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9" r:id="rId2"/>
    <p:sldId id="290" r:id="rId3"/>
    <p:sldId id="281" r:id="rId4"/>
    <p:sldId id="291" r:id="rId5"/>
    <p:sldId id="292" r:id="rId6"/>
    <p:sldId id="267" r:id="rId7"/>
    <p:sldId id="284" r:id="rId8"/>
    <p:sldId id="294" r:id="rId9"/>
    <p:sldId id="295" r:id="rId10"/>
    <p:sldId id="285" r:id="rId11"/>
    <p:sldId id="286" r:id="rId12"/>
    <p:sldId id="296" r:id="rId13"/>
    <p:sldId id="257" r:id="rId14"/>
    <p:sldId id="259" r:id="rId15"/>
    <p:sldId id="258" r:id="rId16"/>
    <p:sldId id="260" r:id="rId17"/>
    <p:sldId id="264" r:id="rId18"/>
    <p:sldId id="262" r:id="rId19"/>
    <p:sldId id="266" r:id="rId20"/>
    <p:sldId id="265" r:id="rId21"/>
    <p:sldId id="261" r:id="rId22"/>
    <p:sldId id="274" r:id="rId23"/>
    <p:sldId id="297" r:id="rId24"/>
    <p:sldId id="288" r:id="rId25"/>
    <p:sldId id="298" r:id="rId26"/>
    <p:sldId id="299" r:id="rId27"/>
  </p:sldIdLst>
  <p:sldSz cx="12192000" cy="6858000"/>
  <p:notesSz cx="10021888" cy="68897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2" d="100"/>
          <a:sy n="102" d="100"/>
        </p:scale>
        <p:origin x="954" y="31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43400" cy="3460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676900" y="0"/>
            <a:ext cx="4343400" cy="346075"/>
          </a:xfrm>
          <a:prstGeom prst="rect">
            <a:avLst/>
          </a:prstGeom>
        </p:spPr>
        <p:txBody>
          <a:bodyPr vert="horz" lIns="91440" tIns="45720" rIns="91440" bIns="45720" rtlCol="0"/>
          <a:lstStyle>
            <a:lvl1pPr algn="r">
              <a:defRPr sz="1200"/>
            </a:lvl1pPr>
          </a:lstStyle>
          <a:p>
            <a:fld id="{5376F96E-91BC-4C65-9F2F-6405FCD688DA}" type="datetimeFigureOut">
              <a:rPr lang="fr-FR" smtClean="0"/>
              <a:t>13/09/2025</a:t>
            </a:fld>
            <a:endParaRPr lang="fr-FR"/>
          </a:p>
        </p:txBody>
      </p:sp>
      <p:sp>
        <p:nvSpPr>
          <p:cNvPr id="4" name="Espace réservé de l'image des diapositives 3"/>
          <p:cNvSpPr>
            <a:spLocks noGrp="1" noRot="1" noChangeAspect="1"/>
          </p:cNvSpPr>
          <p:nvPr>
            <p:ph type="sldImg" idx="2"/>
          </p:nvPr>
        </p:nvSpPr>
        <p:spPr>
          <a:xfrm>
            <a:off x="2944813" y="862013"/>
            <a:ext cx="4132262" cy="2324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001713" y="3316288"/>
            <a:ext cx="8018462" cy="271303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43675"/>
            <a:ext cx="4343400" cy="3460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676900" y="6543675"/>
            <a:ext cx="4343400" cy="346075"/>
          </a:xfrm>
          <a:prstGeom prst="rect">
            <a:avLst/>
          </a:prstGeom>
        </p:spPr>
        <p:txBody>
          <a:bodyPr vert="horz" lIns="91440" tIns="45720" rIns="91440" bIns="45720" rtlCol="0" anchor="b"/>
          <a:lstStyle>
            <a:lvl1pPr algn="r">
              <a:defRPr sz="1200"/>
            </a:lvl1pPr>
          </a:lstStyle>
          <a:p>
            <a:fld id="{8D6B253A-02E8-4817-B10B-132D174816A0}" type="slidenum">
              <a:rPr lang="fr-FR" smtClean="0"/>
              <a:t>‹N°›</a:t>
            </a:fld>
            <a:endParaRPr lang="fr-FR"/>
          </a:p>
        </p:txBody>
      </p:sp>
    </p:spTree>
    <p:extLst>
      <p:ext uri="{BB962C8B-B14F-4D97-AF65-F5344CB8AC3E}">
        <p14:creationId xmlns:p14="http://schemas.microsoft.com/office/powerpoint/2010/main" val="2137674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1429CCC-FC70-4A46-9A32-23DC22704F11}" type="slidenum">
              <a:rPr lang="fr-FR" smtClean="0"/>
              <a:t>3</a:t>
            </a:fld>
            <a:endParaRPr lang="fr-FR"/>
          </a:p>
        </p:txBody>
      </p:sp>
    </p:spTree>
    <p:extLst>
      <p:ext uri="{BB962C8B-B14F-4D97-AF65-F5344CB8AC3E}">
        <p14:creationId xmlns:p14="http://schemas.microsoft.com/office/powerpoint/2010/main" val="2654605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64AE39-372B-E6E2-1709-4E6067D8750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C61263F-5464-393A-D331-B3D3495FB2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E60DB66-10F5-ECC7-FA40-12B77A314799}"/>
              </a:ext>
            </a:extLst>
          </p:cNvPr>
          <p:cNvSpPr>
            <a:spLocks noGrp="1"/>
          </p:cNvSpPr>
          <p:nvPr>
            <p:ph type="dt" sz="half" idx="10"/>
          </p:nvPr>
        </p:nvSpPr>
        <p:spPr/>
        <p:txBody>
          <a:bodyPr/>
          <a:lstStyle/>
          <a:p>
            <a:fld id="{34A94CE5-0EB3-4B48-9FAC-9E42132ADCDE}" type="datetimeFigureOut">
              <a:rPr lang="fr-FR" smtClean="0"/>
              <a:t>13/09/2025</a:t>
            </a:fld>
            <a:endParaRPr lang="fr-FR"/>
          </a:p>
        </p:txBody>
      </p:sp>
      <p:sp>
        <p:nvSpPr>
          <p:cNvPr id="5" name="Espace réservé du pied de page 4">
            <a:extLst>
              <a:ext uri="{FF2B5EF4-FFF2-40B4-BE49-F238E27FC236}">
                <a16:creationId xmlns:a16="http://schemas.microsoft.com/office/drawing/2014/main" id="{1C7342CC-A838-088F-752F-5CFA1A4D5C1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ACB71C6-D985-16B0-6AF2-A1AF5C9F0E79}"/>
              </a:ext>
            </a:extLst>
          </p:cNvPr>
          <p:cNvSpPr>
            <a:spLocks noGrp="1"/>
          </p:cNvSpPr>
          <p:nvPr>
            <p:ph type="sldNum" sz="quarter" idx="12"/>
          </p:nvPr>
        </p:nvSpPr>
        <p:spPr/>
        <p:txBody>
          <a:bodyPr/>
          <a:lstStyle/>
          <a:p>
            <a:fld id="{D744D8F8-068F-44FF-AD75-CC1DE1852092}" type="slidenum">
              <a:rPr lang="fr-FR" smtClean="0"/>
              <a:t>‹N°›</a:t>
            </a:fld>
            <a:endParaRPr lang="fr-FR"/>
          </a:p>
        </p:txBody>
      </p:sp>
    </p:spTree>
    <p:extLst>
      <p:ext uri="{BB962C8B-B14F-4D97-AF65-F5344CB8AC3E}">
        <p14:creationId xmlns:p14="http://schemas.microsoft.com/office/powerpoint/2010/main" val="1797349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33CC08-9030-18CA-B64A-45D39B6E0D7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01978B8-7C3D-942A-E77D-18FFA5C06AA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B330EEA-392B-7378-2AFA-E71F390473C5}"/>
              </a:ext>
            </a:extLst>
          </p:cNvPr>
          <p:cNvSpPr>
            <a:spLocks noGrp="1"/>
          </p:cNvSpPr>
          <p:nvPr>
            <p:ph type="dt" sz="half" idx="10"/>
          </p:nvPr>
        </p:nvSpPr>
        <p:spPr/>
        <p:txBody>
          <a:bodyPr/>
          <a:lstStyle/>
          <a:p>
            <a:fld id="{34A94CE5-0EB3-4B48-9FAC-9E42132ADCDE}" type="datetimeFigureOut">
              <a:rPr lang="fr-FR" smtClean="0"/>
              <a:t>13/09/2025</a:t>
            </a:fld>
            <a:endParaRPr lang="fr-FR"/>
          </a:p>
        </p:txBody>
      </p:sp>
      <p:sp>
        <p:nvSpPr>
          <p:cNvPr id="5" name="Espace réservé du pied de page 4">
            <a:extLst>
              <a:ext uri="{FF2B5EF4-FFF2-40B4-BE49-F238E27FC236}">
                <a16:creationId xmlns:a16="http://schemas.microsoft.com/office/drawing/2014/main" id="{C4437089-EC40-98E1-93CF-35D2BA404F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57F82F9-BAB9-592A-1C88-9F6650CEB5B1}"/>
              </a:ext>
            </a:extLst>
          </p:cNvPr>
          <p:cNvSpPr>
            <a:spLocks noGrp="1"/>
          </p:cNvSpPr>
          <p:nvPr>
            <p:ph type="sldNum" sz="quarter" idx="12"/>
          </p:nvPr>
        </p:nvSpPr>
        <p:spPr/>
        <p:txBody>
          <a:bodyPr/>
          <a:lstStyle/>
          <a:p>
            <a:fld id="{D744D8F8-068F-44FF-AD75-CC1DE1852092}" type="slidenum">
              <a:rPr lang="fr-FR" smtClean="0"/>
              <a:t>‹N°›</a:t>
            </a:fld>
            <a:endParaRPr lang="fr-FR"/>
          </a:p>
        </p:txBody>
      </p:sp>
    </p:spTree>
    <p:extLst>
      <p:ext uri="{BB962C8B-B14F-4D97-AF65-F5344CB8AC3E}">
        <p14:creationId xmlns:p14="http://schemas.microsoft.com/office/powerpoint/2010/main" val="1821712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5AA71E4-2B91-5AB9-8000-643FEF780AF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EF05912-DE60-4B9C-1D59-9246CEDABB4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0B86BC-B5D6-4E55-6028-5823ECB6B30A}"/>
              </a:ext>
            </a:extLst>
          </p:cNvPr>
          <p:cNvSpPr>
            <a:spLocks noGrp="1"/>
          </p:cNvSpPr>
          <p:nvPr>
            <p:ph type="dt" sz="half" idx="10"/>
          </p:nvPr>
        </p:nvSpPr>
        <p:spPr/>
        <p:txBody>
          <a:bodyPr/>
          <a:lstStyle/>
          <a:p>
            <a:fld id="{34A94CE5-0EB3-4B48-9FAC-9E42132ADCDE}" type="datetimeFigureOut">
              <a:rPr lang="fr-FR" smtClean="0"/>
              <a:t>13/09/2025</a:t>
            </a:fld>
            <a:endParaRPr lang="fr-FR"/>
          </a:p>
        </p:txBody>
      </p:sp>
      <p:sp>
        <p:nvSpPr>
          <p:cNvPr id="5" name="Espace réservé du pied de page 4">
            <a:extLst>
              <a:ext uri="{FF2B5EF4-FFF2-40B4-BE49-F238E27FC236}">
                <a16:creationId xmlns:a16="http://schemas.microsoft.com/office/drawing/2014/main" id="{7F505230-4866-926A-D9E6-F214C6DC622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40B02E-F21B-4744-30FC-D648115F76B0}"/>
              </a:ext>
            </a:extLst>
          </p:cNvPr>
          <p:cNvSpPr>
            <a:spLocks noGrp="1"/>
          </p:cNvSpPr>
          <p:nvPr>
            <p:ph type="sldNum" sz="quarter" idx="12"/>
          </p:nvPr>
        </p:nvSpPr>
        <p:spPr/>
        <p:txBody>
          <a:bodyPr/>
          <a:lstStyle/>
          <a:p>
            <a:fld id="{D744D8F8-068F-44FF-AD75-CC1DE1852092}" type="slidenum">
              <a:rPr lang="fr-FR" smtClean="0"/>
              <a:t>‹N°›</a:t>
            </a:fld>
            <a:endParaRPr lang="fr-FR"/>
          </a:p>
        </p:txBody>
      </p:sp>
    </p:spTree>
    <p:extLst>
      <p:ext uri="{BB962C8B-B14F-4D97-AF65-F5344CB8AC3E}">
        <p14:creationId xmlns:p14="http://schemas.microsoft.com/office/powerpoint/2010/main" val="4062126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4291E4-DF85-192A-25C4-15B06C59D96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ECEA472-164E-9E30-2C07-4796501B7C1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F0E55F0-C1ED-777D-30FC-D50B8C5485CD}"/>
              </a:ext>
            </a:extLst>
          </p:cNvPr>
          <p:cNvSpPr>
            <a:spLocks noGrp="1"/>
          </p:cNvSpPr>
          <p:nvPr>
            <p:ph type="dt" sz="half" idx="10"/>
          </p:nvPr>
        </p:nvSpPr>
        <p:spPr/>
        <p:txBody>
          <a:bodyPr/>
          <a:lstStyle/>
          <a:p>
            <a:fld id="{34A94CE5-0EB3-4B48-9FAC-9E42132ADCDE}" type="datetimeFigureOut">
              <a:rPr lang="fr-FR" smtClean="0"/>
              <a:t>13/09/2025</a:t>
            </a:fld>
            <a:endParaRPr lang="fr-FR"/>
          </a:p>
        </p:txBody>
      </p:sp>
      <p:sp>
        <p:nvSpPr>
          <p:cNvPr id="5" name="Espace réservé du pied de page 4">
            <a:extLst>
              <a:ext uri="{FF2B5EF4-FFF2-40B4-BE49-F238E27FC236}">
                <a16:creationId xmlns:a16="http://schemas.microsoft.com/office/drawing/2014/main" id="{FE4EC5F2-79B5-765B-0A47-FE975286630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C9EE60B-0D8F-F930-DFFD-4FEC4C9E6461}"/>
              </a:ext>
            </a:extLst>
          </p:cNvPr>
          <p:cNvSpPr>
            <a:spLocks noGrp="1"/>
          </p:cNvSpPr>
          <p:nvPr>
            <p:ph type="sldNum" sz="quarter" idx="12"/>
          </p:nvPr>
        </p:nvSpPr>
        <p:spPr/>
        <p:txBody>
          <a:bodyPr/>
          <a:lstStyle/>
          <a:p>
            <a:fld id="{D744D8F8-068F-44FF-AD75-CC1DE1852092}" type="slidenum">
              <a:rPr lang="fr-FR" smtClean="0"/>
              <a:t>‹N°›</a:t>
            </a:fld>
            <a:endParaRPr lang="fr-FR"/>
          </a:p>
        </p:txBody>
      </p:sp>
    </p:spTree>
    <p:extLst>
      <p:ext uri="{BB962C8B-B14F-4D97-AF65-F5344CB8AC3E}">
        <p14:creationId xmlns:p14="http://schemas.microsoft.com/office/powerpoint/2010/main" val="185062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A7E911-31AA-B0FF-6DE1-F13DCD6BCDC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C3C80A7-F985-E8EC-C603-8832D0FFA4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4AEC17B-DE70-2491-1F3B-8FFFCCA59041}"/>
              </a:ext>
            </a:extLst>
          </p:cNvPr>
          <p:cNvSpPr>
            <a:spLocks noGrp="1"/>
          </p:cNvSpPr>
          <p:nvPr>
            <p:ph type="dt" sz="half" idx="10"/>
          </p:nvPr>
        </p:nvSpPr>
        <p:spPr/>
        <p:txBody>
          <a:bodyPr/>
          <a:lstStyle/>
          <a:p>
            <a:fld id="{34A94CE5-0EB3-4B48-9FAC-9E42132ADCDE}" type="datetimeFigureOut">
              <a:rPr lang="fr-FR" smtClean="0"/>
              <a:t>13/09/2025</a:t>
            </a:fld>
            <a:endParaRPr lang="fr-FR"/>
          </a:p>
        </p:txBody>
      </p:sp>
      <p:sp>
        <p:nvSpPr>
          <p:cNvPr id="5" name="Espace réservé du pied de page 4">
            <a:extLst>
              <a:ext uri="{FF2B5EF4-FFF2-40B4-BE49-F238E27FC236}">
                <a16:creationId xmlns:a16="http://schemas.microsoft.com/office/drawing/2014/main" id="{E424D085-83EB-D853-4BFB-82830071AFE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F896B87-BDB9-BE3A-4D26-619E0E62C265}"/>
              </a:ext>
            </a:extLst>
          </p:cNvPr>
          <p:cNvSpPr>
            <a:spLocks noGrp="1"/>
          </p:cNvSpPr>
          <p:nvPr>
            <p:ph type="sldNum" sz="quarter" idx="12"/>
          </p:nvPr>
        </p:nvSpPr>
        <p:spPr/>
        <p:txBody>
          <a:bodyPr/>
          <a:lstStyle/>
          <a:p>
            <a:fld id="{D744D8F8-068F-44FF-AD75-CC1DE1852092}" type="slidenum">
              <a:rPr lang="fr-FR" smtClean="0"/>
              <a:t>‹N°›</a:t>
            </a:fld>
            <a:endParaRPr lang="fr-FR"/>
          </a:p>
        </p:txBody>
      </p:sp>
    </p:spTree>
    <p:extLst>
      <p:ext uri="{BB962C8B-B14F-4D97-AF65-F5344CB8AC3E}">
        <p14:creationId xmlns:p14="http://schemas.microsoft.com/office/powerpoint/2010/main" val="3249480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6A4F5D-A70E-4F3B-1912-3F467DB2805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7263FB7-AA88-8202-4AD3-631533DD14F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0A258D5-C83A-6B64-CDC0-904095B98EC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6D0BBA6-8220-5DAB-D3CE-B6F23A3EE7CF}"/>
              </a:ext>
            </a:extLst>
          </p:cNvPr>
          <p:cNvSpPr>
            <a:spLocks noGrp="1"/>
          </p:cNvSpPr>
          <p:nvPr>
            <p:ph type="dt" sz="half" idx="10"/>
          </p:nvPr>
        </p:nvSpPr>
        <p:spPr/>
        <p:txBody>
          <a:bodyPr/>
          <a:lstStyle/>
          <a:p>
            <a:fld id="{34A94CE5-0EB3-4B48-9FAC-9E42132ADCDE}" type="datetimeFigureOut">
              <a:rPr lang="fr-FR" smtClean="0"/>
              <a:t>13/09/2025</a:t>
            </a:fld>
            <a:endParaRPr lang="fr-FR"/>
          </a:p>
        </p:txBody>
      </p:sp>
      <p:sp>
        <p:nvSpPr>
          <p:cNvPr id="6" name="Espace réservé du pied de page 5">
            <a:extLst>
              <a:ext uri="{FF2B5EF4-FFF2-40B4-BE49-F238E27FC236}">
                <a16:creationId xmlns:a16="http://schemas.microsoft.com/office/drawing/2014/main" id="{168D8754-32AA-F456-BA83-5C3C8944CDB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7CCC2D4-FFBB-B99A-EF60-E16BB55492C3}"/>
              </a:ext>
            </a:extLst>
          </p:cNvPr>
          <p:cNvSpPr>
            <a:spLocks noGrp="1"/>
          </p:cNvSpPr>
          <p:nvPr>
            <p:ph type="sldNum" sz="quarter" idx="12"/>
          </p:nvPr>
        </p:nvSpPr>
        <p:spPr/>
        <p:txBody>
          <a:bodyPr/>
          <a:lstStyle/>
          <a:p>
            <a:fld id="{D744D8F8-068F-44FF-AD75-CC1DE1852092}" type="slidenum">
              <a:rPr lang="fr-FR" smtClean="0"/>
              <a:t>‹N°›</a:t>
            </a:fld>
            <a:endParaRPr lang="fr-FR"/>
          </a:p>
        </p:txBody>
      </p:sp>
    </p:spTree>
    <p:extLst>
      <p:ext uri="{BB962C8B-B14F-4D97-AF65-F5344CB8AC3E}">
        <p14:creationId xmlns:p14="http://schemas.microsoft.com/office/powerpoint/2010/main" val="937227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B2A06B-B912-CC1C-4E03-C93D2B0A9E5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194E911-E6AC-CF7A-8DE0-5DEBBEE8C2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883DDA9-61D2-3079-2A29-B21C5848B5B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BF9697C-8018-DDC7-EF4B-F0F484409E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FD0DF73-E061-7A96-59F7-E1F451DAC99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8730C31-2D70-41C2-4F97-CDF6D45B493B}"/>
              </a:ext>
            </a:extLst>
          </p:cNvPr>
          <p:cNvSpPr>
            <a:spLocks noGrp="1"/>
          </p:cNvSpPr>
          <p:nvPr>
            <p:ph type="dt" sz="half" idx="10"/>
          </p:nvPr>
        </p:nvSpPr>
        <p:spPr/>
        <p:txBody>
          <a:bodyPr/>
          <a:lstStyle/>
          <a:p>
            <a:fld id="{34A94CE5-0EB3-4B48-9FAC-9E42132ADCDE}" type="datetimeFigureOut">
              <a:rPr lang="fr-FR" smtClean="0"/>
              <a:t>13/09/2025</a:t>
            </a:fld>
            <a:endParaRPr lang="fr-FR"/>
          </a:p>
        </p:txBody>
      </p:sp>
      <p:sp>
        <p:nvSpPr>
          <p:cNvPr id="8" name="Espace réservé du pied de page 7">
            <a:extLst>
              <a:ext uri="{FF2B5EF4-FFF2-40B4-BE49-F238E27FC236}">
                <a16:creationId xmlns:a16="http://schemas.microsoft.com/office/drawing/2014/main" id="{02C53EC0-FA7B-568E-9D52-C44AE1C1C9A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837FF04-486C-D58F-73EB-A49F7A6DEA80}"/>
              </a:ext>
            </a:extLst>
          </p:cNvPr>
          <p:cNvSpPr>
            <a:spLocks noGrp="1"/>
          </p:cNvSpPr>
          <p:nvPr>
            <p:ph type="sldNum" sz="quarter" idx="12"/>
          </p:nvPr>
        </p:nvSpPr>
        <p:spPr/>
        <p:txBody>
          <a:bodyPr/>
          <a:lstStyle/>
          <a:p>
            <a:fld id="{D744D8F8-068F-44FF-AD75-CC1DE1852092}" type="slidenum">
              <a:rPr lang="fr-FR" smtClean="0"/>
              <a:t>‹N°›</a:t>
            </a:fld>
            <a:endParaRPr lang="fr-FR"/>
          </a:p>
        </p:txBody>
      </p:sp>
    </p:spTree>
    <p:extLst>
      <p:ext uri="{BB962C8B-B14F-4D97-AF65-F5344CB8AC3E}">
        <p14:creationId xmlns:p14="http://schemas.microsoft.com/office/powerpoint/2010/main" val="3501627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1629A7-D40E-2205-3168-E3BD2C25F07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EDA808E-820B-14D1-C0ED-E19C93CC7D5E}"/>
              </a:ext>
            </a:extLst>
          </p:cNvPr>
          <p:cNvSpPr>
            <a:spLocks noGrp="1"/>
          </p:cNvSpPr>
          <p:nvPr>
            <p:ph type="dt" sz="half" idx="10"/>
          </p:nvPr>
        </p:nvSpPr>
        <p:spPr/>
        <p:txBody>
          <a:bodyPr/>
          <a:lstStyle/>
          <a:p>
            <a:fld id="{34A94CE5-0EB3-4B48-9FAC-9E42132ADCDE}" type="datetimeFigureOut">
              <a:rPr lang="fr-FR" smtClean="0"/>
              <a:t>13/09/2025</a:t>
            </a:fld>
            <a:endParaRPr lang="fr-FR"/>
          </a:p>
        </p:txBody>
      </p:sp>
      <p:sp>
        <p:nvSpPr>
          <p:cNvPr id="4" name="Espace réservé du pied de page 3">
            <a:extLst>
              <a:ext uri="{FF2B5EF4-FFF2-40B4-BE49-F238E27FC236}">
                <a16:creationId xmlns:a16="http://schemas.microsoft.com/office/drawing/2014/main" id="{FD48E2C1-19C9-622A-524F-C5AB6A4A47F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8C52266-4C33-585A-F750-EF6E141A20F8}"/>
              </a:ext>
            </a:extLst>
          </p:cNvPr>
          <p:cNvSpPr>
            <a:spLocks noGrp="1"/>
          </p:cNvSpPr>
          <p:nvPr>
            <p:ph type="sldNum" sz="quarter" idx="12"/>
          </p:nvPr>
        </p:nvSpPr>
        <p:spPr/>
        <p:txBody>
          <a:bodyPr/>
          <a:lstStyle/>
          <a:p>
            <a:fld id="{D744D8F8-068F-44FF-AD75-CC1DE1852092}" type="slidenum">
              <a:rPr lang="fr-FR" smtClean="0"/>
              <a:t>‹N°›</a:t>
            </a:fld>
            <a:endParaRPr lang="fr-FR"/>
          </a:p>
        </p:txBody>
      </p:sp>
    </p:spTree>
    <p:extLst>
      <p:ext uri="{BB962C8B-B14F-4D97-AF65-F5344CB8AC3E}">
        <p14:creationId xmlns:p14="http://schemas.microsoft.com/office/powerpoint/2010/main" val="3642485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79AC719-BFA0-A22F-F13B-F0F2B89C048C}"/>
              </a:ext>
            </a:extLst>
          </p:cNvPr>
          <p:cNvSpPr>
            <a:spLocks noGrp="1"/>
          </p:cNvSpPr>
          <p:nvPr>
            <p:ph type="dt" sz="half" idx="10"/>
          </p:nvPr>
        </p:nvSpPr>
        <p:spPr/>
        <p:txBody>
          <a:bodyPr/>
          <a:lstStyle/>
          <a:p>
            <a:fld id="{34A94CE5-0EB3-4B48-9FAC-9E42132ADCDE}" type="datetimeFigureOut">
              <a:rPr lang="fr-FR" smtClean="0"/>
              <a:t>13/09/2025</a:t>
            </a:fld>
            <a:endParaRPr lang="fr-FR"/>
          </a:p>
        </p:txBody>
      </p:sp>
      <p:sp>
        <p:nvSpPr>
          <p:cNvPr id="3" name="Espace réservé du pied de page 2">
            <a:extLst>
              <a:ext uri="{FF2B5EF4-FFF2-40B4-BE49-F238E27FC236}">
                <a16:creationId xmlns:a16="http://schemas.microsoft.com/office/drawing/2014/main" id="{31298458-F11D-1D61-2C84-28162D1A697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345BB2A-EB8D-1E3A-9D55-DC1F4D92C346}"/>
              </a:ext>
            </a:extLst>
          </p:cNvPr>
          <p:cNvSpPr>
            <a:spLocks noGrp="1"/>
          </p:cNvSpPr>
          <p:nvPr>
            <p:ph type="sldNum" sz="quarter" idx="12"/>
          </p:nvPr>
        </p:nvSpPr>
        <p:spPr/>
        <p:txBody>
          <a:bodyPr/>
          <a:lstStyle/>
          <a:p>
            <a:fld id="{D744D8F8-068F-44FF-AD75-CC1DE1852092}" type="slidenum">
              <a:rPr lang="fr-FR" smtClean="0"/>
              <a:t>‹N°›</a:t>
            </a:fld>
            <a:endParaRPr lang="fr-FR"/>
          </a:p>
        </p:txBody>
      </p:sp>
    </p:spTree>
    <p:extLst>
      <p:ext uri="{BB962C8B-B14F-4D97-AF65-F5344CB8AC3E}">
        <p14:creationId xmlns:p14="http://schemas.microsoft.com/office/powerpoint/2010/main" val="49794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22B0FD-633A-5D53-B7CC-95714B7AA8C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670A893-2A2F-654B-9F3A-F487BED21C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0ADF53E-38AA-A1F6-087A-6A9A36C81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CF6CFF8-100E-AA8B-A1BE-24C8C90D1982}"/>
              </a:ext>
            </a:extLst>
          </p:cNvPr>
          <p:cNvSpPr>
            <a:spLocks noGrp="1"/>
          </p:cNvSpPr>
          <p:nvPr>
            <p:ph type="dt" sz="half" idx="10"/>
          </p:nvPr>
        </p:nvSpPr>
        <p:spPr/>
        <p:txBody>
          <a:bodyPr/>
          <a:lstStyle/>
          <a:p>
            <a:fld id="{34A94CE5-0EB3-4B48-9FAC-9E42132ADCDE}" type="datetimeFigureOut">
              <a:rPr lang="fr-FR" smtClean="0"/>
              <a:t>13/09/2025</a:t>
            </a:fld>
            <a:endParaRPr lang="fr-FR"/>
          </a:p>
        </p:txBody>
      </p:sp>
      <p:sp>
        <p:nvSpPr>
          <p:cNvPr id="6" name="Espace réservé du pied de page 5">
            <a:extLst>
              <a:ext uri="{FF2B5EF4-FFF2-40B4-BE49-F238E27FC236}">
                <a16:creationId xmlns:a16="http://schemas.microsoft.com/office/drawing/2014/main" id="{77F408E6-108B-80D2-B7C2-2CF23E89B0D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47AD259-7CBC-D6CD-8859-D0C5D465F2AB}"/>
              </a:ext>
            </a:extLst>
          </p:cNvPr>
          <p:cNvSpPr>
            <a:spLocks noGrp="1"/>
          </p:cNvSpPr>
          <p:nvPr>
            <p:ph type="sldNum" sz="quarter" idx="12"/>
          </p:nvPr>
        </p:nvSpPr>
        <p:spPr/>
        <p:txBody>
          <a:bodyPr/>
          <a:lstStyle/>
          <a:p>
            <a:fld id="{D744D8F8-068F-44FF-AD75-CC1DE1852092}" type="slidenum">
              <a:rPr lang="fr-FR" smtClean="0"/>
              <a:t>‹N°›</a:t>
            </a:fld>
            <a:endParaRPr lang="fr-FR"/>
          </a:p>
        </p:txBody>
      </p:sp>
    </p:spTree>
    <p:extLst>
      <p:ext uri="{BB962C8B-B14F-4D97-AF65-F5344CB8AC3E}">
        <p14:creationId xmlns:p14="http://schemas.microsoft.com/office/powerpoint/2010/main" val="1798545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6D7492-3986-37A2-EB93-E7AA36F7BF2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5EE0089-E8A9-3766-5A72-6FFD382E0E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A3EBF0F-D3C5-AA25-E42E-2E65B2A5FC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FBC2812-6FE0-EB8D-EBCD-411602D8424F}"/>
              </a:ext>
            </a:extLst>
          </p:cNvPr>
          <p:cNvSpPr>
            <a:spLocks noGrp="1"/>
          </p:cNvSpPr>
          <p:nvPr>
            <p:ph type="dt" sz="half" idx="10"/>
          </p:nvPr>
        </p:nvSpPr>
        <p:spPr/>
        <p:txBody>
          <a:bodyPr/>
          <a:lstStyle/>
          <a:p>
            <a:fld id="{34A94CE5-0EB3-4B48-9FAC-9E42132ADCDE}" type="datetimeFigureOut">
              <a:rPr lang="fr-FR" smtClean="0"/>
              <a:t>13/09/2025</a:t>
            </a:fld>
            <a:endParaRPr lang="fr-FR"/>
          </a:p>
        </p:txBody>
      </p:sp>
      <p:sp>
        <p:nvSpPr>
          <p:cNvPr id="6" name="Espace réservé du pied de page 5">
            <a:extLst>
              <a:ext uri="{FF2B5EF4-FFF2-40B4-BE49-F238E27FC236}">
                <a16:creationId xmlns:a16="http://schemas.microsoft.com/office/drawing/2014/main" id="{B0244AF8-98AA-C08F-7D69-E38BD9BE422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2F70EC7-C88A-83EF-F207-B4B69F395DA6}"/>
              </a:ext>
            </a:extLst>
          </p:cNvPr>
          <p:cNvSpPr>
            <a:spLocks noGrp="1"/>
          </p:cNvSpPr>
          <p:nvPr>
            <p:ph type="sldNum" sz="quarter" idx="12"/>
          </p:nvPr>
        </p:nvSpPr>
        <p:spPr/>
        <p:txBody>
          <a:bodyPr/>
          <a:lstStyle/>
          <a:p>
            <a:fld id="{D744D8F8-068F-44FF-AD75-CC1DE1852092}" type="slidenum">
              <a:rPr lang="fr-FR" smtClean="0"/>
              <a:t>‹N°›</a:t>
            </a:fld>
            <a:endParaRPr lang="fr-FR"/>
          </a:p>
        </p:txBody>
      </p:sp>
    </p:spTree>
    <p:extLst>
      <p:ext uri="{BB962C8B-B14F-4D97-AF65-F5344CB8AC3E}">
        <p14:creationId xmlns:p14="http://schemas.microsoft.com/office/powerpoint/2010/main" val="409418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19A2031-335B-301F-32E3-C82974322F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CB320E7-5ED4-160C-9B9E-2C3052C609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10BFBF-EFD9-6566-57A5-70032FD343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A94CE5-0EB3-4B48-9FAC-9E42132ADCDE}" type="datetimeFigureOut">
              <a:rPr lang="fr-FR" smtClean="0"/>
              <a:t>13/09/2025</a:t>
            </a:fld>
            <a:endParaRPr lang="fr-FR"/>
          </a:p>
        </p:txBody>
      </p:sp>
      <p:sp>
        <p:nvSpPr>
          <p:cNvPr id="5" name="Espace réservé du pied de page 4">
            <a:extLst>
              <a:ext uri="{FF2B5EF4-FFF2-40B4-BE49-F238E27FC236}">
                <a16:creationId xmlns:a16="http://schemas.microsoft.com/office/drawing/2014/main" id="{72B52290-52E7-1231-BAEA-206B1976B6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A127139-F1E9-0F4E-01EB-4E8B5131E6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4D8F8-068F-44FF-AD75-CC1DE1852092}" type="slidenum">
              <a:rPr lang="fr-FR" smtClean="0"/>
              <a:t>‹N°›</a:t>
            </a:fld>
            <a:endParaRPr lang="fr-FR"/>
          </a:p>
        </p:txBody>
      </p:sp>
    </p:spTree>
    <p:extLst>
      <p:ext uri="{BB962C8B-B14F-4D97-AF65-F5344CB8AC3E}">
        <p14:creationId xmlns:p14="http://schemas.microsoft.com/office/powerpoint/2010/main" val="4153154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tmp"/><Relationship Id="rId1" Type="http://schemas.openxmlformats.org/officeDocument/2006/relationships/slideLayout" Target="../slideLayouts/slideLayout1.xml"/><Relationship Id="rId4" Type="http://schemas.openxmlformats.org/officeDocument/2006/relationships/image" Target="../media/image11.tmp"/></Relationships>
</file>

<file path=ppt/slides/_rels/slide14.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tm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7.tmp"/></Relationships>
</file>

<file path=ppt/slides/_rels/slide17.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hyperlink" Target="http://www.gpsbabel.org/capabilities.html"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hyperlink" Target="http://www.gpsbabel.org/"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fr.wikipedia.org/wiki/KML" TargetMode="External"/><Relationship Id="rId2" Type="http://schemas.openxmlformats.org/officeDocument/2006/relationships/hyperlink" Target="http://www.gpsvisualizer.com/" TargetMode="External"/><Relationship Id="rId1" Type="http://schemas.openxmlformats.org/officeDocument/2006/relationships/slideLayout" Target="../slideLayouts/slideLayout7.xml"/><Relationship Id="rId6" Type="http://schemas.openxmlformats.org/officeDocument/2006/relationships/hyperlink" Target="http://www.tracegps.com/fr/convert.htm" TargetMode="External"/><Relationship Id="rId5" Type="http://schemas.openxmlformats.org/officeDocument/2006/relationships/hyperlink" Target="http://www.gpsbabel.org/" TargetMode="External"/><Relationship Id="rId4" Type="http://schemas.openxmlformats.org/officeDocument/2006/relationships/hyperlink" Target="http://fr.wikipedia.org/wiki/Google_Eart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595500" y="620689"/>
            <a:ext cx="9001000" cy="830997"/>
          </a:xfrm>
          <a:prstGeom prst="rect">
            <a:avLst/>
          </a:prstGeom>
          <a:noFill/>
        </p:spPr>
        <p:txBody>
          <a:bodyPr wrap="square" rtlCol="0">
            <a:spAutoFit/>
          </a:bodyPr>
          <a:lstStyle/>
          <a:p>
            <a:pPr algn="ctr"/>
            <a:r>
              <a:rPr lang="fr-FR" sz="2400" b="1" dirty="0"/>
              <a:t>Utiliser Google Earth pour préparer les sorties sur le terrain et partager les informations</a:t>
            </a:r>
          </a:p>
        </p:txBody>
      </p:sp>
      <p:sp>
        <p:nvSpPr>
          <p:cNvPr id="8" name="ZoneTexte 7"/>
          <p:cNvSpPr txBox="1"/>
          <p:nvPr/>
        </p:nvSpPr>
        <p:spPr>
          <a:xfrm>
            <a:off x="2008220" y="1772816"/>
            <a:ext cx="8588281" cy="3970318"/>
          </a:xfrm>
          <a:prstGeom prst="rect">
            <a:avLst/>
          </a:prstGeom>
          <a:noFill/>
        </p:spPr>
        <p:txBody>
          <a:bodyPr wrap="square" rtlCol="0">
            <a:spAutoFit/>
          </a:bodyPr>
          <a:lstStyle/>
          <a:p>
            <a:r>
              <a:rPr lang="fr-FR" dirty="0"/>
              <a:t>L’utilisation combinée de Google Earth,  d’un GPS et d’un appareil photo permet de préparer les sorties sur le terrain,  de situer les endroits photographiés et de créer une mémoire de ce qui a été observé. </a:t>
            </a:r>
          </a:p>
          <a:p>
            <a:r>
              <a:rPr lang="fr-FR" dirty="0"/>
              <a:t>Ces outils facilitent  une connaissance approfondie du terrain comme le partage des informations  avec des agriculteurs ayant la mémoire des lieux et d’autres praticiens. </a:t>
            </a:r>
          </a:p>
          <a:p>
            <a:r>
              <a:rPr lang="fr-FR" dirty="0"/>
              <a:t>Ils permettent d’organiser le suivi  des réalisations  même plusieurs années après leur achèvement et le retour d’expérience.</a:t>
            </a:r>
          </a:p>
          <a:p>
            <a:endParaRPr lang="fr-FR" dirty="0"/>
          </a:p>
          <a:p>
            <a:r>
              <a:rPr lang="fr-FR" dirty="0"/>
              <a:t>Google Earth, un GPS et un appareil photo sont des outils simples. Leur utilisation devrait entrer dans la routine de tout agronome de terrain. L’ambition de ce document est de faciliter cette routinisation.</a:t>
            </a:r>
          </a:p>
          <a:p>
            <a:endParaRPr lang="fr-FR" dirty="0"/>
          </a:p>
          <a:p>
            <a:r>
              <a:rPr lang="fr-FR" dirty="0"/>
              <a:t>L’utilisation d’un Système d’Information Géographique (SIG) permet d’aller plus loin, mais nécessite aussi des compétences plus pointues. Elle ne sera pas traitée ici. </a:t>
            </a:r>
          </a:p>
        </p:txBody>
      </p:sp>
    </p:spTree>
    <p:extLst>
      <p:ext uri="{BB962C8B-B14F-4D97-AF65-F5344CB8AC3E}">
        <p14:creationId xmlns:p14="http://schemas.microsoft.com/office/powerpoint/2010/main" val="3128639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004" y="7095"/>
            <a:ext cx="5859140" cy="6428779"/>
          </a:xfrm>
          <a:prstGeom prst="rect">
            <a:avLst/>
          </a:prstGeom>
        </p:spPr>
      </p:pic>
      <p:sp>
        <p:nvSpPr>
          <p:cNvPr id="3" name="ZoneTexte 2"/>
          <p:cNvSpPr txBox="1"/>
          <p:nvPr/>
        </p:nvSpPr>
        <p:spPr>
          <a:xfrm>
            <a:off x="7680175" y="692696"/>
            <a:ext cx="4431311" cy="646331"/>
          </a:xfrm>
          <a:prstGeom prst="rect">
            <a:avLst/>
          </a:prstGeom>
          <a:noFill/>
        </p:spPr>
        <p:txBody>
          <a:bodyPr wrap="square" rtlCol="0">
            <a:spAutoFit/>
          </a:bodyPr>
          <a:lstStyle/>
          <a:p>
            <a:r>
              <a:rPr lang="fr-FR" dirty="0"/>
              <a:t>Les icônes (ou symboles) disponibles pour créer un repère.</a:t>
            </a:r>
          </a:p>
        </p:txBody>
      </p:sp>
    </p:spTree>
    <p:extLst>
      <p:ext uri="{BB962C8B-B14F-4D97-AF65-F5344CB8AC3E}">
        <p14:creationId xmlns:p14="http://schemas.microsoft.com/office/powerpoint/2010/main" val="3240369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512" y="335846"/>
            <a:ext cx="8856984" cy="4647426"/>
          </a:xfrm>
          <a:prstGeom prst="rect">
            <a:avLst/>
          </a:prstGeom>
        </p:spPr>
        <p:txBody>
          <a:bodyPr wrap="square">
            <a:spAutoFit/>
          </a:bodyPr>
          <a:lstStyle/>
          <a:p>
            <a:pPr algn="ctr"/>
            <a:r>
              <a:rPr lang="fr-FR" sz="2400" b="1" dirty="0"/>
              <a:t>Enregistrer un trajet, un dossier ou un repère de Google Earth</a:t>
            </a:r>
          </a:p>
          <a:p>
            <a:pPr lvl="0"/>
            <a:endParaRPr lang="fr-FR" sz="1600" dirty="0"/>
          </a:p>
          <a:p>
            <a:pPr lvl="0"/>
            <a:r>
              <a:rPr lang="fr-FR" sz="1600" dirty="0"/>
              <a:t>Les repères et trajets doivent être sauvegardés dans le dossier que vous avez défini dans la barre latérale de Google Earth. Il suffit de les faire glisser sous le dossier (glisser - déposer). </a:t>
            </a:r>
          </a:p>
          <a:p>
            <a:pPr lvl="0"/>
            <a:endParaRPr lang="fr-FR" sz="1600" dirty="0"/>
          </a:p>
          <a:p>
            <a:pPr lvl="0"/>
            <a:r>
              <a:rPr lang="fr-FR" sz="1600" dirty="0"/>
              <a:t>Un clic droit sur le repère, le trajet ou un dossier ouvre "enregistrer le lieu sous » et permet d’enregistrer le dossier sur le disque dur à l’emplacement choisi.</a:t>
            </a:r>
          </a:p>
          <a:p>
            <a:pPr lvl="0"/>
            <a:endParaRPr lang="fr-FR" sz="1600" dirty="0"/>
          </a:p>
          <a:p>
            <a:pPr lvl="0"/>
            <a:r>
              <a:rPr lang="fr-FR" sz="1600" dirty="0"/>
              <a:t>Le menu Ajouter / Dossier vous permet de créer un nouveau dossier. </a:t>
            </a:r>
          </a:p>
          <a:p>
            <a:pPr lvl="0"/>
            <a:endParaRPr lang="fr-FR" sz="1600" dirty="0"/>
          </a:p>
          <a:p>
            <a:r>
              <a:rPr lang="fr-FR" sz="1600" dirty="0"/>
              <a:t>Il faut choisir entre le format "</a:t>
            </a:r>
            <a:r>
              <a:rPr lang="fr-FR" sz="1600" dirty="0" err="1"/>
              <a:t>kmz</a:t>
            </a:r>
            <a:r>
              <a:rPr lang="fr-FR" sz="1600" dirty="0"/>
              <a:t>" (si vous avez des images dans le dossier et que vous voulez transporter le fichier en dehors de votre ordinateur) et le format « </a:t>
            </a:r>
            <a:r>
              <a:rPr lang="fr-FR" sz="1600" dirty="0" err="1"/>
              <a:t>kml</a:t>
            </a:r>
            <a:r>
              <a:rPr lang="fr-FR" sz="1600" dirty="0"/>
              <a:t> ». </a:t>
            </a:r>
          </a:p>
          <a:p>
            <a:pPr marL="285750" indent="-285750">
              <a:buFont typeface="Arial" pitchFamily="34" charset="0"/>
              <a:buChar char="•"/>
            </a:pPr>
            <a:r>
              <a:rPr lang="fr-FR" sz="1600" dirty="0"/>
              <a:t>- </a:t>
            </a:r>
            <a:r>
              <a:rPr lang="fr-FR" sz="1600" b="1" dirty="0" err="1"/>
              <a:t>kmz</a:t>
            </a:r>
            <a:r>
              <a:rPr lang="fr-FR" sz="1600" dirty="0"/>
              <a:t> est un format compressé : il enregistre les images etc... dans le fichier, vous pourrez donc le transporter sur un autre ordinateur ou le mettre en ligne sans rien perdre. </a:t>
            </a:r>
          </a:p>
          <a:p>
            <a:pPr marL="285750" indent="-285750">
              <a:buFont typeface="Arial" pitchFamily="34" charset="0"/>
              <a:buChar char="•"/>
            </a:pPr>
            <a:r>
              <a:rPr lang="fr-FR" sz="1600" dirty="0"/>
              <a:t>- </a:t>
            </a:r>
            <a:r>
              <a:rPr lang="fr-FR" sz="1600" b="1" dirty="0" err="1"/>
              <a:t>kml</a:t>
            </a:r>
            <a:r>
              <a:rPr lang="fr-FR" sz="1600" dirty="0"/>
              <a:t> ne contient que les données géoréférencées et le chemin (absolu) vers les images stockées sur votre ordinateur. Aucune chance de les retrouver sur un autre ordinateur. Mais, pour transférer les données enregistrées sur Google Earth vers un GPS, certains convertisseurs n’acceptent que ce format.</a:t>
            </a:r>
          </a:p>
        </p:txBody>
      </p:sp>
    </p:spTree>
    <p:extLst>
      <p:ext uri="{BB962C8B-B14F-4D97-AF65-F5344CB8AC3E}">
        <p14:creationId xmlns:p14="http://schemas.microsoft.com/office/powerpoint/2010/main" val="2064466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rotWithShape="1">
          <a:blip r:embed="rId2">
            <a:extLst>
              <a:ext uri="{28A0092B-C50C-407E-A947-70E740481C1C}">
                <a14:useLocalDpi xmlns:a14="http://schemas.microsoft.com/office/drawing/2010/main" val="0"/>
              </a:ext>
            </a:extLst>
          </a:blip>
          <a:srcRect t="8447" r="3927" b="37858"/>
          <a:stretch/>
        </p:blipFill>
        <p:spPr>
          <a:xfrm>
            <a:off x="1524000" y="980728"/>
            <a:ext cx="6149404" cy="3390900"/>
          </a:xfrm>
          <a:prstGeom prst="rect">
            <a:avLst/>
          </a:prstGeom>
        </p:spPr>
      </p:pic>
      <p:sp>
        <p:nvSpPr>
          <p:cNvPr id="3" name="Rectangle 2"/>
          <p:cNvSpPr/>
          <p:nvPr/>
        </p:nvSpPr>
        <p:spPr>
          <a:xfrm>
            <a:off x="1559496" y="3789041"/>
            <a:ext cx="6264696" cy="2526035"/>
          </a:xfrm>
          <a:prstGeom prst="rect">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1703512" y="476673"/>
            <a:ext cx="8712968" cy="461665"/>
          </a:xfrm>
          <a:prstGeom prst="rect">
            <a:avLst/>
          </a:prstGeom>
          <a:noFill/>
        </p:spPr>
        <p:txBody>
          <a:bodyPr wrap="square" rtlCol="0">
            <a:spAutoFit/>
          </a:bodyPr>
          <a:lstStyle/>
          <a:p>
            <a:pPr algn="ctr"/>
            <a:r>
              <a:rPr lang="fr-FR" sz="2400" b="1" dirty="0"/>
              <a:t>5) Utiliser l’outil mesure</a:t>
            </a:r>
          </a:p>
        </p:txBody>
      </p:sp>
    </p:spTree>
    <p:extLst>
      <p:ext uri="{BB962C8B-B14F-4D97-AF65-F5344CB8AC3E}">
        <p14:creationId xmlns:p14="http://schemas.microsoft.com/office/powerpoint/2010/main" val="1250195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BB0FC24A-E82B-721D-599D-A8DD404E24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78602" y="2919523"/>
            <a:ext cx="2751614" cy="3802579"/>
          </a:xfrm>
          <a:prstGeom prst="rect">
            <a:avLst/>
          </a:prstGeom>
        </p:spPr>
      </p:pic>
      <p:pic>
        <p:nvPicPr>
          <p:cNvPr id="7" name="Image 6">
            <a:extLst>
              <a:ext uri="{FF2B5EF4-FFF2-40B4-BE49-F238E27FC236}">
                <a16:creationId xmlns:a16="http://schemas.microsoft.com/office/drawing/2014/main" id="{75E8BC88-D1C1-B44C-4F5D-92AAE477D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70206" y="2251677"/>
            <a:ext cx="4763165" cy="228632"/>
          </a:xfrm>
          <a:prstGeom prst="rect">
            <a:avLst/>
          </a:prstGeom>
        </p:spPr>
      </p:pic>
      <p:pic>
        <p:nvPicPr>
          <p:cNvPr id="9" name="Image 8">
            <a:extLst>
              <a:ext uri="{FF2B5EF4-FFF2-40B4-BE49-F238E27FC236}">
                <a16:creationId xmlns:a16="http://schemas.microsoft.com/office/drawing/2014/main" id="{9F46835F-F08C-FDDE-ACF1-08CEDFA049E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407" y="1313793"/>
            <a:ext cx="5864877" cy="5544207"/>
          </a:xfrm>
          <a:prstGeom prst="rect">
            <a:avLst/>
          </a:prstGeom>
        </p:spPr>
      </p:pic>
      <p:sp>
        <p:nvSpPr>
          <p:cNvPr id="10" name="ZoneTexte 9">
            <a:extLst>
              <a:ext uri="{FF2B5EF4-FFF2-40B4-BE49-F238E27FC236}">
                <a16:creationId xmlns:a16="http://schemas.microsoft.com/office/drawing/2014/main" id="{053E7AA7-E837-C52E-F324-17A7E45F1FA8}"/>
              </a:ext>
            </a:extLst>
          </p:cNvPr>
          <p:cNvSpPr txBox="1"/>
          <p:nvPr/>
        </p:nvSpPr>
        <p:spPr>
          <a:xfrm>
            <a:off x="6635471" y="-39992"/>
            <a:ext cx="5244647" cy="2308324"/>
          </a:xfrm>
          <a:prstGeom prst="rect">
            <a:avLst/>
          </a:prstGeom>
          <a:noFill/>
        </p:spPr>
        <p:txBody>
          <a:bodyPr wrap="square" rtlCol="0">
            <a:spAutoFit/>
          </a:bodyPr>
          <a:lstStyle/>
          <a:p>
            <a:r>
              <a:rPr lang="fr-FR" b="1" dirty="0"/>
              <a:t>Je crée un repère à l’exutoire</a:t>
            </a:r>
          </a:p>
          <a:p>
            <a:r>
              <a:rPr lang="fr-FR" dirty="0"/>
              <a:t>J’ai choisi un petit bassin versant (ici, au nord-est de Port Salut) sur Google Earth Pro, Ensuite, j’ajoute un repère, ici à l’exutoire du petit bassin versant choisi.</a:t>
            </a:r>
          </a:p>
          <a:p>
            <a:r>
              <a:rPr lang="fr-FR" dirty="0"/>
              <a:t>Je nomme le repère qui apparaît  dans la fenêtre.</a:t>
            </a:r>
          </a:p>
          <a:p>
            <a:r>
              <a:rPr lang="fr-FR" dirty="0"/>
              <a:t>Dans cette même fenêtre, je peux modifier le style, le type de symbole, la couleur et la taille du symbole choisi et de son nom.</a:t>
            </a:r>
          </a:p>
        </p:txBody>
      </p:sp>
      <p:sp>
        <p:nvSpPr>
          <p:cNvPr id="11" name="ZoneTexte 10">
            <a:extLst>
              <a:ext uri="{FF2B5EF4-FFF2-40B4-BE49-F238E27FC236}">
                <a16:creationId xmlns:a16="http://schemas.microsoft.com/office/drawing/2014/main" id="{6E3C3A13-FA75-2214-CB8B-0558F6303A48}"/>
              </a:ext>
            </a:extLst>
          </p:cNvPr>
          <p:cNvSpPr txBox="1"/>
          <p:nvPr/>
        </p:nvSpPr>
        <p:spPr>
          <a:xfrm>
            <a:off x="6635471" y="2607992"/>
            <a:ext cx="2751614" cy="369332"/>
          </a:xfrm>
          <a:prstGeom prst="rect">
            <a:avLst/>
          </a:prstGeom>
          <a:noFill/>
        </p:spPr>
        <p:txBody>
          <a:bodyPr wrap="square" rtlCol="0">
            <a:spAutoFit/>
          </a:bodyPr>
          <a:lstStyle/>
          <a:p>
            <a:r>
              <a:rPr lang="fr-FR" dirty="0"/>
              <a:t>Outil « Ajouter un repère »</a:t>
            </a:r>
          </a:p>
        </p:txBody>
      </p:sp>
      <p:cxnSp>
        <p:nvCxnSpPr>
          <p:cNvPr id="13" name="Connecteur droit avec flèche 12">
            <a:extLst>
              <a:ext uri="{FF2B5EF4-FFF2-40B4-BE49-F238E27FC236}">
                <a16:creationId xmlns:a16="http://schemas.microsoft.com/office/drawing/2014/main" id="{2EBDA760-018E-8E1B-FC75-2ECB9455551C}"/>
              </a:ext>
            </a:extLst>
          </p:cNvPr>
          <p:cNvCxnSpPr/>
          <p:nvPr/>
        </p:nvCxnSpPr>
        <p:spPr>
          <a:xfrm flipV="1">
            <a:off x="7306574" y="2446533"/>
            <a:ext cx="0" cy="2045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54935083-9384-E73B-2610-E5E862FB33B6}"/>
              </a:ext>
            </a:extLst>
          </p:cNvPr>
          <p:cNvSpPr txBox="1"/>
          <p:nvPr/>
        </p:nvSpPr>
        <p:spPr>
          <a:xfrm>
            <a:off x="9444888" y="2808031"/>
            <a:ext cx="2646181" cy="3139321"/>
          </a:xfrm>
          <a:prstGeom prst="rect">
            <a:avLst/>
          </a:prstGeom>
          <a:noFill/>
        </p:spPr>
        <p:txBody>
          <a:bodyPr wrap="square" rtlCol="0">
            <a:spAutoFit/>
          </a:bodyPr>
          <a:lstStyle/>
          <a:p>
            <a:r>
              <a:rPr lang="fr-FR" dirty="0"/>
              <a:t>J’ai ensuite importé son image et la boîte de dialogue dans une diapositive PowerPoint (menu insertion, capture, capture d’écran puis aller sur Google Earth et, avec la petite croix apparue, définir l’image à importer dans PowerPoint). </a:t>
            </a:r>
          </a:p>
          <a:p>
            <a:endParaRPr lang="fr-FR" dirty="0"/>
          </a:p>
        </p:txBody>
      </p:sp>
      <p:sp>
        <p:nvSpPr>
          <p:cNvPr id="2" name="ZoneTexte 1">
            <a:extLst>
              <a:ext uri="{FF2B5EF4-FFF2-40B4-BE49-F238E27FC236}">
                <a16:creationId xmlns:a16="http://schemas.microsoft.com/office/drawing/2014/main" id="{92DD1D3A-24F1-A63F-3E1D-07139D1586F2}"/>
              </a:ext>
            </a:extLst>
          </p:cNvPr>
          <p:cNvSpPr txBox="1"/>
          <p:nvPr/>
        </p:nvSpPr>
        <p:spPr>
          <a:xfrm>
            <a:off x="-49407" y="-39992"/>
            <a:ext cx="6565821" cy="830997"/>
          </a:xfrm>
          <a:prstGeom prst="rect">
            <a:avLst/>
          </a:prstGeom>
          <a:noFill/>
        </p:spPr>
        <p:txBody>
          <a:bodyPr wrap="square" rtlCol="0">
            <a:spAutoFit/>
          </a:bodyPr>
          <a:lstStyle/>
          <a:p>
            <a:r>
              <a:rPr lang="fr-FR" sz="2400" b="1" dirty="0"/>
              <a:t>Longueur d’une ravine et surface de son bassin versant sous Google Earth Pro</a:t>
            </a:r>
          </a:p>
        </p:txBody>
      </p:sp>
    </p:spTree>
    <p:extLst>
      <p:ext uri="{BB962C8B-B14F-4D97-AF65-F5344CB8AC3E}">
        <p14:creationId xmlns:p14="http://schemas.microsoft.com/office/powerpoint/2010/main" val="4223672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erf-volant, extérieur&#10;&#10;Description générée automatiquement">
            <a:extLst>
              <a:ext uri="{FF2B5EF4-FFF2-40B4-BE49-F238E27FC236}">
                <a16:creationId xmlns:a16="http://schemas.microsoft.com/office/drawing/2014/main" id="{D10677CB-5D81-B877-0987-AA6030F512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574949" cy="6280030"/>
          </a:xfrm>
          <a:prstGeom prst="rect">
            <a:avLst/>
          </a:prstGeom>
        </p:spPr>
      </p:pic>
      <p:pic>
        <p:nvPicPr>
          <p:cNvPr id="6" name="Image 5">
            <a:extLst>
              <a:ext uri="{FF2B5EF4-FFF2-40B4-BE49-F238E27FC236}">
                <a16:creationId xmlns:a16="http://schemas.microsoft.com/office/drawing/2014/main" id="{F1C841A7-26A5-752E-E43D-59B7B955D31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74949" y="318498"/>
            <a:ext cx="4763165" cy="228632"/>
          </a:xfrm>
          <a:prstGeom prst="rect">
            <a:avLst/>
          </a:prstGeom>
        </p:spPr>
      </p:pic>
      <p:sp>
        <p:nvSpPr>
          <p:cNvPr id="7" name="ZoneTexte 6">
            <a:extLst>
              <a:ext uri="{FF2B5EF4-FFF2-40B4-BE49-F238E27FC236}">
                <a16:creationId xmlns:a16="http://schemas.microsoft.com/office/drawing/2014/main" id="{DA9031E6-AD91-6D95-CEDE-E672893577AB}"/>
              </a:ext>
            </a:extLst>
          </p:cNvPr>
          <p:cNvSpPr txBox="1"/>
          <p:nvPr/>
        </p:nvSpPr>
        <p:spPr>
          <a:xfrm>
            <a:off x="6620799" y="717524"/>
            <a:ext cx="2751614" cy="369332"/>
          </a:xfrm>
          <a:prstGeom prst="rect">
            <a:avLst/>
          </a:prstGeom>
          <a:noFill/>
        </p:spPr>
        <p:txBody>
          <a:bodyPr wrap="square" rtlCol="0">
            <a:spAutoFit/>
          </a:bodyPr>
          <a:lstStyle/>
          <a:p>
            <a:r>
              <a:rPr lang="fr-FR" dirty="0"/>
              <a:t>Outil « Ajouter un trajet »</a:t>
            </a:r>
          </a:p>
        </p:txBody>
      </p:sp>
      <p:sp>
        <p:nvSpPr>
          <p:cNvPr id="8" name="ZoneTexte 7">
            <a:extLst>
              <a:ext uri="{FF2B5EF4-FFF2-40B4-BE49-F238E27FC236}">
                <a16:creationId xmlns:a16="http://schemas.microsoft.com/office/drawing/2014/main" id="{353A37DA-A970-8166-6FC4-106258F3A7D1}"/>
              </a:ext>
            </a:extLst>
          </p:cNvPr>
          <p:cNvSpPr txBox="1"/>
          <p:nvPr/>
        </p:nvSpPr>
        <p:spPr>
          <a:xfrm>
            <a:off x="6620799" y="5045015"/>
            <a:ext cx="5571201" cy="1754326"/>
          </a:xfrm>
          <a:prstGeom prst="rect">
            <a:avLst/>
          </a:prstGeom>
          <a:noFill/>
        </p:spPr>
        <p:txBody>
          <a:bodyPr wrap="square" rtlCol="0">
            <a:spAutoFit/>
          </a:bodyPr>
          <a:lstStyle/>
          <a:p>
            <a:r>
              <a:rPr lang="fr-FR" dirty="0"/>
              <a:t>Avec l’outil trajet, je dessine le cours de la ravine, puis, éventuellement, ceux de quelques affluents.</a:t>
            </a:r>
          </a:p>
          <a:p>
            <a:r>
              <a:rPr lang="fr-FR" dirty="0"/>
              <a:t>La longueur de chacun des « trajets » créés est obtenue dans le menu « </a:t>
            </a:r>
            <a:r>
              <a:rPr lang="fr-FR" dirty="0" err="1"/>
              <a:t>mesurese</a:t>
            </a:r>
            <a:r>
              <a:rPr lang="fr-FR" dirty="0"/>
              <a:t> de la boîte de dialogue ouverte ou en sélectionnant le trajet, puis le menu « Propriétés », « mesures ». Je choisis l’unité de mesure.</a:t>
            </a:r>
          </a:p>
        </p:txBody>
      </p:sp>
      <p:sp>
        <p:nvSpPr>
          <p:cNvPr id="9" name="ZoneTexte 8">
            <a:extLst>
              <a:ext uri="{FF2B5EF4-FFF2-40B4-BE49-F238E27FC236}">
                <a16:creationId xmlns:a16="http://schemas.microsoft.com/office/drawing/2014/main" id="{3BA98FF0-3C92-C334-02EB-F370FFBED4C1}"/>
              </a:ext>
            </a:extLst>
          </p:cNvPr>
          <p:cNvSpPr txBox="1"/>
          <p:nvPr/>
        </p:nvSpPr>
        <p:spPr>
          <a:xfrm>
            <a:off x="6574949" y="3"/>
            <a:ext cx="5617051" cy="369332"/>
          </a:xfrm>
          <a:prstGeom prst="rect">
            <a:avLst/>
          </a:prstGeom>
          <a:noFill/>
        </p:spPr>
        <p:txBody>
          <a:bodyPr wrap="square" rtlCol="0">
            <a:spAutoFit/>
          </a:bodyPr>
          <a:lstStyle/>
          <a:p>
            <a:r>
              <a:rPr lang="fr-FR" b="1" dirty="0"/>
              <a:t>Je dessine la ravine principale et quelques affluents</a:t>
            </a:r>
          </a:p>
        </p:txBody>
      </p:sp>
      <p:cxnSp>
        <p:nvCxnSpPr>
          <p:cNvPr id="10" name="Connecteur droit avec flèche 9">
            <a:extLst>
              <a:ext uri="{FF2B5EF4-FFF2-40B4-BE49-F238E27FC236}">
                <a16:creationId xmlns:a16="http://schemas.microsoft.com/office/drawing/2014/main" id="{5E946AC9-4274-07BB-ECC8-61EC77CE6D73}"/>
              </a:ext>
            </a:extLst>
          </p:cNvPr>
          <p:cNvCxnSpPr/>
          <p:nvPr/>
        </p:nvCxnSpPr>
        <p:spPr>
          <a:xfrm flipV="1">
            <a:off x="7694762" y="581638"/>
            <a:ext cx="0" cy="2045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8FBB5886-7703-AA7C-9B6E-50F75E45B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949" y="1086856"/>
            <a:ext cx="2948693" cy="3958155"/>
          </a:xfrm>
          <a:prstGeom prst="rect">
            <a:avLst/>
          </a:prstGeom>
        </p:spPr>
      </p:pic>
    </p:spTree>
    <p:extLst>
      <p:ext uri="{BB962C8B-B14F-4D97-AF65-F5344CB8AC3E}">
        <p14:creationId xmlns:p14="http://schemas.microsoft.com/office/powerpoint/2010/main" val="1480945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F8C58C85-EF06-972B-AC1B-616A58045B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989389" cy="2544852"/>
          </a:xfrm>
          <a:prstGeom prst="rect">
            <a:avLst/>
          </a:prstGeom>
        </p:spPr>
      </p:pic>
      <p:sp>
        <p:nvSpPr>
          <p:cNvPr id="15" name="ZoneTexte 14">
            <a:extLst>
              <a:ext uri="{FF2B5EF4-FFF2-40B4-BE49-F238E27FC236}">
                <a16:creationId xmlns:a16="http://schemas.microsoft.com/office/drawing/2014/main" id="{7C683A03-C5BA-4746-BB82-A79C2D109968}"/>
              </a:ext>
            </a:extLst>
          </p:cNvPr>
          <p:cNvSpPr txBox="1"/>
          <p:nvPr/>
        </p:nvSpPr>
        <p:spPr>
          <a:xfrm>
            <a:off x="8631" y="2579827"/>
            <a:ext cx="12191999" cy="923330"/>
          </a:xfrm>
          <a:prstGeom prst="rect">
            <a:avLst/>
          </a:prstGeom>
          <a:noFill/>
        </p:spPr>
        <p:txBody>
          <a:bodyPr wrap="square" rtlCol="0">
            <a:spAutoFit/>
          </a:bodyPr>
          <a:lstStyle/>
          <a:p>
            <a:r>
              <a:rPr lang="fr-FR" dirty="0"/>
              <a:t>Je crée le profil en long de la ravine principale (sélectionner le trajet, puis clic droit et « Afficher le profil de dénivelé »). Un déplacement avec la souris le long du graphique obtenu montre l’emplacement du point sur l’image et indique, pour chaque point, l’altitude et la pente en long de la ravine.</a:t>
            </a:r>
          </a:p>
        </p:txBody>
      </p:sp>
      <p:pic>
        <p:nvPicPr>
          <p:cNvPr id="19" name="Image 18">
            <a:extLst>
              <a:ext uri="{FF2B5EF4-FFF2-40B4-BE49-F238E27FC236}">
                <a16:creationId xmlns:a16="http://schemas.microsoft.com/office/drawing/2014/main" id="{4DE8295B-CCFF-137D-04C2-D7EAF18DFD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25" y="3573105"/>
            <a:ext cx="10136038" cy="2578466"/>
          </a:xfrm>
          <a:prstGeom prst="rect">
            <a:avLst/>
          </a:prstGeom>
        </p:spPr>
      </p:pic>
      <p:sp>
        <p:nvSpPr>
          <p:cNvPr id="20" name="ZoneTexte 19">
            <a:extLst>
              <a:ext uri="{FF2B5EF4-FFF2-40B4-BE49-F238E27FC236}">
                <a16:creationId xmlns:a16="http://schemas.microsoft.com/office/drawing/2014/main" id="{164E9217-36C9-EB55-9D5E-8C3A14B2B307}"/>
              </a:ext>
            </a:extLst>
          </p:cNvPr>
          <p:cNvSpPr txBox="1"/>
          <p:nvPr/>
        </p:nvSpPr>
        <p:spPr>
          <a:xfrm>
            <a:off x="1" y="6151571"/>
            <a:ext cx="12191999" cy="646331"/>
          </a:xfrm>
          <a:prstGeom prst="rect">
            <a:avLst/>
          </a:prstGeom>
          <a:noFill/>
        </p:spPr>
        <p:txBody>
          <a:bodyPr wrap="square" rtlCol="0">
            <a:spAutoFit/>
          </a:bodyPr>
          <a:lstStyle/>
          <a:p>
            <a:r>
              <a:rPr lang="fr-FR" dirty="0"/>
              <a:t>De la même façon, je crée un profil en long pour chacun des affluents, Ici,  l’affluent 01. </a:t>
            </a:r>
          </a:p>
          <a:p>
            <a:r>
              <a:rPr lang="fr-FR" dirty="0"/>
              <a:t>Des copies d’écran me permettent d’exporter vers le diaporama PowerPoint les profils en long obtenus.</a:t>
            </a:r>
          </a:p>
        </p:txBody>
      </p:sp>
      <p:sp>
        <p:nvSpPr>
          <p:cNvPr id="21" name="ZoneTexte 20">
            <a:extLst>
              <a:ext uri="{FF2B5EF4-FFF2-40B4-BE49-F238E27FC236}">
                <a16:creationId xmlns:a16="http://schemas.microsoft.com/office/drawing/2014/main" id="{32CFEA61-8A73-533C-447A-903F4F12C3E2}"/>
              </a:ext>
            </a:extLst>
          </p:cNvPr>
          <p:cNvSpPr txBox="1"/>
          <p:nvPr/>
        </p:nvSpPr>
        <p:spPr>
          <a:xfrm>
            <a:off x="448574" y="1086928"/>
            <a:ext cx="1026543" cy="369332"/>
          </a:xfrm>
          <a:prstGeom prst="rect">
            <a:avLst/>
          </a:prstGeom>
          <a:noFill/>
        </p:spPr>
        <p:txBody>
          <a:bodyPr wrap="square" rtlCol="0">
            <a:spAutoFit/>
          </a:bodyPr>
          <a:lstStyle/>
          <a:p>
            <a:r>
              <a:rPr lang="fr-FR" dirty="0"/>
              <a:t>Exutoire</a:t>
            </a:r>
          </a:p>
        </p:txBody>
      </p:sp>
      <p:cxnSp>
        <p:nvCxnSpPr>
          <p:cNvPr id="23" name="Connecteur droit 22">
            <a:extLst>
              <a:ext uri="{FF2B5EF4-FFF2-40B4-BE49-F238E27FC236}">
                <a16:creationId xmlns:a16="http://schemas.microsoft.com/office/drawing/2014/main" id="{8828C835-DCA2-9A80-5398-D9A8269B5EAB}"/>
              </a:ext>
            </a:extLst>
          </p:cNvPr>
          <p:cNvCxnSpPr>
            <a:stCxn id="21" idx="2"/>
          </p:cNvCxnSpPr>
          <p:nvPr/>
        </p:nvCxnSpPr>
        <p:spPr>
          <a:xfrm flipH="1">
            <a:off x="448574" y="1456260"/>
            <a:ext cx="513272" cy="674465"/>
          </a:xfrm>
          <a:prstGeom prst="line">
            <a:avLst/>
          </a:prstGeom>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867AACD8-8FDB-2507-78AD-330181823A0E}"/>
              </a:ext>
            </a:extLst>
          </p:cNvPr>
          <p:cNvSpPr txBox="1"/>
          <p:nvPr/>
        </p:nvSpPr>
        <p:spPr>
          <a:xfrm>
            <a:off x="2700068" y="810883"/>
            <a:ext cx="3105509" cy="369332"/>
          </a:xfrm>
          <a:prstGeom prst="rect">
            <a:avLst/>
          </a:prstGeom>
          <a:noFill/>
        </p:spPr>
        <p:txBody>
          <a:bodyPr wrap="square" rtlCol="0">
            <a:spAutoFit/>
          </a:bodyPr>
          <a:lstStyle/>
          <a:p>
            <a:r>
              <a:rPr lang="fr-FR" dirty="0"/>
              <a:t>La ravine principale</a:t>
            </a:r>
          </a:p>
        </p:txBody>
      </p:sp>
      <p:sp>
        <p:nvSpPr>
          <p:cNvPr id="25" name="ZoneTexte 24">
            <a:extLst>
              <a:ext uri="{FF2B5EF4-FFF2-40B4-BE49-F238E27FC236}">
                <a16:creationId xmlns:a16="http://schemas.microsoft.com/office/drawing/2014/main" id="{61D1CEC7-4FAE-2792-632E-725A14F2D60F}"/>
              </a:ext>
            </a:extLst>
          </p:cNvPr>
          <p:cNvSpPr txBox="1"/>
          <p:nvPr/>
        </p:nvSpPr>
        <p:spPr>
          <a:xfrm>
            <a:off x="1078302" y="4313148"/>
            <a:ext cx="3183147" cy="369332"/>
          </a:xfrm>
          <a:prstGeom prst="rect">
            <a:avLst/>
          </a:prstGeom>
          <a:noFill/>
        </p:spPr>
        <p:txBody>
          <a:bodyPr wrap="square" rtlCol="0">
            <a:spAutoFit/>
          </a:bodyPr>
          <a:lstStyle/>
          <a:p>
            <a:r>
              <a:rPr lang="fr-FR" dirty="0"/>
              <a:t>L’affluent 01</a:t>
            </a:r>
          </a:p>
        </p:txBody>
      </p:sp>
      <p:sp>
        <p:nvSpPr>
          <p:cNvPr id="26" name="ZoneTexte 25">
            <a:extLst>
              <a:ext uri="{FF2B5EF4-FFF2-40B4-BE49-F238E27FC236}">
                <a16:creationId xmlns:a16="http://schemas.microsoft.com/office/drawing/2014/main" id="{BD6ECE9E-A400-E377-68C4-610715A5D050}"/>
              </a:ext>
            </a:extLst>
          </p:cNvPr>
          <p:cNvSpPr txBox="1"/>
          <p:nvPr/>
        </p:nvSpPr>
        <p:spPr>
          <a:xfrm>
            <a:off x="9989389" y="232913"/>
            <a:ext cx="2202611" cy="646331"/>
          </a:xfrm>
          <a:prstGeom prst="rect">
            <a:avLst/>
          </a:prstGeom>
          <a:noFill/>
        </p:spPr>
        <p:txBody>
          <a:bodyPr wrap="square" rtlCol="0">
            <a:spAutoFit/>
          </a:bodyPr>
          <a:lstStyle/>
          <a:p>
            <a:r>
              <a:rPr lang="fr-FR" b="1" dirty="0"/>
              <a:t>Je crée un profil en long de la ravine</a:t>
            </a:r>
          </a:p>
        </p:txBody>
      </p:sp>
    </p:spTree>
    <p:extLst>
      <p:ext uri="{BB962C8B-B14F-4D97-AF65-F5344CB8AC3E}">
        <p14:creationId xmlns:p14="http://schemas.microsoft.com/office/powerpoint/2010/main" val="3453210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montagne&#10;&#10;Description générée automatiquement">
            <a:extLst>
              <a:ext uri="{FF2B5EF4-FFF2-40B4-BE49-F238E27FC236}">
                <a16:creationId xmlns:a16="http://schemas.microsoft.com/office/drawing/2014/main" id="{4A0E4CD6-1773-10D9-4FC3-EF84EAA209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6478435" cy="5786148"/>
          </a:xfrm>
          <a:prstGeom prst="rect">
            <a:avLst/>
          </a:prstGeom>
        </p:spPr>
      </p:pic>
      <p:sp>
        <p:nvSpPr>
          <p:cNvPr id="4" name="ZoneTexte 3">
            <a:extLst>
              <a:ext uri="{FF2B5EF4-FFF2-40B4-BE49-F238E27FC236}">
                <a16:creationId xmlns:a16="http://schemas.microsoft.com/office/drawing/2014/main" id="{6844A245-6AA2-37F3-2401-691F6802C24D}"/>
              </a:ext>
            </a:extLst>
          </p:cNvPr>
          <p:cNvSpPr txBox="1"/>
          <p:nvPr/>
        </p:nvSpPr>
        <p:spPr>
          <a:xfrm>
            <a:off x="7091049" y="86874"/>
            <a:ext cx="4945811" cy="369332"/>
          </a:xfrm>
          <a:prstGeom prst="rect">
            <a:avLst/>
          </a:prstGeom>
          <a:noFill/>
        </p:spPr>
        <p:txBody>
          <a:bodyPr wrap="square" rtlCol="0">
            <a:spAutoFit/>
          </a:bodyPr>
          <a:lstStyle/>
          <a:p>
            <a:r>
              <a:rPr lang="fr-FR" b="1" dirty="0"/>
              <a:t>Je dessine le bassin versant de la ravine principale</a:t>
            </a:r>
          </a:p>
        </p:txBody>
      </p:sp>
      <p:pic>
        <p:nvPicPr>
          <p:cNvPr id="5" name="Image 4">
            <a:extLst>
              <a:ext uri="{FF2B5EF4-FFF2-40B4-BE49-F238E27FC236}">
                <a16:creationId xmlns:a16="http://schemas.microsoft.com/office/drawing/2014/main" id="{029A2C94-61BD-3782-3748-56C7525DA7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73695" y="456518"/>
            <a:ext cx="4763165" cy="228632"/>
          </a:xfrm>
          <a:prstGeom prst="rect">
            <a:avLst/>
          </a:prstGeom>
        </p:spPr>
      </p:pic>
      <p:sp>
        <p:nvSpPr>
          <p:cNvPr id="6" name="ZoneTexte 5">
            <a:extLst>
              <a:ext uri="{FF2B5EF4-FFF2-40B4-BE49-F238E27FC236}">
                <a16:creationId xmlns:a16="http://schemas.microsoft.com/office/drawing/2014/main" id="{544A7977-0836-8F41-141C-B5D63E740583}"/>
              </a:ext>
            </a:extLst>
          </p:cNvPr>
          <p:cNvSpPr txBox="1"/>
          <p:nvPr/>
        </p:nvSpPr>
        <p:spPr>
          <a:xfrm>
            <a:off x="7319544" y="855544"/>
            <a:ext cx="3316825" cy="369332"/>
          </a:xfrm>
          <a:prstGeom prst="rect">
            <a:avLst/>
          </a:prstGeom>
          <a:noFill/>
        </p:spPr>
        <p:txBody>
          <a:bodyPr wrap="square" rtlCol="0">
            <a:spAutoFit/>
          </a:bodyPr>
          <a:lstStyle/>
          <a:p>
            <a:r>
              <a:rPr lang="fr-FR" dirty="0"/>
              <a:t>Outil « Ajouter un polygone »</a:t>
            </a:r>
          </a:p>
        </p:txBody>
      </p:sp>
      <p:cxnSp>
        <p:nvCxnSpPr>
          <p:cNvPr id="7" name="Connecteur droit avec flèche 6">
            <a:extLst>
              <a:ext uri="{FF2B5EF4-FFF2-40B4-BE49-F238E27FC236}">
                <a16:creationId xmlns:a16="http://schemas.microsoft.com/office/drawing/2014/main" id="{F8308A54-7369-3CAD-3EC7-55909B962BEC}"/>
              </a:ext>
            </a:extLst>
          </p:cNvPr>
          <p:cNvCxnSpPr/>
          <p:nvPr/>
        </p:nvCxnSpPr>
        <p:spPr>
          <a:xfrm flipV="1">
            <a:off x="8057078" y="685150"/>
            <a:ext cx="0" cy="2045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3D09B3D0-BDE4-E3CD-2CD5-279F66739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075" y="1279291"/>
            <a:ext cx="2415261" cy="3227568"/>
          </a:xfrm>
          <a:prstGeom prst="rect">
            <a:avLst/>
          </a:prstGeom>
        </p:spPr>
      </p:pic>
      <p:sp>
        <p:nvSpPr>
          <p:cNvPr id="11" name="ZoneTexte 10">
            <a:extLst>
              <a:ext uri="{FF2B5EF4-FFF2-40B4-BE49-F238E27FC236}">
                <a16:creationId xmlns:a16="http://schemas.microsoft.com/office/drawing/2014/main" id="{848A2122-970F-6B26-0BF0-269E49F12842}"/>
              </a:ext>
            </a:extLst>
          </p:cNvPr>
          <p:cNvSpPr txBox="1"/>
          <p:nvPr/>
        </p:nvSpPr>
        <p:spPr>
          <a:xfrm>
            <a:off x="6478436" y="4652059"/>
            <a:ext cx="5713563" cy="1754326"/>
          </a:xfrm>
          <a:prstGeom prst="rect">
            <a:avLst/>
          </a:prstGeom>
          <a:noFill/>
        </p:spPr>
        <p:txBody>
          <a:bodyPr wrap="square" rtlCol="0">
            <a:spAutoFit/>
          </a:bodyPr>
          <a:lstStyle/>
          <a:p>
            <a:r>
              <a:rPr lang="fr-FR" dirty="0"/>
              <a:t>Une fenêtre s’ouvre pour la création d’un polygone. Elle permet en particulier de choisir le style et la couleur de celui-ci, et, une fois le polygone tracé avec la souris, d’obtenir la longueur de son périmètre et, surtout, sa superficie. </a:t>
            </a:r>
          </a:p>
          <a:p>
            <a:r>
              <a:rPr lang="fr-FR" dirty="0">
                <a:solidFill>
                  <a:srgbClr val="FF0000"/>
                </a:solidFill>
              </a:rPr>
              <a:t>Cette opération n’est possible qu’avec </a:t>
            </a:r>
            <a:r>
              <a:rPr lang="fr-FR" b="1" dirty="0">
                <a:solidFill>
                  <a:srgbClr val="FF0000"/>
                </a:solidFill>
              </a:rPr>
              <a:t>Google Earth Pro</a:t>
            </a:r>
            <a:r>
              <a:rPr lang="fr-FR" dirty="0"/>
              <a:t>.</a:t>
            </a:r>
          </a:p>
        </p:txBody>
      </p:sp>
      <p:cxnSp>
        <p:nvCxnSpPr>
          <p:cNvPr id="2" name="Connecteur droit avec flèche 1">
            <a:extLst>
              <a:ext uri="{FF2B5EF4-FFF2-40B4-BE49-F238E27FC236}">
                <a16:creationId xmlns:a16="http://schemas.microsoft.com/office/drawing/2014/main" id="{366E4AB3-2C3F-13A2-16FA-9D1970DA7083}"/>
              </a:ext>
            </a:extLst>
          </p:cNvPr>
          <p:cNvCxnSpPr>
            <a:cxnSpLocks/>
          </p:cNvCxnSpPr>
          <p:nvPr/>
        </p:nvCxnSpPr>
        <p:spPr>
          <a:xfrm flipH="1" flipV="1">
            <a:off x="8345214" y="1881352"/>
            <a:ext cx="1208689" cy="4729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08D514A0-82A1-A91A-05A3-93029D44B502}"/>
              </a:ext>
            </a:extLst>
          </p:cNvPr>
          <p:cNvSpPr txBox="1"/>
          <p:nvPr/>
        </p:nvSpPr>
        <p:spPr>
          <a:xfrm>
            <a:off x="9532883" y="1888140"/>
            <a:ext cx="2659117" cy="923330"/>
          </a:xfrm>
          <a:prstGeom prst="rect">
            <a:avLst/>
          </a:prstGeom>
          <a:noFill/>
        </p:spPr>
        <p:txBody>
          <a:bodyPr wrap="square" rtlCol="0">
            <a:spAutoFit/>
          </a:bodyPr>
          <a:lstStyle/>
          <a:p>
            <a:r>
              <a:rPr lang="fr-FR" dirty="0"/>
              <a:t>Cliquer sur « mesures » pour obtenir la surface du bassin versant </a:t>
            </a:r>
          </a:p>
        </p:txBody>
      </p:sp>
    </p:spTree>
    <p:extLst>
      <p:ext uri="{BB962C8B-B14F-4D97-AF65-F5344CB8AC3E}">
        <p14:creationId xmlns:p14="http://schemas.microsoft.com/office/powerpoint/2010/main" val="632917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7C9B1D-A6D4-091B-0724-33C08C6767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52880"/>
            <a:ext cx="7230484" cy="2905530"/>
          </a:xfrm>
          <a:prstGeom prst="rect">
            <a:avLst/>
          </a:prstGeom>
        </p:spPr>
      </p:pic>
      <p:sp>
        <p:nvSpPr>
          <p:cNvPr id="4" name="ZoneTexte 3">
            <a:extLst>
              <a:ext uri="{FF2B5EF4-FFF2-40B4-BE49-F238E27FC236}">
                <a16:creationId xmlns:a16="http://schemas.microsoft.com/office/drawing/2014/main" id="{E8FB7CCB-5465-802D-7F35-8224D6131525}"/>
              </a:ext>
            </a:extLst>
          </p:cNvPr>
          <p:cNvSpPr txBox="1"/>
          <p:nvPr/>
        </p:nvSpPr>
        <p:spPr>
          <a:xfrm>
            <a:off x="0" y="163902"/>
            <a:ext cx="9256143" cy="369332"/>
          </a:xfrm>
          <a:prstGeom prst="rect">
            <a:avLst/>
          </a:prstGeom>
          <a:noFill/>
        </p:spPr>
        <p:txBody>
          <a:bodyPr wrap="square" rtlCol="0">
            <a:spAutoFit/>
          </a:bodyPr>
          <a:lstStyle/>
          <a:p>
            <a:r>
              <a:rPr lang="fr-FR" b="1" dirty="0"/>
              <a:t>J’exporte les images avec Google Earth Pro</a:t>
            </a:r>
          </a:p>
        </p:txBody>
      </p:sp>
      <p:sp>
        <p:nvSpPr>
          <p:cNvPr id="5" name="ZoneTexte 4">
            <a:extLst>
              <a:ext uri="{FF2B5EF4-FFF2-40B4-BE49-F238E27FC236}">
                <a16:creationId xmlns:a16="http://schemas.microsoft.com/office/drawing/2014/main" id="{520012E0-BDCD-BADF-6E58-86B980009AA9}"/>
              </a:ext>
            </a:extLst>
          </p:cNvPr>
          <p:cNvSpPr txBox="1"/>
          <p:nvPr/>
        </p:nvSpPr>
        <p:spPr>
          <a:xfrm>
            <a:off x="69011" y="3458410"/>
            <a:ext cx="12122989" cy="3416320"/>
          </a:xfrm>
          <a:prstGeom prst="rect">
            <a:avLst/>
          </a:prstGeom>
          <a:noFill/>
        </p:spPr>
        <p:txBody>
          <a:bodyPr wrap="square" rtlCol="0">
            <a:spAutoFit/>
          </a:bodyPr>
          <a:lstStyle/>
          <a:p>
            <a:r>
              <a:rPr lang="fr-FR" dirty="0"/>
              <a:t>Avant d’exporter une image, il faut la mettre à l’horizontale (raccourci de clavier </a:t>
            </a:r>
            <a:r>
              <a:rPr lang="fr-FR" b="1" dirty="0">
                <a:solidFill>
                  <a:srgbClr val="FF0000"/>
                </a:solidFill>
              </a:rPr>
              <a:t>U</a:t>
            </a:r>
            <a:r>
              <a:rPr lang="fr-FR" dirty="0"/>
              <a:t>) et vérifier que le nord est bien vers le haut de l’image (raccourci de clavier </a:t>
            </a:r>
            <a:r>
              <a:rPr lang="fr-FR" b="1" dirty="0">
                <a:solidFill>
                  <a:srgbClr val="FF0000"/>
                </a:solidFill>
              </a:rPr>
              <a:t>N</a:t>
            </a:r>
            <a:r>
              <a:rPr lang="fr-FR" dirty="0"/>
              <a:t>).</a:t>
            </a:r>
          </a:p>
          <a:p>
            <a:r>
              <a:rPr lang="fr-FR" dirty="0"/>
              <a:t>Pour exporter l’image qui est sur l’écran, le choisis : Fichier / Enregistrer / Enregistrer l’image. Cette possibilité n’existe que sur </a:t>
            </a:r>
            <a:r>
              <a:rPr lang="fr-FR" dirty="0">
                <a:solidFill>
                  <a:srgbClr val="FF0000"/>
                </a:solidFill>
              </a:rPr>
              <a:t>Google Earth Pro</a:t>
            </a:r>
            <a:r>
              <a:rPr lang="fr-FR" dirty="0"/>
              <a:t>.</a:t>
            </a:r>
          </a:p>
          <a:p>
            <a:r>
              <a:rPr lang="fr-FR" dirty="0"/>
              <a:t>Une fenêtre apparaît en haut à gauche de l’image. Elle comporte 3 menus déroulants :</a:t>
            </a:r>
          </a:p>
          <a:p>
            <a:r>
              <a:rPr lang="fr-FR" dirty="0"/>
              <a:t>Le menu « </a:t>
            </a:r>
            <a:r>
              <a:rPr lang="fr-FR" b="1" dirty="0"/>
              <a:t>Options de la carte </a:t>
            </a:r>
            <a:r>
              <a:rPr lang="fr-FR" dirty="0"/>
              <a:t>» me permet de choisir son habillage (titre, légende, échelle, boussole, mise à l’échelle.</a:t>
            </a:r>
          </a:p>
          <a:p>
            <a:r>
              <a:rPr lang="fr-FR" dirty="0"/>
              <a:t>Le menu « </a:t>
            </a:r>
            <a:r>
              <a:rPr lang="fr-FR" b="1" dirty="0"/>
              <a:t>Résolution </a:t>
            </a:r>
            <a:r>
              <a:rPr lang="fr-FR" dirty="0"/>
              <a:t>» permet de définir la résolution de l’image exportée, qui peut être supérieure à celle affichée sur l’écran (1024x768, 1280x720, 1920x1080, 3840x2160, 8192x4320, 8192x5187).</a:t>
            </a:r>
          </a:p>
          <a:p>
            <a:r>
              <a:rPr lang="fr-FR" dirty="0"/>
              <a:t>Le menu « </a:t>
            </a:r>
            <a:r>
              <a:rPr lang="fr-FR" b="1" dirty="0"/>
              <a:t>Enregistrer l’image</a:t>
            </a:r>
            <a:r>
              <a:rPr lang="fr-FR" dirty="0"/>
              <a:t> » permet de choisir le nom de l’image retenue et de définir le dossier où elle sera enregistrée.</a:t>
            </a:r>
          </a:p>
          <a:p>
            <a:r>
              <a:rPr lang="fr-FR" dirty="0"/>
              <a:t>Le choix d’une résolution élevée augmente le poids informatique de l’image, mais permet de zoomer, par exemple lorsqu’on ouvre celle-ci dans un logiciel de traitement d’image (</a:t>
            </a:r>
            <a:r>
              <a:rPr lang="fr-FR" dirty="0" err="1"/>
              <a:t>PhotoShop</a:t>
            </a:r>
            <a:r>
              <a:rPr lang="fr-FR" dirty="0"/>
              <a:t>, </a:t>
            </a:r>
            <a:r>
              <a:rPr lang="fr-FR" dirty="0" err="1"/>
              <a:t>Gimp</a:t>
            </a:r>
            <a:r>
              <a:rPr lang="fr-FR" dirty="0"/>
              <a:t>, etc.). </a:t>
            </a:r>
          </a:p>
          <a:p>
            <a:endParaRPr lang="fr-FR" dirty="0"/>
          </a:p>
        </p:txBody>
      </p:sp>
    </p:spTree>
    <p:extLst>
      <p:ext uri="{BB962C8B-B14F-4D97-AF65-F5344CB8AC3E}">
        <p14:creationId xmlns:p14="http://schemas.microsoft.com/office/powerpoint/2010/main" val="949507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7C72D76-0112-25AF-489F-262021E67FC7}"/>
              </a:ext>
            </a:extLst>
          </p:cNvPr>
          <p:cNvSpPr txBox="1"/>
          <p:nvPr/>
        </p:nvSpPr>
        <p:spPr>
          <a:xfrm>
            <a:off x="1958196" y="146649"/>
            <a:ext cx="2932341" cy="369332"/>
          </a:xfrm>
          <a:prstGeom prst="rect">
            <a:avLst/>
          </a:prstGeom>
          <a:noFill/>
        </p:spPr>
        <p:txBody>
          <a:bodyPr wrap="none" rtlCol="0">
            <a:spAutoFit/>
          </a:bodyPr>
          <a:lstStyle/>
          <a:p>
            <a:r>
              <a:rPr lang="fr-FR" b="1" dirty="0"/>
              <a:t>J’affiche les images d’archive</a:t>
            </a:r>
          </a:p>
        </p:txBody>
      </p:sp>
      <p:pic>
        <p:nvPicPr>
          <p:cNvPr id="4" name="Image 3" descr="Une image contenant extérieur, nageant&#10;&#10;Description générée automatiquement">
            <a:extLst>
              <a:ext uri="{FF2B5EF4-FFF2-40B4-BE49-F238E27FC236}">
                <a16:creationId xmlns:a16="http://schemas.microsoft.com/office/drawing/2014/main" id="{239A4C98-E30A-7DF3-CB7A-2C9757CC8E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6597"/>
            <a:ext cx="4935575" cy="4442604"/>
          </a:xfrm>
          <a:prstGeom prst="rect">
            <a:avLst/>
          </a:prstGeom>
        </p:spPr>
      </p:pic>
      <p:pic>
        <p:nvPicPr>
          <p:cNvPr id="6" name="Image 5" descr="Une image contenant extérieur, nageant&#10;&#10;Description générée automatiquement">
            <a:extLst>
              <a:ext uri="{FF2B5EF4-FFF2-40B4-BE49-F238E27FC236}">
                <a16:creationId xmlns:a16="http://schemas.microsoft.com/office/drawing/2014/main" id="{7C07B29D-D08D-BADD-B376-02CAB32BB5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87992" y="586598"/>
            <a:ext cx="5063706" cy="4480543"/>
          </a:xfrm>
          <a:prstGeom prst="rect">
            <a:avLst/>
          </a:prstGeom>
        </p:spPr>
      </p:pic>
      <p:sp>
        <p:nvSpPr>
          <p:cNvPr id="7" name="ZoneTexte 6">
            <a:extLst>
              <a:ext uri="{FF2B5EF4-FFF2-40B4-BE49-F238E27FC236}">
                <a16:creationId xmlns:a16="http://schemas.microsoft.com/office/drawing/2014/main" id="{EE6228E2-14B2-CB0A-0AD8-D8F986701359}"/>
              </a:ext>
            </a:extLst>
          </p:cNvPr>
          <p:cNvSpPr txBox="1"/>
          <p:nvPr/>
        </p:nvSpPr>
        <p:spPr>
          <a:xfrm>
            <a:off x="10351698" y="725864"/>
            <a:ext cx="1840302" cy="3139321"/>
          </a:xfrm>
          <a:prstGeom prst="rect">
            <a:avLst/>
          </a:prstGeom>
          <a:noFill/>
        </p:spPr>
        <p:txBody>
          <a:bodyPr wrap="square" rtlCol="0">
            <a:spAutoFit/>
          </a:bodyPr>
          <a:lstStyle/>
          <a:p>
            <a:r>
              <a:rPr lang="fr-FR" dirty="0"/>
              <a:t>Dans Google Earth Pro, dans le menu « Affichage », je coche « Afficher les images d’archive ».</a:t>
            </a:r>
          </a:p>
          <a:p>
            <a:r>
              <a:rPr lang="fr-FR" dirty="0"/>
              <a:t>Un curseur apparaît dans le coin supérieur, à gauche. </a:t>
            </a:r>
          </a:p>
        </p:txBody>
      </p:sp>
      <p:sp>
        <p:nvSpPr>
          <p:cNvPr id="8" name="ZoneTexte 7">
            <a:extLst>
              <a:ext uri="{FF2B5EF4-FFF2-40B4-BE49-F238E27FC236}">
                <a16:creationId xmlns:a16="http://schemas.microsoft.com/office/drawing/2014/main" id="{1F5B91BA-4237-E5A3-DBC7-137FD5686614}"/>
              </a:ext>
            </a:extLst>
          </p:cNvPr>
          <p:cNvSpPr txBox="1"/>
          <p:nvPr/>
        </p:nvSpPr>
        <p:spPr>
          <a:xfrm>
            <a:off x="250166" y="4520242"/>
            <a:ext cx="2363638" cy="369332"/>
          </a:xfrm>
          <a:prstGeom prst="rect">
            <a:avLst/>
          </a:prstGeom>
          <a:noFill/>
        </p:spPr>
        <p:txBody>
          <a:bodyPr wrap="square" rtlCol="0">
            <a:spAutoFit/>
          </a:bodyPr>
          <a:lstStyle/>
          <a:p>
            <a:r>
              <a:rPr lang="fr-FR" dirty="0">
                <a:solidFill>
                  <a:schemeClr val="bg1"/>
                </a:solidFill>
              </a:rPr>
              <a:t>Image de juillet 2006</a:t>
            </a:r>
          </a:p>
        </p:txBody>
      </p:sp>
      <p:sp>
        <p:nvSpPr>
          <p:cNvPr id="9" name="ZoneTexte 8">
            <a:extLst>
              <a:ext uri="{FF2B5EF4-FFF2-40B4-BE49-F238E27FC236}">
                <a16:creationId xmlns:a16="http://schemas.microsoft.com/office/drawing/2014/main" id="{B0294586-1949-2776-E976-02A941EBC014}"/>
              </a:ext>
            </a:extLst>
          </p:cNvPr>
          <p:cNvSpPr txBox="1"/>
          <p:nvPr/>
        </p:nvSpPr>
        <p:spPr>
          <a:xfrm>
            <a:off x="5362755" y="4520242"/>
            <a:ext cx="2363638" cy="369332"/>
          </a:xfrm>
          <a:prstGeom prst="rect">
            <a:avLst/>
          </a:prstGeom>
          <a:noFill/>
        </p:spPr>
        <p:txBody>
          <a:bodyPr wrap="square" rtlCol="0">
            <a:spAutoFit/>
          </a:bodyPr>
          <a:lstStyle/>
          <a:p>
            <a:r>
              <a:rPr lang="fr-FR" dirty="0">
                <a:solidFill>
                  <a:schemeClr val="bg1"/>
                </a:solidFill>
              </a:rPr>
              <a:t>Image de juin 2013</a:t>
            </a:r>
          </a:p>
        </p:txBody>
      </p:sp>
      <p:sp>
        <p:nvSpPr>
          <p:cNvPr id="10" name="ZoneTexte 9">
            <a:extLst>
              <a:ext uri="{FF2B5EF4-FFF2-40B4-BE49-F238E27FC236}">
                <a16:creationId xmlns:a16="http://schemas.microsoft.com/office/drawing/2014/main" id="{645A1C0B-9220-749B-A762-37B66C3E063D}"/>
              </a:ext>
            </a:extLst>
          </p:cNvPr>
          <p:cNvSpPr txBox="1"/>
          <p:nvPr/>
        </p:nvSpPr>
        <p:spPr>
          <a:xfrm>
            <a:off x="69011" y="5279366"/>
            <a:ext cx="12122989" cy="1200329"/>
          </a:xfrm>
          <a:prstGeom prst="rect">
            <a:avLst/>
          </a:prstGeom>
          <a:noFill/>
        </p:spPr>
        <p:txBody>
          <a:bodyPr wrap="square" rtlCol="0">
            <a:spAutoFit/>
          </a:bodyPr>
          <a:lstStyle/>
          <a:p>
            <a:r>
              <a:rPr lang="fr-FR" dirty="0"/>
              <a:t>En déplaçant le curseur vers la gauche pour voir des images plus anciennes, je constate que celles antérieurs à 2006 ont une définition faible et ne sont pas utilisables. A certaines dates, la couverture nuageuse rend l’image inexploitable.</a:t>
            </a:r>
          </a:p>
          <a:p>
            <a:r>
              <a:rPr lang="fr-FR" dirty="0"/>
              <a:t>La comparaison d’images prises à des dates différentes est plus facile si l’on exporte ces images pour les imprimer ou pour les ouvrir dans un logiciel de traitement d’image, surtout si l’on travaille avec deux écrans.</a:t>
            </a:r>
          </a:p>
        </p:txBody>
      </p:sp>
    </p:spTree>
    <p:extLst>
      <p:ext uri="{BB962C8B-B14F-4D97-AF65-F5344CB8AC3E}">
        <p14:creationId xmlns:p14="http://schemas.microsoft.com/office/powerpoint/2010/main" val="2064838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8F657B7-A33A-7FB1-2EC0-FEAE8654C807}"/>
              </a:ext>
            </a:extLst>
          </p:cNvPr>
          <p:cNvSpPr txBox="1"/>
          <p:nvPr/>
        </p:nvSpPr>
        <p:spPr>
          <a:xfrm>
            <a:off x="327804" y="17263"/>
            <a:ext cx="10567358" cy="369332"/>
          </a:xfrm>
          <a:prstGeom prst="rect">
            <a:avLst/>
          </a:prstGeom>
          <a:noFill/>
        </p:spPr>
        <p:txBody>
          <a:bodyPr wrap="square" rtlCol="0">
            <a:spAutoFit/>
          </a:bodyPr>
          <a:lstStyle/>
          <a:p>
            <a:r>
              <a:rPr lang="fr-FR" b="1" dirty="0"/>
              <a:t>Importation sur Google Earth pro de fichiers au format GPX créés par MyTrails, une appli de randonnée GPS</a:t>
            </a:r>
          </a:p>
        </p:txBody>
      </p:sp>
      <p:sp>
        <p:nvSpPr>
          <p:cNvPr id="3" name="ZoneTexte 2">
            <a:extLst>
              <a:ext uri="{FF2B5EF4-FFF2-40B4-BE49-F238E27FC236}">
                <a16:creationId xmlns:a16="http://schemas.microsoft.com/office/drawing/2014/main" id="{6A861EE2-4863-A54B-A04D-68EC73923769}"/>
              </a:ext>
            </a:extLst>
          </p:cNvPr>
          <p:cNvSpPr txBox="1"/>
          <p:nvPr/>
        </p:nvSpPr>
        <p:spPr>
          <a:xfrm>
            <a:off x="0" y="681487"/>
            <a:ext cx="12076981" cy="3970318"/>
          </a:xfrm>
          <a:prstGeom prst="rect">
            <a:avLst/>
          </a:prstGeom>
          <a:noFill/>
        </p:spPr>
        <p:txBody>
          <a:bodyPr wrap="square" rtlCol="0">
            <a:spAutoFit/>
          </a:bodyPr>
          <a:lstStyle/>
          <a:p>
            <a:r>
              <a:rPr lang="fr-FR" dirty="0"/>
              <a:t>Le fichier au format GPX (Itinéraires comportant des Waypoints et des traces) créé lors d’un parcours de terrain peut être transféré vers un ordinateur grâce à une liaison USB entre l’ordinateur et le smartphone ou comme fichier attaché à un courriel envoyé par le smartphone.</a:t>
            </a:r>
          </a:p>
          <a:p>
            <a:endParaRPr lang="fr-FR" dirty="0"/>
          </a:p>
          <a:p>
            <a:r>
              <a:rPr lang="fr-FR" dirty="0"/>
              <a:t>Ce fichier peut ensuite être ouvert dans Google Earth Pro : menu « GPS », « Importer », « Importer depuis le fichier » et « Importer », ce qui permet de choisir le dossier où se trouve le fichier à importer et de cliquer sur ce dernier. Les itinéraires et les Waypoints sont alors visualisés.</a:t>
            </a:r>
          </a:p>
          <a:p>
            <a:endParaRPr lang="fr-FR" dirty="0"/>
          </a:p>
          <a:p>
            <a:r>
              <a:rPr lang="fr-FR" dirty="0"/>
              <a:t>Sous Google Earth Pro, il est ensuite possible d’examiner les sites identifiés lors du parcours de terrain et de les compléter par de nouvelles informations : création de profils de dénivelé, mesure de longueurs, dessin du bassin versant, mesure de sa superficie, etc. </a:t>
            </a:r>
          </a:p>
          <a:p>
            <a:endParaRPr lang="fr-FR" dirty="0"/>
          </a:p>
          <a:p>
            <a:r>
              <a:rPr lang="fr-FR" dirty="0"/>
              <a:t>Les éléments importés et ceux créés sont stockés dans un même dossier sur Google Earth Pro. Ils peuvent être exportés au format KML pour être stockés dans un dossier du disque dur ou envoyés comme fichier attaché à un courriel.</a:t>
            </a:r>
          </a:p>
        </p:txBody>
      </p:sp>
    </p:spTree>
    <p:extLst>
      <p:ext uri="{BB962C8B-B14F-4D97-AF65-F5344CB8AC3E}">
        <p14:creationId xmlns:p14="http://schemas.microsoft.com/office/powerpoint/2010/main" val="4009894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4595"/>
            <a:ext cx="6377299" cy="6858000"/>
          </a:xfrm>
          <a:prstGeom prst="rect">
            <a:avLst/>
          </a:prstGeom>
        </p:spPr>
      </p:pic>
      <p:sp>
        <p:nvSpPr>
          <p:cNvPr id="3" name="ZoneTexte 2"/>
          <p:cNvSpPr txBox="1"/>
          <p:nvPr/>
        </p:nvSpPr>
        <p:spPr>
          <a:xfrm>
            <a:off x="7901300" y="4708882"/>
            <a:ext cx="4290700" cy="954107"/>
          </a:xfrm>
          <a:prstGeom prst="rect">
            <a:avLst/>
          </a:prstGeom>
          <a:noFill/>
        </p:spPr>
        <p:txBody>
          <a:bodyPr wrap="square" rtlCol="0">
            <a:spAutoFit/>
          </a:bodyPr>
          <a:lstStyle/>
          <a:p>
            <a:r>
              <a:rPr lang="fr-FR" sz="1400" dirty="0"/>
              <a:t>La zone qui affiche le globe terrestre est la </a:t>
            </a:r>
            <a:r>
              <a:rPr lang="fr-FR" sz="1400" i="1" dirty="0"/>
              <a:t>visionneuse 3D</a:t>
            </a:r>
            <a:r>
              <a:rPr lang="fr-FR" sz="1400" dirty="0"/>
              <a:t>. Toujours présente dans Google Earth, la visionneuse 3D affiche des images, le relief et des informations relatives à différents points du globe.</a:t>
            </a:r>
          </a:p>
        </p:txBody>
      </p:sp>
      <p:sp>
        <p:nvSpPr>
          <p:cNvPr id="4" name="ZoneTexte 3"/>
          <p:cNvSpPr txBox="1"/>
          <p:nvPr/>
        </p:nvSpPr>
        <p:spPr>
          <a:xfrm>
            <a:off x="6713900" y="1232852"/>
            <a:ext cx="1351396" cy="276999"/>
          </a:xfrm>
          <a:prstGeom prst="rect">
            <a:avLst/>
          </a:prstGeom>
          <a:noFill/>
        </p:spPr>
        <p:txBody>
          <a:bodyPr wrap="none" rtlCol="0">
            <a:spAutoFit/>
          </a:bodyPr>
          <a:lstStyle/>
          <a:p>
            <a:r>
              <a:rPr lang="fr-FR" sz="1200" dirty="0"/>
              <a:t>Envoyer par e-mail</a:t>
            </a:r>
          </a:p>
        </p:txBody>
      </p:sp>
      <p:sp>
        <p:nvSpPr>
          <p:cNvPr id="5" name="ZoneTexte 4"/>
          <p:cNvSpPr txBox="1"/>
          <p:nvPr/>
        </p:nvSpPr>
        <p:spPr>
          <a:xfrm>
            <a:off x="7225602" y="1772817"/>
            <a:ext cx="764953" cy="276999"/>
          </a:xfrm>
          <a:prstGeom prst="rect">
            <a:avLst/>
          </a:prstGeom>
          <a:noFill/>
        </p:spPr>
        <p:txBody>
          <a:bodyPr wrap="none" rtlCol="0">
            <a:spAutoFit/>
          </a:bodyPr>
          <a:lstStyle/>
          <a:p>
            <a:r>
              <a:rPr lang="fr-FR" sz="1200" dirty="0"/>
              <a:t>imprimer</a:t>
            </a:r>
          </a:p>
        </p:txBody>
      </p:sp>
      <p:cxnSp>
        <p:nvCxnSpPr>
          <p:cNvPr id="7" name="Connecteur droit avec flèche 6"/>
          <p:cNvCxnSpPr/>
          <p:nvPr/>
        </p:nvCxnSpPr>
        <p:spPr>
          <a:xfrm flipH="1">
            <a:off x="5879976" y="1509850"/>
            <a:ext cx="833924" cy="9110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a:stCxn id="5" idx="1"/>
          </p:cNvCxnSpPr>
          <p:nvPr/>
        </p:nvCxnSpPr>
        <p:spPr>
          <a:xfrm flipH="1">
            <a:off x="6096001" y="1911316"/>
            <a:ext cx="1129601" cy="5095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775520" y="116632"/>
            <a:ext cx="20162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7896201" y="2116595"/>
            <a:ext cx="4068637" cy="738664"/>
          </a:xfrm>
          <a:prstGeom prst="rect">
            <a:avLst/>
          </a:prstGeom>
          <a:noFill/>
        </p:spPr>
        <p:txBody>
          <a:bodyPr wrap="square" rtlCol="0">
            <a:spAutoFit/>
          </a:bodyPr>
          <a:lstStyle/>
          <a:p>
            <a:r>
              <a:rPr lang="fr-FR" sz="1400" dirty="0"/>
              <a:t>Google Earth est gratuit dans sa version de base. </a:t>
            </a:r>
          </a:p>
          <a:p>
            <a:r>
              <a:rPr lang="fr-FR" sz="1400" dirty="0"/>
              <a:t>Google Earth est surtout utilisé au bureau et nécessite une bonne liaison avec Internet.</a:t>
            </a:r>
          </a:p>
        </p:txBody>
      </p:sp>
    </p:spTree>
    <p:extLst>
      <p:ext uri="{BB962C8B-B14F-4D97-AF65-F5344CB8AC3E}">
        <p14:creationId xmlns:p14="http://schemas.microsoft.com/office/powerpoint/2010/main" val="357356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9BA6E55-C859-DBD4-A362-2AB9C4915128}"/>
              </a:ext>
            </a:extLst>
          </p:cNvPr>
          <p:cNvSpPr txBox="1"/>
          <p:nvPr/>
        </p:nvSpPr>
        <p:spPr>
          <a:xfrm>
            <a:off x="327804" y="17263"/>
            <a:ext cx="8393502" cy="646331"/>
          </a:xfrm>
          <a:prstGeom prst="rect">
            <a:avLst/>
          </a:prstGeom>
          <a:noFill/>
        </p:spPr>
        <p:txBody>
          <a:bodyPr wrap="square" rtlCol="0">
            <a:spAutoFit/>
          </a:bodyPr>
          <a:lstStyle/>
          <a:p>
            <a:r>
              <a:rPr lang="fr-FR" b="1" dirty="0"/>
              <a:t>Exportation du fichier KML converti au format GPX vers un smartphone avec une appli de randonnée GPS</a:t>
            </a:r>
          </a:p>
        </p:txBody>
      </p:sp>
      <p:sp>
        <p:nvSpPr>
          <p:cNvPr id="3" name="ZoneTexte 2">
            <a:extLst>
              <a:ext uri="{FF2B5EF4-FFF2-40B4-BE49-F238E27FC236}">
                <a16:creationId xmlns:a16="http://schemas.microsoft.com/office/drawing/2014/main" id="{6C24F15A-0853-5D6B-F70B-C4F73D8A36C6}"/>
              </a:ext>
            </a:extLst>
          </p:cNvPr>
          <p:cNvSpPr txBox="1"/>
          <p:nvPr/>
        </p:nvSpPr>
        <p:spPr>
          <a:xfrm>
            <a:off x="150963" y="663594"/>
            <a:ext cx="8570344" cy="2585323"/>
          </a:xfrm>
          <a:prstGeom prst="rect">
            <a:avLst/>
          </a:prstGeom>
          <a:noFill/>
        </p:spPr>
        <p:txBody>
          <a:bodyPr wrap="square" rtlCol="0">
            <a:spAutoFit/>
          </a:bodyPr>
          <a:lstStyle/>
          <a:p>
            <a:r>
              <a:rPr lang="fr-FR" dirty="0"/>
              <a:t>L’exportation des trajets et des repères vers le format GPX facilite le suivi des aménagements et de leurs effets. Ces éléments peuvent être importés sur un smartphone pour être utilisés avec une appli de randonnée.</a:t>
            </a:r>
          </a:p>
          <a:p>
            <a:r>
              <a:rPr lang="fr-FR" dirty="0"/>
              <a:t>Ils permettent d’accéder plus facilement aux zones ou aux ouvrages, à condition que l’aménageur ait, sur le terrain, enregistré le chemin d’accès avec l’appli GPS de son smartphone.</a:t>
            </a:r>
          </a:p>
          <a:p>
            <a:endParaRPr lang="fr-FR" dirty="0"/>
          </a:p>
          <a:p>
            <a:r>
              <a:rPr lang="fr-FR" dirty="0"/>
              <a:t>L’archivage des fichiers KML et GPX ainsi créés est un élément du suivi des aménagements.</a:t>
            </a:r>
          </a:p>
        </p:txBody>
      </p:sp>
      <p:pic>
        <p:nvPicPr>
          <p:cNvPr id="5" name="Image 4" descr="Une image contenant carte&#10;&#10;Description générée automatiquement">
            <a:extLst>
              <a:ext uri="{FF2B5EF4-FFF2-40B4-BE49-F238E27FC236}">
                <a16:creationId xmlns:a16="http://schemas.microsoft.com/office/drawing/2014/main" id="{8BABFBDE-BF32-2B24-A253-90A5FD9AED6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19679" y="0"/>
            <a:ext cx="3372321" cy="6687483"/>
          </a:xfrm>
          <a:prstGeom prst="rect">
            <a:avLst/>
          </a:prstGeom>
        </p:spPr>
      </p:pic>
      <p:sp>
        <p:nvSpPr>
          <p:cNvPr id="7" name="ZoneTexte 6">
            <a:extLst>
              <a:ext uri="{FF2B5EF4-FFF2-40B4-BE49-F238E27FC236}">
                <a16:creationId xmlns:a16="http://schemas.microsoft.com/office/drawing/2014/main" id="{E815D548-B9D3-88A3-35A6-2A8EAD871D04}"/>
              </a:ext>
            </a:extLst>
          </p:cNvPr>
          <p:cNvSpPr txBox="1"/>
          <p:nvPr/>
        </p:nvSpPr>
        <p:spPr>
          <a:xfrm>
            <a:off x="150963" y="3185628"/>
            <a:ext cx="8475452" cy="3416320"/>
          </a:xfrm>
          <a:prstGeom prst="rect">
            <a:avLst/>
          </a:prstGeom>
          <a:noFill/>
        </p:spPr>
        <p:txBody>
          <a:bodyPr wrap="square" rtlCol="0">
            <a:spAutoFit/>
          </a:bodyPr>
          <a:lstStyle/>
          <a:p>
            <a:r>
              <a:rPr lang="fr-FR" dirty="0"/>
              <a:t>Copie d’écran réalisée sur mon smartphone (un Samsung A71 sous Androïd, en utilisant la combinaison des touches « volume sonore » et « mise en veille »).</a:t>
            </a:r>
          </a:p>
          <a:p>
            <a:endParaRPr lang="fr-FR" dirty="0"/>
          </a:p>
          <a:p>
            <a:r>
              <a:rPr lang="fr-FR" dirty="0"/>
              <a:t>En utilisant </a:t>
            </a:r>
            <a:r>
              <a:rPr lang="fr-FR" dirty="0" err="1"/>
              <a:t>GPSBabel</a:t>
            </a:r>
            <a:r>
              <a:rPr lang="fr-FR" dirty="0"/>
              <a:t> pour la conversion du fichier KML au format GPX et en ouvrant ce fichier avec MyTrails, je constate que la coloration des trajets est aléatoire et que la couleur en transparence affectée à la surface des polygones disparaît ainsi que le nom des repères.  </a:t>
            </a:r>
          </a:p>
          <a:p>
            <a:endParaRPr lang="fr-FR" dirty="0"/>
          </a:p>
          <a:p>
            <a:r>
              <a:rPr lang="fr-FR" dirty="0"/>
              <a:t>La couleur des polygones ou celle des trajets n’est pas importante pour le suivi. Par contre, la disparition du nom des repères est plus gênante ; cependant, pour faire apparaître le nom d’un repère, il suffit de cliquer dessus.</a:t>
            </a:r>
          </a:p>
          <a:p>
            <a:endParaRPr lang="fr-FR" dirty="0"/>
          </a:p>
        </p:txBody>
      </p:sp>
      <p:cxnSp>
        <p:nvCxnSpPr>
          <p:cNvPr id="9" name="Connecteur droit avec flèche 8">
            <a:extLst>
              <a:ext uri="{FF2B5EF4-FFF2-40B4-BE49-F238E27FC236}">
                <a16:creationId xmlns:a16="http://schemas.microsoft.com/office/drawing/2014/main" id="{71EF2DCA-2002-EE4C-EF66-4CCD76FD58D4}"/>
              </a:ext>
            </a:extLst>
          </p:cNvPr>
          <p:cNvCxnSpPr/>
          <p:nvPr/>
        </p:nvCxnSpPr>
        <p:spPr>
          <a:xfrm>
            <a:off x="7013275" y="3674853"/>
            <a:ext cx="1708031"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8141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A3B6AE5-9EFB-749A-662E-415E44031185}"/>
              </a:ext>
            </a:extLst>
          </p:cNvPr>
          <p:cNvSpPr txBox="1"/>
          <p:nvPr/>
        </p:nvSpPr>
        <p:spPr>
          <a:xfrm>
            <a:off x="14378" y="-47295"/>
            <a:ext cx="12192000" cy="1200329"/>
          </a:xfrm>
          <a:prstGeom prst="rect">
            <a:avLst/>
          </a:prstGeom>
          <a:noFill/>
        </p:spPr>
        <p:txBody>
          <a:bodyPr wrap="square" rtlCol="0">
            <a:spAutoFit/>
          </a:bodyPr>
          <a:lstStyle/>
          <a:p>
            <a:pPr algn="ctr"/>
            <a:r>
              <a:rPr lang="fr-FR" b="1" dirty="0"/>
              <a:t>Je convertis un fichier KML en un fichier GPX avec </a:t>
            </a:r>
            <a:r>
              <a:rPr lang="fr-FR" b="1" dirty="0" err="1"/>
              <a:t>GPSBabel</a:t>
            </a:r>
            <a:endParaRPr lang="fr-FR" b="1" dirty="0"/>
          </a:p>
          <a:p>
            <a:r>
              <a:rPr lang="fr-FR" dirty="0"/>
              <a:t>Les éléments créés sur Google Earth Pro (repères, traces, polygones) sont réunis dans un même dossier dans la fenêtre « Lieux » et peuvent être exportés en bloc. Avec le clic droit, clique sur le dossier, puis sur « Enregistrer le lieu sous …». Choisir le dossier et le nom du fichier et choisir </a:t>
            </a:r>
            <a:r>
              <a:rPr lang="fr-FR" b="1" dirty="0">
                <a:solidFill>
                  <a:srgbClr val="FF0000"/>
                </a:solidFill>
              </a:rPr>
              <a:t>KML</a:t>
            </a:r>
            <a:r>
              <a:rPr lang="fr-FR" dirty="0"/>
              <a:t> comme format (</a:t>
            </a:r>
            <a:r>
              <a:rPr lang="fr-FR" dirty="0" err="1"/>
              <a:t>GPSBabel</a:t>
            </a:r>
            <a:r>
              <a:rPr lang="fr-FR" dirty="0"/>
              <a:t> ne reconnaît pas le KMZ). On peut alors le convertir :</a:t>
            </a:r>
          </a:p>
        </p:txBody>
      </p:sp>
      <p:pic>
        <p:nvPicPr>
          <p:cNvPr id="5" name="Image 4" descr="Une image contenant texte&#10;&#10;Description générée automatiquement">
            <a:extLst>
              <a:ext uri="{FF2B5EF4-FFF2-40B4-BE49-F238E27FC236}">
                <a16:creationId xmlns:a16="http://schemas.microsoft.com/office/drawing/2014/main" id="{9E135CA2-478C-C707-92D5-994F6E82AF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285638"/>
            <a:ext cx="6096000" cy="5578158"/>
          </a:xfrm>
          <a:prstGeom prst="rect">
            <a:avLst/>
          </a:prstGeom>
        </p:spPr>
      </p:pic>
      <p:sp>
        <p:nvSpPr>
          <p:cNvPr id="6" name="ZoneTexte 5">
            <a:extLst>
              <a:ext uri="{FF2B5EF4-FFF2-40B4-BE49-F238E27FC236}">
                <a16:creationId xmlns:a16="http://schemas.microsoft.com/office/drawing/2014/main" id="{257F8B64-A060-6BF1-F5C0-625671A0BADD}"/>
              </a:ext>
            </a:extLst>
          </p:cNvPr>
          <p:cNvSpPr txBox="1"/>
          <p:nvPr/>
        </p:nvSpPr>
        <p:spPr>
          <a:xfrm>
            <a:off x="6245525" y="1285638"/>
            <a:ext cx="5771071" cy="6463308"/>
          </a:xfrm>
          <a:prstGeom prst="rect">
            <a:avLst/>
          </a:prstGeom>
          <a:noFill/>
        </p:spPr>
        <p:txBody>
          <a:bodyPr wrap="square" rtlCol="0">
            <a:spAutoFit/>
          </a:bodyPr>
          <a:lstStyle/>
          <a:p>
            <a:endParaRPr lang="fr-FR" dirty="0"/>
          </a:p>
          <a:p>
            <a:endParaRPr lang="fr-FR" dirty="0"/>
          </a:p>
          <a:p>
            <a:r>
              <a:rPr lang="fr-FR" dirty="0"/>
              <a:t>1 Définir le format d’entrée sur un menu déroulant (ici, KML)</a:t>
            </a:r>
          </a:p>
          <a:p>
            <a:r>
              <a:rPr lang="fr-FR" dirty="0"/>
              <a:t>2 Choisir le fichier à convertir en un fichier GPX (cliquer sur File Name(s)</a:t>
            </a:r>
          </a:p>
          <a:p>
            <a:endParaRPr lang="fr-FR" dirty="0"/>
          </a:p>
          <a:p>
            <a:endParaRPr lang="fr-FR" dirty="0"/>
          </a:p>
          <a:p>
            <a:r>
              <a:rPr lang="fr-FR" dirty="0"/>
              <a:t>3 Définir le format de sortie (ici, GPX XML)</a:t>
            </a:r>
          </a:p>
          <a:p>
            <a:r>
              <a:rPr lang="fr-FR" dirty="0"/>
              <a:t>4 Désigner le dossier pour le fichier GPX créé et définir son nom (cliquer sur File Name)</a:t>
            </a:r>
          </a:p>
          <a:p>
            <a:endParaRPr lang="fr-FR" dirty="0"/>
          </a:p>
          <a:p>
            <a:endParaRPr lang="fr-FR" dirty="0"/>
          </a:p>
          <a:p>
            <a:endParaRPr lang="fr-FR" dirty="0"/>
          </a:p>
          <a:p>
            <a:endParaRPr lang="fr-FR" dirty="0"/>
          </a:p>
          <a:p>
            <a:endParaRPr lang="fr-FR" dirty="0"/>
          </a:p>
          <a:p>
            <a:endParaRPr lang="fr-FR" dirty="0"/>
          </a:p>
          <a:p>
            <a:endParaRPr lang="fr-FR" dirty="0"/>
          </a:p>
          <a:p>
            <a:r>
              <a:rPr lang="fr-FR" dirty="0"/>
              <a:t>5 Cliquer sur Appliquer</a:t>
            </a:r>
          </a:p>
          <a:p>
            <a:endParaRPr lang="fr-FR" dirty="0"/>
          </a:p>
          <a:p>
            <a:endParaRPr lang="fr-FR" dirty="0"/>
          </a:p>
          <a:p>
            <a:endParaRPr lang="fr-FR" dirty="0"/>
          </a:p>
          <a:p>
            <a:endParaRPr lang="fr-FR" dirty="0"/>
          </a:p>
        </p:txBody>
      </p:sp>
      <p:cxnSp>
        <p:nvCxnSpPr>
          <p:cNvPr id="8" name="Connecteur droit avec flèche 7">
            <a:extLst>
              <a:ext uri="{FF2B5EF4-FFF2-40B4-BE49-F238E27FC236}">
                <a16:creationId xmlns:a16="http://schemas.microsoft.com/office/drawing/2014/main" id="{4A321198-5529-3FF0-85B8-CF6CA3C0E52C}"/>
              </a:ext>
            </a:extLst>
          </p:cNvPr>
          <p:cNvCxnSpPr/>
          <p:nvPr/>
        </p:nvCxnSpPr>
        <p:spPr>
          <a:xfrm flipH="1">
            <a:off x="4917057" y="2104845"/>
            <a:ext cx="1328467"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Connecteur droit avec flèche 8">
            <a:extLst>
              <a:ext uri="{FF2B5EF4-FFF2-40B4-BE49-F238E27FC236}">
                <a16:creationId xmlns:a16="http://schemas.microsoft.com/office/drawing/2014/main" id="{A0E1557F-2080-99D1-8887-9291443D0B5D}"/>
              </a:ext>
            </a:extLst>
          </p:cNvPr>
          <p:cNvCxnSpPr/>
          <p:nvPr/>
        </p:nvCxnSpPr>
        <p:spPr>
          <a:xfrm flipH="1">
            <a:off x="4917057" y="3973902"/>
            <a:ext cx="1328467"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Connecteur droit avec flèche 9">
            <a:extLst>
              <a:ext uri="{FF2B5EF4-FFF2-40B4-BE49-F238E27FC236}">
                <a16:creationId xmlns:a16="http://schemas.microsoft.com/office/drawing/2014/main" id="{82EA137A-E330-E3A8-2090-A5F9C1BC3DE0}"/>
              </a:ext>
            </a:extLst>
          </p:cNvPr>
          <p:cNvCxnSpPr>
            <a:cxnSpLocks/>
          </p:cNvCxnSpPr>
          <p:nvPr/>
        </p:nvCxnSpPr>
        <p:spPr>
          <a:xfrm flipH="1">
            <a:off x="4580626" y="2288875"/>
            <a:ext cx="1664898" cy="747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Connecteur droit avec flèche 11">
            <a:extLst>
              <a:ext uri="{FF2B5EF4-FFF2-40B4-BE49-F238E27FC236}">
                <a16:creationId xmlns:a16="http://schemas.microsoft.com/office/drawing/2014/main" id="{982F9455-90F4-2096-E256-16FC6552D6D4}"/>
              </a:ext>
            </a:extLst>
          </p:cNvPr>
          <p:cNvCxnSpPr>
            <a:cxnSpLocks/>
          </p:cNvCxnSpPr>
          <p:nvPr/>
        </p:nvCxnSpPr>
        <p:spPr>
          <a:xfrm flipH="1">
            <a:off x="5909096" y="6420926"/>
            <a:ext cx="402565" cy="747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 name="Connecteur droit avec flèche 3">
            <a:extLst>
              <a:ext uri="{FF2B5EF4-FFF2-40B4-BE49-F238E27FC236}">
                <a16:creationId xmlns:a16="http://schemas.microsoft.com/office/drawing/2014/main" id="{FD264C04-69DB-DC2F-D70B-1D99C495D276}"/>
              </a:ext>
            </a:extLst>
          </p:cNvPr>
          <p:cNvCxnSpPr/>
          <p:nvPr/>
        </p:nvCxnSpPr>
        <p:spPr>
          <a:xfrm flipH="1">
            <a:off x="4922815" y="3669117"/>
            <a:ext cx="1328467"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50429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1504" y="188640"/>
            <a:ext cx="8928992" cy="461665"/>
          </a:xfrm>
          <a:prstGeom prst="rect">
            <a:avLst/>
          </a:prstGeom>
        </p:spPr>
        <p:txBody>
          <a:bodyPr wrap="square">
            <a:spAutoFit/>
          </a:bodyPr>
          <a:lstStyle/>
          <a:p>
            <a:pPr algn="ctr"/>
            <a:r>
              <a:rPr lang="fr-FR" sz="2400" b="1" dirty="0"/>
              <a:t> Transférer des points et des traces d’un GPS à Google Earth </a:t>
            </a:r>
          </a:p>
        </p:txBody>
      </p:sp>
      <p:sp>
        <p:nvSpPr>
          <p:cNvPr id="3" name="Rectangle 2"/>
          <p:cNvSpPr/>
          <p:nvPr/>
        </p:nvSpPr>
        <p:spPr>
          <a:xfrm>
            <a:off x="1559497" y="794320"/>
            <a:ext cx="8784975" cy="2308324"/>
          </a:xfrm>
          <a:prstGeom prst="rect">
            <a:avLst/>
          </a:prstGeom>
        </p:spPr>
        <p:txBody>
          <a:bodyPr wrap="square">
            <a:spAutoFit/>
          </a:bodyPr>
          <a:lstStyle/>
          <a:p>
            <a:r>
              <a:rPr lang="fr-FR" sz="1600" b="1" dirty="0"/>
              <a:t>Le smartphone a peu à peu remplacé le GPS, mais sans l’éliminer complètement. L’utilisation d’un GPS, par exemple un Garlin, est comparable à l’utilisation d’un smartphone. Elle est décrite dans les diapositives qui suivent.</a:t>
            </a:r>
          </a:p>
          <a:p>
            <a:endParaRPr lang="fr-FR" sz="1600" b="1" dirty="0"/>
          </a:p>
          <a:p>
            <a:r>
              <a:rPr lang="fr-FR" sz="1600" b="1" dirty="0"/>
              <a:t>Il faut utiliser un GPS compatible avec Google Earth. </a:t>
            </a:r>
            <a:r>
              <a:rPr lang="fr-FR" sz="1600" dirty="0"/>
              <a:t>Par exemple, un GPS Magellan ou </a:t>
            </a:r>
            <a:r>
              <a:rPr lang="fr-FR" sz="1600" dirty="0" err="1"/>
              <a:t>Garmin</a:t>
            </a:r>
            <a:r>
              <a:rPr lang="fr-FR" sz="1600" dirty="0"/>
              <a:t>. La liste des GPS acceptés est sur le </a:t>
            </a:r>
            <a:r>
              <a:rPr lang="fr-FR" sz="1600" u="sng" dirty="0">
                <a:hlinkClick r:id="rId2"/>
              </a:rPr>
              <a:t>site </a:t>
            </a:r>
            <a:r>
              <a:rPr lang="fr-FR" sz="1600" u="sng" dirty="0" err="1">
                <a:hlinkClick r:id="rId2"/>
              </a:rPr>
              <a:t>GPSbabel</a:t>
            </a:r>
            <a:r>
              <a:rPr lang="fr-FR" sz="1600" u="sng" dirty="0">
                <a:hlinkClick r:id="rId2"/>
              </a:rPr>
              <a:t>.</a:t>
            </a:r>
            <a:r>
              <a:rPr lang="fr-FR" sz="1600" dirty="0"/>
              <a:t> Avant l’achat d’un récepteur GPS, il faut vérifier qu'il est connectable à un ordinateur via un port USB (ou que la carte mémoire peut être extraite pour être lue sur un lecteur de carte) et que le format des fichiers produits est lisible sur un PC et compatible avec Google Earth.</a:t>
            </a:r>
          </a:p>
        </p:txBody>
      </p:sp>
      <p:sp>
        <p:nvSpPr>
          <p:cNvPr id="5" name="Rectangle 4"/>
          <p:cNvSpPr/>
          <p:nvPr/>
        </p:nvSpPr>
        <p:spPr>
          <a:xfrm>
            <a:off x="4828705" y="2950892"/>
            <a:ext cx="5688632" cy="584775"/>
          </a:xfrm>
          <a:prstGeom prst="rect">
            <a:avLst/>
          </a:prstGeom>
        </p:spPr>
        <p:txBody>
          <a:bodyPr wrap="square">
            <a:spAutoFit/>
          </a:bodyPr>
          <a:lstStyle/>
          <a:p>
            <a:r>
              <a:rPr lang="fr-FR" sz="1600" dirty="0"/>
              <a:t>Dans Google Earth, la commande "Outils/GPS" permet d'accéder à une boîte de dialogue.</a:t>
            </a:r>
          </a:p>
        </p:txBody>
      </p:sp>
      <p:pic>
        <p:nvPicPr>
          <p:cNvPr id="6" name="Image 5"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074" y="3439164"/>
            <a:ext cx="2376264" cy="3170676"/>
          </a:xfrm>
          <a:prstGeom prst="rect">
            <a:avLst/>
          </a:prstGeom>
        </p:spPr>
      </p:pic>
      <p:sp>
        <p:nvSpPr>
          <p:cNvPr id="7" name="Rectangle 6"/>
          <p:cNvSpPr/>
          <p:nvPr/>
        </p:nvSpPr>
        <p:spPr>
          <a:xfrm>
            <a:off x="4079776" y="3679682"/>
            <a:ext cx="6264696" cy="3046988"/>
          </a:xfrm>
          <a:prstGeom prst="rect">
            <a:avLst/>
          </a:prstGeom>
        </p:spPr>
        <p:txBody>
          <a:bodyPr wrap="square">
            <a:spAutoFit/>
          </a:bodyPr>
          <a:lstStyle/>
          <a:p>
            <a:r>
              <a:rPr lang="fr-FR" sz="1600" dirty="0"/>
              <a:t>"Importer" ouvre une boîte de choix du fichier des localisations faites lors d'une sortie. </a:t>
            </a:r>
          </a:p>
          <a:p>
            <a:endParaRPr lang="fr-FR" sz="1600" dirty="0"/>
          </a:p>
          <a:p>
            <a:r>
              <a:rPr lang="fr-FR" sz="1600" dirty="0"/>
              <a:t>Une nouvelle entrée est créée dans les lieux temporaires de Google Earth et les repères s'affichent sur l'image. Il est alors possible d'ajuster le positionnement du repère, de changer son nom, son symbole, de noter ses coordonnées et d'entrer des informations dans la fenêtre "Description".</a:t>
            </a:r>
          </a:p>
          <a:p>
            <a:endParaRPr lang="fr-FR" sz="1600" dirty="0"/>
          </a:p>
          <a:p>
            <a:r>
              <a:rPr lang="fr-FR" sz="1600" dirty="0"/>
              <a:t>L'incorporation d'une trace se fait selon le même principe. Un panneau de pilotage est ajouté à l'écran Google et permet d'animer manuellement ou automatiquement le circuit importé.</a:t>
            </a:r>
          </a:p>
        </p:txBody>
      </p:sp>
      <p:cxnSp>
        <p:nvCxnSpPr>
          <p:cNvPr id="9" name="Connecteur droit avec flèche 8"/>
          <p:cNvCxnSpPr>
            <a:cxnSpLocks/>
          </p:cNvCxnSpPr>
          <p:nvPr/>
        </p:nvCxnSpPr>
        <p:spPr>
          <a:xfrm flipH="1">
            <a:off x="3569593" y="3178318"/>
            <a:ext cx="1097000" cy="280829"/>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108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512" y="404664"/>
            <a:ext cx="8784976" cy="369332"/>
          </a:xfrm>
          <a:prstGeom prst="rect">
            <a:avLst/>
          </a:prstGeom>
        </p:spPr>
        <p:txBody>
          <a:bodyPr wrap="square">
            <a:spAutoFit/>
          </a:bodyPr>
          <a:lstStyle/>
          <a:p>
            <a:r>
              <a:rPr lang="fr-FR" b="1" dirty="0"/>
              <a:t> Transférer des points et des trajets de  Google Earth vers un GPS en utilisant GPSBabel</a:t>
            </a:r>
            <a:endParaRPr lang="fr-FR" dirty="0"/>
          </a:p>
        </p:txBody>
      </p:sp>
      <p:sp>
        <p:nvSpPr>
          <p:cNvPr id="3" name="ZoneTexte 2"/>
          <p:cNvSpPr txBox="1"/>
          <p:nvPr/>
        </p:nvSpPr>
        <p:spPr>
          <a:xfrm>
            <a:off x="1847528" y="980728"/>
            <a:ext cx="8640960" cy="1477328"/>
          </a:xfrm>
          <a:prstGeom prst="rect">
            <a:avLst/>
          </a:prstGeom>
          <a:noFill/>
        </p:spPr>
        <p:txBody>
          <a:bodyPr wrap="square" rtlCol="0">
            <a:spAutoFit/>
          </a:bodyPr>
          <a:lstStyle/>
          <a:p>
            <a:r>
              <a:rPr lang="fr-FR" dirty="0"/>
              <a:t>Le logiciel gratuit GPSBabel permet de convertir des fichiers  de repères ou de trajets créés avec Google Earth en fichier utilisables avec un GPS. Il peut être téléchargé sur le site :  </a:t>
            </a:r>
            <a:r>
              <a:rPr lang="fr-FR" dirty="0">
                <a:hlinkClick r:id="rId2"/>
              </a:rPr>
              <a:t>http://www.gpsbabel.org/</a:t>
            </a:r>
            <a:endParaRPr lang="fr-FR" dirty="0"/>
          </a:p>
          <a:p>
            <a:r>
              <a:rPr lang="fr-FR" dirty="0"/>
              <a:t>Les fichiers des repères ou des trajets doivent avoir été sauvegardés dans un dossier du disque dur au format KML. </a:t>
            </a:r>
          </a:p>
        </p:txBody>
      </p:sp>
      <p:pic>
        <p:nvPicPr>
          <p:cNvPr id="4" name="Image 3" descr="Capture d’écran"/>
          <p:cNvPicPr>
            <a:picLocks noChangeAspect="1"/>
          </p:cNvPicPr>
          <p:nvPr/>
        </p:nvPicPr>
        <p:blipFill rotWithShape="1">
          <a:blip r:embed="rId3">
            <a:extLst>
              <a:ext uri="{28A0092B-C50C-407E-A947-70E740481C1C}">
                <a14:useLocalDpi xmlns:a14="http://schemas.microsoft.com/office/drawing/2010/main" val="0"/>
              </a:ext>
            </a:extLst>
          </a:blip>
          <a:srcRect b="33747"/>
          <a:stretch/>
        </p:blipFill>
        <p:spPr>
          <a:xfrm>
            <a:off x="1642716" y="2564904"/>
            <a:ext cx="6362700" cy="3773760"/>
          </a:xfrm>
          <a:prstGeom prst="rect">
            <a:avLst/>
          </a:prstGeom>
        </p:spPr>
      </p:pic>
      <p:sp>
        <p:nvSpPr>
          <p:cNvPr id="5" name="ZoneTexte 4"/>
          <p:cNvSpPr txBox="1"/>
          <p:nvPr/>
        </p:nvSpPr>
        <p:spPr>
          <a:xfrm>
            <a:off x="8112224" y="2273390"/>
            <a:ext cx="3901100" cy="1477328"/>
          </a:xfrm>
          <a:prstGeom prst="rect">
            <a:avLst/>
          </a:prstGeom>
          <a:noFill/>
        </p:spPr>
        <p:txBody>
          <a:bodyPr wrap="square" rtlCol="0">
            <a:spAutoFit/>
          </a:bodyPr>
          <a:lstStyle/>
          <a:p>
            <a:r>
              <a:rPr lang="fr-FR" dirty="0"/>
              <a:t>Le fichier KML est alors ouvert dans GPSBabel pour être converti, ici  au format GDB de </a:t>
            </a:r>
            <a:r>
              <a:rPr lang="fr-FR" dirty="0" err="1"/>
              <a:t>MapSource</a:t>
            </a:r>
            <a:r>
              <a:rPr lang="fr-FR" dirty="0"/>
              <a:t>,  ou au format GPX de MyTrails en entrant les données correspondantes dans Format.</a:t>
            </a:r>
          </a:p>
        </p:txBody>
      </p:sp>
    </p:spTree>
    <p:extLst>
      <p:ext uri="{BB962C8B-B14F-4D97-AF65-F5344CB8AC3E}">
        <p14:creationId xmlns:p14="http://schemas.microsoft.com/office/powerpoint/2010/main" val="430118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37446" y="44625"/>
            <a:ext cx="8784976" cy="954107"/>
          </a:xfrm>
          <a:prstGeom prst="rect">
            <a:avLst/>
          </a:prstGeom>
        </p:spPr>
        <p:txBody>
          <a:bodyPr wrap="square">
            <a:spAutoFit/>
          </a:bodyPr>
          <a:lstStyle/>
          <a:p>
            <a:pPr algn="ctr"/>
            <a:r>
              <a:rPr lang="fr-FR" sz="1400" b="1" dirty="0"/>
              <a:t> Importation en passant par le logiciel associé au GPS</a:t>
            </a:r>
          </a:p>
          <a:p>
            <a:endParaRPr lang="fr-FR" sz="1400" dirty="0"/>
          </a:p>
          <a:p>
            <a:r>
              <a:rPr lang="fr-FR" sz="1400" dirty="0"/>
              <a:t>Par exemple, le logiciel </a:t>
            </a:r>
            <a:r>
              <a:rPr lang="fr-FR" sz="1400" b="1" dirty="0"/>
              <a:t>MapSource (</a:t>
            </a:r>
            <a:r>
              <a:rPr lang="fr-FR" sz="1400" dirty="0"/>
              <a:t>associé aux GPS </a:t>
            </a:r>
            <a:r>
              <a:rPr lang="fr-FR" sz="1400" dirty="0" err="1"/>
              <a:t>Garmin</a:t>
            </a:r>
            <a:r>
              <a:rPr lang="fr-FR" sz="1400" dirty="0"/>
              <a:t>)  permet de récupérer les données au format GDB  crées avec GPSBabel  et de les transférer à un GPS </a:t>
            </a:r>
            <a:r>
              <a:rPr lang="fr-FR" sz="1400" dirty="0" err="1"/>
              <a:t>Garmin</a:t>
            </a:r>
            <a:r>
              <a:rPr lang="fr-FR" sz="1400" dirty="0"/>
              <a:t> relié à l’ordinateur par USB. </a:t>
            </a:r>
          </a:p>
        </p:txBody>
      </p:sp>
      <p:pic>
        <p:nvPicPr>
          <p:cNvPr id="6" name="Image 5" descr="Capture d’écran"/>
          <p:cNvPicPr>
            <a:picLocks noChangeAspect="1"/>
          </p:cNvPicPr>
          <p:nvPr/>
        </p:nvPicPr>
        <p:blipFill rotWithShape="1">
          <a:blip r:embed="rId2">
            <a:extLst>
              <a:ext uri="{28A0092B-C50C-407E-A947-70E740481C1C}">
                <a14:useLocalDpi xmlns:a14="http://schemas.microsoft.com/office/drawing/2010/main" val="0"/>
              </a:ext>
            </a:extLst>
          </a:blip>
          <a:srcRect r="52361" b="-231"/>
          <a:stretch/>
        </p:blipFill>
        <p:spPr>
          <a:xfrm>
            <a:off x="1524000" y="1545450"/>
            <a:ext cx="4356100" cy="5312551"/>
          </a:xfrm>
          <a:prstGeom prst="rect">
            <a:avLst/>
          </a:prstGeom>
        </p:spPr>
      </p:pic>
      <p:cxnSp>
        <p:nvCxnSpPr>
          <p:cNvPr id="10" name="Connecteur droit avec flèche 9"/>
          <p:cNvCxnSpPr/>
          <p:nvPr/>
        </p:nvCxnSpPr>
        <p:spPr>
          <a:xfrm flipH="1">
            <a:off x="2855640" y="1456320"/>
            <a:ext cx="3024460" cy="17825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5880100" y="1105580"/>
            <a:ext cx="4542322" cy="523220"/>
          </a:xfrm>
          <a:prstGeom prst="rect">
            <a:avLst/>
          </a:prstGeom>
          <a:noFill/>
        </p:spPr>
        <p:txBody>
          <a:bodyPr wrap="square" rtlCol="0">
            <a:spAutoFit/>
          </a:bodyPr>
          <a:lstStyle/>
          <a:p>
            <a:r>
              <a:rPr lang="fr-FR" sz="1400" dirty="0"/>
              <a:t>Le menu transférer permet de transférer les données vers le GPS.</a:t>
            </a:r>
          </a:p>
        </p:txBody>
      </p:sp>
      <p:sp>
        <p:nvSpPr>
          <p:cNvPr id="16" name="ZoneTexte 15"/>
          <p:cNvSpPr txBox="1"/>
          <p:nvPr/>
        </p:nvSpPr>
        <p:spPr>
          <a:xfrm>
            <a:off x="6168007" y="2204865"/>
            <a:ext cx="5866337" cy="954107"/>
          </a:xfrm>
          <a:prstGeom prst="rect">
            <a:avLst/>
          </a:prstGeom>
          <a:noFill/>
        </p:spPr>
        <p:txBody>
          <a:bodyPr wrap="square" rtlCol="0">
            <a:spAutoFit/>
          </a:bodyPr>
          <a:lstStyle/>
          <a:p>
            <a:r>
              <a:rPr lang="fr-FR" sz="1400" dirty="0"/>
              <a:t>MapSource permet aussi d’effectuer l’opération inverse : il est possible d’importer les données du GPS et de les afficher dans Google Earth  grâce au menu Afficher / Afficher dans Google Earth qui affiche les Waypoints (ou repères), tracés et routes dans Google Earth.</a:t>
            </a:r>
          </a:p>
        </p:txBody>
      </p:sp>
      <p:cxnSp>
        <p:nvCxnSpPr>
          <p:cNvPr id="18" name="Connecteur droit avec flèche 17"/>
          <p:cNvCxnSpPr/>
          <p:nvPr/>
        </p:nvCxnSpPr>
        <p:spPr>
          <a:xfrm flipH="1" flipV="1">
            <a:off x="3575720" y="1844825"/>
            <a:ext cx="2592288" cy="50405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667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
            <a:ext cx="9144000" cy="5682467"/>
          </a:xfrm>
          <a:prstGeom prst="rect">
            <a:avLst/>
          </a:prstGeom>
        </p:spPr>
      </p:pic>
      <p:sp>
        <p:nvSpPr>
          <p:cNvPr id="3" name="ZoneTexte 2"/>
          <p:cNvSpPr txBox="1"/>
          <p:nvPr/>
        </p:nvSpPr>
        <p:spPr>
          <a:xfrm>
            <a:off x="1524000" y="5589241"/>
            <a:ext cx="9144000" cy="1200329"/>
          </a:xfrm>
          <a:prstGeom prst="rect">
            <a:avLst/>
          </a:prstGeom>
          <a:solidFill>
            <a:schemeClr val="bg1"/>
          </a:solidFill>
        </p:spPr>
        <p:txBody>
          <a:bodyPr wrap="square" rtlCol="0">
            <a:spAutoFit/>
          </a:bodyPr>
          <a:lstStyle/>
          <a:p>
            <a:r>
              <a:rPr lang="fr-FR" dirty="0"/>
              <a:t>Le fichier GDB est ouvert comme piste dans MapSource et peut être transféré vers un GPS  </a:t>
            </a:r>
            <a:r>
              <a:rPr lang="fr-FR" dirty="0" err="1"/>
              <a:t>Garmin</a:t>
            </a:r>
            <a:r>
              <a:rPr lang="fr-FR" dirty="0"/>
              <a:t> branché sur le port USB de l’ordinateur (menu Transférer, Envoyer au périphérique) ou sauvegardé au format GPX et copié dans le dossier « </a:t>
            </a:r>
            <a:r>
              <a:rPr lang="fr-FR" dirty="0" err="1"/>
              <a:t>Garmin</a:t>
            </a:r>
            <a:r>
              <a:rPr lang="fr-FR" dirty="0"/>
              <a:t> » du GPS avec l’explorateur Windows.</a:t>
            </a:r>
          </a:p>
        </p:txBody>
      </p:sp>
    </p:spTree>
    <p:extLst>
      <p:ext uri="{BB962C8B-B14F-4D97-AF65-F5344CB8AC3E}">
        <p14:creationId xmlns:p14="http://schemas.microsoft.com/office/powerpoint/2010/main" val="4211919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75521" y="2492897"/>
            <a:ext cx="8766471" cy="2585323"/>
          </a:xfrm>
          <a:prstGeom prst="rect">
            <a:avLst/>
          </a:prstGeom>
          <a:noFill/>
        </p:spPr>
        <p:txBody>
          <a:bodyPr wrap="square" rtlCol="0">
            <a:spAutoFit/>
          </a:bodyPr>
          <a:lstStyle/>
          <a:p>
            <a:r>
              <a:rPr lang="fr-FR" b="1" u="sng" dirty="0"/>
              <a:t>GPS </a:t>
            </a:r>
            <a:r>
              <a:rPr lang="fr-FR" b="1" u="sng" dirty="0" err="1"/>
              <a:t>Vizualiser</a:t>
            </a:r>
            <a:endParaRPr lang="fr-FR" b="1" dirty="0"/>
          </a:p>
          <a:p>
            <a:r>
              <a:rPr lang="fr-FR" u="sng" dirty="0">
                <a:hlinkClick r:id="rId2"/>
              </a:rPr>
              <a:t>http://www.gpsvisualizer.com/</a:t>
            </a:r>
            <a:endParaRPr lang="fr-FR" dirty="0"/>
          </a:p>
          <a:p>
            <a:r>
              <a:rPr lang="fr-FR" dirty="0"/>
              <a:t>Convertisseur de données GPS pour divers formats tels que le </a:t>
            </a:r>
            <a:r>
              <a:rPr lang="fr-FR" u="sng" dirty="0">
                <a:hlinkClick r:id="rId3"/>
              </a:rPr>
              <a:t>KML</a:t>
            </a:r>
            <a:r>
              <a:rPr lang="fr-FR" dirty="0"/>
              <a:t> permettant de visionner sur </a:t>
            </a:r>
            <a:r>
              <a:rPr lang="fr-FR" u="sng" dirty="0">
                <a:hlinkClick r:id="rId4"/>
              </a:rPr>
              <a:t>Google Earth</a:t>
            </a:r>
            <a:r>
              <a:rPr lang="fr-FR" dirty="0"/>
              <a:t> ou le GPX, un format de données GPS interopérable.</a:t>
            </a:r>
          </a:p>
          <a:p>
            <a:r>
              <a:rPr lang="fr-FR" dirty="0"/>
              <a:t>Les GPS enregistrent des données </a:t>
            </a:r>
            <a:r>
              <a:rPr lang="fr-FR" dirty="0" err="1"/>
              <a:t>géolocalisées</a:t>
            </a:r>
            <a:r>
              <a:rPr lang="fr-FR" dirty="0"/>
              <a:t> :  points (waypoints), tracés (tracks) ou routes (</a:t>
            </a:r>
            <a:r>
              <a:rPr lang="fr-FR" dirty="0" err="1"/>
              <a:t>roads</a:t>
            </a:r>
            <a:r>
              <a:rPr lang="fr-FR" dirty="0"/>
              <a:t>). Les différents formats (.</a:t>
            </a:r>
            <a:r>
              <a:rPr lang="fr-FR" dirty="0" err="1"/>
              <a:t>wpt</a:t>
            </a:r>
            <a:r>
              <a:rPr lang="fr-FR" dirty="0"/>
              <a:t> .</a:t>
            </a:r>
            <a:r>
              <a:rPr lang="fr-FR" dirty="0" err="1"/>
              <a:t>txt</a:t>
            </a:r>
            <a:r>
              <a:rPr lang="fr-FR" dirty="0"/>
              <a:t> .csv .</a:t>
            </a:r>
            <a:r>
              <a:rPr lang="fr-FR" dirty="0" err="1"/>
              <a:t>gpx</a:t>
            </a:r>
            <a:r>
              <a:rPr lang="fr-FR" dirty="0"/>
              <a:t> etc.) sont incompatibles entre eux. GPSBabel permet de convertir un grand nombre de ces formats de données issues des GPS ou de logiciels de cartographie. </a:t>
            </a:r>
          </a:p>
          <a:p>
            <a:r>
              <a:rPr lang="fr-FR" dirty="0"/>
              <a:t>Il est</a:t>
            </a:r>
            <a:r>
              <a:rPr lang="fr-FR" b="1" dirty="0"/>
              <a:t> utilisable en ligne de commande</a:t>
            </a:r>
            <a:r>
              <a:rPr lang="fr-FR" dirty="0"/>
              <a:t>  sur Internet. </a:t>
            </a:r>
          </a:p>
        </p:txBody>
      </p:sp>
      <p:sp>
        <p:nvSpPr>
          <p:cNvPr id="3" name="ZoneTexte 2"/>
          <p:cNvSpPr txBox="1"/>
          <p:nvPr/>
        </p:nvSpPr>
        <p:spPr>
          <a:xfrm>
            <a:off x="1775521" y="1555052"/>
            <a:ext cx="8766471" cy="646331"/>
          </a:xfrm>
          <a:prstGeom prst="rect">
            <a:avLst/>
          </a:prstGeom>
          <a:noFill/>
        </p:spPr>
        <p:txBody>
          <a:bodyPr wrap="square" rtlCol="0">
            <a:spAutoFit/>
          </a:bodyPr>
          <a:lstStyle/>
          <a:p>
            <a:r>
              <a:rPr lang="fr-FR" b="1" u="sng" dirty="0"/>
              <a:t>GPSBabel</a:t>
            </a:r>
            <a:endParaRPr lang="fr-FR" b="1" dirty="0"/>
          </a:p>
          <a:p>
            <a:r>
              <a:rPr lang="fr-FR" dirty="0"/>
              <a:t> Il convertit les formats de fichiers GPS. On peut le télécharger : </a:t>
            </a:r>
            <a:r>
              <a:rPr lang="fr-FR" dirty="0">
                <a:hlinkClick r:id="rId5"/>
              </a:rPr>
              <a:t>http://www.gpsbabel.org/</a:t>
            </a:r>
            <a:endParaRPr lang="fr-FR" dirty="0"/>
          </a:p>
        </p:txBody>
      </p:sp>
      <p:sp>
        <p:nvSpPr>
          <p:cNvPr id="4" name="ZoneTexte 3"/>
          <p:cNvSpPr txBox="1"/>
          <p:nvPr/>
        </p:nvSpPr>
        <p:spPr>
          <a:xfrm>
            <a:off x="1847528" y="5125999"/>
            <a:ext cx="8352928" cy="1200329"/>
          </a:xfrm>
          <a:prstGeom prst="rect">
            <a:avLst/>
          </a:prstGeom>
          <a:noFill/>
        </p:spPr>
        <p:txBody>
          <a:bodyPr wrap="square" rtlCol="0">
            <a:spAutoFit/>
          </a:bodyPr>
          <a:lstStyle/>
          <a:p>
            <a:r>
              <a:rPr lang="fr-FR" b="1" u="sng" dirty="0" err="1"/>
              <a:t>TraceGPS</a:t>
            </a:r>
            <a:endParaRPr lang="fr-FR" b="1" u="sng" dirty="0"/>
          </a:p>
          <a:p>
            <a:r>
              <a:rPr lang="fr-FR" dirty="0"/>
              <a:t>Convertisseur de données GPS pour divers formats.</a:t>
            </a:r>
            <a:endParaRPr lang="fr-FR" b="1" u="sng" dirty="0"/>
          </a:p>
          <a:p>
            <a:r>
              <a:rPr lang="fr-FR" dirty="0"/>
              <a:t>Il est</a:t>
            </a:r>
            <a:r>
              <a:rPr lang="fr-FR" b="1" dirty="0"/>
              <a:t> utilisable en ligne de commande</a:t>
            </a:r>
            <a:r>
              <a:rPr lang="fr-FR" dirty="0"/>
              <a:t>  sur Internet. </a:t>
            </a:r>
            <a:endParaRPr lang="fr-FR" b="1" dirty="0"/>
          </a:p>
          <a:p>
            <a:r>
              <a:rPr lang="fr-FR" u="sng" dirty="0">
                <a:hlinkClick r:id="rId6"/>
              </a:rPr>
              <a:t>http://www.tracegps.com/fr/convert.htm</a:t>
            </a:r>
            <a:endParaRPr lang="fr-FR" dirty="0"/>
          </a:p>
        </p:txBody>
      </p:sp>
      <p:sp>
        <p:nvSpPr>
          <p:cNvPr id="5" name="ZoneTexte 4"/>
          <p:cNvSpPr txBox="1"/>
          <p:nvPr/>
        </p:nvSpPr>
        <p:spPr>
          <a:xfrm>
            <a:off x="1847528" y="620688"/>
            <a:ext cx="8820472" cy="523220"/>
          </a:xfrm>
          <a:prstGeom prst="rect">
            <a:avLst/>
          </a:prstGeom>
          <a:noFill/>
        </p:spPr>
        <p:txBody>
          <a:bodyPr wrap="square" rtlCol="0">
            <a:spAutoFit/>
          </a:bodyPr>
          <a:lstStyle/>
          <a:p>
            <a:pPr algn="ctr"/>
            <a:r>
              <a:rPr lang="fr-FR" sz="2800" b="1" dirty="0"/>
              <a:t>Quelques convertisseurs de données GPS</a:t>
            </a:r>
          </a:p>
        </p:txBody>
      </p:sp>
    </p:spTree>
    <p:extLst>
      <p:ext uri="{BB962C8B-B14F-4D97-AF65-F5344CB8AC3E}">
        <p14:creationId xmlns:p14="http://schemas.microsoft.com/office/powerpoint/2010/main" val="4049300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24000" y="404665"/>
            <a:ext cx="9036496" cy="1015663"/>
          </a:xfrm>
          <a:prstGeom prst="rect">
            <a:avLst/>
          </a:prstGeom>
          <a:noFill/>
        </p:spPr>
        <p:txBody>
          <a:bodyPr wrap="square" rtlCol="0">
            <a:spAutoFit/>
          </a:bodyPr>
          <a:lstStyle/>
          <a:p>
            <a:pPr algn="ctr"/>
            <a:r>
              <a:rPr lang="fr-FR" sz="2400" b="1" dirty="0"/>
              <a:t>Utiliser Google Earth</a:t>
            </a:r>
          </a:p>
          <a:p>
            <a:pPr algn="ctr"/>
            <a:r>
              <a:rPr lang="fr-FR" b="1" dirty="0"/>
              <a:t>Les manipulations de base</a:t>
            </a:r>
          </a:p>
          <a:p>
            <a:pPr algn="ctr"/>
            <a:r>
              <a:rPr lang="fr-FR" b="1" dirty="0"/>
              <a:t>1) Se déplacer sur l’image affichée par Google Earth</a:t>
            </a:r>
          </a:p>
        </p:txBody>
      </p:sp>
      <p:sp>
        <p:nvSpPr>
          <p:cNvPr id="3" name="Rectangle 2"/>
          <p:cNvSpPr/>
          <p:nvPr/>
        </p:nvSpPr>
        <p:spPr>
          <a:xfrm>
            <a:off x="1659566" y="1658418"/>
            <a:ext cx="8424936" cy="954107"/>
          </a:xfrm>
          <a:prstGeom prst="rect">
            <a:avLst/>
          </a:prstGeom>
        </p:spPr>
        <p:txBody>
          <a:bodyPr wrap="square">
            <a:spAutoFit/>
          </a:bodyPr>
          <a:lstStyle/>
          <a:p>
            <a:r>
              <a:rPr lang="fr-FR" sz="1400" b="1" dirty="0"/>
              <a:t>Se déplacer sur l’image à l'aide de la souris</a:t>
            </a:r>
            <a:r>
              <a:rPr lang="fr-FR" sz="1400" dirty="0"/>
              <a:t>. Il suffit de maintenir le bouton gauche de la souris enfoncé et de déplacer la souris dans la direction souhaitée.</a:t>
            </a:r>
          </a:p>
          <a:p>
            <a:endParaRPr lang="fr-FR" sz="1400" dirty="0"/>
          </a:p>
          <a:p>
            <a:r>
              <a:rPr lang="fr-FR" sz="1400" dirty="0"/>
              <a:t>Vous pouvez également vous déplacer à l'aide des </a:t>
            </a:r>
            <a:r>
              <a:rPr lang="fr-FR" sz="1400" b="1" dirty="0"/>
              <a:t>touches fléchées</a:t>
            </a:r>
            <a:r>
              <a:rPr lang="fr-FR" sz="1400" dirty="0"/>
              <a:t> de votre clavier.</a:t>
            </a:r>
          </a:p>
        </p:txBody>
      </p:sp>
      <p:pic>
        <p:nvPicPr>
          <p:cNvPr id="4" name="Image 3" descr="Capture d’écr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496" y="3140969"/>
            <a:ext cx="1181100" cy="3590925"/>
          </a:xfrm>
          <a:prstGeom prst="rect">
            <a:avLst/>
          </a:prstGeom>
        </p:spPr>
      </p:pic>
      <p:sp>
        <p:nvSpPr>
          <p:cNvPr id="5" name="Rectangle 4"/>
          <p:cNvSpPr/>
          <p:nvPr/>
        </p:nvSpPr>
        <p:spPr>
          <a:xfrm>
            <a:off x="3716375" y="3429000"/>
            <a:ext cx="8424935" cy="1323439"/>
          </a:xfrm>
          <a:prstGeom prst="rect">
            <a:avLst/>
          </a:prstGeom>
        </p:spPr>
        <p:txBody>
          <a:bodyPr wrap="square">
            <a:spAutoFit/>
          </a:bodyPr>
          <a:lstStyle/>
          <a:p>
            <a:r>
              <a:rPr lang="fr-FR" sz="1600" b="1" dirty="0"/>
              <a:t>Se déplacer sur l’image à l'aide des contrôles de navigation</a:t>
            </a:r>
            <a:endParaRPr lang="fr-FR" sz="1600" dirty="0"/>
          </a:p>
          <a:p>
            <a:r>
              <a:rPr lang="fr-FR" sz="1600" b="1" dirty="0"/>
              <a:t>Le joystick de navigation </a:t>
            </a:r>
            <a:r>
              <a:rPr lang="fr-FR" sz="1600" dirty="0"/>
              <a:t>comporte une icône symbolisant une main en son centre.</a:t>
            </a:r>
          </a:p>
          <a:p>
            <a:r>
              <a:rPr lang="fr-FR" sz="1600" dirty="0"/>
              <a:t>Cliquez sur l'une des flèches pour vous déplacer dans cette direction.</a:t>
            </a:r>
          </a:p>
          <a:p>
            <a:r>
              <a:rPr lang="fr-FR" sz="1600" dirty="0"/>
              <a:t>Pour vous déplacer rapidement, cliquez sur une flèche et, en maintenant le bouton de la souris enfoncé, faites glisser le curseur dans la direction souhaitée.</a:t>
            </a:r>
          </a:p>
        </p:txBody>
      </p:sp>
      <p:cxnSp>
        <p:nvCxnSpPr>
          <p:cNvPr id="6" name="Connecteur droit avec flèche 5"/>
          <p:cNvCxnSpPr>
            <a:cxnSpLocks/>
            <a:stCxn id="5" idx="1"/>
          </p:cNvCxnSpPr>
          <p:nvPr/>
        </p:nvCxnSpPr>
        <p:spPr>
          <a:xfrm flipH="1">
            <a:off x="2567608" y="4090720"/>
            <a:ext cx="1148767" cy="2023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360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9566" y="764704"/>
            <a:ext cx="8424936" cy="1600438"/>
          </a:xfrm>
          <a:prstGeom prst="rect">
            <a:avLst/>
          </a:prstGeom>
        </p:spPr>
        <p:txBody>
          <a:bodyPr wrap="square">
            <a:spAutoFit/>
          </a:bodyPr>
          <a:lstStyle/>
          <a:p>
            <a:r>
              <a:rPr lang="fr-FR" b="1" dirty="0"/>
              <a:t>Zoom avant ou arrière à l'aide de la souris</a:t>
            </a:r>
            <a:endParaRPr lang="fr-FR" dirty="0"/>
          </a:p>
          <a:p>
            <a:r>
              <a:rPr lang="fr-FR" sz="1600" dirty="0"/>
              <a:t>Effectuez un zoom arrière ou avant avec l'une des opérations suivantes : </a:t>
            </a:r>
          </a:p>
          <a:p>
            <a:pPr marL="285750" indent="-285750">
              <a:buFont typeface="Arial" pitchFamily="34" charset="0"/>
              <a:buChar char="•"/>
            </a:pPr>
            <a:r>
              <a:rPr lang="fr-FR" sz="1600" dirty="0"/>
              <a:t>Faites tourner la molette de la souris vers l'arrière (vers vous, pour voir une zone plus grande) ou vers l’avant (pour zoomer)</a:t>
            </a:r>
          </a:p>
          <a:p>
            <a:pPr marL="285750" indent="-285750">
              <a:buFont typeface="Arial" pitchFamily="34" charset="0"/>
              <a:buChar char="•"/>
            </a:pPr>
            <a:r>
              <a:rPr lang="fr-FR" sz="1600" dirty="0"/>
              <a:t>Maintenez enfoncé le bouton droit de la souris et faites glisser la souris vers le haut (pour voir une zone plus grande) ou vers le bas (pour zoomer). </a:t>
            </a:r>
          </a:p>
        </p:txBody>
      </p:sp>
      <p:sp>
        <p:nvSpPr>
          <p:cNvPr id="3" name="ZoneTexte 2"/>
          <p:cNvSpPr txBox="1"/>
          <p:nvPr/>
        </p:nvSpPr>
        <p:spPr>
          <a:xfrm>
            <a:off x="4007768" y="116633"/>
            <a:ext cx="3001014" cy="461665"/>
          </a:xfrm>
          <a:prstGeom prst="rect">
            <a:avLst/>
          </a:prstGeom>
          <a:noFill/>
        </p:spPr>
        <p:txBody>
          <a:bodyPr wrap="none" rtlCol="0">
            <a:spAutoFit/>
          </a:bodyPr>
          <a:lstStyle/>
          <a:p>
            <a:r>
              <a:rPr lang="fr-FR" sz="2400" b="1" dirty="0"/>
              <a:t>2) Comment zoomer ?</a:t>
            </a:r>
          </a:p>
        </p:txBody>
      </p:sp>
      <p:sp>
        <p:nvSpPr>
          <p:cNvPr id="4" name="Rectangle 3"/>
          <p:cNvSpPr>
            <a:spLocks noChangeArrowheads="1"/>
          </p:cNvSpPr>
          <p:nvPr/>
        </p:nvSpPr>
        <p:spPr bwMode="auto">
          <a:xfrm>
            <a:off x="3359696" y="3155778"/>
            <a:ext cx="722017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fr-FR" sz="1400" b="1" dirty="0"/>
              <a:t>Zoom avant ou arrière avec </a:t>
            </a:r>
            <a:r>
              <a:rPr lang="fr-FR" sz="1400" b="1" dirty="0">
                <a:latin typeface="Arial" pitchFamily="34" charset="0"/>
                <a:ea typeface="Times New Roman" pitchFamily="18" charset="0"/>
                <a:cs typeface="Arial" pitchFamily="34" charset="0"/>
              </a:rPr>
              <a:t>les outils de navigation</a:t>
            </a:r>
          </a:p>
          <a:p>
            <a:pPr algn="just" fontAlgn="base">
              <a:spcBef>
                <a:spcPct val="0"/>
              </a:spcBef>
              <a:spcAft>
                <a:spcPct val="0"/>
              </a:spcAft>
            </a:pPr>
            <a:r>
              <a:rPr lang="fr-FR" sz="1400" dirty="0">
                <a:latin typeface="Arial" pitchFamily="34" charset="0"/>
                <a:ea typeface="Times New Roman" pitchFamily="18" charset="0"/>
                <a:cs typeface="Arial" pitchFamily="34" charset="0"/>
              </a:rPr>
              <a:t>Vérifier que ces outils sont affichés dans le menu Affichage / Afficher l’outil de navigation.</a:t>
            </a:r>
          </a:p>
          <a:p>
            <a:pPr algn="just" fontAlgn="base">
              <a:spcBef>
                <a:spcPct val="0"/>
              </a:spcBef>
              <a:spcAft>
                <a:spcPct val="0"/>
              </a:spcAft>
            </a:pPr>
            <a:r>
              <a:rPr lang="fr-FR" sz="1400" dirty="0">
                <a:latin typeface="Arial" pitchFamily="34" charset="0"/>
                <a:ea typeface="Times New Roman" pitchFamily="18" charset="0"/>
                <a:cs typeface="Arial" pitchFamily="34" charset="0"/>
              </a:rPr>
              <a:t>Placez le curseur (la souris) dans l'angle supérieur droit de la visionneuse 3D.</a:t>
            </a:r>
          </a:p>
          <a:p>
            <a:pPr marL="285750" indent="-285750" algn="just" fontAlgn="base">
              <a:spcBef>
                <a:spcPct val="0"/>
              </a:spcBef>
              <a:spcAft>
                <a:spcPct val="0"/>
              </a:spcAft>
              <a:buFont typeface="Arial" pitchFamily="34" charset="0"/>
              <a:buChar char="•"/>
            </a:pPr>
            <a:r>
              <a:rPr lang="fr-FR" sz="1400" dirty="0">
                <a:latin typeface="Arial" pitchFamily="34" charset="0"/>
                <a:ea typeface="Times New Roman" pitchFamily="18" charset="0"/>
                <a:cs typeface="Arial" pitchFamily="34" charset="0"/>
              </a:rPr>
              <a:t>Effectuez un zoom arrière (se rapprocher du sol) = bouton</a:t>
            </a:r>
            <a:r>
              <a:rPr lang="fr-FR" sz="1400" b="1" dirty="0">
                <a:latin typeface="Arial" pitchFamily="34" charset="0"/>
                <a:ea typeface="Times New Roman" pitchFamily="18" charset="0"/>
                <a:cs typeface="Arial" pitchFamily="34" charset="0"/>
              </a:rPr>
              <a:t> +</a:t>
            </a:r>
          </a:p>
          <a:p>
            <a:pPr marL="285750" indent="-285750" algn="just" eaLnBrk="0" fontAlgn="base" hangingPunct="0">
              <a:spcBef>
                <a:spcPct val="0"/>
              </a:spcBef>
              <a:spcAft>
                <a:spcPct val="0"/>
              </a:spcAft>
              <a:buFont typeface="Arial" pitchFamily="34" charset="0"/>
              <a:buChar char="•"/>
            </a:pPr>
            <a:r>
              <a:rPr lang="fr-FR" sz="1400" dirty="0">
                <a:latin typeface="Arial" pitchFamily="34" charset="0"/>
                <a:ea typeface="Times New Roman" pitchFamily="18" charset="0"/>
                <a:cs typeface="Arial" pitchFamily="34" charset="0"/>
              </a:rPr>
              <a:t>Effectuez un zoom avant (s’éloigner du sol) = bouton  </a:t>
            </a:r>
            <a:r>
              <a:rPr lang="fr-FR" sz="1400" b="1" dirty="0">
                <a:latin typeface="Arial" pitchFamily="34" charset="0"/>
                <a:ea typeface="Times New Roman" pitchFamily="18" charset="0"/>
                <a:cs typeface="Arial" pitchFamily="34" charset="0"/>
              </a:rPr>
              <a:t>-</a:t>
            </a:r>
            <a:endParaRPr lang="fr-FR" sz="1400" b="1" dirty="0">
              <a:latin typeface="Arial" pitchFamily="34" charset="0"/>
              <a:cs typeface="Arial" pitchFamily="34" charset="0"/>
            </a:endParaRPr>
          </a:p>
          <a:p>
            <a:pPr lvl="0" algn="just" fontAlgn="base">
              <a:spcBef>
                <a:spcPct val="0"/>
              </a:spcBef>
              <a:spcAft>
                <a:spcPct val="0"/>
              </a:spcAft>
            </a:pPr>
            <a:endParaRPr lang="fr-FR" sz="1400" dirty="0">
              <a:latin typeface="Arial" pitchFamily="34" charset="0"/>
              <a:cs typeface="Arial" pitchFamily="34" charset="0"/>
            </a:endParaRPr>
          </a:p>
          <a:p>
            <a:pPr lvl="0" algn="just" eaLnBrk="0" fontAlgn="base" hangingPunct="0">
              <a:spcBef>
                <a:spcPct val="0"/>
              </a:spcBef>
              <a:spcAft>
                <a:spcPct val="0"/>
              </a:spcAft>
            </a:pPr>
            <a:r>
              <a:rPr lang="fr-FR" sz="1400" dirty="0">
                <a:latin typeface="Arial" pitchFamily="34" charset="0"/>
                <a:ea typeface="Times New Roman" pitchFamily="18" charset="0"/>
                <a:cs typeface="Arial" pitchFamily="34" charset="0"/>
              </a:rPr>
              <a:t>Cliquer sur ces boutons et maintenir le bouton de la souris enfoncé = zoom continu.</a:t>
            </a:r>
            <a:endParaRPr lang="fr-FR" sz="1400" dirty="0">
              <a:latin typeface="Arial" pitchFamily="34" charset="0"/>
              <a:cs typeface="Arial" pitchFamily="34" charset="0"/>
            </a:endParaRPr>
          </a:p>
          <a:p>
            <a:pPr lvl="0" algn="just" eaLnBrk="0" fontAlgn="base" hangingPunct="0">
              <a:spcBef>
                <a:spcPct val="0"/>
              </a:spcBef>
              <a:spcAft>
                <a:spcPct val="0"/>
              </a:spcAft>
            </a:pPr>
            <a:endParaRPr lang="fr-FR" sz="1400" dirty="0">
              <a:latin typeface="Arial" pitchFamily="34" charset="0"/>
              <a:ea typeface="Times New Roman" pitchFamily="18" charset="0"/>
              <a:cs typeface="Arial" pitchFamily="34" charset="0"/>
            </a:endParaRPr>
          </a:p>
          <a:p>
            <a:pPr lvl="0" algn="just" eaLnBrk="0" fontAlgn="base" hangingPunct="0">
              <a:spcBef>
                <a:spcPct val="0"/>
              </a:spcBef>
              <a:spcAft>
                <a:spcPct val="0"/>
              </a:spcAft>
            </a:pPr>
            <a:r>
              <a:rPr lang="fr-FR" sz="1400" dirty="0">
                <a:latin typeface="Arial" pitchFamily="34" charset="0"/>
                <a:ea typeface="Times New Roman" pitchFamily="18" charset="0"/>
                <a:cs typeface="Arial" pitchFamily="34" charset="0"/>
              </a:rPr>
              <a:t>On peut aussi utiliser le </a:t>
            </a:r>
            <a:r>
              <a:rPr lang="fr-FR" sz="1400" b="1" dirty="0">
                <a:latin typeface="Arial" pitchFamily="34" charset="0"/>
                <a:ea typeface="Times New Roman" pitchFamily="18" charset="0"/>
                <a:cs typeface="Arial" pitchFamily="34" charset="0"/>
              </a:rPr>
              <a:t>curseur de zoom</a:t>
            </a:r>
            <a:r>
              <a:rPr lang="fr-FR" sz="1400" dirty="0">
                <a:latin typeface="Arial" pitchFamily="34" charset="0"/>
                <a:ea typeface="Times New Roman" pitchFamily="18" charset="0"/>
                <a:cs typeface="Arial" pitchFamily="34" charset="0"/>
              </a:rPr>
              <a:t> pour effectuer un zoom avant ou arrière.</a:t>
            </a:r>
            <a:endParaRPr lang="fr-FR" sz="1400" dirty="0">
              <a:latin typeface="Arial" pitchFamily="34" charset="0"/>
              <a:cs typeface="Arial" pitchFamily="34" charset="0"/>
            </a:endParaRPr>
          </a:p>
          <a:p>
            <a:pPr algn="just" eaLnBrk="0" fontAlgn="base" hangingPunct="0">
              <a:spcBef>
                <a:spcPct val="0"/>
              </a:spcBef>
              <a:spcAft>
                <a:spcPct val="0"/>
              </a:spcAft>
              <a:buFontTx/>
              <a:buChar char="•"/>
            </a:pPr>
            <a:endParaRPr lang="fr-FR" sz="1400" dirty="0">
              <a:latin typeface="Arial" pitchFamily="34" charset="0"/>
              <a:cs typeface="Arial" pitchFamily="34" charset="0"/>
            </a:endParaRPr>
          </a:p>
        </p:txBody>
      </p:sp>
      <p:sp>
        <p:nvSpPr>
          <p:cNvPr id="5" name="Rectangle 4"/>
          <p:cNvSpPr>
            <a:spLocks noChangeArrowheads="1"/>
          </p:cNvSpPr>
          <p:nvPr/>
        </p:nvSpPr>
        <p:spPr bwMode="auto">
          <a:xfrm>
            <a:off x="5982026" y="541809"/>
            <a:ext cx="2279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algn="just" fontAlgn="base">
              <a:spcBef>
                <a:spcPct val="0"/>
              </a:spcBef>
              <a:spcAft>
                <a:spcPct val="0"/>
              </a:spcAft>
            </a:pPr>
            <a:r>
              <a:rPr lang="fr-FR" sz="1200" dirty="0">
                <a:latin typeface="Arial" pitchFamily="34" charset="0"/>
                <a:ea typeface="Times New Roman" pitchFamily="18" charset="0"/>
                <a:cs typeface="Arial" pitchFamily="34" charset="0"/>
              </a:rPr>
              <a:t>.</a:t>
            </a:r>
          </a:p>
        </p:txBody>
      </p:sp>
      <p:sp>
        <p:nvSpPr>
          <p:cNvPr id="6" name="Rectangle 5"/>
          <p:cNvSpPr>
            <a:spLocks noChangeArrowheads="1"/>
          </p:cNvSpPr>
          <p:nvPr/>
        </p:nvSpPr>
        <p:spPr bwMode="auto">
          <a:xfrm>
            <a:off x="5982026" y="741834"/>
            <a:ext cx="2279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algn="just" fontAlgn="base">
              <a:spcBef>
                <a:spcPct val="0"/>
              </a:spcBef>
              <a:spcAft>
                <a:spcPct val="0"/>
              </a:spcAft>
            </a:pPr>
            <a:r>
              <a:rPr lang="fr-FR" sz="1200" dirty="0">
                <a:latin typeface="Arial" pitchFamily="34" charset="0"/>
                <a:ea typeface="Times New Roman" pitchFamily="18" charset="0"/>
                <a:cs typeface="Arial" pitchFamily="34" charset="0"/>
              </a:rPr>
              <a:t>.</a:t>
            </a:r>
            <a:endParaRPr lang="fr-FR" dirty="0">
              <a:latin typeface="Arial" pitchFamily="34" charset="0"/>
              <a:cs typeface="Arial" pitchFamily="34" charset="0"/>
            </a:endParaRPr>
          </a:p>
        </p:txBody>
      </p:sp>
      <p:pic>
        <p:nvPicPr>
          <p:cNvPr id="9" name="Image 8"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5" y="2636913"/>
            <a:ext cx="883573" cy="2362597"/>
          </a:xfrm>
          <a:prstGeom prst="rect">
            <a:avLst/>
          </a:prstGeom>
        </p:spPr>
      </p:pic>
      <p:cxnSp>
        <p:nvCxnSpPr>
          <p:cNvPr id="8" name="Connecteur droit avec flèche 7"/>
          <p:cNvCxnSpPr/>
          <p:nvPr/>
        </p:nvCxnSpPr>
        <p:spPr>
          <a:xfrm flipH="1">
            <a:off x="2711624" y="4005064"/>
            <a:ext cx="79208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2639616" y="4221088"/>
            <a:ext cx="792088" cy="57606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H="1" flipV="1">
            <a:off x="2639616" y="4437113"/>
            <a:ext cx="720080" cy="56239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155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47982" y="188642"/>
            <a:ext cx="8696490" cy="1508105"/>
          </a:xfrm>
          <a:prstGeom prst="rect">
            <a:avLst/>
          </a:prstGeom>
        </p:spPr>
        <p:txBody>
          <a:bodyPr wrap="square">
            <a:spAutoFit/>
          </a:bodyPr>
          <a:lstStyle/>
          <a:p>
            <a:pPr algn="ctr"/>
            <a:r>
              <a:rPr lang="fr-FR" sz="2400" b="1" dirty="0"/>
              <a:t>3) Inclinaison de la vue</a:t>
            </a:r>
            <a:endParaRPr lang="fr-FR" sz="2400" dirty="0"/>
          </a:p>
          <a:p>
            <a:pPr lvl="0" algn="ctr"/>
            <a:r>
              <a:rPr lang="fr-FR" dirty="0"/>
              <a:t>Incliner la vue pour voir se dessiner le relief. </a:t>
            </a:r>
          </a:p>
          <a:p>
            <a:pPr lvl="0" algn="ctr"/>
            <a:endParaRPr lang="fr-FR" dirty="0"/>
          </a:p>
          <a:p>
            <a:pPr lvl="0"/>
            <a:r>
              <a:rPr lang="fr-FR" sz="1600" dirty="0"/>
              <a:t>Dans le menu Outils / Options / Vue 3D, vérifier que la case « Afficher le relief » est cochée et définir le « facteur d’élévation » (de 0,5 à 3) qui permet d’exagérer plus ou moins le relief.</a:t>
            </a:r>
          </a:p>
        </p:txBody>
      </p:sp>
      <p:sp>
        <p:nvSpPr>
          <p:cNvPr id="4" name="Rectangle 3"/>
          <p:cNvSpPr/>
          <p:nvPr/>
        </p:nvSpPr>
        <p:spPr>
          <a:xfrm>
            <a:off x="1670163" y="1787332"/>
            <a:ext cx="8856984" cy="1569660"/>
          </a:xfrm>
          <a:prstGeom prst="rect">
            <a:avLst/>
          </a:prstGeom>
        </p:spPr>
        <p:txBody>
          <a:bodyPr wrap="square">
            <a:spAutoFit/>
          </a:bodyPr>
          <a:lstStyle/>
          <a:p>
            <a:pPr algn="ctr"/>
            <a:r>
              <a:rPr lang="fr-FR" sz="1600" b="1" dirty="0"/>
              <a:t>Inclinaison à l'aide de la souris</a:t>
            </a:r>
            <a:endParaRPr lang="fr-FR" sz="1600" dirty="0"/>
          </a:p>
          <a:p>
            <a:pPr lvl="0"/>
            <a:r>
              <a:rPr lang="fr-FR" sz="1600" dirty="0"/>
              <a:t>Appuyer sur la molette centrale, déplacer la souris vers le haut ou vers le bas. </a:t>
            </a:r>
          </a:p>
          <a:p>
            <a:r>
              <a:rPr lang="fr-FR" sz="1600" dirty="0"/>
              <a:t>Ou : incliner la vue en appuyant sur la </a:t>
            </a:r>
            <a:r>
              <a:rPr lang="fr-FR" sz="1600" b="1" dirty="0"/>
              <a:t>touche MAJ et en faisant rouler la molette vers le haut ou vers le bas.</a:t>
            </a:r>
            <a:r>
              <a:rPr lang="fr-FR" sz="1600" dirty="0"/>
              <a:t> Cela incline le globe terrestre et vous permet de passer de la vue plongeante (verticale) à la vue latérale (horizontale).</a:t>
            </a:r>
          </a:p>
          <a:p>
            <a:r>
              <a:rPr lang="fr-FR" sz="1600" dirty="0"/>
              <a:t>La valeur </a:t>
            </a:r>
            <a:r>
              <a:rPr lang="fr-FR" sz="1600" i="1" dirty="0"/>
              <a:t>Altitude</a:t>
            </a:r>
            <a:r>
              <a:rPr lang="fr-FR" sz="1600" dirty="0"/>
              <a:t> en bas de la visionneuse 3D désigne l'altitude à laquelle vous vous situez.</a:t>
            </a:r>
          </a:p>
        </p:txBody>
      </p:sp>
      <p:sp>
        <p:nvSpPr>
          <p:cNvPr id="5" name="Rectangle 4"/>
          <p:cNvSpPr/>
          <p:nvPr/>
        </p:nvSpPr>
        <p:spPr>
          <a:xfrm>
            <a:off x="1627626" y="3501008"/>
            <a:ext cx="8912514" cy="1815882"/>
          </a:xfrm>
          <a:prstGeom prst="rect">
            <a:avLst/>
          </a:prstGeom>
        </p:spPr>
        <p:txBody>
          <a:bodyPr wrap="square">
            <a:spAutoFit/>
          </a:bodyPr>
          <a:lstStyle/>
          <a:p>
            <a:pPr algn="ctr"/>
            <a:r>
              <a:rPr lang="fr-FR" sz="1600" b="1" dirty="0"/>
              <a:t>Inclinaison à l'aide de la molette</a:t>
            </a:r>
            <a:endParaRPr lang="fr-FR" sz="1600" dirty="0"/>
          </a:p>
          <a:p>
            <a:r>
              <a:rPr lang="fr-FR" sz="1600" dirty="0"/>
              <a:t>Si votre souris comporte un bouton central ou une molette sur laquelle vous pouvez appuyer, vous pouvez incliner la vue en appuyant sur ce bouton ou cette molette, puis en déplaçant la souris vers le haut ou vers le bas. </a:t>
            </a:r>
          </a:p>
          <a:p>
            <a:r>
              <a:rPr lang="fr-FR" sz="1600" dirty="0"/>
              <a:t>Si vous utilisez une souris à molette, vous pouvez incliner la vue en appuyant sur la touche MAJ et en faisant rouler la molette. Vous pouvez également appuyer sur MAJ et le bouton gauche et déplacer la souris. Notez qu'un curseur en forme de croix apparaît et que la vue s'incline à partir de ce point.</a:t>
            </a:r>
          </a:p>
        </p:txBody>
      </p:sp>
      <p:sp>
        <p:nvSpPr>
          <p:cNvPr id="2" name="ZoneTexte 1"/>
          <p:cNvSpPr txBox="1"/>
          <p:nvPr/>
        </p:nvSpPr>
        <p:spPr>
          <a:xfrm>
            <a:off x="1775521" y="5733256"/>
            <a:ext cx="8296245" cy="369332"/>
          </a:xfrm>
          <a:prstGeom prst="rect">
            <a:avLst/>
          </a:prstGeom>
          <a:noFill/>
        </p:spPr>
        <p:txBody>
          <a:bodyPr wrap="none" rtlCol="0">
            <a:spAutoFit/>
          </a:bodyPr>
          <a:lstStyle/>
          <a:p>
            <a:r>
              <a:rPr lang="fr-FR" dirty="0"/>
              <a:t>Pour revenir en vue plongeante (vue à la verticale, sans relief), appuyer sur la touche </a:t>
            </a:r>
            <a:r>
              <a:rPr lang="fr-FR" b="1" dirty="0"/>
              <a:t>u</a:t>
            </a:r>
          </a:p>
        </p:txBody>
      </p:sp>
    </p:spTree>
    <p:extLst>
      <p:ext uri="{BB962C8B-B14F-4D97-AF65-F5344CB8AC3E}">
        <p14:creationId xmlns:p14="http://schemas.microsoft.com/office/powerpoint/2010/main" val="2384799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646" y="2348881"/>
            <a:ext cx="1181100" cy="3590925"/>
          </a:xfrm>
          <a:prstGeom prst="rect">
            <a:avLst/>
          </a:prstGeom>
        </p:spPr>
      </p:pic>
      <p:sp>
        <p:nvSpPr>
          <p:cNvPr id="3" name="Rectangle 2"/>
          <p:cNvSpPr/>
          <p:nvPr/>
        </p:nvSpPr>
        <p:spPr>
          <a:xfrm>
            <a:off x="1524000" y="116632"/>
            <a:ext cx="9144000" cy="892552"/>
          </a:xfrm>
          <a:prstGeom prst="rect">
            <a:avLst/>
          </a:prstGeom>
        </p:spPr>
        <p:txBody>
          <a:bodyPr wrap="square">
            <a:spAutoFit/>
          </a:bodyPr>
          <a:lstStyle/>
          <a:p>
            <a:pPr algn="ctr"/>
            <a:r>
              <a:rPr lang="fr-FR" b="1" dirty="0"/>
              <a:t>Inclinaison à l'aide des contrôles de navigation</a:t>
            </a:r>
            <a:endParaRPr lang="fr-FR" dirty="0"/>
          </a:p>
          <a:p>
            <a:r>
              <a:rPr lang="fr-FR" sz="1600" dirty="0"/>
              <a:t>Lorsque vous effectuez un zoom avant, Google Earth incline la vue (si la case « afficher le relief » a été cochée). </a:t>
            </a:r>
            <a:endParaRPr lang="fr-FR" sz="1600" b="1" dirty="0"/>
          </a:p>
        </p:txBody>
      </p:sp>
      <p:sp>
        <p:nvSpPr>
          <p:cNvPr id="4" name="Rectangle 3"/>
          <p:cNvSpPr/>
          <p:nvPr/>
        </p:nvSpPr>
        <p:spPr>
          <a:xfrm>
            <a:off x="2321759" y="1196752"/>
            <a:ext cx="4100418" cy="338554"/>
          </a:xfrm>
          <a:prstGeom prst="rect">
            <a:avLst/>
          </a:prstGeom>
        </p:spPr>
        <p:txBody>
          <a:bodyPr wrap="none">
            <a:spAutoFit/>
          </a:bodyPr>
          <a:lstStyle/>
          <a:p>
            <a:r>
              <a:rPr lang="fr-FR" sz="1600" b="1" dirty="0"/>
              <a:t>Joystick d'observation </a:t>
            </a:r>
            <a:r>
              <a:rPr lang="fr-FR" sz="1600" dirty="0"/>
              <a:t>(avec un œil au centre)</a:t>
            </a:r>
            <a:r>
              <a:rPr lang="fr-FR" sz="1600" b="1" dirty="0"/>
              <a:t> </a:t>
            </a:r>
          </a:p>
        </p:txBody>
      </p:sp>
      <p:sp>
        <p:nvSpPr>
          <p:cNvPr id="10" name="ZoneTexte 9"/>
          <p:cNvSpPr txBox="1"/>
          <p:nvPr/>
        </p:nvSpPr>
        <p:spPr>
          <a:xfrm>
            <a:off x="3287688" y="2636913"/>
            <a:ext cx="7272808" cy="584775"/>
          </a:xfrm>
          <a:prstGeom prst="rect">
            <a:avLst/>
          </a:prstGeom>
          <a:noFill/>
        </p:spPr>
        <p:txBody>
          <a:bodyPr wrap="square" rtlCol="0">
            <a:spAutoFit/>
          </a:bodyPr>
          <a:lstStyle/>
          <a:p>
            <a:r>
              <a:rPr lang="fr-FR" sz="1600" dirty="0"/>
              <a:t>Pour incliner la vue vers l’avant ou vers l’arrière</a:t>
            </a:r>
          </a:p>
          <a:p>
            <a:r>
              <a:rPr lang="fr-FR" sz="1600" dirty="0"/>
              <a:t>Pour revenir en vue plongeante (vue à la verticale), appuyer sur </a:t>
            </a:r>
            <a:r>
              <a:rPr lang="fr-FR" sz="1600" b="1" dirty="0"/>
              <a:t>la touche u</a:t>
            </a:r>
          </a:p>
        </p:txBody>
      </p:sp>
      <p:sp>
        <p:nvSpPr>
          <p:cNvPr id="11" name="ZoneTexte 10"/>
          <p:cNvSpPr txBox="1"/>
          <p:nvPr/>
        </p:nvSpPr>
        <p:spPr>
          <a:xfrm>
            <a:off x="2932091" y="1555534"/>
            <a:ext cx="8868843" cy="1077218"/>
          </a:xfrm>
          <a:prstGeom prst="rect">
            <a:avLst/>
          </a:prstGeom>
          <a:noFill/>
        </p:spPr>
        <p:txBody>
          <a:bodyPr wrap="square" rtlCol="0">
            <a:spAutoFit/>
          </a:bodyPr>
          <a:lstStyle/>
          <a:p>
            <a:r>
              <a:rPr lang="fr-FR" sz="1600" dirty="0"/>
              <a:t>Pour faire tourner la vue vers la droite ou la gauche </a:t>
            </a:r>
          </a:p>
          <a:p>
            <a:r>
              <a:rPr lang="fr-FR" sz="1600" dirty="0"/>
              <a:t>Pour remettre le nord en haut de l’image, taper sur </a:t>
            </a:r>
            <a:r>
              <a:rPr lang="fr-FR" sz="1600" b="1" dirty="0"/>
              <a:t>la touche n </a:t>
            </a:r>
            <a:r>
              <a:rPr lang="fr-FR" sz="1600" dirty="0"/>
              <a:t>du clavier.</a:t>
            </a:r>
          </a:p>
          <a:p>
            <a:r>
              <a:rPr lang="fr-FR" sz="1600" dirty="0"/>
              <a:t>Cliquez sur le bouton de rétablissement de la boussole (Nord en haut) pour rétablir la vue et afficher le nord en haut de la visionneuse.</a:t>
            </a:r>
          </a:p>
        </p:txBody>
      </p:sp>
      <p:cxnSp>
        <p:nvCxnSpPr>
          <p:cNvPr id="13" name="Connecteur droit avec flèche 12"/>
          <p:cNvCxnSpPr/>
          <p:nvPr/>
        </p:nvCxnSpPr>
        <p:spPr>
          <a:xfrm flipH="1">
            <a:off x="2495600" y="2806190"/>
            <a:ext cx="720080" cy="169277"/>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H="1" flipV="1">
            <a:off x="2495600" y="2708921"/>
            <a:ext cx="648072" cy="9726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cxnSpLocks/>
            <a:stCxn id="11" idx="1"/>
          </p:cNvCxnSpPr>
          <p:nvPr/>
        </p:nvCxnSpPr>
        <p:spPr>
          <a:xfrm flipH="1">
            <a:off x="2285196" y="2094143"/>
            <a:ext cx="646895" cy="66341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cxnSpLocks/>
            <a:stCxn id="11" idx="1"/>
          </p:cNvCxnSpPr>
          <p:nvPr/>
        </p:nvCxnSpPr>
        <p:spPr>
          <a:xfrm flipH="1">
            <a:off x="2656908" y="2094143"/>
            <a:ext cx="275183" cy="71204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2379644" y="1459198"/>
            <a:ext cx="0" cy="88968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262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37207" y="44625"/>
            <a:ext cx="9036496" cy="461665"/>
          </a:xfrm>
          <a:prstGeom prst="rect">
            <a:avLst/>
          </a:prstGeom>
          <a:noFill/>
        </p:spPr>
        <p:txBody>
          <a:bodyPr wrap="square" rtlCol="0">
            <a:spAutoFit/>
          </a:bodyPr>
          <a:lstStyle/>
          <a:p>
            <a:pPr algn="ctr"/>
            <a:r>
              <a:rPr lang="fr-FR" sz="2400" b="1" dirty="0"/>
              <a:t>4) Créer des repères dans Google Earth</a:t>
            </a:r>
          </a:p>
        </p:txBody>
      </p:sp>
      <p:sp>
        <p:nvSpPr>
          <p:cNvPr id="4" name="ZoneTexte 3"/>
          <p:cNvSpPr txBox="1"/>
          <p:nvPr/>
        </p:nvSpPr>
        <p:spPr>
          <a:xfrm>
            <a:off x="1734840" y="491977"/>
            <a:ext cx="9036496" cy="523220"/>
          </a:xfrm>
          <a:prstGeom prst="rect">
            <a:avLst/>
          </a:prstGeom>
          <a:noFill/>
        </p:spPr>
        <p:txBody>
          <a:bodyPr wrap="square" rtlCol="0">
            <a:spAutoFit/>
          </a:bodyPr>
          <a:lstStyle/>
          <a:p>
            <a:r>
              <a:rPr lang="fr-FR" sz="1400" dirty="0"/>
              <a:t>Les repères de Google Earth sont l’équivalent des </a:t>
            </a:r>
            <a:r>
              <a:rPr lang="fr-FR" sz="1400" dirty="0" err="1"/>
              <a:t>WayPoints</a:t>
            </a:r>
            <a:r>
              <a:rPr lang="fr-FR" sz="1400" dirty="0"/>
              <a:t> créés avec un GPS. </a:t>
            </a:r>
          </a:p>
          <a:p>
            <a:endParaRPr lang="fr-FR" sz="1400" dirty="0"/>
          </a:p>
        </p:txBody>
      </p:sp>
      <p:pic>
        <p:nvPicPr>
          <p:cNvPr id="6" name="Image 5"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207" y="882298"/>
            <a:ext cx="5198392" cy="5889208"/>
          </a:xfrm>
          <a:prstGeom prst="rect">
            <a:avLst/>
          </a:prstGeom>
        </p:spPr>
      </p:pic>
      <p:sp>
        <p:nvSpPr>
          <p:cNvPr id="7" name="ZoneTexte 6"/>
          <p:cNvSpPr txBox="1"/>
          <p:nvPr/>
        </p:nvSpPr>
        <p:spPr>
          <a:xfrm>
            <a:off x="7032104" y="797685"/>
            <a:ext cx="4975866" cy="4247317"/>
          </a:xfrm>
          <a:prstGeom prst="rect">
            <a:avLst/>
          </a:prstGeom>
          <a:noFill/>
        </p:spPr>
        <p:txBody>
          <a:bodyPr wrap="square" rtlCol="0">
            <a:spAutoFit/>
          </a:bodyPr>
          <a:lstStyle/>
          <a:p>
            <a:r>
              <a:rPr lang="fr-FR" dirty="0"/>
              <a:t>Pour créer un nouveau repère, cliquer sur l’icône d’un repère jaune avec le signe + dans la barre d’outils ou sur le menu Ajouter / Repère.</a:t>
            </a:r>
          </a:p>
          <a:p>
            <a:r>
              <a:rPr lang="fr-FR" dirty="0"/>
              <a:t>En cliquant sur l’icône du repère dans la fenêtre de dialogue, on peut choisir le graphisme et la couleur de celui-ci.  </a:t>
            </a:r>
          </a:p>
          <a:p>
            <a:r>
              <a:rPr lang="fr-FR" dirty="0"/>
              <a:t>Le repère sera alors nommé et pourra être déplacé avec la souris et mis à l’emplacement choisi. </a:t>
            </a:r>
          </a:p>
          <a:p>
            <a:endParaRPr lang="fr-FR" dirty="0"/>
          </a:p>
          <a:p>
            <a:r>
              <a:rPr lang="fr-FR" dirty="0"/>
              <a:t>Tout repère peut être modifié ultérieurement en faisant un clic droit sur lui et en accédant à « Propriétés ».</a:t>
            </a:r>
          </a:p>
          <a:p>
            <a:endParaRPr lang="fr-FR" dirty="0"/>
          </a:p>
          <a:p>
            <a:r>
              <a:rPr lang="fr-FR" dirty="0"/>
              <a:t>Les repères peuvent être sauvegardés dans un dossier au format KMZ ou KML.</a:t>
            </a:r>
          </a:p>
        </p:txBody>
      </p:sp>
      <p:cxnSp>
        <p:nvCxnSpPr>
          <p:cNvPr id="9" name="Connecteur droit avec flèche 8"/>
          <p:cNvCxnSpPr>
            <a:cxnSpLocks/>
          </p:cNvCxnSpPr>
          <p:nvPr/>
        </p:nvCxnSpPr>
        <p:spPr>
          <a:xfrm flipH="1" flipV="1">
            <a:off x="5231904" y="1484784"/>
            <a:ext cx="1800200" cy="43028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a:cxnSpLocks/>
          </p:cNvCxnSpPr>
          <p:nvPr/>
        </p:nvCxnSpPr>
        <p:spPr>
          <a:xfrm flipH="1">
            <a:off x="6384032" y="3826902"/>
            <a:ext cx="648072"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cxnSpLocks/>
            <a:stCxn id="7" idx="1"/>
          </p:cNvCxnSpPr>
          <p:nvPr/>
        </p:nvCxnSpPr>
        <p:spPr>
          <a:xfrm flipH="1" flipV="1">
            <a:off x="2135561" y="1484784"/>
            <a:ext cx="4896543" cy="143656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604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37207" y="44625"/>
            <a:ext cx="9036496" cy="461665"/>
          </a:xfrm>
          <a:prstGeom prst="rect">
            <a:avLst/>
          </a:prstGeom>
          <a:noFill/>
        </p:spPr>
        <p:txBody>
          <a:bodyPr wrap="square" rtlCol="0">
            <a:spAutoFit/>
          </a:bodyPr>
          <a:lstStyle/>
          <a:p>
            <a:pPr algn="ctr"/>
            <a:r>
              <a:rPr lang="fr-FR" sz="2400" b="1" dirty="0"/>
              <a:t>5) Créer des trajets dans Google Earth</a:t>
            </a:r>
          </a:p>
        </p:txBody>
      </p:sp>
      <p:sp>
        <p:nvSpPr>
          <p:cNvPr id="4" name="ZoneTexte 3"/>
          <p:cNvSpPr txBox="1"/>
          <p:nvPr/>
        </p:nvSpPr>
        <p:spPr>
          <a:xfrm>
            <a:off x="5772150" y="529275"/>
            <a:ext cx="6322084" cy="4524315"/>
          </a:xfrm>
          <a:prstGeom prst="rect">
            <a:avLst/>
          </a:prstGeom>
          <a:noFill/>
        </p:spPr>
        <p:txBody>
          <a:bodyPr wrap="square" rtlCol="0">
            <a:spAutoFit/>
          </a:bodyPr>
          <a:lstStyle/>
          <a:p>
            <a:r>
              <a:rPr lang="fr-FR" dirty="0"/>
              <a:t>Pour créer un nouveau trajet, cliquer sur l’icône « ajouter un trajet » (un trait bleu avec 3 points) dans la barre d’outils ou sur le menu Ajouter / Trajet.</a:t>
            </a:r>
          </a:p>
          <a:p>
            <a:r>
              <a:rPr lang="fr-FR" dirty="0"/>
              <a:t>Une boîte de dialogue s’ouvre alors. Elle permet de nommer le trajet, de choisir la couleur, l’épaisseur et l’opacité du trait.</a:t>
            </a:r>
          </a:p>
          <a:p>
            <a:r>
              <a:rPr lang="fr-FR" dirty="0"/>
              <a:t>Dessinez ensuite le trajet en conservant ouverte la boîte de dialogue, puis cliquez sur OK.</a:t>
            </a:r>
          </a:p>
          <a:p>
            <a:r>
              <a:rPr lang="fr-FR" dirty="0"/>
              <a:t>Tout trajet peut être modifié ultérieurement en faisant un clic droit sur lui et en accédant à « Propriétés ». Le doigt permet de déplacer des sommets, la cible carrée permet de créer de nouveaux points.</a:t>
            </a:r>
          </a:p>
          <a:p>
            <a:endParaRPr lang="fr-FR" dirty="0"/>
          </a:p>
          <a:p>
            <a:r>
              <a:rPr lang="fr-FR" dirty="0"/>
              <a:t>Les trajets peuvent être sauvegardés dans un dossier au format KMZ (ou KML).</a:t>
            </a:r>
          </a:p>
          <a:p>
            <a:endParaRPr lang="fr-FR" dirty="0"/>
          </a:p>
          <a:p>
            <a:r>
              <a:rPr lang="fr-FR" dirty="0"/>
              <a:t>Les polygones sont créés de façon comparable aux trajets.</a:t>
            </a:r>
          </a:p>
        </p:txBody>
      </p:sp>
      <p:pic>
        <p:nvPicPr>
          <p:cNvPr id="8" name="Image 7"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68760"/>
            <a:ext cx="4248150" cy="2705100"/>
          </a:xfrm>
          <a:prstGeom prst="rect">
            <a:avLst/>
          </a:prstGeom>
        </p:spPr>
      </p:pic>
    </p:spTree>
    <p:extLst>
      <p:ext uri="{BB962C8B-B14F-4D97-AF65-F5344CB8AC3E}">
        <p14:creationId xmlns:p14="http://schemas.microsoft.com/office/powerpoint/2010/main" val="1624448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écr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040" y="1559762"/>
            <a:ext cx="8532440" cy="5331402"/>
          </a:xfrm>
          <a:prstGeom prst="rect">
            <a:avLst/>
          </a:prstGeom>
        </p:spPr>
      </p:pic>
      <p:sp>
        <p:nvSpPr>
          <p:cNvPr id="3" name="ZoneTexte 2"/>
          <p:cNvSpPr txBox="1"/>
          <p:nvPr/>
        </p:nvSpPr>
        <p:spPr>
          <a:xfrm>
            <a:off x="1524001" y="44624"/>
            <a:ext cx="9149703" cy="1446550"/>
          </a:xfrm>
          <a:prstGeom prst="rect">
            <a:avLst/>
          </a:prstGeom>
          <a:noFill/>
        </p:spPr>
        <p:txBody>
          <a:bodyPr wrap="square" rtlCol="0">
            <a:spAutoFit/>
          </a:bodyPr>
          <a:lstStyle/>
          <a:p>
            <a:pPr algn="ctr"/>
            <a:r>
              <a:rPr lang="fr-FR" sz="2400" b="1" dirty="0"/>
              <a:t>Créer un profil à partir d’un trajet dans Google Earth</a:t>
            </a:r>
          </a:p>
          <a:p>
            <a:r>
              <a:rPr lang="fr-FR" sz="1600" dirty="0"/>
              <a:t>Une fois le trajet créé, le sélectionner et avec le clic droit, afficher le menu « Afficher le profil d’élévation », ou dans le menu Edition, cliquer sur « Afficher le profil d’élévation ». En déplaçant le curseur rouge avec la souris, on lit la pente des différents tronçons. Les erreurs (ici, une contrepente) peuvent être corrigées en modifiant le trajet.</a:t>
            </a:r>
          </a:p>
        </p:txBody>
      </p:sp>
    </p:spTree>
    <p:extLst>
      <p:ext uri="{BB962C8B-B14F-4D97-AF65-F5344CB8AC3E}">
        <p14:creationId xmlns:p14="http://schemas.microsoft.com/office/powerpoint/2010/main" val="88340540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TotalTime>
  <Words>3549</Words>
  <Application>Microsoft Office PowerPoint</Application>
  <PresentationFormat>Grand écran</PresentationFormat>
  <Paragraphs>201</Paragraphs>
  <Slides>26</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26</vt:i4>
      </vt:variant>
    </vt:vector>
  </HeadingPairs>
  <TitlesOfParts>
    <vt:vector size="30"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Charles Lilin</dc:creator>
  <cp:lastModifiedBy>Charles Lilin</cp:lastModifiedBy>
  <cp:revision>22</cp:revision>
  <cp:lastPrinted>2023-04-06T08:23:04Z</cp:lastPrinted>
  <dcterms:created xsi:type="dcterms:W3CDTF">2023-02-21T14:59:55Z</dcterms:created>
  <dcterms:modified xsi:type="dcterms:W3CDTF">2025-09-13T10:17:42Z</dcterms:modified>
</cp:coreProperties>
</file>