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189"/>
  </p:notesMasterIdLst>
  <p:sldIdLst>
    <p:sldId id="579" r:id="rId2"/>
    <p:sldId id="661" r:id="rId3"/>
    <p:sldId id="578" r:id="rId4"/>
    <p:sldId id="308" r:id="rId5"/>
    <p:sldId id="522" r:id="rId6"/>
    <p:sldId id="309" r:id="rId7"/>
    <p:sldId id="443" r:id="rId8"/>
    <p:sldId id="256" r:id="rId9"/>
    <p:sldId id="712" r:id="rId10"/>
    <p:sldId id="670" r:id="rId11"/>
    <p:sldId id="445" r:id="rId12"/>
    <p:sldId id="444" r:id="rId13"/>
    <p:sldId id="580" r:id="rId14"/>
    <p:sldId id="581" r:id="rId15"/>
    <p:sldId id="450" r:id="rId16"/>
    <p:sldId id="451" r:id="rId17"/>
    <p:sldId id="452" r:id="rId18"/>
    <p:sldId id="456" r:id="rId19"/>
    <p:sldId id="459" r:id="rId20"/>
    <p:sldId id="462" r:id="rId21"/>
    <p:sldId id="260" r:id="rId22"/>
    <p:sldId id="467" r:id="rId23"/>
    <p:sldId id="463" r:id="rId24"/>
    <p:sldId id="468" r:id="rId25"/>
    <p:sldId id="465" r:id="rId26"/>
    <p:sldId id="466" r:id="rId27"/>
    <p:sldId id="535" r:id="rId28"/>
    <p:sldId id="472" r:id="rId29"/>
    <p:sldId id="469" r:id="rId30"/>
    <p:sldId id="617" r:id="rId31"/>
    <p:sldId id="511" r:id="rId32"/>
    <p:sldId id="510" r:id="rId33"/>
    <p:sldId id="473" r:id="rId34"/>
    <p:sldId id="474" r:id="rId35"/>
    <p:sldId id="475" r:id="rId36"/>
    <p:sldId id="476" r:id="rId37"/>
    <p:sldId id="477" r:id="rId38"/>
    <p:sldId id="478" r:id="rId39"/>
    <p:sldId id="486" r:id="rId40"/>
    <p:sldId id="487" r:id="rId41"/>
    <p:sldId id="498" r:id="rId42"/>
    <p:sldId id="583" r:id="rId43"/>
    <p:sldId id="665" r:id="rId44"/>
    <p:sldId id="500" r:id="rId45"/>
    <p:sldId id="565" r:id="rId46"/>
    <p:sldId id="587" r:id="rId47"/>
    <p:sldId id="639" r:id="rId48"/>
    <p:sldId id="481" r:id="rId49"/>
    <p:sldId id="482" r:id="rId50"/>
    <p:sldId id="484" r:id="rId51"/>
    <p:sldId id="485" r:id="rId52"/>
    <p:sldId id="502" r:id="rId53"/>
    <p:sldId id="503" r:id="rId54"/>
    <p:sldId id="504" r:id="rId55"/>
    <p:sldId id="505" r:id="rId56"/>
    <p:sldId id="506" r:id="rId57"/>
    <p:sldId id="507" r:id="rId58"/>
    <p:sldId id="512" r:id="rId59"/>
    <p:sldId id="516" r:id="rId60"/>
    <p:sldId id="489" r:id="rId61"/>
    <p:sldId id="493" r:id="rId62"/>
    <p:sldId id="495" r:id="rId63"/>
    <p:sldId id="491" r:id="rId64"/>
    <p:sldId id="494" r:id="rId65"/>
    <p:sldId id="563" r:id="rId66"/>
    <p:sldId id="257" r:id="rId67"/>
    <p:sldId id="258" r:id="rId68"/>
    <p:sldId id="641" r:id="rId69"/>
    <p:sldId id="569" r:id="rId70"/>
    <p:sldId id="561" r:id="rId71"/>
    <p:sldId id="515" r:id="rId72"/>
    <p:sldId id="543" r:id="rId73"/>
    <p:sldId id="584" r:id="rId74"/>
    <p:sldId id="585" r:id="rId75"/>
    <p:sldId id="675" r:id="rId76"/>
    <p:sldId id="676" r:id="rId77"/>
    <p:sldId id="709" r:id="rId78"/>
    <p:sldId id="710" r:id="rId79"/>
    <p:sldId id="286" r:id="rId80"/>
    <p:sldId id="287" r:id="rId81"/>
    <p:sldId id="290" r:id="rId82"/>
    <p:sldId id="293" r:id="rId83"/>
    <p:sldId id="295" r:id="rId84"/>
    <p:sldId id="678" r:id="rId85"/>
    <p:sldId id="679" r:id="rId86"/>
    <p:sldId id="298" r:id="rId87"/>
    <p:sldId id="296" r:id="rId88"/>
    <p:sldId id="297" r:id="rId89"/>
    <p:sldId id="299" r:id="rId90"/>
    <p:sldId id="300" r:id="rId91"/>
    <p:sldId id="301" r:id="rId92"/>
    <p:sldId id="302" r:id="rId93"/>
    <p:sldId id="303" r:id="rId94"/>
    <p:sldId id="304" r:id="rId95"/>
    <p:sldId id="305" r:id="rId96"/>
    <p:sldId id="682" r:id="rId97"/>
    <p:sldId id="711" r:id="rId98"/>
    <p:sldId id="677" r:id="rId99"/>
    <p:sldId id="680" r:id="rId100"/>
    <p:sldId id="681" r:id="rId101"/>
    <p:sldId id="662" r:id="rId102"/>
    <p:sldId id="663" r:id="rId103"/>
    <p:sldId id="664" r:id="rId104"/>
    <p:sldId id="704" r:id="rId105"/>
    <p:sldId id="588" r:id="rId106"/>
    <p:sldId id="562" r:id="rId107"/>
    <p:sldId id="555" r:id="rId108"/>
    <p:sldId id="614" r:id="rId109"/>
    <p:sldId id="548" r:id="rId110"/>
    <p:sldId id="659" r:id="rId111"/>
    <p:sldId id="544" r:id="rId112"/>
    <p:sldId id="545" r:id="rId113"/>
    <p:sldId id="546" r:id="rId114"/>
    <p:sldId id="547" r:id="rId115"/>
    <p:sldId id="323" r:id="rId116"/>
    <p:sldId id="533" r:id="rId117"/>
    <p:sldId id="324" r:id="rId118"/>
    <p:sldId id="706" r:id="rId119"/>
    <p:sldId id="329" r:id="rId120"/>
    <p:sldId id="331" r:id="rId121"/>
    <p:sldId id="332" r:id="rId122"/>
    <p:sldId id="333" r:id="rId123"/>
    <p:sldId id="334" r:id="rId124"/>
    <p:sldId id="335" r:id="rId125"/>
    <p:sldId id="337" r:id="rId126"/>
    <p:sldId id="339" r:id="rId127"/>
    <p:sldId id="340" r:id="rId128"/>
    <p:sldId id="341" r:id="rId129"/>
    <p:sldId id="343" r:id="rId130"/>
    <p:sldId id="570" r:id="rId131"/>
    <p:sldId id="668" r:id="rId132"/>
    <p:sldId id="705" r:id="rId133"/>
    <p:sldId id="336" r:id="rId134"/>
    <p:sldId id="348" r:id="rId135"/>
    <p:sldId id="350" r:id="rId136"/>
    <p:sldId id="351" r:id="rId137"/>
    <p:sldId id="353" r:id="rId138"/>
    <p:sldId id="352" r:id="rId139"/>
    <p:sldId id="571" r:id="rId140"/>
    <p:sldId id="354" r:id="rId141"/>
    <p:sldId id="355" r:id="rId142"/>
    <p:sldId id="356" r:id="rId143"/>
    <p:sldId id="357" r:id="rId144"/>
    <p:sldId id="358" r:id="rId145"/>
    <p:sldId id="359" r:id="rId146"/>
    <p:sldId id="360" r:id="rId147"/>
    <p:sldId id="362" r:id="rId148"/>
    <p:sldId id="549" r:id="rId149"/>
    <p:sldId id="550" r:id="rId150"/>
    <p:sldId id="634" r:id="rId151"/>
    <p:sldId id="635" r:id="rId152"/>
    <p:sldId id="552" r:id="rId153"/>
    <p:sldId id="636" r:id="rId154"/>
    <p:sldId id="637" r:id="rId155"/>
    <p:sldId id="574" r:id="rId156"/>
    <p:sldId id="638" r:id="rId157"/>
    <p:sldId id="592" r:id="rId158"/>
    <p:sldId id="597" r:id="rId159"/>
    <p:sldId id="599" r:id="rId160"/>
    <p:sldId id="576" r:id="rId161"/>
    <p:sldId id="577" r:id="rId162"/>
    <p:sldId id="564" r:id="rId163"/>
    <p:sldId id="364" r:id="rId164"/>
    <p:sldId id="365" r:id="rId165"/>
    <p:sldId id="366" r:id="rId166"/>
    <p:sldId id="367" r:id="rId167"/>
    <p:sldId id="349" r:id="rId168"/>
    <p:sldId id="538" r:id="rId169"/>
    <p:sldId id="369" r:id="rId170"/>
    <p:sldId id="264" r:id="rId171"/>
    <p:sldId id="267" r:id="rId172"/>
    <p:sldId id="306" r:id="rId173"/>
    <p:sldId id="307" r:id="rId174"/>
    <p:sldId id="270" r:id="rId175"/>
    <p:sldId id="272" r:id="rId176"/>
    <p:sldId id="274" r:id="rId177"/>
    <p:sldId id="275" r:id="rId178"/>
    <p:sldId id="276" r:id="rId179"/>
    <p:sldId id="279" r:id="rId180"/>
    <p:sldId id="280" r:id="rId181"/>
    <p:sldId id="557" r:id="rId182"/>
    <p:sldId id="559" r:id="rId183"/>
    <p:sldId id="708" r:id="rId184"/>
    <p:sldId id="281" r:id="rId185"/>
    <p:sldId id="283" r:id="rId186"/>
    <p:sldId id="284" r:id="rId187"/>
    <p:sldId id="285" r:id="rId18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ochet" initials="b" lastIdx="3"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615" autoAdjust="0"/>
    <p:restoredTop sz="86468" autoAdjust="0"/>
  </p:normalViewPr>
  <p:slideViewPr>
    <p:cSldViewPr>
      <p:cViewPr varScale="1">
        <p:scale>
          <a:sx n="96" d="100"/>
          <a:sy n="96" d="100"/>
        </p:scale>
        <p:origin x="1608" y="348"/>
      </p:cViewPr>
      <p:guideLst>
        <p:guide orient="horz" pos="2160"/>
        <p:guide pos="2880"/>
      </p:guideLst>
    </p:cSldViewPr>
  </p:slideViewPr>
  <p:outlineViewPr>
    <p:cViewPr>
      <p:scale>
        <a:sx n="33" d="100"/>
        <a:sy n="33" d="100"/>
      </p:scale>
      <p:origin x="0" y="20214"/>
    </p:cViewPr>
    <p:sldLst>
      <p:sld r:id="rId1" collapse="1"/>
      <p:sld r:id="rId2" collapse="1"/>
    </p:sldLst>
  </p:outlineViewPr>
  <p:notesTextViewPr>
    <p:cViewPr>
      <p:scale>
        <a:sx n="1" d="1"/>
        <a:sy n="1" d="1"/>
      </p:scale>
      <p:origin x="0" y="0"/>
    </p:cViewPr>
  </p:notesTextViewPr>
  <p:sorterViewPr>
    <p:cViewPr>
      <p:scale>
        <a:sx n="89" d="100"/>
        <a:sy n="89" d="100"/>
      </p:scale>
      <p:origin x="0" y="-3095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viewProps" Target="view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theme" Target="theme/theme1.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commentAuthors" Target="commentAuthor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8" Type="http://schemas.openxmlformats.org/officeDocument/2006/relationships/slide" Target="slides/slide17.xml"/><Relationship Id="rId39" Type="http://schemas.openxmlformats.org/officeDocument/2006/relationships/slide" Target="slides/slide38.xml"/></Relationships>
</file>

<file path=ppt/_rels/viewProps.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slide" Target="slides/slide153.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09-08-01T15:59:52.312" idx="3">
    <p:pos x="10" y="1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EF2325-3015-4A2F-AC3D-AAC087868432}" type="datetimeFigureOut">
              <a:rPr lang="fr-FR" smtClean="0"/>
              <a:t>09/06/2025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B54BE4-71E1-4B2D-9730-CB52C37A9694}" type="slidenum">
              <a:rPr lang="fr-FR" smtClean="0"/>
              <a:t>‹N°›</a:t>
            </a:fld>
            <a:endParaRPr lang="fr-FR"/>
          </a:p>
        </p:txBody>
      </p:sp>
    </p:spTree>
    <p:extLst>
      <p:ext uri="{BB962C8B-B14F-4D97-AF65-F5344CB8AC3E}">
        <p14:creationId xmlns:p14="http://schemas.microsoft.com/office/powerpoint/2010/main" val="2108121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7B54BE4-71E1-4B2D-9730-CB52C37A9694}" type="slidenum">
              <a:rPr lang="fr-FR" smtClean="0"/>
              <a:t>68</a:t>
            </a:fld>
            <a:endParaRPr lang="fr-FR"/>
          </a:p>
        </p:txBody>
      </p:sp>
    </p:spTree>
    <p:extLst>
      <p:ext uri="{BB962C8B-B14F-4D97-AF65-F5344CB8AC3E}">
        <p14:creationId xmlns:p14="http://schemas.microsoft.com/office/powerpoint/2010/main" val="916813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7B54BE4-71E1-4B2D-9730-CB52C37A9694}" type="slidenum">
              <a:rPr lang="fr-FR" smtClean="0"/>
              <a:t>81</a:t>
            </a:fld>
            <a:endParaRPr lang="fr-FR"/>
          </a:p>
        </p:txBody>
      </p:sp>
    </p:spTree>
    <p:extLst>
      <p:ext uri="{BB962C8B-B14F-4D97-AF65-F5344CB8AC3E}">
        <p14:creationId xmlns:p14="http://schemas.microsoft.com/office/powerpoint/2010/main" val="1900568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709792E-246B-45AD-966F-170CC904AE85}" type="slidenum">
              <a:rPr lang="fr-FR"/>
              <a:pPr eaLnBrk="1" hangingPunct="1"/>
              <a:t>114</a:t>
            </a:fld>
            <a:endParaRPr lang="fr-F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pPr eaLnBrk="1" hangingPunct="1"/>
            <a:endParaRPr lang="fr-FR" dirty="0"/>
          </a:p>
        </p:txBody>
      </p:sp>
    </p:spTree>
    <p:extLst>
      <p:ext uri="{BB962C8B-B14F-4D97-AF65-F5344CB8AC3E}">
        <p14:creationId xmlns:p14="http://schemas.microsoft.com/office/powerpoint/2010/main" val="328480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28BB755-EDDF-4929-B791-67C51BBF7F3E}" type="slidenum">
              <a:rPr lang="fr-FR"/>
              <a:pPr eaLnBrk="1" hangingPunct="1"/>
              <a:t>127</a:t>
            </a:fld>
            <a:endParaRPr lang="fr-F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r>
              <a:rPr lang="fr-FR"/>
              <a:t>Vue de l’amont du seuil une fois les paniers remplis. Les roches sont payées au fournisseur au nombre de paniers remplis pour éviter les contestations.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562BB3F-4EB3-492D-92D1-09A70B4B8023}" type="slidenum">
              <a:rPr lang="fr-FR"/>
              <a:pPr eaLnBrk="1" hangingPunct="1"/>
              <a:t>129</a:t>
            </a:fld>
            <a:endParaRPr lang="fr-F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r>
              <a:rPr lang="fr-FR" dirty="0"/>
              <a:t>Vue de l’aval. La plantation de canne à sucre et de roseaux à l’aval du radier permettra de réduire les risques d’affouillement lors d’une crue.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7B54BE4-71E1-4B2D-9730-CB52C37A9694}" type="slidenum">
              <a:rPr lang="fr-FR" smtClean="0"/>
              <a:t>130</a:t>
            </a:fld>
            <a:endParaRPr lang="fr-FR"/>
          </a:p>
        </p:txBody>
      </p:sp>
    </p:spTree>
    <p:extLst>
      <p:ext uri="{BB962C8B-B14F-4D97-AF65-F5344CB8AC3E}">
        <p14:creationId xmlns:p14="http://schemas.microsoft.com/office/powerpoint/2010/main" val="209469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42EB6AD-B516-4A09-9D01-6283CC0C0025}" type="slidenum">
              <a:rPr lang="fr-FR"/>
              <a:pPr eaLnBrk="1" hangingPunct="1"/>
              <a:t>136</a:t>
            </a:fld>
            <a:endParaRPr lang="fr-F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r>
              <a:rPr lang="fr-FR" dirty="0"/>
              <a:t>Seuil construit en 2005 situé en aval du seuil maçonné. Sa réhabilitation est prévue.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490E256-736D-41B2-8AFC-551F4B7069CB}" type="slidenum">
              <a:rPr lang="fr-FR"/>
              <a:pPr eaLnBrk="1" hangingPunct="1"/>
              <a:t>138</a:t>
            </a:fld>
            <a:endParaRPr lang="fr-F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endParaRPr lang="fr-F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7B54BE4-71E1-4B2D-9730-CB52C37A9694}" type="slidenum">
              <a:rPr lang="fr-FR" smtClean="0"/>
              <a:t>181</a:t>
            </a:fld>
            <a:endParaRPr lang="fr-FR"/>
          </a:p>
        </p:txBody>
      </p:sp>
    </p:spTree>
    <p:extLst>
      <p:ext uri="{BB962C8B-B14F-4D97-AF65-F5344CB8AC3E}">
        <p14:creationId xmlns:p14="http://schemas.microsoft.com/office/powerpoint/2010/main" val="3216318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C81FACA6-4A56-4450-9A73-7FBD20289EA6}" type="datetimeFigureOut">
              <a:rPr lang="fr-FR" smtClean="0"/>
              <a:t>09/06/2025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21763CB-5642-446E-8015-E705EEBBF4C4}" type="slidenum">
              <a:rPr lang="fr-FR" smtClean="0"/>
              <a:t>‹N°›</a:t>
            </a:fld>
            <a:endParaRPr lang="fr-FR"/>
          </a:p>
        </p:txBody>
      </p:sp>
    </p:spTree>
    <p:extLst>
      <p:ext uri="{BB962C8B-B14F-4D97-AF65-F5344CB8AC3E}">
        <p14:creationId xmlns:p14="http://schemas.microsoft.com/office/powerpoint/2010/main" val="723477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81FACA6-4A56-4450-9A73-7FBD20289EA6}" type="datetimeFigureOut">
              <a:rPr lang="fr-FR" smtClean="0"/>
              <a:t>09/06/2025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21763CB-5642-446E-8015-E705EEBBF4C4}" type="slidenum">
              <a:rPr lang="fr-FR" smtClean="0"/>
              <a:t>‹N°›</a:t>
            </a:fld>
            <a:endParaRPr lang="fr-FR"/>
          </a:p>
        </p:txBody>
      </p:sp>
    </p:spTree>
    <p:extLst>
      <p:ext uri="{BB962C8B-B14F-4D97-AF65-F5344CB8AC3E}">
        <p14:creationId xmlns:p14="http://schemas.microsoft.com/office/powerpoint/2010/main" val="2372507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81FACA6-4A56-4450-9A73-7FBD20289EA6}" type="datetimeFigureOut">
              <a:rPr lang="fr-FR" smtClean="0"/>
              <a:t>09/06/2025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21763CB-5642-446E-8015-E705EEBBF4C4}" type="slidenum">
              <a:rPr lang="fr-FR" smtClean="0"/>
              <a:t>‹N°›</a:t>
            </a:fld>
            <a:endParaRPr lang="fr-FR"/>
          </a:p>
        </p:txBody>
      </p:sp>
    </p:spTree>
    <p:extLst>
      <p:ext uri="{BB962C8B-B14F-4D97-AF65-F5344CB8AC3E}">
        <p14:creationId xmlns:p14="http://schemas.microsoft.com/office/powerpoint/2010/main" val="182186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4638"/>
            <a:ext cx="8229600" cy="585152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e la date 2"/>
          <p:cNvSpPr>
            <a:spLocks noGrp="1"/>
          </p:cNvSpPr>
          <p:nvPr>
            <p:ph type="dt" sz="half" idx="10"/>
          </p:nvPr>
        </p:nvSpPr>
        <p:spPr>
          <a:xfrm>
            <a:off x="457200" y="6245225"/>
            <a:ext cx="2133600" cy="476250"/>
          </a:xfrm>
        </p:spPr>
        <p:txBody>
          <a:bodyPr/>
          <a:lstStyle>
            <a:lvl1pPr>
              <a:defRPr/>
            </a:lvl1pPr>
          </a:lstStyle>
          <a:p>
            <a:endParaRPr lang="fr-FR"/>
          </a:p>
        </p:txBody>
      </p:sp>
      <p:sp>
        <p:nvSpPr>
          <p:cNvPr id="4" name="Espace réservé du pied de page 3"/>
          <p:cNvSpPr>
            <a:spLocks noGrp="1"/>
          </p:cNvSpPr>
          <p:nvPr>
            <p:ph type="ftr" sz="quarter" idx="11"/>
          </p:nvPr>
        </p:nvSpPr>
        <p:spPr>
          <a:xfrm>
            <a:off x="3124200" y="6245225"/>
            <a:ext cx="2895600" cy="476250"/>
          </a:xfrm>
        </p:spPr>
        <p:txBody>
          <a:bodyPr/>
          <a:lstStyle>
            <a:lvl1pPr>
              <a:defRPr/>
            </a:lvl1pPr>
          </a:lstStyle>
          <a:p>
            <a:endParaRPr lang="fr-FR"/>
          </a:p>
        </p:txBody>
      </p:sp>
      <p:sp>
        <p:nvSpPr>
          <p:cNvPr id="5" name="Espace réservé du numéro de diapositive 4"/>
          <p:cNvSpPr>
            <a:spLocks noGrp="1"/>
          </p:cNvSpPr>
          <p:nvPr>
            <p:ph type="sldNum" sz="quarter" idx="12"/>
          </p:nvPr>
        </p:nvSpPr>
        <p:spPr>
          <a:xfrm>
            <a:off x="6553200" y="6245225"/>
            <a:ext cx="2133600" cy="476250"/>
          </a:xfrm>
        </p:spPr>
        <p:txBody>
          <a:bodyPr/>
          <a:lstStyle>
            <a:lvl1pPr>
              <a:defRPr/>
            </a:lvl1pPr>
          </a:lstStyle>
          <a:p>
            <a:fld id="{5F6A0B7C-58FC-4EB2-B464-86EB8F7F30C2}" type="slidenum">
              <a:rPr lang="fr-FR"/>
              <a:pPr/>
              <a:t>‹N°›</a:t>
            </a:fld>
            <a:endParaRPr lang="fr-FR"/>
          </a:p>
        </p:txBody>
      </p:sp>
    </p:spTree>
    <p:extLst>
      <p:ext uri="{BB962C8B-B14F-4D97-AF65-F5344CB8AC3E}">
        <p14:creationId xmlns:p14="http://schemas.microsoft.com/office/powerpoint/2010/main" val="392873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473529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81FACA6-4A56-4450-9A73-7FBD20289EA6}" type="datetimeFigureOut">
              <a:rPr lang="fr-FR" smtClean="0"/>
              <a:t>09/06/2025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21763CB-5642-446E-8015-E705EEBBF4C4}" type="slidenum">
              <a:rPr lang="fr-FR" smtClean="0"/>
              <a:t>‹N°›</a:t>
            </a:fld>
            <a:endParaRPr lang="fr-FR"/>
          </a:p>
        </p:txBody>
      </p:sp>
    </p:spTree>
    <p:extLst>
      <p:ext uri="{BB962C8B-B14F-4D97-AF65-F5344CB8AC3E}">
        <p14:creationId xmlns:p14="http://schemas.microsoft.com/office/powerpoint/2010/main" val="2430369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C81FACA6-4A56-4450-9A73-7FBD20289EA6}" type="datetimeFigureOut">
              <a:rPr lang="fr-FR" smtClean="0"/>
              <a:t>09/06/2025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21763CB-5642-446E-8015-E705EEBBF4C4}" type="slidenum">
              <a:rPr lang="fr-FR" smtClean="0"/>
              <a:t>‹N°›</a:t>
            </a:fld>
            <a:endParaRPr lang="fr-FR"/>
          </a:p>
        </p:txBody>
      </p:sp>
    </p:spTree>
    <p:extLst>
      <p:ext uri="{BB962C8B-B14F-4D97-AF65-F5344CB8AC3E}">
        <p14:creationId xmlns:p14="http://schemas.microsoft.com/office/powerpoint/2010/main" val="2377766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C81FACA6-4A56-4450-9A73-7FBD20289EA6}" type="datetimeFigureOut">
              <a:rPr lang="fr-FR" smtClean="0"/>
              <a:t>09/06/2025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21763CB-5642-446E-8015-E705EEBBF4C4}" type="slidenum">
              <a:rPr lang="fr-FR" smtClean="0"/>
              <a:t>‹N°›</a:t>
            </a:fld>
            <a:endParaRPr lang="fr-FR"/>
          </a:p>
        </p:txBody>
      </p:sp>
    </p:spTree>
    <p:extLst>
      <p:ext uri="{BB962C8B-B14F-4D97-AF65-F5344CB8AC3E}">
        <p14:creationId xmlns:p14="http://schemas.microsoft.com/office/powerpoint/2010/main" val="706867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C81FACA6-4A56-4450-9A73-7FBD20289EA6}" type="datetimeFigureOut">
              <a:rPr lang="fr-FR" smtClean="0"/>
              <a:t>09/06/2025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21763CB-5642-446E-8015-E705EEBBF4C4}" type="slidenum">
              <a:rPr lang="fr-FR" smtClean="0"/>
              <a:t>‹N°›</a:t>
            </a:fld>
            <a:endParaRPr lang="fr-FR"/>
          </a:p>
        </p:txBody>
      </p:sp>
    </p:spTree>
    <p:extLst>
      <p:ext uri="{BB962C8B-B14F-4D97-AF65-F5344CB8AC3E}">
        <p14:creationId xmlns:p14="http://schemas.microsoft.com/office/powerpoint/2010/main" val="30917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C81FACA6-4A56-4450-9A73-7FBD20289EA6}" type="datetimeFigureOut">
              <a:rPr lang="fr-FR" smtClean="0"/>
              <a:t>09/06/2025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21763CB-5642-446E-8015-E705EEBBF4C4}" type="slidenum">
              <a:rPr lang="fr-FR" smtClean="0"/>
              <a:t>‹N°›</a:t>
            </a:fld>
            <a:endParaRPr lang="fr-FR"/>
          </a:p>
        </p:txBody>
      </p:sp>
    </p:spTree>
    <p:extLst>
      <p:ext uri="{BB962C8B-B14F-4D97-AF65-F5344CB8AC3E}">
        <p14:creationId xmlns:p14="http://schemas.microsoft.com/office/powerpoint/2010/main" val="2625175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81FACA6-4A56-4450-9A73-7FBD20289EA6}" type="datetimeFigureOut">
              <a:rPr lang="fr-FR" smtClean="0"/>
              <a:t>09/06/2025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21763CB-5642-446E-8015-E705EEBBF4C4}" type="slidenum">
              <a:rPr lang="fr-FR" smtClean="0"/>
              <a:t>‹N°›</a:t>
            </a:fld>
            <a:endParaRPr lang="fr-FR"/>
          </a:p>
        </p:txBody>
      </p:sp>
    </p:spTree>
    <p:extLst>
      <p:ext uri="{BB962C8B-B14F-4D97-AF65-F5344CB8AC3E}">
        <p14:creationId xmlns:p14="http://schemas.microsoft.com/office/powerpoint/2010/main" val="960909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C81FACA6-4A56-4450-9A73-7FBD20289EA6}" type="datetimeFigureOut">
              <a:rPr lang="fr-FR" smtClean="0"/>
              <a:t>09/06/2025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21763CB-5642-446E-8015-E705EEBBF4C4}" type="slidenum">
              <a:rPr lang="fr-FR" smtClean="0"/>
              <a:t>‹N°›</a:t>
            </a:fld>
            <a:endParaRPr lang="fr-FR"/>
          </a:p>
        </p:txBody>
      </p:sp>
    </p:spTree>
    <p:extLst>
      <p:ext uri="{BB962C8B-B14F-4D97-AF65-F5344CB8AC3E}">
        <p14:creationId xmlns:p14="http://schemas.microsoft.com/office/powerpoint/2010/main" val="2341631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C81FACA6-4A56-4450-9A73-7FBD20289EA6}" type="datetimeFigureOut">
              <a:rPr lang="fr-FR" smtClean="0"/>
              <a:t>09/06/2025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21763CB-5642-446E-8015-E705EEBBF4C4}" type="slidenum">
              <a:rPr lang="fr-FR" smtClean="0"/>
              <a:t>‹N°›</a:t>
            </a:fld>
            <a:endParaRPr lang="fr-FR"/>
          </a:p>
        </p:txBody>
      </p:sp>
    </p:spTree>
    <p:extLst>
      <p:ext uri="{BB962C8B-B14F-4D97-AF65-F5344CB8AC3E}">
        <p14:creationId xmlns:p14="http://schemas.microsoft.com/office/powerpoint/2010/main" val="374074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1FACA6-4A56-4450-9A73-7FBD20289EA6}" type="datetimeFigureOut">
              <a:rPr lang="fr-FR" smtClean="0"/>
              <a:t>09/06/2025</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1763CB-5642-446E-8015-E705EEBBF4C4}" type="slidenum">
              <a:rPr lang="fr-FR" smtClean="0"/>
              <a:t>‹N°›</a:t>
            </a:fld>
            <a:endParaRPr lang="fr-FR"/>
          </a:p>
        </p:txBody>
      </p:sp>
    </p:spTree>
    <p:extLst>
      <p:ext uri="{BB962C8B-B14F-4D97-AF65-F5344CB8AC3E}">
        <p14:creationId xmlns:p14="http://schemas.microsoft.com/office/powerpoint/2010/main" val="4217276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105.jpeg"/><Relationship Id="rId4" Type="http://schemas.openxmlformats.org/officeDocument/2006/relationships/image" Target="../media/image104.jpeg"/></Relationships>
</file>

<file path=ppt/slides/_rels/slide10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slide" Target="slide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10.jpe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15.jpe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12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2.jpe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6.xml"/><Relationship Id="rId4" Type="http://schemas.openxmlformats.org/officeDocument/2006/relationships/slide" Target="slide2.xml"/></Relationships>
</file>

<file path=ppt/slides/_rels/slide152.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62.jpeg"/><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69.jpeg"/><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slide" Target="slide73.xml"/><Relationship Id="rId13" Type="http://schemas.openxmlformats.org/officeDocument/2006/relationships/slide" Target="slide104.xml"/><Relationship Id="rId18" Type="http://schemas.openxmlformats.org/officeDocument/2006/relationships/slide" Target="slide170.xml"/><Relationship Id="rId3" Type="http://schemas.openxmlformats.org/officeDocument/2006/relationships/slide" Target="slide13.xml"/><Relationship Id="rId7" Type="http://schemas.openxmlformats.org/officeDocument/2006/relationships/slide" Target="slide70.xml"/><Relationship Id="rId12" Type="http://schemas.openxmlformats.org/officeDocument/2006/relationships/slide" Target="slide101.xml"/><Relationship Id="rId17" Type="http://schemas.openxmlformats.org/officeDocument/2006/relationships/slide" Target="slide160.xml"/><Relationship Id="rId2" Type="http://schemas.openxmlformats.org/officeDocument/2006/relationships/slide" Target="slide11.xml"/><Relationship Id="rId16" Type="http://schemas.openxmlformats.org/officeDocument/2006/relationships/slide" Target="slide134.xml"/><Relationship Id="rId1" Type="http://schemas.openxmlformats.org/officeDocument/2006/relationships/slideLayout" Target="../slideLayouts/slideLayout7.xml"/><Relationship Id="rId6" Type="http://schemas.openxmlformats.org/officeDocument/2006/relationships/slide" Target="slide61.xml"/><Relationship Id="rId11" Type="http://schemas.openxmlformats.org/officeDocument/2006/relationships/slide" Target="slide96.xml"/><Relationship Id="rId5" Type="http://schemas.openxmlformats.org/officeDocument/2006/relationships/slide" Target="slide47.xml"/><Relationship Id="rId15" Type="http://schemas.openxmlformats.org/officeDocument/2006/relationships/slide" Target="slide137.xml"/><Relationship Id="rId10" Type="http://schemas.openxmlformats.org/officeDocument/2006/relationships/slide" Target="slide79.xml"/><Relationship Id="rId19" Type="http://schemas.openxmlformats.org/officeDocument/2006/relationships/slide" Target="slide111.xml"/><Relationship Id="rId4" Type="http://schemas.openxmlformats.org/officeDocument/2006/relationships/slide" Target="slide20.xml"/><Relationship Id="rId9" Type="http://schemas.openxmlformats.org/officeDocument/2006/relationships/slide" Target="slide75.xml"/><Relationship Id="rId14" Type="http://schemas.openxmlformats.org/officeDocument/2006/relationships/slide" Target="slide117.xml"/></Relationships>
</file>

<file path=ppt/slides/_rels/slide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s://mapcarta.com/fr/" TargetMode="External"/><Relationship Id="rId2" Type="http://schemas.openxmlformats.org/officeDocument/2006/relationships/image" Target="../media/image1.tmp"/><Relationship Id="rId1" Type="http://schemas.openxmlformats.org/officeDocument/2006/relationships/slideLayout" Target="../slideLayouts/slideLayout7.xml"/><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oleObject" Target="../embeddings/oleObject1.bin"/><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7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622A764-EE69-D1F8-FA50-9DE234DEA03F}"/>
              </a:ext>
            </a:extLst>
          </p:cNvPr>
          <p:cNvSpPr txBox="1"/>
          <p:nvPr/>
        </p:nvSpPr>
        <p:spPr>
          <a:xfrm>
            <a:off x="179512" y="-27384"/>
            <a:ext cx="8784976" cy="6811288"/>
          </a:xfrm>
          <a:prstGeom prst="rect">
            <a:avLst/>
          </a:prstGeom>
          <a:noFill/>
        </p:spPr>
        <p:txBody>
          <a:bodyPr wrap="square" rtlCol="0">
            <a:spAutoFit/>
          </a:bodyPr>
          <a:lstStyle/>
          <a:p>
            <a:pPr algn="ctr">
              <a:lnSpc>
                <a:spcPct val="115000"/>
              </a:lnSpc>
              <a:spcBef>
                <a:spcPts val="1200"/>
              </a:spcBef>
              <a:spcAft>
                <a:spcPts val="300"/>
              </a:spcAft>
            </a:pPr>
            <a:r>
              <a:rPr lang="fr-FR" sz="2400" b="1" kern="1600" dirty="0">
                <a:effectLst/>
                <a:latin typeface="Arial" panose="020B0604020202020204" pitchFamily="34" charset="0"/>
              </a:rPr>
              <a:t>La genèse du projet de construction de seuils-bassin à Gros Morne</a:t>
            </a:r>
          </a:p>
          <a:p>
            <a:pPr algn="ctr">
              <a:lnSpc>
                <a:spcPct val="115000"/>
              </a:lnSpc>
              <a:spcBef>
                <a:spcPts val="1200"/>
              </a:spcBef>
              <a:spcAft>
                <a:spcPts val="300"/>
              </a:spcAft>
            </a:pPr>
            <a:r>
              <a:rPr lang="fr-FR" b="1" kern="1600" dirty="0">
                <a:latin typeface="Arial" panose="020B0604020202020204" pitchFamily="34" charset="0"/>
              </a:rPr>
              <a:t>Ravine de Ti </a:t>
            </a:r>
            <a:r>
              <a:rPr lang="fr-FR" b="1" kern="1600" dirty="0" err="1">
                <a:latin typeface="Arial" panose="020B0604020202020204" pitchFamily="34" charset="0"/>
              </a:rPr>
              <a:t>Acrête</a:t>
            </a:r>
            <a:endParaRPr lang="fr-FR" b="1" kern="1600" dirty="0">
              <a:effectLst/>
              <a:latin typeface="Arial" panose="020B0604020202020204" pitchFamily="34" charset="0"/>
            </a:endParaRPr>
          </a:p>
          <a:p>
            <a:pPr algn="just">
              <a:lnSpc>
                <a:spcPct val="115000"/>
              </a:lnSpc>
              <a:spcAft>
                <a:spcPts val="1000"/>
              </a:spcAft>
            </a:pPr>
            <a:r>
              <a:rPr lang="fr-FR" sz="1400" dirty="0">
                <a:effectLst/>
                <a:latin typeface="Times New Roman" panose="02020603050405020304" pitchFamily="18" charset="0"/>
                <a:ea typeface="Calibri" panose="020F0502020204030204" pitchFamily="34" charset="0"/>
              </a:rPr>
              <a:t>En 2005, après le passage du cyclone Jeanne sur les Gonaïves, l’objectif du projet initial de SOS-ESF à Gros Morne était la création de pépinières afin de de promouvoir le reboisement des mornes dégradés et de toucher environ un millier de bénéficiaires. Il s’agissait d’avoir rapidement un impact au niveau de la maîtrise de l’érosion des sols et de la réduction de la pauvreté en milieu rural. </a:t>
            </a:r>
          </a:p>
          <a:p>
            <a:pPr algn="just">
              <a:lnSpc>
                <a:spcPct val="115000"/>
              </a:lnSpc>
              <a:spcAft>
                <a:spcPts val="1000"/>
              </a:spcAft>
            </a:pPr>
            <a:r>
              <a:rPr lang="fr-FR" sz="1400" dirty="0">
                <a:effectLst/>
                <a:latin typeface="Times New Roman" panose="02020603050405020304" pitchFamily="18" charset="0"/>
                <a:ea typeface="Calibri" panose="020F0502020204030204" pitchFamily="34" charset="0"/>
              </a:rPr>
              <a:t>Or, l’expérience avait montré qu’en Haïti, la durabilité de tels projets est pour le moins incertaine. Avec l’accord du bailleur de fonds, le projet de SOS ESF a donc évolué. Il s’est inspiré de techniques paysannes utilisées dans d’autres montagnes que les mornes d’Haïti et, surtout, il a pris en compte les facteurs limitants de la production agricole à Gros Morne, sans pour autant oublier la question de la dégradation des terres. </a:t>
            </a:r>
          </a:p>
          <a:p>
            <a:pPr algn="just">
              <a:lnSpc>
                <a:spcPct val="115000"/>
              </a:lnSpc>
              <a:spcAft>
                <a:spcPts val="1000"/>
              </a:spcAft>
            </a:pPr>
            <a:r>
              <a:rPr lang="fr-FR" sz="1400" dirty="0">
                <a:effectLst/>
                <a:latin typeface="Times New Roman" panose="02020603050405020304" pitchFamily="18" charset="0"/>
                <a:ea typeface="Calibri" panose="020F0502020204030204" pitchFamily="34" charset="0"/>
              </a:rPr>
              <a:t>Plutôt que de vouloir à grands frais stopper l’érosion sur les versants, le projet a privilégié la collecte des eaux et des terres dans les ravines. En effet, l’une des fonctions naturelles d’un « fond frais » en bon état est d’accumuler une partie des alluvions et des colluvions provenant de l’amont et de jouer un rôle tampon pour réduire les crues et améliorer les étiages. Dans d’autres pays, les agriculteurs ont souvent su, au fil des temps, mettre au point des techniques pour tirer parti de ce fonctionnement. </a:t>
            </a:r>
          </a:p>
          <a:p>
            <a:pPr algn="just">
              <a:lnSpc>
                <a:spcPct val="115000"/>
              </a:lnSpc>
              <a:spcAft>
                <a:spcPts val="1000"/>
              </a:spcAft>
            </a:pPr>
            <a:r>
              <a:rPr lang="fr-FR" sz="1400" dirty="0">
                <a:effectLst/>
                <a:latin typeface="Times New Roman" panose="02020603050405020304" pitchFamily="18" charset="0"/>
                <a:ea typeface="Calibri" panose="020F0502020204030204" pitchFamily="34" charset="0"/>
              </a:rPr>
              <a:t>Comment tirer profit de ces fonds frais fertiles, comment restaurer leurs diverses fonctions ? Le choix technique de SOS-ESF peut se résumer en un « ni, ni, mais ». Pas d’ouvrages légers, en pierres sèches par exemple, comme ceux qui sont préconisés dans les manuels, mais qui n’ont pas d’impact sur la production agricole et en général peu durables </a:t>
            </a:r>
            <a:r>
              <a:rPr lang="fr-FR" sz="1400" dirty="0">
                <a:latin typeface="Times New Roman" panose="02020603050405020304" pitchFamily="18" charset="0"/>
                <a:ea typeface="Calibri" panose="020F0502020204030204" pitchFamily="34" charset="0"/>
              </a:rPr>
              <a:t>;</a:t>
            </a:r>
            <a:r>
              <a:rPr lang="fr-FR" sz="1400" dirty="0">
                <a:effectLst/>
                <a:latin typeface="Times New Roman" panose="02020603050405020304" pitchFamily="18" charset="0"/>
                <a:ea typeface="Calibri" panose="020F0502020204030204" pitchFamily="34" charset="0"/>
              </a:rPr>
              <a:t> leur rôle se résume souvent à la distribution de salaires et de vivres. Mais pas non plus de grandes retenues collinaires : l’indemnisation des agriculteurs dont les terres sont noyées pose trop de problèmes en Haïti, de même que la gestion collective de l’irrigation sur les terres qui en bénéficient. Par ailleurs, de tels ouvrages sont coûteux en devises et redistribuent relativement peu d’argent sous la forme de salaires.</a:t>
            </a:r>
          </a:p>
        </p:txBody>
      </p:sp>
    </p:spTree>
    <p:extLst>
      <p:ext uri="{BB962C8B-B14F-4D97-AF65-F5344CB8AC3E}">
        <p14:creationId xmlns:p14="http://schemas.microsoft.com/office/powerpoint/2010/main" val="3759251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art 1">
            <a:extLst>
              <a:ext uri="{FF2B5EF4-FFF2-40B4-BE49-F238E27FC236}">
                <a16:creationId xmlns:a16="http://schemas.microsoft.com/office/drawing/2014/main" id="{D53D8CD4-E8FF-22EF-51E4-47628BD60040}"/>
              </a:ext>
            </a:extLst>
          </p:cNvPr>
          <p:cNvPicPr>
            <a:picLocks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5994" y="1412776"/>
            <a:ext cx="7920880" cy="367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a:extLst>
              <a:ext uri="{FF2B5EF4-FFF2-40B4-BE49-F238E27FC236}">
                <a16:creationId xmlns:a16="http://schemas.microsoft.com/office/drawing/2014/main" id="{BF01F36B-2286-C7A2-02ED-8BA2B76EDD57}"/>
              </a:ext>
            </a:extLst>
          </p:cNvPr>
          <p:cNvSpPr txBox="1"/>
          <p:nvPr/>
        </p:nvSpPr>
        <p:spPr>
          <a:xfrm>
            <a:off x="899592" y="1455167"/>
            <a:ext cx="7735274" cy="461665"/>
          </a:xfrm>
          <a:prstGeom prst="rect">
            <a:avLst/>
          </a:prstGeom>
          <a:solidFill>
            <a:schemeClr val="bg1"/>
          </a:solidFill>
        </p:spPr>
        <p:txBody>
          <a:bodyPr wrap="square" rtlCol="0">
            <a:spAutoFit/>
          </a:bodyPr>
          <a:lstStyle/>
          <a:p>
            <a:pPr algn="ctr"/>
            <a:r>
              <a:rPr lang="fr-FR" sz="2400" b="1" dirty="0"/>
              <a:t>Le profil de la ravine de Ti </a:t>
            </a:r>
            <a:r>
              <a:rPr lang="fr-FR" sz="2400" b="1" dirty="0" err="1"/>
              <a:t>Acrête</a:t>
            </a:r>
            <a:endParaRPr lang="fr-FR" sz="2400" b="1" dirty="0"/>
          </a:p>
        </p:txBody>
      </p:sp>
    </p:spTree>
    <p:extLst>
      <p:ext uri="{BB962C8B-B14F-4D97-AF65-F5344CB8AC3E}">
        <p14:creationId xmlns:p14="http://schemas.microsoft.com/office/powerpoint/2010/main" val="157358846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AE81D130-6F58-D82F-E37D-20858BF588CE}"/>
              </a:ext>
            </a:extLst>
          </p:cNvPr>
          <p:cNvSpPr txBox="1"/>
          <p:nvPr/>
        </p:nvSpPr>
        <p:spPr>
          <a:xfrm>
            <a:off x="1187624" y="386490"/>
            <a:ext cx="5328592" cy="228268"/>
          </a:xfrm>
          <a:prstGeom prst="rect">
            <a:avLst/>
          </a:prstGeom>
        </p:spPr>
        <p:txBody>
          <a:bodyPr vert="horz" wrap="square" lIns="0" tIns="12700" rIns="0" bIns="0" rtlCol="0">
            <a:spAutoFit/>
          </a:bodyPr>
          <a:lstStyle/>
          <a:p>
            <a:pPr marL="12700">
              <a:lnSpc>
                <a:spcPct val="100000"/>
              </a:lnSpc>
              <a:spcBef>
                <a:spcPts val="100"/>
              </a:spcBef>
            </a:pPr>
            <a:r>
              <a:rPr sz="1400" b="1" dirty="0">
                <a:latin typeface="Arial"/>
                <a:cs typeface="Arial"/>
              </a:rPr>
              <a:t>Répartition</a:t>
            </a:r>
            <a:r>
              <a:rPr sz="1400" b="1" spc="-40" dirty="0">
                <a:latin typeface="Arial"/>
                <a:cs typeface="Arial"/>
              </a:rPr>
              <a:t> </a:t>
            </a:r>
            <a:r>
              <a:rPr sz="1400" b="1" dirty="0">
                <a:latin typeface="Arial"/>
                <a:cs typeface="Arial"/>
              </a:rPr>
              <a:t>des</a:t>
            </a:r>
            <a:r>
              <a:rPr sz="1400" b="1" spc="-25" dirty="0">
                <a:latin typeface="Arial"/>
                <a:cs typeface="Arial"/>
              </a:rPr>
              <a:t> </a:t>
            </a:r>
            <a:r>
              <a:rPr sz="1400" b="1" dirty="0">
                <a:latin typeface="Arial"/>
                <a:cs typeface="Arial"/>
              </a:rPr>
              <a:t>coûts</a:t>
            </a:r>
            <a:r>
              <a:rPr sz="1400" b="1" spc="-25" dirty="0">
                <a:latin typeface="Arial"/>
                <a:cs typeface="Arial"/>
              </a:rPr>
              <a:t> </a:t>
            </a:r>
            <a:r>
              <a:rPr sz="1400" b="1" dirty="0">
                <a:latin typeface="Arial"/>
                <a:cs typeface="Arial"/>
              </a:rPr>
              <a:t>de</a:t>
            </a:r>
            <a:r>
              <a:rPr sz="1400" b="1" spc="-25" dirty="0">
                <a:latin typeface="Arial"/>
                <a:cs typeface="Arial"/>
              </a:rPr>
              <a:t> </a:t>
            </a:r>
            <a:r>
              <a:rPr sz="1400" b="1" dirty="0">
                <a:latin typeface="Arial"/>
                <a:cs typeface="Arial"/>
              </a:rPr>
              <a:t>construction</a:t>
            </a:r>
            <a:r>
              <a:rPr sz="1400" b="1" spc="-35" dirty="0">
                <a:latin typeface="Arial"/>
                <a:cs typeface="Arial"/>
              </a:rPr>
              <a:t> </a:t>
            </a:r>
            <a:r>
              <a:rPr sz="1400" b="1" dirty="0">
                <a:latin typeface="Arial"/>
                <a:cs typeface="Arial"/>
              </a:rPr>
              <a:t>SB</a:t>
            </a:r>
            <a:r>
              <a:rPr sz="1400" b="1" spc="-25" dirty="0">
                <a:latin typeface="Arial"/>
                <a:cs typeface="Arial"/>
              </a:rPr>
              <a:t>46</a:t>
            </a:r>
            <a:r>
              <a:rPr lang="fr-FR" sz="1400" b="1" spc="-25" dirty="0">
                <a:latin typeface="Arial"/>
                <a:cs typeface="Arial"/>
              </a:rPr>
              <a:t>-Ti </a:t>
            </a:r>
            <a:r>
              <a:rPr lang="fr-FR" sz="1400" b="1" spc="-25" dirty="0" err="1">
                <a:latin typeface="Arial"/>
                <a:cs typeface="Arial"/>
              </a:rPr>
              <a:t>Acrête</a:t>
            </a:r>
            <a:endParaRPr sz="1400" dirty="0">
              <a:latin typeface="Arial"/>
              <a:cs typeface="Arial"/>
            </a:endParaRPr>
          </a:p>
        </p:txBody>
      </p:sp>
      <p:graphicFrame>
        <p:nvGraphicFramePr>
          <p:cNvPr id="3" name="object 3">
            <a:extLst>
              <a:ext uri="{FF2B5EF4-FFF2-40B4-BE49-F238E27FC236}">
                <a16:creationId xmlns:a16="http://schemas.microsoft.com/office/drawing/2014/main" id="{446086A5-F9A0-F72D-0A5D-B6A1EACFC722}"/>
              </a:ext>
            </a:extLst>
          </p:cNvPr>
          <p:cNvGraphicFramePr>
            <a:graphicFrameLocks noGrp="1"/>
          </p:cNvGraphicFramePr>
          <p:nvPr>
            <p:extLst>
              <p:ext uri="{D42A27DB-BD31-4B8C-83A1-F6EECF244321}">
                <p14:modId xmlns:p14="http://schemas.microsoft.com/office/powerpoint/2010/main" val="2852120865"/>
              </p:ext>
            </p:extLst>
          </p:nvPr>
        </p:nvGraphicFramePr>
        <p:xfrm>
          <a:off x="800309" y="889918"/>
          <a:ext cx="5849620" cy="5937250"/>
        </p:xfrm>
        <a:graphic>
          <a:graphicData uri="http://schemas.openxmlformats.org/drawingml/2006/table">
            <a:tbl>
              <a:tblPr firstRow="1" bandRow="1">
                <a:tableStyleId>{2D5ABB26-0587-4C30-8999-92F81FD0307C}</a:tableStyleId>
              </a:tblPr>
              <a:tblGrid>
                <a:gridCol w="1949450">
                  <a:extLst>
                    <a:ext uri="{9D8B030D-6E8A-4147-A177-3AD203B41FA5}">
                      <a16:colId xmlns:a16="http://schemas.microsoft.com/office/drawing/2014/main" val="20000"/>
                    </a:ext>
                  </a:extLst>
                </a:gridCol>
                <a:gridCol w="1950720">
                  <a:extLst>
                    <a:ext uri="{9D8B030D-6E8A-4147-A177-3AD203B41FA5}">
                      <a16:colId xmlns:a16="http://schemas.microsoft.com/office/drawing/2014/main" val="20001"/>
                    </a:ext>
                  </a:extLst>
                </a:gridCol>
                <a:gridCol w="1949450">
                  <a:extLst>
                    <a:ext uri="{9D8B030D-6E8A-4147-A177-3AD203B41FA5}">
                      <a16:colId xmlns:a16="http://schemas.microsoft.com/office/drawing/2014/main" val="20002"/>
                    </a:ext>
                  </a:extLst>
                </a:gridCol>
              </a:tblGrid>
              <a:tr h="327660">
                <a:tc>
                  <a:txBody>
                    <a:bodyPr/>
                    <a:lstStyle/>
                    <a:p>
                      <a:pPr marL="67945" marR="204470">
                        <a:lnSpc>
                          <a:spcPts val="1260"/>
                        </a:lnSpc>
                      </a:pPr>
                      <a:r>
                        <a:rPr sz="1100" b="1" dirty="0">
                          <a:latin typeface="Arial"/>
                          <a:cs typeface="Arial"/>
                        </a:rPr>
                        <a:t>Salaires</a:t>
                      </a:r>
                      <a:r>
                        <a:rPr sz="1100" b="1" spc="-30" dirty="0">
                          <a:latin typeface="Arial"/>
                          <a:cs typeface="Arial"/>
                        </a:rPr>
                        <a:t> </a:t>
                      </a:r>
                      <a:r>
                        <a:rPr sz="1100" b="1" spc="-10" dirty="0">
                          <a:latin typeface="Arial"/>
                          <a:cs typeface="Arial"/>
                        </a:rPr>
                        <a:t>population </a:t>
                      </a:r>
                      <a:r>
                        <a:rPr sz="1100" b="1" dirty="0">
                          <a:latin typeface="Arial"/>
                          <a:cs typeface="Arial"/>
                        </a:rPr>
                        <a:t>8ème</a:t>
                      </a:r>
                      <a:r>
                        <a:rPr lang="fr-FR" sz="1100" b="1" dirty="0">
                          <a:latin typeface="Arial"/>
                          <a:cs typeface="Arial"/>
                        </a:rPr>
                        <a:t> </a:t>
                      </a:r>
                      <a:r>
                        <a:rPr sz="1100" b="1" dirty="0">
                          <a:latin typeface="Arial"/>
                          <a:cs typeface="Arial"/>
                        </a:rPr>
                        <a:t>section</a:t>
                      </a:r>
                      <a:r>
                        <a:rPr sz="1100" b="1" spc="-40" dirty="0">
                          <a:latin typeface="Arial"/>
                          <a:cs typeface="Arial"/>
                        </a:rPr>
                        <a:t> </a:t>
                      </a:r>
                      <a:r>
                        <a:rPr sz="1100" b="1" dirty="0">
                          <a:latin typeface="Arial"/>
                          <a:cs typeface="Arial"/>
                        </a:rPr>
                        <a:t>Gros</a:t>
                      </a:r>
                      <a:r>
                        <a:rPr sz="1100" b="1" spc="-40" dirty="0">
                          <a:latin typeface="Arial"/>
                          <a:cs typeface="Arial"/>
                        </a:rPr>
                        <a:t> </a:t>
                      </a:r>
                      <a:r>
                        <a:rPr sz="1100" b="1" spc="-20" dirty="0">
                          <a:latin typeface="Arial"/>
                          <a:cs typeface="Arial"/>
                        </a:rPr>
                        <a:t>Morne</a:t>
                      </a:r>
                      <a:endParaRPr sz="11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90"/>
                        </a:lnSpc>
                      </a:pPr>
                      <a:r>
                        <a:rPr sz="1100" b="1" dirty="0">
                          <a:latin typeface="Arial"/>
                          <a:cs typeface="Arial"/>
                        </a:rPr>
                        <a:t>En</a:t>
                      </a:r>
                      <a:r>
                        <a:rPr sz="1100" b="1" spc="-20" dirty="0">
                          <a:latin typeface="Arial"/>
                          <a:cs typeface="Arial"/>
                        </a:rPr>
                        <a:t> </a:t>
                      </a:r>
                      <a:r>
                        <a:rPr sz="1100" b="1" spc="-10" dirty="0">
                          <a:latin typeface="Arial"/>
                          <a:cs typeface="Arial"/>
                        </a:rPr>
                        <a:t>gourdes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90"/>
                        </a:lnSpc>
                      </a:pPr>
                      <a:r>
                        <a:rPr sz="1100" b="1" dirty="0">
                          <a:latin typeface="Arial"/>
                          <a:cs typeface="Arial"/>
                        </a:rPr>
                        <a:t>En</a:t>
                      </a:r>
                      <a:r>
                        <a:rPr sz="1100" b="1" spc="-20" dirty="0">
                          <a:latin typeface="Arial"/>
                          <a:cs typeface="Arial"/>
                        </a:rPr>
                        <a:t> </a:t>
                      </a:r>
                      <a:r>
                        <a:rPr sz="1100" b="1" spc="-10" dirty="0">
                          <a:latin typeface="Arial"/>
                          <a:cs typeface="Arial"/>
                        </a:rPr>
                        <a:t>euros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r h="167005">
                <a:tc>
                  <a:txBody>
                    <a:bodyPr/>
                    <a:lstStyle/>
                    <a:p>
                      <a:pPr marL="67945">
                        <a:lnSpc>
                          <a:spcPts val="1220"/>
                        </a:lnSpc>
                      </a:pPr>
                      <a:r>
                        <a:rPr sz="1100" dirty="0">
                          <a:latin typeface="Arial"/>
                          <a:cs typeface="Arial"/>
                        </a:rPr>
                        <a:t>Fouille</a:t>
                      </a:r>
                      <a:r>
                        <a:rPr sz="1100" spc="-65" dirty="0">
                          <a:latin typeface="Arial"/>
                          <a:cs typeface="Arial"/>
                        </a:rPr>
                        <a:t> </a:t>
                      </a:r>
                      <a:r>
                        <a:rPr sz="1100" spc="-10" dirty="0">
                          <a:latin typeface="Arial"/>
                          <a:cs typeface="Arial"/>
                        </a:rPr>
                        <a:t>fondations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20"/>
                        </a:lnSpc>
                      </a:pPr>
                      <a:r>
                        <a:rPr sz="1100" dirty="0">
                          <a:latin typeface="Arial"/>
                          <a:cs typeface="Arial"/>
                        </a:rPr>
                        <a:t>5 </a:t>
                      </a:r>
                      <a:r>
                        <a:rPr sz="1100" spc="-25" dirty="0">
                          <a:latin typeface="Arial"/>
                          <a:cs typeface="Arial"/>
                        </a:rPr>
                        <a:t>000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20"/>
                        </a:lnSpc>
                      </a:pPr>
                      <a:r>
                        <a:rPr sz="1100" dirty="0">
                          <a:latin typeface="Arial"/>
                          <a:cs typeface="Arial"/>
                        </a:rPr>
                        <a:t>100</a:t>
                      </a:r>
                      <a:r>
                        <a:rPr sz="1100" spc="-20" dirty="0">
                          <a:latin typeface="Arial"/>
                          <a:cs typeface="Arial"/>
                        </a:rPr>
                        <a:t> </a:t>
                      </a:r>
                      <a:r>
                        <a:rPr sz="1100" dirty="0">
                          <a:latin typeface="Arial"/>
                          <a:cs typeface="Arial"/>
                        </a:rPr>
                        <a:t>ou</a:t>
                      </a:r>
                      <a:r>
                        <a:rPr sz="1100" spc="-5" dirty="0">
                          <a:latin typeface="Arial"/>
                          <a:cs typeface="Arial"/>
                        </a:rPr>
                        <a:t> </a:t>
                      </a:r>
                      <a:r>
                        <a:rPr sz="1100" spc="-25" dirty="0">
                          <a:latin typeface="Arial"/>
                          <a:cs typeface="Arial"/>
                        </a:rPr>
                        <a:t>275</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167640">
                <a:tc>
                  <a:txBody>
                    <a:bodyPr/>
                    <a:lstStyle/>
                    <a:p>
                      <a:pPr marL="67945">
                        <a:lnSpc>
                          <a:spcPts val="1220"/>
                        </a:lnSpc>
                      </a:pPr>
                      <a:r>
                        <a:rPr sz="1100" dirty="0">
                          <a:latin typeface="Arial"/>
                          <a:cs typeface="Arial"/>
                        </a:rPr>
                        <a:t>Main</a:t>
                      </a:r>
                      <a:r>
                        <a:rPr sz="1100" spc="-30" dirty="0">
                          <a:latin typeface="Arial"/>
                          <a:cs typeface="Arial"/>
                        </a:rPr>
                        <a:t> </a:t>
                      </a:r>
                      <a:r>
                        <a:rPr sz="1100" dirty="0">
                          <a:latin typeface="Arial"/>
                          <a:cs typeface="Arial"/>
                        </a:rPr>
                        <a:t>d’œuvre</a:t>
                      </a:r>
                      <a:r>
                        <a:rPr sz="1100" spc="-25" dirty="0">
                          <a:latin typeface="Arial"/>
                          <a:cs typeface="Arial"/>
                        </a:rPr>
                        <a:t> </a:t>
                      </a:r>
                      <a:r>
                        <a:rPr sz="1100" spc="-10" dirty="0">
                          <a:latin typeface="Arial"/>
                          <a:cs typeface="Arial"/>
                        </a:rPr>
                        <a:t>construction</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20"/>
                        </a:lnSpc>
                      </a:pPr>
                      <a:r>
                        <a:rPr sz="1100" dirty="0">
                          <a:latin typeface="Arial"/>
                          <a:cs typeface="Arial"/>
                        </a:rPr>
                        <a:t>81</a:t>
                      </a:r>
                      <a:r>
                        <a:rPr sz="1100" spc="-5" dirty="0">
                          <a:latin typeface="Arial"/>
                          <a:cs typeface="Arial"/>
                        </a:rPr>
                        <a:t> </a:t>
                      </a:r>
                      <a:r>
                        <a:rPr sz="1100" spc="-25" dirty="0">
                          <a:latin typeface="Arial"/>
                          <a:cs typeface="Arial"/>
                        </a:rPr>
                        <a:t>300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20"/>
                        </a:lnSpc>
                      </a:pPr>
                      <a:r>
                        <a:rPr sz="1100" dirty="0">
                          <a:latin typeface="Arial"/>
                          <a:cs typeface="Arial"/>
                        </a:rPr>
                        <a:t>1 </a:t>
                      </a:r>
                      <a:r>
                        <a:rPr sz="1100" spc="-25" dirty="0">
                          <a:latin typeface="Arial"/>
                          <a:cs typeface="Arial"/>
                        </a:rPr>
                        <a:t>626</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327025">
                <a:tc>
                  <a:txBody>
                    <a:bodyPr/>
                    <a:lstStyle/>
                    <a:p>
                      <a:pPr marL="67945" marR="226060">
                        <a:lnSpc>
                          <a:spcPts val="1260"/>
                        </a:lnSpc>
                      </a:pPr>
                      <a:r>
                        <a:rPr sz="1100" dirty="0">
                          <a:latin typeface="Arial"/>
                          <a:cs typeface="Arial"/>
                        </a:rPr>
                        <a:t>Achat</a:t>
                      </a:r>
                      <a:r>
                        <a:rPr sz="1100" spc="10" dirty="0">
                          <a:latin typeface="Arial"/>
                          <a:cs typeface="Arial"/>
                        </a:rPr>
                        <a:t> </a:t>
                      </a:r>
                      <a:r>
                        <a:rPr sz="1100" dirty="0">
                          <a:latin typeface="Arial"/>
                          <a:cs typeface="Arial"/>
                        </a:rPr>
                        <a:t>sable </a:t>
                      </a:r>
                      <a:r>
                        <a:rPr sz="1100" spc="-10" dirty="0">
                          <a:latin typeface="Arial"/>
                          <a:cs typeface="Arial"/>
                        </a:rPr>
                        <a:t>agriculteurs </a:t>
                      </a:r>
                      <a:r>
                        <a:rPr sz="1100" spc="-25" dirty="0">
                          <a:latin typeface="Arial"/>
                          <a:cs typeface="Arial"/>
                        </a:rPr>
                        <a:t>et </a:t>
                      </a:r>
                      <a:r>
                        <a:rPr sz="1100" spc="-10" dirty="0">
                          <a:latin typeface="Arial"/>
                          <a:cs typeface="Arial"/>
                        </a:rPr>
                        <a:t>transport</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75"/>
                        </a:lnSpc>
                      </a:pPr>
                      <a:r>
                        <a:rPr sz="1100" dirty="0">
                          <a:latin typeface="Arial"/>
                          <a:cs typeface="Arial"/>
                        </a:rPr>
                        <a:t>23</a:t>
                      </a:r>
                      <a:r>
                        <a:rPr sz="1100" spc="-5" dirty="0">
                          <a:latin typeface="Arial"/>
                          <a:cs typeface="Arial"/>
                        </a:rPr>
                        <a:t> </a:t>
                      </a:r>
                      <a:r>
                        <a:rPr sz="1100" spc="-25" dirty="0">
                          <a:latin typeface="Arial"/>
                          <a:cs typeface="Arial"/>
                        </a:rPr>
                        <a:t>250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75"/>
                        </a:lnSpc>
                      </a:pPr>
                      <a:r>
                        <a:rPr sz="1100" spc="-25" dirty="0">
                          <a:latin typeface="Arial"/>
                          <a:cs typeface="Arial"/>
                        </a:rPr>
                        <a:t>465</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166370">
                <a:tc>
                  <a:txBody>
                    <a:bodyPr/>
                    <a:lstStyle/>
                    <a:p>
                      <a:pPr marL="67945">
                        <a:lnSpc>
                          <a:spcPts val="1210"/>
                        </a:lnSpc>
                      </a:pPr>
                      <a:r>
                        <a:rPr sz="1100" dirty="0">
                          <a:latin typeface="Arial"/>
                          <a:cs typeface="Arial"/>
                        </a:rPr>
                        <a:t>Achat</a:t>
                      </a:r>
                      <a:r>
                        <a:rPr sz="1100" spc="-25" dirty="0">
                          <a:latin typeface="Arial"/>
                          <a:cs typeface="Arial"/>
                        </a:rPr>
                        <a:t> </a:t>
                      </a:r>
                      <a:r>
                        <a:rPr sz="1100" dirty="0">
                          <a:latin typeface="Arial"/>
                          <a:cs typeface="Arial"/>
                        </a:rPr>
                        <a:t>roches</a:t>
                      </a:r>
                      <a:r>
                        <a:rPr sz="1100" spc="-15" dirty="0">
                          <a:latin typeface="Arial"/>
                          <a:cs typeface="Arial"/>
                        </a:rPr>
                        <a:t> </a:t>
                      </a:r>
                      <a:r>
                        <a:rPr sz="1100" spc="-10" dirty="0">
                          <a:latin typeface="Arial"/>
                          <a:cs typeface="Arial"/>
                        </a:rPr>
                        <a:t>agriculteurs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10"/>
                        </a:lnSpc>
                      </a:pPr>
                      <a:r>
                        <a:rPr sz="1100" dirty="0">
                          <a:latin typeface="Arial"/>
                          <a:cs typeface="Arial"/>
                        </a:rPr>
                        <a:t>41</a:t>
                      </a:r>
                      <a:r>
                        <a:rPr sz="1100" spc="-5" dirty="0">
                          <a:latin typeface="Arial"/>
                          <a:cs typeface="Arial"/>
                        </a:rPr>
                        <a:t> </a:t>
                      </a:r>
                      <a:r>
                        <a:rPr sz="1100" spc="-25" dirty="0">
                          <a:latin typeface="Arial"/>
                          <a:cs typeface="Arial"/>
                        </a:rPr>
                        <a:t>000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10"/>
                        </a:lnSpc>
                      </a:pPr>
                      <a:r>
                        <a:rPr sz="1100" spc="-25" dirty="0">
                          <a:latin typeface="Arial"/>
                          <a:cs typeface="Arial"/>
                        </a:rPr>
                        <a:t>820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167005">
                <a:tc>
                  <a:txBody>
                    <a:bodyPr/>
                    <a:lstStyle/>
                    <a:p>
                      <a:pPr marL="67945">
                        <a:lnSpc>
                          <a:spcPts val="1220"/>
                        </a:lnSpc>
                      </a:pPr>
                      <a:r>
                        <a:rPr sz="1100" dirty="0">
                          <a:latin typeface="Arial"/>
                          <a:cs typeface="Arial"/>
                        </a:rPr>
                        <a:t>Achat</a:t>
                      </a:r>
                      <a:r>
                        <a:rPr sz="1100" spc="-25" dirty="0">
                          <a:latin typeface="Arial"/>
                          <a:cs typeface="Arial"/>
                        </a:rPr>
                        <a:t> </a:t>
                      </a:r>
                      <a:r>
                        <a:rPr sz="1100" dirty="0">
                          <a:latin typeface="Arial"/>
                          <a:cs typeface="Arial"/>
                        </a:rPr>
                        <a:t>graviers</a:t>
                      </a:r>
                      <a:r>
                        <a:rPr sz="1100" spc="-40" dirty="0">
                          <a:latin typeface="Arial"/>
                          <a:cs typeface="Arial"/>
                        </a:rPr>
                        <a:t> </a:t>
                      </a:r>
                      <a:r>
                        <a:rPr sz="1100" spc="-10" dirty="0">
                          <a:latin typeface="Arial"/>
                          <a:cs typeface="Arial"/>
                        </a:rPr>
                        <a:t>agriculteurs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20"/>
                        </a:lnSpc>
                      </a:pPr>
                      <a:r>
                        <a:rPr sz="1100" dirty="0">
                          <a:latin typeface="Arial"/>
                          <a:cs typeface="Arial"/>
                        </a:rPr>
                        <a:t>16</a:t>
                      </a:r>
                      <a:r>
                        <a:rPr sz="1100" spc="-5" dirty="0">
                          <a:latin typeface="Arial"/>
                          <a:cs typeface="Arial"/>
                        </a:rPr>
                        <a:t> </a:t>
                      </a:r>
                      <a:r>
                        <a:rPr sz="1100" spc="-25" dirty="0">
                          <a:latin typeface="Arial"/>
                          <a:cs typeface="Arial"/>
                        </a:rPr>
                        <a:t>700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20"/>
                        </a:lnSpc>
                      </a:pPr>
                      <a:r>
                        <a:rPr sz="1100" spc="-25" dirty="0">
                          <a:latin typeface="Arial"/>
                          <a:cs typeface="Arial"/>
                        </a:rPr>
                        <a:t>334</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r h="165735">
                <a:tc>
                  <a:txBody>
                    <a:bodyPr/>
                    <a:lstStyle/>
                    <a:p>
                      <a:pPr marL="67945">
                        <a:lnSpc>
                          <a:spcPts val="1210"/>
                        </a:lnSpc>
                      </a:pPr>
                      <a:r>
                        <a:rPr sz="1100" dirty="0">
                          <a:latin typeface="Arial"/>
                          <a:cs typeface="Arial"/>
                        </a:rPr>
                        <a:t>Drums</a:t>
                      </a:r>
                      <a:r>
                        <a:rPr sz="1100" spc="-30" dirty="0">
                          <a:latin typeface="Arial"/>
                          <a:cs typeface="Arial"/>
                        </a:rPr>
                        <a:t> </a:t>
                      </a:r>
                      <a:r>
                        <a:rPr sz="1100" dirty="0">
                          <a:latin typeface="Arial"/>
                          <a:cs typeface="Arial"/>
                        </a:rPr>
                        <a:t>d’eau</a:t>
                      </a:r>
                      <a:r>
                        <a:rPr sz="1100" spc="-25" dirty="0">
                          <a:latin typeface="Arial"/>
                          <a:cs typeface="Arial"/>
                        </a:rPr>
                        <a:t> </a:t>
                      </a:r>
                      <a:r>
                        <a:rPr sz="1100" spc="-20" dirty="0">
                          <a:latin typeface="Arial"/>
                          <a:cs typeface="Arial"/>
                        </a:rPr>
                        <a:t>femme</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10"/>
                        </a:lnSpc>
                      </a:pPr>
                      <a:r>
                        <a:rPr sz="1100" dirty="0">
                          <a:latin typeface="Arial"/>
                          <a:cs typeface="Arial"/>
                        </a:rPr>
                        <a:t>7 </a:t>
                      </a:r>
                      <a:r>
                        <a:rPr sz="1100" spc="-25" dirty="0">
                          <a:latin typeface="Arial"/>
                          <a:cs typeface="Arial"/>
                        </a:rPr>
                        <a:t>950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10"/>
                        </a:lnSpc>
                      </a:pPr>
                      <a:r>
                        <a:rPr sz="1100" spc="-25" dirty="0">
                          <a:latin typeface="Arial"/>
                          <a:cs typeface="Arial"/>
                        </a:rPr>
                        <a:t>159</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6"/>
                  </a:ext>
                </a:extLst>
              </a:tr>
              <a:tr h="167640">
                <a:tc>
                  <a:txBody>
                    <a:bodyPr/>
                    <a:lstStyle/>
                    <a:p>
                      <a:pPr marL="67945">
                        <a:lnSpc>
                          <a:spcPts val="1220"/>
                        </a:lnSpc>
                      </a:pPr>
                      <a:r>
                        <a:rPr sz="1100" dirty="0">
                          <a:latin typeface="Arial"/>
                          <a:cs typeface="Arial"/>
                        </a:rPr>
                        <a:t>Achat</a:t>
                      </a:r>
                      <a:r>
                        <a:rPr sz="1100" spc="-5" dirty="0">
                          <a:latin typeface="Arial"/>
                          <a:cs typeface="Arial"/>
                        </a:rPr>
                        <a:t> </a:t>
                      </a:r>
                      <a:r>
                        <a:rPr sz="1100" dirty="0">
                          <a:latin typeface="Arial"/>
                          <a:cs typeface="Arial"/>
                        </a:rPr>
                        <a:t>dz</a:t>
                      </a:r>
                      <a:r>
                        <a:rPr sz="1100" spc="-20" dirty="0">
                          <a:latin typeface="Arial"/>
                          <a:cs typeface="Arial"/>
                        </a:rPr>
                        <a:t> </a:t>
                      </a:r>
                      <a:r>
                        <a:rPr sz="1100" spc="-10" dirty="0">
                          <a:latin typeface="Arial"/>
                          <a:cs typeface="Arial"/>
                        </a:rPr>
                        <a:t>planches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20"/>
                        </a:lnSpc>
                      </a:pPr>
                      <a:r>
                        <a:rPr sz="1100" dirty="0">
                          <a:latin typeface="Arial"/>
                          <a:cs typeface="Arial"/>
                        </a:rPr>
                        <a:t>3 </a:t>
                      </a:r>
                      <a:r>
                        <a:rPr sz="1100" spc="-25" dirty="0">
                          <a:latin typeface="Arial"/>
                          <a:cs typeface="Arial"/>
                        </a:rPr>
                        <a:t>500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20"/>
                        </a:lnSpc>
                      </a:pPr>
                      <a:r>
                        <a:rPr sz="1100" spc="-25" dirty="0">
                          <a:latin typeface="Arial"/>
                          <a:cs typeface="Arial"/>
                        </a:rPr>
                        <a:t>70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7"/>
                  </a:ext>
                </a:extLst>
              </a:tr>
              <a:tr h="165735">
                <a:tc>
                  <a:txBody>
                    <a:bodyPr/>
                    <a:lstStyle/>
                    <a:p>
                      <a:pPr marL="67945">
                        <a:lnSpc>
                          <a:spcPts val="1210"/>
                        </a:lnSpc>
                      </a:pPr>
                      <a:r>
                        <a:rPr sz="1100" dirty="0">
                          <a:latin typeface="Arial"/>
                          <a:cs typeface="Arial"/>
                        </a:rPr>
                        <a:t>Repas</a:t>
                      </a:r>
                      <a:r>
                        <a:rPr sz="1100" spc="-30" dirty="0">
                          <a:latin typeface="Arial"/>
                          <a:cs typeface="Arial"/>
                        </a:rPr>
                        <a:t> </a:t>
                      </a:r>
                      <a:r>
                        <a:rPr sz="1100" spc="-10" dirty="0">
                          <a:latin typeface="Arial"/>
                          <a:cs typeface="Arial"/>
                        </a:rPr>
                        <a:t>chantiers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10"/>
                        </a:lnSpc>
                      </a:pPr>
                      <a:r>
                        <a:rPr sz="1100" dirty="0">
                          <a:latin typeface="Arial"/>
                          <a:cs typeface="Arial"/>
                        </a:rPr>
                        <a:t>5 </a:t>
                      </a:r>
                      <a:r>
                        <a:rPr sz="1100" spc="-25" dirty="0">
                          <a:latin typeface="Arial"/>
                          <a:cs typeface="Arial"/>
                        </a:rPr>
                        <a:t>750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10"/>
                        </a:lnSpc>
                      </a:pPr>
                      <a:r>
                        <a:rPr sz="1100" spc="-25" dirty="0">
                          <a:latin typeface="Arial"/>
                          <a:cs typeface="Arial"/>
                        </a:rPr>
                        <a:t>115</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8"/>
                  </a:ext>
                </a:extLst>
              </a:tr>
              <a:tr h="327660">
                <a:tc>
                  <a:txBody>
                    <a:bodyPr/>
                    <a:lstStyle/>
                    <a:p>
                      <a:pPr marL="67945" marR="396875">
                        <a:lnSpc>
                          <a:spcPts val="1260"/>
                        </a:lnSpc>
                      </a:pPr>
                      <a:r>
                        <a:rPr sz="1100" spc="-10" dirty="0">
                          <a:latin typeface="Arial"/>
                          <a:cs typeface="Arial"/>
                        </a:rPr>
                        <a:t>Sous-</a:t>
                      </a:r>
                      <a:r>
                        <a:rPr sz="1100" dirty="0">
                          <a:latin typeface="Arial"/>
                          <a:cs typeface="Arial"/>
                        </a:rPr>
                        <a:t>total</a:t>
                      </a:r>
                      <a:r>
                        <a:rPr sz="1100" spc="-20" dirty="0">
                          <a:latin typeface="Arial"/>
                          <a:cs typeface="Arial"/>
                        </a:rPr>
                        <a:t> </a:t>
                      </a:r>
                      <a:r>
                        <a:rPr sz="1100" dirty="0">
                          <a:latin typeface="Arial"/>
                          <a:cs typeface="Arial"/>
                        </a:rPr>
                        <a:t>revenant</a:t>
                      </a:r>
                      <a:r>
                        <a:rPr sz="1100" spc="-15" dirty="0">
                          <a:latin typeface="Arial"/>
                          <a:cs typeface="Arial"/>
                        </a:rPr>
                        <a:t> </a:t>
                      </a:r>
                      <a:r>
                        <a:rPr sz="1100" spc="-25" dirty="0">
                          <a:latin typeface="Arial"/>
                          <a:cs typeface="Arial"/>
                        </a:rPr>
                        <a:t>aux </a:t>
                      </a:r>
                      <a:r>
                        <a:rPr sz="1100" spc="-10" dirty="0">
                          <a:latin typeface="Arial"/>
                          <a:cs typeface="Arial"/>
                        </a:rPr>
                        <a:t>agriculteurs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90"/>
                        </a:lnSpc>
                      </a:pPr>
                      <a:r>
                        <a:rPr sz="1100" dirty="0">
                          <a:latin typeface="Arial"/>
                          <a:cs typeface="Arial"/>
                        </a:rPr>
                        <a:t>184</a:t>
                      </a:r>
                      <a:r>
                        <a:rPr sz="1100" spc="-10" dirty="0">
                          <a:latin typeface="Arial"/>
                          <a:cs typeface="Arial"/>
                        </a:rPr>
                        <a:t> </a:t>
                      </a:r>
                      <a:r>
                        <a:rPr sz="1100" dirty="0">
                          <a:latin typeface="Arial"/>
                          <a:cs typeface="Arial"/>
                        </a:rPr>
                        <a:t>450</a:t>
                      </a:r>
                      <a:r>
                        <a:rPr sz="1100" spc="-10" dirty="0">
                          <a:latin typeface="Arial"/>
                          <a:cs typeface="Arial"/>
                        </a:rPr>
                        <a:t> </a:t>
                      </a:r>
                      <a:r>
                        <a:rPr sz="1100" spc="-20" dirty="0">
                          <a:latin typeface="Arial"/>
                          <a:cs typeface="Arial"/>
                        </a:rPr>
                        <a:t>gdes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90"/>
                        </a:lnSpc>
                      </a:pPr>
                      <a:r>
                        <a:rPr sz="1100" dirty="0">
                          <a:latin typeface="Arial"/>
                          <a:cs typeface="Arial"/>
                        </a:rPr>
                        <a:t>3689</a:t>
                      </a:r>
                      <a:r>
                        <a:rPr sz="1100" spc="-15" dirty="0">
                          <a:latin typeface="Arial"/>
                          <a:cs typeface="Arial"/>
                        </a:rPr>
                        <a:t> </a:t>
                      </a:r>
                      <a:r>
                        <a:rPr sz="1100" spc="-50" dirty="0">
                          <a:latin typeface="Arial"/>
                          <a:cs typeface="Arial"/>
                        </a:rPr>
                        <a:t>€</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9"/>
                  </a:ext>
                </a:extLst>
              </a:tr>
              <a:tr h="488950">
                <a:tc gridSpan="3">
                  <a:txBody>
                    <a:bodyPr/>
                    <a:lstStyle/>
                    <a:p>
                      <a:pPr marL="635" algn="ctr">
                        <a:lnSpc>
                          <a:spcPct val="100000"/>
                        </a:lnSpc>
                        <a:spcBef>
                          <a:spcPts val="1225"/>
                        </a:spcBef>
                      </a:pPr>
                      <a:r>
                        <a:rPr sz="1100" b="1" dirty="0" err="1">
                          <a:latin typeface="Arial"/>
                          <a:cs typeface="Arial"/>
                        </a:rPr>
                        <a:t>Pourcentage</a:t>
                      </a:r>
                      <a:r>
                        <a:rPr lang="fr-FR" sz="1100" b="1" dirty="0">
                          <a:latin typeface="Arial"/>
                          <a:cs typeface="Arial"/>
                        </a:rPr>
                        <a:t> des salaires dans</a:t>
                      </a:r>
                      <a:r>
                        <a:rPr sz="1100" b="1" spc="-15" dirty="0">
                          <a:latin typeface="Arial"/>
                          <a:cs typeface="Arial"/>
                        </a:rPr>
                        <a:t> </a:t>
                      </a:r>
                      <a:r>
                        <a:rPr lang="fr-FR" sz="1100" b="1" dirty="0">
                          <a:latin typeface="Arial"/>
                          <a:cs typeface="Arial"/>
                        </a:rPr>
                        <a:t>le </a:t>
                      </a:r>
                      <a:r>
                        <a:rPr sz="1100" b="1" dirty="0">
                          <a:latin typeface="Arial"/>
                          <a:cs typeface="Arial"/>
                        </a:rPr>
                        <a:t>total</a:t>
                      </a:r>
                      <a:r>
                        <a:rPr sz="1100" b="1" spc="-25" dirty="0">
                          <a:latin typeface="Arial"/>
                          <a:cs typeface="Arial"/>
                        </a:rPr>
                        <a:t> </a:t>
                      </a:r>
                      <a:r>
                        <a:rPr sz="1100" b="1" dirty="0">
                          <a:latin typeface="Arial"/>
                          <a:cs typeface="Arial"/>
                        </a:rPr>
                        <a:t>:</a:t>
                      </a:r>
                      <a:r>
                        <a:rPr sz="1100" b="1" spc="-30" dirty="0">
                          <a:latin typeface="Arial"/>
                          <a:cs typeface="Arial"/>
                        </a:rPr>
                        <a:t> </a:t>
                      </a:r>
                      <a:r>
                        <a:rPr sz="1100" b="1" spc="-10" dirty="0">
                          <a:latin typeface="Arial"/>
                          <a:cs typeface="Arial"/>
                        </a:rPr>
                        <a:t>50,81%</a:t>
                      </a:r>
                      <a:endParaRPr sz="1100" dirty="0">
                        <a:latin typeface="Arial"/>
                        <a:cs typeface="Arial"/>
                      </a:endParaRPr>
                    </a:p>
                  </a:txBody>
                  <a:tcPr marL="0" marR="0" marT="1555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99"/>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0"/>
                  </a:ext>
                </a:extLst>
              </a:tr>
              <a:tr h="327660">
                <a:tc>
                  <a:txBody>
                    <a:bodyPr/>
                    <a:lstStyle/>
                    <a:p>
                      <a:pPr marL="67945" marR="784860">
                        <a:lnSpc>
                          <a:spcPts val="1260"/>
                        </a:lnSpc>
                      </a:pPr>
                      <a:r>
                        <a:rPr sz="1100" b="1" dirty="0">
                          <a:latin typeface="Arial"/>
                          <a:cs typeface="Arial"/>
                        </a:rPr>
                        <a:t>Achat</a:t>
                      </a:r>
                      <a:r>
                        <a:rPr sz="1100" b="1" spc="-30" dirty="0">
                          <a:latin typeface="Arial"/>
                          <a:cs typeface="Arial"/>
                        </a:rPr>
                        <a:t> </a:t>
                      </a:r>
                      <a:r>
                        <a:rPr sz="1100" b="1" spc="-10" dirty="0">
                          <a:latin typeface="Arial"/>
                          <a:cs typeface="Arial"/>
                        </a:rPr>
                        <a:t>matériaux commerce</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75"/>
                        </a:lnSpc>
                      </a:pPr>
                      <a:r>
                        <a:rPr sz="1100" b="1" dirty="0">
                          <a:latin typeface="Arial"/>
                          <a:cs typeface="Arial"/>
                        </a:rPr>
                        <a:t>En</a:t>
                      </a:r>
                      <a:r>
                        <a:rPr sz="1100" b="1" spc="-20" dirty="0">
                          <a:latin typeface="Arial"/>
                          <a:cs typeface="Arial"/>
                        </a:rPr>
                        <a:t> </a:t>
                      </a:r>
                      <a:r>
                        <a:rPr sz="1100" b="1" spc="-10" dirty="0">
                          <a:latin typeface="Arial"/>
                          <a:cs typeface="Arial"/>
                        </a:rPr>
                        <a:t>gourdes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75"/>
                        </a:lnSpc>
                      </a:pPr>
                      <a:r>
                        <a:rPr sz="1100" b="1" dirty="0">
                          <a:latin typeface="Arial"/>
                          <a:cs typeface="Arial"/>
                        </a:rPr>
                        <a:t>En</a:t>
                      </a:r>
                      <a:r>
                        <a:rPr sz="1100" b="1" spc="-20" dirty="0">
                          <a:latin typeface="Arial"/>
                          <a:cs typeface="Arial"/>
                        </a:rPr>
                        <a:t> </a:t>
                      </a:r>
                      <a:r>
                        <a:rPr sz="1100" b="1" spc="-10" dirty="0">
                          <a:latin typeface="Arial"/>
                          <a:cs typeface="Arial"/>
                        </a:rPr>
                        <a:t>euros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1"/>
                  </a:ext>
                </a:extLst>
              </a:tr>
              <a:tr h="165735">
                <a:tc>
                  <a:txBody>
                    <a:bodyPr/>
                    <a:lstStyle/>
                    <a:p>
                      <a:pPr marL="67945">
                        <a:lnSpc>
                          <a:spcPts val="1210"/>
                        </a:lnSpc>
                      </a:pPr>
                      <a:r>
                        <a:rPr sz="1100" dirty="0">
                          <a:latin typeface="Arial"/>
                          <a:cs typeface="Arial"/>
                        </a:rPr>
                        <a:t>Camions</a:t>
                      </a:r>
                      <a:r>
                        <a:rPr sz="1100" spc="-40" dirty="0">
                          <a:latin typeface="Arial"/>
                          <a:cs typeface="Arial"/>
                        </a:rPr>
                        <a:t> </a:t>
                      </a:r>
                      <a:r>
                        <a:rPr sz="1100" spc="-10" dirty="0">
                          <a:latin typeface="Arial"/>
                          <a:cs typeface="Arial"/>
                        </a:rPr>
                        <a:t>sable</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10"/>
                        </a:lnSpc>
                      </a:pPr>
                      <a:r>
                        <a:rPr sz="1100" spc="-50" dirty="0">
                          <a:latin typeface="Arial"/>
                          <a:cs typeface="Arial"/>
                        </a:rPr>
                        <a:t>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2"/>
                  </a:ext>
                </a:extLst>
              </a:tr>
              <a:tr h="167640">
                <a:tc>
                  <a:txBody>
                    <a:bodyPr/>
                    <a:lstStyle/>
                    <a:p>
                      <a:pPr marL="67945">
                        <a:lnSpc>
                          <a:spcPts val="1220"/>
                        </a:lnSpc>
                      </a:pPr>
                      <a:r>
                        <a:rPr sz="1100" spc="-10" dirty="0">
                          <a:latin typeface="Arial"/>
                          <a:cs typeface="Arial"/>
                        </a:rPr>
                        <a:t>Ciment</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20"/>
                        </a:lnSpc>
                      </a:pPr>
                      <a:r>
                        <a:rPr sz="1100" dirty="0">
                          <a:latin typeface="Arial"/>
                          <a:cs typeface="Arial"/>
                        </a:rPr>
                        <a:t>100</a:t>
                      </a:r>
                      <a:r>
                        <a:rPr sz="1100" spc="-10" dirty="0">
                          <a:latin typeface="Arial"/>
                          <a:cs typeface="Arial"/>
                        </a:rPr>
                        <a:t> </a:t>
                      </a:r>
                      <a:r>
                        <a:rPr sz="1100" spc="-25" dirty="0">
                          <a:latin typeface="Arial"/>
                          <a:cs typeface="Arial"/>
                        </a:rPr>
                        <a:t>500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20"/>
                        </a:lnSpc>
                      </a:pPr>
                      <a:r>
                        <a:rPr sz="1100" dirty="0">
                          <a:latin typeface="Arial"/>
                          <a:cs typeface="Arial"/>
                        </a:rPr>
                        <a:t>2 </a:t>
                      </a:r>
                      <a:r>
                        <a:rPr sz="1100" spc="-25" dirty="0">
                          <a:latin typeface="Arial"/>
                          <a:cs typeface="Arial"/>
                        </a:rPr>
                        <a:t>010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3"/>
                  </a:ext>
                </a:extLst>
              </a:tr>
              <a:tr h="327025">
                <a:tc>
                  <a:txBody>
                    <a:bodyPr/>
                    <a:lstStyle/>
                    <a:p>
                      <a:pPr marL="67945" marR="171450">
                        <a:lnSpc>
                          <a:spcPts val="1270"/>
                        </a:lnSpc>
                      </a:pPr>
                      <a:r>
                        <a:rPr sz="1100" dirty="0">
                          <a:latin typeface="Arial"/>
                          <a:cs typeface="Arial"/>
                        </a:rPr>
                        <a:t>Fers</a:t>
                      </a:r>
                      <a:r>
                        <a:rPr sz="1100" spc="-5" dirty="0">
                          <a:latin typeface="Arial"/>
                          <a:cs typeface="Arial"/>
                        </a:rPr>
                        <a:t> </a:t>
                      </a:r>
                      <a:r>
                        <a:rPr sz="1100" dirty="0">
                          <a:latin typeface="Arial"/>
                          <a:cs typeface="Arial"/>
                        </a:rPr>
                        <a:t>à</a:t>
                      </a:r>
                      <a:r>
                        <a:rPr sz="1100" spc="-15" dirty="0">
                          <a:latin typeface="Arial"/>
                          <a:cs typeface="Arial"/>
                        </a:rPr>
                        <a:t> </a:t>
                      </a:r>
                      <a:r>
                        <a:rPr sz="1100" dirty="0">
                          <a:latin typeface="Arial"/>
                          <a:cs typeface="Arial"/>
                        </a:rPr>
                        <a:t>béton</a:t>
                      </a:r>
                      <a:r>
                        <a:rPr sz="1100" spc="-15" dirty="0">
                          <a:latin typeface="Arial"/>
                          <a:cs typeface="Arial"/>
                        </a:rPr>
                        <a:t> </a:t>
                      </a:r>
                      <a:r>
                        <a:rPr sz="1100" dirty="0">
                          <a:latin typeface="Arial"/>
                          <a:cs typeface="Arial"/>
                        </a:rPr>
                        <a:t>+fil</a:t>
                      </a:r>
                      <a:r>
                        <a:rPr sz="1100" spc="-10" dirty="0">
                          <a:latin typeface="Arial"/>
                          <a:cs typeface="Arial"/>
                        </a:rPr>
                        <a:t> </a:t>
                      </a:r>
                      <a:r>
                        <a:rPr sz="1100" dirty="0">
                          <a:latin typeface="Arial"/>
                          <a:cs typeface="Arial"/>
                        </a:rPr>
                        <a:t>à</a:t>
                      </a:r>
                      <a:r>
                        <a:rPr sz="1100" spc="-5" dirty="0">
                          <a:latin typeface="Arial"/>
                          <a:cs typeface="Arial"/>
                        </a:rPr>
                        <a:t> </a:t>
                      </a:r>
                      <a:r>
                        <a:rPr sz="1100" spc="-10" dirty="0">
                          <a:latin typeface="Arial"/>
                          <a:cs typeface="Arial"/>
                        </a:rPr>
                        <a:t>ligature+ </a:t>
                      </a:r>
                      <a:r>
                        <a:rPr sz="1100" dirty="0">
                          <a:latin typeface="Arial"/>
                          <a:cs typeface="Arial"/>
                        </a:rPr>
                        <a:t>petite</a:t>
                      </a:r>
                      <a:r>
                        <a:rPr sz="1100" spc="-25" dirty="0">
                          <a:latin typeface="Arial"/>
                          <a:cs typeface="Arial"/>
                        </a:rPr>
                        <a:t> </a:t>
                      </a:r>
                      <a:r>
                        <a:rPr sz="1100" spc="-10" dirty="0">
                          <a:latin typeface="Arial"/>
                          <a:cs typeface="Arial"/>
                        </a:rPr>
                        <a:t>fourniture</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75"/>
                        </a:lnSpc>
                      </a:pPr>
                      <a:r>
                        <a:rPr sz="1100" dirty="0">
                          <a:latin typeface="Arial"/>
                          <a:cs typeface="Arial"/>
                        </a:rPr>
                        <a:t>25</a:t>
                      </a:r>
                      <a:r>
                        <a:rPr sz="1100" spc="-5" dirty="0">
                          <a:latin typeface="Arial"/>
                          <a:cs typeface="Arial"/>
                        </a:rPr>
                        <a:t> </a:t>
                      </a:r>
                      <a:r>
                        <a:rPr sz="1100" spc="-25" dirty="0">
                          <a:latin typeface="Arial"/>
                          <a:cs typeface="Arial"/>
                        </a:rPr>
                        <a:t>850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75"/>
                        </a:lnSpc>
                      </a:pPr>
                      <a:r>
                        <a:rPr sz="1100" spc="-10" dirty="0">
                          <a:latin typeface="Arial"/>
                          <a:cs typeface="Arial"/>
                        </a:rPr>
                        <a:t>716,80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4"/>
                  </a:ext>
                </a:extLst>
              </a:tr>
              <a:tr h="165735">
                <a:tc>
                  <a:txBody>
                    <a:bodyPr/>
                    <a:lstStyle/>
                    <a:p>
                      <a:pPr marL="67945">
                        <a:lnSpc>
                          <a:spcPts val="1210"/>
                        </a:lnSpc>
                      </a:pPr>
                      <a:r>
                        <a:rPr sz="1100" dirty="0">
                          <a:latin typeface="Arial"/>
                          <a:cs typeface="Arial"/>
                        </a:rPr>
                        <a:t>Gasoil</a:t>
                      </a:r>
                      <a:r>
                        <a:rPr sz="1100" spc="-15" dirty="0">
                          <a:latin typeface="Arial"/>
                          <a:cs typeface="Arial"/>
                        </a:rPr>
                        <a:t> </a:t>
                      </a:r>
                      <a:r>
                        <a:rPr sz="1100" dirty="0">
                          <a:latin typeface="Arial"/>
                          <a:cs typeface="Arial"/>
                        </a:rPr>
                        <a:t>et</a:t>
                      </a:r>
                      <a:r>
                        <a:rPr sz="1100" spc="-20" dirty="0">
                          <a:latin typeface="Arial"/>
                          <a:cs typeface="Arial"/>
                        </a:rPr>
                        <a:t> </a:t>
                      </a:r>
                      <a:r>
                        <a:rPr sz="1100" spc="-10" dirty="0">
                          <a:latin typeface="Arial"/>
                          <a:cs typeface="Arial"/>
                        </a:rPr>
                        <a:t>réparations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10"/>
                        </a:lnSpc>
                      </a:pPr>
                      <a:r>
                        <a:rPr sz="1100" dirty="0">
                          <a:latin typeface="Arial"/>
                          <a:cs typeface="Arial"/>
                        </a:rPr>
                        <a:t>3 </a:t>
                      </a:r>
                      <a:r>
                        <a:rPr sz="1100" spc="-25" dirty="0">
                          <a:latin typeface="Arial"/>
                          <a:cs typeface="Arial"/>
                        </a:rPr>
                        <a:t>635</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10"/>
                        </a:lnSpc>
                      </a:pPr>
                      <a:r>
                        <a:rPr sz="1100" spc="-10" dirty="0">
                          <a:latin typeface="Arial"/>
                          <a:cs typeface="Arial"/>
                        </a:rPr>
                        <a:t>72,70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5"/>
                  </a:ext>
                </a:extLst>
              </a:tr>
              <a:tr h="167005">
                <a:tc>
                  <a:txBody>
                    <a:bodyPr/>
                    <a:lstStyle/>
                    <a:p>
                      <a:pPr marL="67945">
                        <a:lnSpc>
                          <a:spcPts val="1220"/>
                        </a:lnSpc>
                      </a:pPr>
                      <a:r>
                        <a:rPr sz="1100" dirty="0">
                          <a:latin typeface="Arial"/>
                          <a:cs typeface="Arial"/>
                        </a:rPr>
                        <a:t>Petit</a:t>
                      </a:r>
                      <a:r>
                        <a:rPr sz="1100" spc="-20" dirty="0">
                          <a:latin typeface="Arial"/>
                          <a:cs typeface="Arial"/>
                        </a:rPr>
                        <a:t> </a:t>
                      </a:r>
                      <a:r>
                        <a:rPr sz="1100" spc="-10" dirty="0">
                          <a:latin typeface="Arial"/>
                          <a:cs typeface="Arial"/>
                        </a:rPr>
                        <a:t>matériel</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20"/>
                        </a:lnSpc>
                      </a:pPr>
                      <a:r>
                        <a:rPr sz="1100" dirty="0">
                          <a:latin typeface="Arial"/>
                          <a:cs typeface="Arial"/>
                        </a:rPr>
                        <a:t>8 </a:t>
                      </a:r>
                      <a:r>
                        <a:rPr sz="1100" spc="-25" dirty="0">
                          <a:latin typeface="Arial"/>
                          <a:cs typeface="Arial"/>
                        </a:rPr>
                        <a:t>250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20"/>
                        </a:lnSpc>
                      </a:pPr>
                      <a:r>
                        <a:rPr sz="1100" spc="-25" dirty="0">
                          <a:latin typeface="Arial"/>
                          <a:cs typeface="Arial"/>
                        </a:rPr>
                        <a:t>175</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6"/>
                  </a:ext>
                </a:extLst>
              </a:tr>
              <a:tr h="167005">
                <a:tc>
                  <a:txBody>
                    <a:bodyPr/>
                    <a:lstStyle/>
                    <a:p>
                      <a:pPr marL="67945">
                        <a:lnSpc>
                          <a:spcPts val="1220"/>
                        </a:lnSpc>
                      </a:pPr>
                      <a:r>
                        <a:rPr sz="1100" spc="-10" dirty="0">
                          <a:latin typeface="Arial"/>
                          <a:cs typeface="Arial"/>
                        </a:rPr>
                        <a:t>Divers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20"/>
                        </a:lnSpc>
                      </a:pPr>
                      <a:r>
                        <a:rPr sz="1100" spc="-10" dirty="0">
                          <a:latin typeface="Arial"/>
                          <a:cs typeface="Arial"/>
                        </a:rPr>
                        <a:t>10390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20"/>
                        </a:lnSpc>
                      </a:pPr>
                      <a:r>
                        <a:rPr sz="1100" spc="-10" dirty="0">
                          <a:latin typeface="Arial"/>
                          <a:cs typeface="Arial"/>
                        </a:rPr>
                        <a:t>207,8</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7"/>
                  </a:ext>
                </a:extLst>
              </a:tr>
              <a:tr h="165735">
                <a:tc>
                  <a:txBody>
                    <a:bodyPr/>
                    <a:lstStyle/>
                    <a:p>
                      <a:pPr marL="67945">
                        <a:lnSpc>
                          <a:spcPts val="1210"/>
                        </a:lnSpc>
                      </a:pPr>
                      <a:r>
                        <a:rPr sz="1100" b="1" spc="-10" dirty="0">
                          <a:latin typeface="Arial"/>
                          <a:cs typeface="Arial"/>
                        </a:rPr>
                        <a:t>Sous-</a:t>
                      </a:r>
                      <a:r>
                        <a:rPr sz="1100" b="1" dirty="0">
                          <a:latin typeface="Arial"/>
                          <a:cs typeface="Arial"/>
                        </a:rPr>
                        <a:t>total</a:t>
                      </a:r>
                      <a:r>
                        <a:rPr sz="1100" b="1" spc="-10" dirty="0">
                          <a:latin typeface="Arial"/>
                          <a:cs typeface="Arial"/>
                        </a:rPr>
                        <a:t> </a:t>
                      </a:r>
                      <a:r>
                        <a:rPr sz="1100" b="1" dirty="0">
                          <a:latin typeface="Arial"/>
                          <a:cs typeface="Arial"/>
                        </a:rPr>
                        <a:t>achat</a:t>
                      </a:r>
                      <a:r>
                        <a:rPr sz="1100" b="1" spc="-20" dirty="0">
                          <a:latin typeface="Arial"/>
                          <a:cs typeface="Arial"/>
                        </a:rPr>
                        <a:t> </a:t>
                      </a:r>
                      <a:r>
                        <a:rPr sz="1100" b="1" spc="-10" dirty="0">
                          <a:latin typeface="Arial"/>
                          <a:cs typeface="Arial"/>
                        </a:rPr>
                        <a:t>intrants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10"/>
                        </a:lnSpc>
                      </a:pPr>
                      <a:r>
                        <a:rPr sz="1100" b="1" dirty="0">
                          <a:latin typeface="Arial"/>
                          <a:cs typeface="Arial"/>
                        </a:rPr>
                        <a:t>148</a:t>
                      </a:r>
                      <a:r>
                        <a:rPr sz="1100" b="1" spc="-10" dirty="0">
                          <a:latin typeface="Arial"/>
                          <a:cs typeface="Arial"/>
                        </a:rPr>
                        <a:t> </a:t>
                      </a:r>
                      <a:r>
                        <a:rPr sz="1100" b="1" dirty="0">
                          <a:latin typeface="Arial"/>
                          <a:cs typeface="Arial"/>
                        </a:rPr>
                        <a:t>625</a:t>
                      </a:r>
                      <a:r>
                        <a:rPr sz="1100" b="1" spc="-10" dirty="0">
                          <a:latin typeface="Arial"/>
                          <a:cs typeface="Arial"/>
                        </a:rPr>
                        <a:t> </a:t>
                      </a:r>
                      <a:r>
                        <a:rPr sz="1100" b="1" spc="-20" dirty="0">
                          <a:latin typeface="Arial"/>
                          <a:cs typeface="Arial"/>
                        </a:rPr>
                        <a:t>gdes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10"/>
                        </a:lnSpc>
                      </a:pPr>
                      <a:r>
                        <a:rPr sz="1100" b="1" dirty="0">
                          <a:latin typeface="Arial"/>
                          <a:cs typeface="Arial"/>
                        </a:rPr>
                        <a:t>2972,50</a:t>
                      </a:r>
                      <a:r>
                        <a:rPr sz="1100" b="1" spc="-20" dirty="0">
                          <a:latin typeface="Arial"/>
                          <a:cs typeface="Arial"/>
                        </a:rPr>
                        <a:t> </a:t>
                      </a:r>
                      <a:r>
                        <a:rPr sz="1100" b="1" spc="-50" dirty="0">
                          <a:latin typeface="Arial"/>
                          <a:cs typeface="Arial"/>
                        </a:rPr>
                        <a:t>€</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8"/>
                  </a:ext>
                </a:extLst>
              </a:tr>
              <a:tr h="488950">
                <a:tc gridSpan="3">
                  <a:txBody>
                    <a:bodyPr/>
                    <a:lstStyle/>
                    <a:p>
                      <a:pPr marL="635" algn="ctr">
                        <a:lnSpc>
                          <a:spcPct val="100000"/>
                        </a:lnSpc>
                        <a:spcBef>
                          <a:spcPts val="1225"/>
                        </a:spcBef>
                      </a:pPr>
                      <a:r>
                        <a:rPr sz="1100" b="1" dirty="0" err="1">
                          <a:latin typeface="Arial"/>
                          <a:cs typeface="Arial"/>
                        </a:rPr>
                        <a:t>Pourcentage</a:t>
                      </a:r>
                      <a:r>
                        <a:rPr sz="1100" b="1" spc="-20" dirty="0">
                          <a:latin typeface="Arial"/>
                          <a:cs typeface="Arial"/>
                        </a:rPr>
                        <a:t> </a:t>
                      </a:r>
                      <a:r>
                        <a:rPr lang="fr-FR" sz="1100" b="1" spc="-20" dirty="0">
                          <a:latin typeface="Arial"/>
                          <a:cs typeface="Arial"/>
                        </a:rPr>
                        <a:t>des achats dans le </a:t>
                      </a:r>
                      <a:r>
                        <a:rPr sz="1100" b="1" dirty="0">
                          <a:latin typeface="Arial"/>
                          <a:cs typeface="Arial"/>
                        </a:rPr>
                        <a:t>total</a:t>
                      </a:r>
                      <a:r>
                        <a:rPr sz="1100" b="1" spc="-20" dirty="0">
                          <a:latin typeface="Arial"/>
                          <a:cs typeface="Arial"/>
                        </a:rPr>
                        <a:t> </a:t>
                      </a:r>
                      <a:r>
                        <a:rPr sz="1100" b="1" dirty="0">
                          <a:latin typeface="Arial"/>
                          <a:cs typeface="Arial"/>
                        </a:rPr>
                        <a:t>:</a:t>
                      </a:r>
                      <a:r>
                        <a:rPr sz="1100" b="1" spc="-30" dirty="0">
                          <a:latin typeface="Arial"/>
                          <a:cs typeface="Arial"/>
                        </a:rPr>
                        <a:t> </a:t>
                      </a:r>
                      <a:r>
                        <a:rPr sz="1100" b="1" spc="-10" dirty="0">
                          <a:latin typeface="Arial"/>
                          <a:cs typeface="Arial"/>
                        </a:rPr>
                        <a:t>40,93%</a:t>
                      </a:r>
                      <a:endParaRPr sz="1100" dirty="0">
                        <a:latin typeface="Arial"/>
                        <a:cs typeface="Arial"/>
                      </a:endParaRPr>
                    </a:p>
                  </a:txBody>
                  <a:tcPr marL="0" marR="0" marT="1555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99"/>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9"/>
                  </a:ext>
                </a:extLst>
              </a:tr>
              <a:tr h="165735">
                <a:tc>
                  <a:txBody>
                    <a:bodyPr/>
                    <a:lstStyle/>
                    <a:p>
                      <a:pPr marL="67945">
                        <a:lnSpc>
                          <a:spcPts val="1210"/>
                        </a:lnSpc>
                      </a:pPr>
                      <a:r>
                        <a:rPr sz="1100" dirty="0" err="1">
                          <a:latin typeface="Arial"/>
                          <a:cs typeface="Arial"/>
                        </a:rPr>
                        <a:t>Suivi</a:t>
                      </a:r>
                      <a:r>
                        <a:rPr sz="1100" spc="-50" dirty="0">
                          <a:latin typeface="Arial"/>
                          <a:cs typeface="Arial"/>
                        </a:rPr>
                        <a:t> </a:t>
                      </a:r>
                      <a:r>
                        <a:rPr sz="1100" spc="-10" dirty="0">
                          <a:latin typeface="Arial"/>
                          <a:cs typeface="Arial"/>
                        </a:rPr>
                        <a:t>des</a:t>
                      </a:r>
                      <a:r>
                        <a:rPr lang="fr-FR" sz="1100" spc="-10" dirty="0">
                          <a:latin typeface="Arial"/>
                          <a:cs typeface="Arial"/>
                        </a:rPr>
                        <a:t> </a:t>
                      </a:r>
                      <a:r>
                        <a:rPr sz="1100" spc="-10" dirty="0" err="1">
                          <a:latin typeface="Arial"/>
                          <a:cs typeface="Arial"/>
                        </a:rPr>
                        <a:t>chantiers</a:t>
                      </a:r>
                      <a:endParaRPr sz="11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10"/>
                        </a:lnSpc>
                      </a:pPr>
                      <a:r>
                        <a:rPr sz="1100" dirty="0">
                          <a:latin typeface="Arial"/>
                          <a:cs typeface="Arial"/>
                        </a:rPr>
                        <a:t>30</a:t>
                      </a:r>
                      <a:r>
                        <a:rPr sz="1100" spc="-5" dirty="0">
                          <a:latin typeface="Arial"/>
                          <a:cs typeface="Arial"/>
                        </a:rPr>
                        <a:t> </a:t>
                      </a:r>
                      <a:r>
                        <a:rPr sz="1100" spc="-25" dirty="0">
                          <a:latin typeface="Arial"/>
                          <a:cs typeface="Arial"/>
                        </a:rPr>
                        <a:t>000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10"/>
                        </a:lnSpc>
                      </a:pPr>
                      <a:r>
                        <a:rPr sz="1100" spc="-25" dirty="0">
                          <a:latin typeface="Arial"/>
                          <a:cs typeface="Arial"/>
                        </a:rPr>
                        <a:t>600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20"/>
                  </a:ext>
                </a:extLst>
              </a:tr>
              <a:tr h="488950">
                <a:tc gridSpan="3">
                  <a:txBody>
                    <a:bodyPr/>
                    <a:lstStyle/>
                    <a:p>
                      <a:pPr algn="ctr">
                        <a:lnSpc>
                          <a:spcPct val="100000"/>
                        </a:lnSpc>
                        <a:spcBef>
                          <a:spcPts val="1230"/>
                        </a:spcBef>
                      </a:pPr>
                      <a:r>
                        <a:rPr sz="1100" b="1" dirty="0">
                          <a:latin typeface="Arial"/>
                          <a:cs typeface="Arial"/>
                        </a:rPr>
                        <a:t>Pourcentage</a:t>
                      </a:r>
                      <a:r>
                        <a:rPr sz="1100" b="1" spc="-20" dirty="0">
                          <a:latin typeface="Arial"/>
                          <a:cs typeface="Arial"/>
                        </a:rPr>
                        <a:t> </a:t>
                      </a:r>
                      <a:r>
                        <a:rPr sz="1100" b="1" dirty="0">
                          <a:latin typeface="Arial"/>
                          <a:cs typeface="Arial"/>
                        </a:rPr>
                        <a:t>du</a:t>
                      </a:r>
                      <a:r>
                        <a:rPr sz="1100" b="1" spc="-25" dirty="0">
                          <a:latin typeface="Arial"/>
                          <a:cs typeface="Arial"/>
                        </a:rPr>
                        <a:t> </a:t>
                      </a:r>
                      <a:r>
                        <a:rPr sz="1100" b="1" dirty="0">
                          <a:latin typeface="Arial"/>
                          <a:cs typeface="Arial"/>
                        </a:rPr>
                        <a:t>total</a:t>
                      </a:r>
                      <a:r>
                        <a:rPr sz="1100" b="1" spc="-20" dirty="0">
                          <a:latin typeface="Arial"/>
                          <a:cs typeface="Arial"/>
                        </a:rPr>
                        <a:t> </a:t>
                      </a:r>
                      <a:r>
                        <a:rPr sz="1100" b="1" dirty="0">
                          <a:latin typeface="Arial"/>
                          <a:cs typeface="Arial"/>
                        </a:rPr>
                        <a:t>:</a:t>
                      </a:r>
                      <a:r>
                        <a:rPr sz="1100" b="1" spc="-30" dirty="0">
                          <a:latin typeface="Arial"/>
                          <a:cs typeface="Arial"/>
                        </a:rPr>
                        <a:t> </a:t>
                      </a:r>
                      <a:r>
                        <a:rPr sz="1100" b="1" spc="-10" dirty="0">
                          <a:latin typeface="Arial"/>
                          <a:cs typeface="Arial"/>
                        </a:rPr>
                        <a:t>8,26%</a:t>
                      </a:r>
                      <a:endParaRPr sz="1100">
                        <a:latin typeface="Arial"/>
                        <a:cs typeface="Arial"/>
                      </a:endParaRPr>
                    </a:p>
                  </a:txBody>
                  <a:tcPr marL="0" marR="0" marT="1562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99"/>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21"/>
                  </a:ext>
                </a:extLst>
              </a:tr>
              <a:tr h="487680">
                <a:tc>
                  <a:txBody>
                    <a:bodyPr/>
                    <a:lstStyle/>
                    <a:p>
                      <a:pPr marL="67945">
                        <a:lnSpc>
                          <a:spcPct val="100000"/>
                        </a:lnSpc>
                        <a:spcBef>
                          <a:spcPts val="1215"/>
                        </a:spcBef>
                      </a:pPr>
                      <a:r>
                        <a:rPr sz="1100" b="1" spc="-10" dirty="0">
                          <a:latin typeface="Arial"/>
                          <a:cs typeface="Arial"/>
                        </a:rPr>
                        <a:t>TOTAL</a:t>
                      </a:r>
                      <a:endParaRPr sz="1100">
                        <a:latin typeface="Arial"/>
                        <a:cs typeface="Arial"/>
                      </a:endParaRPr>
                    </a:p>
                  </a:txBody>
                  <a:tcPr marL="0" marR="0" marT="1543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ct val="100000"/>
                        </a:lnSpc>
                        <a:spcBef>
                          <a:spcPts val="1215"/>
                        </a:spcBef>
                      </a:pPr>
                      <a:r>
                        <a:rPr sz="1100" b="1" dirty="0">
                          <a:latin typeface="Arial"/>
                          <a:cs typeface="Arial"/>
                        </a:rPr>
                        <a:t>363,075</a:t>
                      </a:r>
                      <a:r>
                        <a:rPr sz="1100" b="1" spc="-30" dirty="0">
                          <a:latin typeface="Arial"/>
                          <a:cs typeface="Arial"/>
                        </a:rPr>
                        <a:t> </a:t>
                      </a:r>
                      <a:r>
                        <a:rPr sz="1100" b="1" spc="-20" dirty="0">
                          <a:latin typeface="Arial"/>
                          <a:cs typeface="Arial"/>
                        </a:rPr>
                        <a:t>gdes</a:t>
                      </a:r>
                      <a:endParaRPr sz="1100">
                        <a:latin typeface="Arial"/>
                        <a:cs typeface="Arial"/>
                      </a:endParaRPr>
                    </a:p>
                  </a:txBody>
                  <a:tcPr marL="0" marR="0" marT="1543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ct val="100000"/>
                        </a:lnSpc>
                        <a:spcBef>
                          <a:spcPts val="1215"/>
                        </a:spcBef>
                      </a:pPr>
                      <a:r>
                        <a:rPr sz="1100" b="1" dirty="0">
                          <a:latin typeface="Arial"/>
                          <a:cs typeface="Arial"/>
                        </a:rPr>
                        <a:t>7261,50</a:t>
                      </a:r>
                      <a:r>
                        <a:rPr sz="1100" b="1" spc="-20" dirty="0">
                          <a:latin typeface="Arial"/>
                          <a:cs typeface="Arial"/>
                        </a:rPr>
                        <a:t> </a:t>
                      </a:r>
                      <a:r>
                        <a:rPr sz="1100" b="1" spc="-50" dirty="0">
                          <a:latin typeface="Arial"/>
                          <a:cs typeface="Arial"/>
                        </a:rPr>
                        <a:t>€</a:t>
                      </a:r>
                      <a:endParaRPr sz="1100" dirty="0">
                        <a:latin typeface="Arial"/>
                        <a:cs typeface="Arial"/>
                      </a:endParaRPr>
                    </a:p>
                  </a:txBody>
                  <a:tcPr marL="0" marR="0" marT="1543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22"/>
                  </a:ext>
                </a:extLst>
              </a:tr>
            </a:tbl>
          </a:graphicData>
        </a:graphic>
      </p:graphicFrame>
    </p:spTree>
    <p:extLst>
      <p:ext uri="{BB962C8B-B14F-4D97-AF65-F5344CB8AC3E}">
        <p14:creationId xmlns:p14="http://schemas.microsoft.com/office/powerpoint/2010/main" val="272659868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052B877F-328E-7329-9C22-D557590F7F80}"/>
              </a:ext>
            </a:extLst>
          </p:cNvPr>
          <p:cNvSpPr>
            <a:spLocks noGrp="1" noChangeArrowheads="1"/>
          </p:cNvSpPr>
          <p:nvPr>
            <p:ph type="title"/>
          </p:nvPr>
        </p:nvSpPr>
        <p:spPr>
          <a:xfrm>
            <a:off x="179512" y="5229200"/>
            <a:ext cx="8856984" cy="777875"/>
          </a:xfrm>
        </p:spPr>
        <p:txBody>
          <a:bodyPr>
            <a:normAutofit/>
          </a:bodyPr>
          <a:lstStyle/>
          <a:p>
            <a:r>
              <a:rPr lang="fr-FR" altLang="fr-FR" sz="1400" b="1" dirty="0"/>
              <a:t>SG3-Ti </a:t>
            </a:r>
            <a:r>
              <a:rPr lang="fr-FR" altLang="fr-FR" sz="1400" b="1" dirty="0" err="1"/>
              <a:t>Acrête</a:t>
            </a:r>
            <a:endParaRPr lang="fr-FR" altLang="fr-FR" sz="1400" dirty="0"/>
          </a:p>
        </p:txBody>
      </p:sp>
      <p:pic>
        <p:nvPicPr>
          <p:cNvPr id="14341" name="Picture 6">
            <a:extLst>
              <a:ext uri="{FF2B5EF4-FFF2-40B4-BE49-F238E27FC236}">
                <a16:creationId xmlns:a16="http://schemas.microsoft.com/office/drawing/2014/main" id="{3C3E3CF9-1AC3-165E-F438-16C2C09E7C1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6475" y="0"/>
            <a:ext cx="6842125" cy="512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a:extLst>
              <a:ext uri="{FF2B5EF4-FFF2-40B4-BE49-F238E27FC236}">
                <a16:creationId xmlns:a16="http://schemas.microsoft.com/office/drawing/2014/main" id="{8A4A40DE-7AB4-1910-86F1-505E1ED73ACA}"/>
              </a:ext>
            </a:extLst>
          </p:cNvPr>
          <p:cNvSpPr txBox="1"/>
          <p:nvPr/>
        </p:nvSpPr>
        <p:spPr>
          <a:xfrm>
            <a:off x="844574" y="5745465"/>
            <a:ext cx="7165925" cy="523220"/>
          </a:xfrm>
          <a:prstGeom prst="rect">
            <a:avLst/>
          </a:prstGeom>
          <a:noFill/>
        </p:spPr>
        <p:txBody>
          <a:bodyPr wrap="square" rtlCol="0">
            <a:spAutoFit/>
          </a:bodyPr>
          <a:lstStyle/>
          <a:p>
            <a:r>
              <a:rPr lang="fr-FR" altLang="fr-FR" sz="1400" dirty="0"/>
              <a:t>Bénéficiaires : Famille Mikael TANISMA</a:t>
            </a:r>
            <a:br>
              <a:rPr lang="fr-FR" altLang="fr-FR" sz="1400" dirty="0"/>
            </a:br>
            <a:r>
              <a:rPr lang="fr-FR" altLang="fr-FR" sz="1400" dirty="0"/>
              <a:t>Construit en avril 2006   Photo : mai 2006</a:t>
            </a:r>
            <a:endParaRPr lang="fr-FR" sz="1400" dirty="0"/>
          </a:p>
        </p:txBody>
      </p:sp>
      <p:sp>
        <p:nvSpPr>
          <p:cNvPr id="3" name="ZoneTexte 2">
            <a:hlinkClick r:id="rId3" action="ppaction://hlinksldjump"/>
            <a:extLst>
              <a:ext uri="{FF2B5EF4-FFF2-40B4-BE49-F238E27FC236}">
                <a16:creationId xmlns:a16="http://schemas.microsoft.com/office/drawing/2014/main" id="{8734C548-F19B-3970-AA4F-97D76DAFA97D}"/>
              </a:ext>
            </a:extLst>
          </p:cNvPr>
          <p:cNvSpPr txBox="1"/>
          <p:nvPr/>
        </p:nvSpPr>
        <p:spPr>
          <a:xfrm>
            <a:off x="7991872" y="116632"/>
            <a:ext cx="1152128" cy="276999"/>
          </a:xfrm>
          <a:prstGeom prst="rect">
            <a:avLst/>
          </a:prstGeom>
          <a:solidFill>
            <a:schemeClr val="accent1">
              <a:lumMod val="40000"/>
              <a:lumOff val="60000"/>
            </a:schemeClr>
          </a:solidFill>
        </p:spPr>
        <p:txBody>
          <a:bodyPr wrap="square" rtlCol="0">
            <a:spAutoFit/>
          </a:bodyPr>
          <a:lstStyle/>
          <a:p>
            <a:r>
              <a:rPr lang="fr-FR" sz="1200" dirty="0"/>
              <a:t>Retour à l’index</a:t>
            </a:r>
          </a:p>
        </p:txBody>
      </p:sp>
    </p:spTree>
    <p:extLst>
      <p:ext uri="{BB962C8B-B14F-4D97-AF65-F5344CB8AC3E}">
        <p14:creationId xmlns:p14="http://schemas.microsoft.com/office/powerpoint/2010/main" val="167450831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 Box 4">
            <a:extLst>
              <a:ext uri="{FF2B5EF4-FFF2-40B4-BE49-F238E27FC236}">
                <a16:creationId xmlns:a16="http://schemas.microsoft.com/office/drawing/2014/main" id="{BF3CDFA3-3E2D-AC86-5291-4548EB156E7D}"/>
              </a:ext>
            </a:extLst>
          </p:cNvPr>
          <p:cNvSpPr txBox="1">
            <a:spLocks noChangeArrowheads="1"/>
          </p:cNvSpPr>
          <p:nvPr/>
        </p:nvSpPr>
        <p:spPr bwMode="auto">
          <a:xfrm>
            <a:off x="6516216" y="5628008"/>
            <a:ext cx="238033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1400" dirty="0"/>
              <a:t>Photo : décembre 2006</a:t>
            </a:r>
          </a:p>
        </p:txBody>
      </p:sp>
      <p:pic>
        <p:nvPicPr>
          <p:cNvPr id="15365" name="Picture 6">
            <a:extLst>
              <a:ext uri="{FF2B5EF4-FFF2-40B4-BE49-F238E27FC236}">
                <a16:creationId xmlns:a16="http://schemas.microsoft.com/office/drawing/2014/main" id="{2A27975F-9CE3-D04D-8151-EF608D48931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43663" y="1773213"/>
            <a:ext cx="2538412"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7">
            <a:extLst>
              <a:ext uri="{FF2B5EF4-FFF2-40B4-BE49-F238E27FC236}">
                <a16:creationId xmlns:a16="http://schemas.microsoft.com/office/drawing/2014/main" id="{5C99F939-687C-C2FC-1192-04D76A1F710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0825" y="620688"/>
            <a:ext cx="6048375"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 Box 8">
            <a:extLst>
              <a:ext uri="{FF2B5EF4-FFF2-40B4-BE49-F238E27FC236}">
                <a16:creationId xmlns:a16="http://schemas.microsoft.com/office/drawing/2014/main" id="{A5ADAF80-8EF7-0509-0429-0DC102754C1C}"/>
              </a:ext>
            </a:extLst>
          </p:cNvPr>
          <p:cNvSpPr txBox="1">
            <a:spLocks noChangeArrowheads="1"/>
          </p:cNvSpPr>
          <p:nvPr/>
        </p:nvSpPr>
        <p:spPr bwMode="auto">
          <a:xfrm>
            <a:off x="237459" y="5471155"/>
            <a:ext cx="518019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fr-FR" sz="1400" dirty="0"/>
              <a:t>Bénéficiaires : Famille Mikaël TANISMA</a:t>
            </a:r>
            <a:br>
              <a:rPr lang="fr-FR" altLang="fr-FR" sz="1400" dirty="0"/>
            </a:br>
            <a:r>
              <a:rPr lang="fr-FR" altLang="fr-FR" sz="1400" dirty="0"/>
              <a:t>Construit en avril 2006   Photo : mai 2006</a:t>
            </a:r>
          </a:p>
        </p:txBody>
      </p:sp>
      <p:sp>
        <p:nvSpPr>
          <p:cNvPr id="2" name="ZoneTexte 1">
            <a:extLst>
              <a:ext uri="{FF2B5EF4-FFF2-40B4-BE49-F238E27FC236}">
                <a16:creationId xmlns:a16="http://schemas.microsoft.com/office/drawing/2014/main" id="{9630ACBA-7B91-B7F0-C4CA-11569F2E95FD}"/>
              </a:ext>
            </a:extLst>
          </p:cNvPr>
          <p:cNvSpPr txBox="1"/>
          <p:nvPr/>
        </p:nvSpPr>
        <p:spPr>
          <a:xfrm>
            <a:off x="250825" y="5137918"/>
            <a:ext cx="8731250" cy="307777"/>
          </a:xfrm>
          <a:prstGeom prst="rect">
            <a:avLst/>
          </a:prstGeom>
          <a:noFill/>
        </p:spPr>
        <p:txBody>
          <a:bodyPr wrap="square" rtlCol="0">
            <a:spAutoFit/>
          </a:bodyPr>
          <a:lstStyle/>
          <a:p>
            <a:pPr algn="ctr"/>
            <a:r>
              <a:rPr lang="fr-FR" altLang="fr-FR" sz="1400" b="1" dirty="0"/>
              <a:t>SG3-Ti </a:t>
            </a:r>
            <a:r>
              <a:rPr lang="fr-FR" altLang="fr-FR" sz="1400" b="1" dirty="0" err="1"/>
              <a:t>Acrête</a:t>
            </a:r>
            <a:endParaRPr lang="fr-FR" sz="1400" dirty="0"/>
          </a:p>
        </p:txBody>
      </p:sp>
    </p:spTree>
    <p:extLst>
      <p:ext uri="{BB962C8B-B14F-4D97-AF65-F5344CB8AC3E}">
        <p14:creationId xmlns:p14="http://schemas.microsoft.com/office/powerpoint/2010/main" val="286304241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Object 4">
            <a:extLst>
              <a:ext uri="{FF2B5EF4-FFF2-40B4-BE49-F238E27FC236}">
                <a16:creationId xmlns:a16="http://schemas.microsoft.com/office/drawing/2014/main" id="{596B6CD4-C466-96BA-2DF7-D673BAAD94A8}"/>
              </a:ext>
            </a:extLst>
          </p:cNvPr>
          <p:cNvGraphicFramePr>
            <a:graphicFrameLocks noGrp="1" noChangeAspect="1"/>
          </p:cNvGraphicFramePr>
          <p:nvPr>
            <p:ph idx="1"/>
          </p:nvPr>
        </p:nvGraphicFramePr>
        <p:xfrm>
          <a:off x="179512" y="1196181"/>
          <a:ext cx="9466262" cy="4465637"/>
        </p:xfrm>
        <a:graphic>
          <a:graphicData uri="http://schemas.openxmlformats.org/presentationml/2006/ole">
            <mc:AlternateContent xmlns:mc="http://schemas.openxmlformats.org/markup-compatibility/2006">
              <mc:Choice xmlns:v="urn:schemas-microsoft-com:vml" Requires="v">
                <p:oleObj name="Worksheet" r:id="rId2" imgW="10268102" imgH="4848149" progId="Excel.Sheet.8">
                  <p:embed/>
                </p:oleObj>
              </mc:Choice>
              <mc:Fallback>
                <p:oleObj name="Worksheet" r:id="rId2" imgW="10268102" imgH="4848149" progId="Excel.Sheet.8">
                  <p:embed/>
                  <p:pic>
                    <p:nvPicPr>
                      <p:cNvPr id="16386" name="Object 4">
                        <a:extLst>
                          <a:ext uri="{FF2B5EF4-FFF2-40B4-BE49-F238E27FC236}">
                            <a16:creationId xmlns:a16="http://schemas.microsoft.com/office/drawing/2014/main" id="{596B6CD4-C466-96BA-2DF7-D673BAAD94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96181"/>
                        <a:ext cx="9466262" cy="446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87" name="Text Box 7">
            <a:extLst>
              <a:ext uri="{FF2B5EF4-FFF2-40B4-BE49-F238E27FC236}">
                <a16:creationId xmlns:a16="http://schemas.microsoft.com/office/drawing/2014/main" id="{ED8D2D9C-26AB-094A-9EA4-9BE8C74E3D28}"/>
              </a:ext>
            </a:extLst>
          </p:cNvPr>
          <p:cNvSpPr txBox="1">
            <a:spLocks noChangeArrowheads="1"/>
          </p:cNvSpPr>
          <p:nvPr/>
        </p:nvSpPr>
        <p:spPr bwMode="auto">
          <a:xfrm>
            <a:off x="611188" y="549275"/>
            <a:ext cx="80645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1200" b="1" dirty="0">
                <a:solidFill>
                  <a:schemeClr val="tx2"/>
                </a:solidFill>
              </a:rPr>
              <a:t>SG3-Ti </a:t>
            </a:r>
            <a:r>
              <a:rPr lang="fr-FR" altLang="fr-FR" sz="1200" b="1" dirty="0" err="1">
                <a:solidFill>
                  <a:schemeClr val="tx2"/>
                </a:solidFill>
              </a:rPr>
              <a:t>Acrête</a:t>
            </a:r>
            <a:br>
              <a:rPr lang="fr-FR" altLang="fr-FR" sz="1200" b="1" dirty="0">
                <a:solidFill>
                  <a:schemeClr val="tx2"/>
                </a:solidFill>
              </a:rPr>
            </a:br>
            <a:r>
              <a:rPr lang="fr-FR" altLang="fr-FR" sz="1200" dirty="0">
                <a:solidFill>
                  <a:schemeClr val="tx2"/>
                </a:solidFill>
              </a:rPr>
              <a:t>Bénéficiaires : Famille Mikaël TANISMA</a:t>
            </a:r>
            <a:br>
              <a:rPr lang="fr-FR" altLang="fr-FR" sz="1200" dirty="0">
                <a:solidFill>
                  <a:schemeClr val="tx2"/>
                </a:solidFill>
              </a:rPr>
            </a:br>
            <a:endParaRPr lang="fr-FR" altLang="fr-FR" sz="1200" dirty="0">
              <a:solidFill>
                <a:schemeClr val="tx2"/>
              </a:solidFill>
            </a:endParaRPr>
          </a:p>
        </p:txBody>
      </p:sp>
    </p:spTree>
    <p:extLst>
      <p:ext uri="{BB962C8B-B14F-4D97-AF65-F5344CB8AC3E}">
        <p14:creationId xmlns:p14="http://schemas.microsoft.com/office/powerpoint/2010/main" val="153843049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1614114-F1DB-54DE-B009-813B44953BF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1600" y="0"/>
            <a:ext cx="6681446" cy="5010001"/>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456F0F02-66FF-3151-F0BC-CE144023DB98}"/>
              </a:ext>
            </a:extLst>
          </p:cNvPr>
          <p:cNvSpPr txBox="1"/>
          <p:nvPr/>
        </p:nvSpPr>
        <p:spPr>
          <a:xfrm>
            <a:off x="679305" y="5157192"/>
            <a:ext cx="7992888" cy="738664"/>
          </a:xfrm>
          <a:prstGeom prst="rect">
            <a:avLst/>
          </a:prstGeom>
          <a:noFill/>
        </p:spPr>
        <p:txBody>
          <a:bodyPr wrap="square" rtlCol="0">
            <a:spAutoFit/>
          </a:bodyPr>
          <a:lstStyle/>
          <a:p>
            <a:pPr algn="ctr"/>
            <a:r>
              <a:rPr lang="fr-FR" sz="1400" b="1" dirty="0">
                <a:effectLst/>
                <a:latin typeface="Arial" panose="020B0604020202020204" pitchFamily="34" charset="0"/>
                <a:ea typeface="Times New Roman" panose="02020603050405020304" pitchFamily="18" charset="0"/>
              </a:rPr>
              <a:t>Seuil en gabions : SG4-Ti </a:t>
            </a:r>
            <a:r>
              <a:rPr lang="fr-FR" sz="1400" b="1" dirty="0" err="1">
                <a:effectLst/>
                <a:latin typeface="Arial" panose="020B0604020202020204" pitchFamily="34" charset="0"/>
                <a:ea typeface="Times New Roman" panose="02020603050405020304" pitchFamily="18" charset="0"/>
              </a:rPr>
              <a:t>Acrête</a:t>
            </a:r>
            <a:r>
              <a:rPr lang="fr-FR" sz="1400" b="1" dirty="0">
                <a:effectLst/>
                <a:latin typeface="Arial" panose="020B0604020202020204" pitchFamily="34" charset="0"/>
                <a:ea typeface="Times New Roman" panose="02020603050405020304" pitchFamily="18" charset="0"/>
              </a:rPr>
              <a:t> construit en 2006</a:t>
            </a:r>
            <a:r>
              <a:rPr lang="fr-FR" sz="1400" dirty="0">
                <a:effectLst/>
                <a:latin typeface="Arial" panose="020B0604020202020204" pitchFamily="34" charset="0"/>
                <a:ea typeface="Times New Roman" panose="02020603050405020304" pitchFamily="18" charset="0"/>
              </a:rPr>
              <a:t> </a:t>
            </a:r>
            <a:endParaRPr lang="fr-FR" sz="1400" dirty="0">
              <a:effectLst/>
              <a:latin typeface="Times New Roman" panose="02020603050405020304" pitchFamily="18" charset="0"/>
              <a:ea typeface="Times New Roman" panose="02020603050405020304" pitchFamily="18" charset="0"/>
            </a:endParaRPr>
          </a:p>
          <a:p>
            <a:pPr algn="just"/>
            <a:r>
              <a:rPr lang="fr-FR" sz="1400" dirty="0">
                <a:effectLst/>
                <a:latin typeface="Arial" panose="020B0604020202020204" pitchFamily="34" charset="0"/>
                <a:ea typeface="Times New Roman" panose="02020603050405020304" pitchFamily="18" charset="0"/>
              </a:rPr>
              <a:t>Cet ouvrage, situé le plus en aval dans la ravine, a été renversé lors du passage de 3 cyclones en 2008.</a:t>
            </a:r>
            <a:endParaRPr lang="fr-FR" sz="1400" dirty="0">
              <a:effectLst/>
              <a:latin typeface="Times New Roman" panose="02020603050405020304" pitchFamily="18" charset="0"/>
              <a:ea typeface="Times New Roman" panose="02020603050405020304" pitchFamily="18" charset="0"/>
            </a:endParaRPr>
          </a:p>
        </p:txBody>
      </p:sp>
      <p:sp>
        <p:nvSpPr>
          <p:cNvPr id="3" name="ZoneTexte 2">
            <a:hlinkClick r:id="rId3" action="ppaction://hlinksldjump"/>
            <a:extLst>
              <a:ext uri="{FF2B5EF4-FFF2-40B4-BE49-F238E27FC236}">
                <a16:creationId xmlns:a16="http://schemas.microsoft.com/office/drawing/2014/main" id="{5D39B7AC-9A12-7866-3D45-441D883E9BD9}"/>
              </a:ext>
            </a:extLst>
          </p:cNvPr>
          <p:cNvSpPr txBox="1"/>
          <p:nvPr/>
        </p:nvSpPr>
        <p:spPr>
          <a:xfrm>
            <a:off x="7991872" y="116632"/>
            <a:ext cx="1152128" cy="276999"/>
          </a:xfrm>
          <a:prstGeom prst="rect">
            <a:avLst/>
          </a:prstGeom>
          <a:solidFill>
            <a:schemeClr val="accent1">
              <a:lumMod val="40000"/>
              <a:lumOff val="60000"/>
            </a:schemeClr>
          </a:solidFill>
        </p:spPr>
        <p:txBody>
          <a:bodyPr wrap="square" rtlCol="0">
            <a:spAutoFit/>
          </a:bodyPr>
          <a:lstStyle/>
          <a:p>
            <a:r>
              <a:rPr lang="fr-FR" sz="1200" dirty="0"/>
              <a:t>Retour à l’index</a:t>
            </a:r>
          </a:p>
        </p:txBody>
      </p:sp>
    </p:spTree>
    <p:extLst>
      <p:ext uri="{BB962C8B-B14F-4D97-AF65-F5344CB8AC3E}">
        <p14:creationId xmlns:p14="http://schemas.microsoft.com/office/powerpoint/2010/main" val="412509419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0210D50-3396-F702-2C15-CD7D3E3FF21C}"/>
              </a:ext>
            </a:extLst>
          </p:cNvPr>
          <p:cNvSpPr txBox="1"/>
          <p:nvPr/>
        </p:nvSpPr>
        <p:spPr>
          <a:xfrm>
            <a:off x="143508" y="130111"/>
            <a:ext cx="8856984" cy="1261884"/>
          </a:xfrm>
          <a:prstGeom prst="rect">
            <a:avLst/>
          </a:prstGeom>
          <a:noFill/>
        </p:spPr>
        <p:txBody>
          <a:bodyPr wrap="square" rtlCol="0">
            <a:spAutoFit/>
          </a:bodyPr>
          <a:lstStyle/>
          <a:p>
            <a:pPr algn="ctr"/>
            <a:r>
              <a:rPr lang="fr-FR" sz="2000" b="1" dirty="0">
                <a:latin typeface="Times New Roman" panose="02020603050405020304" pitchFamily="18" charset="0"/>
                <a:ea typeface="Calibri" panose="020F0502020204030204" pitchFamily="34" charset="0"/>
              </a:rPr>
              <a:t>Le seuil en gabions SG4-Ti </a:t>
            </a:r>
            <a:r>
              <a:rPr lang="fr-FR" sz="2000" b="1" dirty="0" err="1">
                <a:latin typeface="Times New Roman" panose="02020603050405020304" pitchFamily="18" charset="0"/>
                <a:ea typeface="Calibri" panose="020F0502020204030204" pitchFamily="34" charset="0"/>
              </a:rPr>
              <a:t>Acrête</a:t>
            </a:r>
            <a:endParaRPr lang="fr-FR" sz="2000" b="1" dirty="0">
              <a:latin typeface="Times New Roman" panose="02020603050405020304" pitchFamily="18" charset="0"/>
              <a:ea typeface="Calibri" panose="020F0502020204030204" pitchFamily="34" charset="0"/>
            </a:endParaRPr>
          </a:p>
          <a:p>
            <a:r>
              <a:rPr lang="fr-FR" sz="1400" dirty="0">
                <a:latin typeface="Times New Roman" panose="02020603050405020304" pitchFamily="18" charset="0"/>
                <a:ea typeface="Calibri" panose="020F0502020204030204" pitchFamily="34" charset="0"/>
              </a:rPr>
              <a:t>Après la construction de </a:t>
            </a:r>
            <a:r>
              <a:rPr lang="fr-FR" sz="1400" b="1" dirty="0">
                <a:latin typeface="Times New Roman" panose="02020603050405020304" pitchFamily="18" charset="0"/>
                <a:ea typeface="Calibri" panose="020F0502020204030204" pitchFamily="34" charset="0"/>
              </a:rPr>
              <a:t>SM1-Ti-Acrête</a:t>
            </a:r>
            <a:r>
              <a:rPr lang="fr-FR" sz="1400" dirty="0">
                <a:latin typeface="Times New Roman" panose="02020603050405020304" pitchFamily="18" charset="0"/>
                <a:ea typeface="Calibri" panose="020F0502020204030204" pitchFamily="34" charset="0"/>
              </a:rPr>
              <a:t>, </a:t>
            </a:r>
            <a:r>
              <a:rPr lang="fr-FR" sz="1400" b="1" dirty="0">
                <a:latin typeface="Times New Roman" panose="02020603050405020304" pitchFamily="18" charset="0"/>
                <a:ea typeface="Calibri" panose="020F0502020204030204" pitchFamily="34" charset="0"/>
              </a:rPr>
              <a:t>SM2 Ti-</a:t>
            </a:r>
            <a:r>
              <a:rPr lang="fr-FR" sz="1400" b="1" dirty="0" err="1">
                <a:latin typeface="Times New Roman" panose="02020603050405020304" pitchFamily="18" charset="0"/>
                <a:ea typeface="Calibri" panose="020F0502020204030204" pitchFamily="34" charset="0"/>
              </a:rPr>
              <a:t>Acrête</a:t>
            </a:r>
            <a:r>
              <a:rPr lang="fr-FR" sz="1400" dirty="0">
                <a:latin typeface="Times New Roman" panose="02020603050405020304" pitchFamily="18" charset="0"/>
                <a:ea typeface="Calibri" panose="020F0502020204030204" pitchFamily="34" charset="0"/>
              </a:rPr>
              <a:t> et </a:t>
            </a:r>
            <a:r>
              <a:rPr lang="fr-FR" sz="1400" b="1" dirty="0">
                <a:latin typeface="Times New Roman" panose="02020603050405020304" pitchFamily="18" charset="0"/>
                <a:ea typeface="Calibri" panose="020F0502020204030204" pitchFamily="34" charset="0"/>
              </a:rPr>
              <a:t>SM3-Ti </a:t>
            </a:r>
            <a:r>
              <a:rPr lang="fr-FR" sz="1400" b="1" dirty="0" err="1">
                <a:latin typeface="Times New Roman" panose="02020603050405020304" pitchFamily="18" charset="0"/>
                <a:ea typeface="Calibri" panose="020F0502020204030204" pitchFamily="34" charset="0"/>
              </a:rPr>
              <a:t>Acrête</a:t>
            </a:r>
            <a:r>
              <a:rPr lang="fr-FR" sz="1400" dirty="0">
                <a:latin typeface="Times New Roman" panose="02020603050405020304" pitchFamily="18" charset="0"/>
                <a:ea typeface="Calibri" panose="020F0502020204030204" pitchFamily="34" charset="0"/>
              </a:rPr>
              <a:t>, l</a:t>
            </a:r>
            <a:r>
              <a:rPr lang="fr-FR" sz="1400" dirty="0">
                <a:effectLst/>
                <a:latin typeface="Times New Roman" panose="02020603050405020304" pitchFamily="18" charset="0"/>
                <a:ea typeface="Calibri" panose="020F0502020204030204" pitchFamily="34" charset="0"/>
              </a:rPr>
              <a:t>e projet a répondu à la demande d’un autre propriétaire, Michaël </a:t>
            </a:r>
            <a:r>
              <a:rPr lang="fr-FR" sz="1400" dirty="0" err="1">
                <a:effectLst/>
                <a:latin typeface="Times New Roman" panose="02020603050405020304" pitchFamily="18" charset="0"/>
                <a:ea typeface="Calibri" panose="020F0502020204030204" pitchFamily="34" charset="0"/>
              </a:rPr>
              <a:t>Tanisma</a:t>
            </a:r>
            <a:r>
              <a:rPr lang="fr-FR" sz="1400" dirty="0">
                <a:effectLst/>
                <a:latin typeface="Times New Roman" panose="02020603050405020304" pitchFamily="18" charset="0"/>
                <a:ea typeface="Calibri" panose="020F0502020204030204" pitchFamily="34" charset="0"/>
              </a:rPr>
              <a:t> (« boss Mica »), qui avait été maçon pour la construction du seuil </a:t>
            </a:r>
            <a:r>
              <a:rPr lang="fr-FR" sz="1400" b="1" dirty="0">
                <a:effectLst/>
                <a:latin typeface="Times New Roman" panose="02020603050405020304" pitchFamily="18" charset="0"/>
                <a:ea typeface="Calibri" panose="020F0502020204030204" pitchFamily="34" charset="0"/>
              </a:rPr>
              <a:t>SM1-Ti </a:t>
            </a:r>
            <a:r>
              <a:rPr lang="fr-FR" sz="1400" b="1" dirty="0" err="1">
                <a:effectLst/>
                <a:latin typeface="Times New Roman" panose="02020603050405020304" pitchFamily="18" charset="0"/>
                <a:ea typeface="Calibri" panose="020F0502020204030204" pitchFamily="34" charset="0"/>
              </a:rPr>
              <a:t>Acrête</a:t>
            </a:r>
            <a:r>
              <a:rPr lang="fr-FR" sz="1400" dirty="0">
                <a:effectLst/>
                <a:latin typeface="Times New Roman" panose="02020603050405020304" pitchFamily="18" charset="0"/>
                <a:ea typeface="Calibri" panose="020F0502020204030204" pitchFamily="34" charset="0"/>
              </a:rPr>
              <a:t>. Il souhaitait la construction d’un seuil sur la parcelle lui appartenant sur la même ravine de Ti </a:t>
            </a:r>
            <a:r>
              <a:rPr lang="fr-FR" sz="1400" dirty="0" err="1">
                <a:effectLst/>
                <a:latin typeface="Times New Roman" panose="02020603050405020304" pitchFamily="18" charset="0"/>
                <a:ea typeface="Calibri" panose="020F0502020204030204" pitchFamily="34" charset="0"/>
              </a:rPr>
              <a:t>Acrête</a:t>
            </a:r>
            <a:r>
              <a:rPr lang="fr-FR" sz="1400" dirty="0">
                <a:effectLst/>
                <a:latin typeface="Times New Roman" panose="02020603050405020304" pitchFamily="18" charset="0"/>
                <a:ea typeface="Calibri" panose="020F0502020204030204" pitchFamily="34" charset="0"/>
              </a:rPr>
              <a:t>, mais plus en aval. Les conditions n’y permettant pas un ancrage satisfaisant du seuil, le seuil SG4 fut réalisé en gabions et non en maçonnerie. </a:t>
            </a:r>
          </a:p>
        </p:txBody>
      </p:sp>
      <p:sp>
        <p:nvSpPr>
          <p:cNvPr id="4" name="Rectangle 2">
            <a:extLst>
              <a:ext uri="{FF2B5EF4-FFF2-40B4-BE49-F238E27FC236}">
                <a16:creationId xmlns:a16="http://schemas.microsoft.com/office/drawing/2014/main" id="{E6EA6E2F-DF9C-9AFE-0298-DD9A2A717476}"/>
              </a:ext>
            </a:extLst>
          </p:cNvPr>
          <p:cNvSpPr>
            <a:spLocks noChangeArrowheads="1"/>
          </p:cNvSpPr>
          <p:nvPr/>
        </p:nvSpPr>
        <p:spPr bwMode="auto">
          <a:xfrm>
            <a:off x="107504" y="2193179"/>
            <a:ext cx="911191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pic>
        <p:nvPicPr>
          <p:cNvPr id="5" name="Picture 1">
            <a:extLst>
              <a:ext uri="{FF2B5EF4-FFF2-40B4-BE49-F238E27FC236}">
                <a16:creationId xmlns:a16="http://schemas.microsoft.com/office/drawing/2014/main" id="{044C04FD-1387-72A8-9C66-267C0ADA92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451"/>
          <a:stretch/>
        </p:blipFill>
        <p:spPr bwMode="auto">
          <a:xfrm>
            <a:off x="251520" y="1833710"/>
            <a:ext cx="8640960" cy="4619626"/>
          </a:xfrm>
          <a:prstGeom prst="rect">
            <a:avLst/>
          </a:prstGeom>
          <a:noFill/>
          <a:extLst>
            <a:ext uri="{909E8E84-426E-40DD-AFC4-6F175D3DCCD1}">
              <a14:hiddenFill xmlns:a14="http://schemas.microsoft.com/office/drawing/2010/main">
                <a:solidFill>
                  <a:srgbClr val="BBE0E3"/>
                </a:solidFill>
              </a14:hiddenFill>
            </a:ext>
          </a:extLst>
        </p:spPr>
      </p:pic>
      <p:sp>
        <p:nvSpPr>
          <p:cNvPr id="6" name="ZoneTexte 5">
            <a:extLst>
              <a:ext uri="{FF2B5EF4-FFF2-40B4-BE49-F238E27FC236}">
                <a16:creationId xmlns:a16="http://schemas.microsoft.com/office/drawing/2014/main" id="{30DE86F9-58B4-9C7F-82B8-CF67AC9352DD}"/>
              </a:ext>
            </a:extLst>
          </p:cNvPr>
          <p:cNvSpPr txBox="1"/>
          <p:nvPr/>
        </p:nvSpPr>
        <p:spPr>
          <a:xfrm>
            <a:off x="251520" y="1833710"/>
            <a:ext cx="576064" cy="276999"/>
          </a:xfrm>
          <a:prstGeom prst="rect">
            <a:avLst/>
          </a:prstGeom>
          <a:solidFill>
            <a:schemeClr val="bg1"/>
          </a:solidFill>
        </p:spPr>
        <p:txBody>
          <a:bodyPr wrap="square" rtlCol="0">
            <a:spAutoFit/>
          </a:bodyPr>
          <a:lstStyle/>
          <a:p>
            <a:r>
              <a:rPr lang="fr-FR" sz="1200" b="1" dirty="0"/>
              <a:t>SG4</a:t>
            </a:r>
          </a:p>
        </p:txBody>
      </p:sp>
    </p:spTree>
    <p:extLst>
      <p:ext uri="{BB962C8B-B14F-4D97-AF65-F5344CB8AC3E}">
        <p14:creationId xmlns:p14="http://schemas.microsoft.com/office/powerpoint/2010/main" val="187810906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idx="4294967295"/>
          </p:nvPr>
        </p:nvSpPr>
        <p:spPr/>
        <p:txBody>
          <a:bodyPr/>
          <a:lstStyle/>
          <a:p>
            <a:r>
              <a:rPr lang="fr-FR" sz="1400" b="1" dirty="0"/>
              <a:t>Ravine </a:t>
            </a:r>
            <a:r>
              <a:rPr lang="fr-FR" sz="1400" b="1" dirty="0" err="1"/>
              <a:t>Tia</a:t>
            </a:r>
            <a:r>
              <a:rPr lang="fr-FR" sz="1400" b="1" dirty="0"/>
              <a:t> Crête 8</a:t>
            </a:r>
            <a:r>
              <a:rPr lang="fr-FR" sz="1400" b="1" baseline="30000" dirty="0"/>
              <a:t>ème</a:t>
            </a:r>
            <a:r>
              <a:rPr lang="fr-FR" sz="1400" b="1" dirty="0"/>
              <a:t> section Gros Morne</a:t>
            </a:r>
            <a:br>
              <a:rPr lang="fr-FR" sz="1400" b="1" dirty="0"/>
            </a:br>
            <a:r>
              <a:rPr lang="fr-FR" sz="1400" b="1" dirty="0"/>
              <a:t>Les murets de pierres sèches montés, en 2005 après le passage du cyclone Jeanne, </a:t>
            </a:r>
            <a:br>
              <a:rPr lang="fr-FR" sz="1400" b="1" dirty="0"/>
            </a:br>
            <a:r>
              <a:rPr lang="fr-FR" sz="1400" b="1" dirty="0"/>
              <a:t>ont été détruits par le cyclone Hanna  en septembre 2008</a:t>
            </a:r>
          </a:p>
        </p:txBody>
      </p:sp>
      <p:pic>
        <p:nvPicPr>
          <p:cNvPr id="347139" name="Picture 4" descr="26 Les gabions de la concurrence"/>
          <p:cNvPicPr>
            <a:picLocks noGrp="1" noChangeAspect="1" noChangeArrowheads="1"/>
          </p:cNvPicPr>
          <p:nvPr>
            <p:ph type="body" idx="4294967295"/>
          </p:nvPr>
        </p:nvPicPr>
        <p:blipFill>
          <a:blip r:embed="rId2">
            <a:extLst>
              <a:ext uri="{28A0092B-C50C-407E-A947-70E740481C1C}">
                <a14:useLocalDpi xmlns:a14="http://schemas.microsoft.com/office/drawing/2010/main"/>
              </a:ext>
            </a:extLst>
          </a:blip>
          <a:srcRect/>
          <a:stretch>
            <a:fillRect/>
          </a:stretch>
        </p:blipFill>
        <p:spPr>
          <a:xfrm>
            <a:off x="250825" y="1844675"/>
            <a:ext cx="3394075" cy="4525963"/>
          </a:xfrm>
          <a:noFill/>
        </p:spPr>
      </p:pic>
      <p:pic>
        <p:nvPicPr>
          <p:cNvPr id="347140" name="Picture 6" descr="Foto_Perou_02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24300" y="2420938"/>
            <a:ext cx="4813300"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7141" name="Picture 2" descr="F:\Ravine GRos-MOrne\DSC01315.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7142" name="Picture 3" descr="F:\Ravine GRos-MOrne\DSC01323.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00013"/>
            <a:ext cx="9144000" cy="695801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47143" name="Freeform 7"/>
          <p:cNvSpPr>
            <a:spLocks/>
          </p:cNvSpPr>
          <p:nvPr/>
        </p:nvSpPr>
        <p:spPr bwMode="auto">
          <a:xfrm>
            <a:off x="-252413" y="4508500"/>
            <a:ext cx="8794751" cy="2279650"/>
          </a:xfrm>
          <a:custGeom>
            <a:avLst/>
            <a:gdLst>
              <a:gd name="T0" fmla="*/ 498 w 5540"/>
              <a:gd name="T1" fmla="*/ 604 h 1436"/>
              <a:gd name="T2" fmla="*/ 589 w 5540"/>
              <a:gd name="T3" fmla="*/ 468 h 1436"/>
              <a:gd name="T4" fmla="*/ 771 w 5540"/>
              <a:gd name="T5" fmla="*/ 468 h 1436"/>
              <a:gd name="T6" fmla="*/ 997 w 5540"/>
              <a:gd name="T7" fmla="*/ 378 h 1436"/>
              <a:gd name="T8" fmla="*/ 1224 w 5540"/>
              <a:gd name="T9" fmla="*/ 332 h 1436"/>
              <a:gd name="T10" fmla="*/ 1587 w 5540"/>
              <a:gd name="T11" fmla="*/ 423 h 1436"/>
              <a:gd name="T12" fmla="*/ 1905 w 5540"/>
              <a:gd name="T13" fmla="*/ 332 h 1436"/>
              <a:gd name="T14" fmla="*/ 1995 w 5540"/>
              <a:gd name="T15" fmla="*/ 196 h 1436"/>
              <a:gd name="T16" fmla="*/ 2494 w 5540"/>
              <a:gd name="T17" fmla="*/ 15 h 1436"/>
              <a:gd name="T18" fmla="*/ 2993 w 5540"/>
              <a:gd name="T19" fmla="*/ 105 h 1436"/>
              <a:gd name="T20" fmla="*/ 5170 w 5540"/>
              <a:gd name="T21" fmla="*/ 423 h 1436"/>
              <a:gd name="T22" fmla="*/ 5216 w 5540"/>
              <a:gd name="T23" fmla="*/ 604 h 1436"/>
              <a:gd name="T24" fmla="*/ 4853 w 5540"/>
              <a:gd name="T25" fmla="*/ 786 h 1436"/>
              <a:gd name="T26" fmla="*/ 4535 w 5540"/>
              <a:gd name="T27" fmla="*/ 877 h 1436"/>
              <a:gd name="T28" fmla="*/ 4309 w 5540"/>
              <a:gd name="T29" fmla="*/ 1103 h 1436"/>
              <a:gd name="T30" fmla="*/ 3401 w 5540"/>
              <a:gd name="T31" fmla="*/ 1330 h 1436"/>
              <a:gd name="T32" fmla="*/ 3265 w 5540"/>
              <a:gd name="T33" fmla="*/ 1421 h 1436"/>
              <a:gd name="T34" fmla="*/ 453 w 5540"/>
              <a:gd name="T35" fmla="*/ 1421 h 1436"/>
              <a:gd name="T36" fmla="*/ 544 w 5540"/>
              <a:gd name="T37" fmla="*/ 1421 h 1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40" h="1436">
                <a:moveTo>
                  <a:pt x="498" y="604"/>
                </a:moveTo>
                <a:cubicBezTo>
                  <a:pt x="521" y="547"/>
                  <a:pt x="544" y="491"/>
                  <a:pt x="589" y="468"/>
                </a:cubicBezTo>
                <a:cubicBezTo>
                  <a:pt x="634" y="445"/>
                  <a:pt x="703" y="483"/>
                  <a:pt x="771" y="468"/>
                </a:cubicBezTo>
                <a:cubicBezTo>
                  <a:pt x="839" y="453"/>
                  <a:pt x="922" y="401"/>
                  <a:pt x="997" y="378"/>
                </a:cubicBezTo>
                <a:cubicBezTo>
                  <a:pt x="1072" y="355"/>
                  <a:pt x="1126" y="325"/>
                  <a:pt x="1224" y="332"/>
                </a:cubicBezTo>
                <a:cubicBezTo>
                  <a:pt x="1322" y="339"/>
                  <a:pt x="1474" y="423"/>
                  <a:pt x="1587" y="423"/>
                </a:cubicBezTo>
                <a:cubicBezTo>
                  <a:pt x="1700" y="423"/>
                  <a:pt x="1837" y="370"/>
                  <a:pt x="1905" y="332"/>
                </a:cubicBezTo>
                <a:cubicBezTo>
                  <a:pt x="1973" y="294"/>
                  <a:pt x="1897" y="249"/>
                  <a:pt x="1995" y="196"/>
                </a:cubicBezTo>
                <a:cubicBezTo>
                  <a:pt x="2093" y="143"/>
                  <a:pt x="2328" y="30"/>
                  <a:pt x="2494" y="15"/>
                </a:cubicBezTo>
                <a:cubicBezTo>
                  <a:pt x="2660" y="0"/>
                  <a:pt x="2547" y="37"/>
                  <a:pt x="2993" y="105"/>
                </a:cubicBezTo>
                <a:cubicBezTo>
                  <a:pt x="3439" y="173"/>
                  <a:pt x="4800" y="340"/>
                  <a:pt x="5170" y="423"/>
                </a:cubicBezTo>
                <a:cubicBezTo>
                  <a:pt x="5540" y="506"/>
                  <a:pt x="5269" y="543"/>
                  <a:pt x="5216" y="604"/>
                </a:cubicBezTo>
                <a:cubicBezTo>
                  <a:pt x="5163" y="665"/>
                  <a:pt x="4967" y="740"/>
                  <a:pt x="4853" y="786"/>
                </a:cubicBezTo>
                <a:cubicBezTo>
                  <a:pt x="4739" y="832"/>
                  <a:pt x="4626" y="824"/>
                  <a:pt x="4535" y="877"/>
                </a:cubicBezTo>
                <a:cubicBezTo>
                  <a:pt x="4444" y="930"/>
                  <a:pt x="4498" y="1027"/>
                  <a:pt x="4309" y="1103"/>
                </a:cubicBezTo>
                <a:cubicBezTo>
                  <a:pt x="4120" y="1179"/>
                  <a:pt x="3575" y="1277"/>
                  <a:pt x="3401" y="1330"/>
                </a:cubicBezTo>
                <a:cubicBezTo>
                  <a:pt x="3227" y="1383"/>
                  <a:pt x="3756" y="1406"/>
                  <a:pt x="3265" y="1421"/>
                </a:cubicBezTo>
                <a:cubicBezTo>
                  <a:pt x="2774" y="1436"/>
                  <a:pt x="906" y="1421"/>
                  <a:pt x="453" y="1421"/>
                </a:cubicBezTo>
                <a:cubicBezTo>
                  <a:pt x="0" y="1421"/>
                  <a:pt x="537" y="1421"/>
                  <a:pt x="544" y="1421"/>
                </a:cubicBezTo>
              </a:path>
            </a:pathLst>
          </a:custGeom>
          <a:noFill/>
          <a:ln w="50800" cap="rnd">
            <a:solidFill>
              <a:srgbClr val="FFFF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47144" name="Freeform 8"/>
          <p:cNvSpPr>
            <a:spLocks/>
          </p:cNvSpPr>
          <p:nvPr/>
        </p:nvSpPr>
        <p:spPr bwMode="auto">
          <a:xfrm>
            <a:off x="-60325" y="5121275"/>
            <a:ext cx="744538" cy="1620838"/>
          </a:xfrm>
          <a:custGeom>
            <a:avLst/>
            <a:gdLst>
              <a:gd name="T0" fmla="*/ 106 w 469"/>
              <a:gd name="T1" fmla="*/ 1021 h 1021"/>
              <a:gd name="T2" fmla="*/ 60 w 469"/>
              <a:gd name="T3" fmla="*/ 159 h 1021"/>
              <a:gd name="T4" fmla="*/ 469 w 469"/>
              <a:gd name="T5" fmla="*/ 68 h 1021"/>
            </a:gdLst>
            <a:ahLst/>
            <a:cxnLst>
              <a:cxn ang="0">
                <a:pos x="T0" y="T1"/>
              </a:cxn>
              <a:cxn ang="0">
                <a:pos x="T2" y="T3"/>
              </a:cxn>
              <a:cxn ang="0">
                <a:pos x="T4" y="T5"/>
              </a:cxn>
            </a:cxnLst>
            <a:rect l="0" t="0" r="r" b="b"/>
            <a:pathLst>
              <a:path w="469" h="1021">
                <a:moveTo>
                  <a:pt x="106" y="1021"/>
                </a:moveTo>
                <a:cubicBezTo>
                  <a:pt x="53" y="669"/>
                  <a:pt x="0" y="318"/>
                  <a:pt x="60" y="159"/>
                </a:cubicBezTo>
                <a:cubicBezTo>
                  <a:pt x="120" y="0"/>
                  <a:pt x="393" y="83"/>
                  <a:pt x="469" y="68"/>
                </a:cubicBezTo>
              </a:path>
            </a:pathLst>
          </a:custGeom>
          <a:noFill/>
          <a:ln w="50800" cap="rnd">
            <a:solidFill>
              <a:srgbClr val="FFFF66"/>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47145" name="Text Box 9"/>
          <p:cNvSpPr txBox="1">
            <a:spLocks noChangeArrowheads="1"/>
          </p:cNvSpPr>
          <p:nvPr/>
        </p:nvSpPr>
        <p:spPr bwMode="auto">
          <a:xfrm>
            <a:off x="-1588" y="-99392"/>
            <a:ext cx="9145588" cy="907941"/>
          </a:xfrm>
          <a:prstGeom prst="rect">
            <a:avLst/>
          </a:prstGeom>
          <a:solidFill>
            <a:schemeClr val="bg1"/>
          </a:solidFill>
          <a:ln>
            <a:noFill/>
          </a:ln>
          <a:effectLst/>
        </p:spPr>
        <p:txBody>
          <a:bodyPr>
            <a:spAutoFit/>
          </a:bodyPr>
          <a:lstStyle/>
          <a:p>
            <a:pPr algn="ctr" eaLnBrk="1" hangingPunct="1">
              <a:spcBef>
                <a:spcPct val="50000"/>
              </a:spcBef>
            </a:pPr>
            <a:r>
              <a:rPr lang="fr-FR" sz="1800" b="1" i="0" dirty="0">
                <a:latin typeface="Arial" charset="0"/>
                <a:cs typeface="Arial" charset="0"/>
              </a:rPr>
              <a:t>Valorisation de la fertilité de la terrasse alluvionnaire de SG4-Ti </a:t>
            </a:r>
            <a:r>
              <a:rPr lang="fr-FR" sz="1800" b="1" i="0" dirty="0" err="1">
                <a:latin typeface="Arial" charset="0"/>
                <a:cs typeface="Arial" charset="0"/>
              </a:rPr>
              <a:t>Acrête</a:t>
            </a:r>
            <a:endParaRPr lang="fr-FR" sz="1800" b="1" i="0" dirty="0">
              <a:latin typeface="Arial" charset="0"/>
              <a:cs typeface="Arial" charset="0"/>
            </a:endParaRPr>
          </a:p>
          <a:p>
            <a:pPr>
              <a:spcBef>
                <a:spcPct val="50000"/>
              </a:spcBef>
            </a:pPr>
            <a:r>
              <a:rPr lang="fr-FR" sz="1400" i="0" dirty="0">
                <a:cs typeface="Arial" charset="0"/>
              </a:rPr>
              <a:t>L’atterrissement en amont du seuil SG4-</a:t>
            </a:r>
            <a:r>
              <a:rPr lang="fr-FR" sz="1400" dirty="0">
                <a:ea typeface="Calibri" panose="020F0502020204030204" pitchFamily="34" charset="0"/>
              </a:rPr>
              <a:t>Ti </a:t>
            </a:r>
            <a:r>
              <a:rPr lang="fr-FR" sz="1400" dirty="0" err="1">
                <a:ea typeface="Calibri" panose="020F0502020204030204" pitchFamily="34" charset="0"/>
              </a:rPr>
              <a:t>Acrête</a:t>
            </a:r>
            <a:r>
              <a:rPr lang="fr-FR" sz="1400" dirty="0">
                <a:ea typeface="Calibri" panose="020F0502020204030204" pitchFamily="34" charset="0"/>
              </a:rPr>
              <a:t> </a:t>
            </a:r>
            <a:r>
              <a:rPr lang="fr-FR" sz="1400" i="0" dirty="0">
                <a:cs typeface="Arial" charset="0"/>
              </a:rPr>
              <a:t>constitue un nouveau fond frais. Le niveau du produit brut par unité de surface  a été multiplié par 3 depuis l’aménagement en mai 2006 (</a:t>
            </a:r>
            <a:r>
              <a:rPr lang="fr-FR" sz="1400" dirty="0">
                <a:cs typeface="Arial" charset="0"/>
              </a:rPr>
              <a:t>Photo janvier 2009)</a:t>
            </a:r>
            <a:r>
              <a:rPr lang="fr-FR" sz="1400" i="0" dirty="0">
                <a:latin typeface="Arial" charset="0"/>
                <a:cs typeface="Arial" charset="0"/>
              </a:rPr>
              <a:t>.</a:t>
            </a:r>
          </a:p>
        </p:txBody>
      </p:sp>
      <p:sp>
        <p:nvSpPr>
          <p:cNvPr id="2" name="ZoneTexte 1">
            <a:hlinkClick r:id="rId6" action="ppaction://hlinksldjump"/>
            <a:extLst>
              <a:ext uri="{FF2B5EF4-FFF2-40B4-BE49-F238E27FC236}">
                <a16:creationId xmlns:a16="http://schemas.microsoft.com/office/drawing/2014/main" id="{A26F8275-E2CF-A0AE-0BB4-B9249B370D01}"/>
              </a:ext>
            </a:extLst>
          </p:cNvPr>
          <p:cNvSpPr txBox="1"/>
          <p:nvPr/>
        </p:nvSpPr>
        <p:spPr>
          <a:xfrm>
            <a:off x="7966274" y="911113"/>
            <a:ext cx="1152128" cy="276999"/>
          </a:xfrm>
          <a:prstGeom prst="rect">
            <a:avLst/>
          </a:prstGeom>
          <a:solidFill>
            <a:schemeClr val="accent1">
              <a:lumMod val="40000"/>
              <a:lumOff val="60000"/>
            </a:schemeClr>
          </a:solidFill>
        </p:spPr>
        <p:txBody>
          <a:bodyPr wrap="square" rtlCol="0">
            <a:spAutoFit/>
          </a:bodyPr>
          <a:lstStyle/>
          <a:p>
            <a:r>
              <a:rPr lang="fr-FR" sz="1200" dirty="0"/>
              <a:t>Retour à l’index</a:t>
            </a:r>
          </a:p>
        </p:txBody>
      </p:sp>
    </p:spTree>
    <p:extLst>
      <p:ext uri="{BB962C8B-B14F-4D97-AF65-F5344CB8AC3E}">
        <p14:creationId xmlns:p14="http://schemas.microsoft.com/office/powerpoint/2010/main" val="225847594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hidden="1"/>
          <p:cNvSpPr>
            <a:spLocks noGrp="1" noChangeArrowheads="1"/>
          </p:cNvSpPr>
          <p:nvPr>
            <p:ph type="title"/>
          </p:nvPr>
        </p:nvSpPr>
        <p:spPr/>
        <p:txBody>
          <a:bodyPr>
            <a:normAutofit fontScale="90000"/>
          </a:bodyPr>
          <a:lstStyle/>
          <a:p>
            <a:r>
              <a:rPr lang="fr-FR" sz="4000" dirty="0"/>
              <a:t>Au fond, </a:t>
            </a:r>
            <a:r>
              <a:rPr lang="fr-FR" sz="4000" dirty="0" err="1"/>
              <a:t>bannaneraie</a:t>
            </a:r>
            <a:r>
              <a:rPr lang="fr-FR" sz="4000" dirty="0"/>
              <a:t>  en amont de SG4 et extension de la bananeraie grâce à P1 et P2</a:t>
            </a:r>
          </a:p>
        </p:txBody>
      </p:sp>
      <p:sp>
        <p:nvSpPr>
          <p:cNvPr id="11267" name="Rectangle 3" descr="DSC04353"/>
          <p:cNvSpPr>
            <a:spLocks noGrp="1" noChangeAspect="1" noChangeArrowheads="1"/>
          </p:cNvSpPr>
          <p:nvPr isPhoto="1"/>
        </p:nvSpPr>
        <p:spPr bwMode="auto">
          <a:xfrm>
            <a:off x="0" y="0"/>
            <a:ext cx="9144000" cy="685800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a:extLst>
              <a:ext uri="{FF2B5EF4-FFF2-40B4-BE49-F238E27FC236}">
                <a16:creationId xmlns:a16="http://schemas.microsoft.com/office/drawing/2014/main" id="{1DE3F7DB-4734-2DDA-0904-51C9912B54E7}"/>
              </a:ext>
            </a:extLst>
          </p:cNvPr>
          <p:cNvSpPr txBox="1"/>
          <p:nvPr/>
        </p:nvSpPr>
        <p:spPr>
          <a:xfrm>
            <a:off x="7596336" y="6470498"/>
            <a:ext cx="1547664" cy="307777"/>
          </a:xfrm>
          <a:prstGeom prst="rect">
            <a:avLst/>
          </a:prstGeom>
          <a:noFill/>
        </p:spPr>
        <p:txBody>
          <a:bodyPr wrap="square" rtlCol="0">
            <a:spAutoFit/>
          </a:bodyPr>
          <a:lstStyle/>
          <a:p>
            <a:r>
              <a:rPr lang="fr-FR" sz="1400" b="1" i="0" dirty="0">
                <a:solidFill>
                  <a:schemeClr val="bg1"/>
                </a:solidFill>
                <a:cs typeface="Arial" charset="0"/>
              </a:rPr>
              <a:t>SG4-</a:t>
            </a:r>
            <a:r>
              <a:rPr lang="fr-FR" sz="1400" b="1" dirty="0">
                <a:solidFill>
                  <a:schemeClr val="bg1"/>
                </a:solidFill>
                <a:ea typeface="Calibri" panose="020F0502020204030204" pitchFamily="34" charset="0"/>
              </a:rPr>
              <a:t>Ti </a:t>
            </a:r>
            <a:r>
              <a:rPr lang="fr-FR" sz="1400" b="1" dirty="0" err="1">
                <a:solidFill>
                  <a:schemeClr val="bg1"/>
                </a:solidFill>
                <a:ea typeface="Calibri" panose="020F0502020204030204" pitchFamily="34" charset="0"/>
              </a:rPr>
              <a:t>Acrête</a:t>
            </a:r>
            <a:endParaRPr lang="fr-FR" sz="1400" b="1" dirty="0">
              <a:solidFill>
                <a:schemeClr val="bg1"/>
              </a:solidFill>
            </a:endParaRPr>
          </a:p>
        </p:txBody>
      </p:sp>
    </p:spTree>
    <p:extLst>
      <p:ext uri="{BB962C8B-B14F-4D97-AF65-F5344CB8AC3E}">
        <p14:creationId xmlns:p14="http://schemas.microsoft.com/office/powerpoint/2010/main" val="78738358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Image 1" descr="DSC04352"/>
          <p:cNvPicPr>
            <a:picLocks noGrp="1" noChangeAspect="1"/>
          </p:cNvPicPr>
          <p:nvPr isPhoto="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4514" name="ZoneTexte 2"/>
          <p:cNvSpPr txBox="1">
            <a:spLocks noChangeArrowheads="1"/>
          </p:cNvSpPr>
          <p:nvPr/>
        </p:nvSpPr>
        <p:spPr bwMode="auto">
          <a:xfrm>
            <a:off x="15081" y="6362283"/>
            <a:ext cx="9113837" cy="523220"/>
          </a:xfrm>
          <a:prstGeom prst="rect">
            <a:avLst/>
          </a:prstGeom>
          <a:solidFill>
            <a:schemeClr val="bg1"/>
          </a:solidFill>
          <a:ln w="9525">
            <a:noFill/>
            <a:miter lim="800000"/>
            <a:headEnd/>
            <a:tailEnd/>
          </a:ln>
        </p:spPr>
        <p:txBody>
          <a:bodyPr wrap="square">
            <a:spAutoFit/>
          </a:bodyPr>
          <a:lstStyle/>
          <a:p>
            <a:r>
              <a:rPr lang="fr-FR" sz="1400" dirty="0">
                <a:latin typeface="Calibri" pitchFamily="34" charset="0"/>
              </a:rPr>
              <a:t>Bananeraie en amont de SG4-Ti </a:t>
            </a:r>
            <a:r>
              <a:rPr lang="fr-FR" sz="1400" dirty="0" err="1">
                <a:latin typeface="Calibri" pitchFamily="34" charset="0"/>
              </a:rPr>
              <a:t>Acrête</a:t>
            </a:r>
            <a:r>
              <a:rPr lang="fr-FR" sz="1400" dirty="0">
                <a:latin typeface="Calibri" pitchFamily="34" charset="0"/>
              </a:rPr>
              <a:t>, installée après clôture de la parcelle. La valorisation complète du seuil s’étale sur 4 ans.</a:t>
            </a:r>
          </a:p>
        </p:txBody>
      </p:sp>
      <p:sp>
        <p:nvSpPr>
          <p:cNvPr id="2" name="ZoneTexte 1">
            <a:extLst>
              <a:ext uri="{FF2B5EF4-FFF2-40B4-BE49-F238E27FC236}">
                <a16:creationId xmlns:a16="http://schemas.microsoft.com/office/drawing/2014/main" id="{6DCE0C2F-FBED-D00B-9C23-3ED51A5A7D72}"/>
              </a:ext>
            </a:extLst>
          </p:cNvPr>
          <p:cNvSpPr txBox="1"/>
          <p:nvPr/>
        </p:nvSpPr>
        <p:spPr>
          <a:xfrm>
            <a:off x="7596336" y="6001543"/>
            <a:ext cx="1547664" cy="307777"/>
          </a:xfrm>
          <a:prstGeom prst="rect">
            <a:avLst/>
          </a:prstGeom>
          <a:noFill/>
        </p:spPr>
        <p:txBody>
          <a:bodyPr wrap="square" rtlCol="0">
            <a:spAutoFit/>
          </a:bodyPr>
          <a:lstStyle/>
          <a:p>
            <a:r>
              <a:rPr lang="fr-FR" sz="1400" b="1" i="0" dirty="0">
                <a:solidFill>
                  <a:schemeClr val="bg1"/>
                </a:solidFill>
                <a:cs typeface="Arial" charset="0"/>
              </a:rPr>
              <a:t>SG4-</a:t>
            </a:r>
            <a:r>
              <a:rPr lang="fr-FR" sz="1400" b="1" dirty="0">
                <a:solidFill>
                  <a:schemeClr val="bg1"/>
                </a:solidFill>
                <a:ea typeface="Calibri" panose="020F0502020204030204" pitchFamily="34" charset="0"/>
              </a:rPr>
              <a:t>Ti </a:t>
            </a:r>
            <a:r>
              <a:rPr lang="fr-FR" sz="1400" b="1" dirty="0" err="1">
                <a:solidFill>
                  <a:schemeClr val="bg1"/>
                </a:solidFill>
                <a:ea typeface="Calibri" panose="020F0502020204030204" pitchFamily="34" charset="0"/>
              </a:rPr>
              <a:t>Acrête</a:t>
            </a:r>
            <a:endParaRPr lang="fr-FR" sz="1400" b="1" dirty="0">
              <a:solidFill>
                <a:schemeClr val="bg1"/>
              </a:solidFill>
            </a:endParaRPr>
          </a:p>
        </p:txBody>
      </p:sp>
    </p:spTree>
    <p:extLst>
      <p:ext uri="{BB962C8B-B14F-4D97-AF65-F5344CB8AC3E}">
        <p14:creationId xmlns:p14="http://schemas.microsoft.com/office/powerpoint/2010/main" val="383988199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hidden="1"/>
          <p:cNvSpPr>
            <a:spLocks noGrp="1" noChangeArrowheads="1"/>
          </p:cNvSpPr>
          <p:nvPr>
            <p:ph type="title"/>
          </p:nvPr>
        </p:nvSpPr>
        <p:spPr/>
        <p:txBody>
          <a:bodyPr>
            <a:normAutofit fontScale="90000"/>
          </a:bodyPr>
          <a:lstStyle/>
          <a:p>
            <a:r>
              <a:rPr lang="fr-FR" sz="4000" dirty="0"/>
              <a:t>Le bananier plantain, culture prioritaire quand il y a de l’eau disponible et qu’ils ont les moyens d’acheter les plants. P7</a:t>
            </a:r>
          </a:p>
        </p:txBody>
      </p:sp>
      <p:sp>
        <p:nvSpPr>
          <p:cNvPr id="3075" name="Rectangle 3" descr="IMGP3703"/>
          <p:cNvSpPr>
            <a:spLocks noGrp="1" noChangeAspect="1" noChangeArrowheads="1"/>
          </p:cNvSpPr>
          <p:nvPr isPhoto="1"/>
        </p:nvSpPr>
        <p:spPr bwMode="auto">
          <a:xfrm>
            <a:off x="0" y="0"/>
            <a:ext cx="9144000" cy="6075363"/>
          </a:xfrm>
          <a:prstGeom prst="rect">
            <a:avLst/>
          </a:prstGeom>
          <a:blipFill dpi="0" rotWithShape="1">
            <a:blip r:embed="rId2" cstate="email">
              <a:extLst>
                <a:ext uri="{28A0092B-C50C-407E-A947-70E740481C1C}">
                  <a14:useLocalDpi xmlns:a14="http://schemas.microsoft.com/office/drawing/2010/main"/>
                </a:ext>
              </a:extLst>
            </a:blip>
            <a:srcRect/>
            <a:stretch>
              <a:fillRect r="-4"/>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a:extLst>
              <a:ext uri="{FF2B5EF4-FFF2-40B4-BE49-F238E27FC236}">
                <a16:creationId xmlns:a16="http://schemas.microsoft.com/office/drawing/2014/main" id="{9A4AE6CD-39FF-9785-39AE-16E7FE16D9B1}"/>
              </a:ext>
            </a:extLst>
          </p:cNvPr>
          <p:cNvSpPr txBox="1"/>
          <p:nvPr/>
        </p:nvSpPr>
        <p:spPr>
          <a:xfrm>
            <a:off x="7452320" y="5661248"/>
            <a:ext cx="1547664" cy="307777"/>
          </a:xfrm>
          <a:prstGeom prst="rect">
            <a:avLst/>
          </a:prstGeom>
          <a:noFill/>
        </p:spPr>
        <p:txBody>
          <a:bodyPr wrap="square" rtlCol="0">
            <a:spAutoFit/>
          </a:bodyPr>
          <a:lstStyle/>
          <a:p>
            <a:r>
              <a:rPr lang="fr-FR" sz="1400" b="1" i="0" dirty="0">
                <a:solidFill>
                  <a:schemeClr val="bg1"/>
                </a:solidFill>
                <a:cs typeface="Arial" charset="0"/>
              </a:rPr>
              <a:t>SG4-</a:t>
            </a:r>
            <a:r>
              <a:rPr lang="fr-FR" sz="1400" b="1" dirty="0">
                <a:solidFill>
                  <a:schemeClr val="bg1"/>
                </a:solidFill>
                <a:ea typeface="Calibri" panose="020F0502020204030204" pitchFamily="34" charset="0"/>
              </a:rPr>
              <a:t>Ti </a:t>
            </a:r>
            <a:r>
              <a:rPr lang="fr-FR" sz="1400" b="1" dirty="0" err="1">
                <a:solidFill>
                  <a:schemeClr val="bg1"/>
                </a:solidFill>
                <a:ea typeface="Calibri" panose="020F0502020204030204" pitchFamily="34" charset="0"/>
              </a:rPr>
              <a:t>Acrête</a:t>
            </a:r>
            <a:endParaRPr lang="fr-FR" sz="1400" b="1" dirty="0">
              <a:solidFill>
                <a:schemeClr val="bg1"/>
              </a:solidFill>
            </a:endParaRPr>
          </a:p>
        </p:txBody>
      </p:sp>
    </p:spTree>
    <p:extLst>
      <p:ext uri="{BB962C8B-B14F-4D97-AF65-F5344CB8AC3E}">
        <p14:creationId xmlns:p14="http://schemas.microsoft.com/office/powerpoint/2010/main" val="870144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hidden="1"/>
          <p:cNvSpPr>
            <a:spLocks noGrp="1" noChangeArrowheads="1"/>
          </p:cNvSpPr>
          <p:nvPr>
            <p:ph type="title"/>
          </p:nvPr>
        </p:nvSpPr>
        <p:spPr/>
        <p:txBody>
          <a:bodyPr>
            <a:normAutofit fontScale="90000"/>
          </a:bodyPr>
          <a:lstStyle/>
          <a:p>
            <a:pPr eaLnBrk="1" hangingPunct="1"/>
            <a:r>
              <a:rPr lang="fr-FR" dirty="0"/>
              <a:t>Le père de famille, propriétaire en indivision avec sa sœur de la parcelle aménagée. Sa principale source de revenu est la production de charbon de bois.</a:t>
            </a:r>
          </a:p>
        </p:txBody>
      </p:sp>
      <p:sp>
        <p:nvSpPr>
          <p:cNvPr id="6147" name="Rectangle 3" descr="12 Thelson Thémé"/>
          <p:cNvSpPr>
            <a:spLocks noGrp="1" noChangeAspect="1" noChangeArrowheads="1"/>
          </p:cNvSpPr>
          <p:nvPr isPhoto="1"/>
        </p:nvSpPr>
        <p:spPr bwMode="auto">
          <a:xfrm>
            <a:off x="5708154" y="2276872"/>
            <a:ext cx="3435846" cy="4581128"/>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Rectangle 3" descr="14 Gina Thémé"/>
          <p:cNvSpPr>
            <a:spLocks noGrp="1" noChangeAspect="1" noChangeArrowheads="1"/>
          </p:cNvSpPr>
          <p:nvPr isPhoto="1"/>
        </p:nvSpPr>
        <p:spPr bwMode="auto">
          <a:xfrm>
            <a:off x="1" y="2276872"/>
            <a:ext cx="3435846" cy="4581128"/>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539552" y="548680"/>
            <a:ext cx="184731" cy="369332"/>
          </a:xfrm>
          <a:prstGeom prst="rect">
            <a:avLst/>
          </a:prstGeom>
          <a:noFill/>
        </p:spPr>
        <p:txBody>
          <a:bodyPr wrap="none" rtlCol="0">
            <a:spAutoFit/>
          </a:bodyPr>
          <a:lstStyle/>
          <a:p>
            <a:endParaRPr lang="fr-FR" dirty="0"/>
          </a:p>
        </p:txBody>
      </p:sp>
      <p:sp>
        <p:nvSpPr>
          <p:cNvPr id="3" name="ZoneTexte 2"/>
          <p:cNvSpPr txBox="1"/>
          <p:nvPr/>
        </p:nvSpPr>
        <p:spPr>
          <a:xfrm>
            <a:off x="0" y="71626"/>
            <a:ext cx="9144000" cy="2000548"/>
          </a:xfrm>
          <a:prstGeom prst="rect">
            <a:avLst/>
          </a:prstGeom>
          <a:noFill/>
        </p:spPr>
        <p:txBody>
          <a:bodyPr wrap="square" rtlCol="0">
            <a:spAutoFit/>
          </a:bodyPr>
          <a:lstStyle/>
          <a:p>
            <a:pPr algn="ctr"/>
            <a:r>
              <a:rPr lang="fr-FR" sz="2000" b="1" dirty="0">
                <a:latin typeface="+mj-lt"/>
              </a:rPr>
              <a:t>Les seuils maçonnés SM1, SM2, SM3</a:t>
            </a:r>
          </a:p>
          <a:p>
            <a:pPr algn="ctr"/>
            <a:r>
              <a:rPr lang="fr-FR" sz="2000" b="1" dirty="0">
                <a:latin typeface="+mj-lt"/>
              </a:rPr>
              <a:t>La relation avec les agriculteurs concernés</a:t>
            </a:r>
          </a:p>
          <a:p>
            <a:r>
              <a:rPr lang="fr-FR" sz="1400" dirty="0">
                <a:latin typeface="+mj-lt"/>
              </a:rPr>
              <a:t>Ce qui m’a frappé, c’est la très bonne connaissance des agriculteurs de la zone qu’avaient Michel Brochet, Guillaume Michel et Saintil. Elle résultait d’une longue fréquentation de cette zone et de la valorisation du mémoire de DEA de Rémi Nègre : </a:t>
            </a:r>
            <a:r>
              <a:rPr lang="fr-FR" sz="1400" kern="50" dirty="0">
                <a:effectLst/>
                <a:latin typeface="+mj-lt"/>
                <a:ea typeface="DejaVu Sans"/>
                <a:cs typeface="Times New Roman" panose="02020603050405020304" pitchFamily="18" charset="0"/>
              </a:rPr>
              <a:t>Analyse-diagnostic du système agraire d’une petite région agricole de la commune de Gros-Morne (2007).</a:t>
            </a:r>
          </a:p>
          <a:p>
            <a:r>
              <a:rPr lang="fr-FR" sz="1400" dirty="0">
                <a:latin typeface="+mj-lt"/>
              </a:rPr>
              <a:t>Cette familiarisation est ici illustrée par quelques photos. </a:t>
            </a:r>
            <a:r>
              <a:rPr lang="fr-FR" sz="1400" b="1" dirty="0">
                <a:latin typeface="+mj-lt"/>
              </a:rPr>
              <a:t>La famille Telson </a:t>
            </a:r>
            <a:r>
              <a:rPr lang="fr-FR" sz="1400" b="1" dirty="0" err="1">
                <a:latin typeface="+mj-lt"/>
              </a:rPr>
              <a:t>Thémé</a:t>
            </a:r>
            <a:r>
              <a:rPr lang="fr-FR" sz="1400" b="1" dirty="0">
                <a:latin typeface="+mj-lt"/>
              </a:rPr>
              <a:t> : l</a:t>
            </a:r>
            <a:r>
              <a:rPr lang="fr-FR" sz="1400" dirty="0">
                <a:latin typeface="+mj-lt"/>
              </a:rPr>
              <a:t>e père de famille est propriétaire en indivision avec sa sœur de la parcelle aménagée. Sa principale source de revenu est la production de charbon de bois. Son épouse, Gina, mère de 5 enfants, suit maintenant un programme de planning familial.</a:t>
            </a:r>
          </a:p>
        </p:txBody>
      </p:sp>
      <p:sp>
        <p:nvSpPr>
          <p:cNvPr id="5" name="ZoneTexte 4">
            <a:hlinkClick r:id="rId4" action="ppaction://hlinksldjump"/>
            <a:extLst>
              <a:ext uri="{FF2B5EF4-FFF2-40B4-BE49-F238E27FC236}">
                <a16:creationId xmlns:a16="http://schemas.microsoft.com/office/drawing/2014/main" id="{D7E9BD12-A6B7-3FE3-0C44-96ED49589BF1}"/>
              </a:ext>
            </a:extLst>
          </p:cNvPr>
          <p:cNvSpPr txBox="1"/>
          <p:nvPr/>
        </p:nvSpPr>
        <p:spPr>
          <a:xfrm>
            <a:off x="7991872" y="116632"/>
            <a:ext cx="1152128" cy="276999"/>
          </a:xfrm>
          <a:prstGeom prst="rect">
            <a:avLst/>
          </a:prstGeom>
          <a:solidFill>
            <a:schemeClr val="accent1">
              <a:lumMod val="40000"/>
              <a:lumOff val="60000"/>
            </a:schemeClr>
          </a:solidFill>
        </p:spPr>
        <p:txBody>
          <a:bodyPr wrap="square" rtlCol="0">
            <a:spAutoFit/>
          </a:bodyPr>
          <a:lstStyle/>
          <a:p>
            <a:r>
              <a:rPr lang="fr-FR" sz="1200" dirty="0"/>
              <a:t>Retour à l’index</a:t>
            </a:r>
          </a:p>
        </p:txBody>
      </p:sp>
    </p:spTree>
    <p:extLst>
      <p:ext uri="{BB962C8B-B14F-4D97-AF65-F5344CB8AC3E}">
        <p14:creationId xmlns:p14="http://schemas.microsoft.com/office/powerpoint/2010/main" val="375855998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hidden="1"/>
          <p:cNvSpPr>
            <a:spLocks noGrp="1" noChangeArrowheads="1"/>
          </p:cNvSpPr>
          <p:nvPr>
            <p:ph type="title"/>
          </p:nvPr>
        </p:nvSpPr>
        <p:spPr/>
        <p:txBody>
          <a:bodyPr>
            <a:normAutofit fontScale="90000"/>
          </a:bodyPr>
          <a:lstStyle/>
          <a:p>
            <a:pPr algn="just" eaLnBrk="1" hangingPunct="1"/>
            <a:r>
              <a:rPr lang="fr-FR" sz="4000" dirty="0"/>
              <a:t>Jardin près </a:t>
            </a:r>
            <a:r>
              <a:rPr lang="fr-FR" sz="4000" dirty="0" err="1"/>
              <a:t>kaye</a:t>
            </a:r>
            <a:r>
              <a:rPr lang="fr-FR" sz="4000" dirty="0"/>
              <a:t> banane Giraumon arrosé à partir de P7.</a:t>
            </a:r>
          </a:p>
        </p:txBody>
      </p:sp>
      <p:sp>
        <p:nvSpPr>
          <p:cNvPr id="10243" name="Rectangle 3" descr="DSC05302"/>
          <p:cNvSpPr>
            <a:spLocks noGrp="1" noChangeAspect="1" noChangeArrowheads="1"/>
          </p:cNvSpPr>
          <p:nvPr isPhoto="1"/>
        </p:nvSpPr>
        <p:spPr bwMode="auto">
          <a:xfrm>
            <a:off x="0" y="0"/>
            <a:ext cx="8604448" cy="6453336"/>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 name="ZoneTexte 2"/>
          <p:cNvSpPr txBox="1"/>
          <p:nvPr/>
        </p:nvSpPr>
        <p:spPr>
          <a:xfrm>
            <a:off x="0" y="6444044"/>
            <a:ext cx="9144000" cy="307777"/>
          </a:xfrm>
          <a:prstGeom prst="rect">
            <a:avLst/>
          </a:prstGeom>
          <a:noFill/>
        </p:spPr>
        <p:txBody>
          <a:bodyPr wrap="square" rtlCol="0">
            <a:spAutoFit/>
          </a:bodyPr>
          <a:lstStyle/>
          <a:p>
            <a:r>
              <a:rPr lang="fr-FR" sz="1400" dirty="0"/>
              <a:t>Jardin près kaye, banane et giraumon, arrosé à partir de P7.</a:t>
            </a:r>
          </a:p>
        </p:txBody>
      </p:sp>
      <p:sp>
        <p:nvSpPr>
          <p:cNvPr id="2" name="ZoneTexte 1">
            <a:extLst>
              <a:ext uri="{FF2B5EF4-FFF2-40B4-BE49-F238E27FC236}">
                <a16:creationId xmlns:a16="http://schemas.microsoft.com/office/drawing/2014/main" id="{11ABA22C-B176-3B2F-235F-A7E90AA7035A}"/>
              </a:ext>
            </a:extLst>
          </p:cNvPr>
          <p:cNvSpPr txBox="1"/>
          <p:nvPr/>
        </p:nvSpPr>
        <p:spPr>
          <a:xfrm>
            <a:off x="179512" y="404664"/>
            <a:ext cx="1547664" cy="307777"/>
          </a:xfrm>
          <a:prstGeom prst="rect">
            <a:avLst/>
          </a:prstGeom>
          <a:noFill/>
        </p:spPr>
        <p:txBody>
          <a:bodyPr wrap="square" rtlCol="0">
            <a:spAutoFit/>
          </a:bodyPr>
          <a:lstStyle/>
          <a:p>
            <a:r>
              <a:rPr lang="fr-FR" sz="1400" b="1" i="0" dirty="0">
                <a:solidFill>
                  <a:schemeClr val="bg1"/>
                </a:solidFill>
                <a:cs typeface="Arial" charset="0"/>
              </a:rPr>
              <a:t>SG4-</a:t>
            </a:r>
            <a:r>
              <a:rPr lang="fr-FR" sz="1400" b="1" dirty="0">
                <a:solidFill>
                  <a:schemeClr val="bg1"/>
                </a:solidFill>
                <a:ea typeface="Calibri" panose="020F0502020204030204" pitchFamily="34" charset="0"/>
              </a:rPr>
              <a:t>Ti </a:t>
            </a:r>
            <a:r>
              <a:rPr lang="fr-FR" sz="1400" b="1" dirty="0" err="1">
                <a:solidFill>
                  <a:schemeClr val="bg1"/>
                </a:solidFill>
                <a:ea typeface="Calibri" panose="020F0502020204030204" pitchFamily="34" charset="0"/>
              </a:rPr>
              <a:t>Acrête</a:t>
            </a:r>
            <a:endParaRPr lang="fr-FR" sz="1400" b="1" dirty="0">
              <a:solidFill>
                <a:schemeClr val="bg1"/>
              </a:solidFill>
            </a:endParaRPr>
          </a:p>
        </p:txBody>
      </p:sp>
    </p:spTree>
    <p:extLst>
      <p:ext uri="{BB962C8B-B14F-4D97-AF65-F5344CB8AC3E}">
        <p14:creationId xmlns:p14="http://schemas.microsoft.com/office/powerpoint/2010/main" val="395120434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hidden="1"/>
          <p:cNvSpPr>
            <a:spLocks noGrp="1" noChangeArrowheads="1"/>
          </p:cNvSpPr>
          <p:nvPr>
            <p:ph type="title"/>
          </p:nvPr>
        </p:nvSpPr>
        <p:spPr/>
        <p:txBody>
          <a:bodyPr>
            <a:normAutofit fontScale="90000"/>
          </a:bodyPr>
          <a:lstStyle/>
          <a:p>
            <a:r>
              <a:rPr lang="fr-FR" dirty="0"/>
              <a:t>Novembre 2008. L’ouvrage en gabions a basculé sous l’effet de la pression hydrostatique lors des crues de septembre 2008, sans être emporté. L’atterrissement est resté en place, mais l’ouvrage est fragilisé. Du roseau a été planté pour le consolider et, en aval, des bois repousse de section importante seront plantés.</a:t>
            </a:r>
          </a:p>
        </p:txBody>
      </p:sp>
      <p:sp>
        <p:nvSpPr>
          <p:cNvPr id="342019" name="Rectangle 3" descr="DSC01315"/>
          <p:cNvSpPr>
            <a:spLocks noGrp="1" noChangeAspect="1" noChangeArrowheads="1"/>
          </p:cNvSpPr>
          <p:nvPr isPhoto="1"/>
        </p:nvSpPr>
        <p:spPr bwMode="auto">
          <a:xfrm>
            <a:off x="1" y="1700040"/>
            <a:ext cx="6876256" cy="5157959"/>
          </a:xfrm>
          <a:prstGeom prst="rect">
            <a:avLst/>
          </a:prstGeom>
          <a:blipFill dpi="0" rotWithShape="1">
            <a:blip r:embed="rId2" cstate="email">
              <a:extLst>
                <a:ext uri="{28A0092B-C50C-407E-A947-70E740481C1C}">
                  <a14:useLocalDpi xmlns:a14="http://schemas.microsoft.com/office/drawing/2010/main"/>
                </a:ext>
              </a:extLst>
            </a:blip>
            <a:srcRect/>
            <a:stretch>
              <a:fillRect b="-74"/>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42020" name="Text Box 4"/>
          <p:cNvSpPr txBox="1">
            <a:spLocks noChangeArrowheads="1"/>
          </p:cNvSpPr>
          <p:nvPr/>
        </p:nvSpPr>
        <p:spPr bwMode="auto">
          <a:xfrm>
            <a:off x="31750" y="13319"/>
            <a:ext cx="8932738"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sz="1800" b="1" i="0" dirty="0">
                <a:latin typeface="Arial" charset="0"/>
              </a:rPr>
              <a:t>Tirer les leçons de l’expérience</a:t>
            </a:r>
          </a:p>
          <a:p>
            <a:r>
              <a:rPr lang="fr-FR" sz="1400" i="0" dirty="0">
                <a:latin typeface="Arial" charset="0"/>
              </a:rPr>
              <a:t>Novembre 2008. L’ouvrage en gabions SG4-</a:t>
            </a:r>
            <a:r>
              <a:rPr lang="fr-FR" sz="1400" dirty="0">
                <a:latin typeface="Calibri" pitchFamily="34" charset="0"/>
              </a:rPr>
              <a:t>Ti </a:t>
            </a:r>
            <a:r>
              <a:rPr lang="fr-FR" sz="1400" dirty="0" err="1">
                <a:latin typeface="Calibri" pitchFamily="34" charset="0"/>
              </a:rPr>
              <a:t>Acrête</a:t>
            </a:r>
            <a:r>
              <a:rPr lang="fr-FR" sz="1400" dirty="0">
                <a:latin typeface="Calibri" pitchFamily="34" charset="0"/>
              </a:rPr>
              <a:t> </a:t>
            </a:r>
            <a:r>
              <a:rPr lang="fr-FR" sz="1400" i="0" dirty="0">
                <a:latin typeface="Arial" charset="0"/>
              </a:rPr>
              <a:t>a basculé sous l’effet de la pression hydrostatique lors des crues de septembre 2008, sans être emporté. L’atterrissement est resté en place, mais l’ouvrage est fragilisé.</a:t>
            </a:r>
            <a:r>
              <a:rPr lang="fr-FR" sz="1400" i="0" dirty="0">
                <a:solidFill>
                  <a:schemeClr val="tx2"/>
                </a:solidFill>
                <a:latin typeface="Arial" charset="0"/>
              </a:rPr>
              <a:t> </a:t>
            </a:r>
          </a:p>
          <a:p>
            <a:r>
              <a:rPr lang="fr-FR" sz="1400" i="0" dirty="0">
                <a:latin typeface="Arial" charset="0"/>
              </a:rPr>
              <a:t>Le dimensionnement d’ouvrages similaires devra être revu et des précautions supplémentaires devront réduire le risque d’apparition de sous-pressions qui se conjuguent avec la pression hydrostatique pour déstabiliser l’ouvrage.</a:t>
            </a:r>
            <a:endParaRPr lang="fr-FR" sz="1400" dirty="0">
              <a:latin typeface="Arial" charset="0"/>
            </a:endParaRPr>
          </a:p>
        </p:txBody>
      </p:sp>
      <p:sp>
        <p:nvSpPr>
          <p:cNvPr id="2" name="ZoneTexte 1">
            <a:hlinkClick r:id="rId3" action="ppaction://hlinksldjump"/>
            <a:extLst>
              <a:ext uri="{FF2B5EF4-FFF2-40B4-BE49-F238E27FC236}">
                <a16:creationId xmlns:a16="http://schemas.microsoft.com/office/drawing/2014/main" id="{229CD6CA-754F-5DE0-B221-884F2066E899}"/>
              </a:ext>
            </a:extLst>
          </p:cNvPr>
          <p:cNvSpPr txBox="1"/>
          <p:nvPr/>
        </p:nvSpPr>
        <p:spPr>
          <a:xfrm>
            <a:off x="7991872" y="44624"/>
            <a:ext cx="1152128" cy="276999"/>
          </a:xfrm>
          <a:prstGeom prst="rect">
            <a:avLst/>
          </a:prstGeom>
          <a:solidFill>
            <a:schemeClr val="accent1">
              <a:lumMod val="40000"/>
              <a:lumOff val="60000"/>
            </a:schemeClr>
          </a:solidFill>
        </p:spPr>
        <p:txBody>
          <a:bodyPr wrap="square" rtlCol="0">
            <a:spAutoFit/>
          </a:bodyPr>
          <a:lstStyle/>
          <a:p>
            <a:r>
              <a:rPr lang="fr-FR" sz="1200" dirty="0"/>
              <a:t>Retour à l’index</a:t>
            </a:r>
          </a:p>
        </p:txBody>
      </p:sp>
      <p:sp>
        <p:nvSpPr>
          <p:cNvPr id="3" name="ZoneTexte 2">
            <a:extLst>
              <a:ext uri="{FF2B5EF4-FFF2-40B4-BE49-F238E27FC236}">
                <a16:creationId xmlns:a16="http://schemas.microsoft.com/office/drawing/2014/main" id="{9B8163EC-D0BA-0A05-5ABB-E22E68BDE809}"/>
              </a:ext>
            </a:extLst>
          </p:cNvPr>
          <p:cNvSpPr txBox="1"/>
          <p:nvPr/>
        </p:nvSpPr>
        <p:spPr>
          <a:xfrm>
            <a:off x="31750" y="1735393"/>
            <a:ext cx="1547664" cy="307777"/>
          </a:xfrm>
          <a:prstGeom prst="rect">
            <a:avLst/>
          </a:prstGeom>
          <a:noFill/>
        </p:spPr>
        <p:txBody>
          <a:bodyPr wrap="square" rtlCol="0">
            <a:spAutoFit/>
          </a:bodyPr>
          <a:lstStyle/>
          <a:p>
            <a:r>
              <a:rPr lang="fr-FR" sz="1400" b="1" i="0" dirty="0">
                <a:solidFill>
                  <a:schemeClr val="bg1"/>
                </a:solidFill>
                <a:cs typeface="Arial" charset="0"/>
              </a:rPr>
              <a:t>SG4-</a:t>
            </a:r>
            <a:r>
              <a:rPr lang="fr-FR" sz="1400" b="1" dirty="0">
                <a:solidFill>
                  <a:schemeClr val="bg1"/>
                </a:solidFill>
                <a:ea typeface="Calibri" panose="020F0502020204030204" pitchFamily="34" charset="0"/>
              </a:rPr>
              <a:t>Ti </a:t>
            </a:r>
            <a:r>
              <a:rPr lang="fr-FR" sz="1400" b="1" dirty="0" err="1">
                <a:solidFill>
                  <a:schemeClr val="bg1"/>
                </a:solidFill>
                <a:ea typeface="Calibri" panose="020F0502020204030204" pitchFamily="34" charset="0"/>
              </a:rPr>
              <a:t>Acrête</a:t>
            </a:r>
            <a:endParaRPr lang="fr-FR" sz="1400" b="1" dirty="0">
              <a:solidFill>
                <a:schemeClr val="bg1"/>
              </a:solidFill>
            </a:endParaRPr>
          </a:p>
        </p:txBody>
      </p:sp>
    </p:spTree>
    <p:extLst>
      <p:ext uri="{BB962C8B-B14F-4D97-AF65-F5344CB8AC3E}">
        <p14:creationId xmlns:p14="http://schemas.microsoft.com/office/powerpoint/2010/main" val="208305311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hidden="1"/>
          <p:cNvSpPr>
            <a:spLocks noGrp="1" noChangeArrowheads="1"/>
          </p:cNvSpPr>
          <p:nvPr>
            <p:ph type="title"/>
          </p:nvPr>
        </p:nvSpPr>
        <p:spPr/>
        <p:txBody>
          <a:bodyPr>
            <a:normAutofit fontScale="90000"/>
          </a:bodyPr>
          <a:lstStyle/>
          <a:p>
            <a:r>
              <a:rPr lang="fr-FR" dirty="0"/>
              <a:t>Vue de l’aval du seuil qui a basculé sur les gabions du radier. </a:t>
            </a:r>
          </a:p>
        </p:txBody>
      </p:sp>
      <p:sp>
        <p:nvSpPr>
          <p:cNvPr id="343043" name="Rectangle 3" descr="DSC01314"/>
          <p:cNvSpPr>
            <a:spLocks noGrp="1" noChangeAspect="1" noChangeArrowheads="1"/>
          </p:cNvSpPr>
          <p:nvPr isPhoto="1"/>
        </p:nvSpPr>
        <p:spPr bwMode="auto">
          <a:xfrm>
            <a:off x="665820" y="998731"/>
            <a:ext cx="7812360" cy="5859269"/>
          </a:xfrm>
          <a:prstGeom prst="rect">
            <a:avLst/>
          </a:prstGeom>
          <a:blipFill dpi="0" rotWithShape="1">
            <a:blip r:embed="rId2"/>
            <a:srcRect/>
            <a:stretch>
              <a:fillRect b="-88"/>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43044" name="Text Box 4"/>
          <p:cNvSpPr txBox="1">
            <a:spLocks noChangeArrowheads="1"/>
          </p:cNvSpPr>
          <p:nvPr/>
        </p:nvSpPr>
        <p:spPr bwMode="auto">
          <a:xfrm>
            <a:off x="0" y="115888"/>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343045" name="Text Box 5"/>
          <p:cNvSpPr txBox="1">
            <a:spLocks noChangeArrowheads="1"/>
          </p:cNvSpPr>
          <p:nvPr/>
        </p:nvSpPr>
        <p:spPr bwMode="auto">
          <a:xfrm>
            <a:off x="193675" y="182563"/>
            <a:ext cx="86042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sz="1400" i="0" dirty="0">
                <a:latin typeface="Arial" charset="0"/>
              </a:rPr>
              <a:t>Vue de l’aval du seuil qui a basculé sur les gabions du radier La partie horizontale de la cuvette, revêtue d’un enduit de ciment, se </a:t>
            </a:r>
            <a:r>
              <a:rPr lang="fr-FR" sz="1400" i="0">
                <a:latin typeface="Arial" charset="0"/>
              </a:rPr>
              <a:t>retrouve maintenant à </a:t>
            </a:r>
            <a:r>
              <a:rPr lang="fr-FR" sz="1400" i="0" dirty="0">
                <a:latin typeface="Arial" charset="0"/>
              </a:rPr>
              <a:t>la verticale !</a:t>
            </a:r>
          </a:p>
        </p:txBody>
      </p:sp>
      <p:sp>
        <p:nvSpPr>
          <p:cNvPr id="2" name="ZoneTexte 1">
            <a:extLst>
              <a:ext uri="{FF2B5EF4-FFF2-40B4-BE49-F238E27FC236}">
                <a16:creationId xmlns:a16="http://schemas.microsoft.com/office/drawing/2014/main" id="{D5BCDD2E-4D05-B02B-0038-E7DE16C1BA30}"/>
              </a:ext>
            </a:extLst>
          </p:cNvPr>
          <p:cNvSpPr txBox="1"/>
          <p:nvPr/>
        </p:nvSpPr>
        <p:spPr>
          <a:xfrm>
            <a:off x="7164288" y="6453336"/>
            <a:ext cx="1547664" cy="307777"/>
          </a:xfrm>
          <a:prstGeom prst="rect">
            <a:avLst/>
          </a:prstGeom>
          <a:noFill/>
        </p:spPr>
        <p:txBody>
          <a:bodyPr wrap="square" rtlCol="0">
            <a:spAutoFit/>
          </a:bodyPr>
          <a:lstStyle/>
          <a:p>
            <a:r>
              <a:rPr lang="fr-FR" sz="1400" b="1" i="0" dirty="0">
                <a:solidFill>
                  <a:schemeClr val="bg1"/>
                </a:solidFill>
                <a:cs typeface="Arial" charset="0"/>
              </a:rPr>
              <a:t>SG4-</a:t>
            </a:r>
            <a:r>
              <a:rPr lang="fr-FR" sz="1400" b="1" dirty="0">
                <a:solidFill>
                  <a:schemeClr val="bg1"/>
                </a:solidFill>
                <a:ea typeface="Calibri" panose="020F0502020204030204" pitchFamily="34" charset="0"/>
              </a:rPr>
              <a:t>Ti </a:t>
            </a:r>
            <a:r>
              <a:rPr lang="fr-FR" sz="1400" b="1" dirty="0" err="1">
                <a:solidFill>
                  <a:schemeClr val="bg1"/>
                </a:solidFill>
                <a:ea typeface="Calibri" panose="020F0502020204030204" pitchFamily="34" charset="0"/>
              </a:rPr>
              <a:t>Acrête</a:t>
            </a:r>
            <a:endParaRPr lang="fr-FR" sz="1400" b="1" dirty="0">
              <a:solidFill>
                <a:schemeClr val="bg1"/>
              </a:solidFill>
            </a:endParaRPr>
          </a:p>
        </p:txBody>
      </p:sp>
    </p:spTree>
    <p:extLst>
      <p:ext uri="{BB962C8B-B14F-4D97-AF65-F5344CB8AC3E}">
        <p14:creationId xmlns:p14="http://schemas.microsoft.com/office/powerpoint/2010/main" val="383023839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hidden="1"/>
          <p:cNvSpPr>
            <a:spLocks noGrp="1" noChangeArrowheads="1"/>
          </p:cNvSpPr>
          <p:nvPr>
            <p:ph type="title"/>
          </p:nvPr>
        </p:nvSpPr>
        <p:spPr/>
        <p:txBody>
          <a:bodyPr/>
          <a:lstStyle/>
          <a:p>
            <a:r>
              <a:rPr lang="fr-FR" dirty="0"/>
              <a:t>Idem.</a:t>
            </a:r>
          </a:p>
        </p:txBody>
      </p:sp>
      <p:sp>
        <p:nvSpPr>
          <p:cNvPr id="344067" name="Rectangle 3" descr="DSC01551"/>
          <p:cNvSpPr>
            <a:spLocks noGrp="1" noChangeAspect="1" noChangeArrowheads="1"/>
          </p:cNvSpPr>
          <p:nvPr isPhoto="1"/>
        </p:nvSpPr>
        <p:spPr bwMode="auto">
          <a:xfrm>
            <a:off x="606401" y="0"/>
            <a:ext cx="7931198" cy="5949280"/>
          </a:xfrm>
          <a:prstGeom prst="rect">
            <a:avLst/>
          </a:prstGeom>
          <a:blipFill dpi="0" rotWithShape="1">
            <a:blip r:embed="rId2"/>
            <a:srcRect/>
            <a:stretch>
              <a:fillRect b="-30"/>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44068" name="Text Box 4"/>
          <p:cNvSpPr txBox="1">
            <a:spLocks noChangeArrowheads="1"/>
          </p:cNvSpPr>
          <p:nvPr/>
        </p:nvSpPr>
        <p:spPr bwMode="auto">
          <a:xfrm>
            <a:off x="117475" y="239713"/>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fr-FR"/>
          </a:p>
        </p:txBody>
      </p:sp>
      <p:sp>
        <p:nvSpPr>
          <p:cNvPr id="2" name="Text Box 5">
            <a:extLst>
              <a:ext uri="{FF2B5EF4-FFF2-40B4-BE49-F238E27FC236}">
                <a16:creationId xmlns:a16="http://schemas.microsoft.com/office/drawing/2014/main" id="{FAAE70C2-1379-9487-2BB3-659775ADE4F4}"/>
              </a:ext>
            </a:extLst>
          </p:cNvPr>
          <p:cNvSpPr txBox="1">
            <a:spLocks noChangeArrowheads="1"/>
          </p:cNvSpPr>
          <p:nvPr/>
        </p:nvSpPr>
        <p:spPr bwMode="auto">
          <a:xfrm>
            <a:off x="209550" y="5949280"/>
            <a:ext cx="86042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sz="1400" i="0" dirty="0">
                <a:latin typeface="Arial" charset="0"/>
              </a:rPr>
              <a:t>Vue de l’aval du seuil qui a basculé sur les gabions du radier La partie horizontale de la cuvette, revêtue d’un enduit de ciment, se retrouve à la verticale.</a:t>
            </a:r>
          </a:p>
        </p:txBody>
      </p:sp>
      <p:sp>
        <p:nvSpPr>
          <p:cNvPr id="3" name="ZoneTexte 2">
            <a:extLst>
              <a:ext uri="{FF2B5EF4-FFF2-40B4-BE49-F238E27FC236}">
                <a16:creationId xmlns:a16="http://schemas.microsoft.com/office/drawing/2014/main" id="{74EBCECA-7584-E17C-D469-829E55917F46}"/>
              </a:ext>
            </a:extLst>
          </p:cNvPr>
          <p:cNvSpPr txBox="1"/>
          <p:nvPr/>
        </p:nvSpPr>
        <p:spPr>
          <a:xfrm>
            <a:off x="7309155" y="5635565"/>
            <a:ext cx="1547664" cy="307777"/>
          </a:xfrm>
          <a:prstGeom prst="rect">
            <a:avLst/>
          </a:prstGeom>
          <a:noFill/>
        </p:spPr>
        <p:txBody>
          <a:bodyPr wrap="square" rtlCol="0">
            <a:spAutoFit/>
          </a:bodyPr>
          <a:lstStyle/>
          <a:p>
            <a:r>
              <a:rPr lang="fr-FR" sz="1400" b="1" i="0" dirty="0">
                <a:solidFill>
                  <a:schemeClr val="bg1"/>
                </a:solidFill>
                <a:cs typeface="Arial" charset="0"/>
              </a:rPr>
              <a:t>SG4-</a:t>
            </a:r>
            <a:r>
              <a:rPr lang="fr-FR" sz="1400" b="1" dirty="0">
                <a:solidFill>
                  <a:schemeClr val="bg1"/>
                </a:solidFill>
                <a:ea typeface="Calibri" panose="020F0502020204030204" pitchFamily="34" charset="0"/>
              </a:rPr>
              <a:t>Ti </a:t>
            </a:r>
            <a:r>
              <a:rPr lang="fr-FR" sz="1400" b="1" dirty="0" err="1">
                <a:solidFill>
                  <a:schemeClr val="bg1"/>
                </a:solidFill>
                <a:ea typeface="Calibri" panose="020F0502020204030204" pitchFamily="34" charset="0"/>
              </a:rPr>
              <a:t>Acrête</a:t>
            </a:r>
            <a:endParaRPr lang="fr-FR" sz="1400" b="1" dirty="0">
              <a:solidFill>
                <a:schemeClr val="bg1"/>
              </a:solidFill>
            </a:endParaRPr>
          </a:p>
        </p:txBody>
      </p:sp>
    </p:spTree>
    <p:extLst>
      <p:ext uri="{BB962C8B-B14F-4D97-AF65-F5344CB8AC3E}">
        <p14:creationId xmlns:p14="http://schemas.microsoft.com/office/powerpoint/2010/main" val="276608628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IMGP023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496" y="44624"/>
            <a:ext cx="4740275" cy="6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4775771" y="5841242"/>
            <a:ext cx="4211960" cy="523220"/>
          </a:xfrm>
          <a:prstGeom prst="rect">
            <a:avLst/>
          </a:prstGeom>
          <a:noFill/>
        </p:spPr>
        <p:txBody>
          <a:bodyPr wrap="square" rtlCol="0">
            <a:spAutoFit/>
          </a:bodyPr>
          <a:lstStyle/>
          <a:p>
            <a:r>
              <a:rPr lang="fr-FR" sz="1400" dirty="0"/>
              <a:t>Boutures de roseau plantées sur SG4-</a:t>
            </a:r>
            <a:r>
              <a:rPr lang="fr-FR" sz="1400" dirty="0">
                <a:latin typeface="Calibri" pitchFamily="34" charset="0"/>
              </a:rPr>
              <a:t>Ti </a:t>
            </a:r>
            <a:r>
              <a:rPr lang="fr-FR" sz="1400" dirty="0" err="1">
                <a:latin typeface="Calibri" pitchFamily="34" charset="0"/>
              </a:rPr>
              <a:t>Acrête</a:t>
            </a:r>
            <a:r>
              <a:rPr lang="fr-FR" sz="1400" dirty="0">
                <a:latin typeface="Calibri" pitchFamily="34" charset="0"/>
              </a:rPr>
              <a:t> </a:t>
            </a:r>
            <a:r>
              <a:rPr lang="fr-FR" sz="1400" dirty="0"/>
              <a:t>début mai 2009 pour créer un filtre végétal.</a:t>
            </a:r>
          </a:p>
        </p:txBody>
      </p:sp>
      <p:sp>
        <p:nvSpPr>
          <p:cNvPr id="3" name="ZoneTexte 2">
            <a:extLst>
              <a:ext uri="{FF2B5EF4-FFF2-40B4-BE49-F238E27FC236}">
                <a16:creationId xmlns:a16="http://schemas.microsoft.com/office/drawing/2014/main" id="{29302B9A-125A-0AE5-03BE-334A6B198A0B}"/>
              </a:ext>
            </a:extLst>
          </p:cNvPr>
          <p:cNvSpPr txBox="1"/>
          <p:nvPr/>
        </p:nvSpPr>
        <p:spPr>
          <a:xfrm>
            <a:off x="156269" y="5948963"/>
            <a:ext cx="1547664" cy="307777"/>
          </a:xfrm>
          <a:prstGeom prst="rect">
            <a:avLst/>
          </a:prstGeom>
          <a:noFill/>
        </p:spPr>
        <p:txBody>
          <a:bodyPr wrap="square" rtlCol="0">
            <a:spAutoFit/>
          </a:bodyPr>
          <a:lstStyle/>
          <a:p>
            <a:r>
              <a:rPr lang="fr-FR" sz="1400" b="1" i="0" dirty="0">
                <a:solidFill>
                  <a:schemeClr val="bg1"/>
                </a:solidFill>
                <a:cs typeface="Arial" charset="0"/>
              </a:rPr>
              <a:t>SG4-</a:t>
            </a:r>
            <a:r>
              <a:rPr lang="fr-FR" sz="1400" b="1" dirty="0">
                <a:solidFill>
                  <a:schemeClr val="bg1"/>
                </a:solidFill>
                <a:ea typeface="Calibri" panose="020F0502020204030204" pitchFamily="34" charset="0"/>
              </a:rPr>
              <a:t>Ti </a:t>
            </a:r>
            <a:r>
              <a:rPr lang="fr-FR" sz="1400" b="1" dirty="0" err="1">
                <a:solidFill>
                  <a:schemeClr val="bg1"/>
                </a:solidFill>
                <a:ea typeface="Calibri" panose="020F0502020204030204" pitchFamily="34" charset="0"/>
              </a:rPr>
              <a:t>Acrête</a:t>
            </a:r>
            <a:endParaRPr lang="fr-FR" sz="1400" b="1" dirty="0">
              <a:solidFill>
                <a:schemeClr val="bg1"/>
              </a:solidFill>
            </a:endParaRPr>
          </a:p>
        </p:txBody>
      </p:sp>
    </p:spTree>
    <p:extLst>
      <p:ext uri="{BB962C8B-B14F-4D97-AF65-F5344CB8AC3E}">
        <p14:creationId xmlns:p14="http://schemas.microsoft.com/office/powerpoint/2010/main" val="187105660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7504" y="188640"/>
            <a:ext cx="8784976" cy="6116354"/>
          </a:xfrm>
          <a:prstGeom prst="rect">
            <a:avLst/>
          </a:prstGeom>
          <a:noFill/>
        </p:spPr>
        <p:txBody>
          <a:bodyPr wrap="square" rtlCol="0">
            <a:spAutoFit/>
          </a:bodyPr>
          <a:lstStyle/>
          <a:p>
            <a:pPr algn="ctr"/>
            <a:r>
              <a:rPr lang="fr-FR" sz="2000" b="1" dirty="0">
                <a:effectLst/>
                <a:ea typeface="Times New Roman" panose="02020603050405020304" pitchFamily="18" charset="0"/>
              </a:rPr>
              <a:t>Choix de l’implantation de SG26-Ti </a:t>
            </a:r>
            <a:r>
              <a:rPr lang="fr-FR" sz="2000" b="1" dirty="0" err="1">
                <a:effectLst/>
                <a:ea typeface="Times New Roman" panose="02020603050405020304" pitchFamily="18" charset="0"/>
              </a:rPr>
              <a:t>Acrête</a:t>
            </a:r>
            <a:r>
              <a:rPr lang="fr-FR" sz="2000" b="1" dirty="0">
                <a:effectLst/>
                <a:ea typeface="Times New Roman" panose="02020603050405020304" pitchFamily="18" charset="0"/>
              </a:rPr>
              <a:t> et de SB27-Ti </a:t>
            </a:r>
            <a:r>
              <a:rPr lang="fr-FR" sz="2000" b="1" dirty="0" err="1">
                <a:effectLst/>
                <a:ea typeface="Times New Roman" panose="02020603050405020304" pitchFamily="18" charset="0"/>
              </a:rPr>
              <a:t>Acrête</a:t>
            </a:r>
            <a:r>
              <a:rPr lang="fr-FR" sz="2000" b="1" dirty="0">
                <a:effectLst/>
                <a:ea typeface="Times New Roman" panose="02020603050405020304" pitchFamily="18" charset="0"/>
              </a:rPr>
              <a:t> </a:t>
            </a:r>
            <a:endParaRPr lang="fr-FR" sz="2000" dirty="0">
              <a:effectLst/>
              <a:ea typeface="Times New Roman" panose="02020603050405020304" pitchFamily="18" charset="0"/>
            </a:endParaRPr>
          </a:p>
          <a:p>
            <a:pPr algn="just"/>
            <a:endParaRPr lang="fr-FR" sz="1400" dirty="0">
              <a:effectLst/>
              <a:ea typeface="Times New Roman" panose="02020603050405020304" pitchFamily="18" charset="0"/>
            </a:endParaRPr>
          </a:p>
          <a:p>
            <a:pPr algn="just"/>
            <a:r>
              <a:rPr lang="fr-FR" sz="1400" dirty="0">
                <a:effectLst/>
                <a:ea typeface="Times New Roman" panose="02020603050405020304" pitchFamily="18" charset="0"/>
              </a:rPr>
              <a:t>Au milieu de sa largeur, la ravine Ti </a:t>
            </a:r>
            <a:r>
              <a:rPr lang="fr-FR" sz="1400" dirty="0" err="1">
                <a:effectLst/>
                <a:ea typeface="Times New Roman" panose="02020603050405020304" pitchFamily="18" charset="0"/>
              </a:rPr>
              <a:t>Acrête</a:t>
            </a:r>
            <a:r>
              <a:rPr lang="fr-FR" sz="1400" dirty="0">
                <a:effectLst/>
                <a:ea typeface="Times New Roman" panose="02020603050405020304" pitchFamily="18" charset="0"/>
              </a:rPr>
              <a:t> a deux affluents qui recueillent l’eau de ruissellement provenant des sous bassins versants amont.</a:t>
            </a:r>
          </a:p>
          <a:p>
            <a:pPr algn="just"/>
            <a:r>
              <a:rPr lang="fr-FR" sz="1400" dirty="0">
                <a:effectLst/>
                <a:ea typeface="Times New Roman" panose="02020603050405020304" pitchFamily="18" charset="0"/>
              </a:rPr>
              <a:t>La topographie étudiée par l’ingénieur Saintil CLOSSY fait apparaître deux rétrécissements dans lesquels il est possible de construire 2 types de seuils :</a:t>
            </a:r>
          </a:p>
          <a:p>
            <a:pPr marL="342900" lvl="0" indent="-342900" algn="just">
              <a:buFont typeface="Times New Roman" panose="02020603050405020304" pitchFamily="18" charset="0"/>
              <a:buChar char="-"/>
              <a:tabLst>
                <a:tab pos="457200" algn="l"/>
              </a:tabLst>
            </a:pPr>
            <a:r>
              <a:rPr lang="fr-FR" sz="1400" dirty="0">
                <a:effectLst/>
                <a:ea typeface="Times New Roman" panose="02020603050405020304" pitchFamily="18" charset="0"/>
              </a:rPr>
              <a:t>un seuil en gabions, SG26 Ti </a:t>
            </a:r>
            <a:r>
              <a:rPr lang="fr-FR" sz="1400" dirty="0" err="1">
                <a:effectLst/>
                <a:ea typeface="Times New Roman" panose="02020603050405020304" pitchFamily="18" charset="0"/>
              </a:rPr>
              <a:t>Acrête</a:t>
            </a:r>
            <a:r>
              <a:rPr lang="fr-FR" sz="1400" dirty="0">
                <a:effectLst/>
                <a:ea typeface="Times New Roman" panose="02020603050405020304" pitchFamily="18" charset="0"/>
              </a:rPr>
              <a:t>, dans un endroit où il n’y a pas d’affleurements rocheux, mais seulement du tuf (largeur : 16 mètres) ;</a:t>
            </a:r>
          </a:p>
          <a:p>
            <a:pPr marL="342900" lvl="0" indent="-342900" algn="just">
              <a:buFont typeface="Times New Roman" panose="02020603050405020304" pitchFamily="18" charset="0"/>
              <a:buChar char="-"/>
              <a:tabLst>
                <a:tab pos="457200" algn="l"/>
              </a:tabLst>
            </a:pPr>
            <a:r>
              <a:rPr lang="fr-FR" sz="1400" dirty="0">
                <a:effectLst/>
                <a:ea typeface="Times New Roman" panose="02020603050405020304" pitchFamily="18" charset="0"/>
              </a:rPr>
              <a:t>un affleurement rocheux pour SB27 Ti </a:t>
            </a:r>
            <a:r>
              <a:rPr lang="fr-FR" sz="1400" dirty="0" err="1">
                <a:effectLst/>
                <a:ea typeface="Times New Roman" panose="02020603050405020304" pitchFamily="18" charset="0"/>
              </a:rPr>
              <a:t>Acrête</a:t>
            </a:r>
            <a:r>
              <a:rPr lang="fr-FR" sz="1400" dirty="0">
                <a:effectLst/>
                <a:ea typeface="Times New Roman" panose="02020603050405020304" pitchFamily="18" charset="0"/>
              </a:rPr>
              <a:t> (calcaire gréseux) qui permet d’ancrer un seuil maçonné de 11 mètres.</a:t>
            </a:r>
          </a:p>
          <a:p>
            <a:pPr algn="just"/>
            <a:r>
              <a:rPr lang="fr-FR" sz="1400" dirty="0">
                <a:effectLst/>
                <a:ea typeface="Times New Roman" panose="02020603050405020304" pitchFamily="18" charset="0"/>
              </a:rPr>
              <a:t> </a:t>
            </a:r>
          </a:p>
          <a:p>
            <a:pPr algn="just"/>
            <a:r>
              <a:rPr lang="fr-FR" sz="1400" dirty="0">
                <a:effectLst/>
                <a:ea typeface="Times New Roman" panose="02020603050405020304" pitchFamily="18" charset="0"/>
              </a:rPr>
              <a:t>Les deux endroits présentent des caractéristiques agro-écologiques très favorables pour améliorer un fond frais, qui produira de la banane plantain, de l’igname, de l’avocatier et peut-être de l’arbre véritable.</a:t>
            </a:r>
          </a:p>
          <a:p>
            <a:pPr algn="just"/>
            <a:r>
              <a:rPr lang="fr-FR" sz="1400" dirty="0">
                <a:effectLst/>
                <a:ea typeface="Times New Roman" panose="02020603050405020304" pitchFamily="18" charset="0"/>
              </a:rPr>
              <a:t> </a:t>
            </a:r>
          </a:p>
          <a:p>
            <a:pPr algn="just"/>
            <a:r>
              <a:rPr lang="fr-FR" sz="1400" dirty="0">
                <a:effectLst/>
                <a:ea typeface="Times New Roman" panose="02020603050405020304" pitchFamily="18" charset="0"/>
              </a:rPr>
              <a:t>Ces terrains sont cultivés par deux familles d’agriculteurs, héritiers indivisaires, </a:t>
            </a:r>
            <a:r>
              <a:rPr lang="fr-FR" sz="1400" dirty="0"/>
              <a:t>repérés lors du surgreffage du manguier </a:t>
            </a:r>
            <a:r>
              <a:rPr lang="fr-FR" sz="1400" dirty="0">
                <a:effectLst/>
                <a:ea typeface="Times New Roman" panose="02020603050405020304" pitchFamily="18" charset="0"/>
              </a:rPr>
              <a:t> : </a:t>
            </a:r>
          </a:p>
          <a:p>
            <a:pPr marL="342900" lvl="0" indent="-342900" algn="just">
              <a:buFont typeface="Times New Roman" panose="02020603050405020304" pitchFamily="18" charset="0"/>
              <a:buChar char="-"/>
              <a:tabLst>
                <a:tab pos="457200" algn="l"/>
              </a:tabLst>
            </a:pPr>
            <a:r>
              <a:rPr lang="fr-FR" sz="1400" dirty="0">
                <a:effectLst/>
                <a:ea typeface="Times New Roman" panose="02020603050405020304" pitchFamily="18" charset="0"/>
              </a:rPr>
              <a:t>Esaïe </a:t>
            </a:r>
            <a:r>
              <a:rPr lang="fr-FR" sz="1400" dirty="0" err="1">
                <a:effectLst/>
                <a:ea typeface="Times New Roman" panose="02020603050405020304" pitchFamily="18" charset="0"/>
              </a:rPr>
              <a:t>Nordelus</a:t>
            </a:r>
            <a:r>
              <a:rPr lang="fr-FR" sz="1400" dirty="0">
                <a:effectLst/>
                <a:ea typeface="Times New Roman" panose="02020603050405020304" pitchFamily="18" charset="0"/>
              </a:rPr>
              <a:t> et Mme Roseline </a:t>
            </a:r>
            <a:r>
              <a:rPr lang="fr-FR" sz="1400" dirty="0" err="1">
                <a:effectLst/>
                <a:ea typeface="Times New Roman" panose="02020603050405020304" pitchFamily="18" charset="0"/>
              </a:rPr>
              <a:t>Dorgerville</a:t>
            </a:r>
            <a:r>
              <a:rPr lang="fr-FR" sz="1400" dirty="0">
                <a:effectLst/>
                <a:ea typeface="Times New Roman" panose="02020603050405020304" pitchFamily="18" charset="0"/>
              </a:rPr>
              <a:t> : famille de 9 enfants (2 filles et 7 garçons)</a:t>
            </a:r>
          </a:p>
          <a:p>
            <a:pPr marL="342900" lvl="0" indent="-342900" algn="just">
              <a:buFont typeface="Times New Roman" panose="02020603050405020304" pitchFamily="18" charset="0"/>
              <a:buChar char="-"/>
              <a:tabLst>
                <a:tab pos="457200" algn="l"/>
              </a:tabLst>
            </a:pPr>
            <a:r>
              <a:rPr lang="fr-FR" sz="1400" dirty="0">
                <a:effectLst/>
                <a:ea typeface="Times New Roman" panose="02020603050405020304" pitchFamily="18" charset="0"/>
              </a:rPr>
              <a:t>Amérique </a:t>
            </a:r>
            <a:r>
              <a:rPr lang="fr-FR" sz="1400" dirty="0" err="1">
                <a:effectLst/>
                <a:ea typeface="Times New Roman" panose="02020603050405020304" pitchFamily="18" charset="0"/>
              </a:rPr>
              <a:t>Nordelus</a:t>
            </a:r>
            <a:r>
              <a:rPr lang="fr-FR" sz="1400" dirty="0">
                <a:effectLst/>
                <a:ea typeface="Times New Roman" panose="02020603050405020304" pitchFamily="18" charset="0"/>
              </a:rPr>
              <a:t> et Mme Jean-Pierre Louis : famille de 11 enfants, dont le plus jeune a 7 ans.</a:t>
            </a:r>
          </a:p>
          <a:p>
            <a:pPr algn="just"/>
            <a:r>
              <a:rPr lang="fr-FR" sz="1400" dirty="0">
                <a:effectLst/>
                <a:ea typeface="Times New Roman" panose="02020603050405020304" pitchFamily="18" charset="0"/>
              </a:rPr>
              <a:t> </a:t>
            </a:r>
          </a:p>
          <a:p>
            <a:pPr algn="just"/>
            <a:r>
              <a:rPr lang="fr-FR" sz="1400" dirty="0">
                <a:effectLst/>
                <a:ea typeface="Times New Roman" panose="02020603050405020304" pitchFamily="18" charset="0"/>
              </a:rPr>
              <a:t>Ces agriculteurs ont un bon niveau technique et ils ont donné leur accord pour que les deux ouvrages soient construits dans leur parcelle, car les eaux de ruissellement détruisent régulièrement leur production de bananes plantain. </a:t>
            </a:r>
            <a:r>
              <a:rPr lang="fr-FR" sz="1400" dirty="0"/>
              <a:t>La probabilité d’une valorisation agricole des eaux et de la terre retenues est bonne.</a:t>
            </a:r>
            <a:endParaRPr lang="fr-FR" sz="1400" dirty="0">
              <a:effectLst/>
              <a:ea typeface="Times New Roman" panose="02020603050405020304" pitchFamily="18" charset="0"/>
            </a:endParaRPr>
          </a:p>
          <a:p>
            <a:endParaRPr lang="fr-FR" sz="1400" dirty="0"/>
          </a:p>
          <a:p>
            <a:pPr algn="just">
              <a:lnSpc>
                <a:spcPct val="115000"/>
              </a:lnSpc>
              <a:spcAft>
                <a:spcPts val="1000"/>
              </a:spcAft>
            </a:pPr>
            <a:r>
              <a:rPr lang="fr-FR" sz="1400" dirty="0">
                <a:effectLst/>
                <a:ea typeface="Calibri" panose="020F0502020204030204" pitchFamily="34" charset="0"/>
              </a:rPr>
              <a:t>Pour réduire les coûts de construction de ces ouvrages (transports d’eau et de sable), les responsables du projet ont aménagé par curage une mouillère pour créer un captage situé à proximité du seuil SG26. Pour éviter les risques de conflit et pouvoir utiliser l’eau, la parcelle portant le captage a fait l’objet d’une location avec un bail de 6 ans renouvelable. </a:t>
            </a:r>
          </a:p>
        </p:txBody>
      </p:sp>
    </p:spTree>
    <p:extLst>
      <p:ext uri="{BB962C8B-B14F-4D97-AF65-F5344CB8AC3E}">
        <p14:creationId xmlns:p14="http://schemas.microsoft.com/office/powerpoint/2010/main" val="214334014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hidden="1"/>
          <p:cNvSpPr>
            <a:spLocks noGrp="1" noChangeArrowheads="1"/>
          </p:cNvSpPr>
          <p:nvPr>
            <p:ph type="title"/>
          </p:nvPr>
        </p:nvSpPr>
        <p:spPr/>
        <p:txBody>
          <a:bodyPr/>
          <a:lstStyle/>
          <a:p>
            <a:r>
              <a:rPr lang="fr-FR" dirty="0"/>
              <a:t>SG26, S27, SB44</a:t>
            </a:r>
          </a:p>
        </p:txBody>
      </p:sp>
      <p:sp>
        <p:nvSpPr>
          <p:cNvPr id="5123" name="Rectangle 3" descr="DSC04751"/>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125" name="Line 5"/>
          <p:cNvSpPr>
            <a:spLocks noChangeShapeType="1"/>
          </p:cNvSpPr>
          <p:nvPr/>
        </p:nvSpPr>
        <p:spPr bwMode="auto">
          <a:xfrm>
            <a:off x="1187450" y="4292600"/>
            <a:ext cx="576263" cy="144463"/>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127" name="Line 7"/>
          <p:cNvSpPr>
            <a:spLocks noChangeShapeType="1"/>
          </p:cNvSpPr>
          <p:nvPr/>
        </p:nvSpPr>
        <p:spPr bwMode="auto">
          <a:xfrm>
            <a:off x="2268538" y="4508500"/>
            <a:ext cx="576262" cy="71438"/>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128" name="Line 8"/>
          <p:cNvSpPr>
            <a:spLocks noChangeShapeType="1"/>
          </p:cNvSpPr>
          <p:nvPr/>
        </p:nvSpPr>
        <p:spPr bwMode="auto">
          <a:xfrm>
            <a:off x="3419475" y="4652963"/>
            <a:ext cx="576263" cy="144462"/>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u="sng" dirty="0"/>
          </a:p>
        </p:txBody>
      </p:sp>
      <p:sp>
        <p:nvSpPr>
          <p:cNvPr id="5129" name="Line 9"/>
          <p:cNvSpPr>
            <a:spLocks noChangeShapeType="1"/>
          </p:cNvSpPr>
          <p:nvPr/>
        </p:nvSpPr>
        <p:spPr bwMode="auto">
          <a:xfrm>
            <a:off x="5003800" y="5013325"/>
            <a:ext cx="576263" cy="73025"/>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130" name="Line 10"/>
          <p:cNvSpPr>
            <a:spLocks noChangeShapeType="1"/>
          </p:cNvSpPr>
          <p:nvPr/>
        </p:nvSpPr>
        <p:spPr bwMode="auto">
          <a:xfrm flipH="1">
            <a:off x="3851920" y="3500438"/>
            <a:ext cx="72380" cy="576262"/>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131" name="Line 11"/>
          <p:cNvSpPr>
            <a:spLocks noChangeShapeType="1"/>
          </p:cNvSpPr>
          <p:nvPr/>
        </p:nvSpPr>
        <p:spPr bwMode="auto">
          <a:xfrm flipV="1">
            <a:off x="1619250" y="5589588"/>
            <a:ext cx="576263" cy="71437"/>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132" name="Line 12"/>
          <p:cNvSpPr>
            <a:spLocks noChangeShapeType="1"/>
          </p:cNvSpPr>
          <p:nvPr/>
        </p:nvSpPr>
        <p:spPr bwMode="auto">
          <a:xfrm flipV="1">
            <a:off x="3203575" y="5373688"/>
            <a:ext cx="576263" cy="71437"/>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134" name="AutoShape 14"/>
          <p:cNvSpPr>
            <a:spLocks noChangeArrowheads="1"/>
          </p:cNvSpPr>
          <p:nvPr/>
        </p:nvSpPr>
        <p:spPr bwMode="auto">
          <a:xfrm rot="-2559268">
            <a:off x="4140200" y="4724400"/>
            <a:ext cx="504825" cy="144463"/>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5135" name="AutoShape 15"/>
          <p:cNvSpPr>
            <a:spLocks noChangeArrowheads="1"/>
          </p:cNvSpPr>
          <p:nvPr/>
        </p:nvSpPr>
        <p:spPr bwMode="auto">
          <a:xfrm rot="-4707136">
            <a:off x="2555081" y="5445920"/>
            <a:ext cx="504825" cy="1444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5136" name="AutoShape 16"/>
          <p:cNvSpPr>
            <a:spLocks noChangeArrowheads="1"/>
          </p:cNvSpPr>
          <p:nvPr/>
        </p:nvSpPr>
        <p:spPr bwMode="auto">
          <a:xfrm rot="-529857">
            <a:off x="3563938" y="4149725"/>
            <a:ext cx="504825" cy="144463"/>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5137" name="Text Box 17"/>
          <p:cNvSpPr txBox="1">
            <a:spLocks noChangeArrowheads="1"/>
          </p:cNvSpPr>
          <p:nvPr/>
        </p:nvSpPr>
        <p:spPr bwMode="auto">
          <a:xfrm>
            <a:off x="414538" y="51269"/>
            <a:ext cx="842530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sz="1600" dirty="0"/>
              <a:t>Seuils SG26-Ti </a:t>
            </a:r>
            <a:r>
              <a:rPr lang="fr-FR" sz="1600" dirty="0" err="1"/>
              <a:t>Acrête</a:t>
            </a:r>
            <a:r>
              <a:rPr lang="fr-FR" sz="1600" dirty="0"/>
              <a:t>, SB27-Ti </a:t>
            </a:r>
            <a:r>
              <a:rPr lang="fr-FR" sz="1600" dirty="0" err="1"/>
              <a:t>Acrête</a:t>
            </a:r>
            <a:r>
              <a:rPr lang="fr-FR" sz="1600" dirty="0"/>
              <a:t>, C28-Ti </a:t>
            </a:r>
            <a:r>
              <a:rPr lang="fr-FR" sz="1600" dirty="0" err="1"/>
              <a:t>Acrête</a:t>
            </a:r>
            <a:r>
              <a:rPr lang="fr-FR" sz="1600" dirty="0"/>
              <a:t> et SB44-Ti </a:t>
            </a:r>
            <a:r>
              <a:rPr lang="fr-FR" sz="1600" dirty="0" err="1"/>
              <a:t>Acrête</a:t>
            </a:r>
            <a:r>
              <a:rPr lang="fr-FR" sz="1600" dirty="0"/>
              <a:t> dans la partie aval de la ravine Ti-</a:t>
            </a:r>
            <a:r>
              <a:rPr lang="fr-FR" sz="1600" dirty="0" err="1"/>
              <a:t>Acrête</a:t>
            </a:r>
            <a:r>
              <a:rPr lang="fr-FR" sz="1600" dirty="0"/>
              <a:t> (novembre 2011)</a:t>
            </a:r>
          </a:p>
        </p:txBody>
      </p:sp>
      <p:sp>
        <p:nvSpPr>
          <p:cNvPr id="5140" name="AutoShape 20"/>
          <p:cNvSpPr>
            <a:spLocks noChangeArrowheads="1"/>
          </p:cNvSpPr>
          <p:nvPr/>
        </p:nvSpPr>
        <p:spPr bwMode="auto">
          <a:xfrm>
            <a:off x="4356100" y="4868863"/>
            <a:ext cx="360363" cy="287337"/>
          </a:xfrm>
          <a:prstGeom prst="cube">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5144" name="Text Box 24"/>
          <p:cNvSpPr txBox="1">
            <a:spLocks noChangeArrowheads="1"/>
          </p:cNvSpPr>
          <p:nvPr/>
        </p:nvSpPr>
        <p:spPr bwMode="auto">
          <a:xfrm>
            <a:off x="4356100" y="4941888"/>
            <a:ext cx="4318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800"/>
              <a:t>C28</a:t>
            </a:r>
          </a:p>
        </p:txBody>
      </p:sp>
      <p:sp>
        <p:nvSpPr>
          <p:cNvPr id="5145" name="Text Box 25"/>
          <p:cNvSpPr txBox="1">
            <a:spLocks noChangeArrowheads="1"/>
          </p:cNvSpPr>
          <p:nvPr/>
        </p:nvSpPr>
        <p:spPr bwMode="auto">
          <a:xfrm rot="-1001329">
            <a:off x="3632200" y="4076700"/>
            <a:ext cx="576263" cy="1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700"/>
              <a:t>SG26</a:t>
            </a:r>
          </a:p>
        </p:txBody>
      </p:sp>
      <p:sp>
        <p:nvSpPr>
          <p:cNvPr id="5146" name="Text Box 26"/>
          <p:cNvSpPr txBox="1">
            <a:spLocks noChangeArrowheads="1"/>
          </p:cNvSpPr>
          <p:nvPr/>
        </p:nvSpPr>
        <p:spPr bwMode="auto">
          <a:xfrm rot="-4728823">
            <a:off x="2511426" y="5346700"/>
            <a:ext cx="576262"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700"/>
              <a:t>SB44</a:t>
            </a:r>
          </a:p>
        </p:txBody>
      </p:sp>
      <p:sp>
        <p:nvSpPr>
          <p:cNvPr id="5149" name="Text Box 29"/>
          <p:cNvSpPr txBox="1">
            <a:spLocks noChangeArrowheads="1"/>
          </p:cNvSpPr>
          <p:nvPr/>
        </p:nvSpPr>
        <p:spPr bwMode="auto">
          <a:xfrm rot="-2637481">
            <a:off x="4211638" y="4581525"/>
            <a:ext cx="576262" cy="1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700" dirty="0"/>
              <a:t>SB27</a:t>
            </a:r>
          </a:p>
        </p:txBody>
      </p:sp>
    </p:spTree>
    <p:extLst>
      <p:ext uri="{BB962C8B-B14F-4D97-AF65-F5344CB8AC3E}">
        <p14:creationId xmlns:p14="http://schemas.microsoft.com/office/powerpoint/2010/main" val="123768460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hidden="1"/>
          <p:cNvSpPr>
            <a:spLocks noGrp="1" noChangeArrowheads="1"/>
          </p:cNvSpPr>
          <p:nvPr>
            <p:ph type="title"/>
          </p:nvPr>
        </p:nvSpPr>
        <p:spPr/>
        <p:txBody>
          <a:bodyPr>
            <a:normAutofit fontScale="90000"/>
          </a:bodyPr>
          <a:lstStyle/>
          <a:p>
            <a:pPr eaLnBrk="1" hangingPunct="1"/>
            <a:r>
              <a:rPr lang="fr-FR" dirty="0"/>
              <a:t>Esaïe </a:t>
            </a:r>
            <a:r>
              <a:rPr lang="fr-FR" dirty="0" err="1"/>
              <a:t>Nordelus</a:t>
            </a:r>
            <a:r>
              <a:rPr lang="fr-FR" dirty="0"/>
              <a:t> exploitant des parcelles aménagées autour des seuils S 26 et S 27 (en indivision avec son frère Amérique </a:t>
            </a:r>
            <a:r>
              <a:rPr lang="fr-FR" dirty="0" err="1"/>
              <a:t>Nordelus</a:t>
            </a:r>
            <a:r>
              <a:rPr lang="fr-FR" dirty="0"/>
              <a:t>). 04/2009. Défriche brûlis de </a:t>
            </a:r>
            <a:r>
              <a:rPr lang="fr-FR" dirty="0" err="1"/>
              <a:t>rak</a:t>
            </a:r>
            <a:r>
              <a:rPr lang="fr-FR" dirty="0"/>
              <a:t> semée en maïs, pois Congo et un peu de mil et plantée en manioc. </a:t>
            </a:r>
          </a:p>
        </p:txBody>
      </p:sp>
      <p:sp>
        <p:nvSpPr>
          <p:cNvPr id="3075" name="Rectangle 3" descr="DSC01717"/>
          <p:cNvSpPr>
            <a:spLocks noGrp="1" noChangeAspect="1" noChangeArrowheads="1"/>
          </p:cNvSpPr>
          <p:nvPr isPhoto="1"/>
        </p:nvSpPr>
        <p:spPr bwMode="auto">
          <a:xfrm>
            <a:off x="971600" y="540060"/>
            <a:ext cx="7020272" cy="5265204"/>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53752" y="5805264"/>
            <a:ext cx="9036495" cy="738664"/>
          </a:xfrm>
          <a:prstGeom prst="rect">
            <a:avLst/>
          </a:prstGeom>
          <a:noFill/>
        </p:spPr>
        <p:txBody>
          <a:bodyPr wrap="square" rtlCol="0">
            <a:spAutoFit/>
          </a:bodyPr>
          <a:lstStyle/>
          <a:p>
            <a:r>
              <a:rPr lang="fr-FR" sz="1400" dirty="0"/>
              <a:t>Esaïe </a:t>
            </a:r>
            <a:r>
              <a:rPr lang="fr-FR" sz="1400" dirty="0" err="1"/>
              <a:t>Nordelus</a:t>
            </a:r>
            <a:r>
              <a:rPr lang="fr-FR" sz="1400" dirty="0"/>
              <a:t> exploitant des parcelles aménagées autour des seuils SG26-Ti </a:t>
            </a:r>
            <a:r>
              <a:rPr lang="fr-FR" sz="1400" dirty="0" err="1"/>
              <a:t>Acrête</a:t>
            </a:r>
            <a:r>
              <a:rPr lang="fr-FR" sz="1400" dirty="0"/>
              <a:t> et SB27-Ti </a:t>
            </a:r>
            <a:r>
              <a:rPr lang="fr-FR" sz="1400" dirty="0" err="1"/>
              <a:t>Acrête</a:t>
            </a:r>
            <a:r>
              <a:rPr lang="fr-FR" sz="1400" dirty="0"/>
              <a:t> (en indivision avec son frère Amérique </a:t>
            </a:r>
            <a:r>
              <a:rPr lang="fr-FR" sz="1400" dirty="0" err="1"/>
              <a:t>Nordelus</a:t>
            </a:r>
            <a:r>
              <a:rPr lang="fr-FR" sz="1400" dirty="0"/>
              <a:t>). 04/2009. Défriche brûlis de </a:t>
            </a:r>
            <a:r>
              <a:rPr lang="fr-FR" sz="1400" dirty="0" err="1"/>
              <a:t>rak</a:t>
            </a:r>
            <a:r>
              <a:rPr lang="fr-FR" sz="1400" dirty="0"/>
              <a:t> semée en maïs, pois Congo et un peu de mil et plantée en manioc.</a:t>
            </a:r>
          </a:p>
        </p:txBody>
      </p:sp>
      <p:sp>
        <p:nvSpPr>
          <p:cNvPr id="3" name="ZoneTexte 2">
            <a:extLst>
              <a:ext uri="{FF2B5EF4-FFF2-40B4-BE49-F238E27FC236}">
                <a16:creationId xmlns:a16="http://schemas.microsoft.com/office/drawing/2014/main" id="{91538E53-B9F9-E5CF-4E36-B22285CC8F98}"/>
              </a:ext>
            </a:extLst>
          </p:cNvPr>
          <p:cNvSpPr txBox="1"/>
          <p:nvPr/>
        </p:nvSpPr>
        <p:spPr>
          <a:xfrm>
            <a:off x="359531" y="44624"/>
            <a:ext cx="8424936" cy="400110"/>
          </a:xfrm>
          <a:prstGeom prst="rect">
            <a:avLst/>
          </a:prstGeom>
          <a:noFill/>
        </p:spPr>
        <p:txBody>
          <a:bodyPr wrap="square" rtlCol="0">
            <a:spAutoFit/>
          </a:bodyPr>
          <a:lstStyle/>
          <a:p>
            <a:pPr algn="ctr"/>
            <a:r>
              <a:rPr lang="fr-FR" sz="2000" b="1" dirty="0"/>
              <a:t>La construction du seuil gabion SG26-Ti </a:t>
            </a:r>
            <a:r>
              <a:rPr lang="fr-FR" sz="2000" b="1" dirty="0" err="1"/>
              <a:t>Acrête</a:t>
            </a:r>
            <a:endParaRPr lang="fr-FR" sz="2000" b="1" dirty="0"/>
          </a:p>
        </p:txBody>
      </p:sp>
      <p:sp>
        <p:nvSpPr>
          <p:cNvPr id="4" name="ZoneTexte 3">
            <a:hlinkClick r:id="rId3" action="ppaction://hlinksldjump"/>
            <a:extLst>
              <a:ext uri="{FF2B5EF4-FFF2-40B4-BE49-F238E27FC236}">
                <a16:creationId xmlns:a16="http://schemas.microsoft.com/office/drawing/2014/main" id="{C47B632C-2103-52A4-2CBB-8677DB6010FD}"/>
              </a:ext>
            </a:extLst>
          </p:cNvPr>
          <p:cNvSpPr txBox="1"/>
          <p:nvPr/>
        </p:nvSpPr>
        <p:spPr>
          <a:xfrm>
            <a:off x="7991872" y="116632"/>
            <a:ext cx="1152128" cy="276999"/>
          </a:xfrm>
          <a:prstGeom prst="rect">
            <a:avLst/>
          </a:prstGeom>
          <a:solidFill>
            <a:schemeClr val="accent1">
              <a:lumMod val="40000"/>
              <a:lumOff val="60000"/>
            </a:schemeClr>
          </a:solidFill>
        </p:spPr>
        <p:txBody>
          <a:bodyPr wrap="square" rtlCol="0">
            <a:spAutoFit/>
          </a:bodyPr>
          <a:lstStyle/>
          <a:p>
            <a:r>
              <a:rPr lang="fr-FR" sz="1200" dirty="0"/>
              <a:t>Retour à l’index</a:t>
            </a:r>
          </a:p>
        </p:txBody>
      </p:sp>
    </p:spTree>
    <p:extLst>
      <p:ext uri="{BB962C8B-B14F-4D97-AF65-F5344CB8AC3E}">
        <p14:creationId xmlns:p14="http://schemas.microsoft.com/office/powerpoint/2010/main" val="29070496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44D4B375-F978-2245-6379-DFD08B09F1B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1520" y="0"/>
            <a:ext cx="4600575"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3">
            <a:extLst>
              <a:ext uri="{FF2B5EF4-FFF2-40B4-BE49-F238E27FC236}">
                <a16:creationId xmlns:a16="http://schemas.microsoft.com/office/drawing/2014/main" id="{F3E5F194-5FF7-370B-418A-464A718E38D0}"/>
              </a:ext>
            </a:extLst>
          </p:cNvPr>
          <p:cNvSpPr txBox="1">
            <a:spLocks noChangeArrowheads="1"/>
          </p:cNvSpPr>
          <p:nvPr/>
        </p:nvSpPr>
        <p:spPr bwMode="auto">
          <a:xfrm>
            <a:off x="251520" y="3140968"/>
            <a:ext cx="1485900" cy="228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fr-FR" altLang="fr-FR" sz="1100" b="0" i="0" u="none" strike="noStrike" cap="none" normalizeH="0" baseline="0">
                <a:ln>
                  <a:noFill/>
                </a:ln>
                <a:solidFill>
                  <a:schemeClr val="tx1"/>
                </a:solidFill>
                <a:effectLst/>
                <a:latin typeface="Arial" panose="020B0604020202020204" pitchFamily="34" charset="0"/>
              </a:rPr>
              <a:t>8 septembre 2009</a:t>
            </a:r>
            <a:endParaRPr kumimoji="0" lang="fr-FR" altLang="fr-FR" sz="1800" b="0" i="0" u="none" strike="noStrike" cap="none" normalizeH="0" baseline="0">
              <a:ln>
                <a:noFill/>
              </a:ln>
              <a:solidFill>
                <a:schemeClr val="tx1"/>
              </a:solidFill>
              <a:effectLst/>
              <a:latin typeface="Arial" panose="020B0604020202020204" pitchFamily="34" charset="0"/>
            </a:endParaRPr>
          </a:p>
        </p:txBody>
      </p:sp>
      <p:pic>
        <p:nvPicPr>
          <p:cNvPr id="6148" name="Picture 4">
            <a:extLst>
              <a:ext uri="{FF2B5EF4-FFF2-40B4-BE49-F238E27FC236}">
                <a16:creationId xmlns:a16="http://schemas.microsoft.com/office/drawing/2014/main" id="{F75BBEE3-6FC6-EF30-586E-E3561F96645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032"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a:extLst>
              <a:ext uri="{FF2B5EF4-FFF2-40B4-BE49-F238E27FC236}">
                <a16:creationId xmlns:a16="http://schemas.microsoft.com/office/drawing/2014/main" id="{C574C382-714D-5793-E120-074F1926EE6D}"/>
              </a:ext>
            </a:extLst>
          </p:cNvPr>
          <p:cNvSpPr txBox="1">
            <a:spLocks noChangeArrowheads="1"/>
          </p:cNvSpPr>
          <p:nvPr/>
        </p:nvSpPr>
        <p:spPr bwMode="auto">
          <a:xfrm>
            <a:off x="349796" y="6589018"/>
            <a:ext cx="1485900" cy="228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fr-FR" altLang="fr-FR" sz="1100" b="0" i="0" u="none" strike="noStrike" cap="none" normalizeH="0" baseline="0" dirty="0">
                <a:ln>
                  <a:noFill/>
                </a:ln>
                <a:solidFill>
                  <a:schemeClr val="tx1"/>
                </a:solidFill>
                <a:effectLst/>
                <a:latin typeface="Arial" panose="020B0604020202020204" pitchFamily="34" charset="0"/>
              </a:rPr>
              <a:t>15 octobre 2009</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4" name="ZoneTexte 3">
            <a:extLst>
              <a:ext uri="{FF2B5EF4-FFF2-40B4-BE49-F238E27FC236}">
                <a16:creationId xmlns:a16="http://schemas.microsoft.com/office/drawing/2014/main" id="{68974FC0-1A5B-F4A8-ED9F-37789E4749BB}"/>
              </a:ext>
            </a:extLst>
          </p:cNvPr>
          <p:cNvSpPr txBox="1"/>
          <p:nvPr/>
        </p:nvSpPr>
        <p:spPr>
          <a:xfrm>
            <a:off x="3275856" y="3151612"/>
            <a:ext cx="1296144" cy="307777"/>
          </a:xfrm>
          <a:prstGeom prst="rect">
            <a:avLst/>
          </a:prstGeom>
          <a:noFill/>
        </p:spPr>
        <p:txBody>
          <a:bodyPr wrap="square" rtlCol="0">
            <a:spAutoFit/>
          </a:bodyPr>
          <a:lstStyle/>
          <a:p>
            <a:r>
              <a:rPr lang="fr-FR" sz="1400" b="1" dirty="0">
                <a:solidFill>
                  <a:schemeClr val="bg1"/>
                </a:solidFill>
                <a:effectLst/>
                <a:ea typeface="Times New Roman" panose="02020603050405020304" pitchFamily="18" charset="0"/>
              </a:rPr>
              <a:t>SG26-Ti </a:t>
            </a:r>
            <a:r>
              <a:rPr lang="fr-FR" sz="1400" b="1" dirty="0" err="1">
                <a:solidFill>
                  <a:schemeClr val="bg1"/>
                </a:solidFill>
                <a:effectLst/>
                <a:ea typeface="Times New Roman" panose="02020603050405020304" pitchFamily="18" charset="0"/>
              </a:rPr>
              <a:t>Acrête</a:t>
            </a:r>
            <a:endParaRPr lang="fr-FR" sz="1400" dirty="0">
              <a:solidFill>
                <a:schemeClr val="bg1"/>
              </a:solidFill>
            </a:endParaRPr>
          </a:p>
        </p:txBody>
      </p:sp>
      <p:sp>
        <p:nvSpPr>
          <p:cNvPr id="5" name="ZoneTexte 4">
            <a:extLst>
              <a:ext uri="{FF2B5EF4-FFF2-40B4-BE49-F238E27FC236}">
                <a16:creationId xmlns:a16="http://schemas.microsoft.com/office/drawing/2014/main" id="{6DA9CF5C-FD5F-6716-AD46-917F31C47D4A}"/>
              </a:ext>
            </a:extLst>
          </p:cNvPr>
          <p:cNvSpPr txBox="1"/>
          <p:nvPr/>
        </p:nvSpPr>
        <p:spPr>
          <a:xfrm>
            <a:off x="323528" y="3481263"/>
            <a:ext cx="1512168" cy="307777"/>
          </a:xfrm>
          <a:prstGeom prst="rect">
            <a:avLst/>
          </a:prstGeom>
          <a:noFill/>
        </p:spPr>
        <p:txBody>
          <a:bodyPr wrap="square" rtlCol="0">
            <a:spAutoFit/>
          </a:bodyPr>
          <a:lstStyle/>
          <a:p>
            <a:r>
              <a:rPr lang="fr-FR" sz="1400" b="1" dirty="0">
                <a:solidFill>
                  <a:schemeClr val="bg1"/>
                </a:solidFill>
                <a:effectLst/>
                <a:ea typeface="Times New Roman" panose="02020603050405020304" pitchFamily="18" charset="0"/>
              </a:rPr>
              <a:t>SG26-Ti </a:t>
            </a:r>
            <a:r>
              <a:rPr lang="fr-FR" sz="1400" b="1" dirty="0" err="1">
                <a:solidFill>
                  <a:schemeClr val="bg1"/>
                </a:solidFill>
                <a:effectLst/>
                <a:ea typeface="Times New Roman" panose="02020603050405020304" pitchFamily="18" charset="0"/>
              </a:rPr>
              <a:t>Acrête</a:t>
            </a:r>
            <a:endParaRPr lang="fr-FR" sz="1400" dirty="0">
              <a:solidFill>
                <a:schemeClr val="bg1"/>
              </a:solidFill>
            </a:endParaRPr>
          </a:p>
        </p:txBody>
      </p:sp>
      <p:cxnSp>
        <p:nvCxnSpPr>
          <p:cNvPr id="7" name="Connecteur droit avec flèche 6">
            <a:extLst>
              <a:ext uri="{FF2B5EF4-FFF2-40B4-BE49-F238E27FC236}">
                <a16:creationId xmlns:a16="http://schemas.microsoft.com/office/drawing/2014/main" id="{ED656483-A52A-F5F5-8258-191E0E30F13C}"/>
              </a:ext>
            </a:extLst>
          </p:cNvPr>
          <p:cNvCxnSpPr/>
          <p:nvPr/>
        </p:nvCxnSpPr>
        <p:spPr>
          <a:xfrm flipH="1">
            <a:off x="1737420" y="2276872"/>
            <a:ext cx="530324" cy="50405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AB559EBF-72BF-5EDD-0182-F10BF3DF8694}"/>
              </a:ext>
            </a:extLst>
          </p:cNvPr>
          <p:cNvCxnSpPr>
            <a:cxnSpLocks/>
          </p:cNvCxnSpPr>
          <p:nvPr/>
        </p:nvCxnSpPr>
        <p:spPr>
          <a:xfrm flipH="1" flipV="1">
            <a:off x="2267744" y="5877272"/>
            <a:ext cx="576064" cy="720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354465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hidden="1"/>
          <p:cNvSpPr>
            <a:spLocks noGrp="1" noChangeArrowheads="1"/>
          </p:cNvSpPr>
          <p:nvPr>
            <p:ph type="title"/>
          </p:nvPr>
        </p:nvSpPr>
        <p:spPr/>
        <p:txBody>
          <a:bodyPr>
            <a:normAutofit fontScale="90000"/>
          </a:bodyPr>
          <a:lstStyle/>
          <a:p>
            <a:pPr eaLnBrk="1" hangingPunct="1"/>
            <a:r>
              <a:rPr lang="fr-FR" dirty="0"/>
              <a:t>L’affluent rive gauche de la ravine </a:t>
            </a:r>
            <a:r>
              <a:rPr lang="fr-FR" dirty="0" err="1"/>
              <a:t>Tia</a:t>
            </a:r>
            <a:r>
              <a:rPr lang="fr-FR" dirty="0"/>
              <a:t> Crête. Dans le fond, bonne potentialité pour cultiver des bananes plantain et de l’igname </a:t>
            </a:r>
            <a:r>
              <a:rPr lang="fr-FR" sz="4400" kern="1200" dirty="0" err="1">
                <a:solidFill>
                  <a:schemeClr val="tx1"/>
                </a:solidFill>
                <a:effectLst/>
                <a:latin typeface="+mj-lt"/>
                <a:ea typeface="+mj-ea"/>
                <a:cs typeface="+mj-cs"/>
              </a:rPr>
              <a:t>Dioscorea</a:t>
            </a:r>
            <a:r>
              <a:rPr lang="fr-FR" sz="4400" kern="1200" dirty="0">
                <a:solidFill>
                  <a:schemeClr val="tx1"/>
                </a:solidFill>
                <a:effectLst/>
                <a:latin typeface="+mj-lt"/>
                <a:ea typeface="+mj-ea"/>
                <a:cs typeface="+mj-cs"/>
              </a:rPr>
              <a:t> </a:t>
            </a:r>
            <a:r>
              <a:rPr lang="fr-FR" sz="4400" kern="1200" dirty="0" err="1">
                <a:solidFill>
                  <a:schemeClr val="tx1"/>
                </a:solidFill>
                <a:effectLst/>
                <a:latin typeface="+mj-lt"/>
                <a:ea typeface="+mj-ea"/>
                <a:cs typeface="+mj-cs"/>
              </a:rPr>
              <a:t>alata</a:t>
            </a:r>
            <a:r>
              <a:rPr lang="fr-FR" sz="4400" kern="1200" dirty="0">
                <a:solidFill>
                  <a:schemeClr val="tx1"/>
                </a:solidFill>
                <a:effectLst/>
                <a:latin typeface="+mj-lt"/>
                <a:ea typeface="+mj-ea"/>
                <a:cs typeface="+mj-cs"/>
              </a:rPr>
              <a:t> </a:t>
            </a:r>
            <a:r>
              <a:rPr lang="fr-FR" dirty="0"/>
              <a:t>(variété d’ombre grimpante).</a:t>
            </a:r>
          </a:p>
        </p:txBody>
      </p:sp>
      <p:sp>
        <p:nvSpPr>
          <p:cNvPr id="9219" name="Rectangle 3" descr="DSC01724"/>
          <p:cNvSpPr>
            <a:spLocks noGrp="1" noChangeAspect="1" noChangeArrowheads="1"/>
          </p:cNvSpPr>
          <p:nvPr isPhoto="1"/>
        </p:nvSpPr>
        <p:spPr bwMode="auto">
          <a:xfrm>
            <a:off x="0" y="0"/>
            <a:ext cx="7596336" cy="5697252"/>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179513" y="5949280"/>
            <a:ext cx="8856984" cy="523220"/>
          </a:xfrm>
          <a:prstGeom prst="rect">
            <a:avLst/>
          </a:prstGeom>
          <a:noFill/>
        </p:spPr>
        <p:txBody>
          <a:bodyPr wrap="square" rtlCol="0">
            <a:spAutoFit/>
          </a:bodyPr>
          <a:lstStyle/>
          <a:p>
            <a:r>
              <a:rPr lang="fr-FR" sz="1400" dirty="0"/>
              <a:t>L’affluent rive gauche de la ravine </a:t>
            </a:r>
            <a:r>
              <a:rPr lang="fr-FR" sz="1400" dirty="0" err="1"/>
              <a:t>Tia</a:t>
            </a:r>
            <a:r>
              <a:rPr lang="fr-FR" sz="1400" dirty="0"/>
              <a:t> Crête. Dans le fond, la bonne potentialité permet de cultiver des bananes plantain et de l’igname </a:t>
            </a:r>
            <a:r>
              <a:rPr lang="fr-FR" sz="1400" dirty="0" err="1"/>
              <a:t>Dioscorea</a:t>
            </a:r>
            <a:r>
              <a:rPr lang="fr-FR" sz="1400" dirty="0"/>
              <a:t> alata (variété d’ombre grimpante).</a:t>
            </a:r>
          </a:p>
        </p:txBody>
      </p:sp>
    </p:spTree>
    <p:extLst>
      <p:ext uri="{BB962C8B-B14F-4D97-AF65-F5344CB8AC3E}">
        <p14:creationId xmlns:p14="http://schemas.microsoft.com/office/powerpoint/2010/main" val="3927333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hidden="1"/>
          <p:cNvSpPr>
            <a:spLocks noGrp="1" noChangeArrowheads="1"/>
          </p:cNvSpPr>
          <p:nvPr>
            <p:ph type="title"/>
          </p:nvPr>
        </p:nvSpPr>
        <p:spPr/>
        <p:txBody>
          <a:bodyPr/>
          <a:lstStyle/>
          <a:p>
            <a:pPr eaLnBrk="1" hangingPunct="1"/>
            <a:r>
              <a:rPr lang="fr-FR" dirty="0"/>
              <a:t>La famille Telson </a:t>
            </a:r>
            <a:r>
              <a:rPr lang="fr-FR" dirty="0" err="1"/>
              <a:t>Thémé</a:t>
            </a:r>
            <a:endParaRPr lang="fr-FR" dirty="0"/>
          </a:p>
        </p:txBody>
      </p:sp>
      <p:sp>
        <p:nvSpPr>
          <p:cNvPr id="5123" name="Rectangle 3" descr="Copie de 11 Kevin"/>
          <p:cNvSpPr>
            <a:spLocks noGrp="1" noChangeAspect="1" noChangeArrowheads="1"/>
          </p:cNvSpPr>
          <p:nvPr isPhoto="1"/>
        </p:nvSpPr>
        <p:spPr bwMode="auto">
          <a:xfrm>
            <a:off x="5978692" y="2492896"/>
            <a:ext cx="3273828" cy="4365104"/>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Rectangle 3" descr="15 Oudgina Thémé"/>
          <p:cNvSpPr>
            <a:spLocks noGrp="1" noChangeAspect="1" noChangeArrowheads="1"/>
          </p:cNvSpPr>
          <p:nvPr isPhoto="1"/>
        </p:nvSpPr>
        <p:spPr bwMode="auto">
          <a:xfrm>
            <a:off x="3419872" y="3950"/>
            <a:ext cx="3237824" cy="4317099"/>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 name="Rectangle 3" descr="16 La nièce de Theslon"/>
          <p:cNvSpPr>
            <a:spLocks noGrp="1" noChangeAspect="1" noChangeArrowheads="1"/>
          </p:cNvSpPr>
          <p:nvPr isPhoto="1"/>
        </p:nvSpPr>
        <p:spPr bwMode="auto">
          <a:xfrm>
            <a:off x="29205" y="2132856"/>
            <a:ext cx="3542792" cy="4723722"/>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402411072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hidden="1"/>
          <p:cNvSpPr>
            <a:spLocks noGrp="1" noChangeArrowheads="1"/>
          </p:cNvSpPr>
          <p:nvPr>
            <p:ph type="title"/>
          </p:nvPr>
        </p:nvSpPr>
        <p:spPr/>
        <p:txBody>
          <a:bodyPr>
            <a:normAutofit fontScale="90000"/>
          </a:bodyPr>
          <a:lstStyle/>
          <a:p>
            <a:pPr eaLnBrk="1" hangingPunct="1"/>
            <a:r>
              <a:rPr lang="fr-FR" dirty="0"/>
              <a:t>Repérage début avril 2009 par l’ingénieur </a:t>
            </a:r>
            <a:r>
              <a:rPr lang="fr-FR" dirty="0" err="1"/>
              <a:t>Saintil</a:t>
            </a:r>
            <a:r>
              <a:rPr lang="fr-FR" dirty="0"/>
              <a:t> du seuil en gabions S 26 qui sera construit en avril-mai 2009, avant le développement des cultures. L’impossibilité d’ancrer l’ouvrage dans la roche-mère dans l’axe d’écoulement de la ravine a justifié le choix d’une construction en gabions plutôt que celle d’une maçonnerie en pierres avec mortier au ciment (voir S27).</a:t>
            </a:r>
          </a:p>
        </p:txBody>
      </p:sp>
      <p:sp>
        <p:nvSpPr>
          <p:cNvPr id="11267" name="Rectangle 3" descr="IMGP0115"/>
          <p:cNvSpPr>
            <a:spLocks noGrp="1" noChangeAspect="1" noChangeArrowheads="1"/>
          </p:cNvSpPr>
          <p:nvPr isPhoto="1"/>
        </p:nvSpPr>
        <p:spPr bwMode="auto">
          <a:xfrm>
            <a:off x="589262" y="139999"/>
            <a:ext cx="7380312" cy="5535234"/>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2" name="ZoneTexte 1"/>
          <p:cNvSpPr txBox="1"/>
          <p:nvPr/>
        </p:nvSpPr>
        <p:spPr>
          <a:xfrm>
            <a:off x="0" y="5675233"/>
            <a:ext cx="9144000" cy="1169551"/>
          </a:xfrm>
          <a:prstGeom prst="rect">
            <a:avLst/>
          </a:prstGeom>
          <a:noFill/>
        </p:spPr>
        <p:txBody>
          <a:bodyPr wrap="square" rtlCol="0">
            <a:spAutoFit/>
          </a:bodyPr>
          <a:lstStyle/>
          <a:p>
            <a:r>
              <a:rPr lang="fr-FR" sz="1400" dirty="0"/>
              <a:t>Repérage début avril 2009 par l’ingénieur Saintil </a:t>
            </a:r>
            <a:r>
              <a:rPr lang="fr-FR" sz="1400" dirty="0" err="1"/>
              <a:t>Clossy</a:t>
            </a:r>
            <a:r>
              <a:rPr lang="fr-FR" sz="1400" dirty="0"/>
              <a:t> du seuil en gabions </a:t>
            </a:r>
            <a:r>
              <a:rPr lang="fr-FR" sz="1400" b="1" dirty="0"/>
              <a:t>SG26-Ti </a:t>
            </a:r>
            <a:r>
              <a:rPr lang="fr-FR" sz="1400" b="1" dirty="0" err="1"/>
              <a:t>Acrête</a:t>
            </a:r>
            <a:r>
              <a:rPr lang="fr-FR" sz="1400" dirty="0"/>
              <a:t>, qui sera construit en avril-mai 2009, avant le développement des cultures. L’impossibilité d’ancrer l’ouvrage dans la roche-mère a justifié le choix d’une construction en gabions plutôt que celle d’une maçonnerie en pierres avec mortier au ciment.</a:t>
            </a:r>
          </a:p>
          <a:p>
            <a:r>
              <a:rPr lang="fr-FR" sz="1400" dirty="0"/>
              <a:t>L’implantation du futur seuil est visualisée par le dessin de ses arêtes. </a:t>
            </a:r>
          </a:p>
          <a:p>
            <a:r>
              <a:rPr lang="fr-FR" sz="1400" dirty="0"/>
              <a:t>On observe les vestiges de seuils en pierres sèches construits en 2005, après le passage du cyclone Jeanne  (sept. 2004). </a:t>
            </a:r>
          </a:p>
        </p:txBody>
      </p:sp>
      <p:sp>
        <p:nvSpPr>
          <p:cNvPr id="4" name="ZoneTexte 3">
            <a:extLst>
              <a:ext uri="{FF2B5EF4-FFF2-40B4-BE49-F238E27FC236}">
                <a16:creationId xmlns:a16="http://schemas.microsoft.com/office/drawing/2014/main" id="{5021DF36-4F3E-0A65-E53D-1C4782BB494E}"/>
              </a:ext>
            </a:extLst>
          </p:cNvPr>
          <p:cNvSpPr txBox="1"/>
          <p:nvPr/>
        </p:nvSpPr>
        <p:spPr>
          <a:xfrm>
            <a:off x="2411760" y="1484784"/>
            <a:ext cx="2232248" cy="400110"/>
          </a:xfrm>
          <a:prstGeom prst="rect">
            <a:avLst/>
          </a:prstGeom>
          <a:solidFill>
            <a:schemeClr val="bg2"/>
          </a:solidFill>
        </p:spPr>
        <p:txBody>
          <a:bodyPr wrap="square" rtlCol="0">
            <a:spAutoFit/>
          </a:bodyPr>
          <a:lstStyle/>
          <a:p>
            <a:r>
              <a:rPr lang="fr-FR" sz="2000" b="1" dirty="0"/>
              <a:t>SG26-Ti </a:t>
            </a:r>
            <a:r>
              <a:rPr lang="fr-FR" sz="2000" b="1" dirty="0" err="1"/>
              <a:t>Acrête</a:t>
            </a:r>
            <a:endParaRPr lang="fr-FR" sz="2000" dirty="0"/>
          </a:p>
        </p:txBody>
      </p:sp>
    </p:spTree>
    <p:extLst>
      <p:ext uri="{BB962C8B-B14F-4D97-AF65-F5344CB8AC3E}">
        <p14:creationId xmlns:p14="http://schemas.microsoft.com/office/powerpoint/2010/main" val="73224177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hidden="1"/>
          <p:cNvSpPr>
            <a:spLocks noGrp="1" noChangeArrowheads="1"/>
          </p:cNvSpPr>
          <p:nvPr>
            <p:ph type="title"/>
          </p:nvPr>
        </p:nvSpPr>
        <p:spPr/>
        <p:txBody>
          <a:bodyPr>
            <a:normAutofit fontScale="90000"/>
          </a:bodyPr>
          <a:lstStyle/>
          <a:p>
            <a:pPr eaLnBrk="1" hangingPunct="1"/>
            <a:r>
              <a:rPr lang="fr-FR" dirty="0"/>
              <a:t>Le creusement des fondations du seuil en gabions S 26. En aval, le seuil en pierres sèches de 2005. Début avril 2009.</a:t>
            </a:r>
          </a:p>
        </p:txBody>
      </p:sp>
      <p:sp>
        <p:nvSpPr>
          <p:cNvPr id="12291" name="Rectangle 3" descr="IMGP0125"/>
          <p:cNvSpPr>
            <a:spLocks noGrp="1" noChangeAspect="1" noChangeArrowheads="1"/>
          </p:cNvSpPr>
          <p:nvPr isPhoto="1"/>
        </p:nvSpPr>
        <p:spPr bwMode="auto">
          <a:xfrm>
            <a:off x="653818" y="8125"/>
            <a:ext cx="7836363" cy="5877272"/>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1" y="5949280"/>
            <a:ext cx="9144000" cy="523220"/>
          </a:xfrm>
          <a:prstGeom prst="rect">
            <a:avLst/>
          </a:prstGeom>
          <a:noFill/>
        </p:spPr>
        <p:txBody>
          <a:bodyPr wrap="square" rtlCol="0">
            <a:spAutoFit/>
          </a:bodyPr>
          <a:lstStyle/>
          <a:p>
            <a:r>
              <a:rPr lang="fr-FR" sz="1400" dirty="0"/>
              <a:t>Début avril 2009. Le creusement des fondations du seuil en gabions SG26-Ti </a:t>
            </a:r>
            <a:r>
              <a:rPr lang="fr-FR" sz="1400" dirty="0" err="1"/>
              <a:t>Acrête</a:t>
            </a:r>
            <a:r>
              <a:rPr lang="fr-FR" sz="1400" dirty="0"/>
              <a:t>. En aval, le seuil en pierres sèches de 2005. </a:t>
            </a:r>
          </a:p>
        </p:txBody>
      </p:sp>
      <p:sp>
        <p:nvSpPr>
          <p:cNvPr id="3" name="Line 9">
            <a:extLst>
              <a:ext uri="{FF2B5EF4-FFF2-40B4-BE49-F238E27FC236}">
                <a16:creationId xmlns:a16="http://schemas.microsoft.com/office/drawing/2014/main" id="{42FD31BC-A21B-3494-C280-78842AF40417}"/>
              </a:ext>
            </a:extLst>
          </p:cNvPr>
          <p:cNvSpPr>
            <a:spLocks noChangeShapeType="1"/>
          </p:cNvSpPr>
          <p:nvPr/>
        </p:nvSpPr>
        <p:spPr bwMode="auto">
          <a:xfrm flipV="1">
            <a:off x="2483768" y="3284985"/>
            <a:ext cx="1440160" cy="1224136"/>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Line 9">
            <a:extLst>
              <a:ext uri="{FF2B5EF4-FFF2-40B4-BE49-F238E27FC236}">
                <a16:creationId xmlns:a16="http://schemas.microsoft.com/office/drawing/2014/main" id="{A2F46FEA-6004-815A-7499-24BB6DF80A99}"/>
              </a:ext>
            </a:extLst>
          </p:cNvPr>
          <p:cNvSpPr>
            <a:spLocks noChangeShapeType="1"/>
          </p:cNvSpPr>
          <p:nvPr/>
        </p:nvSpPr>
        <p:spPr bwMode="auto">
          <a:xfrm flipV="1">
            <a:off x="6156176" y="1700808"/>
            <a:ext cx="1008112" cy="648072"/>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 name="ZoneTexte 4">
            <a:extLst>
              <a:ext uri="{FF2B5EF4-FFF2-40B4-BE49-F238E27FC236}">
                <a16:creationId xmlns:a16="http://schemas.microsoft.com/office/drawing/2014/main" id="{03E33938-BD1D-676F-69EB-AC7F80B8CBAA}"/>
              </a:ext>
            </a:extLst>
          </p:cNvPr>
          <p:cNvSpPr txBox="1"/>
          <p:nvPr/>
        </p:nvSpPr>
        <p:spPr>
          <a:xfrm>
            <a:off x="971600" y="104555"/>
            <a:ext cx="1296144" cy="307777"/>
          </a:xfrm>
          <a:prstGeom prst="rect">
            <a:avLst/>
          </a:prstGeom>
          <a:noFill/>
        </p:spPr>
        <p:txBody>
          <a:bodyPr wrap="square" rtlCol="0">
            <a:spAutoFit/>
          </a:bodyPr>
          <a:lstStyle/>
          <a:p>
            <a:r>
              <a:rPr lang="fr-FR" sz="1400" b="1" dirty="0">
                <a:solidFill>
                  <a:schemeClr val="bg1"/>
                </a:solidFill>
                <a:effectLst/>
                <a:ea typeface="Times New Roman" panose="02020603050405020304" pitchFamily="18" charset="0"/>
              </a:rPr>
              <a:t>SG26-Ti </a:t>
            </a:r>
            <a:r>
              <a:rPr lang="fr-FR" sz="1400" b="1" dirty="0" err="1">
                <a:solidFill>
                  <a:schemeClr val="bg1"/>
                </a:solidFill>
                <a:effectLst/>
                <a:ea typeface="Times New Roman" panose="02020603050405020304" pitchFamily="18" charset="0"/>
              </a:rPr>
              <a:t>Acrête</a:t>
            </a:r>
            <a:endParaRPr lang="fr-FR" sz="1400" dirty="0">
              <a:solidFill>
                <a:schemeClr val="bg1"/>
              </a:solidFill>
            </a:endParaRPr>
          </a:p>
        </p:txBody>
      </p:sp>
    </p:spTree>
    <p:extLst>
      <p:ext uri="{BB962C8B-B14F-4D97-AF65-F5344CB8AC3E}">
        <p14:creationId xmlns:p14="http://schemas.microsoft.com/office/powerpoint/2010/main" val="214742065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hidden="1"/>
          <p:cNvSpPr>
            <a:spLocks noGrp="1" noChangeArrowheads="1"/>
          </p:cNvSpPr>
          <p:nvPr>
            <p:ph type="title"/>
          </p:nvPr>
        </p:nvSpPr>
        <p:spPr/>
        <p:txBody>
          <a:bodyPr>
            <a:normAutofit fontScale="90000"/>
          </a:bodyPr>
          <a:lstStyle/>
          <a:p>
            <a:pPr eaLnBrk="1" hangingPunct="1"/>
            <a:r>
              <a:rPr lang="fr-FR" sz="4400" kern="1200" dirty="0">
                <a:solidFill>
                  <a:schemeClr val="tx1"/>
                </a:solidFill>
                <a:effectLst/>
                <a:latin typeface="+mj-lt"/>
                <a:ea typeface="+mj-ea"/>
                <a:cs typeface="+mj-cs"/>
              </a:rPr>
              <a:t>Le creusement des fondations. </a:t>
            </a:r>
            <a:r>
              <a:rPr lang="fr-FR" dirty="0"/>
              <a:t>Une haie vive en candélabres protège la jachère longue boisée et pâturée par les </a:t>
            </a:r>
            <a:r>
              <a:rPr lang="fr-FR" dirty="0" err="1"/>
              <a:t>cabrits</a:t>
            </a:r>
            <a:r>
              <a:rPr lang="fr-FR" dirty="0"/>
              <a:t> contre les incursions des animaux.</a:t>
            </a:r>
          </a:p>
        </p:txBody>
      </p:sp>
      <p:sp>
        <p:nvSpPr>
          <p:cNvPr id="13315" name="Rectangle 3" descr="DSC01721"/>
          <p:cNvSpPr>
            <a:spLocks noGrp="1" noChangeAspect="1" noChangeArrowheads="1"/>
          </p:cNvSpPr>
          <p:nvPr isPhoto="1"/>
        </p:nvSpPr>
        <p:spPr bwMode="auto">
          <a:xfrm>
            <a:off x="755577" y="0"/>
            <a:ext cx="7740352" cy="5805264"/>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107505" y="6093296"/>
            <a:ext cx="9036496" cy="523220"/>
          </a:xfrm>
          <a:prstGeom prst="rect">
            <a:avLst/>
          </a:prstGeom>
          <a:noFill/>
        </p:spPr>
        <p:txBody>
          <a:bodyPr wrap="square" rtlCol="0">
            <a:spAutoFit/>
          </a:bodyPr>
          <a:lstStyle/>
          <a:p>
            <a:r>
              <a:rPr lang="fr-FR" sz="1400" dirty="0"/>
              <a:t>Le creusement des fondations du SG26 Ti </a:t>
            </a:r>
            <a:r>
              <a:rPr lang="fr-FR" sz="1400" dirty="0" err="1"/>
              <a:t>Acrête</a:t>
            </a:r>
            <a:r>
              <a:rPr lang="fr-FR" sz="1400" dirty="0"/>
              <a:t>. Une haie vive en candélabres protège la parcelle cultivée contre les incursions des </a:t>
            </a:r>
            <a:r>
              <a:rPr lang="fr-FR" sz="1400" dirty="0" err="1"/>
              <a:t>cabrits</a:t>
            </a:r>
            <a:r>
              <a:rPr lang="fr-FR" sz="1400" dirty="0"/>
              <a:t> venant de  la jachère de longue durée, boisée et pâturée.</a:t>
            </a:r>
          </a:p>
        </p:txBody>
      </p:sp>
      <p:sp>
        <p:nvSpPr>
          <p:cNvPr id="3" name="Line 9">
            <a:extLst>
              <a:ext uri="{FF2B5EF4-FFF2-40B4-BE49-F238E27FC236}">
                <a16:creationId xmlns:a16="http://schemas.microsoft.com/office/drawing/2014/main" id="{176408A2-FACF-B8DA-19BD-BC042499FB6B}"/>
              </a:ext>
            </a:extLst>
          </p:cNvPr>
          <p:cNvSpPr>
            <a:spLocks noChangeShapeType="1"/>
          </p:cNvSpPr>
          <p:nvPr/>
        </p:nvSpPr>
        <p:spPr bwMode="auto">
          <a:xfrm flipH="1" flipV="1">
            <a:off x="2555776" y="3645023"/>
            <a:ext cx="864096" cy="72008"/>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Line 9">
            <a:extLst>
              <a:ext uri="{FF2B5EF4-FFF2-40B4-BE49-F238E27FC236}">
                <a16:creationId xmlns:a16="http://schemas.microsoft.com/office/drawing/2014/main" id="{8F9DEE5A-3954-1D08-A03A-B5A2F66D02CC}"/>
              </a:ext>
            </a:extLst>
          </p:cNvPr>
          <p:cNvSpPr>
            <a:spLocks noChangeShapeType="1"/>
          </p:cNvSpPr>
          <p:nvPr/>
        </p:nvSpPr>
        <p:spPr bwMode="auto">
          <a:xfrm flipH="1" flipV="1">
            <a:off x="4788024" y="3861048"/>
            <a:ext cx="864096" cy="72008"/>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 name="ZoneTexte 4">
            <a:extLst>
              <a:ext uri="{FF2B5EF4-FFF2-40B4-BE49-F238E27FC236}">
                <a16:creationId xmlns:a16="http://schemas.microsoft.com/office/drawing/2014/main" id="{A309B335-C892-C5F0-5DB9-6F8EC648A3AA}"/>
              </a:ext>
            </a:extLst>
          </p:cNvPr>
          <p:cNvSpPr txBox="1"/>
          <p:nvPr/>
        </p:nvSpPr>
        <p:spPr>
          <a:xfrm>
            <a:off x="971600" y="233810"/>
            <a:ext cx="1296144" cy="307777"/>
          </a:xfrm>
          <a:prstGeom prst="rect">
            <a:avLst/>
          </a:prstGeom>
          <a:noFill/>
        </p:spPr>
        <p:txBody>
          <a:bodyPr wrap="square" rtlCol="0">
            <a:spAutoFit/>
          </a:bodyPr>
          <a:lstStyle/>
          <a:p>
            <a:r>
              <a:rPr lang="fr-FR" sz="1400" b="1" dirty="0">
                <a:solidFill>
                  <a:schemeClr val="bg1"/>
                </a:solidFill>
                <a:effectLst/>
                <a:ea typeface="Times New Roman" panose="02020603050405020304" pitchFamily="18" charset="0"/>
              </a:rPr>
              <a:t>SG26-Ti </a:t>
            </a:r>
            <a:r>
              <a:rPr lang="fr-FR" sz="1400" b="1" dirty="0" err="1">
                <a:solidFill>
                  <a:schemeClr val="bg1"/>
                </a:solidFill>
                <a:effectLst/>
                <a:ea typeface="Times New Roman" panose="02020603050405020304" pitchFamily="18" charset="0"/>
              </a:rPr>
              <a:t>Acrête</a:t>
            </a:r>
            <a:endParaRPr lang="fr-FR" sz="1400" dirty="0">
              <a:solidFill>
                <a:schemeClr val="bg1"/>
              </a:solidFill>
            </a:endParaRPr>
          </a:p>
        </p:txBody>
      </p:sp>
    </p:spTree>
    <p:extLst>
      <p:ext uri="{BB962C8B-B14F-4D97-AF65-F5344CB8AC3E}">
        <p14:creationId xmlns:p14="http://schemas.microsoft.com/office/powerpoint/2010/main" val="403176256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hidden="1"/>
          <p:cNvSpPr>
            <a:spLocks noGrp="1" noChangeArrowheads="1"/>
          </p:cNvSpPr>
          <p:nvPr>
            <p:ph type="title"/>
          </p:nvPr>
        </p:nvSpPr>
        <p:spPr/>
        <p:txBody>
          <a:bodyPr>
            <a:normAutofit fontScale="90000"/>
          </a:bodyPr>
          <a:lstStyle/>
          <a:p>
            <a:pPr eaLnBrk="1" hangingPunct="1"/>
            <a:r>
              <a:rPr lang="fr-FR" dirty="0"/>
              <a:t> La terre extraite est déposée en aval pour éviter qu’elle ne soit entraînée dans la tranchée par une crue survenant avant la fin du chantier. Un dépôt en amont aurait permis d’amorcer l’atterrissement de l’ouvrage et de diminuer le risque de destruction par mise en pression hydrostatique. La profondeur des fondations améliore la stabilité de l’ouvrage et réduit le risque de renardage. Il faut souligner l’importance donnée à l’ancrage des ailes du seuil. </a:t>
            </a:r>
          </a:p>
        </p:txBody>
      </p:sp>
      <p:sp>
        <p:nvSpPr>
          <p:cNvPr id="14339" name="Rectangle 3" descr="IMGP0152"/>
          <p:cNvSpPr>
            <a:spLocks noGrp="1" noChangeAspect="1" noChangeArrowheads="1"/>
          </p:cNvSpPr>
          <p:nvPr isPhoto="1"/>
        </p:nvSpPr>
        <p:spPr bwMode="auto">
          <a:xfrm>
            <a:off x="1019605" y="-27384"/>
            <a:ext cx="7008779" cy="5256584"/>
          </a:xfrm>
          <a:prstGeom prst="rect">
            <a:avLst/>
          </a:prstGeom>
          <a:blipFill>
            <a:blip r:embed="rId2" cstate="email">
              <a:extLst>
                <a:ext uri="{28A0092B-C50C-407E-A947-70E740481C1C}">
                  <a14:useLocalDpi xmlns:a14="http://schemas.microsoft.com/office/drawing/2010/main"/>
                </a:ext>
              </a:extLst>
            </a:blip>
            <a:stretch>
              <a:fillRect/>
            </a:stretch>
          </a:blipFill>
          <a:ln w="9525">
            <a:solidFill>
              <a:schemeClr val="tx1"/>
            </a:solidFill>
            <a:miter lim="800000"/>
            <a:headEnd/>
            <a:tailEnd/>
          </a:ln>
          <a:effectLst/>
        </p:spPr>
        <p:txBody>
          <a:bodyPr/>
          <a:lstStyle/>
          <a:p>
            <a:endParaRPr lang="fr-FR" dirty="0"/>
          </a:p>
        </p:txBody>
      </p:sp>
      <p:sp>
        <p:nvSpPr>
          <p:cNvPr id="2" name="ZoneTexte 1"/>
          <p:cNvSpPr txBox="1"/>
          <p:nvPr/>
        </p:nvSpPr>
        <p:spPr>
          <a:xfrm>
            <a:off x="0" y="5301209"/>
            <a:ext cx="9143999" cy="1384995"/>
          </a:xfrm>
          <a:prstGeom prst="rect">
            <a:avLst/>
          </a:prstGeom>
          <a:noFill/>
        </p:spPr>
        <p:txBody>
          <a:bodyPr wrap="square" rtlCol="0">
            <a:spAutoFit/>
          </a:bodyPr>
          <a:lstStyle/>
          <a:p>
            <a:r>
              <a:rPr lang="fr-FR" sz="1400" dirty="0"/>
              <a:t> La terre extraite est déposée en aval pour éviter qu’elle ne soit entraînée dans la tranchée par une crue survenant avant la fin du chantier. Mais un dépôt de cette terre en amont aurait permis d’amorcer l’atterrissement de l’ouvrage et de diminuer le risque de sa destruction par mise en pression hydrostatique. </a:t>
            </a:r>
          </a:p>
          <a:p>
            <a:r>
              <a:rPr lang="fr-FR" sz="1400" dirty="0"/>
              <a:t>La profondeur des fondations est importante, ce qui améliore la stabilité de l’ouvrage et réduit le risque de renardage. </a:t>
            </a:r>
          </a:p>
          <a:p>
            <a:r>
              <a:rPr lang="fr-FR" sz="1400" dirty="0"/>
              <a:t>Il faut souligner l’importance donnée à l’ancrage dans les berges des ailes du seuil ; il permet de faire profiter l’ouvrage de l’effet d’encastrement qui en améliore la stabilité. </a:t>
            </a:r>
          </a:p>
        </p:txBody>
      </p:sp>
      <p:cxnSp>
        <p:nvCxnSpPr>
          <p:cNvPr id="4" name="Connecteur droit avec flèche 3">
            <a:extLst>
              <a:ext uri="{FF2B5EF4-FFF2-40B4-BE49-F238E27FC236}">
                <a16:creationId xmlns:a16="http://schemas.microsoft.com/office/drawing/2014/main" id="{4EF50A07-613F-5C09-21C9-FB2EA0DAC804}"/>
              </a:ext>
            </a:extLst>
          </p:cNvPr>
          <p:cNvCxnSpPr/>
          <p:nvPr/>
        </p:nvCxnSpPr>
        <p:spPr>
          <a:xfrm flipH="1">
            <a:off x="1415141" y="2636912"/>
            <a:ext cx="2520280"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D7D9C83C-047B-78AF-6D98-DD8CAC5E9430}"/>
              </a:ext>
            </a:extLst>
          </p:cNvPr>
          <p:cNvSpPr txBox="1"/>
          <p:nvPr/>
        </p:nvSpPr>
        <p:spPr>
          <a:xfrm>
            <a:off x="6588225" y="4869160"/>
            <a:ext cx="1368152" cy="307777"/>
          </a:xfrm>
          <a:prstGeom prst="rect">
            <a:avLst/>
          </a:prstGeom>
          <a:noFill/>
        </p:spPr>
        <p:txBody>
          <a:bodyPr wrap="square" rtlCol="0">
            <a:spAutoFit/>
          </a:bodyPr>
          <a:lstStyle/>
          <a:p>
            <a:r>
              <a:rPr lang="fr-FR" sz="1400" b="1" dirty="0">
                <a:solidFill>
                  <a:schemeClr val="bg1"/>
                </a:solidFill>
              </a:rPr>
              <a:t>SG26-Ti </a:t>
            </a:r>
            <a:r>
              <a:rPr lang="fr-FR" sz="1400" b="1" dirty="0" err="1">
                <a:solidFill>
                  <a:schemeClr val="bg1"/>
                </a:solidFill>
              </a:rPr>
              <a:t>Acrête</a:t>
            </a:r>
            <a:endParaRPr lang="fr-FR" sz="1400" b="1" dirty="0">
              <a:solidFill>
                <a:schemeClr val="bg1"/>
              </a:solidFill>
            </a:endParaRPr>
          </a:p>
        </p:txBody>
      </p:sp>
      <p:sp>
        <p:nvSpPr>
          <p:cNvPr id="5" name="ZoneTexte 4">
            <a:extLst>
              <a:ext uri="{FF2B5EF4-FFF2-40B4-BE49-F238E27FC236}">
                <a16:creationId xmlns:a16="http://schemas.microsoft.com/office/drawing/2014/main" id="{17E25920-BD94-6B96-81C5-CE5AFD24324C}"/>
              </a:ext>
            </a:extLst>
          </p:cNvPr>
          <p:cNvSpPr txBox="1"/>
          <p:nvPr/>
        </p:nvSpPr>
        <p:spPr>
          <a:xfrm>
            <a:off x="1187624" y="171796"/>
            <a:ext cx="1296144" cy="307777"/>
          </a:xfrm>
          <a:prstGeom prst="rect">
            <a:avLst/>
          </a:prstGeom>
          <a:noFill/>
        </p:spPr>
        <p:txBody>
          <a:bodyPr wrap="square" rtlCol="0">
            <a:spAutoFit/>
          </a:bodyPr>
          <a:lstStyle/>
          <a:p>
            <a:r>
              <a:rPr lang="fr-FR" sz="1400" b="1" dirty="0">
                <a:solidFill>
                  <a:schemeClr val="bg1"/>
                </a:solidFill>
                <a:effectLst/>
                <a:ea typeface="Times New Roman" panose="02020603050405020304" pitchFamily="18" charset="0"/>
              </a:rPr>
              <a:t>SG26-Ti </a:t>
            </a:r>
            <a:r>
              <a:rPr lang="fr-FR" sz="1400" b="1" dirty="0" err="1">
                <a:solidFill>
                  <a:schemeClr val="bg1"/>
                </a:solidFill>
                <a:effectLst/>
                <a:ea typeface="Times New Roman" panose="02020603050405020304" pitchFamily="18" charset="0"/>
              </a:rPr>
              <a:t>Acrête</a:t>
            </a:r>
            <a:endParaRPr lang="fr-FR" sz="1400" dirty="0">
              <a:solidFill>
                <a:schemeClr val="bg1"/>
              </a:solidFill>
            </a:endParaRPr>
          </a:p>
        </p:txBody>
      </p:sp>
    </p:spTree>
    <p:extLst>
      <p:ext uri="{BB962C8B-B14F-4D97-AF65-F5344CB8AC3E}">
        <p14:creationId xmlns:p14="http://schemas.microsoft.com/office/powerpoint/2010/main" val="363604898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hidden="1"/>
          <p:cNvSpPr>
            <a:spLocks noGrp="1" noChangeArrowheads="1"/>
          </p:cNvSpPr>
          <p:nvPr>
            <p:ph type="title"/>
          </p:nvPr>
        </p:nvSpPr>
        <p:spPr/>
        <p:txBody>
          <a:bodyPr>
            <a:normAutofit fontScale="90000"/>
          </a:bodyPr>
          <a:lstStyle/>
          <a:p>
            <a:pPr eaLnBrk="1" hangingPunct="1"/>
            <a:r>
              <a:rPr lang="fr-FR" dirty="0"/>
              <a:t>L’ancrage des ailes  se fait dans la roche-mère (ici un calcaire crayeux appelé tuf).</a:t>
            </a:r>
          </a:p>
        </p:txBody>
      </p:sp>
      <p:sp>
        <p:nvSpPr>
          <p:cNvPr id="15363" name="Rectangle 3" descr="IMGP0151"/>
          <p:cNvSpPr>
            <a:spLocks noGrp="1" noChangeAspect="1" noChangeArrowheads="1"/>
          </p:cNvSpPr>
          <p:nvPr isPhoto="1"/>
        </p:nvSpPr>
        <p:spPr bwMode="auto">
          <a:xfrm>
            <a:off x="0" y="0"/>
            <a:ext cx="4572000" cy="342900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89405" y="3573016"/>
            <a:ext cx="3816424" cy="523220"/>
          </a:xfrm>
          <a:prstGeom prst="rect">
            <a:avLst/>
          </a:prstGeom>
          <a:noFill/>
        </p:spPr>
        <p:txBody>
          <a:bodyPr wrap="square" rtlCol="0">
            <a:spAutoFit/>
          </a:bodyPr>
          <a:lstStyle/>
          <a:p>
            <a:r>
              <a:rPr lang="fr-FR" sz="1400" dirty="0"/>
              <a:t>L’ancrage des ailes  se fait dans la roche-mère (ici un calcaire crayeux appelé tuf).</a:t>
            </a:r>
          </a:p>
        </p:txBody>
      </p:sp>
      <p:sp>
        <p:nvSpPr>
          <p:cNvPr id="3" name="Rectangle 3" descr="IMGP0164">
            <a:extLst>
              <a:ext uri="{FF2B5EF4-FFF2-40B4-BE49-F238E27FC236}">
                <a16:creationId xmlns:a16="http://schemas.microsoft.com/office/drawing/2014/main" id="{2034DA07-E398-E131-3D19-1DBEE1950C00}"/>
              </a:ext>
            </a:extLst>
          </p:cNvPr>
          <p:cNvSpPr>
            <a:spLocks noGrp="1" noChangeAspect="1" noChangeArrowheads="1"/>
          </p:cNvSpPr>
          <p:nvPr isPhoto="1"/>
        </p:nvSpPr>
        <p:spPr bwMode="auto">
          <a:xfrm>
            <a:off x="4037012" y="0"/>
            <a:ext cx="5143500" cy="685800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cxnSp>
        <p:nvCxnSpPr>
          <p:cNvPr id="4" name="Connecteur droit avec flèche 3">
            <a:extLst>
              <a:ext uri="{FF2B5EF4-FFF2-40B4-BE49-F238E27FC236}">
                <a16:creationId xmlns:a16="http://schemas.microsoft.com/office/drawing/2014/main" id="{9A44A2DD-9E0E-5E0F-A067-E14C0762FD00}"/>
              </a:ext>
            </a:extLst>
          </p:cNvPr>
          <p:cNvCxnSpPr>
            <a:cxnSpLocks/>
          </p:cNvCxnSpPr>
          <p:nvPr/>
        </p:nvCxnSpPr>
        <p:spPr>
          <a:xfrm flipH="1">
            <a:off x="4283968" y="3501008"/>
            <a:ext cx="1656184" cy="144016"/>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69B253C4-C96C-DCFB-1E2B-9C63DBD30F30}"/>
              </a:ext>
            </a:extLst>
          </p:cNvPr>
          <p:cNvSpPr txBox="1"/>
          <p:nvPr/>
        </p:nvSpPr>
        <p:spPr>
          <a:xfrm>
            <a:off x="71657" y="5805264"/>
            <a:ext cx="3851920" cy="954107"/>
          </a:xfrm>
          <a:prstGeom prst="rect">
            <a:avLst/>
          </a:prstGeom>
          <a:noFill/>
        </p:spPr>
        <p:txBody>
          <a:bodyPr wrap="square" rtlCol="0">
            <a:spAutoFit/>
          </a:bodyPr>
          <a:lstStyle/>
          <a:p>
            <a:r>
              <a:rPr lang="fr-FR" sz="1400" dirty="0"/>
              <a:t>Préparation d’un béton de propreté et mise place de 4 nappes verticales en fers à béton 3/8èmes de pouce destinées à améliorer la stabilité de l’ouvrage en gabions.</a:t>
            </a:r>
          </a:p>
        </p:txBody>
      </p:sp>
      <p:sp>
        <p:nvSpPr>
          <p:cNvPr id="6" name="ZoneTexte 5">
            <a:extLst>
              <a:ext uri="{FF2B5EF4-FFF2-40B4-BE49-F238E27FC236}">
                <a16:creationId xmlns:a16="http://schemas.microsoft.com/office/drawing/2014/main" id="{3AA8065A-D590-EED5-399B-0C6BB60930AA}"/>
              </a:ext>
            </a:extLst>
          </p:cNvPr>
          <p:cNvSpPr txBox="1"/>
          <p:nvPr/>
        </p:nvSpPr>
        <p:spPr>
          <a:xfrm>
            <a:off x="7734070" y="6546549"/>
            <a:ext cx="1368152" cy="307777"/>
          </a:xfrm>
          <a:prstGeom prst="rect">
            <a:avLst/>
          </a:prstGeom>
          <a:noFill/>
        </p:spPr>
        <p:txBody>
          <a:bodyPr wrap="square" rtlCol="0">
            <a:spAutoFit/>
          </a:bodyPr>
          <a:lstStyle/>
          <a:p>
            <a:r>
              <a:rPr lang="fr-FR" sz="1400" b="1" dirty="0">
                <a:solidFill>
                  <a:schemeClr val="bg1"/>
                </a:solidFill>
              </a:rPr>
              <a:t>SG26-Ti </a:t>
            </a:r>
            <a:r>
              <a:rPr lang="fr-FR" sz="1400" b="1" dirty="0" err="1">
                <a:solidFill>
                  <a:schemeClr val="bg1"/>
                </a:solidFill>
              </a:rPr>
              <a:t>Acrête</a:t>
            </a:r>
            <a:endParaRPr lang="fr-FR" sz="1400" b="1" dirty="0">
              <a:solidFill>
                <a:schemeClr val="bg1"/>
              </a:solidFill>
            </a:endParaRPr>
          </a:p>
        </p:txBody>
      </p:sp>
      <p:sp>
        <p:nvSpPr>
          <p:cNvPr id="7" name="ZoneTexte 6">
            <a:extLst>
              <a:ext uri="{FF2B5EF4-FFF2-40B4-BE49-F238E27FC236}">
                <a16:creationId xmlns:a16="http://schemas.microsoft.com/office/drawing/2014/main" id="{CAA126EA-1377-B4B2-9907-48FA8378BB53}"/>
              </a:ext>
            </a:extLst>
          </p:cNvPr>
          <p:cNvSpPr txBox="1"/>
          <p:nvPr/>
        </p:nvSpPr>
        <p:spPr>
          <a:xfrm>
            <a:off x="989856" y="98629"/>
            <a:ext cx="1296144" cy="307777"/>
          </a:xfrm>
          <a:prstGeom prst="rect">
            <a:avLst/>
          </a:prstGeom>
          <a:noFill/>
        </p:spPr>
        <p:txBody>
          <a:bodyPr wrap="square" rtlCol="0">
            <a:spAutoFit/>
          </a:bodyPr>
          <a:lstStyle/>
          <a:p>
            <a:r>
              <a:rPr lang="fr-FR" sz="1400" b="1" dirty="0">
                <a:solidFill>
                  <a:schemeClr val="bg1"/>
                </a:solidFill>
                <a:effectLst/>
                <a:ea typeface="Times New Roman" panose="02020603050405020304" pitchFamily="18" charset="0"/>
              </a:rPr>
              <a:t>SG26-Ti </a:t>
            </a:r>
            <a:r>
              <a:rPr lang="fr-FR" sz="1400" b="1" dirty="0" err="1">
                <a:solidFill>
                  <a:schemeClr val="bg1"/>
                </a:solidFill>
                <a:effectLst/>
                <a:ea typeface="Times New Roman" panose="02020603050405020304" pitchFamily="18" charset="0"/>
              </a:rPr>
              <a:t>Acrête</a:t>
            </a:r>
            <a:endParaRPr lang="fr-FR" sz="1400" dirty="0">
              <a:solidFill>
                <a:schemeClr val="bg1"/>
              </a:solidFill>
            </a:endParaRPr>
          </a:p>
        </p:txBody>
      </p:sp>
    </p:spTree>
    <p:extLst>
      <p:ext uri="{BB962C8B-B14F-4D97-AF65-F5344CB8AC3E}">
        <p14:creationId xmlns:p14="http://schemas.microsoft.com/office/powerpoint/2010/main" val="302847604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hidden="1"/>
          <p:cNvSpPr>
            <a:spLocks noGrp="1" noChangeArrowheads="1"/>
          </p:cNvSpPr>
          <p:nvPr>
            <p:ph type="title"/>
          </p:nvPr>
        </p:nvSpPr>
        <p:spPr/>
        <p:txBody>
          <a:bodyPr>
            <a:normAutofit fontScale="90000"/>
          </a:bodyPr>
          <a:lstStyle/>
          <a:p>
            <a:pPr eaLnBrk="1" hangingPunct="1"/>
            <a:r>
              <a:rPr lang="fr-FR" dirty="0"/>
              <a:t>Le béton de propreté est mis en place sur 10-15 cm d’épaisseur.</a:t>
            </a:r>
          </a:p>
        </p:txBody>
      </p:sp>
      <p:sp>
        <p:nvSpPr>
          <p:cNvPr id="17411" name="Rectangle 3" descr="DSC01855"/>
          <p:cNvSpPr>
            <a:spLocks noGrp="1" noChangeAspect="1" noChangeArrowheads="1"/>
          </p:cNvSpPr>
          <p:nvPr isPhoto="1"/>
        </p:nvSpPr>
        <p:spPr bwMode="auto">
          <a:xfrm>
            <a:off x="0" y="0"/>
            <a:ext cx="7644341" cy="5733256"/>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107504" y="6021288"/>
            <a:ext cx="4813818" cy="307777"/>
          </a:xfrm>
          <a:prstGeom prst="rect">
            <a:avLst/>
          </a:prstGeom>
          <a:noFill/>
        </p:spPr>
        <p:txBody>
          <a:bodyPr wrap="none" rtlCol="0">
            <a:spAutoFit/>
          </a:bodyPr>
          <a:lstStyle/>
          <a:p>
            <a:r>
              <a:rPr lang="fr-FR" sz="1400" dirty="0"/>
              <a:t>Le béton de propreté est mis en place sur 10-15 cm d’épaisseur.</a:t>
            </a:r>
          </a:p>
        </p:txBody>
      </p:sp>
      <p:cxnSp>
        <p:nvCxnSpPr>
          <p:cNvPr id="3" name="Connecteur droit avec flèche 2">
            <a:extLst>
              <a:ext uri="{FF2B5EF4-FFF2-40B4-BE49-F238E27FC236}">
                <a16:creationId xmlns:a16="http://schemas.microsoft.com/office/drawing/2014/main" id="{717789DC-0A64-F470-BB83-B180ECE82244}"/>
              </a:ext>
            </a:extLst>
          </p:cNvPr>
          <p:cNvCxnSpPr/>
          <p:nvPr/>
        </p:nvCxnSpPr>
        <p:spPr>
          <a:xfrm flipH="1">
            <a:off x="1115616" y="5157192"/>
            <a:ext cx="2520280"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84E375C2-E4B8-7458-FB94-74CCDE0CE9FD}"/>
              </a:ext>
            </a:extLst>
          </p:cNvPr>
          <p:cNvSpPr txBox="1"/>
          <p:nvPr/>
        </p:nvSpPr>
        <p:spPr>
          <a:xfrm>
            <a:off x="6300192" y="5425479"/>
            <a:ext cx="1368152" cy="307777"/>
          </a:xfrm>
          <a:prstGeom prst="rect">
            <a:avLst/>
          </a:prstGeom>
          <a:noFill/>
        </p:spPr>
        <p:txBody>
          <a:bodyPr wrap="square" rtlCol="0">
            <a:spAutoFit/>
          </a:bodyPr>
          <a:lstStyle/>
          <a:p>
            <a:r>
              <a:rPr lang="fr-FR" sz="1400" b="1" dirty="0">
                <a:solidFill>
                  <a:schemeClr val="bg1"/>
                </a:solidFill>
              </a:rPr>
              <a:t>SG26-Ti </a:t>
            </a:r>
            <a:r>
              <a:rPr lang="fr-FR" sz="1400" b="1" dirty="0" err="1">
                <a:solidFill>
                  <a:schemeClr val="bg1"/>
                </a:solidFill>
              </a:rPr>
              <a:t>Acrête</a:t>
            </a:r>
            <a:endParaRPr lang="fr-FR" sz="1400" b="1" dirty="0">
              <a:solidFill>
                <a:schemeClr val="bg1"/>
              </a:solidFill>
            </a:endParaRPr>
          </a:p>
        </p:txBody>
      </p:sp>
    </p:spTree>
    <p:extLst>
      <p:ext uri="{BB962C8B-B14F-4D97-AF65-F5344CB8AC3E}">
        <p14:creationId xmlns:p14="http://schemas.microsoft.com/office/powerpoint/2010/main" val="16301702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hidden="1"/>
          <p:cNvSpPr>
            <a:spLocks noGrp="1" noChangeArrowheads="1"/>
          </p:cNvSpPr>
          <p:nvPr>
            <p:ph type="title"/>
          </p:nvPr>
        </p:nvSpPr>
        <p:spPr/>
        <p:txBody>
          <a:bodyPr>
            <a:normAutofit fontScale="90000"/>
          </a:bodyPr>
          <a:lstStyle/>
          <a:p>
            <a:pPr eaLnBrk="1" hangingPunct="1"/>
            <a:r>
              <a:rPr lang="fr-FR" dirty="0"/>
              <a:t>Préparation des paniers en toile à gabions qui seront ensuite posés sur le béton de propreté et arrimés aux fers à béton.</a:t>
            </a:r>
          </a:p>
        </p:txBody>
      </p:sp>
      <p:sp>
        <p:nvSpPr>
          <p:cNvPr id="19459" name="Rectangle 3" descr="DSC01866"/>
          <p:cNvSpPr>
            <a:spLocks noGrp="1" noChangeAspect="1" noChangeArrowheads="1"/>
          </p:cNvSpPr>
          <p:nvPr isPhoto="1"/>
        </p:nvSpPr>
        <p:spPr bwMode="auto">
          <a:xfrm>
            <a:off x="0" y="-1"/>
            <a:ext cx="8222727" cy="6167045"/>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179513" y="6167045"/>
            <a:ext cx="8964488" cy="307777"/>
          </a:xfrm>
          <a:prstGeom prst="rect">
            <a:avLst/>
          </a:prstGeom>
          <a:noFill/>
        </p:spPr>
        <p:txBody>
          <a:bodyPr wrap="square" rtlCol="0">
            <a:spAutoFit/>
          </a:bodyPr>
          <a:lstStyle/>
          <a:p>
            <a:r>
              <a:rPr lang="fr-FR" sz="1400" dirty="0"/>
              <a:t>Préparation des paniers en toile à gabions qui seront ensuite posés sur le béton de propreté et arrimés aux fers à béton.</a:t>
            </a:r>
          </a:p>
        </p:txBody>
      </p:sp>
      <p:sp>
        <p:nvSpPr>
          <p:cNvPr id="3" name="ZoneTexte 2">
            <a:extLst>
              <a:ext uri="{FF2B5EF4-FFF2-40B4-BE49-F238E27FC236}">
                <a16:creationId xmlns:a16="http://schemas.microsoft.com/office/drawing/2014/main" id="{5086855F-39F1-FE8A-00A3-EF68A8C27B21}"/>
              </a:ext>
            </a:extLst>
          </p:cNvPr>
          <p:cNvSpPr txBox="1"/>
          <p:nvPr/>
        </p:nvSpPr>
        <p:spPr>
          <a:xfrm>
            <a:off x="6876256" y="5857527"/>
            <a:ext cx="1368152" cy="307777"/>
          </a:xfrm>
          <a:prstGeom prst="rect">
            <a:avLst/>
          </a:prstGeom>
          <a:noFill/>
        </p:spPr>
        <p:txBody>
          <a:bodyPr wrap="square" rtlCol="0">
            <a:spAutoFit/>
          </a:bodyPr>
          <a:lstStyle/>
          <a:p>
            <a:r>
              <a:rPr lang="fr-FR" sz="1400" b="1" dirty="0">
                <a:solidFill>
                  <a:schemeClr val="bg1"/>
                </a:solidFill>
              </a:rPr>
              <a:t>SG26-Ti </a:t>
            </a:r>
            <a:r>
              <a:rPr lang="fr-FR" sz="1400" b="1" dirty="0" err="1">
                <a:solidFill>
                  <a:schemeClr val="bg1"/>
                </a:solidFill>
              </a:rPr>
              <a:t>Acrête</a:t>
            </a:r>
            <a:endParaRPr lang="fr-FR" sz="1400" b="1" dirty="0">
              <a:solidFill>
                <a:schemeClr val="bg1"/>
              </a:solidFill>
            </a:endParaRPr>
          </a:p>
        </p:txBody>
      </p:sp>
    </p:spTree>
    <p:extLst>
      <p:ext uri="{BB962C8B-B14F-4D97-AF65-F5344CB8AC3E}">
        <p14:creationId xmlns:p14="http://schemas.microsoft.com/office/powerpoint/2010/main" val="186339108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IMGP021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5211" y="0"/>
            <a:ext cx="7953577" cy="5965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5"/>
          <p:cNvSpPr>
            <a:spLocks noGrp="1" noChangeArrowheads="1"/>
          </p:cNvSpPr>
          <p:nvPr>
            <p:ph type="title"/>
          </p:nvPr>
        </p:nvSpPr>
        <p:spPr>
          <a:xfrm>
            <a:off x="395536" y="-1035496"/>
            <a:ext cx="8229600" cy="1143000"/>
          </a:xfrm>
        </p:spPr>
        <p:txBody>
          <a:bodyPr>
            <a:normAutofit/>
          </a:bodyPr>
          <a:lstStyle/>
          <a:p>
            <a:pPr eaLnBrk="1" hangingPunct="1"/>
            <a:endParaRPr lang="fr-FR" sz="1800" b="1" dirty="0"/>
          </a:p>
        </p:txBody>
      </p:sp>
      <p:cxnSp>
        <p:nvCxnSpPr>
          <p:cNvPr id="2" name="Connecteur droit avec flèche 1">
            <a:extLst>
              <a:ext uri="{FF2B5EF4-FFF2-40B4-BE49-F238E27FC236}">
                <a16:creationId xmlns:a16="http://schemas.microsoft.com/office/drawing/2014/main" id="{6D789714-B0EC-8891-8717-AB9C92420104}"/>
              </a:ext>
            </a:extLst>
          </p:cNvPr>
          <p:cNvCxnSpPr>
            <a:cxnSpLocks/>
          </p:cNvCxnSpPr>
          <p:nvPr/>
        </p:nvCxnSpPr>
        <p:spPr>
          <a:xfrm flipH="1" flipV="1">
            <a:off x="4355976" y="3573016"/>
            <a:ext cx="1080120" cy="208823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473041F7-E04B-0F2D-AC5E-519805B697B9}"/>
              </a:ext>
            </a:extLst>
          </p:cNvPr>
          <p:cNvSpPr txBox="1"/>
          <p:nvPr/>
        </p:nvSpPr>
        <p:spPr>
          <a:xfrm>
            <a:off x="755576" y="6168805"/>
            <a:ext cx="8856984" cy="307777"/>
          </a:xfrm>
          <a:prstGeom prst="rect">
            <a:avLst/>
          </a:prstGeom>
          <a:noFill/>
        </p:spPr>
        <p:txBody>
          <a:bodyPr wrap="square" rtlCol="0">
            <a:spAutoFit/>
          </a:bodyPr>
          <a:lstStyle/>
          <a:p>
            <a:r>
              <a:rPr lang="fr-FR" sz="1400" dirty="0"/>
              <a:t> Le SG26-Ti </a:t>
            </a:r>
            <a:r>
              <a:rPr lang="fr-FR" sz="1400" dirty="0" err="1"/>
              <a:t>Acrête</a:t>
            </a:r>
            <a:r>
              <a:rPr lang="fr-FR" sz="1400" dirty="0"/>
              <a:t> terminé (sans la chape de surface ni crépi de surface)</a:t>
            </a:r>
          </a:p>
        </p:txBody>
      </p:sp>
      <p:sp>
        <p:nvSpPr>
          <p:cNvPr id="3" name="ZoneTexte 2">
            <a:extLst>
              <a:ext uri="{FF2B5EF4-FFF2-40B4-BE49-F238E27FC236}">
                <a16:creationId xmlns:a16="http://schemas.microsoft.com/office/drawing/2014/main" id="{7719C861-1DD2-89A2-E6B8-93C9993CB5D3}"/>
              </a:ext>
            </a:extLst>
          </p:cNvPr>
          <p:cNvSpPr txBox="1"/>
          <p:nvPr/>
        </p:nvSpPr>
        <p:spPr>
          <a:xfrm>
            <a:off x="7164288" y="5641503"/>
            <a:ext cx="1368152" cy="307777"/>
          </a:xfrm>
          <a:prstGeom prst="rect">
            <a:avLst/>
          </a:prstGeom>
          <a:noFill/>
        </p:spPr>
        <p:txBody>
          <a:bodyPr wrap="square" rtlCol="0">
            <a:spAutoFit/>
          </a:bodyPr>
          <a:lstStyle/>
          <a:p>
            <a:r>
              <a:rPr lang="fr-FR" sz="1400" b="1" dirty="0">
                <a:solidFill>
                  <a:schemeClr val="bg1"/>
                </a:solidFill>
              </a:rPr>
              <a:t>SG26-Ti </a:t>
            </a:r>
            <a:r>
              <a:rPr lang="fr-FR" sz="1400" b="1" dirty="0" err="1">
                <a:solidFill>
                  <a:schemeClr val="bg1"/>
                </a:solidFill>
              </a:rPr>
              <a:t>Acrête</a:t>
            </a:r>
            <a:endParaRPr lang="fr-FR" sz="1400" b="1" dirty="0">
              <a:solidFill>
                <a:schemeClr val="bg1"/>
              </a:solidFill>
            </a:endParaRPr>
          </a:p>
        </p:txBody>
      </p:sp>
    </p:spTree>
    <p:extLst>
      <p:ext uri="{BB962C8B-B14F-4D97-AF65-F5344CB8AC3E}">
        <p14:creationId xmlns:p14="http://schemas.microsoft.com/office/powerpoint/2010/main" val="168399182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hidden="1"/>
          <p:cNvSpPr>
            <a:spLocks noGrp="1" noChangeArrowheads="1"/>
          </p:cNvSpPr>
          <p:nvPr>
            <p:ph type="title"/>
          </p:nvPr>
        </p:nvSpPr>
        <p:spPr/>
        <p:txBody>
          <a:bodyPr>
            <a:normAutofit fontScale="90000"/>
          </a:bodyPr>
          <a:lstStyle/>
          <a:p>
            <a:pPr eaLnBrk="1" hangingPunct="1"/>
            <a:r>
              <a:rPr lang="fr-FR" dirty="0"/>
              <a:t>L’ouvrage terminé avec une chape de surface améliorant la résistance du seuil et pouvant être utilisée comme aire de séchage. Un crépi au ciment permet de retenir de l’eau libre plus longtemps après une crue. Il accélère l’alluvionnement et favorise le dépôt de matériaux fins. Un alluvionnement artificiel partiel utilisant les terres provenant des fondations aurait permis de diminuer le risque de renardage, particulièrement important tant que l’ouvrage n’est pas atterri.</a:t>
            </a:r>
          </a:p>
        </p:txBody>
      </p:sp>
      <p:sp>
        <p:nvSpPr>
          <p:cNvPr id="21507" name="Rectangle 3" descr="IMGP0277"/>
          <p:cNvSpPr>
            <a:spLocks noGrp="1" noChangeAspect="1" noChangeArrowheads="1"/>
          </p:cNvSpPr>
          <p:nvPr isPhoto="1"/>
        </p:nvSpPr>
        <p:spPr bwMode="auto">
          <a:xfrm>
            <a:off x="899592" y="448049"/>
            <a:ext cx="6948264" cy="5211198"/>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107504" y="5733256"/>
            <a:ext cx="8892480" cy="954107"/>
          </a:xfrm>
          <a:prstGeom prst="rect">
            <a:avLst/>
          </a:prstGeom>
          <a:noFill/>
        </p:spPr>
        <p:txBody>
          <a:bodyPr wrap="square" rtlCol="0">
            <a:spAutoFit/>
          </a:bodyPr>
          <a:lstStyle/>
          <a:p>
            <a:r>
              <a:rPr lang="fr-FR" sz="1400" dirty="0"/>
              <a:t>L’ouvrage terminé avec une chape de surface améliorant la résistance du seuil et pouvant être utilisée comme aire de séchage. Un crépi au ciment permet de retenir de l’eau libre plus longtemps après une crue. Il accélère l’alluvionnement et favorise le dépôt de matériaux fins. Un alluvionnement artificiel partiel utilisant les terres provenant des fondations aurait permis de diminuer le risque de renardage, particulièrement important tant que l’ouvrage n’est pas atterri.</a:t>
            </a:r>
          </a:p>
        </p:txBody>
      </p:sp>
      <p:sp>
        <p:nvSpPr>
          <p:cNvPr id="3" name="ZoneTexte 2">
            <a:extLst>
              <a:ext uri="{FF2B5EF4-FFF2-40B4-BE49-F238E27FC236}">
                <a16:creationId xmlns:a16="http://schemas.microsoft.com/office/drawing/2014/main" id="{9111D7F1-795F-8C52-1ACA-B876FDDC91FB}"/>
              </a:ext>
            </a:extLst>
          </p:cNvPr>
          <p:cNvSpPr txBox="1"/>
          <p:nvPr/>
        </p:nvSpPr>
        <p:spPr>
          <a:xfrm>
            <a:off x="611560" y="44624"/>
            <a:ext cx="7416824" cy="369332"/>
          </a:xfrm>
          <a:prstGeom prst="rect">
            <a:avLst/>
          </a:prstGeom>
          <a:noFill/>
        </p:spPr>
        <p:txBody>
          <a:bodyPr wrap="square" rtlCol="0">
            <a:spAutoFit/>
          </a:bodyPr>
          <a:lstStyle/>
          <a:p>
            <a:pPr algn="ctr"/>
            <a:r>
              <a:rPr lang="fr-FR" sz="1800" b="1" dirty="0"/>
              <a:t> Le SG26-Ti </a:t>
            </a:r>
            <a:r>
              <a:rPr lang="fr-FR" sz="1800" b="1" dirty="0" err="1"/>
              <a:t>Acrête</a:t>
            </a:r>
            <a:r>
              <a:rPr lang="fr-FR" sz="1800" b="1" dirty="0"/>
              <a:t> terminé (avec la chape de surface et crépi au ciment)</a:t>
            </a:r>
            <a:endParaRPr lang="fr-FR" dirty="0"/>
          </a:p>
        </p:txBody>
      </p:sp>
      <p:cxnSp>
        <p:nvCxnSpPr>
          <p:cNvPr id="5" name="Connecteur droit avec flèche 4">
            <a:extLst>
              <a:ext uri="{FF2B5EF4-FFF2-40B4-BE49-F238E27FC236}">
                <a16:creationId xmlns:a16="http://schemas.microsoft.com/office/drawing/2014/main" id="{0E02A073-F3FE-50D7-5A3D-98A02E59112B}"/>
              </a:ext>
            </a:extLst>
          </p:cNvPr>
          <p:cNvCxnSpPr/>
          <p:nvPr/>
        </p:nvCxnSpPr>
        <p:spPr>
          <a:xfrm flipV="1">
            <a:off x="2699792" y="4149080"/>
            <a:ext cx="1872208" cy="9361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D859AD0A-3470-EED1-9DF2-3630E48398C7}"/>
              </a:ext>
            </a:extLst>
          </p:cNvPr>
          <p:cNvSpPr txBox="1"/>
          <p:nvPr/>
        </p:nvSpPr>
        <p:spPr>
          <a:xfrm>
            <a:off x="6479704" y="3428832"/>
            <a:ext cx="1368152" cy="307777"/>
          </a:xfrm>
          <a:prstGeom prst="rect">
            <a:avLst/>
          </a:prstGeom>
          <a:noFill/>
        </p:spPr>
        <p:txBody>
          <a:bodyPr wrap="square" rtlCol="0">
            <a:spAutoFit/>
          </a:bodyPr>
          <a:lstStyle/>
          <a:p>
            <a:r>
              <a:rPr lang="fr-FR" sz="1400" b="1" dirty="0">
                <a:solidFill>
                  <a:schemeClr val="bg1"/>
                </a:solidFill>
              </a:rPr>
              <a:t>SG26-Ti </a:t>
            </a:r>
            <a:r>
              <a:rPr lang="fr-FR" sz="1400" b="1" dirty="0" err="1">
                <a:solidFill>
                  <a:schemeClr val="bg1"/>
                </a:solidFill>
              </a:rPr>
              <a:t>Acrête</a:t>
            </a:r>
            <a:endParaRPr lang="fr-FR" sz="1400" b="1" dirty="0">
              <a:solidFill>
                <a:schemeClr val="bg1"/>
              </a:solidFill>
            </a:endParaRPr>
          </a:p>
        </p:txBody>
      </p:sp>
    </p:spTree>
    <p:extLst>
      <p:ext uri="{BB962C8B-B14F-4D97-AF65-F5344CB8AC3E}">
        <p14:creationId xmlns:p14="http://schemas.microsoft.com/office/powerpoint/2010/main" val="415855940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IMGP027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27383"/>
            <a:ext cx="8164480" cy="6120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19229" y="6211669"/>
            <a:ext cx="9143999" cy="523220"/>
          </a:xfrm>
          <a:prstGeom prst="rect">
            <a:avLst/>
          </a:prstGeom>
          <a:noFill/>
        </p:spPr>
        <p:txBody>
          <a:bodyPr wrap="square" rtlCol="0">
            <a:spAutoFit/>
          </a:bodyPr>
          <a:lstStyle/>
          <a:p>
            <a:r>
              <a:rPr lang="fr-FR" sz="1400" dirty="0"/>
              <a:t>Vue de l’aval du SG26-Ti </a:t>
            </a:r>
            <a:r>
              <a:rPr lang="fr-FR" sz="1400" dirty="0" err="1"/>
              <a:t>Acrête</a:t>
            </a:r>
            <a:r>
              <a:rPr lang="fr-FR" sz="1400" dirty="0"/>
              <a:t>. La plantation de canne à sucre et de roseaux à l’aval du radier permettra de réduire les risques d’affouillement lors d’une crue.</a:t>
            </a:r>
          </a:p>
        </p:txBody>
      </p:sp>
      <p:cxnSp>
        <p:nvCxnSpPr>
          <p:cNvPr id="3" name="Connecteur droit avec flèche 2">
            <a:extLst>
              <a:ext uri="{FF2B5EF4-FFF2-40B4-BE49-F238E27FC236}">
                <a16:creationId xmlns:a16="http://schemas.microsoft.com/office/drawing/2014/main" id="{D209FDE7-97C3-C68B-C4CC-B4CA9C992525}"/>
              </a:ext>
            </a:extLst>
          </p:cNvPr>
          <p:cNvCxnSpPr>
            <a:cxnSpLocks/>
          </p:cNvCxnSpPr>
          <p:nvPr/>
        </p:nvCxnSpPr>
        <p:spPr>
          <a:xfrm flipH="1">
            <a:off x="1547664" y="4437112"/>
            <a:ext cx="1080120" cy="72008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E1764385-96D9-3509-DA9C-05437F143F3D}"/>
              </a:ext>
            </a:extLst>
          </p:cNvPr>
          <p:cNvSpPr txBox="1"/>
          <p:nvPr/>
        </p:nvSpPr>
        <p:spPr>
          <a:xfrm>
            <a:off x="6868337" y="5683144"/>
            <a:ext cx="1296144" cy="307777"/>
          </a:xfrm>
          <a:prstGeom prst="rect">
            <a:avLst/>
          </a:prstGeom>
          <a:noFill/>
        </p:spPr>
        <p:txBody>
          <a:bodyPr wrap="square" rtlCol="0">
            <a:spAutoFit/>
          </a:bodyPr>
          <a:lstStyle/>
          <a:p>
            <a:r>
              <a:rPr lang="fr-FR" sz="1400" b="1" dirty="0">
                <a:solidFill>
                  <a:schemeClr val="bg1"/>
                </a:solidFill>
                <a:effectLst/>
                <a:ea typeface="Times New Roman" panose="02020603050405020304" pitchFamily="18" charset="0"/>
              </a:rPr>
              <a:t>SG26-Ti </a:t>
            </a:r>
            <a:r>
              <a:rPr lang="fr-FR" sz="1400" b="1" dirty="0" err="1">
                <a:solidFill>
                  <a:schemeClr val="bg1"/>
                </a:solidFill>
                <a:effectLst/>
                <a:ea typeface="Times New Roman" panose="02020603050405020304" pitchFamily="18" charset="0"/>
              </a:rPr>
              <a:t>Acrête</a:t>
            </a:r>
            <a:endParaRPr lang="fr-FR" sz="1400" dirty="0">
              <a:solidFill>
                <a:schemeClr val="bg1"/>
              </a:solidFill>
            </a:endParaRPr>
          </a:p>
        </p:txBody>
      </p:sp>
    </p:spTree>
    <p:extLst>
      <p:ext uri="{BB962C8B-B14F-4D97-AF65-F5344CB8AC3E}">
        <p14:creationId xmlns:p14="http://schemas.microsoft.com/office/powerpoint/2010/main" val="1722318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4F5431E-B1AF-681F-F306-E2E86D47BBDC}"/>
              </a:ext>
            </a:extLst>
          </p:cNvPr>
          <p:cNvSpPr txBox="1"/>
          <p:nvPr/>
        </p:nvSpPr>
        <p:spPr>
          <a:xfrm>
            <a:off x="0" y="260648"/>
            <a:ext cx="9144000" cy="6401945"/>
          </a:xfrm>
          <a:prstGeom prst="rect">
            <a:avLst/>
          </a:prstGeom>
          <a:noFill/>
        </p:spPr>
        <p:txBody>
          <a:bodyPr wrap="square" rtlCol="0">
            <a:spAutoFit/>
          </a:bodyPr>
          <a:lstStyle/>
          <a:p>
            <a:pPr algn="ctr">
              <a:lnSpc>
                <a:spcPct val="115000"/>
              </a:lnSpc>
              <a:spcBef>
                <a:spcPts val="1200"/>
              </a:spcBef>
              <a:spcAft>
                <a:spcPts val="300"/>
              </a:spcAft>
            </a:pPr>
            <a:r>
              <a:rPr lang="fr-FR" sz="2000" b="1" kern="1600" dirty="0">
                <a:latin typeface="Arial" panose="020B0604020202020204" pitchFamily="34" charset="0"/>
              </a:rPr>
              <a:t>Les seuils maçonnés de quelques mètres de haut : </a:t>
            </a:r>
          </a:p>
          <a:p>
            <a:pPr algn="ctr">
              <a:lnSpc>
                <a:spcPct val="115000"/>
              </a:lnSpc>
              <a:spcBef>
                <a:spcPts val="1200"/>
              </a:spcBef>
              <a:spcAft>
                <a:spcPts val="300"/>
              </a:spcAft>
            </a:pPr>
            <a:r>
              <a:rPr lang="fr-FR" sz="2000" b="1" kern="1600" dirty="0">
                <a:latin typeface="Arial" panose="020B0604020202020204" pitchFamily="34" charset="0"/>
              </a:rPr>
              <a:t>d</a:t>
            </a:r>
            <a:r>
              <a:rPr lang="fr-FR" sz="2000" b="1" kern="1600" dirty="0">
                <a:effectLst/>
                <a:latin typeface="Arial" panose="020B0604020202020204" pitchFamily="34" charset="0"/>
              </a:rPr>
              <a:t>es choix techniques innovants</a:t>
            </a:r>
          </a:p>
          <a:p>
            <a:pPr algn="ctr">
              <a:lnSpc>
                <a:spcPct val="115000"/>
              </a:lnSpc>
              <a:spcBef>
                <a:spcPts val="1200"/>
              </a:spcBef>
              <a:spcAft>
                <a:spcPts val="300"/>
              </a:spcAft>
            </a:pPr>
            <a:r>
              <a:rPr lang="fr-FR" sz="2000" b="1" kern="1600" dirty="0">
                <a:latin typeface="Arial" panose="020B0604020202020204" pitchFamily="34" charset="0"/>
                <a:ea typeface="Calibri" panose="020F0502020204030204" pitchFamily="34" charset="0"/>
              </a:rPr>
              <a:t>SM1-Ti </a:t>
            </a:r>
            <a:r>
              <a:rPr lang="fr-FR" sz="2000" b="1" kern="1600" dirty="0" err="1">
                <a:latin typeface="Arial" panose="020B0604020202020204" pitchFamily="34" charset="0"/>
                <a:ea typeface="Calibri" panose="020F0502020204030204" pitchFamily="34" charset="0"/>
              </a:rPr>
              <a:t>Acrête</a:t>
            </a:r>
            <a:r>
              <a:rPr lang="fr-FR" sz="2000" b="1" kern="1600" dirty="0">
                <a:latin typeface="Arial" panose="020B0604020202020204" pitchFamily="34" charset="0"/>
                <a:ea typeface="Calibri" panose="020F0502020204030204" pitchFamily="34" charset="0"/>
              </a:rPr>
              <a:t>, SM2-Ti </a:t>
            </a:r>
            <a:r>
              <a:rPr lang="fr-FR" sz="2000" b="1" kern="1600" dirty="0" err="1">
                <a:latin typeface="Arial" panose="020B0604020202020204" pitchFamily="34" charset="0"/>
                <a:ea typeface="Calibri" panose="020F0502020204030204" pitchFamily="34" charset="0"/>
              </a:rPr>
              <a:t>Acrête</a:t>
            </a:r>
            <a:r>
              <a:rPr lang="fr-FR" sz="2000" b="1" kern="1600" dirty="0">
                <a:latin typeface="Arial" panose="020B0604020202020204" pitchFamily="34" charset="0"/>
                <a:ea typeface="Calibri" panose="020F0502020204030204" pitchFamily="34" charset="0"/>
              </a:rPr>
              <a:t> et SB3-Ti </a:t>
            </a:r>
            <a:r>
              <a:rPr lang="fr-FR" sz="2000" b="1" kern="1600" dirty="0" err="1">
                <a:latin typeface="Arial" panose="020B0604020202020204" pitchFamily="34" charset="0"/>
                <a:ea typeface="Calibri" panose="020F0502020204030204" pitchFamily="34" charset="0"/>
              </a:rPr>
              <a:t>Acrête</a:t>
            </a:r>
            <a:endParaRPr lang="fr-FR" sz="2000" dirty="0">
              <a:effectLst/>
              <a:latin typeface="Times New Roman" panose="02020603050405020304" pitchFamily="18" charset="0"/>
              <a:ea typeface="Calibri" panose="020F0502020204030204" pitchFamily="34" charset="0"/>
            </a:endParaRPr>
          </a:p>
          <a:p>
            <a:pPr algn="just">
              <a:lnSpc>
                <a:spcPct val="115000"/>
              </a:lnSpc>
              <a:spcAft>
                <a:spcPts val="1000"/>
              </a:spcAft>
            </a:pPr>
            <a:r>
              <a:rPr lang="fr-FR" sz="1400" dirty="0">
                <a:latin typeface="Times New Roman" panose="02020603050405020304" pitchFamily="18" charset="0"/>
                <a:ea typeface="Calibri" panose="020F0502020204030204" pitchFamily="34" charset="0"/>
              </a:rPr>
              <a:t>A partir de 2006, l</a:t>
            </a:r>
            <a:r>
              <a:rPr lang="fr-FR" sz="1400" dirty="0">
                <a:effectLst/>
                <a:latin typeface="Times New Roman" panose="02020603050405020304" pitchFamily="18" charset="0"/>
                <a:ea typeface="Calibri" panose="020F0502020204030204" pitchFamily="34" charset="0"/>
              </a:rPr>
              <a:t>e projet de SOS-ESF privilégia des ouvrages maçonnés ne dépassant pas quelques mètres de hauteur et capables de résister à des crues cycloniques, même quand leur entretien par les bénéficiaires est déficient. Ces ouvrages étaient imperméables afin de stocker de l’eau libre avant leur atterrissement complet par des alluvions. Il fallait donc qu’ils soient assez solides pour résister à une forte pression hydrostatique lors des crues (en comparaison, les seuils de correction du ravinement construits dans les Alpes sont pourvus de barbacanes, ouvertures destinées à éviter la mise en pression hydrostatique). </a:t>
            </a:r>
          </a:p>
          <a:p>
            <a:pPr algn="just">
              <a:lnSpc>
                <a:spcPct val="115000"/>
              </a:lnSpc>
              <a:spcAft>
                <a:spcPts val="1000"/>
              </a:spcAft>
            </a:pPr>
            <a:r>
              <a:rPr lang="fr-FR" sz="1400" dirty="0">
                <a:effectLst/>
                <a:latin typeface="Times New Roman" panose="02020603050405020304" pitchFamily="18" charset="0"/>
                <a:ea typeface="Calibri" panose="020F0502020204030204" pitchFamily="34" charset="0"/>
              </a:rPr>
              <a:t>La plupart des ouvrages furent construits avec une maçonnerie de gros blocs à mortier de ciment et renforcés par des poutres horizontales et des piliers verticaux en béton armé. L’encastrement dans les deux berges et dans les fondations de ces seuils améliorait leur stabilité, ce n’étaient plus de simples ouvrages-poids. Ils ont résisté à des crues très violentes lors des cyclones de 2008, le pari a été gagné. </a:t>
            </a:r>
          </a:p>
          <a:p>
            <a:pPr algn="just">
              <a:lnSpc>
                <a:spcPct val="115000"/>
              </a:lnSpc>
              <a:spcAft>
                <a:spcPts val="1000"/>
              </a:spcAft>
            </a:pPr>
            <a:r>
              <a:rPr lang="fr-FR" sz="1400" dirty="0">
                <a:effectLst/>
                <a:latin typeface="Times New Roman" panose="02020603050405020304" pitchFamily="18" charset="0"/>
                <a:ea typeface="Calibri" panose="020F0502020204030204" pitchFamily="34" charset="0"/>
              </a:rPr>
              <a:t>Ce type d’ouvrage a été implanté dans des ravines dites « moyennes » d’une longueur de l’ordre du kilomètre, là où les conditions rencontrées permettaient un ancrage solide dans les berges (condition : un lit pas trop large) et dans le fond rocheux (condition : une épaisseur d’alluvions modeste).</a:t>
            </a:r>
          </a:p>
          <a:p>
            <a:pPr algn="just">
              <a:lnSpc>
                <a:spcPct val="115000"/>
              </a:lnSpc>
              <a:spcAft>
                <a:spcPts val="1000"/>
              </a:spcAft>
            </a:pPr>
            <a:r>
              <a:rPr lang="fr-FR" sz="1400" dirty="0">
                <a:effectLst/>
                <a:latin typeface="Times New Roman" panose="02020603050405020304" pitchFamily="18" charset="0"/>
                <a:ea typeface="Calibri" panose="020F0502020204030204" pitchFamily="34" charset="0"/>
              </a:rPr>
              <a:t>L’une des préoccupations du projet de SOS-ESF était de s’assurer de la valorisation agricole du fond frais aménagé et des eaux stockées. Comme la gestion collective d’un même « jardin » constitue une utopie en Haïti (comme ailleurs …), il a fallu identifier des bénéficiaires des aménagements qui s’engagent de façon crédible à les mettre en valeur. Ce repérage prit du temps et nécessita une bonne connaissance des agriculteurs locaux. Cependant, la fonction « distribution de salaires et de vivres » à un ensemble beaucoup plus large d’agriculteurs n’a pas été oubliée, loin de là.</a:t>
            </a:r>
          </a:p>
        </p:txBody>
      </p:sp>
      <p:sp>
        <p:nvSpPr>
          <p:cNvPr id="3" name="ZoneTexte 2">
            <a:hlinkClick r:id="rId2" action="ppaction://hlinksldjump"/>
            <a:extLst>
              <a:ext uri="{FF2B5EF4-FFF2-40B4-BE49-F238E27FC236}">
                <a16:creationId xmlns:a16="http://schemas.microsoft.com/office/drawing/2014/main" id="{1E756D5C-127E-2C42-2625-14F6B604D28B}"/>
              </a:ext>
            </a:extLst>
          </p:cNvPr>
          <p:cNvSpPr txBox="1"/>
          <p:nvPr/>
        </p:nvSpPr>
        <p:spPr>
          <a:xfrm>
            <a:off x="7991872" y="44624"/>
            <a:ext cx="1152128" cy="276999"/>
          </a:xfrm>
          <a:prstGeom prst="rect">
            <a:avLst/>
          </a:prstGeom>
          <a:solidFill>
            <a:schemeClr val="accent1">
              <a:lumMod val="40000"/>
              <a:lumOff val="60000"/>
            </a:schemeClr>
          </a:solidFill>
        </p:spPr>
        <p:txBody>
          <a:bodyPr wrap="square" rtlCol="0">
            <a:spAutoFit/>
          </a:bodyPr>
          <a:lstStyle/>
          <a:p>
            <a:r>
              <a:rPr lang="fr-FR" sz="1200" dirty="0"/>
              <a:t>Retour à l’index</a:t>
            </a:r>
          </a:p>
        </p:txBody>
      </p:sp>
    </p:spTree>
    <p:extLst>
      <p:ext uri="{BB962C8B-B14F-4D97-AF65-F5344CB8AC3E}">
        <p14:creationId xmlns:p14="http://schemas.microsoft.com/office/powerpoint/2010/main" val="313946331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GP019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926" y="0"/>
            <a:ext cx="7561262" cy="5670550"/>
          </a:xfrm>
          <a:prstGeom prst="rect">
            <a:avLst/>
          </a:prstGeom>
          <a:noFill/>
          <a:extLst>
            <a:ext uri="{909E8E84-426E-40DD-AFC4-6F175D3DCCD1}">
              <a14:hiddenFill xmlns:a14="http://schemas.microsoft.com/office/drawing/2010/main">
                <a:solidFill>
                  <a:srgbClr val="FFFFFF"/>
                </a:solidFill>
              </a14:hiddenFill>
            </a:ext>
          </a:extLst>
        </p:spPr>
      </p:pic>
      <p:sp>
        <p:nvSpPr>
          <p:cNvPr id="3080" name="Freeform 8"/>
          <p:cNvSpPr>
            <a:spLocks/>
          </p:cNvSpPr>
          <p:nvPr/>
        </p:nvSpPr>
        <p:spPr bwMode="auto">
          <a:xfrm>
            <a:off x="2069307" y="3848578"/>
            <a:ext cx="1746250" cy="1165225"/>
          </a:xfrm>
          <a:custGeom>
            <a:avLst/>
            <a:gdLst>
              <a:gd name="T0" fmla="*/ 312 w 1100"/>
              <a:gd name="T1" fmla="*/ 0 h 734"/>
              <a:gd name="T2" fmla="*/ 911 w 1100"/>
              <a:gd name="T3" fmla="*/ 23 h 734"/>
              <a:gd name="T4" fmla="*/ 1100 w 1100"/>
              <a:gd name="T5" fmla="*/ 68 h 734"/>
              <a:gd name="T6" fmla="*/ 1077 w 1100"/>
              <a:gd name="T7" fmla="*/ 129 h 734"/>
              <a:gd name="T8" fmla="*/ 964 w 1100"/>
              <a:gd name="T9" fmla="*/ 228 h 734"/>
              <a:gd name="T10" fmla="*/ 926 w 1100"/>
              <a:gd name="T11" fmla="*/ 258 h 734"/>
              <a:gd name="T12" fmla="*/ 880 w 1100"/>
              <a:gd name="T13" fmla="*/ 288 h 734"/>
              <a:gd name="T14" fmla="*/ 789 w 1100"/>
              <a:gd name="T15" fmla="*/ 387 h 734"/>
              <a:gd name="T16" fmla="*/ 721 w 1100"/>
              <a:gd name="T17" fmla="*/ 463 h 734"/>
              <a:gd name="T18" fmla="*/ 691 w 1100"/>
              <a:gd name="T19" fmla="*/ 531 h 734"/>
              <a:gd name="T20" fmla="*/ 645 w 1100"/>
              <a:gd name="T21" fmla="*/ 554 h 734"/>
              <a:gd name="T22" fmla="*/ 516 w 1100"/>
              <a:gd name="T23" fmla="*/ 607 h 734"/>
              <a:gd name="T24" fmla="*/ 494 w 1100"/>
              <a:gd name="T25" fmla="*/ 622 h 734"/>
              <a:gd name="T26" fmla="*/ 479 w 1100"/>
              <a:gd name="T27" fmla="*/ 644 h 734"/>
              <a:gd name="T28" fmla="*/ 365 w 1100"/>
              <a:gd name="T29" fmla="*/ 682 h 734"/>
              <a:gd name="T30" fmla="*/ 274 w 1100"/>
              <a:gd name="T31" fmla="*/ 720 h 734"/>
              <a:gd name="T32" fmla="*/ 251 w 1100"/>
              <a:gd name="T33" fmla="*/ 728 h 734"/>
              <a:gd name="T34" fmla="*/ 31 w 1100"/>
              <a:gd name="T35" fmla="*/ 652 h 734"/>
              <a:gd name="T36" fmla="*/ 1 w 1100"/>
              <a:gd name="T37" fmla="*/ 584 h 734"/>
              <a:gd name="T38" fmla="*/ 9 w 1100"/>
              <a:gd name="T39" fmla="*/ 410 h 734"/>
              <a:gd name="T40" fmla="*/ 92 w 1100"/>
              <a:gd name="T41" fmla="*/ 349 h 734"/>
              <a:gd name="T42" fmla="*/ 168 w 1100"/>
              <a:gd name="T43" fmla="*/ 311 h 734"/>
              <a:gd name="T44" fmla="*/ 206 w 1100"/>
              <a:gd name="T45" fmla="*/ 212 h 734"/>
              <a:gd name="T46" fmla="*/ 259 w 1100"/>
              <a:gd name="T47" fmla="*/ 159 h 734"/>
              <a:gd name="T48" fmla="*/ 327 w 1100"/>
              <a:gd name="T49" fmla="*/ 129 h 734"/>
              <a:gd name="T50" fmla="*/ 372 w 1100"/>
              <a:gd name="T51" fmla="*/ 99 h 734"/>
              <a:gd name="T52" fmla="*/ 403 w 1100"/>
              <a:gd name="T53" fmla="*/ 15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00" h="734">
                <a:moveTo>
                  <a:pt x="312" y="0"/>
                </a:moveTo>
                <a:cubicBezTo>
                  <a:pt x="512" y="15"/>
                  <a:pt x="712" y="0"/>
                  <a:pt x="911" y="23"/>
                </a:cubicBezTo>
                <a:cubicBezTo>
                  <a:pt x="973" y="40"/>
                  <a:pt x="1037" y="56"/>
                  <a:pt x="1100" y="68"/>
                </a:cubicBezTo>
                <a:cubicBezTo>
                  <a:pt x="1095" y="90"/>
                  <a:pt x="1095" y="113"/>
                  <a:pt x="1077" y="129"/>
                </a:cubicBezTo>
                <a:cubicBezTo>
                  <a:pt x="1038" y="164"/>
                  <a:pt x="996" y="183"/>
                  <a:pt x="964" y="228"/>
                </a:cubicBezTo>
                <a:cubicBezTo>
                  <a:pt x="935" y="268"/>
                  <a:pt x="964" y="237"/>
                  <a:pt x="926" y="258"/>
                </a:cubicBezTo>
                <a:cubicBezTo>
                  <a:pt x="910" y="267"/>
                  <a:pt x="880" y="288"/>
                  <a:pt x="880" y="288"/>
                </a:cubicBezTo>
                <a:cubicBezTo>
                  <a:pt x="856" y="325"/>
                  <a:pt x="826" y="363"/>
                  <a:pt x="789" y="387"/>
                </a:cubicBezTo>
                <a:cubicBezTo>
                  <a:pt x="770" y="416"/>
                  <a:pt x="743" y="435"/>
                  <a:pt x="721" y="463"/>
                </a:cubicBezTo>
                <a:cubicBezTo>
                  <a:pt x="705" y="483"/>
                  <a:pt x="706" y="513"/>
                  <a:pt x="691" y="531"/>
                </a:cubicBezTo>
                <a:cubicBezTo>
                  <a:pt x="678" y="548"/>
                  <a:pt x="662" y="545"/>
                  <a:pt x="645" y="554"/>
                </a:cubicBezTo>
                <a:cubicBezTo>
                  <a:pt x="604" y="575"/>
                  <a:pt x="562" y="597"/>
                  <a:pt x="516" y="607"/>
                </a:cubicBezTo>
                <a:cubicBezTo>
                  <a:pt x="509" y="612"/>
                  <a:pt x="500" y="616"/>
                  <a:pt x="494" y="622"/>
                </a:cubicBezTo>
                <a:cubicBezTo>
                  <a:pt x="488" y="628"/>
                  <a:pt x="487" y="639"/>
                  <a:pt x="479" y="644"/>
                </a:cubicBezTo>
                <a:cubicBezTo>
                  <a:pt x="450" y="662"/>
                  <a:pt x="398" y="672"/>
                  <a:pt x="365" y="682"/>
                </a:cubicBezTo>
                <a:cubicBezTo>
                  <a:pt x="306" y="721"/>
                  <a:pt x="337" y="710"/>
                  <a:pt x="274" y="720"/>
                </a:cubicBezTo>
                <a:cubicBezTo>
                  <a:pt x="266" y="723"/>
                  <a:pt x="259" y="728"/>
                  <a:pt x="251" y="728"/>
                </a:cubicBezTo>
                <a:cubicBezTo>
                  <a:pt x="78" y="728"/>
                  <a:pt x="119" y="734"/>
                  <a:pt x="31" y="652"/>
                </a:cubicBezTo>
                <a:cubicBezTo>
                  <a:pt x="23" y="627"/>
                  <a:pt x="10" y="609"/>
                  <a:pt x="1" y="584"/>
                </a:cubicBezTo>
                <a:cubicBezTo>
                  <a:pt x="4" y="526"/>
                  <a:pt x="0" y="467"/>
                  <a:pt x="9" y="410"/>
                </a:cubicBezTo>
                <a:cubicBezTo>
                  <a:pt x="10" y="403"/>
                  <a:pt x="83" y="352"/>
                  <a:pt x="92" y="349"/>
                </a:cubicBezTo>
                <a:cubicBezTo>
                  <a:pt x="117" y="333"/>
                  <a:pt x="142" y="324"/>
                  <a:pt x="168" y="311"/>
                </a:cubicBezTo>
                <a:cubicBezTo>
                  <a:pt x="189" y="279"/>
                  <a:pt x="189" y="245"/>
                  <a:pt x="206" y="212"/>
                </a:cubicBezTo>
                <a:cubicBezTo>
                  <a:pt x="218" y="189"/>
                  <a:pt x="240" y="175"/>
                  <a:pt x="259" y="159"/>
                </a:cubicBezTo>
                <a:cubicBezTo>
                  <a:pt x="281" y="141"/>
                  <a:pt x="303" y="142"/>
                  <a:pt x="327" y="129"/>
                </a:cubicBezTo>
                <a:cubicBezTo>
                  <a:pt x="343" y="120"/>
                  <a:pt x="372" y="99"/>
                  <a:pt x="372" y="99"/>
                </a:cubicBezTo>
                <a:cubicBezTo>
                  <a:pt x="377" y="84"/>
                  <a:pt x="390" y="28"/>
                  <a:pt x="403" y="15"/>
                </a:cubicBezTo>
              </a:path>
            </a:pathLst>
          </a:custGeom>
          <a:solidFill>
            <a:schemeClr val="accent3"/>
          </a:solidFill>
          <a:ln>
            <a:noFill/>
          </a:ln>
          <a:effectLst/>
        </p:spPr>
        <p:txBody>
          <a:bodyPr/>
          <a:lstStyle/>
          <a:p>
            <a:endParaRPr lang="fr-FR"/>
          </a:p>
        </p:txBody>
      </p:sp>
      <p:sp>
        <p:nvSpPr>
          <p:cNvPr id="3082" name="Line 10"/>
          <p:cNvSpPr>
            <a:spLocks noChangeShapeType="1"/>
          </p:cNvSpPr>
          <p:nvPr/>
        </p:nvSpPr>
        <p:spPr bwMode="auto">
          <a:xfrm flipH="1" flipV="1">
            <a:off x="3111434" y="4431190"/>
            <a:ext cx="1388558" cy="116522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 name="Text Box 9">
            <a:extLst>
              <a:ext uri="{FF2B5EF4-FFF2-40B4-BE49-F238E27FC236}">
                <a16:creationId xmlns:a16="http://schemas.microsoft.com/office/drawing/2014/main" id="{CEE18C03-CAA3-F783-D7AD-582FBBFD99B1}"/>
              </a:ext>
            </a:extLst>
          </p:cNvPr>
          <p:cNvSpPr txBox="1">
            <a:spLocks noChangeArrowheads="1"/>
          </p:cNvSpPr>
          <p:nvPr/>
        </p:nvSpPr>
        <p:spPr bwMode="auto">
          <a:xfrm>
            <a:off x="251520" y="5733256"/>
            <a:ext cx="8280920" cy="7386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sz="1400" dirty="0"/>
              <a:t>La canne à sucre a bien été plantée, mais, au vu de la photo, Michel Brochet propose d’effectuer une plantation complémentaire dans une zone en cours d’affouillement et d’y installer un filtre végétal avec « </a:t>
            </a:r>
            <a:r>
              <a:rPr lang="fr-FR" sz="1400" dirty="0" err="1"/>
              <a:t>zéb</a:t>
            </a:r>
            <a:r>
              <a:rPr lang="fr-FR" sz="1400" dirty="0"/>
              <a:t> éléphant » et/ou canne à sucre.</a:t>
            </a:r>
          </a:p>
        </p:txBody>
      </p:sp>
      <p:cxnSp>
        <p:nvCxnSpPr>
          <p:cNvPr id="2" name="Connecteur droit avec flèche 1">
            <a:extLst>
              <a:ext uri="{FF2B5EF4-FFF2-40B4-BE49-F238E27FC236}">
                <a16:creationId xmlns:a16="http://schemas.microsoft.com/office/drawing/2014/main" id="{D1946EAE-2069-556A-3A54-49D509B80073}"/>
              </a:ext>
            </a:extLst>
          </p:cNvPr>
          <p:cNvCxnSpPr>
            <a:cxnSpLocks/>
          </p:cNvCxnSpPr>
          <p:nvPr/>
        </p:nvCxnSpPr>
        <p:spPr>
          <a:xfrm flipH="1">
            <a:off x="2267744" y="3557835"/>
            <a:ext cx="1008112" cy="20255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FF495F3E-BFB3-B117-D383-A777BA061E2B}"/>
              </a:ext>
            </a:extLst>
          </p:cNvPr>
          <p:cNvSpPr txBox="1"/>
          <p:nvPr/>
        </p:nvSpPr>
        <p:spPr>
          <a:xfrm>
            <a:off x="6156176" y="5301208"/>
            <a:ext cx="1368152" cy="307777"/>
          </a:xfrm>
          <a:prstGeom prst="rect">
            <a:avLst/>
          </a:prstGeom>
          <a:noFill/>
        </p:spPr>
        <p:txBody>
          <a:bodyPr wrap="square" rtlCol="0">
            <a:spAutoFit/>
          </a:bodyPr>
          <a:lstStyle/>
          <a:p>
            <a:r>
              <a:rPr lang="fr-FR" sz="1400" b="1" dirty="0">
                <a:solidFill>
                  <a:schemeClr val="bg1"/>
                </a:solidFill>
              </a:rPr>
              <a:t>SG26-Ti </a:t>
            </a:r>
            <a:r>
              <a:rPr lang="fr-FR" sz="1400" b="1" dirty="0" err="1">
                <a:solidFill>
                  <a:schemeClr val="bg1"/>
                </a:solidFill>
              </a:rPr>
              <a:t>Acrête</a:t>
            </a:r>
            <a:endParaRPr lang="fr-FR" sz="1400" b="1" dirty="0">
              <a:solidFill>
                <a:schemeClr val="bg1"/>
              </a:solidFill>
            </a:endParaRPr>
          </a:p>
        </p:txBody>
      </p:sp>
    </p:spTree>
    <p:extLst>
      <p:ext uri="{BB962C8B-B14F-4D97-AF65-F5344CB8AC3E}">
        <p14:creationId xmlns:p14="http://schemas.microsoft.com/office/powerpoint/2010/main" val="196960681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SC0154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91369" y="29014"/>
            <a:ext cx="7561262" cy="567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p:cNvSpPr txBox="1">
            <a:spLocks noChangeArrowheads="1"/>
          </p:cNvSpPr>
          <p:nvPr/>
        </p:nvSpPr>
        <p:spPr bwMode="auto">
          <a:xfrm>
            <a:off x="251520" y="5877272"/>
            <a:ext cx="820891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50000"/>
              </a:spcBef>
            </a:pPr>
            <a:r>
              <a:rPr lang="fr-FR" sz="1400" b="1" dirty="0"/>
              <a:t>SG26-Ti </a:t>
            </a:r>
            <a:r>
              <a:rPr lang="fr-FR" sz="1400" b="1" dirty="0" err="1"/>
              <a:t>Acrête</a:t>
            </a:r>
            <a:r>
              <a:rPr lang="fr-FR" sz="1400" dirty="0"/>
              <a:t> Confection des repas au champ pour les « carrés » auxquels sont fournis : riz, huile et haricots.</a:t>
            </a:r>
          </a:p>
        </p:txBody>
      </p:sp>
      <p:sp>
        <p:nvSpPr>
          <p:cNvPr id="2" name="ZoneTexte 1">
            <a:extLst>
              <a:ext uri="{FF2B5EF4-FFF2-40B4-BE49-F238E27FC236}">
                <a16:creationId xmlns:a16="http://schemas.microsoft.com/office/drawing/2014/main" id="{CAC4EC0D-80AC-3C53-E16A-293DD27DCF26}"/>
              </a:ext>
            </a:extLst>
          </p:cNvPr>
          <p:cNvSpPr txBox="1"/>
          <p:nvPr/>
        </p:nvSpPr>
        <p:spPr>
          <a:xfrm>
            <a:off x="6948264" y="5373216"/>
            <a:ext cx="1368152" cy="307777"/>
          </a:xfrm>
          <a:prstGeom prst="rect">
            <a:avLst/>
          </a:prstGeom>
          <a:noFill/>
        </p:spPr>
        <p:txBody>
          <a:bodyPr wrap="square" rtlCol="0">
            <a:spAutoFit/>
          </a:bodyPr>
          <a:lstStyle/>
          <a:p>
            <a:r>
              <a:rPr lang="fr-FR" sz="1400" b="1" dirty="0">
                <a:solidFill>
                  <a:schemeClr val="bg1"/>
                </a:solidFill>
              </a:rPr>
              <a:t>SG26-Ti </a:t>
            </a:r>
            <a:r>
              <a:rPr lang="fr-FR" sz="1400" b="1" dirty="0" err="1">
                <a:solidFill>
                  <a:schemeClr val="bg1"/>
                </a:solidFill>
              </a:rPr>
              <a:t>Acrête</a:t>
            </a:r>
            <a:endParaRPr lang="fr-FR" sz="1400" b="1" dirty="0">
              <a:solidFill>
                <a:schemeClr val="bg1"/>
              </a:solidFill>
            </a:endParaRPr>
          </a:p>
        </p:txBody>
      </p:sp>
    </p:spTree>
    <p:extLst>
      <p:ext uri="{BB962C8B-B14F-4D97-AF65-F5344CB8AC3E}">
        <p14:creationId xmlns:p14="http://schemas.microsoft.com/office/powerpoint/2010/main" val="285383344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FF9F26EE-4EF5-2F83-A7D1-29B61CC68B5F}"/>
              </a:ext>
            </a:extLst>
          </p:cNvPr>
          <p:cNvGraphicFramePr>
            <a:graphicFrameLocks noGrp="1"/>
          </p:cNvGraphicFramePr>
          <p:nvPr>
            <p:extLst>
              <p:ext uri="{D42A27DB-BD31-4B8C-83A1-F6EECF244321}">
                <p14:modId xmlns:p14="http://schemas.microsoft.com/office/powerpoint/2010/main" val="3830934473"/>
              </p:ext>
            </p:extLst>
          </p:nvPr>
        </p:nvGraphicFramePr>
        <p:xfrm>
          <a:off x="864085" y="853571"/>
          <a:ext cx="6912768" cy="5672511"/>
        </p:xfrm>
        <a:graphic>
          <a:graphicData uri="http://schemas.openxmlformats.org/drawingml/2006/table">
            <a:tbl>
              <a:tblPr firstRow="1" firstCol="1" lastRow="1" lastCol="1" bandRow="1" bandCol="1">
                <a:tableStyleId>{5C22544A-7EE6-4342-B048-85BDC9FD1C3A}</a:tableStyleId>
              </a:tblPr>
              <a:tblGrid>
                <a:gridCol w="1955939">
                  <a:extLst>
                    <a:ext uri="{9D8B030D-6E8A-4147-A177-3AD203B41FA5}">
                      <a16:colId xmlns:a16="http://schemas.microsoft.com/office/drawing/2014/main" val="1377324246"/>
                    </a:ext>
                  </a:extLst>
                </a:gridCol>
                <a:gridCol w="803811">
                  <a:extLst>
                    <a:ext uri="{9D8B030D-6E8A-4147-A177-3AD203B41FA5}">
                      <a16:colId xmlns:a16="http://schemas.microsoft.com/office/drawing/2014/main" val="3912338461"/>
                    </a:ext>
                  </a:extLst>
                </a:gridCol>
                <a:gridCol w="1741587">
                  <a:extLst>
                    <a:ext uri="{9D8B030D-6E8A-4147-A177-3AD203B41FA5}">
                      <a16:colId xmlns:a16="http://schemas.microsoft.com/office/drawing/2014/main" val="1405787327"/>
                    </a:ext>
                  </a:extLst>
                </a:gridCol>
                <a:gridCol w="969782">
                  <a:extLst>
                    <a:ext uri="{9D8B030D-6E8A-4147-A177-3AD203B41FA5}">
                      <a16:colId xmlns:a16="http://schemas.microsoft.com/office/drawing/2014/main" val="1369311371"/>
                    </a:ext>
                  </a:extLst>
                </a:gridCol>
                <a:gridCol w="1441649">
                  <a:extLst>
                    <a:ext uri="{9D8B030D-6E8A-4147-A177-3AD203B41FA5}">
                      <a16:colId xmlns:a16="http://schemas.microsoft.com/office/drawing/2014/main" val="1077409814"/>
                    </a:ext>
                  </a:extLst>
                </a:gridCol>
              </a:tblGrid>
              <a:tr h="1323586">
                <a:tc gridSpan="5">
                  <a:txBody>
                    <a:bodyPr/>
                    <a:lstStyle/>
                    <a:p>
                      <a:pPr algn="ctr"/>
                      <a:r>
                        <a:rPr lang="fr-FR" sz="1400" dirty="0">
                          <a:solidFill>
                            <a:schemeClr val="tx1"/>
                          </a:solidFill>
                          <a:effectLst/>
                        </a:rPr>
                        <a:t>Bilan des dépenses pour SG26-Ti </a:t>
                      </a:r>
                      <a:r>
                        <a:rPr lang="fr-FR" sz="1400" dirty="0" err="1">
                          <a:solidFill>
                            <a:schemeClr val="tx1"/>
                          </a:solidFill>
                          <a:effectLst/>
                        </a:rPr>
                        <a:t>Acrête</a:t>
                      </a:r>
                      <a:r>
                        <a:rPr lang="fr-FR" sz="1400" dirty="0">
                          <a:solidFill>
                            <a:schemeClr val="tx1"/>
                          </a:solidFill>
                          <a:effectLst/>
                        </a:rPr>
                        <a:t> </a:t>
                      </a:r>
                    </a:p>
                    <a:p>
                      <a:pPr algn="just">
                        <a:tabLst>
                          <a:tab pos="3771900" algn="l"/>
                        </a:tabLst>
                      </a:pPr>
                      <a:r>
                        <a:rPr lang="fr-FR" sz="1000" dirty="0">
                          <a:solidFill>
                            <a:schemeClr val="tx1"/>
                          </a:solidFill>
                          <a:effectLst/>
                        </a:rPr>
                        <a:t>Date début de chantier :               13 Avril 2009</a:t>
                      </a:r>
                      <a:endParaRPr lang="fr-FR" sz="1100" dirty="0">
                        <a:solidFill>
                          <a:schemeClr val="tx1"/>
                        </a:solidFill>
                        <a:effectLst/>
                      </a:endParaRPr>
                    </a:p>
                    <a:p>
                      <a:pPr algn="just">
                        <a:tabLst>
                          <a:tab pos="3771900" algn="l"/>
                        </a:tabLst>
                      </a:pPr>
                      <a:r>
                        <a:rPr lang="fr-FR" sz="1000" dirty="0">
                          <a:solidFill>
                            <a:schemeClr val="tx1"/>
                          </a:solidFill>
                          <a:effectLst/>
                        </a:rPr>
                        <a:t>Date de fin de chantier :               30 mai 2009</a:t>
                      </a:r>
                      <a:endParaRPr lang="fr-FR" sz="1100" dirty="0">
                        <a:solidFill>
                          <a:schemeClr val="tx1"/>
                        </a:solidFill>
                        <a:effectLst/>
                      </a:endParaRPr>
                    </a:p>
                    <a:p>
                      <a:pPr algn="just"/>
                      <a:r>
                        <a:rPr lang="fr-FR" sz="1000" dirty="0">
                          <a:solidFill>
                            <a:schemeClr val="tx1"/>
                          </a:solidFill>
                          <a:effectLst/>
                        </a:rPr>
                        <a:t>Longueur : 16m</a:t>
                      </a:r>
                      <a:endParaRPr lang="fr-FR" sz="1100" dirty="0">
                        <a:solidFill>
                          <a:schemeClr val="tx1"/>
                        </a:solidFill>
                        <a:effectLst/>
                      </a:endParaRPr>
                    </a:p>
                    <a:p>
                      <a:pPr algn="just"/>
                      <a:r>
                        <a:rPr lang="fr-FR" sz="1000" dirty="0">
                          <a:solidFill>
                            <a:schemeClr val="tx1"/>
                          </a:solidFill>
                          <a:effectLst/>
                        </a:rPr>
                        <a:t>Largeur : 1m</a:t>
                      </a:r>
                      <a:endParaRPr lang="fr-FR" sz="1100" dirty="0">
                        <a:solidFill>
                          <a:schemeClr val="tx1"/>
                        </a:solidFill>
                        <a:effectLst/>
                      </a:endParaRPr>
                    </a:p>
                    <a:p>
                      <a:pPr algn="just"/>
                      <a:r>
                        <a:rPr lang="fr-FR" sz="1000" dirty="0">
                          <a:solidFill>
                            <a:schemeClr val="tx1"/>
                          </a:solidFill>
                          <a:effectLst/>
                        </a:rPr>
                        <a:t>Hauteur au déversoir : 1,50m</a:t>
                      </a:r>
                      <a:endParaRPr lang="fr-FR" sz="1100" dirty="0">
                        <a:solidFill>
                          <a:schemeClr val="tx1"/>
                        </a:solidFill>
                        <a:effectLst/>
                      </a:endParaRPr>
                    </a:p>
                    <a:p>
                      <a:pPr algn="l"/>
                      <a:r>
                        <a:rPr lang="fr-FR" sz="1000" dirty="0">
                          <a:solidFill>
                            <a:schemeClr val="tx1"/>
                          </a:solidFill>
                          <a:effectLst/>
                        </a:rPr>
                        <a:t>Volume ouvrage : 60 m</a:t>
                      </a:r>
                      <a:r>
                        <a:rPr lang="fr-FR" sz="1000" baseline="30000" dirty="0">
                          <a:solidFill>
                            <a:schemeClr val="tx1"/>
                          </a:solidFill>
                          <a:effectLst/>
                        </a:rPr>
                        <a:t>3</a:t>
                      </a:r>
                      <a:r>
                        <a:rPr lang="fr-FR" sz="1000" dirty="0">
                          <a:solidFill>
                            <a:schemeClr val="tx1"/>
                          </a:solidFill>
                          <a:effectLst/>
                        </a:rPr>
                        <a:t> </a:t>
                      </a:r>
                      <a:endParaRPr lang="fr-FR" sz="1100" dirty="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445488621"/>
                  </a:ext>
                </a:extLst>
              </a:tr>
              <a:tr h="378167">
                <a:tc>
                  <a:txBody>
                    <a:bodyPr/>
                    <a:lstStyle/>
                    <a:p>
                      <a:pPr marL="228600" algn="just"/>
                      <a:r>
                        <a:rPr lang="fr-FR" sz="1000">
                          <a:solidFill>
                            <a:schemeClr val="tx1"/>
                          </a:solidFill>
                          <a:effectLst/>
                        </a:rPr>
                        <a:t> </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000">
                          <a:solidFill>
                            <a:schemeClr val="tx1"/>
                          </a:solidFill>
                          <a:effectLst/>
                        </a:rPr>
                        <a:t>Nombre</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000">
                          <a:solidFill>
                            <a:schemeClr val="tx1"/>
                          </a:solidFill>
                          <a:effectLst/>
                        </a:rPr>
                        <a:t>Prix d’achat unitaire</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fr-FR" sz="1000" dirty="0">
                          <a:solidFill>
                            <a:schemeClr val="tx1"/>
                          </a:solidFill>
                          <a:effectLst/>
                        </a:rPr>
                        <a:t>Prix d’achat</a:t>
                      </a:r>
                      <a:endParaRPr lang="fr-FR" sz="1100" dirty="0">
                        <a:solidFill>
                          <a:schemeClr val="tx1"/>
                        </a:solidFill>
                        <a:effectLst/>
                      </a:endParaRPr>
                    </a:p>
                    <a:p>
                      <a:pPr algn="ctr"/>
                      <a:r>
                        <a:rPr lang="fr-FR" sz="1000" dirty="0">
                          <a:solidFill>
                            <a:schemeClr val="tx1"/>
                          </a:solidFill>
                          <a:effectLst/>
                        </a:rPr>
                        <a:t>1€ == 50 </a:t>
                      </a:r>
                      <a:r>
                        <a:rPr lang="fr-FR" sz="1000" dirty="0" err="1">
                          <a:solidFill>
                            <a:schemeClr val="tx1"/>
                          </a:solidFill>
                          <a:effectLst/>
                        </a:rPr>
                        <a:t>gdes</a:t>
                      </a:r>
                      <a:endParaRPr lang="fr-FR" sz="1100" dirty="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extLst>
                  <a:ext uri="{0D108BD9-81ED-4DB2-BD59-A6C34878D82A}">
                    <a16:rowId xmlns:a16="http://schemas.microsoft.com/office/drawing/2014/main" val="340873997"/>
                  </a:ext>
                </a:extLst>
              </a:tr>
              <a:tr h="189084">
                <a:tc>
                  <a:txBody>
                    <a:bodyPr/>
                    <a:lstStyle/>
                    <a:p>
                      <a:pPr algn="just"/>
                      <a:r>
                        <a:rPr lang="fr-FR" sz="1000">
                          <a:solidFill>
                            <a:schemeClr val="tx1"/>
                          </a:solidFill>
                          <a:effectLst/>
                        </a:rPr>
                        <a:t> </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a:solidFill>
                            <a:schemeClr val="tx1"/>
                          </a:solidFill>
                          <a:effectLst/>
                        </a:rPr>
                        <a:t> </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a:solidFill>
                            <a:schemeClr val="tx1"/>
                          </a:solidFill>
                          <a:effectLst/>
                        </a:rPr>
                        <a:t> </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a:solidFill>
                            <a:schemeClr val="tx1"/>
                          </a:solidFill>
                          <a:effectLst/>
                        </a:rPr>
                        <a:t>gourdes</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dirty="0">
                          <a:solidFill>
                            <a:schemeClr val="tx1"/>
                          </a:solidFill>
                          <a:effectLst/>
                        </a:rPr>
                        <a:t>Euros 5€°</a:t>
                      </a:r>
                      <a:endParaRPr lang="fr-FR" sz="1100" dirty="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32769944"/>
                  </a:ext>
                </a:extLst>
              </a:tr>
              <a:tr h="378167">
                <a:tc>
                  <a:txBody>
                    <a:bodyPr/>
                    <a:lstStyle/>
                    <a:p>
                      <a:pPr algn="just"/>
                      <a:r>
                        <a:rPr lang="fr-FR" sz="1000">
                          <a:solidFill>
                            <a:schemeClr val="tx1"/>
                          </a:solidFill>
                          <a:effectLst/>
                        </a:rPr>
                        <a:t>journées manœuvres fouilles fondations</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a:solidFill>
                            <a:schemeClr val="tx1"/>
                          </a:solidFill>
                          <a:effectLst/>
                        </a:rPr>
                        <a:t>54</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a:solidFill>
                            <a:schemeClr val="tx1"/>
                          </a:solidFill>
                          <a:effectLst/>
                        </a:rPr>
                        <a:t>150</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a:solidFill>
                            <a:schemeClr val="tx1"/>
                          </a:solidFill>
                          <a:effectLst/>
                        </a:rPr>
                        <a:t> </a:t>
                      </a:r>
                      <a:endParaRPr lang="fr-FR" sz="1100">
                        <a:solidFill>
                          <a:schemeClr val="tx1"/>
                        </a:solidFill>
                        <a:effectLst/>
                      </a:endParaRPr>
                    </a:p>
                    <a:p>
                      <a:pPr algn="just"/>
                      <a:r>
                        <a:rPr lang="fr-FR" sz="1000">
                          <a:solidFill>
                            <a:schemeClr val="tx1"/>
                          </a:solidFill>
                          <a:effectLst/>
                        </a:rPr>
                        <a:t>8 100</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dirty="0">
                          <a:solidFill>
                            <a:schemeClr val="tx1"/>
                          </a:solidFill>
                          <a:effectLst/>
                        </a:rPr>
                        <a:t> </a:t>
                      </a:r>
                      <a:endParaRPr lang="fr-FR" sz="1100" dirty="0">
                        <a:solidFill>
                          <a:schemeClr val="tx1"/>
                        </a:solidFill>
                        <a:effectLst/>
                      </a:endParaRPr>
                    </a:p>
                    <a:p>
                      <a:pPr algn="just"/>
                      <a:r>
                        <a:rPr lang="fr-FR" sz="1000" dirty="0">
                          <a:solidFill>
                            <a:schemeClr val="tx1"/>
                          </a:solidFill>
                          <a:effectLst/>
                        </a:rPr>
                        <a:t>162</a:t>
                      </a:r>
                      <a:endParaRPr lang="fr-FR" sz="1100" dirty="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60345176"/>
                  </a:ext>
                </a:extLst>
              </a:tr>
              <a:tr h="378167">
                <a:tc>
                  <a:txBody>
                    <a:bodyPr/>
                    <a:lstStyle/>
                    <a:p>
                      <a:pPr algn="just"/>
                      <a:r>
                        <a:rPr lang="fr-FR" sz="1000">
                          <a:solidFill>
                            <a:schemeClr val="tx1"/>
                          </a:solidFill>
                          <a:effectLst/>
                        </a:rPr>
                        <a:t>gabions </a:t>
                      </a:r>
                      <a:endParaRPr lang="fr-FR" sz="1100">
                        <a:solidFill>
                          <a:schemeClr val="tx1"/>
                        </a:solidFill>
                        <a:effectLst/>
                      </a:endParaRPr>
                    </a:p>
                    <a:p>
                      <a:pPr algn="just"/>
                      <a:r>
                        <a:rPr lang="fr-FR" sz="1000">
                          <a:solidFill>
                            <a:schemeClr val="tx1"/>
                          </a:solidFill>
                          <a:effectLst/>
                        </a:rPr>
                        <a:t>4X1X1 m</a:t>
                      </a:r>
                      <a:r>
                        <a:rPr lang="fr-FR" sz="1000" baseline="30000">
                          <a:solidFill>
                            <a:schemeClr val="tx1"/>
                          </a:solidFill>
                          <a:effectLst/>
                        </a:rPr>
                        <a:t>3</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a:solidFill>
                            <a:schemeClr val="tx1"/>
                          </a:solidFill>
                          <a:effectLst/>
                        </a:rPr>
                        <a:t>10 </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a:solidFill>
                            <a:schemeClr val="tx1"/>
                          </a:solidFill>
                          <a:effectLst/>
                        </a:rPr>
                        <a:t>5 500 gourdes</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a:solidFill>
                            <a:schemeClr val="tx1"/>
                          </a:solidFill>
                          <a:effectLst/>
                        </a:rPr>
                        <a:t>55 000</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dirty="0">
                          <a:solidFill>
                            <a:schemeClr val="tx1"/>
                          </a:solidFill>
                          <a:effectLst/>
                        </a:rPr>
                        <a:t>1 100</a:t>
                      </a:r>
                      <a:endParaRPr lang="fr-FR" sz="1100" dirty="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73619076"/>
                  </a:ext>
                </a:extLst>
              </a:tr>
              <a:tr h="378167">
                <a:tc>
                  <a:txBody>
                    <a:bodyPr/>
                    <a:lstStyle/>
                    <a:p>
                      <a:pPr algn="just"/>
                      <a:r>
                        <a:rPr lang="fr-FR" sz="1000">
                          <a:solidFill>
                            <a:schemeClr val="tx1"/>
                          </a:solidFill>
                          <a:effectLst/>
                        </a:rPr>
                        <a:t>Gabions</a:t>
                      </a:r>
                      <a:endParaRPr lang="fr-FR" sz="1100">
                        <a:solidFill>
                          <a:schemeClr val="tx1"/>
                        </a:solidFill>
                        <a:effectLst/>
                      </a:endParaRPr>
                    </a:p>
                    <a:p>
                      <a:pPr algn="just"/>
                      <a:r>
                        <a:rPr lang="fr-FR" sz="1000">
                          <a:solidFill>
                            <a:schemeClr val="tx1"/>
                          </a:solidFill>
                          <a:effectLst/>
                        </a:rPr>
                        <a:t>4X1X0,5 m</a:t>
                      </a:r>
                      <a:r>
                        <a:rPr lang="fr-FR" sz="1000" baseline="30000">
                          <a:solidFill>
                            <a:schemeClr val="tx1"/>
                          </a:solidFill>
                          <a:effectLst/>
                        </a:rPr>
                        <a:t>3</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a:solidFill>
                            <a:schemeClr val="tx1"/>
                          </a:solidFill>
                          <a:effectLst/>
                        </a:rPr>
                        <a:t>5</a:t>
                      </a:r>
                      <a:endParaRPr lang="fr-FR" sz="1100">
                        <a:solidFill>
                          <a:schemeClr val="tx1"/>
                        </a:solidFill>
                        <a:effectLst/>
                      </a:endParaRPr>
                    </a:p>
                    <a:p>
                      <a:pPr algn="just"/>
                      <a:r>
                        <a:rPr lang="fr-FR" sz="1000">
                          <a:solidFill>
                            <a:schemeClr val="tx1"/>
                          </a:solidFill>
                          <a:effectLst/>
                        </a:rPr>
                        <a:t> </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a:solidFill>
                            <a:schemeClr val="tx1"/>
                          </a:solidFill>
                          <a:effectLst/>
                        </a:rPr>
                        <a:t>3 950 gourdes</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a:solidFill>
                            <a:schemeClr val="tx1"/>
                          </a:solidFill>
                          <a:effectLst/>
                        </a:rPr>
                        <a:t>19 750</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dirty="0">
                          <a:solidFill>
                            <a:schemeClr val="tx1"/>
                          </a:solidFill>
                          <a:effectLst/>
                        </a:rPr>
                        <a:t>395</a:t>
                      </a:r>
                      <a:endParaRPr lang="fr-FR" sz="1100" dirty="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1968666"/>
                  </a:ext>
                </a:extLst>
              </a:tr>
              <a:tr h="189084">
                <a:tc>
                  <a:txBody>
                    <a:bodyPr/>
                    <a:lstStyle/>
                    <a:p>
                      <a:pPr algn="just"/>
                      <a:r>
                        <a:rPr lang="fr-FR" sz="1000">
                          <a:solidFill>
                            <a:schemeClr val="tx1"/>
                          </a:solidFill>
                          <a:effectLst/>
                        </a:rPr>
                        <a:t>m</a:t>
                      </a:r>
                      <a:r>
                        <a:rPr lang="fr-FR" sz="1000" baseline="30000">
                          <a:solidFill>
                            <a:schemeClr val="tx1"/>
                          </a:solidFill>
                          <a:effectLst/>
                        </a:rPr>
                        <a:t>3</a:t>
                      </a:r>
                      <a:r>
                        <a:rPr lang="fr-FR" sz="1000">
                          <a:solidFill>
                            <a:schemeClr val="tx1"/>
                          </a:solidFill>
                          <a:effectLst/>
                        </a:rPr>
                        <a:t> de roches achetées</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a:solidFill>
                            <a:schemeClr val="tx1"/>
                          </a:solidFill>
                          <a:effectLst/>
                        </a:rPr>
                        <a:t>60</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a:solidFill>
                            <a:schemeClr val="tx1"/>
                          </a:solidFill>
                          <a:effectLst/>
                        </a:rPr>
                        <a:t>500</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a:solidFill>
                            <a:schemeClr val="tx1"/>
                          </a:solidFill>
                          <a:effectLst/>
                        </a:rPr>
                        <a:t>30 000</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dirty="0">
                          <a:solidFill>
                            <a:schemeClr val="tx1"/>
                          </a:solidFill>
                          <a:effectLst/>
                        </a:rPr>
                        <a:t>600</a:t>
                      </a:r>
                      <a:endParaRPr lang="fr-FR" sz="1100" dirty="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41738317"/>
                  </a:ext>
                </a:extLst>
              </a:tr>
              <a:tr h="378167">
                <a:tc>
                  <a:txBody>
                    <a:bodyPr/>
                    <a:lstStyle/>
                    <a:p>
                      <a:pPr algn="just"/>
                      <a:r>
                        <a:rPr lang="fr-FR" sz="1000">
                          <a:solidFill>
                            <a:schemeClr val="tx1"/>
                          </a:solidFill>
                          <a:effectLst/>
                        </a:rPr>
                        <a:t>camions de sable et gravier</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a:solidFill>
                            <a:schemeClr val="tx1"/>
                          </a:solidFill>
                          <a:effectLst/>
                        </a:rPr>
                        <a:t>2</a:t>
                      </a:r>
                      <a:endParaRPr lang="fr-FR" sz="1100">
                        <a:solidFill>
                          <a:schemeClr val="tx1"/>
                        </a:solidFill>
                        <a:effectLst/>
                      </a:endParaRPr>
                    </a:p>
                    <a:p>
                      <a:pPr algn="just"/>
                      <a:r>
                        <a:rPr lang="fr-FR" sz="1000">
                          <a:solidFill>
                            <a:schemeClr val="tx1"/>
                          </a:solidFill>
                          <a:effectLst/>
                        </a:rPr>
                        <a:t>2</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a:solidFill>
                            <a:schemeClr val="tx1"/>
                          </a:solidFill>
                          <a:effectLst/>
                        </a:rPr>
                        <a:t>1 750</a:t>
                      </a:r>
                      <a:endParaRPr lang="fr-FR" sz="1100">
                        <a:solidFill>
                          <a:schemeClr val="tx1"/>
                        </a:solidFill>
                        <a:effectLst/>
                      </a:endParaRPr>
                    </a:p>
                    <a:p>
                      <a:pPr algn="just"/>
                      <a:r>
                        <a:rPr lang="fr-FR" sz="1000">
                          <a:solidFill>
                            <a:schemeClr val="tx1"/>
                          </a:solidFill>
                          <a:effectLst/>
                        </a:rPr>
                        <a:t>2 000</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a:solidFill>
                            <a:schemeClr val="tx1"/>
                          </a:solidFill>
                          <a:effectLst/>
                        </a:rPr>
                        <a:t>3 500</a:t>
                      </a:r>
                      <a:endParaRPr lang="fr-FR" sz="1100">
                        <a:solidFill>
                          <a:schemeClr val="tx1"/>
                        </a:solidFill>
                        <a:effectLst/>
                      </a:endParaRPr>
                    </a:p>
                    <a:p>
                      <a:pPr algn="just"/>
                      <a:r>
                        <a:rPr lang="fr-FR" sz="1000">
                          <a:solidFill>
                            <a:schemeClr val="tx1"/>
                          </a:solidFill>
                          <a:effectLst/>
                        </a:rPr>
                        <a:t>4 000</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dirty="0">
                          <a:solidFill>
                            <a:schemeClr val="tx1"/>
                          </a:solidFill>
                          <a:effectLst/>
                        </a:rPr>
                        <a:t>70</a:t>
                      </a:r>
                      <a:endParaRPr lang="fr-FR" sz="1100" dirty="0">
                        <a:solidFill>
                          <a:schemeClr val="tx1"/>
                        </a:solidFill>
                        <a:effectLst/>
                      </a:endParaRPr>
                    </a:p>
                    <a:p>
                      <a:pPr algn="just"/>
                      <a:r>
                        <a:rPr lang="fr-FR" sz="1000" dirty="0">
                          <a:solidFill>
                            <a:schemeClr val="tx1"/>
                          </a:solidFill>
                          <a:effectLst/>
                        </a:rPr>
                        <a:t>80</a:t>
                      </a:r>
                      <a:endParaRPr lang="fr-FR" sz="1100" dirty="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47311609"/>
                  </a:ext>
                </a:extLst>
              </a:tr>
              <a:tr h="189084">
                <a:tc>
                  <a:txBody>
                    <a:bodyPr/>
                    <a:lstStyle/>
                    <a:p>
                      <a:pPr algn="just"/>
                      <a:r>
                        <a:rPr lang="fr-FR" sz="1000">
                          <a:solidFill>
                            <a:schemeClr val="tx1"/>
                          </a:solidFill>
                          <a:effectLst/>
                        </a:rPr>
                        <a:t>drums d’eau</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a:solidFill>
                            <a:schemeClr val="tx1"/>
                          </a:solidFill>
                          <a:effectLst/>
                        </a:rPr>
                        <a:t>16</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a:solidFill>
                            <a:schemeClr val="tx1"/>
                          </a:solidFill>
                          <a:effectLst/>
                        </a:rPr>
                        <a:t>150</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a:solidFill>
                            <a:schemeClr val="tx1"/>
                          </a:solidFill>
                          <a:effectLst/>
                        </a:rPr>
                        <a:t>2 400</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dirty="0">
                          <a:solidFill>
                            <a:schemeClr val="tx1"/>
                          </a:solidFill>
                          <a:effectLst/>
                        </a:rPr>
                        <a:t>48</a:t>
                      </a:r>
                      <a:endParaRPr lang="fr-FR" sz="1100" dirty="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32548894"/>
                  </a:ext>
                </a:extLst>
              </a:tr>
              <a:tr h="189084">
                <a:tc>
                  <a:txBody>
                    <a:bodyPr/>
                    <a:lstStyle/>
                    <a:p>
                      <a:pPr algn="just"/>
                      <a:r>
                        <a:rPr lang="fr-FR" sz="1000">
                          <a:solidFill>
                            <a:schemeClr val="tx1"/>
                          </a:solidFill>
                          <a:effectLst/>
                        </a:rPr>
                        <a:t>sacs de ciment</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a:solidFill>
                            <a:schemeClr val="tx1"/>
                          </a:solidFill>
                          <a:effectLst/>
                        </a:rPr>
                        <a:t>40</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a:solidFill>
                            <a:schemeClr val="tx1"/>
                          </a:solidFill>
                          <a:effectLst/>
                        </a:rPr>
                        <a:t>335</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a:solidFill>
                            <a:schemeClr val="tx1"/>
                          </a:solidFill>
                          <a:effectLst/>
                        </a:rPr>
                        <a:t>13 400</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dirty="0">
                          <a:solidFill>
                            <a:schemeClr val="tx1"/>
                          </a:solidFill>
                          <a:effectLst/>
                        </a:rPr>
                        <a:t>268</a:t>
                      </a:r>
                      <a:endParaRPr lang="fr-FR" sz="1100" dirty="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9483454"/>
                  </a:ext>
                </a:extLst>
              </a:tr>
              <a:tr h="189084">
                <a:tc>
                  <a:txBody>
                    <a:bodyPr/>
                    <a:lstStyle/>
                    <a:p>
                      <a:pPr algn="just"/>
                      <a:r>
                        <a:rPr lang="fr-FR" sz="1000">
                          <a:solidFill>
                            <a:schemeClr val="tx1"/>
                          </a:solidFill>
                          <a:effectLst/>
                        </a:rPr>
                        <a:t>Fer 3/8</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a:solidFill>
                            <a:schemeClr val="tx1"/>
                          </a:solidFill>
                          <a:effectLst/>
                        </a:rPr>
                        <a:t>26 </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a:solidFill>
                            <a:schemeClr val="tx1"/>
                          </a:solidFill>
                          <a:effectLst/>
                        </a:rPr>
                        <a:t>250</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a:solidFill>
                            <a:schemeClr val="tx1"/>
                          </a:solidFill>
                          <a:effectLst/>
                        </a:rPr>
                        <a:t>6 500</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dirty="0">
                          <a:solidFill>
                            <a:schemeClr val="tx1"/>
                          </a:solidFill>
                          <a:effectLst/>
                        </a:rPr>
                        <a:t>130</a:t>
                      </a:r>
                      <a:endParaRPr lang="fr-FR" sz="1100" dirty="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48439558"/>
                  </a:ext>
                </a:extLst>
              </a:tr>
              <a:tr h="189084">
                <a:tc>
                  <a:txBody>
                    <a:bodyPr/>
                    <a:lstStyle/>
                    <a:p>
                      <a:pPr algn="just"/>
                      <a:r>
                        <a:rPr lang="fr-FR" sz="1000">
                          <a:solidFill>
                            <a:schemeClr val="tx1"/>
                          </a:solidFill>
                          <a:effectLst/>
                        </a:rPr>
                        <a:t>Fer 1/4</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a:solidFill>
                            <a:schemeClr val="tx1"/>
                          </a:solidFill>
                          <a:effectLst/>
                        </a:rPr>
                        <a:t>0</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a:solidFill>
                            <a:schemeClr val="tx1"/>
                          </a:solidFill>
                          <a:effectLst/>
                        </a:rPr>
                        <a:t> </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a:solidFill>
                            <a:schemeClr val="tx1"/>
                          </a:solidFill>
                          <a:effectLst/>
                        </a:rPr>
                        <a:t> </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dirty="0">
                          <a:solidFill>
                            <a:schemeClr val="tx1"/>
                          </a:solidFill>
                          <a:effectLst/>
                        </a:rPr>
                        <a:t> </a:t>
                      </a:r>
                      <a:endParaRPr lang="fr-FR" sz="1100" dirty="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86791696"/>
                  </a:ext>
                </a:extLst>
              </a:tr>
              <a:tr h="378167">
                <a:tc>
                  <a:txBody>
                    <a:bodyPr/>
                    <a:lstStyle/>
                    <a:p>
                      <a:pPr algn="just"/>
                      <a:r>
                        <a:rPr lang="fr-FR" sz="1000">
                          <a:solidFill>
                            <a:schemeClr val="tx1"/>
                          </a:solidFill>
                          <a:effectLst/>
                        </a:rPr>
                        <a:t>journées manœuvres construction</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a:solidFill>
                            <a:schemeClr val="tx1"/>
                          </a:solidFill>
                          <a:effectLst/>
                        </a:rPr>
                        <a:t>92</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a:solidFill>
                            <a:schemeClr val="tx1"/>
                          </a:solidFill>
                          <a:effectLst/>
                        </a:rPr>
                        <a:t>150</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a:solidFill>
                            <a:schemeClr val="tx1"/>
                          </a:solidFill>
                          <a:effectLst/>
                        </a:rPr>
                        <a:t> </a:t>
                      </a:r>
                      <a:endParaRPr lang="fr-FR" sz="1100">
                        <a:solidFill>
                          <a:schemeClr val="tx1"/>
                        </a:solidFill>
                        <a:effectLst/>
                      </a:endParaRPr>
                    </a:p>
                    <a:p>
                      <a:pPr algn="just"/>
                      <a:r>
                        <a:rPr lang="fr-FR" sz="1000">
                          <a:solidFill>
                            <a:schemeClr val="tx1"/>
                          </a:solidFill>
                          <a:effectLst/>
                        </a:rPr>
                        <a:t>13 800</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dirty="0">
                          <a:solidFill>
                            <a:schemeClr val="tx1"/>
                          </a:solidFill>
                          <a:effectLst/>
                        </a:rPr>
                        <a:t> </a:t>
                      </a:r>
                      <a:endParaRPr lang="fr-FR" sz="1100" dirty="0">
                        <a:solidFill>
                          <a:schemeClr val="tx1"/>
                        </a:solidFill>
                        <a:effectLst/>
                      </a:endParaRPr>
                    </a:p>
                    <a:p>
                      <a:pPr algn="just"/>
                      <a:r>
                        <a:rPr lang="fr-FR" sz="1000" dirty="0">
                          <a:solidFill>
                            <a:schemeClr val="tx1"/>
                          </a:solidFill>
                          <a:effectLst/>
                        </a:rPr>
                        <a:t>276</a:t>
                      </a:r>
                      <a:endParaRPr lang="fr-FR" sz="1100" dirty="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8894233"/>
                  </a:ext>
                </a:extLst>
              </a:tr>
              <a:tr h="189084">
                <a:tc>
                  <a:txBody>
                    <a:bodyPr/>
                    <a:lstStyle/>
                    <a:p>
                      <a:pPr algn="just"/>
                      <a:r>
                        <a:rPr lang="fr-FR" sz="1000">
                          <a:solidFill>
                            <a:schemeClr val="tx1"/>
                          </a:solidFill>
                          <a:effectLst/>
                        </a:rPr>
                        <a:t>journées boss</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a:solidFill>
                            <a:schemeClr val="tx1"/>
                          </a:solidFill>
                          <a:effectLst/>
                        </a:rPr>
                        <a:t>15</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a:solidFill>
                            <a:schemeClr val="tx1"/>
                          </a:solidFill>
                          <a:effectLst/>
                        </a:rPr>
                        <a:t>500</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a:solidFill>
                            <a:schemeClr val="tx1"/>
                          </a:solidFill>
                          <a:effectLst/>
                        </a:rPr>
                        <a:t>7 500</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dirty="0">
                          <a:solidFill>
                            <a:schemeClr val="tx1"/>
                          </a:solidFill>
                          <a:effectLst/>
                        </a:rPr>
                        <a:t>150</a:t>
                      </a:r>
                      <a:endParaRPr lang="fr-FR" sz="1100" dirty="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70455841"/>
                  </a:ext>
                </a:extLst>
              </a:tr>
              <a:tr h="189084">
                <a:tc>
                  <a:txBody>
                    <a:bodyPr/>
                    <a:lstStyle/>
                    <a:p>
                      <a:pPr algn="just"/>
                      <a:r>
                        <a:rPr lang="fr-FR" sz="1000">
                          <a:solidFill>
                            <a:schemeClr val="tx1"/>
                          </a:solidFill>
                          <a:effectLst/>
                        </a:rPr>
                        <a:t>journées aide boss</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a:solidFill>
                            <a:schemeClr val="tx1"/>
                          </a:solidFill>
                          <a:effectLst/>
                        </a:rPr>
                        <a:t>26</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a:solidFill>
                            <a:schemeClr val="tx1"/>
                          </a:solidFill>
                          <a:effectLst/>
                        </a:rPr>
                        <a:t>350</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a:solidFill>
                            <a:schemeClr val="tx1"/>
                          </a:solidFill>
                          <a:effectLst/>
                        </a:rPr>
                        <a:t>9 100</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dirty="0">
                          <a:solidFill>
                            <a:schemeClr val="tx1"/>
                          </a:solidFill>
                          <a:effectLst/>
                        </a:rPr>
                        <a:t>182</a:t>
                      </a:r>
                      <a:endParaRPr lang="fr-FR" sz="1100" dirty="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11638630"/>
                  </a:ext>
                </a:extLst>
              </a:tr>
              <a:tr h="189084">
                <a:tc>
                  <a:txBody>
                    <a:bodyPr/>
                    <a:lstStyle/>
                    <a:p>
                      <a:pPr algn="just"/>
                      <a:r>
                        <a:rPr lang="fr-FR" sz="1000">
                          <a:solidFill>
                            <a:schemeClr val="tx1"/>
                          </a:solidFill>
                          <a:effectLst/>
                        </a:rPr>
                        <a:t> </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a:solidFill>
                            <a:schemeClr val="tx1"/>
                          </a:solidFill>
                          <a:effectLst/>
                        </a:rPr>
                        <a:t> </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a:solidFill>
                            <a:schemeClr val="tx1"/>
                          </a:solidFill>
                          <a:effectLst/>
                        </a:rPr>
                        <a:t> </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a:solidFill>
                            <a:schemeClr val="tx1"/>
                          </a:solidFill>
                          <a:effectLst/>
                        </a:rPr>
                        <a:t> </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dirty="0">
                          <a:solidFill>
                            <a:schemeClr val="tx1"/>
                          </a:solidFill>
                          <a:effectLst/>
                        </a:rPr>
                        <a:t> </a:t>
                      </a:r>
                      <a:endParaRPr lang="fr-FR" sz="1100" dirty="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0057957"/>
                  </a:ext>
                </a:extLst>
              </a:tr>
              <a:tr h="378167">
                <a:tc>
                  <a:txBody>
                    <a:bodyPr/>
                    <a:lstStyle/>
                    <a:p>
                      <a:pPr algn="just"/>
                      <a:r>
                        <a:rPr lang="fr-FR" sz="1000">
                          <a:solidFill>
                            <a:schemeClr val="tx1"/>
                          </a:solidFill>
                          <a:effectLst/>
                        </a:rPr>
                        <a:t>TOTAL</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a:solidFill>
                            <a:schemeClr val="tx1"/>
                          </a:solidFill>
                          <a:effectLst/>
                        </a:rPr>
                        <a:t> </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a:solidFill>
                            <a:schemeClr val="tx1"/>
                          </a:solidFill>
                          <a:effectLst/>
                        </a:rPr>
                        <a:t> </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1000">
                          <a:solidFill>
                            <a:schemeClr val="tx1"/>
                          </a:solidFill>
                          <a:effectLst/>
                        </a:rPr>
                        <a:t>173 050 gdes</a:t>
                      </a:r>
                      <a:endParaRPr lang="fr-FR" sz="110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000" dirty="0">
                          <a:solidFill>
                            <a:schemeClr val="tx1"/>
                          </a:solidFill>
                          <a:effectLst/>
                        </a:rPr>
                        <a:t>3 461 €</a:t>
                      </a:r>
                      <a:endParaRPr lang="fr-FR" sz="1100" dirty="0">
                        <a:solidFill>
                          <a:schemeClr val="tx1"/>
                        </a:solidFill>
                        <a:effectLst/>
                        <a:latin typeface="Times New Roman" panose="02020603050405020304" pitchFamily="18" charset="0"/>
                        <a:ea typeface="Times New Roman" panose="02020603050405020304" pitchFamily="18" charset="0"/>
                      </a:endParaRPr>
                    </a:p>
                  </a:txBody>
                  <a:tcPr marL="61718" marR="617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00410366"/>
                  </a:ext>
                </a:extLst>
              </a:tr>
            </a:tbl>
          </a:graphicData>
        </a:graphic>
      </p:graphicFrame>
      <p:sp>
        <p:nvSpPr>
          <p:cNvPr id="3" name="Rectangle 1">
            <a:extLst>
              <a:ext uri="{FF2B5EF4-FFF2-40B4-BE49-F238E27FC236}">
                <a16:creationId xmlns:a16="http://schemas.microsoft.com/office/drawing/2014/main" id="{BA58656E-7AE1-30BC-36AB-1EF2DCE4CB4F}"/>
              </a:ext>
            </a:extLst>
          </p:cNvPr>
          <p:cNvSpPr>
            <a:spLocks noChangeArrowheads="1"/>
          </p:cNvSpPr>
          <p:nvPr/>
        </p:nvSpPr>
        <p:spPr bwMode="auto">
          <a:xfrm>
            <a:off x="179512" y="1844824"/>
            <a:ext cx="11909132" cy="567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Tree>
    <p:extLst>
      <p:ext uri="{BB962C8B-B14F-4D97-AF65-F5344CB8AC3E}">
        <p14:creationId xmlns:p14="http://schemas.microsoft.com/office/powerpoint/2010/main" val="139652580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hidden="1"/>
          <p:cNvSpPr>
            <a:spLocks noGrp="1" noChangeArrowheads="1"/>
          </p:cNvSpPr>
          <p:nvPr>
            <p:ph type="title"/>
          </p:nvPr>
        </p:nvSpPr>
        <p:spPr/>
        <p:txBody>
          <a:bodyPr>
            <a:normAutofit fontScale="90000"/>
          </a:bodyPr>
          <a:lstStyle/>
          <a:p>
            <a:pPr eaLnBrk="1" hangingPunct="1"/>
            <a:r>
              <a:rPr lang="fr-FR" dirty="0"/>
              <a:t>Préparation d’un béton de propreté et mise place de 4 nappes verticales en fers à béton 3/8èmes de pouce destinées à améliorer la stabilité de l’ouvrage.</a:t>
            </a:r>
          </a:p>
        </p:txBody>
      </p:sp>
      <p:sp>
        <p:nvSpPr>
          <p:cNvPr id="4" name="ZoneTexte 3">
            <a:extLst>
              <a:ext uri="{FF2B5EF4-FFF2-40B4-BE49-F238E27FC236}">
                <a16:creationId xmlns:a16="http://schemas.microsoft.com/office/drawing/2014/main" id="{292D698C-21E9-D1A1-7A79-D32BDF610887}"/>
              </a:ext>
            </a:extLst>
          </p:cNvPr>
          <p:cNvSpPr txBox="1"/>
          <p:nvPr/>
        </p:nvSpPr>
        <p:spPr>
          <a:xfrm>
            <a:off x="0" y="4377736"/>
            <a:ext cx="8640960" cy="2462213"/>
          </a:xfrm>
          <a:prstGeom prst="rect">
            <a:avLst/>
          </a:prstGeom>
          <a:noFill/>
        </p:spPr>
        <p:txBody>
          <a:bodyPr wrap="square" rtlCol="0">
            <a:spAutoFit/>
          </a:bodyPr>
          <a:lstStyle/>
          <a:p>
            <a:r>
              <a:rPr lang="fr-FR" sz="1400" dirty="0">
                <a:latin typeface="Times New Roman" panose="02020603050405020304" pitchFamily="18" charset="0"/>
                <a:ea typeface="Times New Roman" panose="02020603050405020304" pitchFamily="18" charset="0"/>
              </a:rPr>
              <a:t>L</a:t>
            </a:r>
            <a:r>
              <a:rPr lang="fr-FR" sz="1400" dirty="0">
                <a:effectLst/>
                <a:latin typeface="Times New Roman" panose="02020603050405020304" pitchFamily="18" charset="0"/>
                <a:ea typeface="Times New Roman" panose="02020603050405020304" pitchFamily="18" charset="0"/>
              </a:rPr>
              <a:t>e seuil </a:t>
            </a:r>
            <a:r>
              <a:rPr lang="fr-FR" sz="1400" b="1" dirty="0">
                <a:effectLst/>
                <a:latin typeface="Times New Roman" panose="02020603050405020304" pitchFamily="18" charset="0"/>
                <a:ea typeface="Times New Roman" panose="02020603050405020304" pitchFamily="18" charset="0"/>
              </a:rPr>
              <a:t>SG26-Ti </a:t>
            </a:r>
            <a:r>
              <a:rPr lang="fr-FR" sz="1400" b="1" dirty="0" err="1">
                <a:effectLst/>
                <a:latin typeface="Times New Roman" panose="02020603050405020304" pitchFamily="18" charset="0"/>
                <a:ea typeface="Times New Roman" panose="02020603050405020304" pitchFamily="18" charset="0"/>
              </a:rPr>
              <a:t>Acrête</a:t>
            </a:r>
            <a:r>
              <a:rPr lang="fr-FR" sz="1400" dirty="0">
                <a:effectLst/>
                <a:latin typeface="Times New Roman" panose="02020603050405020304" pitchFamily="18" charset="0"/>
                <a:ea typeface="Times New Roman" panose="02020603050405020304" pitchFamily="18" charset="0"/>
              </a:rPr>
              <a:t> a pu être terminé avant la pleine saison des pluies. Sa largeur est de 16 m, la hauteur au déversoir de 1,50 m. Les gabions sont posés sur une semelle en béton et arrimés entre eux et aux fondations par des fers à béton 3/8. La paroi amont est partiellement enduite d’un crépi pour retenir les limons tout en laissant passer une partie des eaux de ruissellement. Et la partie supérieure est recouverte d’une chape de mortier pour mieux solidariser l’ensemble et pour que les agriculteurs puissent disposer d’une surface de séchage.</a:t>
            </a:r>
          </a:p>
          <a:p>
            <a:endParaRPr lang="fr-FR" sz="1400" dirty="0">
              <a:latin typeface="Times New Roman" panose="02020603050405020304" pitchFamily="18" charset="0"/>
              <a:ea typeface="Times New Roman" panose="02020603050405020304" pitchFamily="18" charset="0"/>
            </a:endParaRPr>
          </a:p>
          <a:p>
            <a:pPr algn="just"/>
            <a:r>
              <a:rPr lang="fr-FR" sz="1400" dirty="0">
                <a:effectLst/>
                <a:latin typeface="Times New Roman" panose="02020603050405020304" pitchFamily="18" charset="0"/>
                <a:ea typeface="Times New Roman" panose="02020603050405020304" pitchFamily="18" charset="0"/>
              </a:rPr>
              <a:t>Les salaires versés localement pendant la construction représentent 41% du montant total de l’ouvrage. Ces salaires contribuent à améliorer les productions agricoles de la saison à venir (augmentation des surfaces semées, remboursement des emprunts usuraires, achat de petit bétail, financement de la scolarité des enfants).</a:t>
            </a:r>
          </a:p>
          <a:p>
            <a:pPr algn="just"/>
            <a:r>
              <a:rPr lang="fr-FR" sz="1400" dirty="0">
                <a:effectLst/>
                <a:latin typeface="Times New Roman" panose="02020603050405020304" pitchFamily="18" charset="0"/>
                <a:ea typeface="Times New Roman" panose="02020603050405020304" pitchFamily="18" charset="0"/>
              </a:rPr>
              <a:t> </a:t>
            </a:r>
          </a:p>
          <a:p>
            <a:pPr algn="just"/>
            <a:r>
              <a:rPr lang="fr-FR" sz="1400" dirty="0">
                <a:effectLst/>
                <a:latin typeface="Times New Roman" panose="02020603050405020304" pitchFamily="18" charset="0"/>
                <a:ea typeface="Times New Roman" panose="02020603050405020304" pitchFamily="18" charset="0"/>
              </a:rPr>
              <a:t>L’achat des gabions fabriqués à Poteau constitue la plus grande partie des dépenses (43% de l’ouvrage).</a:t>
            </a:r>
          </a:p>
        </p:txBody>
      </p:sp>
      <p:graphicFrame>
        <p:nvGraphicFramePr>
          <p:cNvPr id="2" name="Tableau 1">
            <a:extLst>
              <a:ext uri="{FF2B5EF4-FFF2-40B4-BE49-F238E27FC236}">
                <a16:creationId xmlns:a16="http://schemas.microsoft.com/office/drawing/2014/main" id="{2CD4C69A-007A-E006-6285-66EC38DCBFD7}"/>
              </a:ext>
            </a:extLst>
          </p:cNvPr>
          <p:cNvGraphicFramePr>
            <a:graphicFrameLocks noGrp="1"/>
          </p:cNvGraphicFramePr>
          <p:nvPr>
            <p:extLst>
              <p:ext uri="{D42A27DB-BD31-4B8C-83A1-F6EECF244321}">
                <p14:modId xmlns:p14="http://schemas.microsoft.com/office/powerpoint/2010/main" val="3137469577"/>
              </p:ext>
            </p:extLst>
          </p:nvPr>
        </p:nvGraphicFramePr>
        <p:xfrm>
          <a:off x="30869" y="116632"/>
          <a:ext cx="6341332" cy="2363632"/>
        </p:xfrm>
        <a:graphic>
          <a:graphicData uri="http://schemas.openxmlformats.org/drawingml/2006/table">
            <a:tbl>
              <a:tblPr firstRow="1" firstCol="1" lastRow="1" lastCol="1" bandRow="1" bandCol="1">
                <a:tableStyleId>{5C22544A-7EE6-4342-B048-85BDC9FD1C3A}</a:tableStyleId>
              </a:tblPr>
              <a:tblGrid>
                <a:gridCol w="2113318">
                  <a:extLst>
                    <a:ext uri="{9D8B030D-6E8A-4147-A177-3AD203B41FA5}">
                      <a16:colId xmlns:a16="http://schemas.microsoft.com/office/drawing/2014/main" val="3481796136"/>
                    </a:ext>
                  </a:extLst>
                </a:gridCol>
                <a:gridCol w="2114007">
                  <a:extLst>
                    <a:ext uri="{9D8B030D-6E8A-4147-A177-3AD203B41FA5}">
                      <a16:colId xmlns:a16="http://schemas.microsoft.com/office/drawing/2014/main" val="1975220174"/>
                    </a:ext>
                  </a:extLst>
                </a:gridCol>
                <a:gridCol w="2114007">
                  <a:extLst>
                    <a:ext uri="{9D8B030D-6E8A-4147-A177-3AD203B41FA5}">
                      <a16:colId xmlns:a16="http://schemas.microsoft.com/office/drawing/2014/main" val="1469687294"/>
                    </a:ext>
                  </a:extLst>
                </a:gridCol>
              </a:tblGrid>
              <a:tr h="590908">
                <a:tc>
                  <a:txBody>
                    <a:bodyPr/>
                    <a:lstStyle/>
                    <a:p>
                      <a:r>
                        <a:rPr lang="fr-FR" sz="1100">
                          <a:solidFill>
                            <a:schemeClr val="tx1"/>
                          </a:solidFill>
                          <a:effectLst/>
                        </a:rPr>
                        <a:t>Main d’œuvre 8</a:t>
                      </a:r>
                      <a:r>
                        <a:rPr lang="fr-FR" sz="1100" baseline="30000">
                          <a:solidFill>
                            <a:schemeClr val="tx1"/>
                          </a:solidFill>
                          <a:effectLst/>
                        </a:rPr>
                        <a:t>ème</a:t>
                      </a:r>
                      <a:r>
                        <a:rPr lang="fr-FR" sz="1100">
                          <a:solidFill>
                            <a:schemeClr val="tx1"/>
                          </a:solidFill>
                          <a:effectLst/>
                        </a:rPr>
                        <a:t> section Rivière Gros Morne</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100">
                          <a:solidFill>
                            <a:schemeClr val="tx1"/>
                          </a:solidFill>
                          <a:effectLst/>
                        </a:rPr>
                        <a:t>En gourdes </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100">
                          <a:solidFill>
                            <a:schemeClr val="tx1"/>
                          </a:solidFill>
                          <a:effectLst/>
                        </a:rPr>
                        <a:t>En euros </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9146371"/>
                  </a:ext>
                </a:extLst>
              </a:tr>
              <a:tr h="295454">
                <a:tc>
                  <a:txBody>
                    <a:bodyPr/>
                    <a:lstStyle/>
                    <a:p>
                      <a:r>
                        <a:rPr lang="fr-FR" sz="1100">
                          <a:solidFill>
                            <a:schemeClr val="tx1"/>
                          </a:solidFill>
                          <a:effectLst/>
                        </a:rPr>
                        <a:t>Fouille</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100">
                          <a:solidFill>
                            <a:schemeClr val="tx1"/>
                          </a:solidFill>
                          <a:effectLst/>
                        </a:rPr>
                        <a:t>8 100</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100">
                          <a:solidFill>
                            <a:schemeClr val="tx1"/>
                          </a:solidFill>
                          <a:effectLst/>
                        </a:rPr>
                        <a:t>162</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3712249"/>
                  </a:ext>
                </a:extLst>
              </a:tr>
              <a:tr h="295454">
                <a:tc>
                  <a:txBody>
                    <a:bodyPr/>
                    <a:lstStyle/>
                    <a:p>
                      <a:r>
                        <a:rPr lang="fr-FR" sz="1100">
                          <a:solidFill>
                            <a:schemeClr val="tx1"/>
                          </a:solidFill>
                          <a:effectLst/>
                        </a:rPr>
                        <a:t>Manœuvres construction</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100">
                          <a:solidFill>
                            <a:schemeClr val="tx1"/>
                          </a:solidFill>
                          <a:effectLst/>
                        </a:rPr>
                        <a:t>13 800</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100">
                          <a:solidFill>
                            <a:schemeClr val="tx1"/>
                          </a:solidFill>
                          <a:effectLst/>
                        </a:rPr>
                        <a:t>276</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02687726"/>
                  </a:ext>
                </a:extLst>
              </a:tr>
              <a:tr h="295454">
                <a:tc>
                  <a:txBody>
                    <a:bodyPr/>
                    <a:lstStyle/>
                    <a:p>
                      <a:r>
                        <a:rPr lang="fr-FR" sz="1100">
                          <a:solidFill>
                            <a:schemeClr val="tx1"/>
                          </a:solidFill>
                          <a:effectLst/>
                        </a:rPr>
                        <a:t>Boss maçon 7 500 + 9 100</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100">
                          <a:solidFill>
                            <a:schemeClr val="tx1"/>
                          </a:solidFill>
                          <a:effectLst/>
                        </a:rPr>
                        <a:t>16 600</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100">
                          <a:solidFill>
                            <a:schemeClr val="tx1"/>
                          </a:solidFill>
                          <a:effectLst/>
                        </a:rPr>
                        <a:t>332</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39755955"/>
                  </a:ext>
                </a:extLst>
              </a:tr>
              <a:tr h="295454">
                <a:tc>
                  <a:txBody>
                    <a:bodyPr/>
                    <a:lstStyle/>
                    <a:p>
                      <a:r>
                        <a:rPr lang="fr-FR" sz="1100">
                          <a:solidFill>
                            <a:schemeClr val="tx1"/>
                          </a:solidFill>
                          <a:effectLst/>
                        </a:rPr>
                        <a:t>Achat roches</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100">
                          <a:solidFill>
                            <a:schemeClr val="tx1"/>
                          </a:solidFill>
                          <a:effectLst/>
                        </a:rPr>
                        <a:t>30 000</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100">
                          <a:solidFill>
                            <a:schemeClr val="tx1"/>
                          </a:solidFill>
                          <a:effectLst/>
                        </a:rPr>
                        <a:t>600</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7501614"/>
                  </a:ext>
                </a:extLst>
              </a:tr>
              <a:tr h="295454">
                <a:tc>
                  <a:txBody>
                    <a:bodyPr/>
                    <a:lstStyle/>
                    <a:p>
                      <a:r>
                        <a:rPr lang="fr-FR" sz="1100">
                          <a:solidFill>
                            <a:schemeClr val="tx1"/>
                          </a:solidFill>
                          <a:effectLst/>
                        </a:rPr>
                        <a:t>Drums d’eau</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100">
                          <a:solidFill>
                            <a:schemeClr val="tx1"/>
                          </a:solidFill>
                          <a:effectLst/>
                        </a:rPr>
                        <a:t>2 400</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100">
                          <a:solidFill>
                            <a:schemeClr val="tx1"/>
                          </a:solidFill>
                          <a:effectLst/>
                        </a:rPr>
                        <a:t>48</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70792181"/>
                  </a:ext>
                </a:extLst>
              </a:tr>
              <a:tr h="295454">
                <a:tc>
                  <a:txBody>
                    <a:bodyPr/>
                    <a:lstStyle/>
                    <a:p>
                      <a:r>
                        <a:rPr lang="fr-FR" sz="1100">
                          <a:solidFill>
                            <a:schemeClr val="tx1"/>
                          </a:solidFill>
                          <a:effectLst/>
                        </a:rPr>
                        <a:t>TOTAL</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100">
                          <a:solidFill>
                            <a:schemeClr val="tx1"/>
                          </a:solidFill>
                          <a:effectLst/>
                        </a:rPr>
                        <a:t>70 900 gdes</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100" dirty="0">
                          <a:solidFill>
                            <a:schemeClr val="tx1"/>
                          </a:solidFill>
                          <a:effectLst/>
                        </a:rPr>
                        <a:t>1 418 €, soit 41% du budget</a:t>
                      </a:r>
                      <a:endParaRPr lang="fr-FR"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65003199"/>
                  </a:ext>
                </a:extLst>
              </a:tr>
            </a:tbl>
          </a:graphicData>
        </a:graphic>
      </p:graphicFrame>
      <p:sp>
        <p:nvSpPr>
          <p:cNvPr id="3" name="Rectangle 1">
            <a:extLst>
              <a:ext uri="{FF2B5EF4-FFF2-40B4-BE49-F238E27FC236}">
                <a16:creationId xmlns:a16="http://schemas.microsoft.com/office/drawing/2014/main" id="{1C85A33E-5D6E-18E2-53BD-134D85F921A1}"/>
              </a:ext>
            </a:extLst>
          </p:cNvPr>
          <p:cNvSpPr>
            <a:spLocks noChangeArrowheads="1"/>
          </p:cNvSpPr>
          <p:nvPr/>
        </p:nvSpPr>
        <p:spPr bwMode="auto">
          <a:xfrm>
            <a:off x="31504" y="116155"/>
            <a:ext cx="10925684" cy="883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graphicFrame>
        <p:nvGraphicFramePr>
          <p:cNvPr id="5" name="Tableau 4">
            <a:extLst>
              <a:ext uri="{FF2B5EF4-FFF2-40B4-BE49-F238E27FC236}">
                <a16:creationId xmlns:a16="http://schemas.microsoft.com/office/drawing/2014/main" id="{D9DC97C0-0053-B5C7-A739-E3BAD97774E6}"/>
              </a:ext>
            </a:extLst>
          </p:cNvPr>
          <p:cNvGraphicFramePr>
            <a:graphicFrameLocks noGrp="1"/>
          </p:cNvGraphicFramePr>
          <p:nvPr>
            <p:extLst>
              <p:ext uri="{D42A27DB-BD31-4B8C-83A1-F6EECF244321}">
                <p14:modId xmlns:p14="http://schemas.microsoft.com/office/powerpoint/2010/main" val="1154889823"/>
              </p:ext>
            </p:extLst>
          </p:nvPr>
        </p:nvGraphicFramePr>
        <p:xfrm>
          <a:off x="45212" y="2492896"/>
          <a:ext cx="6326989" cy="1728189"/>
        </p:xfrm>
        <a:graphic>
          <a:graphicData uri="http://schemas.openxmlformats.org/drawingml/2006/table">
            <a:tbl>
              <a:tblPr firstRow="1" firstCol="1" lastRow="1" lastCol="1" bandRow="1" bandCol="1">
                <a:tableStyleId>{5C22544A-7EE6-4342-B048-85BDC9FD1C3A}</a:tableStyleId>
              </a:tblPr>
              <a:tblGrid>
                <a:gridCol w="2108539">
                  <a:extLst>
                    <a:ext uri="{9D8B030D-6E8A-4147-A177-3AD203B41FA5}">
                      <a16:colId xmlns:a16="http://schemas.microsoft.com/office/drawing/2014/main" val="4281791259"/>
                    </a:ext>
                  </a:extLst>
                </a:gridCol>
                <a:gridCol w="2109225">
                  <a:extLst>
                    <a:ext uri="{9D8B030D-6E8A-4147-A177-3AD203B41FA5}">
                      <a16:colId xmlns:a16="http://schemas.microsoft.com/office/drawing/2014/main" val="2444366206"/>
                    </a:ext>
                  </a:extLst>
                </a:gridCol>
                <a:gridCol w="2109225">
                  <a:extLst>
                    <a:ext uri="{9D8B030D-6E8A-4147-A177-3AD203B41FA5}">
                      <a16:colId xmlns:a16="http://schemas.microsoft.com/office/drawing/2014/main" val="3735789628"/>
                    </a:ext>
                  </a:extLst>
                </a:gridCol>
              </a:tblGrid>
              <a:tr h="246884">
                <a:tc>
                  <a:txBody>
                    <a:bodyPr/>
                    <a:lstStyle/>
                    <a:p>
                      <a:r>
                        <a:rPr lang="fr-FR" sz="1200">
                          <a:solidFill>
                            <a:schemeClr val="tx1"/>
                          </a:solidFill>
                          <a:effectLst/>
                        </a:rPr>
                        <a:t>Achat matériaux</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a:solidFill>
                            <a:schemeClr val="tx1"/>
                          </a:solidFill>
                          <a:effectLst/>
                        </a:rPr>
                        <a:t>En gourdes </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a:solidFill>
                            <a:schemeClr val="tx1"/>
                          </a:solidFill>
                          <a:effectLst/>
                        </a:rPr>
                        <a:t>En euros </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70878475"/>
                  </a:ext>
                </a:extLst>
              </a:tr>
              <a:tr h="246884">
                <a:tc>
                  <a:txBody>
                    <a:bodyPr/>
                    <a:lstStyle/>
                    <a:p>
                      <a:r>
                        <a:rPr lang="fr-FR" sz="1200">
                          <a:solidFill>
                            <a:schemeClr val="tx1"/>
                          </a:solidFill>
                          <a:effectLst/>
                        </a:rPr>
                        <a:t>Gabions</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a:solidFill>
                            <a:schemeClr val="tx1"/>
                          </a:solidFill>
                          <a:effectLst/>
                        </a:rPr>
                        <a:t>74 750</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a:solidFill>
                            <a:schemeClr val="tx1"/>
                          </a:solidFill>
                          <a:effectLst/>
                        </a:rPr>
                        <a:t>1495</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29745925"/>
                  </a:ext>
                </a:extLst>
              </a:tr>
              <a:tr h="246884">
                <a:tc>
                  <a:txBody>
                    <a:bodyPr/>
                    <a:lstStyle/>
                    <a:p>
                      <a:r>
                        <a:rPr lang="fr-FR" sz="1200">
                          <a:solidFill>
                            <a:schemeClr val="tx1"/>
                          </a:solidFill>
                          <a:effectLst/>
                        </a:rPr>
                        <a:t>Ciment</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a:solidFill>
                            <a:schemeClr val="tx1"/>
                          </a:solidFill>
                          <a:effectLst/>
                        </a:rPr>
                        <a:t>13 400</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a:solidFill>
                            <a:schemeClr val="tx1"/>
                          </a:solidFill>
                          <a:effectLst/>
                        </a:rPr>
                        <a:t>268</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382026"/>
                  </a:ext>
                </a:extLst>
              </a:tr>
              <a:tr h="246884">
                <a:tc>
                  <a:txBody>
                    <a:bodyPr/>
                    <a:lstStyle/>
                    <a:p>
                      <a:r>
                        <a:rPr lang="fr-FR" sz="1200">
                          <a:solidFill>
                            <a:schemeClr val="tx1"/>
                          </a:solidFill>
                          <a:effectLst/>
                        </a:rPr>
                        <a:t>Fer</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a:solidFill>
                            <a:schemeClr val="tx1"/>
                          </a:solidFill>
                          <a:effectLst/>
                        </a:rPr>
                        <a:t>6 500</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a:solidFill>
                            <a:schemeClr val="tx1"/>
                          </a:solidFill>
                          <a:effectLst/>
                        </a:rPr>
                        <a:t>130</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88208006"/>
                  </a:ext>
                </a:extLst>
              </a:tr>
              <a:tr h="493769">
                <a:tc>
                  <a:txBody>
                    <a:bodyPr/>
                    <a:lstStyle/>
                    <a:p>
                      <a:r>
                        <a:rPr lang="fr-FR" sz="1200">
                          <a:solidFill>
                            <a:schemeClr val="tx1"/>
                          </a:solidFill>
                          <a:effectLst/>
                        </a:rPr>
                        <a:t>Achat transport </a:t>
                      </a:r>
                    </a:p>
                    <a:p>
                      <a:r>
                        <a:rPr lang="fr-FR" sz="1200">
                          <a:solidFill>
                            <a:schemeClr val="tx1"/>
                          </a:solidFill>
                          <a:effectLst/>
                        </a:rPr>
                        <a:t>Sable et gravierss</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effectLst/>
                        </a:rPr>
                        <a:t>7 500</a:t>
                      </a:r>
                      <a:endParaRPr lang="fr-FR"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a:solidFill>
                            <a:schemeClr val="tx1"/>
                          </a:solidFill>
                          <a:effectLst/>
                        </a:rPr>
                        <a:t>150</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7315653"/>
                  </a:ext>
                </a:extLst>
              </a:tr>
              <a:tr h="246884">
                <a:tc>
                  <a:txBody>
                    <a:bodyPr/>
                    <a:lstStyle/>
                    <a:p>
                      <a:r>
                        <a:rPr lang="fr-FR" sz="1200">
                          <a:solidFill>
                            <a:schemeClr val="tx1"/>
                          </a:solidFill>
                          <a:effectLst/>
                        </a:rPr>
                        <a:t>TOTAL</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a:solidFill>
                            <a:schemeClr val="tx1"/>
                          </a:solidFill>
                          <a:effectLst/>
                        </a:rPr>
                        <a:t>102 150 gdes</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effectLst/>
                        </a:rPr>
                        <a:t>2043 €, soit 59% du budget</a:t>
                      </a:r>
                      <a:endParaRPr lang="fr-FR"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18849025"/>
                  </a:ext>
                </a:extLst>
              </a:tr>
            </a:tbl>
          </a:graphicData>
        </a:graphic>
      </p:graphicFrame>
      <p:sp>
        <p:nvSpPr>
          <p:cNvPr id="6" name="Rectangle 2">
            <a:extLst>
              <a:ext uri="{FF2B5EF4-FFF2-40B4-BE49-F238E27FC236}">
                <a16:creationId xmlns:a16="http://schemas.microsoft.com/office/drawing/2014/main" id="{74BC28E6-5FBF-65F9-C2FF-083E16879C9E}"/>
              </a:ext>
            </a:extLst>
          </p:cNvPr>
          <p:cNvSpPr>
            <a:spLocks noChangeArrowheads="1"/>
          </p:cNvSpPr>
          <p:nvPr/>
        </p:nvSpPr>
        <p:spPr bwMode="auto">
          <a:xfrm>
            <a:off x="45846" y="2801553"/>
            <a:ext cx="9665089"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1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7886444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hidden="1"/>
          <p:cNvSpPr>
            <a:spLocks noGrp="1" noChangeArrowheads="1"/>
          </p:cNvSpPr>
          <p:nvPr>
            <p:ph type="title"/>
          </p:nvPr>
        </p:nvSpPr>
        <p:spPr/>
        <p:txBody>
          <a:bodyPr>
            <a:normAutofit fontScale="90000"/>
          </a:bodyPr>
          <a:lstStyle/>
          <a:p>
            <a:pPr eaLnBrk="1" hangingPunct="1"/>
            <a:r>
              <a:rPr lang="fr-FR" dirty="0"/>
              <a:t>Le talweg avant aménagement. Vestiges de seuils en pierres sèches construits en 2005, après le passage du cyclone Jeanne en septembre 2004. Le site pour la construction des nouveaux seuils a été choisi du fait du rétrécissement du talweg et d’un affleurement rocheux permettant l’ancrage de l’ouvrage.</a:t>
            </a:r>
          </a:p>
        </p:txBody>
      </p:sp>
      <p:sp>
        <p:nvSpPr>
          <p:cNvPr id="29699" name="Rectangle 3" descr="DSC01723"/>
          <p:cNvSpPr>
            <a:spLocks noGrp="1" noChangeAspect="1" noChangeArrowheads="1"/>
          </p:cNvSpPr>
          <p:nvPr isPhoto="1"/>
        </p:nvSpPr>
        <p:spPr bwMode="auto">
          <a:xfrm>
            <a:off x="398997" y="0"/>
            <a:ext cx="7236296" cy="5427222"/>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2" name="ZoneTexte 1"/>
          <p:cNvSpPr txBox="1"/>
          <p:nvPr/>
        </p:nvSpPr>
        <p:spPr>
          <a:xfrm>
            <a:off x="107504" y="5517232"/>
            <a:ext cx="9036496" cy="738664"/>
          </a:xfrm>
          <a:prstGeom prst="rect">
            <a:avLst/>
          </a:prstGeom>
          <a:noFill/>
        </p:spPr>
        <p:txBody>
          <a:bodyPr wrap="square" rtlCol="0">
            <a:spAutoFit/>
          </a:bodyPr>
          <a:lstStyle/>
          <a:p>
            <a:r>
              <a:rPr lang="fr-FR" sz="1400" dirty="0"/>
              <a:t>Le talweg avant aménagement. Vestiges de seuils en pierres sèches construits en 2005, après le passage du cyclone Jeanne en septembre 2004. Le site pour la construction de SB27-Ti </a:t>
            </a:r>
            <a:r>
              <a:rPr lang="fr-FR" sz="1400" dirty="0" err="1"/>
              <a:t>Acrête</a:t>
            </a:r>
            <a:r>
              <a:rPr lang="fr-FR" sz="1400" dirty="0"/>
              <a:t> a été choisi du fait du rétrécissement du talweg et d’un affleurement rocheux permettant l’ancrage de l’ouvrage.</a:t>
            </a:r>
          </a:p>
        </p:txBody>
      </p:sp>
      <p:sp>
        <p:nvSpPr>
          <p:cNvPr id="3" name="ZoneTexte 2">
            <a:extLst>
              <a:ext uri="{FF2B5EF4-FFF2-40B4-BE49-F238E27FC236}">
                <a16:creationId xmlns:a16="http://schemas.microsoft.com/office/drawing/2014/main" id="{C545ED87-32F0-0AE7-832A-AFE2998336B9}"/>
              </a:ext>
            </a:extLst>
          </p:cNvPr>
          <p:cNvSpPr txBox="1"/>
          <p:nvPr/>
        </p:nvSpPr>
        <p:spPr>
          <a:xfrm>
            <a:off x="6948264" y="5137447"/>
            <a:ext cx="1421904" cy="307777"/>
          </a:xfrm>
          <a:prstGeom prst="rect">
            <a:avLst/>
          </a:prstGeom>
          <a:noFill/>
        </p:spPr>
        <p:txBody>
          <a:bodyPr wrap="square" rtlCol="0">
            <a:spAutoFit/>
          </a:bodyPr>
          <a:lstStyle/>
          <a:p>
            <a:r>
              <a:rPr lang="fr-FR" sz="1400" b="1" dirty="0">
                <a:solidFill>
                  <a:schemeClr val="bg1"/>
                </a:solidFill>
              </a:rPr>
              <a:t>SB27-Ti </a:t>
            </a:r>
            <a:r>
              <a:rPr lang="fr-FR" sz="1400" b="1" dirty="0" err="1">
                <a:solidFill>
                  <a:schemeClr val="bg1"/>
                </a:solidFill>
              </a:rPr>
              <a:t>Acrête</a:t>
            </a:r>
            <a:endParaRPr lang="fr-FR" sz="1400" dirty="0">
              <a:solidFill>
                <a:schemeClr val="bg1"/>
              </a:solidFill>
            </a:endParaRPr>
          </a:p>
        </p:txBody>
      </p:sp>
      <p:sp>
        <p:nvSpPr>
          <p:cNvPr id="5" name="ZoneTexte 4">
            <a:hlinkClick r:id="rId3" action="ppaction://hlinksldjump"/>
            <a:extLst>
              <a:ext uri="{FF2B5EF4-FFF2-40B4-BE49-F238E27FC236}">
                <a16:creationId xmlns:a16="http://schemas.microsoft.com/office/drawing/2014/main" id="{1B90D4D1-2BF6-EAD6-8508-EAB2E7B02F74}"/>
              </a:ext>
            </a:extLst>
          </p:cNvPr>
          <p:cNvSpPr txBox="1"/>
          <p:nvPr/>
        </p:nvSpPr>
        <p:spPr>
          <a:xfrm>
            <a:off x="7991872" y="116632"/>
            <a:ext cx="1152128" cy="276999"/>
          </a:xfrm>
          <a:prstGeom prst="rect">
            <a:avLst/>
          </a:prstGeom>
          <a:solidFill>
            <a:schemeClr val="accent1">
              <a:lumMod val="40000"/>
              <a:lumOff val="60000"/>
            </a:schemeClr>
          </a:solidFill>
        </p:spPr>
        <p:txBody>
          <a:bodyPr wrap="square" rtlCol="0">
            <a:spAutoFit/>
          </a:bodyPr>
          <a:lstStyle/>
          <a:p>
            <a:r>
              <a:rPr lang="fr-FR" sz="1200" dirty="0"/>
              <a:t>Retour à l’index</a:t>
            </a:r>
          </a:p>
        </p:txBody>
      </p:sp>
    </p:spTree>
    <p:extLst>
      <p:ext uri="{BB962C8B-B14F-4D97-AF65-F5344CB8AC3E}">
        <p14:creationId xmlns:p14="http://schemas.microsoft.com/office/powerpoint/2010/main" val="301822471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hidden="1"/>
          <p:cNvSpPr>
            <a:spLocks noGrp="1" noChangeArrowheads="1"/>
          </p:cNvSpPr>
          <p:nvPr>
            <p:ph type="title"/>
          </p:nvPr>
        </p:nvSpPr>
        <p:spPr/>
        <p:txBody>
          <a:bodyPr>
            <a:normAutofit fontScale="90000"/>
          </a:bodyPr>
          <a:lstStyle/>
          <a:p>
            <a:pPr eaLnBrk="1" hangingPunct="1"/>
            <a:r>
              <a:rPr lang="fr-FR" dirty="0"/>
              <a:t>En amont du seuil maçonné prévu, détail d’un ouvrage construit en 2005 et affouillé par les cyclones de septembre 2008.</a:t>
            </a:r>
          </a:p>
        </p:txBody>
      </p:sp>
      <p:sp>
        <p:nvSpPr>
          <p:cNvPr id="31747" name="Rectangle 3" descr="DSC01747"/>
          <p:cNvSpPr>
            <a:spLocks noGrp="1" noChangeAspect="1" noChangeArrowheads="1"/>
          </p:cNvSpPr>
          <p:nvPr isPhoto="1"/>
        </p:nvSpPr>
        <p:spPr bwMode="auto">
          <a:xfrm>
            <a:off x="485800" y="0"/>
            <a:ext cx="8172400" cy="612930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107505" y="6167045"/>
            <a:ext cx="9036496" cy="307777"/>
          </a:xfrm>
          <a:prstGeom prst="rect">
            <a:avLst/>
          </a:prstGeom>
          <a:noFill/>
        </p:spPr>
        <p:txBody>
          <a:bodyPr wrap="square" rtlCol="0">
            <a:spAutoFit/>
          </a:bodyPr>
          <a:lstStyle/>
          <a:p>
            <a:r>
              <a:rPr lang="fr-FR" sz="1400" dirty="0"/>
              <a:t>En amont du seuil maçonné prévu, détail d’un ouvrage construit en 2005 et affouillé par les cyclones de septembre 2008.</a:t>
            </a:r>
          </a:p>
        </p:txBody>
      </p:sp>
    </p:spTree>
    <p:extLst>
      <p:ext uri="{BB962C8B-B14F-4D97-AF65-F5344CB8AC3E}">
        <p14:creationId xmlns:p14="http://schemas.microsoft.com/office/powerpoint/2010/main" val="215513506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DSC0152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8341" y="13023"/>
            <a:ext cx="7993062"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165745" y="6145559"/>
            <a:ext cx="8978255" cy="307777"/>
          </a:xfrm>
          <a:prstGeom prst="rect">
            <a:avLst/>
          </a:prstGeom>
          <a:noFill/>
        </p:spPr>
        <p:txBody>
          <a:bodyPr wrap="square" rtlCol="0">
            <a:spAutoFit/>
          </a:bodyPr>
          <a:lstStyle/>
          <a:p>
            <a:r>
              <a:rPr lang="fr-FR" sz="1400" dirty="0"/>
              <a:t>Seuil en pierres sèches construit en 2005 situé en aval du seuil maçonné SB27-Ti </a:t>
            </a:r>
            <a:r>
              <a:rPr lang="fr-FR" sz="1400" dirty="0" err="1"/>
              <a:t>Acrête</a:t>
            </a:r>
            <a:r>
              <a:rPr lang="fr-FR" sz="1400" dirty="0"/>
              <a:t>. Sa réhabilitation est prévue.</a:t>
            </a:r>
          </a:p>
        </p:txBody>
      </p:sp>
    </p:spTree>
    <p:extLst>
      <p:ext uri="{BB962C8B-B14F-4D97-AF65-F5344CB8AC3E}">
        <p14:creationId xmlns:p14="http://schemas.microsoft.com/office/powerpoint/2010/main" val="188252173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hidden="1"/>
          <p:cNvSpPr>
            <a:spLocks noGrp="1" noChangeArrowheads="1"/>
          </p:cNvSpPr>
          <p:nvPr>
            <p:ph type="title"/>
          </p:nvPr>
        </p:nvSpPr>
        <p:spPr/>
        <p:txBody>
          <a:bodyPr>
            <a:normAutofit fontScale="90000"/>
          </a:bodyPr>
          <a:lstStyle/>
          <a:p>
            <a:pPr eaLnBrk="1" hangingPunct="1"/>
            <a:r>
              <a:rPr lang="fr-FR" dirty="0"/>
              <a:t>Vue depuis l’aval de l’ouvrage en cours de construction. Le coffrage correspond à la construction d’une poutre en béton armé horizontal, poutre solidarisée avec les 4 poteaux verticaux.</a:t>
            </a:r>
          </a:p>
        </p:txBody>
      </p:sp>
      <p:sp>
        <p:nvSpPr>
          <p:cNvPr id="34819" name="Rectangle 3" descr="IMGP0197"/>
          <p:cNvSpPr>
            <a:spLocks noGrp="1" noChangeAspect="1" noChangeArrowheads="1"/>
          </p:cNvSpPr>
          <p:nvPr isPhoto="1"/>
        </p:nvSpPr>
        <p:spPr bwMode="auto">
          <a:xfrm>
            <a:off x="701824" y="-27384"/>
            <a:ext cx="7740352" cy="5805264"/>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20964" y="5934670"/>
            <a:ext cx="9036496" cy="523220"/>
          </a:xfrm>
          <a:prstGeom prst="rect">
            <a:avLst/>
          </a:prstGeom>
          <a:noFill/>
        </p:spPr>
        <p:txBody>
          <a:bodyPr wrap="square" rtlCol="0">
            <a:spAutoFit/>
          </a:bodyPr>
          <a:lstStyle/>
          <a:p>
            <a:r>
              <a:rPr lang="fr-FR" sz="1400" b="1" dirty="0"/>
              <a:t>SB27-</a:t>
            </a:r>
            <a:r>
              <a:rPr lang="fr-FR" sz="1400" b="1" dirty="0">
                <a:effectLst/>
                <a:latin typeface="Times New Roman" panose="02020603050405020304" pitchFamily="18" charset="0"/>
                <a:ea typeface="Times New Roman" panose="02020603050405020304" pitchFamily="18" charset="0"/>
              </a:rPr>
              <a:t>Ti </a:t>
            </a:r>
            <a:r>
              <a:rPr lang="fr-FR" sz="1400" b="1" dirty="0" err="1">
                <a:effectLst/>
                <a:latin typeface="Times New Roman" panose="02020603050405020304" pitchFamily="18" charset="0"/>
                <a:ea typeface="Times New Roman" panose="02020603050405020304" pitchFamily="18" charset="0"/>
              </a:rPr>
              <a:t>Acrête</a:t>
            </a:r>
            <a:r>
              <a:rPr lang="fr-FR" sz="1400" b="1" dirty="0">
                <a:effectLst/>
                <a:latin typeface="Times New Roman" panose="02020603050405020304" pitchFamily="18" charset="0"/>
                <a:ea typeface="Times New Roman" panose="02020603050405020304" pitchFamily="18" charset="0"/>
              </a:rPr>
              <a:t> </a:t>
            </a:r>
            <a:r>
              <a:rPr lang="fr-FR" sz="1400" dirty="0"/>
              <a:t>en cours de construction. Le coffrage correspond à la construction d’une poutre en béton armé horizontale, poutre solidarisée avec les 4 poteaux verticaux.</a:t>
            </a:r>
          </a:p>
        </p:txBody>
      </p:sp>
      <p:cxnSp>
        <p:nvCxnSpPr>
          <p:cNvPr id="3" name="Connecteur droit avec flèche 2">
            <a:extLst>
              <a:ext uri="{FF2B5EF4-FFF2-40B4-BE49-F238E27FC236}">
                <a16:creationId xmlns:a16="http://schemas.microsoft.com/office/drawing/2014/main" id="{E0C7547A-3F57-56BD-5C5B-3C3D5828C624}"/>
              </a:ext>
            </a:extLst>
          </p:cNvPr>
          <p:cNvCxnSpPr>
            <a:cxnSpLocks/>
          </p:cNvCxnSpPr>
          <p:nvPr/>
        </p:nvCxnSpPr>
        <p:spPr>
          <a:xfrm>
            <a:off x="4950296" y="4005064"/>
            <a:ext cx="413792" cy="15048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7C5CC135-E84D-3ABE-8E25-34061CA35CBE}"/>
              </a:ext>
            </a:extLst>
          </p:cNvPr>
          <p:cNvSpPr txBox="1"/>
          <p:nvPr/>
        </p:nvSpPr>
        <p:spPr>
          <a:xfrm>
            <a:off x="7020272" y="5489312"/>
            <a:ext cx="1421904" cy="307777"/>
          </a:xfrm>
          <a:prstGeom prst="rect">
            <a:avLst/>
          </a:prstGeom>
          <a:noFill/>
        </p:spPr>
        <p:txBody>
          <a:bodyPr wrap="square" rtlCol="0">
            <a:spAutoFit/>
          </a:bodyPr>
          <a:lstStyle/>
          <a:p>
            <a:r>
              <a:rPr lang="fr-FR" sz="1400" b="1" dirty="0">
                <a:solidFill>
                  <a:schemeClr val="bg1"/>
                </a:solidFill>
              </a:rPr>
              <a:t>SB27-Ti </a:t>
            </a:r>
            <a:r>
              <a:rPr lang="fr-FR" sz="1400" b="1" dirty="0" err="1">
                <a:solidFill>
                  <a:schemeClr val="bg1"/>
                </a:solidFill>
              </a:rPr>
              <a:t>Acrête</a:t>
            </a:r>
            <a:endParaRPr lang="fr-FR" sz="1400" dirty="0">
              <a:solidFill>
                <a:schemeClr val="bg1"/>
              </a:solidFill>
            </a:endParaRPr>
          </a:p>
        </p:txBody>
      </p:sp>
    </p:spTree>
    <p:extLst>
      <p:ext uri="{BB962C8B-B14F-4D97-AF65-F5344CB8AC3E}">
        <p14:creationId xmlns:p14="http://schemas.microsoft.com/office/powerpoint/2010/main" val="188320389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IMGP019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2344" y="0"/>
            <a:ext cx="7454900"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3092" y="5949280"/>
            <a:ext cx="9033405" cy="307777"/>
          </a:xfrm>
          <a:prstGeom prst="rect">
            <a:avLst/>
          </a:prstGeom>
          <a:noFill/>
        </p:spPr>
        <p:txBody>
          <a:bodyPr wrap="square" rtlCol="0">
            <a:spAutoFit/>
          </a:bodyPr>
          <a:lstStyle/>
          <a:p>
            <a:r>
              <a:rPr lang="fr-FR" sz="1400" dirty="0"/>
              <a:t>Une proposition : comme la largeur de l’escalier permettant de franchir l’ouvrage est insuffisante, il faudra l’augmenter.</a:t>
            </a:r>
          </a:p>
        </p:txBody>
      </p:sp>
      <p:cxnSp>
        <p:nvCxnSpPr>
          <p:cNvPr id="3" name="Connecteur droit avec flèche 2">
            <a:extLst>
              <a:ext uri="{FF2B5EF4-FFF2-40B4-BE49-F238E27FC236}">
                <a16:creationId xmlns:a16="http://schemas.microsoft.com/office/drawing/2014/main" id="{72528A59-BD84-DF67-65DE-56CFA76F72DD}"/>
              </a:ext>
            </a:extLst>
          </p:cNvPr>
          <p:cNvCxnSpPr>
            <a:cxnSpLocks/>
          </p:cNvCxnSpPr>
          <p:nvPr/>
        </p:nvCxnSpPr>
        <p:spPr>
          <a:xfrm>
            <a:off x="2627784" y="4437112"/>
            <a:ext cx="1296144" cy="9361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CCD0F19F-4996-00DB-E25C-80EB854BBDA0}"/>
              </a:ext>
            </a:extLst>
          </p:cNvPr>
          <p:cNvSpPr txBox="1"/>
          <p:nvPr/>
        </p:nvSpPr>
        <p:spPr>
          <a:xfrm>
            <a:off x="7020272" y="5489312"/>
            <a:ext cx="1421904" cy="307777"/>
          </a:xfrm>
          <a:prstGeom prst="rect">
            <a:avLst/>
          </a:prstGeom>
          <a:noFill/>
        </p:spPr>
        <p:txBody>
          <a:bodyPr wrap="square" rtlCol="0">
            <a:spAutoFit/>
          </a:bodyPr>
          <a:lstStyle/>
          <a:p>
            <a:r>
              <a:rPr lang="fr-FR" sz="1400" b="1" dirty="0">
                <a:solidFill>
                  <a:schemeClr val="bg1"/>
                </a:solidFill>
              </a:rPr>
              <a:t>SB27-Ti </a:t>
            </a:r>
            <a:r>
              <a:rPr lang="fr-FR" sz="1400" b="1" dirty="0" err="1">
                <a:solidFill>
                  <a:schemeClr val="bg1"/>
                </a:solidFill>
              </a:rPr>
              <a:t>Acrête</a:t>
            </a:r>
            <a:endParaRPr lang="fr-FR" sz="1400" dirty="0">
              <a:solidFill>
                <a:schemeClr val="bg1"/>
              </a:solidFill>
            </a:endParaRPr>
          </a:p>
        </p:txBody>
      </p:sp>
      <p:sp>
        <p:nvSpPr>
          <p:cNvPr id="5" name="ZoneTexte 4">
            <a:extLst>
              <a:ext uri="{FF2B5EF4-FFF2-40B4-BE49-F238E27FC236}">
                <a16:creationId xmlns:a16="http://schemas.microsoft.com/office/drawing/2014/main" id="{E3D7F43A-D579-57C4-C6EE-FAAE96E2DEB8}"/>
              </a:ext>
            </a:extLst>
          </p:cNvPr>
          <p:cNvSpPr txBox="1"/>
          <p:nvPr/>
        </p:nvSpPr>
        <p:spPr>
          <a:xfrm>
            <a:off x="6929752" y="5291811"/>
            <a:ext cx="1421904" cy="307777"/>
          </a:xfrm>
          <a:prstGeom prst="rect">
            <a:avLst/>
          </a:prstGeom>
          <a:noFill/>
        </p:spPr>
        <p:txBody>
          <a:bodyPr wrap="square" rtlCol="0">
            <a:spAutoFit/>
          </a:bodyPr>
          <a:lstStyle/>
          <a:p>
            <a:r>
              <a:rPr lang="fr-FR" sz="1400" b="1" dirty="0">
                <a:solidFill>
                  <a:schemeClr val="bg1"/>
                </a:solidFill>
              </a:rPr>
              <a:t>SB27-Ti </a:t>
            </a:r>
            <a:r>
              <a:rPr lang="fr-FR" sz="1400" b="1" dirty="0" err="1">
                <a:solidFill>
                  <a:schemeClr val="bg1"/>
                </a:solidFill>
              </a:rPr>
              <a:t>Acrête</a:t>
            </a:r>
            <a:endParaRPr lang="fr-FR" sz="1400" dirty="0">
              <a:solidFill>
                <a:schemeClr val="bg1"/>
              </a:solidFill>
            </a:endParaRPr>
          </a:p>
        </p:txBody>
      </p:sp>
    </p:spTree>
    <p:extLst>
      <p:ext uri="{BB962C8B-B14F-4D97-AF65-F5344CB8AC3E}">
        <p14:creationId xmlns:p14="http://schemas.microsoft.com/office/powerpoint/2010/main" val="255879316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hidden="1"/>
          <p:cNvSpPr>
            <a:spLocks noGrp="1" noChangeArrowheads="1"/>
          </p:cNvSpPr>
          <p:nvPr>
            <p:ph type="title"/>
          </p:nvPr>
        </p:nvSpPr>
        <p:spPr/>
        <p:txBody>
          <a:bodyPr/>
          <a:lstStyle/>
          <a:p>
            <a:endParaRPr lang="fr-FR" dirty="0"/>
          </a:p>
        </p:txBody>
      </p:sp>
      <p:sp>
        <p:nvSpPr>
          <p:cNvPr id="4099" name="Rectangle 3" descr="IMGP0032"/>
          <p:cNvSpPr>
            <a:spLocks noGrp="1" noChangeAspect="1" noChangeArrowheads="1"/>
          </p:cNvSpPr>
          <p:nvPr isPhoto="1"/>
        </p:nvSpPr>
        <p:spPr bwMode="auto">
          <a:xfrm>
            <a:off x="450056" y="649023"/>
            <a:ext cx="8243887" cy="5274593"/>
          </a:xfrm>
          <a:prstGeom prst="rect">
            <a:avLst/>
          </a:prstGeom>
          <a:blipFill dpi="0" rotWithShape="1">
            <a:blip r:embed="rId2"/>
            <a:srcRect/>
            <a:stretch>
              <a:fillRect t="-17228" b="-38"/>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4101" name="Rectangle 5"/>
          <p:cNvSpPr>
            <a:spLocks noChangeArrowheads="1"/>
          </p:cNvSpPr>
          <p:nvPr/>
        </p:nvSpPr>
        <p:spPr bwMode="auto">
          <a:xfrm>
            <a:off x="539750" y="4076700"/>
            <a:ext cx="1152525" cy="576263"/>
          </a:xfrm>
          <a:prstGeom prst="rect">
            <a:avLst/>
          </a:prstGeom>
          <a:solidFill>
            <a:srgbClr val="FFCC99"/>
          </a:solidFill>
          <a:ln>
            <a:noFill/>
          </a:ln>
          <a:effectLst/>
          <a:extLst>
            <a:ext uri="{91240B29-F687-4F45-9708-019B960494DF}">
              <a14:hiddenLine xmlns:a14="http://schemas.microsoft.com/office/drawing/2010/main" w="9525">
                <a:solidFill>
                  <a:srgbClr val="FFCC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02" name="Freeform 6"/>
          <p:cNvSpPr>
            <a:spLocks/>
          </p:cNvSpPr>
          <p:nvPr/>
        </p:nvSpPr>
        <p:spPr bwMode="auto">
          <a:xfrm>
            <a:off x="565150" y="4102100"/>
            <a:ext cx="204788" cy="254000"/>
          </a:xfrm>
          <a:custGeom>
            <a:avLst/>
            <a:gdLst>
              <a:gd name="T0" fmla="*/ 84 w 129"/>
              <a:gd name="T1" fmla="*/ 23 h 160"/>
              <a:gd name="T2" fmla="*/ 0 w 129"/>
              <a:gd name="T3" fmla="*/ 46 h 160"/>
              <a:gd name="T4" fmla="*/ 129 w 129"/>
              <a:gd name="T5" fmla="*/ 129 h 160"/>
              <a:gd name="T6" fmla="*/ 84 w 129"/>
              <a:gd name="T7" fmla="*/ 23 h 160"/>
            </a:gdLst>
            <a:ahLst/>
            <a:cxnLst>
              <a:cxn ang="0">
                <a:pos x="T0" y="T1"/>
              </a:cxn>
              <a:cxn ang="0">
                <a:pos x="T2" y="T3"/>
              </a:cxn>
              <a:cxn ang="0">
                <a:pos x="T4" y="T5"/>
              </a:cxn>
              <a:cxn ang="0">
                <a:pos x="T6" y="T7"/>
              </a:cxn>
            </a:cxnLst>
            <a:rect l="0" t="0" r="r" b="b"/>
            <a:pathLst>
              <a:path w="129" h="160">
                <a:moveTo>
                  <a:pt x="84" y="23"/>
                </a:moveTo>
                <a:cubicBezTo>
                  <a:pt x="44" y="16"/>
                  <a:pt x="16" y="0"/>
                  <a:pt x="0" y="46"/>
                </a:cubicBezTo>
                <a:cubicBezTo>
                  <a:pt x="13" y="160"/>
                  <a:pt x="8" y="139"/>
                  <a:pt x="129" y="129"/>
                </a:cubicBezTo>
                <a:cubicBezTo>
                  <a:pt x="123" y="80"/>
                  <a:pt x="129" y="47"/>
                  <a:pt x="84" y="23"/>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03" name="Freeform 7"/>
          <p:cNvSpPr>
            <a:spLocks/>
          </p:cNvSpPr>
          <p:nvPr/>
        </p:nvSpPr>
        <p:spPr bwMode="auto">
          <a:xfrm>
            <a:off x="755650" y="4076700"/>
            <a:ext cx="204788" cy="254000"/>
          </a:xfrm>
          <a:custGeom>
            <a:avLst/>
            <a:gdLst>
              <a:gd name="T0" fmla="*/ 84 w 129"/>
              <a:gd name="T1" fmla="*/ 23 h 160"/>
              <a:gd name="T2" fmla="*/ 0 w 129"/>
              <a:gd name="T3" fmla="*/ 46 h 160"/>
              <a:gd name="T4" fmla="*/ 129 w 129"/>
              <a:gd name="T5" fmla="*/ 129 h 160"/>
              <a:gd name="T6" fmla="*/ 84 w 129"/>
              <a:gd name="T7" fmla="*/ 23 h 160"/>
            </a:gdLst>
            <a:ahLst/>
            <a:cxnLst>
              <a:cxn ang="0">
                <a:pos x="T0" y="T1"/>
              </a:cxn>
              <a:cxn ang="0">
                <a:pos x="T2" y="T3"/>
              </a:cxn>
              <a:cxn ang="0">
                <a:pos x="T4" y="T5"/>
              </a:cxn>
              <a:cxn ang="0">
                <a:pos x="T6" y="T7"/>
              </a:cxn>
            </a:cxnLst>
            <a:rect l="0" t="0" r="r" b="b"/>
            <a:pathLst>
              <a:path w="129" h="160">
                <a:moveTo>
                  <a:pt x="84" y="23"/>
                </a:moveTo>
                <a:cubicBezTo>
                  <a:pt x="44" y="16"/>
                  <a:pt x="16" y="0"/>
                  <a:pt x="0" y="46"/>
                </a:cubicBezTo>
                <a:cubicBezTo>
                  <a:pt x="13" y="160"/>
                  <a:pt x="8" y="139"/>
                  <a:pt x="129" y="129"/>
                </a:cubicBezTo>
                <a:cubicBezTo>
                  <a:pt x="123" y="80"/>
                  <a:pt x="129" y="47"/>
                  <a:pt x="84" y="23"/>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04" name="Freeform 8"/>
          <p:cNvSpPr>
            <a:spLocks/>
          </p:cNvSpPr>
          <p:nvPr/>
        </p:nvSpPr>
        <p:spPr bwMode="auto">
          <a:xfrm>
            <a:off x="971550" y="4076700"/>
            <a:ext cx="204788" cy="254000"/>
          </a:xfrm>
          <a:custGeom>
            <a:avLst/>
            <a:gdLst>
              <a:gd name="T0" fmla="*/ 84 w 129"/>
              <a:gd name="T1" fmla="*/ 23 h 160"/>
              <a:gd name="T2" fmla="*/ 0 w 129"/>
              <a:gd name="T3" fmla="*/ 46 h 160"/>
              <a:gd name="T4" fmla="*/ 129 w 129"/>
              <a:gd name="T5" fmla="*/ 129 h 160"/>
              <a:gd name="T6" fmla="*/ 84 w 129"/>
              <a:gd name="T7" fmla="*/ 23 h 160"/>
            </a:gdLst>
            <a:ahLst/>
            <a:cxnLst>
              <a:cxn ang="0">
                <a:pos x="T0" y="T1"/>
              </a:cxn>
              <a:cxn ang="0">
                <a:pos x="T2" y="T3"/>
              </a:cxn>
              <a:cxn ang="0">
                <a:pos x="T4" y="T5"/>
              </a:cxn>
              <a:cxn ang="0">
                <a:pos x="T6" y="T7"/>
              </a:cxn>
            </a:cxnLst>
            <a:rect l="0" t="0" r="r" b="b"/>
            <a:pathLst>
              <a:path w="129" h="160">
                <a:moveTo>
                  <a:pt x="84" y="23"/>
                </a:moveTo>
                <a:cubicBezTo>
                  <a:pt x="44" y="16"/>
                  <a:pt x="16" y="0"/>
                  <a:pt x="0" y="46"/>
                </a:cubicBezTo>
                <a:cubicBezTo>
                  <a:pt x="13" y="160"/>
                  <a:pt x="8" y="139"/>
                  <a:pt x="129" y="129"/>
                </a:cubicBezTo>
                <a:cubicBezTo>
                  <a:pt x="123" y="80"/>
                  <a:pt x="129" y="47"/>
                  <a:pt x="84" y="23"/>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05" name="Freeform 9"/>
          <p:cNvSpPr>
            <a:spLocks/>
          </p:cNvSpPr>
          <p:nvPr/>
        </p:nvSpPr>
        <p:spPr bwMode="auto">
          <a:xfrm>
            <a:off x="1187450" y="4076700"/>
            <a:ext cx="204788" cy="254000"/>
          </a:xfrm>
          <a:custGeom>
            <a:avLst/>
            <a:gdLst>
              <a:gd name="T0" fmla="*/ 84 w 129"/>
              <a:gd name="T1" fmla="*/ 23 h 160"/>
              <a:gd name="T2" fmla="*/ 0 w 129"/>
              <a:gd name="T3" fmla="*/ 46 h 160"/>
              <a:gd name="T4" fmla="*/ 129 w 129"/>
              <a:gd name="T5" fmla="*/ 129 h 160"/>
              <a:gd name="T6" fmla="*/ 84 w 129"/>
              <a:gd name="T7" fmla="*/ 23 h 160"/>
            </a:gdLst>
            <a:ahLst/>
            <a:cxnLst>
              <a:cxn ang="0">
                <a:pos x="T0" y="T1"/>
              </a:cxn>
              <a:cxn ang="0">
                <a:pos x="T2" y="T3"/>
              </a:cxn>
              <a:cxn ang="0">
                <a:pos x="T4" y="T5"/>
              </a:cxn>
              <a:cxn ang="0">
                <a:pos x="T6" y="T7"/>
              </a:cxn>
            </a:cxnLst>
            <a:rect l="0" t="0" r="r" b="b"/>
            <a:pathLst>
              <a:path w="129" h="160">
                <a:moveTo>
                  <a:pt x="84" y="23"/>
                </a:moveTo>
                <a:cubicBezTo>
                  <a:pt x="44" y="16"/>
                  <a:pt x="16" y="0"/>
                  <a:pt x="0" y="46"/>
                </a:cubicBezTo>
                <a:cubicBezTo>
                  <a:pt x="13" y="160"/>
                  <a:pt x="8" y="139"/>
                  <a:pt x="129" y="129"/>
                </a:cubicBezTo>
                <a:cubicBezTo>
                  <a:pt x="123" y="80"/>
                  <a:pt x="129" y="47"/>
                  <a:pt x="84" y="23"/>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06" name="Freeform 10"/>
          <p:cNvSpPr>
            <a:spLocks/>
          </p:cNvSpPr>
          <p:nvPr/>
        </p:nvSpPr>
        <p:spPr bwMode="auto">
          <a:xfrm>
            <a:off x="1403350" y="4076700"/>
            <a:ext cx="204788" cy="254000"/>
          </a:xfrm>
          <a:custGeom>
            <a:avLst/>
            <a:gdLst>
              <a:gd name="T0" fmla="*/ 84 w 129"/>
              <a:gd name="T1" fmla="*/ 23 h 160"/>
              <a:gd name="T2" fmla="*/ 0 w 129"/>
              <a:gd name="T3" fmla="*/ 46 h 160"/>
              <a:gd name="T4" fmla="*/ 129 w 129"/>
              <a:gd name="T5" fmla="*/ 129 h 160"/>
              <a:gd name="T6" fmla="*/ 84 w 129"/>
              <a:gd name="T7" fmla="*/ 23 h 160"/>
            </a:gdLst>
            <a:ahLst/>
            <a:cxnLst>
              <a:cxn ang="0">
                <a:pos x="T0" y="T1"/>
              </a:cxn>
              <a:cxn ang="0">
                <a:pos x="T2" y="T3"/>
              </a:cxn>
              <a:cxn ang="0">
                <a:pos x="T4" y="T5"/>
              </a:cxn>
              <a:cxn ang="0">
                <a:pos x="T6" y="T7"/>
              </a:cxn>
            </a:cxnLst>
            <a:rect l="0" t="0" r="r" b="b"/>
            <a:pathLst>
              <a:path w="129" h="160">
                <a:moveTo>
                  <a:pt x="84" y="23"/>
                </a:moveTo>
                <a:cubicBezTo>
                  <a:pt x="44" y="16"/>
                  <a:pt x="16" y="0"/>
                  <a:pt x="0" y="46"/>
                </a:cubicBezTo>
                <a:cubicBezTo>
                  <a:pt x="13" y="160"/>
                  <a:pt x="8" y="139"/>
                  <a:pt x="129" y="129"/>
                </a:cubicBezTo>
                <a:cubicBezTo>
                  <a:pt x="123" y="80"/>
                  <a:pt x="129" y="47"/>
                  <a:pt x="84" y="23"/>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07" name="Freeform 11"/>
          <p:cNvSpPr>
            <a:spLocks/>
          </p:cNvSpPr>
          <p:nvPr/>
        </p:nvSpPr>
        <p:spPr bwMode="auto">
          <a:xfrm>
            <a:off x="539750" y="4292600"/>
            <a:ext cx="204788" cy="254000"/>
          </a:xfrm>
          <a:custGeom>
            <a:avLst/>
            <a:gdLst>
              <a:gd name="T0" fmla="*/ 84 w 129"/>
              <a:gd name="T1" fmla="*/ 23 h 160"/>
              <a:gd name="T2" fmla="*/ 0 w 129"/>
              <a:gd name="T3" fmla="*/ 46 h 160"/>
              <a:gd name="T4" fmla="*/ 129 w 129"/>
              <a:gd name="T5" fmla="*/ 129 h 160"/>
              <a:gd name="T6" fmla="*/ 84 w 129"/>
              <a:gd name="T7" fmla="*/ 23 h 160"/>
            </a:gdLst>
            <a:ahLst/>
            <a:cxnLst>
              <a:cxn ang="0">
                <a:pos x="T0" y="T1"/>
              </a:cxn>
              <a:cxn ang="0">
                <a:pos x="T2" y="T3"/>
              </a:cxn>
              <a:cxn ang="0">
                <a:pos x="T4" y="T5"/>
              </a:cxn>
              <a:cxn ang="0">
                <a:pos x="T6" y="T7"/>
              </a:cxn>
            </a:cxnLst>
            <a:rect l="0" t="0" r="r" b="b"/>
            <a:pathLst>
              <a:path w="129" h="160">
                <a:moveTo>
                  <a:pt x="84" y="23"/>
                </a:moveTo>
                <a:cubicBezTo>
                  <a:pt x="44" y="16"/>
                  <a:pt x="16" y="0"/>
                  <a:pt x="0" y="46"/>
                </a:cubicBezTo>
                <a:cubicBezTo>
                  <a:pt x="13" y="160"/>
                  <a:pt x="8" y="139"/>
                  <a:pt x="129" y="129"/>
                </a:cubicBezTo>
                <a:cubicBezTo>
                  <a:pt x="123" y="80"/>
                  <a:pt x="129" y="47"/>
                  <a:pt x="84" y="23"/>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08" name="Freeform 12"/>
          <p:cNvSpPr>
            <a:spLocks/>
          </p:cNvSpPr>
          <p:nvPr/>
        </p:nvSpPr>
        <p:spPr bwMode="auto">
          <a:xfrm>
            <a:off x="781050" y="4318000"/>
            <a:ext cx="204788" cy="254000"/>
          </a:xfrm>
          <a:custGeom>
            <a:avLst/>
            <a:gdLst>
              <a:gd name="T0" fmla="*/ 84 w 129"/>
              <a:gd name="T1" fmla="*/ 23 h 160"/>
              <a:gd name="T2" fmla="*/ 0 w 129"/>
              <a:gd name="T3" fmla="*/ 46 h 160"/>
              <a:gd name="T4" fmla="*/ 129 w 129"/>
              <a:gd name="T5" fmla="*/ 129 h 160"/>
              <a:gd name="T6" fmla="*/ 84 w 129"/>
              <a:gd name="T7" fmla="*/ 23 h 160"/>
            </a:gdLst>
            <a:ahLst/>
            <a:cxnLst>
              <a:cxn ang="0">
                <a:pos x="T0" y="T1"/>
              </a:cxn>
              <a:cxn ang="0">
                <a:pos x="T2" y="T3"/>
              </a:cxn>
              <a:cxn ang="0">
                <a:pos x="T4" y="T5"/>
              </a:cxn>
              <a:cxn ang="0">
                <a:pos x="T6" y="T7"/>
              </a:cxn>
            </a:cxnLst>
            <a:rect l="0" t="0" r="r" b="b"/>
            <a:pathLst>
              <a:path w="129" h="160">
                <a:moveTo>
                  <a:pt x="84" y="23"/>
                </a:moveTo>
                <a:cubicBezTo>
                  <a:pt x="44" y="16"/>
                  <a:pt x="16" y="0"/>
                  <a:pt x="0" y="46"/>
                </a:cubicBezTo>
                <a:cubicBezTo>
                  <a:pt x="13" y="160"/>
                  <a:pt x="8" y="139"/>
                  <a:pt x="129" y="129"/>
                </a:cubicBezTo>
                <a:cubicBezTo>
                  <a:pt x="123" y="80"/>
                  <a:pt x="129" y="47"/>
                  <a:pt x="84" y="23"/>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09" name="Freeform 13"/>
          <p:cNvSpPr>
            <a:spLocks/>
          </p:cNvSpPr>
          <p:nvPr/>
        </p:nvSpPr>
        <p:spPr bwMode="auto">
          <a:xfrm>
            <a:off x="684213" y="4437063"/>
            <a:ext cx="204787" cy="254000"/>
          </a:xfrm>
          <a:custGeom>
            <a:avLst/>
            <a:gdLst>
              <a:gd name="T0" fmla="*/ 84 w 129"/>
              <a:gd name="T1" fmla="*/ 23 h 160"/>
              <a:gd name="T2" fmla="*/ 0 w 129"/>
              <a:gd name="T3" fmla="*/ 46 h 160"/>
              <a:gd name="T4" fmla="*/ 129 w 129"/>
              <a:gd name="T5" fmla="*/ 129 h 160"/>
              <a:gd name="T6" fmla="*/ 84 w 129"/>
              <a:gd name="T7" fmla="*/ 23 h 160"/>
            </a:gdLst>
            <a:ahLst/>
            <a:cxnLst>
              <a:cxn ang="0">
                <a:pos x="T0" y="T1"/>
              </a:cxn>
              <a:cxn ang="0">
                <a:pos x="T2" y="T3"/>
              </a:cxn>
              <a:cxn ang="0">
                <a:pos x="T4" y="T5"/>
              </a:cxn>
              <a:cxn ang="0">
                <a:pos x="T6" y="T7"/>
              </a:cxn>
            </a:cxnLst>
            <a:rect l="0" t="0" r="r" b="b"/>
            <a:pathLst>
              <a:path w="129" h="160">
                <a:moveTo>
                  <a:pt x="84" y="23"/>
                </a:moveTo>
                <a:cubicBezTo>
                  <a:pt x="44" y="16"/>
                  <a:pt x="16" y="0"/>
                  <a:pt x="0" y="46"/>
                </a:cubicBezTo>
                <a:cubicBezTo>
                  <a:pt x="13" y="160"/>
                  <a:pt x="8" y="139"/>
                  <a:pt x="129" y="129"/>
                </a:cubicBezTo>
                <a:cubicBezTo>
                  <a:pt x="123" y="80"/>
                  <a:pt x="129" y="47"/>
                  <a:pt x="84" y="23"/>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10" name="Freeform 14"/>
          <p:cNvSpPr>
            <a:spLocks/>
          </p:cNvSpPr>
          <p:nvPr/>
        </p:nvSpPr>
        <p:spPr bwMode="auto">
          <a:xfrm>
            <a:off x="1403350" y="4292600"/>
            <a:ext cx="204788" cy="254000"/>
          </a:xfrm>
          <a:custGeom>
            <a:avLst/>
            <a:gdLst>
              <a:gd name="T0" fmla="*/ 84 w 129"/>
              <a:gd name="T1" fmla="*/ 23 h 160"/>
              <a:gd name="T2" fmla="*/ 0 w 129"/>
              <a:gd name="T3" fmla="*/ 46 h 160"/>
              <a:gd name="T4" fmla="*/ 129 w 129"/>
              <a:gd name="T5" fmla="*/ 129 h 160"/>
              <a:gd name="T6" fmla="*/ 84 w 129"/>
              <a:gd name="T7" fmla="*/ 23 h 160"/>
            </a:gdLst>
            <a:ahLst/>
            <a:cxnLst>
              <a:cxn ang="0">
                <a:pos x="T0" y="T1"/>
              </a:cxn>
              <a:cxn ang="0">
                <a:pos x="T2" y="T3"/>
              </a:cxn>
              <a:cxn ang="0">
                <a:pos x="T4" y="T5"/>
              </a:cxn>
              <a:cxn ang="0">
                <a:pos x="T6" y="T7"/>
              </a:cxn>
            </a:cxnLst>
            <a:rect l="0" t="0" r="r" b="b"/>
            <a:pathLst>
              <a:path w="129" h="160">
                <a:moveTo>
                  <a:pt x="84" y="23"/>
                </a:moveTo>
                <a:cubicBezTo>
                  <a:pt x="44" y="16"/>
                  <a:pt x="16" y="0"/>
                  <a:pt x="0" y="46"/>
                </a:cubicBezTo>
                <a:cubicBezTo>
                  <a:pt x="13" y="160"/>
                  <a:pt x="8" y="139"/>
                  <a:pt x="129" y="129"/>
                </a:cubicBezTo>
                <a:cubicBezTo>
                  <a:pt x="123" y="80"/>
                  <a:pt x="129" y="47"/>
                  <a:pt x="84" y="23"/>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11" name="Freeform 15"/>
          <p:cNvSpPr>
            <a:spLocks/>
          </p:cNvSpPr>
          <p:nvPr/>
        </p:nvSpPr>
        <p:spPr bwMode="auto">
          <a:xfrm>
            <a:off x="971550" y="4221163"/>
            <a:ext cx="204788" cy="254000"/>
          </a:xfrm>
          <a:custGeom>
            <a:avLst/>
            <a:gdLst>
              <a:gd name="T0" fmla="*/ 84 w 129"/>
              <a:gd name="T1" fmla="*/ 23 h 160"/>
              <a:gd name="T2" fmla="*/ 0 w 129"/>
              <a:gd name="T3" fmla="*/ 46 h 160"/>
              <a:gd name="T4" fmla="*/ 129 w 129"/>
              <a:gd name="T5" fmla="*/ 129 h 160"/>
              <a:gd name="T6" fmla="*/ 84 w 129"/>
              <a:gd name="T7" fmla="*/ 23 h 160"/>
            </a:gdLst>
            <a:ahLst/>
            <a:cxnLst>
              <a:cxn ang="0">
                <a:pos x="T0" y="T1"/>
              </a:cxn>
              <a:cxn ang="0">
                <a:pos x="T2" y="T3"/>
              </a:cxn>
              <a:cxn ang="0">
                <a:pos x="T4" y="T5"/>
              </a:cxn>
              <a:cxn ang="0">
                <a:pos x="T6" y="T7"/>
              </a:cxn>
            </a:cxnLst>
            <a:rect l="0" t="0" r="r" b="b"/>
            <a:pathLst>
              <a:path w="129" h="160">
                <a:moveTo>
                  <a:pt x="84" y="23"/>
                </a:moveTo>
                <a:cubicBezTo>
                  <a:pt x="44" y="16"/>
                  <a:pt x="16" y="0"/>
                  <a:pt x="0" y="46"/>
                </a:cubicBezTo>
                <a:cubicBezTo>
                  <a:pt x="13" y="160"/>
                  <a:pt x="8" y="139"/>
                  <a:pt x="129" y="129"/>
                </a:cubicBezTo>
                <a:cubicBezTo>
                  <a:pt x="123" y="80"/>
                  <a:pt x="129" y="47"/>
                  <a:pt x="84" y="23"/>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12" name="Freeform 16"/>
          <p:cNvSpPr>
            <a:spLocks/>
          </p:cNvSpPr>
          <p:nvPr/>
        </p:nvSpPr>
        <p:spPr bwMode="auto">
          <a:xfrm>
            <a:off x="1187450" y="4292600"/>
            <a:ext cx="204788" cy="254000"/>
          </a:xfrm>
          <a:custGeom>
            <a:avLst/>
            <a:gdLst>
              <a:gd name="T0" fmla="*/ 84 w 129"/>
              <a:gd name="T1" fmla="*/ 23 h 160"/>
              <a:gd name="T2" fmla="*/ 0 w 129"/>
              <a:gd name="T3" fmla="*/ 46 h 160"/>
              <a:gd name="T4" fmla="*/ 129 w 129"/>
              <a:gd name="T5" fmla="*/ 129 h 160"/>
              <a:gd name="T6" fmla="*/ 84 w 129"/>
              <a:gd name="T7" fmla="*/ 23 h 160"/>
            </a:gdLst>
            <a:ahLst/>
            <a:cxnLst>
              <a:cxn ang="0">
                <a:pos x="T0" y="T1"/>
              </a:cxn>
              <a:cxn ang="0">
                <a:pos x="T2" y="T3"/>
              </a:cxn>
              <a:cxn ang="0">
                <a:pos x="T4" y="T5"/>
              </a:cxn>
              <a:cxn ang="0">
                <a:pos x="T6" y="T7"/>
              </a:cxn>
            </a:cxnLst>
            <a:rect l="0" t="0" r="r" b="b"/>
            <a:pathLst>
              <a:path w="129" h="160">
                <a:moveTo>
                  <a:pt x="84" y="23"/>
                </a:moveTo>
                <a:cubicBezTo>
                  <a:pt x="44" y="16"/>
                  <a:pt x="16" y="0"/>
                  <a:pt x="0" y="46"/>
                </a:cubicBezTo>
                <a:cubicBezTo>
                  <a:pt x="13" y="160"/>
                  <a:pt x="8" y="139"/>
                  <a:pt x="129" y="129"/>
                </a:cubicBezTo>
                <a:cubicBezTo>
                  <a:pt x="123" y="80"/>
                  <a:pt x="129" y="47"/>
                  <a:pt x="84" y="23"/>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13" name="Freeform 17"/>
          <p:cNvSpPr>
            <a:spLocks/>
          </p:cNvSpPr>
          <p:nvPr/>
        </p:nvSpPr>
        <p:spPr bwMode="auto">
          <a:xfrm>
            <a:off x="827088" y="4437063"/>
            <a:ext cx="204787" cy="254000"/>
          </a:xfrm>
          <a:custGeom>
            <a:avLst/>
            <a:gdLst>
              <a:gd name="T0" fmla="*/ 84 w 129"/>
              <a:gd name="T1" fmla="*/ 23 h 160"/>
              <a:gd name="T2" fmla="*/ 0 w 129"/>
              <a:gd name="T3" fmla="*/ 46 h 160"/>
              <a:gd name="T4" fmla="*/ 129 w 129"/>
              <a:gd name="T5" fmla="*/ 129 h 160"/>
              <a:gd name="T6" fmla="*/ 84 w 129"/>
              <a:gd name="T7" fmla="*/ 23 h 160"/>
            </a:gdLst>
            <a:ahLst/>
            <a:cxnLst>
              <a:cxn ang="0">
                <a:pos x="T0" y="T1"/>
              </a:cxn>
              <a:cxn ang="0">
                <a:pos x="T2" y="T3"/>
              </a:cxn>
              <a:cxn ang="0">
                <a:pos x="T4" y="T5"/>
              </a:cxn>
              <a:cxn ang="0">
                <a:pos x="T6" y="T7"/>
              </a:cxn>
            </a:cxnLst>
            <a:rect l="0" t="0" r="r" b="b"/>
            <a:pathLst>
              <a:path w="129" h="160">
                <a:moveTo>
                  <a:pt x="84" y="23"/>
                </a:moveTo>
                <a:cubicBezTo>
                  <a:pt x="44" y="16"/>
                  <a:pt x="16" y="0"/>
                  <a:pt x="0" y="46"/>
                </a:cubicBezTo>
                <a:cubicBezTo>
                  <a:pt x="13" y="160"/>
                  <a:pt x="8" y="139"/>
                  <a:pt x="129" y="129"/>
                </a:cubicBezTo>
                <a:cubicBezTo>
                  <a:pt x="123" y="80"/>
                  <a:pt x="129" y="47"/>
                  <a:pt x="84" y="23"/>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14" name="Freeform 18"/>
          <p:cNvSpPr>
            <a:spLocks/>
          </p:cNvSpPr>
          <p:nvPr/>
        </p:nvSpPr>
        <p:spPr bwMode="auto">
          <a:xfrm>
            <a:off x="1042988" y="4437063"/>
            <a:ext cx="204787" cy="254000"/>
          </a:xfrm>
          <a:custGeom>
            <a:avLst/>
            <a:gdLst>
              <a:gd name="T0" fmla="*/ 84 w 129"/>
              <a:gd name="T1" fmla="*/ 23 h 160"/>
              <a:gd name="T2" fmla="*/ 0 w 129"/>
              <a:gd name="T3" fmla="*/ 46 h 160"/>
              <a:gd name="T4" fmla="*/ 129 w 129"/>
              <a:gd name="T5" fmla="*/ 129 h 160"/>
              <a:gd name="T6" fmla="*/ 84 w 129"/>
              <a:gd name="T7" fmla="*/ 23 h 160"/>
            </a:gdLst>
            <a:ahLst/>
            <a:cxnLst>
              <a:cxn ang="0">
                <a:pos x="T0" y="T1"/>
              </a:cxn>
              <a:cxn ang="0">
                <a:pos x="T2" y="T3"/>
              </a:cxn>
              <a:cxn ang="0">
                <a:pos x="T4" y="T5"/>
              </a:cxn>
              <a:cxn ang="0">
                <a:pos x="T6" y="T7"/>
              </a:cxn>
            </a:cxnLst>
            <a:rect l="0" t="0" r="r" b="b"/>
            <a:pathLst>
              <a:path w="129" h="160">
                <a:moveTo>
                  <a:pt x="84" y="23"/>
                </a:moveTo>
                <a:cubicBezTo>
                  <a:pt x="44" y="16"/>
                  <a:pt x="16" y="0"/>
                  <a:pt x="0" y="46"/>
                </a:cubicBezTo>
                <a:cubicBezTo>
                  <a:pt x="13" y="160"/>
                  <a:pt x="8" y="139"/>
                  <a:pt x="129" y="129"/>
                </a:cubicBezTo>
                <a:cubicBezTo>
                  <a:pt x="123" y="80"/>
                  <a:pt x="129" y="47"/>
                  <a:pt x="84" y="23"/>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15" name="Freeform 19"/>
          <p:cNvSpPr>
            <a:spLocks/>
          </p:cNvSpPr>
          <p:nvPr/>
        </p:nvSpPr>
        <p:spPr bwMode="auto">
          <a:xfrm>
            <a:off x="1331913" y="4437063"/>
            <a:ext cx="204787" cy="254000"/>
          </a:xfrm>
          <a:custGeom>
            <a:avLst/>
            <a:gdLst>
              <a:gd name="T0" fmla="*/ 84 w 129"/>
              <a:gd name="T1" fmla="*/ 23 h 160"/>
              <a:gd name="T2" fmla="*/ 0 w 129"/>
              <a:gd name="T3" fmla="*/ 46 h 160"/>
              <a:gd name="T4" fmla="*/ 129 w 129"/>
              <a:gd name="T5" fmla="*/ 129 h 160"/>
              <a:gd name="T6" fmla="*/ 84 w 129"/>
              <a:gd name="T7" fmla="*/ 23 h 160"/>
            </a:gdLst>
            <a:ahLst/>
            <a:cxnLst>
              <a:cxn ang="0">
                <a:pos x="T0" y="T1"/>
              </a:cxn>
              <a:cxn ang="0">
                <a:pos x="T2" y="T3"/>
              </a:cxn>
              <a:cxn ang="0">
                <a:pos x="T4" y="T5"/>
              </a:cxn>
              <a:cxn ang="0">
                <a:pos x="T6" y="T7"/>
              </a:cxn>
            </a:cxnLst>
            <a:rect l="0" t="0" r="r" b="b"/>
            <a:pathLst>
              <a:path w="129" h="160">
                <a:moveTo>
                  <a:pt x="84" y="23"/>
                </a:moveTo>
                <a:cubicBezTo>
                  <a:pt x="44" y="16"/>
                  <a:pt x="16" y="0"/>
                  <a:pt x="0" y="46"/>
                </a:cubicBezTo>
                <a:cubicBezTo>
                  <a:pt x="13" y="160"/>
                  <a:pt x="8" y="139"/>
                  <a:pt x="129" y="129"/>
                </a:cubicBezTo>
                <a:cubicBezTo>
                  <a:pt x="123" y="80"/>
                  <a:pt x="129" y="47"/>
                  <a:pt x="84" y="23"/>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16" name="Text Box 20"/>
          <p:cNvSpPr txBox="1">
            <a:spLocks noChangeArrowheads="1"/>
          </p:cNvSpPr>
          <p:nvPr/>
        </p:nvSpPr>
        <p:spPr bwMode="auto">
          <a:xfrm>
            <a:off x="1258888" y="4941888"/>
            <a:ext cx="2953072" cy="5232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sz="1400" dirty="0"/>
              <a:t>Faire 2 petits  murs secs en escalier  pour éviter affouillement latéral</a:t>
            </a:r>
          </a:p>
        </p:txBody>
      </p:sp>
      <p:sp>
        <p:nvSpPr>
          <p:cNvPr id="4117" name="Rectangle 21"/>
          <p:cNvSpPr>
            <a:spLocks noChangeArrowheads="1"/>
          </p:cNvSpPr>
          <p:nvPr/>
        </p:nvSpPr>
        <p:spPr bwMode="auto">
          <a:xfrm>
            <a:off x="755650" y="3357563"/>
            <a:ext cx="720725" cy="287337"/>
          </a:xfrm>
          <a:prstGeom prst="rect">
            <a:avLst/>
          </a:prstGeom>
          <a:solidFill>
            <a:srgbClr val="FFCC99"/>
          </a:solidFill>
          <a:ln>
            <a:noFill/>
          </a:ln>
          <a:effectLst/>
          <a:extLst>
            <a:ext uri="{91240B29-F687-4F45-9708-019B960494DF}">
              <a14:hiddenLine xmlns:a14="http://schemas.microsoft.com/office/drawing/2010/main" w="9525">
                <a:solidFill>
                  <a:srgbClr val="FFCC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119" name="Freeform 23"/>
          <p:cNvSpPr>
            <a:spLocks/>
          </p:cNvSpPr>
          <p:nvPr/>
        </p:nvSpPr>
        <p:spPr bwMode="auto">
          <a:xfrm>
            <a:off x="755650" y="3357563"/>
            <a:ext cx="144463" cy="142875"/>
          </a:xfrm>
          <a:custGeom>
            <a:avLst/>
            <a:gdLst>
              <a:gd name="T0" fmla="*/ 84 w 129"/>
              <a:gd name="T1" fmla="*/ 23 h 160"/>
              <a:gd name="T2" fmla="*/ 0 w 129"/>
              <a:gd name="T3" fmla="*/ 46 h 160"/>
              <a:gd name="T4" fmla="*/ 129 w 129"/>
              <a:gd name="T5" fmla="*/ 129 h 160"/>
              <a:gd name="T6" fmla="*/ 84 w 129"/>
              <a:gd name="T7" fmla="*/ 23 h 160"/>
            </a:gdLst>
            <a:ahLst/>
            <a:cxnLst>
              <a:cxn ang="0">
                <a:pos x="T0" y="T1"/>
              </a:cxn>
              <a:cxn ang="0">
                <a:pos x="T2" y="T3"/>
              </a:cxn>
              <a:cxn ang="0">
                <a:pos x="T4" y="T5"/>
              </a:cxn>
              <a:cxn ang="0">
                <a:pos x="T6" y="T7"/>
              </a:cxn>
            </a:cxnLst>
            <a:rect l="0" t="0" r="r" b="b"/>
            <a:pathLst>
              <a:path w="129" h="160">
                <a:moveTo>
                  <a:pt x="84" y="23"/>
                </a:moveTo>
                <a:cubicBezTo>
                  <a:pt x="44" y="16"/>
                  <a:pt x="16" y="0"/>
                  <a:pt x="0" y="46"/>
                </a:cubicBezTo>
                <a:cubicBezTo>
                  <a:pt x="13" y="160"/>
                  <a:pt x="8" y="139"/>
                  <a:pt x="129" y="129"/>
                </a:cubicBezTo>
                <a:cubicBezTo>
                  <a:pt x="123" y="80"/>
                  <a:pt x="129" y="47"/>
                  <a:pt x="84" y="23"/>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24" name="Freeform 28"/>
          <p:cNvSpPr>
            <a:spLocks/>
          </p:cNvSpPr>
          <p:nvPr/>
        </p:nvSpPr>
        <p:spPr bwMode="auto">
          <a:xfrm>
            <a:off x="755650" y="3500438"/>
            <a:ext cx="144463" cy="142875"/>
          </a:xfrm>
          <a:custGeom>
            <a:avLst/>
            <a:gdLst>
              <a:gd name="T0" fmla="*/ 84 w 129"/>
              <a:gd name="T1" fmla="*/ 23 h 160"/>
              <a:gd name="T2" fmla="*/ 0 w 129"/>
              <a:gd name="T3" fmla="*/ 46 h 160"/>
              <a:gd name="T4" fmla="*/ 129 w 129"/>
              <a:gd name="T5" fmla="*/ 129 h 160"/>
              <a:gd name="T6" fmla="*/ 84 w 129"/>
              <a:gd name="T7" fmla="*/ 23 h 160"/>
            </a:gdLst>
            <a:ahLst/>
            <a:cxnLst>
              <a:cxn ang="0">
                <a:pos x="T0" y="T1"/>
              </a:cxn>
              <a:cxn ang="0">
                <a:pos x="T2" y="T3"/>
              </a:cxn>
              <a:cxn ang="0">
                <a:pos x="T4" y="T5"/>
              </a:cxn>
              <a:cxn ang="0">
                <a:pos x="T6" y="T7"/>
              </a:cxn>
            </a:cxnLst>
            <a:rect l="0" t="0" r="r" b="b"/>
            <a:pathLst>
              <a:path w="129" h="160">
                <a:moveTo>
                  <a:pt x="84" y="23"/>
                </a:moveTo>
                <a:cubicBezTo>
                  <a:pt x="44" y="16"/>
                  <a:pt x="16" y="0"/>
                  <a:pt x="0" y="46"/>
                </a:cubicBezTo>
                <a:cubicBezTo>
                  <a:pt x="13" y="160"/>
                  <a:pt x="8" y="139"/>
                  <a:pt x="129" y="129"/>
                </a:cubicBezTo>
                <a:cubicBezTo>
                  <a:pt x="123" y="80"/>
                  <a:pt x="129" y="47"/>
                  <a:pt x="84" y="23"/>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25" name="Freeform 29"/>
          <p:cNvSpPr>
            <a:spLocks/>
          </p:cNvSpPr>
          <p:nvPr/>
        </p:nvSpPr>
        <p:spPr bwMode="auto">
          <a:xfrm>
            <a:off x="1187450" y="3500438"/>
            <a:ext cx="144463" cy="142875"/>
          </a:xfrm>
          <a:custGeom>
            <a:avLst/>
            <a:gdLst>
              <a:gd name="T0" fmla="*/ 84 w 129"/>
              <a:gd name="T1" fmla="*/ 23 h 160"/>
              <a:gd name="T2" fmla="*/ 0 w 129"/>
              <a:gd name="T3" fmla="*/ 46 h 160"/>
              <a:gd name="T4" fmla="*/ 129 w 129"/>
              <a:gd name="T5" fmla="*/ 129 h 160"/>
              <a:gd name="T6" fmla="*/ 84 w 129"/>
              <a:gd name="T7" fmla="*/ 23 h 160"/>
            </a:gdLst>
            <a:ahLst/>
            <a:cxnLst>
              <a:cxn ang="0">
                <a:pos x="T0" y="T1"/>
              </a:cxn>
              <a:cxn ang="0">
                <a:pos x="T2" y="T3"/>
              </a:cxn>
              <a:cxn ang="0">
                <a:pos x="T4" y="T5"/>
              </a:cxn>
              <a:cxn ang="0">
                <a:pos x="T6" y="T7"/>
              </a:cxn>
            </a:cxnLst>
            <a:rect l="0" t="0" r="r" b="b"/>
            <a:pathLst>
              <a:path w="129" h="160">
                <a:moveTo>
                  <a:pt x="84" y="23"/>
                </a:moveTo>
                <a:cubicBezTo>
                  <a:pt x="44" y="16"/>
                  <a:pt x="16" y="0"/>
                  <a:pt x="0" y="46"/>
                </a:cubicBezTo>
                <a:cubicBezTo>
                  <a:pt x="13" y="160"/>
                  <a:pt x="8" y="139"/>
                  <a:pt x="129" y="129"/>
                </a:cubicBezTo>
                <a:cubicBezTo>
                  <a:pt x="123" y="80"/>
                  <a:pt x="129" y="47"/>
                  <a:pt x="84" y="23"/>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26" name="Freeform 30"/>
          <p:cNvSpPr>
            <a:spLocks/>
          </p:cNvSpPr>
          <p:nvPr/>
        </p:nvSpPr>
        <p:spPr bwMode="auto">
          <a:xfrm>
            <a:off x="1331913" y="3500438"/>
            <a:ext cx="144462" cy="142875"/>
          </a:xfrm>
          <a:custGeom>
            <a:avLst/>
            <a:gdLst>
              <a:gd name="T0" fmla="*/ 84 w 129"/>
              <a:gd name="T1" fmla="*/ 23 h 160"/>
              <a:gd name="T2" fmla="*/ 0 w 129"/>
              <a:gd name="T3" fmla="*/ 46 h 160"/>
              <a:gd name="T4" fmla="*/ 129 w 129"/>
              <a:gd name="T5" fmla="*/ 129 h 160"/>
              <a:gd name="T6" fmla="*/ 84 w 129"/>
              <a:gd name="T7" fmla="*/ 23 h 160"/>
            </a:gdLst>
            <a:ahLst/>
            <a:cxnLst>
              <a:cxn ang="0">
                <a:pos x="T0" y="T1"/>
              </a:cxn>
              <a:cxn ang="0">
                <a:pos x="T2" y="T3"/>
              </a:cxn>
              <a:cxn ang="0">
                <a:pos x="T4" y="T5"/>
              </a:cxn>
              <a:cxn ang="0">
                <a:pos x="T6" y="T7"/>
              </a:cxn>
            </a:cxnLst>
            <a:rect l="0" t="0" r="r" b="b"/>
            <a:pathLst>
              <a:path w="129" h="160">
                <a:moveTo>
                  <a:pt x="84" y="23"/>
                </a:moveTo>
                <a:cubicBezTo>
                  <a:pt x="44" y="16"/>
                  <a:pt x="16" y="0"/>
                  <a:pt x="0" y="46"/>
                </a:cubicBezTo>
                <a:cubicBezTo>
                  <a:pt x="13" y="160"/>
                  <a:pt x="8" y="139"/>
                  <a:pt x="129" y="129"/>
                </a:cubicBezTo>
                <a:cubicBezTo>
                  <a:pt x="123" y="80"/>
                  <a:pt x="129" y="47"/>
                  <a:pt x="84" y="23"/>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27" name="Freeform 31"/>
          <p:cNvSpPr>
            <a:spLocks/>
          </p:cNvSpPr>
          <p:nvPr/>
        </p:nvSpPr>
        <p:spPr bwMode="auto">
          <a:xfrm>
            <a:off x="1258888" y="3357563"/>
            <a:ext cx="144462" cy="142875"/>
          </a:xfrm>
          <a:custGeom>
            <a:avLst/>
            <a:gdLst>
              <a:gd name="T0" fmla="*/ 84 w 129"/>
              <a:gd name="T1" fmla="*/ 23 h 160"/>
              <a:gd name="T2" fmla="*/ 0 w 129"/>
              <a:gd name="T3" fmla="*/ 46 h 160"/>
              <a:gd name="T4" fmla="*/ 129 w 129"/>
              <a:gd name="T5" fmla="*/ 129 h 160"/>
              <a:gd name="T6" fmla="*/ 84 w 129"/>
              <a:gd name="T7" fmla="*/ 23 h 160"/>
            </a:gdLst>
            <a:ahLst/>
            <a:cxnLst>
              <a:cxn ang="0">
                <a:pos x="T0" y="T1"/>
              </a:cxn>
              <a:cxn ang="0">
                <a:pos x="T2" y="T3"/>
              </a:cxn>
              <a:cxn ang="0">
                <a:pos x="T4" y="T5"/>
              </a:cxn>
              <a:cxn ang="0">
                <a:pos x="T6" y="T7"/>
              </a:cxn>
            </a:cxnLst>
            <a:rect l="0" t="0" r="r" b="b"/>
            <a:pathLst>
              <a:path w="129" h="160">
                <a:moveTo>
                  <a:pt x="84" y="23"/>
                </a:moveTo>
                <a:cubicBezTo>
                  <a:pt x="44" y="16"/>
                  <a:pt x="16" y="0"/>
                  <a:pt x="0" y="46"/>
                </a:cubicBezTo>
                <a:cubicBezTo>
                  <a:pt x="13" y="160"/>
                  <a:pt x="8" y="139"/>
                  <a:pt x="129" y="129"/>
                </a:cubicBezTo>
                <a:cubicBezTo>
                  <a:pt x="123" y="80"/>
                  <a:pt x="129" y="47"/>
                  <a:pt x="84" y="23"/>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28" name="Freeform 32"/>
          <p:cNvSpPr>
            <a:spLocks/>
          </p:cNvSpPr>
          <p:nvPr/>
        </p:nvSpPr>
        <p:spPr bwMode="auto">
          <a:xfrm>
            <a:off x="971550" y="3429000"/>
            <a:ext cx="144463" cy="142875"/>
          </a:xfrm>
          <a:custGeom>
            <a:avLst/>
            <a:gdLst>
              <a:gd name="T0" fmla="*/ 84 w 129"/>
              <a:gd name="T1" fmla="*/ 23 h 160"/>
              <a:gd name="T2" fmla="*/ 0 w 129"/>
              <a:gd name="T3" fmla="*/ 46 h 160"/>
              <a:gd name="T4" fmla="*/ 129 w 129"/>
              <a:gd name="T5" fmla="*/ 129 h 160"/>
              <a:gd name="T6" fmla="*/ 84 w 129"/>
              <a:gd name="T7" fmla="*/ 23 h 160"/>
            </a:gdLst>
            <a:ahLst/>
            <a:cxnLst>
              <a:cxn ang="0">
                <a:pos x="T0" y="T1"/>
              </a:cxn>
              <a:cxn ang="0">
                <a:pos x="T2" y="T3"/>
              </a:cxn>
              <a:cxn ang="0">
                <a:pos x="T4" y="T5"/>
              </a:cxn>
              <a:cxn ang="0">
                <a:pos x="T6" y="T7"/>
              </a:cxn>
            </a:cxnLst>
            <a:rect l="0" t="0" r="r" b="b"/>
            <a:pathLst>
              <a:path w="129" h="160">
                <a:moveTo>
                  <a:pt x="84" y="23"/>
                </a:moveTo>
                <a:cubicBezTo>
                  <a:pt x="44" y="16"/>
                  <a:pt x="16" y="0"/>
                  <a:pt x="0" y="46"/>
                </a:cubicBezTo>
                <a:cubicBezTo>
                  <a:pt x="13" y="160"/>
                  <a:pt x="8" y="139"/>
                  <a:pt x="129" y="129"/>
                </a:cubicBezTo>
                <a:cubicBezTo>
                  <a:pt x="123" y="80"/>
                  <a:pt x="129" y="47"/>
                  <a:pt x="84" y="23"/>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29" name="Freeform 33"/>
          <p:cNvSpPr>
            <a:spLocks/>
          </p:cNvSpPr>
          <p:nvPr/>
        </p:nvSpPr>
        <p:spPr bwMode="auto">
          <a:xfrm>
            <a:off x="1042988" y="3357563"/>
            <a:ext cx="144462" cy="142875"/>
          </a:xfrm>
          <a:custGeom>
            <a:avLst/>
            <a:gdLst>
              <a:gd name="T0" fmla="*/ 84 w 129"/>
              <a:gd name="T1" fmla="*/ 23 h 160"/>
              <a:gd name="T2" fmla="*/ 0 w 129"/>
              <a:gd name="T3" fmla="*/ 46 h 160"/>
              <a:gd name="T4" fmla="*/ 129 w 129"/>
              <a:gd name="T5" fmla="*/ 129 h 160"/>
              <a:gd name="T6" fmla="*/ 84 w 129"/>
              <a:gd name="T7" fmla="*/ 23 h 160"/>
            </a:gdLst>
            <a:ahLst/>
            <a:cxnLst>
              <a:cxn ang="0">
                <a:pos x="T0" y="T1"/>
              </a:cxn>
              <a:cxn ang="0">
                <a:pos x="T2" y="T3"/>
              </a:cxn>
              <a:cxn ang="0">
                <a:pos x="T4" y="T5"/>
              </a:cxn>
              <a:cxn ang="0">
                <a:pos x="T6" y="T7"/>
              </a:cxn>
            </a:cxnLst>
            <a:rect l="0" t="0" r="r" b="b"/>
            <a:pathLst>
              <a:path w="129" h="160">
                <a:moveTo>
                  <a:pt x="84" y="23"/>
                </a:moveTo>
                <a:cubicBezTo>
                  <a:pt x="44" y="16"/>
                  <a:pt x="16" y="0"/>
                  <a:pt x="0" y="46"/>
                </a:cubicBezTo>
                <a:cubicBezTo>
                  <a:pt x="13" y="160"/>
                  <a:pt x="8" y="139"/>
                  <a:pt x="129" y="129"/>
                </a:cubicBezTo>
                <a:cubicBezTo>
                  <a:pt x="123" y="80"/>
                  <a:pt x="129" y="47"/>
                  <a:pt x="84" y="23"/>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30" name="Line 34"/>
          <p:cNvSpPr>
            <a:spLocks noChangeShapeType="1"/>
          </p:cNvSpPr>
          <p:nvPr/>
        </p:nvSpPr>
        <p:spPr bwMode="auto">
          <a:xfrm flipH="1" flipV="1">
            <a:off x="1547813" y="3644900"/>
            <a:ext cx="1512887" cy="1223963"/>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131" name="Line 35"/>
          <p:cNvSpPr>
            <a:spLocks noChangeShapeType="1"/>
          </p:cNvSpPr>
          <p:nvPr/>
        </p:nvSpPr>
        <p:spPr bwMode="auto">
          <a:xfrm flipH="1" flipV="1">
            <a:off x="827088" y="4797425"/>
            <a:ext cx="360362" cy="503238"/>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a:extLst>
              <a:ext uri="{FF2B5EF4-FFF2-40B4-BE49-F238E27FC236}">
                <a16:creationId xmlns:a16="http://schemas.microsoft.com/office/drawing/2014/main" id="{FD9E7492-A4F7-A299-6707-44242BB108A1}"/>
              </a:ext>
            </a:extLst>
          </p:cNvPr>
          <p:cNvSpPr txBox="1"/>
          <p:nvPr/>
        </p:nvSpPr>
        <p:spPr>
          <a:xfrm>
            <a:off x="-2041" y="6244550"/>
            <a:ext cx="9146041" cy="307777"/>
          </a:xfrm>
          <a:prstGeom prst="rect">
            <a:avLst/>
          </a:prstGeom>
          <a:noFill/>
        </p:spPr>
        <p:txBody>
          <a:bodyPr wrap="square" rtlCol="0">
            <a:spAutoFit/>
          </a:bodyPr>
          <a:lstStyle/>
          <a:p>
            <a:r>
              <a:rPr lang="fr-FR" sz="1400" dirty="0"/>
              <a:t>Au vu d’une photo du </a:t>
            </a:r>
            <a:r>
              <a:rPr lang="fr-FR" sz="1400" b="1" dirty="0"/>
              <a:t>SB27-</a:t>
            </a:r>
            <a:r>
              <a:rPr lang="fr-FR" sz="1400" b="1" dirty="0">
                <a:effectLst/>
                <a:latin typeface="Times New Roman" panose="02020603050405020304" pitchFamily="18" charset="0"/>
                <a:ea typeface="Times New Roman" panose="02020603050405020304" pitchFamily="18" charset="0"/>
              </a:rPr>
              <a:t>Ti </a:t>
            </a:r>
            <a:r>
              <a:rPr lang="fr-FR" sz="1400" b="1" dirty="0" err="1">
                <a:effectLst/>
                <a:latin typeface="Times New Roman" panose="02020603050405020304" pitchFamily="18" charset="0"/>
                <a:ea typeface="Times New Roman" panose="02020603050405020304" pitchFamily="18" charset="0"/>
              </a:rPr>
              <a:t>Acrête</a:t>
            </a:r>
            <a:r>
              <a:rPr lang="fr-FR" sz="1400" dirty="0"/>
              <a:t>, Michel Brochet propose un aménagement complémentaire</a:t>
            </a:r>
          </a:p>
        </p:txBody>
      </p:sp>
      <p:cxnSp>
        <p:nvCxnSpPr>
          <p:cNvPr id="4" name="Connecteur droit avec flèche 3">
            <a:extLst>
              <a:ext uri="{FF2B5EF4-FFF2-40B4-BE49-F238E27FC236}">
                <a16:creationId xmlns:a16="http://schemas.microsoft.com/office/drawing/2014/main" id="{FDF3F9A5-684C-39E4-E3F0-8B4C33615F99}"/>
              </a:ext>
            </a:extLst>
          </p:cNvPr>
          <p:cNvCxnSpPr>
            <a:cxnSpLocks/>
          </p:cNvCxnSpPr>
          <p:nvPr/>
        </p:nvCxnSpPr>
        <p:spPr>
          <a:xfrm>
            <a:off x="3707904" y="2276872"/>
            <a:ext cx="0" cy="5760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44C9C176-10A9-F15D-A584-12320C4B8A87}"/>
              </a:ext>
            </a:extLst>
          </p:cNvPr>
          <p:cNvSpPr txBox="1"/>
          <p:nvPr/>
        </p:nvSpPr>
        <p:spPr>
          <a:xfrm>
            <a:off x="7452320" y="5311219"/>
            <a:ext cx="1421904" cy="307777"/>
          </a:xfrm>
          <a:prstGeom prst="rect">
            <a:avLst/>
          </a:prstGeom>
          <a:noFill/>
        </p:spPr>
        <p:txBody>
          <a:bodyPr wrap="square" rtlCol="0">
            <a:spAutoFit/>
          </a:bodyPr>
          <a:lstStyle/>
          <a:p>
            <a:r>
              <a:rPr lang="fr-FR" sz="1400" b="1" dirty="0">
                <a:solidFill>
                  <a:schemeClr val="bg1"/>
                </a:solidFill>
              </a:rPr>
              <a:t>SB27-Ti </a:t>
            </a:r>
            <a:r>
              <a:rPr lang="fr-FR" sz="1400" b="1" dirty="0" err="1">
                <a:solidFill>
                  <a:schemeClr val="bg1"/>
                </a:solidFill>
              </a:rPr>
              <a:t>Acrête</a:t>
            </a:r>
            <a:endParaRPr lang="fr-FR" sz="1400" dirty="0">
              <a:solidFill>
                <a:schemeClr val="bg1"/>
              </a:solidFill>
            </a:endParaRPr>
          </a:p>
        </p:txBody>
      </p:sp>
    </p:spTree>
    <p:extLst>
      <p:ext uri="{BB962C8B-B14F-4D97-AF65-F5344CB8AC3E}">
        <p14:creationId xmlns:p14="http://schemas.microsoft.com/office/powerpoint/2010/main" val="174034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8207"/>
            <a:ext cx="9144000" cy="6821586"/>
          </a:xfrm>
          <a:prstGeom prst="rect">
            <a:avLst/>
          </a:prstGeom>
        </p:spPr>
      </p:pic>
      <p:sp>
        <p:nvSpPr>
          <p:cNvPr id="2" name="Rectangle 1">
            <a:extLst>
              <a:ext uri="{FF2B5EF4-FFF2-40B4-BE49-F238E27FC236}">
                <a16:creationId xmlns:a16="http://schemas.microsoft.com/office/drawing/2014/main" id="{44C4FD37-07D9-7052-987F-99FC532DD450}"/>
              </a:ext>
            </a:extLst>
          </p:cNvPr>
          <p:cNvSpPr/>
          <p:nvPr/>
        </p:nvSpPr>
        <p:spPr>
          <a:xfrm>
            <a:off x="4716016" y="1484784"/>
            <a:ext cx="432048" cy="36004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8701CCCD-8998-3D75-7840-3814C43F4B2F}"/>
              </a:ext>
            </a:extLst>
          </p:cNvPr>
          <p:cNvSpPr txBox="1"/>
          <p:nvPr/>
        </p:nvSpPr>
        <p:spPr>
          <a:xfrm>
            <a:off x="4860032" y="2276872"/>
            <a:ext cx="1597681" cy="276999"/>
          </a:xfrm>
          <a:prstGeom prst="rect">
            <a:avLst/>
          </a:prstGeom>
          <a:solidFill>
            <a:schemeClr val="bg2"/>
          </a:solidFill>
          <a:ln w="28575">
            <a:solidFill>
              <a:srgbClr val="FF0000"/>
            </a:solidFill>
          </a:ln>
        </p:spPr>
        <p:txBody>
          <a:bodyPr wrap="none" rtlCol="0">
            <a:spAutoFit/>
          </a:bodyPr>
          <a:lstStyle/>
          <a:p>
            <a:r>
              <a:rPr lang="fr-FR" sz="1200" dirty="0"/>
              <a:t>Seuil SM1, SM2 et SG3</a:t>
            </a:r>
          </a:p>
        </p:txBody>
      </p:sp>
      <p:cxnSp>
        <p:nvCxnSpPr>
          <p:cNvPr id="6" name="Connecteur droit avec flèche 5">
            <a:extLst>
              <a:ext uri="{FF2B5EF4-FFF2-40B4-BE49-F238E27FC236}">
                <a16:creationId xmlns:a16="http://schemas.microsoft.com/office/drawing/2014/main" id="{525775BD-C7CC-9F6F-73FA-3C011173182A}"/>
              </a:ext>
            </a:extLst>
          </p:cNvPr>
          <p:cNvCxnSpPr>
            <a:endCxn id="2" idx="2"/>
          </p:cNvCxnSpPr>
          <p:nvPr/>
        </p:nvCxnSpPr>
        <p:spPr>
          <a:xfrm flipH="1" flipV="1">
            <a:off x="4932040" y="1844824"/>
            <a:ext cx="720080" cy="43204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3651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hidden="1"/>
          <p:cNvSpPr>
            <a:spLocks noGrp="1" noChangeArrowheads="1"/>
          </p:cNvSpPr>
          <p:nvPr>
            <p:ph type="title"/>
          </p:nvPr>
        </p:nvSpPr>
        <p:spPr/>
        <p:txBody>
          <a:bodyPr>
            <a:normAutofit fontScale="90000"/>
          </a:bodyPr>
          <a:lstStyle/>
          <a:p>
            <a:pPr eaLnBrk="1" hangingPunct="1"/>
            <a:r>
              <a:rPr lang="fr-FR" dirty="0"/>
              <a:t>L’aval est à gauche de la photo. La pluie de la veille a interrompu momentanément le chantier. Par chance, les fondations étaient hors d’eau.</a:t>
            </a:r>
          </a:p>
        </p:txBody>
      </p:sp>
      <p:sp>
        <p:nvSpPr>
          <p:cNvPr id="35843" name="Rectangle 3" descr="IMGP0212"/>
          <p:cNvSpPr>
            <a:spLocks noGrp="1" noChangeAspect="1" noChangeArrowheads="1"/>
          </p:cNvSpPr>
          <p:nvPr isPhoto="1"/>
        </p:nvSpPr>
        <p:spPr bwMode="auto">
          <a:xfrm>
            <a:off x="0" y="0"/>
            <a:ext cx="7548331" cy="5661248"/>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107505" y="6021288"/>
            <a:ext cx="9036496" cy="307777"/>
          </a:xfrm>
          <a:prstGeom prst="rect">
            <a:avLst/>
          </a:prstGeom>
          <a:noFill/>
        </p:spPr>
        <p:txBody>
          <a:bodyPr wrap="square" rtlCol="0">
            <a:spAutoFit/>
          </a:bodyPr>
          <a:lstStyle/>
          <a:p>
            <a:r>
              <a:rPr lang="fr-FR" sz="1400" dirty="0"/>
              <a:t>La pluie de la veille a interrompu momentanément le chantier. Par chance, les fondations étaient hors d’eau.</a:t>
            </a:r>
          </a:p>
        </p:txBody>
      </p:sp>
      <p:sp>
        <p:nvSpPr>
          <p:cNvPr id="3" name="ZoneTexte 2"/>
          <p:cNvSpPr txBox="1"/>
          <p:nvPr/>
        </p:nvSpPr>
        <p:spPr>
          <a:xfrm>
            <a:off x="7740352" y="3789040"/>
            <a:ext cx="492892" cy="307777"/>
          </a:xfrm>
          <a:prstGeom prst="rect">
            <a:avLst/>
          </a:prstGeom>
          <a:solidFill>
            <a:schemeClr val="bg1"/>
          </a:solidFill>
        </p:spPr>
        <p:txBody>
          <a:bodyPr wrap="none" rtlCol="0">
            <a:spAutoFit/>
          </a:bodyPr>
          <a:lstStyle/>
          <a:p>
            <a:r>
              <a:rPr lang="fr-FR" sz="1400" dirty="0"/>
              <a:t>Aval</a:t>
            </a:r>
          </a:p>
        </p:txBody>
      </p:sp>
      <p:sp>
        <p:nvSpPr>
          <p:cNvPr id="6" name="ZoneTexte 5"/>
          <p:cNvSpPr txBox="1"/>
          <p:nvPr/>
        </p:nvSpPr>
        <p:spPr>
          <a:xfrm>
            <a:off x="238699" y="1574369"/>
            <a:ext cx="679930" cy="307777"/>
          </a:xfrm>
          <a:prstGeom prst="rect">
            <a:avLst/>
          </a:prstGeom>
          <a:solidFill>
            <a:schemeClr val="bg1"/>
          </a:solidFill>
        </p:spPr>
        <p:txBody>
          <a:bodyPr wrap="none" rtlCol="0">
            <a:spAutoFit/>
          </a:bodyPr>
          <a:lstStyle/>
          <a:p>
            <a:r>
              <a:rPr lang="fr-FR" sz="1400" dirty="0"/>
              <a:t>Amont</a:t>
            </a:r>
          </a:p>
        </p:txBody>
      </p:sp>
      <p:cxnSp>
        <p:nvCxnSpPr>
          <p:cNvPr id="4" name="Connecteur droit avec flèche 3">
            <a:extLst>
              <a:ext uri="{FF2B5EF4-FFF2-40B4-BE49-F238E27FC236}">
                <a16:creationId xmlns:a16="http://schemas.microsoft.com/office/drawing/2014/main" id="{8E7FB9A9-6900-4CE9-E3D4-131264BD53BB}"/>
              </a:ext>
            </a:extLst>
          </p:cNvPr>
          <p:cNvCxnSpPr>
            <a:cxnSpLocks/>
          </p:cNvCxnSpPr>
          <p:nvPr/>
        </p:nvCxnSpPr>
        <p:spPr>
          <a:xfrm>
            <a:off x="4836030" y="3483342"/>
            <a:ext cx="2544282" cy="30569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FD114A85-1931-F0AE-4334-03A3F870F082}"/>
              </a:ext>
            </a:extLst>
          </p:cNvPr>
          <p:cNvCxnSpPr>
            <a:cxnSpLocks/>
          </p:cNvCxnSpPr>
          <p:nvPr/>
        </p:nvCxnSpPr>
        <p:spPr>
          <a:xfrm>
            <a:off x="1035716" y="1818023"/>
            <a:ext cx="1995931" cy="60286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405306C4-7D6F-4C77-EEBC-5FC7E6AB6138}"/>
              </a:ext>
            </a:extLst>
          </p:cNvPr>
          <p:cNvSpPr txBox="1"/>
          <p:nvPr/>
        </p:nvSpPr>
        <p:spPr>
          <a:xfrm>
            <a:off x="6318448" y="5329184"/>
            <a:ext cx="1421904" cy="307777"/>
          </a:xfrm>
          <a:prstGeom prst="rect">
            <a:avLst/>
          </a:prstGeom>
          <a:noFill/>
        </p:spPr>
        <p:txBody>
          <a:bodyPr wrap="square" rtlCol="0">
            <a:spAutoFit/>
          </a:bodyPr>
          <a:lstStyle/>
          <a:p>
            <a:r>
              <a:rPr lang="fr-FR" sz="1400" b="1" dirty="0">
                <a:solidFill>
                  <a:schemeClr val="bg1"/>
                </a:solidFill>
              </a:rPr>
              <a:t>SB27-Ti </a:t>
            </a:r>
            <a:r>
              <a:rPr lang="fr-FR" sz="1400" b="1" dirty="0" err="1">
                <a:solidFill>
                  <a:schemeClr val="bg1"/>
                </a:solidFill>
              </a:rPr>
              <a:t>Acrête</a:t>
            </a:r>
            <a:endParaRPr lang="fr-FR" sz="1400" dirty="0">
              <a:solidFill>
                <a:schemeClr val="bg1"/>
              </a:solidFill>
            </a:endParaRPr>
          </a:p>
        </p:txBody>
      </p:sp>
    </p:spTree>
    <p:extLst>
      <p:ext uri="{BB962C8B-B14F-4D97-AF65-F5344CB8AC3E}">
        <p14:creationId xmlns:p14="http://schemas.microsoft.com/office/powerpoint/2010/main" val="312920347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hidden="1"/>
          <p:cNvSpPr>
            <a:spLocks noGrp="1" noChangeArrowheads="1"/>
          </p:cNvSpPr>
          <p:nvPr>
            <p:ph type="title"/>
          </p:nvPr>
        </p:nvSpPr>
        <p:spPr/>
        <p:txBody>
          <a:bodyPr>
            <a:normAutofit fontScale="90000"/>
          </a:bodyPr>
          <a:lstStyle/>
          <a:p>
            <a:pPr eaLnBrk="1" hangingPunct="1"/>
            <a:r>
              <a:rPr lang="fr-FR" dirty="0"/>
              <a:t>Le ferraillage d’une poutre horizontale. Les étriers sont en fers ¼ de pouce, les barres principales en fers de 3/8 </a:t>
            </a:r>
            <a:r>
              <a:rPr lang="fr-FR" dirty="0" err="1"/>
              <a:t>ème</a:t>
            </a:r>
            <a:r>
              <a:rPr lang="fr-FR" dirty="0"/>
              <a:t> de pouce. Compte-tenu du coût élevé du ferraillage, la poursuite des débats techniques est nécessaire. En particulier, l’épaisseur de béton protégeant les fers les plus externes semble insuffisante.</a:t>
            </a:r>
          </a:p>
        </p:txBody>
      </p:sp>
      <p:sp>
        <p:nvSpPr>
          <p:cNvPr id="36867" name="Rectangle 3" descr="IMGP0250"/>
          <p:cNvSpPr>
            <a:spLocks noGrp="1" noChangeAspect="1" noChangeArrowheads="1"/>
          </p:cNvSpPr>
          <p:nvPr isPhoto="1"/>
        </p:nvSpPr>
        <p:spPr bwMode="auto">
          <a:xfrm>
            <a:off x="0" y="0"/>
            <a:ext cx="7308304" cy="5481228"/>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9277" y="5589239"/>
            <a:ext cx="8964487" cy="738664"/>
          </a:xfrm>
          <a:prstGeom prst="rect">
            <a:avLst/>
          </a:prstGeom>
          <a:noFill/>
        </p:spPr>
        <p:txBody>
          <a:bodyPr wrap="square" rtlCol="0">
            <a:spAutoFit/>
          </a:bodyPr>
          <a:lstStyle/>
          <a:p>
            <a:r>
              <a:rPr lang="fr-FR" sz="1400" dirty="0"/>
              <a:t>Le ferraillage d’une poutre horizontale. Les étriers sont en fers ¼ de pouce, les barres principales en fers de 3/8 </a:t>
            </a:r>
            <a:r>
              <a:rPr lang="fr-FR" sz="1400" dirty="0" err="1"/>
              <a:t>ème</a:t>
            </a:r>
            <a:r>
              <a:rPr lang="fr-FR" sz="1400" dirty="0"/>
              <a:t> de pouce. Compte-tenu du coût élevé du ferraillage, la poursuite des débats techniques est nécessaire. En particulier, l’épaisseur de béton protégeant les fers les plus externes semble insuffisante.</a:t>
            </a:r>
          </a:p>
        </p:txBody>
      </p:sp>
      <p:sp>
        <p:nvSpPr>
          <p:cNvPr id="3" name="ZoneTexte 2">
            <a:extLst>
              <a:ext uri="{FF2B5EF4-FFF2-40B4-BE49-F238E27FC236}">
                <a16:creationId xmlns:a16="http://schemas.microsoft.com/office/drawing/2014/main" id="{17D730E2-69B4-74A2-4A36-9F11EB637CC7}"/>
              </a:ext>
            </a:extLst>
          </p:cNvPr>
          <p:cNvSpPr txBox="1"/>
          <p:nvPr/>
        </p:nvSpPr>
        <p:spPr>
          <a:xfrm>
            <a:off x="6084168" y="5160424"/>
            <a:ext cx="1421904" cy="307777"/>
          </a:xfrm>
          <a:prstGeom prst="rect">
            <a:avLst/>
          </a:prstGeom>
          <a:noFill/>
        </p:spPr>
        <p:txBody>
          <a:bodyPr wrap="square" rtlCol="0">
            <a:spAutoFit/>
          </a:bodyPr>
          <a:lstStyle/>
          <a:p>
            <a:r>
              <a:rPr lang="fr-FR" sz="1400" b="1" dirty="0">
                <a:solidFill>
                  <a:schemeClr val="bg1"/>
                </a:solidFill>
              </a:rPr>
              <a:t>SB27-Ti </a:t>
            </a:r>
            <a:r>
              <a:rPr lang="fr-FR" sz="1400" b="1" dirty="0" err="1">
                <a:solidFill>
                  <a:schemeClr val="bg1"/>
                </a:solidFill>
              </a:rPr>
              <a:t>Acrête</a:t>
            </a:r>
            <a:endParaRPr lang="fr-FR" sz="1400" dirty="0">
              <a:solidFill>
                <a:schemeClr val="bg1"/>
              </a:solidFill>
            </a:endParaRPr>
          </a:p>
        </p:txBody>
      </p:sp>
    </p:spTree>
    <p:extLst>
      <p:ext uri="{BB962C8B-B14F-4D97-AF65-F5344CB8AC3E}">
        <p14:creationId xmlns:p14="http://schemas.microsoft.com/office/powerpoint/2010/main" val="298216514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hidden="1"/>
          <p:cNvSpPr>
            <a:spLocks noGrp="1" noChangeArrowheads="1"/>
          </p:cNvSpPr>
          <p:nvPr>
            <p:ph type="title"/>
          </p:nvPr>
        </p:nvSpPr>
        <p:spPr/>
        <p:txBody>
          <a:bodyPr>
            <a:normAutofit fontScale="90000"/>
          </a:bodyPr>
          <a:lstStyle/>
          <a:p>
            <a:pPr eaLnBrk="1" hangingPunct="1"/>
            <a:r>
              <a:rPr lang="fr-FR" dirty="0"/>
              <a:t>La poutre horizontale vue de dessus.</a:t>
            </a:r>
          </a:p>
        </p:txBody>
      </p:sp>
      <p:sp>
        <p:nvSpPr>
          <p:cNvPr id="37891" name="Rectangle 3" descr="IMGP0251"/>
          <p:cNvSpPr>
            <a:spLocks noGrp="1" noChangeAspect="1" noChangeArrowheads="1"/>
          </p:cNvSpPr>
          <p:nvPr isPhoto="1"/>
        </p:nvSpPr>
        <p:spPr bwMode="auto">
          <a:xfrm rot="5400000">
            <a:off x="-759483" y="872282"/>
            <a:ext cx="6048375" cy="4537075"/>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4932040" y="5805264"/>
            <a:ext cx="2851486" cy="307777"/>
          </a:xfrm>
          <a:prstGeom prst="rect">
            <a:avLst/>
          </a:prstGeom>
          <a:noFill/>
        </p:spPr>
        <p:txBody>
          <a:bodyPr wrap="none" rtlCol="0">
            <a:spAutoFit/>
          </a:bodyPr>
          <a:lstStyle/>
          <a:p>
            <a:r>
              <a:rPr lang="fr-FR" sz="1400" dirty="0"/>
              <a:t>La poutre horizontale vue de dessus.</a:t>
            </a:r>
          </a:p>
        </p:txBody>
      </p:sp>
      <p:sp>
        <p:nvSpPr>
          <p:cNvPr id="3" name="ZoneTexte 2">
            <a:extLst>
              <a:ext uri="{FF2B5EF4-FFF2-40B4-BE49-F238E27FC236}">
                <a16:creationId xmlns:a16="http://schemas.microsoft.com/office/drawing/2014/main" id="{D07FE781-505C-FD97-C040-B475520D2C53}"/>
              </a:ext>
            </a:extLst>
          </p:cNvPr>
          <p:cNvSpPr txBox="1"/>
          <p:nvPr/>
        </p:nvSpPr>
        <p:spPr>
          <a:xfrm>
            <a:off x="3162438" y="5805263"/>
            <a:ext cx="1421904" cy="307777"/>
          </a:xfrm>
          <a:prstGeom prst="rect">
            <a:avLst/>
          </a:prstGeom>
          <a:noFill/>
        </p:spPr>
        <p:txBody>
          <a:bodyPr wrap="square" rtlCol="0">
            <a:spAutoFit/>
          </a:bodyPr>
          <a:lstStyle/>
          <a:p>
            <a:r>
              <a:rPr lang="fr-FR" sz="1400" b="1" dirty="0">
                <a:solidFill>
                  <a:schemeClr val="bg1"/>
                </a:solidFill>
              </a:rPr>
              <a:t>SB27-Ti </a:t>
            </a:r>
            <a:r>
              <a:rPr lang="fr-FR" sz="1400" b="1" dirty="0" err="1">
                <a:solidFill>
                  <a:schemeClr val="bg1"/>
                </a:solidFill>
              </a:rPr>
              <a:t>Acrête</a:t>
            </a:r>
            <a:endParaRPr lang="fr-FR" sz="1400" dirty="0">
              <a:solidFill>
                <a:schemeClr val="bg1"/>
              </a:solidFill>
            </a:endParaRPr>
          </a:p>
        </p:txBody>
      </p:sp>
    </p:spTree>
    <p:extLst>
      <p:ext uri="{BB962C8B-B14F-4D97-AF65-F5344CB8AC3E}">
        <p14:creationId xmlns:p14="http://schemas.microsoft.com/office/powerpoint/2010/main" val="120982679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hidden="1"/>
          <p:cNvSpPr>
            <a:spLocks noGrp="1" noChangeArrowheads="1"/>
          </p:cNvSpPr>
          <p:nvPr>
            <p:ph type="title"/>
          </p:nvPr>
        </p:nvSpPr>
        <p:spPr/>
        <p:txBody>
          <a:bodyPr>
            <a:normAutofit fontScale="90000"/>
          </a:bodyPr>
          <a:lstStyle/>
          <a:p>
            <a:pPr eaLnBrk="1" hangingPunct="1"/>
            <a:r>
              <a:rPr lang="fr-FR" dirty="0"/>
              <a:t>Le seuil vue depuis l’amont. Les matériaux provenant de la fondation et déposés en amont de l’ouvrage devront maintenant être </a:t>
            </a:r>
            <a:r>
              <a:rPr lang="fr-FR" dirty="0" err="1"/>
              <a:t>reprofilés</a:t>
            </a:r>
            <a:r>
              <a:rPr lang="fr-FR" dirty="0"/>
              <a:t> et compactés pour créer un alluvionnement artificiel partiel. Un filtre constitué par de la roche concassée (tête roche) sera mis en place à l’amont du parement, au niveau du tuyau d’évacuation de l’eau. Faute de données concernant les débits de crues, il semble prudent de donner une certaine inclinaison aux deux ailes du seuil, de façon à diminuer les risques de contournement. </a:t>
            </a:r>
          </a:p>
        </p:txBody>
      </p:sp>
      <p:sp>
        <p:nvSpPr>
          <p:cNvPr id="38915" name="Rectangle 3" descr="IMGP0276"/>
          <p:cNvSpPr>
            <a:spLocks noGrp="1" noChangeAspect="1" noChangeArrowheads="1"/>
          </p:cNvSpPr>
          <p:nvPr isPhoto="1"/>
        </p:nvSpPr>
        <p:spPr bwMode="auto">
          <a:xfrm>
            <a:off x="0" y="0"/>
            <a:ext cx="6876256" cy="5157192"/>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36512" y="5157192"/>
            <a:ext cx="8964487" cy="1169551"/>
          </a:xfrm>
          <a:prstGeom prst="rect">
            <a:avLst/>
          </a:prstGeom>
          <a:noFill/>
        </p:spPr>
        <p:txBody>
          <a:bodyPr wrap="square" rtlCol="0">
            <a:spAutoFit/>
          </a:bodyPr>
          <a:lstStyle/>
          <a:p>
            <a:r>
              <a:rPr lang="fr-FR" sz="1400" dirty="0"/>
              <a:t>Le seuil </a:t>
            </a:r>
            <a:r>
              <a:rPr lang="fr-FR" sz="1400" b="1" dirty="0"/>
              <a:t>SB27-</a:t>
            </a:r>
            <a:r>
              <a:rPr lang="fr-FR" sz="1400" b="1" dirty="0">
                <a:effectLst/>
                <a:latin typeface="Times New Roman" panose="02020603050405020304" pitchFamily="18" charset="0"/>
                <a:ea typeface="Times New Roman" panose="02020603050405020304" pitchFamily="18" charset="0"/>
              </a:rPr>
              <a:t>Ti </a:t>
            </a:r>
            <a:r>
              <a:rPr lang="fr-FR" sz="1400" b="1" dirty="0" err="1">
                <a:effectLst/>
                <a:latin typeface="Times New Roman" panose="02020603050405020304" pitchFamily="18" charset="0"/>
                <a:ea typeface="Times New Roman" panose="02020603050405020304" pitchFamily="18" charset="0"/>
              </a:rPr>
              <a:t>Acrête</a:t>
            </a:r>
            <a:r>
              <a:rPr lang="fr-FR" sz="1400" dirty="0"/>
              <a:t> vu depuis l’amont. Les matériaux provenant de la fondation et déposés en amont de l’ouvrage devront être reprofilés et compactés pour créer un alluvionnement artificiel partiel. Un filtre constitué par de la roche concassée (tête roche) sera mis en place à l’amont du parement, au niveau du tuyau d’évacuation de l’eau. Faute de données concernant les débits de crues, il semble prudent de donner une certaine inclinaison aux deux ailes du seuil, de façon à diminuer les risques de contournement si la hauteur du déversoir s’avère insuffisante.</a:t>
            </a:r>
          </a:p>
        </p:txBody>
      </p:sp>
      <p:cxnSp>
        <p:nvCxnSpPr>
          <p:cNvPr id="3" name="Connecteur droit avec flèche 2">
            <a:extLst>
              <a:ext uri="{FF2B5EF4-FFF2-40B4-BE49-F238E27FC236}">
                <a16:creationId xmlns:a16="http://schemas.microsoft.com/office/drawing/2014/main" id="{0D97B54D-EC1D-6007-CDE1-89D1083F6FD1}"/>
              </a:ext>
            </a:extLst>
          </p:cNvPr>
          <p:cNvCxnSpPr>
            <a:cxnSpLocks/>
          </p:cNvCxnSpPr>
          <p:nvPr/>
        </p:nvCxnSpPr>
        <p:spPr>
          <a:xfrm flipH="1" flipV="1">
            <a:off x="4139952" y="3429000"/>
            <a:ext cx="1080120" cy="12328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B2B064F2-F8D2-ABEA-451E-A069064FB079}"/>
              </a:ext>
            </a:extLst>
          </p:cNvPr>
          <p:cNvSpPr txBox="1"/>
          <p:nvPr/>
        </p:nvSpPr>
        <p:spPr>
          <a:xfrm>
            <a:off x="5580112" y="4836751"/>
            <a:ext cx="1421904" cy="307777"/>
          </a:xfrm>
          <a:prstGeom prst="rect">
            <a:avLst/>
          </a:prstGeom>
          <a:noFill/>
        </p:spPr>
        <p:txBody>
          <a:bodyPr wrap="square" rtlCol="0">
            <a:spAutoFit/>
          </a:bodyPr>
          <a:lstStyle/>
          <a:p>
            <a:r>
              <a:rPr lang="fr-FR" sz="1400" b="1" dirty="0">
                <a:solidFill>
                  <a:schemeClr val="bg1"/>
                </a:solidFill>
              </a:rPr>
              <a:t>SB27-Ti </a:t>
            </a:r>
            <a:r>
              <a:rPr lang="fr-FR" sz="1400" b="1" dirty="0" err="1">
                <a:solidFill>
                  <a:schemeClr val="bg1"/>
                </a:solidFill>
              </a:rPr>
              <a:t>Acrête</a:t>
            </a:r>
            <a:endParaRPr lang="fr-FR" sz="1400" dirty="0">
              <a:solidFill>
                <a:schemeClr val="bg1"/>
              </a:solidFill>
            </a:endParaRPr>
          </a:p>
        </p:txBody>
      </p:sp>
    </p:spTree>
    <p:extLst>
      <p:ext uri="{BB962C8B-B14F-4D97-AF65-F5344CB8AC3E}">
        <p14:creationId xmlns:p14="http://schemas.microsoft.com/office/powerpoint/2010/main" val="299971657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hidden="1"/>
          <p:cNvSpPr>
            <a:spLocks noGrp="1" noChangeArrowheads="1"/>
          </p:cNvSpPr>
          <p:nvPr>
            <p:ph type="title"/>
          </p:nvPr>
        </p:nvSpPr>
        <p:spPr/>
        <p:txBody>
          <a:bodyPr>
            <a:normAutofit fontScale="90000"/>
          </a:bodyPr>
          <a:lstStyle/>
          <a:p>
            <a:pPr eaLnBrk="1" hangingPunct="1"/>
            <a:r>
              <a:rPr lang="fr-FR" dirty="0"/>
              <a:t>L’un des 2  tuyaux d’évacuation vu de l’aval. Il permet d’alimenter le bassin situé en aval et favorise le ressuyage des terres après une crue. Une alternative envisageable serait la mise en place d’un ensemble de barbacanes munies de bouchons et permettant à l’agriculteur de réguler le ressuyage des terres retenues en amont. </a:t>
            </a:r>
          </a:p>
        </p:txBody>
      </p:sp>
      <p:sp>
        <p:nvSpPr>
          <p:cNvPr id="39939" name="Rectangle 3" descr="IMGP0273"/>
          <p:cNvSpPr>
            <a:spLocks noGrp="1" noChangeAspect="1" noChangeArrowheads="1"/>
          </p:cNvSpPr>
          <p:nvPr isPhoto="1"/>
        </p:nvSpPr>
        <p:spPr bwMode="auto">
          <a:xfrm>
            <a:off x="0" y="0"/>
            <a:ext cx="7260299" cy="5445224"/>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35496" y="5517232"/>
            <a:ext cx="9036495" cy="738664"/>
          </a:xfrm>
          <a:prstGeom prst="rect">
            <a:avLst/>
          </a:prstGeom>
          <a:noFill/>
        </p:spPr>
        <p:txBody>
          <a:bodyPr wrap="square" rtlCol="0">
            <a:spAutoFit/>
          </a:bodyPr>
          <a:lstStyle/>
          <a:p>
            <a:r>
              <a:rPr lang="fr-FR" sz="1400" dirty="0"/>
              <a:t>L’un des 2  tuyaux d’évacuation vu de l’aval. Il permet d’alimenter le bassin et favorise le ressuyage des terres après une crue. Une alternative possible serait la mise en place  de barbacanes munies de bouchons et permettant à l’agriculteur de réguler le ressuyage des terres retenues en amont. </a:t>
            </a:r>
          </a:p>
        </p:txBody>
      </p:sp>
      <p:sp>
        <p:nvSpPr>
          <p:cNvPr id="3" name="ZoneTexte 2">
            <a:extLst>
              <a:ext uri="{FF2B5EF4-FFF2-40B4-BE49-F238E27FC236}">
                <a16:creationId xmlns:a16="http://schemas.microsoft.com/office/drawing/2014/main" id="{66ADA0A9-83F9-73DE-A0D9-165B86B3C65C}"/>
              </a:ext>
            </a:extLst>
          </p:cNvPr>
          <p:cNvSpPr txBox="1"/>
          <p:nvPr/>
        </p:nvSpPr>
        <p:spPr>
          <a:xfrm>
            <a:off x="6012160" y="5124783"/>
            <a:ext cx="1421904" cy="307777"/>
          </a:xfrm>
          <a:prstGeom prst="rect">
            <a:avLst/>
          </a:prstGeom>
          <a:noFill/>
        </p:spPr>
        <p:txBody>
          <a:bodyPr wrap="square" rtlCol="0">
            <a:spAutoFit/>
          </a:bodyPr>
          <a:lstStyle/>
          <a:p>
            <a:r>
              <a:rPr lang="fr-FR" sz="1400" b="1" dirty="0">
                <a:solidFill>
                  <a:schemeClr val="bg1"/>
                </a:solidFill>
              </a:rPr>
              <a:t>SB27-Ti </a:t>
            </a:r>
            <a:r>
              <a:rPr lang="fr-FR" sz="1400" b="1" dirty="0" err="1">
                <a:solidFill>
                  <a:schemeClr val="bg1"/>
                </a:solidFill>
              </a:rPr>
              <a:t>Acrête</a:t>
            </a:r>
            <a:endParaRPr lang="fr-FR" sz="1400" dirty="0">
              <a:solidFill>
                <a:schemeClr val="bg1"/>
              </a:solidFill>
            </a:endParaRPr>
          </a:p>
        </p:txBody>
      </p:sp>
    </p:spTree>
    <p:extLst>
      <p:ext uri="{BB962C8B-B14F-4D97-AF65-F5344CB8AC3E}">
        <p14:creationId xmlns:p14="http://schemas.microsoft.com/office/powerpoint/2010/main" val="335154795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hidden="1"/>
          <p:cNvSpPr>
            <a:spLocks noGrp="1" noChangeArrowheads="1"/>
          </p:cNvSpPr>
          <p:nvPr>
            <p:ph type="title"/>
          </p:nvPr>
        </p:nvSpPr>
        <p:spPr/>
        <p:txBody>
          <a:bodyPr>
            <a:normAutofit fontScale="90000"/>
          </a:bodyPr>
          <a:lstStyle/>
          <a:p>
            <a:pPr eaLnBrk="1" hangingPunct="1"/>
            <a:r>
              <a:rPr lang="fr-FR" dirty="0"/>
              <a:t>Le seuil vu de l’aval le lendemain de la pluie du 7 juin. Les 2 tuyaux sont situés à des niveaux différents. Un bassin de dissipation sera construit à l’emplacement de l’eau retenue actuellement.</a:t>
            </a:r>
          </a:p>
        </p:txBody>
      </p:sp>
      <p:sp>
        <p:nvSpPr>
          <p:cNvPr id="40963" name="Rectangle 3" descr="IMGP0274"/>
          <p:cNvSpPr>
            <a:spLocks noGrp="1" noChangeAspect="1" noChangeArrowheads="1"/>
          </p:cNvSpPr>
          <p:nvPr isPhoto="1"/>
        </p:nvSpPr>
        <p:spPr bwMode="auto">
          <a:xfrm>
            <a:off x="0" y="0"/>
            <a:ext cx="7932373" cy="594928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35496" y="5949280"/>
            <a:ext cx="8964488" cy="523220"/>
          </a:xfrm>
          <a:prstGeom prst="rect">
            <a:avLst/>
          </a:prstGeom>
          <a:noFill/>
        </p:spPr>
        <p:txBody>
          <a:bodyPr wrap="square" rtlCol="0">
            <a:spAutoFit/>
          </a:bodyPr>
          <a:lstStyle/>
          <a:p>
            <a:r>
              <a:rPr lang="fr-FR" sz="1400" dirty="0"/>
              <a:t>Le seuil vu de l’aval le lendemain de la pluie du 7 juin. Les 2 tuyaux sont situés à des niveaux différents. Un bassin de dissipation sera construit à l’emplacement de l’eau retenue actuellement.</a:t>
            </a:r>
          </a:p>
        </p:txBody>
      </p:sp>
      <p:cxnSp>
        <p:nvCxnSpPr>
          <p:cNvPr id="3" name="Connecteur droit avec flèche 2">
            <a:extLst>
              <a:ext uri="{FF2B5EF4-FFF2-40B4-BE49-F238E27FC236}">
                <a16:creationId xmlns:a16="http://schemas.microsoft.com/office/drawing/2014/main" id="{C82B57A4-CE7D-6BE2-E8F6-1B998E84F3FA}"/>
              </a:ext>
            </a:extLst>
          </p:cNvPr>
          <p:cNvCxnSpPr>
            <a:cxnSpLocks/>
          </p:cNvCxnSpPr>
          <p:nvPr/>
        </p:nvCxnSpPr>
        <p:spPr>
          <a:xfrm flipH="1">
            <a:off x="3563888" y="4077072"/>
            <a:ext cx="576064" cy="15841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8FDF720E-6B06-4870-1A6C-CB50942809A5}"/>
              </a:ext>
            </a:extLst>
          </p:cNvPr>
          <p:cNvSpPr txBox="1"/>
          <p:nvPr/>
        </p:nvSpPr>
        <p:spPr>
          <a:xfrm>
            <a:off x="6593795" y="5641503"/>
            <a:ext cx="1421904" cy="307777"/>
          </a:xfrm>
          <a:prstGeom prst="rect">
            <a:avLst/>
          </a:prstGeom>
          <a:noFill/>
        </p:spPr>
        <p:txBody>
          <a:bodyPr wrap="square" rtlCol="0">
            <a:spAutoFit/>
          </a:bodyPr>
          <a:lstStyle/>
          <a:p>
            <a:r>
              <a:rPr lang="fr-FR" sz="1400" b="1" dirty="0">
                <a:solidFill>
                  <a:schemeClr val="bg1"/>
                </a:solidFill>
              </a:rPr>
              <a:t>SB27-Ti </a:t>
            </a:r>
            <a:r>
              <a:rPr lang="fr-FR" sz="1400" b="1" dirty="0" err="1">
                <a:solidFill>
                  <a:schemeClr val="bg1"/>
                </a:solidFill>
              </a:rPr>
              <a:t>Acrête</a:t>
            </a:r>
            <a:endParaRPr lang="fr-FR" sz="1400" dirty="0">
              <a:solidFill>
                <a:schemeClr val="bg1"/>
              </a:solidFill>
            </a:endParaRPr>
          </a:p>
        </p:txBody>
      </p:sp>
    </p:spTree>
    <p:extLst>
      <p:ext uri="{BB962C8B-B14F-4D97-AF65-F5344CB8AC3E}">
        <p14:creationId xmlns:p14="http://schemas.microsoft.com/office/powerpoint/2010/main" val="272914732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hidden="1"/>
          <p:cNvSpPr>
            <a:spLocks noGrp="1" noChangeArrowheads="1"/>
          </p:cNvSpPr>
          <p:nvPr>
            <p:ph type="title"/>
          </p:nvPr>
        </p:nvSpPr>
        <p:spPr/>
        <p:txBody>
          <a:bodyPr>
            <a:normAutofit fontScale="90000"/>
          </a:bodyPr>
          <a:lstStyle/>
          <a:p>
            <a:pPr eaLnBrk="1" hangingPunct="1"/>
            <a:r>
              <a:rPr lang="fr-FR" dirty="0"/>
              <a:t>Vue vers l’aval. Seront construits, de l’amont vers l’aval, un bassin de dissipation, un radier puis un bassin de retenue plus important (de l’ordre de 25 m3) qui participe lui aussi à la dispersion de l’énergie de l’écoulement. Ce bassin met à profit des zones </a:t>
            </a:r>
            <a:r>
              <a:rPr lang="fr-FR" dirty="0" err="1"/>
              <a:t>surcreusées</a:t>
            </a:r>
            <a:r>
              <a:rPr lang="fr-FR" dirty="0"/>
              <a:t> par les cyclones de septembre 2008. </a:t>
            </a:r>
          </a:p>
        </p:txBody>
      </p:sp>
      <p:sp>
        <p:nvSpPr>
          <p:cNvPr id="41987" name="Rectangle 3" descr="IMGP0275"/>
          <p:cNvSpPr>
            <a:spLocks noGrp="1" noChangeAspect="1" noChangeArrowheads="1"/>
          </p:cNvSpPr>
          <p:nvPr isPhoto="1"/>
        </p:nvSpPr>
        <p:spPr bwMode="auto">
          <a:xfrm>
            <a:off x="0" y="0"/>
            <a:ext cx="7260298" cy="5445224"/>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40192" y="5589240"/>
            <a:ext cx="9031799" cy="738664"/>
          </a:xfrm>
          <a:prstGeom prst="rect">
            <a:avLst/>
          </a:prstGeom>
          <a:noFill/>
        </p:spPr>
        <p:txBody>
          <a:bodyPr wrap="square" rtlCol="0">
            <a:spAutoFit/>
          </a:bodyPr>
          <a:lstStyle/>
          <a:p>
            <a:r>
              <a:rPr lang="fr-FR" sz="1400" dirty="0"/>
              <a:t>Vue vers l’aval. Seront construits, de l’amont vers l’aval, un bassin de dissipation, un radier puis un bassin de retenue de 25m3 qui participe lui aussi à la dispersion de l’énergie de l’écoulement. Ce bassin met à profit des zones </a:t>
            </a:r>
            <a:r>
              <a:rPr lang="fr-FR" sz="1400" dirty="0" err="1"/>
              <a:t>surcreusées</a:t>
            </a:r>
            <a:r>
              <a:rPr lang="fr-FR" sz="1400" dirty="0"/>
              <a:t> par les cyclones de septembre 2008. </a:t>
            </a:r>
          </a:p>
        </p:txBody>
      </p:sp>
      <p:cxnSp>
        <p:nvCxnSpPr>
          <p:cNvPr id="3" name="Connecteur droit avec flèche 2">
            <a:extLst>
              <a:ext uri="{FF2B5EF4-FFF2-40B4-BE49-F238E27FC236}">
                <a16:creationId xmlns:a16="http://schemas.microsoft.com/office/drawing/2014/main" id="{D04DE573-E4DB-CC8D-0231-81849A9EBE2F}"/>
              </a:ext>
            </a:extLst>
          </p:cNvPr>
          <p:cNvCxnSpPr>
            <a:cxnSpLocks/>
          </p:cNvCxnSpPr>
          <p:nvPr/>
        </p:nvCxnSpPr>
        <p:spPr>
          <a:xfrm flipH="1" flipV="1">
            <a:off x="2771800" y="2276872"/>
            <a:ext cx="360040" cy="165618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D5A13E7B-6106-9E34-3795-CC27C929E872}"/>
              </a:ext>
            </a:extLst>
          </p:cNvPr>
          <p:cNvSpPr txBox="1"/>
          <p:nvPr/>
        </p:nvSpPr>
        <p:spPr>
          <a:xfrm>
            <a:off x="5872361" y="5055567"/>
            <a:ext cx="1421904" cy="307777"/>
          </a:xfrm>
          <a:prstGeom prst="rect">
            <a:avLst/>
          </a:prstGeom>
          <a:noFill/>
        </p:spPr>
        <p:txBody>
          <a:bodyPr wrap="square" rtlCol="0">
            <a:spAutoFit/>
          </a:bodyPr>
          <a:lstStyle/>
          <a:p>
            <a:r>
              <a:rPr lang="fr-FR" sz="1400" b="1" dirty="0">
                <a:solidFill>
                  <a:schemeClr val="bg1"/>
                </a:solidFill>
              </a:rPr>
              <a:t>SB27-Ti </a:t>
            </a:r>
            <a:r>
              <a:rPr lang="fr-FR" sz="1400" b="1" dirty="0" err="1">
                <a:solidFill>
                  <a:schemeClr val="bg1"/>
                </a:solidFill>
              </a:rPr>
              <a:t>Acrête</a:t>
            </a:r>
            <a:endParaRPr lang="fr-FR" sz="1400" dirty="0">
              <a:solidFill>
                <a:schemeClr val="bg1"/>
              </a:solidFill>
            </a:endParaRPr>
          </a:p>
        </p:txBody>
      </p:sp>
    </p:spTree>
    <p:extLst>
      <p:ext uri="{BB962C8B-B14F-4D97-AF65-F5344CB8AC3E}">
        <p14:creationId xmlns:p14="http://schemas.microsoft.com/office/powerpoint/2010/main" val="122558766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hidden="1"/>
          <p:cNvSpPr>
            <a:spLocks noGrp="1" noChangeArrowheads="1"/>
          </p:cNvSpPr>
          <p:nvPr>
            <p:ph type="title"/>
          </p:nvPr>
        </p:nvSpPr>
        <p:spPr/>
        <p:txBody>
          <a:bodyPr>
            <a:normAutofit fontScale="90000"/>
          </a:bodyPr>
          <a:lstStyle/>
          <a:p>
            <a:pPr eaLnBrk="1" hangingPunct="1"/>
            <a:r>
              <a:rPr lang="fr-FR" dirty="0"/>
              <a:t>Vue depuis l’aval. Le grand bassin est en cours de creusement.</a:t>
            </a:r>
          </a:p>
        </p:txBody>
      </p:sp>
      <p:sp>
        <p:nvSpPr>
          <p:cNvPr id="44035" name="Rectangle 3" descr="IMGP0281"/>
          <p:cNvSpPr>
            <a:spLocks noGrp="1" noChangeAspect="1" noChangeArrowheads="1"/>
          </p:cNvSpPr>
          <p:nvPr isPhoto="1"/>
        </p:nvSpPr>
        <p:spPr bwMode="auto">
          <a:xfrm>
            <a:off x="557808" y="0"/>
            <a:ext cx="8028384" cy="6021288"/>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251520" y="6265880"/>
            <a:ext cx="4698337" cy="307777"/>
          </a:xfrm>
          <a:prstGeom prst="rect">
            <a:avLst/>
          </a:prstGeom>
          <a:noFill/>
        </p:spPr>
        <p:txBody>
          <a:bodyPr wrap="none" rtlCol="0">
            <a:spAutoFit/>
          </a:bodyPr>
          <a:lstStyle/>
          <a:p>
            <a:r>
              <a:rPr lang="fr-FR" sz="1400" dirty="0"/>
              <a:t>Vue depuis l’aval. Le grand bassin est en cours de creusement.</a:t>
            </a:r>
          </a:p>
        </p:txBody>
      </p:sp>
      <p:cxnSp>
        <p:nvCxnSpPr>
          <p:cNvPr id="3" name="Connecteur droit avec flèche 2">
            <a:extLst>
              <a:ext uri="{FF2B5EF4-FFF2-40B4-BE49-F238E27FC236}">
                <a16:creationId xmlns:a16="http://schemas.microsoft.com/office/drawing/2014/main" id="{6E4C77E0-A5FA-949E-DA7E-D694E6A93ADD}"/>
              </a:ext>
            </a:extLst>
          </p:cNvPr>
          <p:cNvCxnSpPr>
            <a:cxnSpLocks/>
          </p:cNvCxnSpPr>
          <p:nvPr/>
        </p:nvCxnSpPr>
        <p:spPr>
          <a:xfrm>
            <a:off x="4788024" y="2780928"/>
            <a:ext cx="2592288" cy="25922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19ACD896-81BE-E93A-3072-B0EEF040CB53}"/>
              </a:ext>
            </a:extLst>
          </p:cNvPr>
          <p:cNvSpPr txBox="1"/>
          <p:nvPr/>
        </p:nvSpPr>
        <p:spPr>
          <a:xfrm>
            <a:off x="6804248" y="5681919"/>
            <a:ext cx="1421904" cy="307777"/>
          </a:xfrm>
          <a:prstGeom prst="rect">
            <a:avLst/>
          </a:prstGeom>
          <a:noFill/>
        </p:spPr>
        <p:txBody>
          <a:bodyPr wrap="square" rtlCol="0">
            <a:spAutoFit/>
          </a:bodyPr>
          <a:lstStyle/>
          <a:p>
            <a:r>
              <a:rPr lang="fr-FR" sz="1400" b="1" dirty="0">
                <a:solidFill>
                  <a:schemeClr val="bg1"/>
                </a:solidFill>
              </a:rPr>
              <a:t>SB27-Ti </a:t>
            </a:r>
            <a:r>
              <a:rPr lang="fr-FR" sz="1400" b="1" dirty="0" err="1">
                <a:solidFill>
                  <a:schemeClr val="bg1"/>
                </a:solidFill>
              </a:rPr>
              <a:t>Acrête</a:t>
            </a:r>
            <a:endParaRPr lang="fr-FR" sz="1400" dirty="0">
              <a:solidFill>
                <a:schemeClr val="bg1"/>
              </a:solidFill>
            </a:endParaRPr>
          </a:p>
        </p:txBody>
      </p:sp>
    </p:spTree>
    <p:extLst>
      <p:ext uri="{BB962C8B-B14F-4D97-AF65-F5344CB8AC3E}">
        <p14:creationId xmlns:p14="http://schemas.microsoft.com/office/powerpoint/2010/main" val="159073042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hidden="1"/>
          <p:cNvSpPr>
            <a:spLocks noGrp="1" noChangeArrowheads="1"/>
          </p:cNvSpPr>
          <p:nvPr>
            <p:ph type="title"/>
          </p:nvPr>
        </p:nvSpPr>
        <p:spPr/>
        <p:txBody>
          <a:bodyPr>
            <a:normAutofit fontScale="90000"/>
          </a:bodyPr>
          <a:lstStyle/>
          <a:p>
            <a:r>
              <a:rPr lang="fr-FR" sz="4000" dirty="0"/>
              <a:t>C28 adossé à SB27 80 m3 d’eau pour arrosage au goutte à goutte. Un début de mise en connexion des bassins (à partir de S26 bis).</a:t>
            </a:r>
          </a:p>
        </p:txBody>
      </p:sp>
      <p:sp>
        <p:nvSpPr>
          <p:cNvPr id="4099" name="Rectangle 3" descr="DSC02287"/>
          <p:cNvSpPr>
            <a:spLocks noGrp="1" noChangeAspect="1" noChangeArrowheads="1"/>
          </p:cNvSpPr>
          <p:nvPr isPhoto="1"/>
        </p:nvSpPr>
        <p:spPr bwMode="auto">
          <a:xfrm>
            <a:off x="539552" y="0"/>
            <a:ext cx="7956376" cy="5967282"/>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179512" y="6095037"/>
            <a:ext cx="8964488" cy="307777"/>
          </a:xfrm>
          <a:prstGeom prst="rect">
            <a:avLst/>
          </a:prstGeom>
          <a:noFill/>
        </p:spPr>
        <p:txBody>
          <a:bodyPr wrap="square" rtlCol="0">
            <a:spAutoFit/>
          </a:bodyPr>
          <a:lstStyle/>
          <a:p>
            <a:r>
              <a:rPr lang="fr-FR" sz="1400" dirty="0"/>
              <a:t>Le bassin </a:t>
            </a:r>
            <a:r>
              <a:rPr lang="fr-FR" sz="1400" b="1" dirty="0"/>
              <a:t>C28</a:t>
            </a:r>
            <a:r>
              <a:rPr lang="fr-FR" sz="1400" b="1" dirty="0">
                <a:effectLst/>
                <a:latin typeface="Times New Roman" panose="02020603050405020304" pitchFamily="18" charset="0"/>
                <a:ea typeface="Times New Roman" panose="02020603050405020304" pitchFamily="18" charset="0"/>
              </a:rPr>
              <a:t> </a:t>
            </a:r>
            <a:r>
              <a:rPr lang="fr-FR" sz="1400" dirty="0"/>
              <a:t>adossé au </a:t>
            </a:r>
            <a:r>
              <a:rPr lang="fr-FR" sz="1400" b="1" dirty="0"/>
              <a:t>SB27-</a:t>
            </a:r>
            <a:r>
              <a:rPr lang="fr-FR" sz="1400" b="1" dirty="0">
                <a:effectLst/>
                <a:latin typeface="Times New Roman" panose="02020603050405020304" pitchFamily="18" charset="0"/>
                <a:ea typeface="Times New Roman" panose="02020603050405020304" pitchFamily="18" charset="0"/>
              </a:rPr>
              <a:t>Ti </a:t>
            </a:r>
            <a:r>
              <a:rPr lang="fr-FR" sz="1400" b="1" dirty="0" err="1">
                <a:effectLst/>
                <a:latin typeface="Times New Roman" panose="02020603050405020304" pitchFamily="18" charset="0"/>
                <a:ea typeface="Times New Roman" panose="02020603050405020304" pitchFamily="18" charset="0"/>
              </a:rPr>
              <a:t>Acrête</a:t>
            </a:r>
            <a:r>
              <a:rPr lang="fr-FR" sz="1400" b="1" dirty="0"/>
              <a:t> </a:t>
            </a:r>
            <a:r>
              <a:rPr lang="fr-FR" sz="1400" dirty="0"/>
              <a:t>: 80 m3 d’eau pour un arrosage au goutte à goutte. </a:t>
            </a:r>
          </a:p>
        </p:txBody>
      </p:sp>
      <p:cxnSp>
        <p:nvCxnSpPr>
          <p:cNvPr id="3" name="Connecteur droit avec flèche 2">
            <a:extLst>
              <a:ext uri="{FF2B5EF4-FFF2-40B4-BE49-F238E27FC236}">
                <a16:creationId xmlns:a16="http://schemas.microsoft.com/office/drawing/2014/main" id="{B99AE5B6-C288-8C5D-784C-AE9290A0C6DB}"/>
              </a:ext>
            </a:extLst>
          </p:cNvPr>
          <p:cNvCxnSpPr>
            <a:cxnSpLocks/>
          </p:cNvCxnSpPr>
          <p:nvPr/>
        </p:nvCxnSpPr>
        <p:spPr>
          <a:xfrm>
            <a:off x="4517740" y="4437112"/>
            <a:ext cx="2718556" cy="12241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85834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hidden="1"/>
          <p:cNvSpPr>
            <a:spLocks noGrp="1" noChangeArrowheads="1"/>
          </p:cNvSpPr>
          <p:nvPr>
            <p:ph type="title"/>
          </p:nvPr>
        </p:nvSpPr>
        <p:spPr/>
        <p:txBody>
          <a:bodyPr/>
          <a:lstStyle/>
          <a:p>
            <a:r>
              <a:rPr lang="fr-FR" dirty="0"/>
              <a:t>Vue aval</a:t>
            </a:r>
          </a:p>
        </p:txBody>
      </p:sp>
      <p:sp>
        <p:nvSpPr>
          <p:cNvPr id="5123" name="Rectangle 3" descr="DSC02290"/>
          <p:cNvSpPr>
            <a:spLocks noGrp="1" noChangeAspect="1" noChangeArrowheads="1"/>
          </p:cNvSpPr>
          <p:nvPr isPhoto="1"/>
        </p:nvSpPr>
        <p:spPr bwMode="auto">
          <a:xfrm>
            <a:off x="0" y="0"/>
            <a:ext cx="9144000" cy="685800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cxnSp>
        <p:nvCxnSpPr>
          <p:cNvPr id="2" name="Connecteur droit avec flèche 1">
            <a:extLst>
              <a:ext uri="{FF2B5EF4-FFF2-40B4-BE49-F238E27FC236}">
                <a16:creationId xmlns:a16="http://schemas.microsoft.com/office/drawing/2014/main" id="{9FB885AB-8834-01C0-F313-B186A17AE7F2}"/>
              </a:ext>
            </a:extLst>
          </p:cNvPr>
          <p:cNvCxnSpPr>
            <a:cxnSpLocks/>
          </p:cNvCxnSpPr>
          <p:nvPr/>
        </p:nvCxnSpPr>
        <p:spPr>
          <a:xfrm flipV="1">
            <a:off x="5796136" y="5157192"/>
            <a:ext cx="144016" cy="151216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36621BC9-21AB-40F6-904E-EAE035BE5050}"/>
              </a:ext>
            </a:extLst>
          </p:cNvPr>
          <p:cNvSpPr txBox="1"/>
          <p:nvPr/>
        </p:nvSpPr>
        <p:spPr>
          <a:xfrm>
            <a:off x="251520" y="692696"/>
            <a:ext cx="1421904" cy="307777"/>
          </a:xfrm>
          <a:prstGeom prst="rect">
            <a:avLst/>
          </a:prstGeom>
          <a:noFill/>
        </p:spPr>
        <p:txBody>
          <a:bodyPr wrap="square" rtlCol="0">
            <a:spAutoFit/>
          </a:bodyPr>
          <a:lstStyle/>
          <a:p>
            <a:r>
              <a:rPr lang="fr-FR" sz="1400" b="1" dirty="0">
                <a:solidFill>
                  <a:schemeClr val="bg1"/>
                </a:solidFill>
              </a:rPr>
              <a:t>SB27-Ti </a:t>
            </a:r>
            <a:r>
              <a:rPr lang="fr-FR" sz="1400" b="1" dirty="0" err="1">
                <a:solidFill>
                  <a:schemeClr val="bg1"/>
                </a:solidFill>
              </a:rPr>
              <a:t>Acrête</a:t>
            </a:r>
            <a:endParaRPr lang="fr-FR" sz="1400" dirty="0">
              <a:solidFill>
                <a:schemeClr val="bg1"/>
              </a:solidFill>
            </a:endParaRPr>
          </a:p>
        </p:txBody>
      </p:sp>
    </p:spTree>
    <p:extLst>
      <p:ext uri="{BB962C8B-B14F-4D97-AF65-F5344CB8AC3E}">
        <p14:creationId xmlns:p14="http://schemas.microsoft.com/office/powerpoint/2010/main" val="514370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hidden="1"/>
          <p:cNvSpPr>
            <a:spLocks noGrp="1" noChangeArrowheads="1"/>
          </p:cNvSpPr>
          <p:nvPr>
            <p:ph type="title"/>
          </p:nvPr>
        </p:nvSpPr>
        <p:spPr/>
        <p:txBody>
          <a:bodyPr>
            <a:normAutofit fontScale="90000"/>
          </a:bodyPr>
          <a:lstStyle/>
          <a:p>
            <a:pPr eaLnBrk="1" hangingPunct="1"/>
            <a:r>
              <a:rPr lang="fr-FR" dirty="0"/>
              <a:t>Octobre 2005. Seuil en pierres sèches réalisés par l’agriculteur en 2005 dans le cadre d’un programme post-cyclone Jeanne. Sorgho et pois d’</a:t>
            </a:r>
            <a:r>
              <a:rPr lang="fr-FR" dirty="0" err="1"/>
              <a:t>Angole</a:t>
            </a:r>
            <a:r>
              <a:rPr lang="fr-FR" dirty="0"/>
              <a:t> (à droite de la photo).</a:t>
            </a:r>
          </a:p>
        </p:txBody>
      </p:sp>
      <p:sp>
        <p:nvSpPr>
          <p:cNvPr id="11267" name="Rectangle 3" descr="IMGP0875"/>
          <p:cNvSpPr>
            <a:spLocks noGrp="1" noChangeAspect="1" noChangeArrowheads="1"/>
          </p:cNvSpPr>
          <p:nvPr isPhoto="1"/>
        </p:nvSpPr>
        <p:spPr bwMode="auto">
          <a:xfrm>
            <a:off x="0" y="1800200"/>
            <a:ext cx="5244075" cy="3933056"/>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33022" y="5903893"/>
            <a:ext cx="9003474" cy="738664"/>
          </a:xfrm>
          <a:prstGeom prst="rect">
            <a:avLst/>
          </a:prstGeom>
          <a:noFill/>
        </p:spPr>
        <p:txBody>
          <a:bodyPr wrap="square" rtlCol="0">
            <a:spAutoFit/>
          </a:bodyPr>
          <a:lstStyle/>
          <a:p>
            <a:r>
              <a:rPr lang="fr-FR" sz="1400" dirty="0"/>
              <a:t>Les seuils en pierres sèches construits dans les ravines étaient destinés à lutter contre le ravinement. Octobre 2005 ; seuil en pierres sèches réalisé par l’agriculteur dans le cadre d’un programme post-cyclone Jeanne. Sorgho et pois d’Angole (à droite de la photo).</a:t>
            </a:r>
          </a:p>
        </p:txBody>
      </p:sp>
      <p:sp>
        <p:nvSpPr>
          <p:cNvPr id="5" name="Rectangle 3" descr="IMGP0873">
            <a:extLst>
              <a:ext uri="{FF2B5EF4-FFF2-40B4-BE49-F238E27FC236}">
                <a16:creationId xmlns:a16="http://schemas.microsoft.com/office/drawing/2014/main" id="{111D7802-4984-B53C-A515-C6882418B484}"/>
              </a:ext>
            </a:extLst>
          </p:cNvPr>
          <p:cNvSpPr>
            <a:spLocks noGrp="1" noChangeAspect="1" noChangeArrowheads="1"/>
          </p:cNvSpPr>
          <p:nvPr isPhoto="1"/>
        </p:nvSpPr>
        <p:spPr bwMode="auto">
          <a:xfrm>
            <a:off x="5296151" y="2847452"/>
            <a:ext cx="3840426" cy="2880320"/>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 name="ZoneTexte 2">
            <a:extLst>
              <a:ext uri="{FF2B5EF4-FFF2-40B4-BE49-F238E27FC236}">
                <a16:creationId xmlns:a16="http://schemas.microsoft.com/office/drawing/2014/main" id="{702EB5D1-9DEF-3C53-5724-644A9FAD98BA}"/>
              </a:ext>
            </a:extLst>
          </p:cNvPr>
          <p:cNvSpPr txBox="1"/>
          <p:nvPr/>
        </p:nvSpPr>
        <p:spPr>
          <a:xfrm>
            <a:off x="33022" y="260648"/>
            <a:ext cx="9003474" cy="646331"/>
          </a:xfrm>
          <a:prstGeom prst="rect">
            <a:avLst/>
          </a:prstGeom>
          <a:noFill/>
        </p:spPr>
        <p:txBody>
          <a:bodyPr wrap="square" rtlCol="0">
            <a:spAutoFit/>
          </a:bodyPr>
          <a:lstStyle/>
          <a:p>
            <a:pPr algn="ctr"/>
            <a:r>
              <a:rPr lang="fr-FR" b="1" dirty="0"/>
              <a:t>Dans les projets conduits par SOS-ESF, les seuils en maçonnerie ou en gabions ont pris la place des seuils en pierres sèches</a:t>
            </a:r>
          </a:p>
        </p:txBody>
      </p:sp>
    </p:spTree>
    <p:extLst>
      <p:ext uri="{BB962C8B-B14F-4D97-AF65-F5344CB8AC3E}">
        <p14:creationId xmlns:p14="http://schemas.microsoft.com/office/powerpoint/2010/main" val="336858181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Image 1" descr="DSC04340"/>
          <p:cNvPicPr>
            <a:picLocks noGrp="1" noChangeAspect="1"/>
          </p:cNvPicPr>
          <p:nvPr isPhoto="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8370" name="ZoneTexte 2"/>
          <p:cNvSpPr txBox="1">
            <a:spLocks noChangeArrowheads="1"/>
          </p:cNvSpPr>
          <p:nvPr/>
        </p:nvSpPr>
        <p:spPr bwMode="auto">
          <a:xfrm>
            <a:off x="30163" y="6362164"/>
            <a:ext cx="9113837" cy="523220"/>
          </a:xfrm>
          <a:prstGeom prst="rect">
            <a:avLst/>
          </a:prstGeom>
          <a:solidFill>
            <a:schemeClr val="bg1"/>
          </a:solidFill>
          <a:ln w="9525">
            <a:noFill/>
            <a:miter lim="800000"/>
            <a:headEnd/>
            <a:tailEnd/>
          </a:ln>
        </p:spPr>
        <p:txBody>
          <a:bodyPr wrap="square">
            <a:spAutoFit/>
          </a:bodyPr>
          <a:lstStyle/>
          <a:p>
            <a:r>
              <a:rPr lang="fr-FR" sz="1400" b="1" dirty="0">
                <a:latin typeface="Calibri" pitchFamily="34" charset="0"/>
              </a:rPr>
              <a:t>SB27-</a:t>
            </a:r>
            <a:r>
              <a:rPr lang="fr-FR" sz="1400" b="1" dirty="0">
                <a:effectLst/>
                <a:latin typeface="Times New Roman" panose="02020603050405020304" pitchFamily="18" charset="0"/>
                <a:ea typeface="Times New Roman" panose="02020603050405020304" pitchFamily="18" charset="0"/>
              </a:rPr>
              <a:t>Ti </a:t>
            </a:r>
            <a:r>
              <a:rPr lang="fr-FR" sz="1400" b="1" dirty="0" err="1">
                <a:effectLst/>
                <a:latin typeface="Times New Roman" panose="02020603050405020304" pitchFamily="18" charset="0"/>
                <a:ea typeface="Times New Roman" panose="02020603050405020304" pitchFamily="18" charset="0"/>
              </a:rPr>
              <a:t>Acrête</a:t>
            </a:r>
            <a:r>
              <a:rPr lang="fr-FR" sz="1400" dirty="0">
                <a:latin typeface="Calibri" pitchFamily="34" charset="0"/>
              </a:rPr>
              <a:t>, le bassin </a:t>
            </a:r>
            <a:r>
              <a:rPr lang="fr-FR" sz="1400" b="1" dirty="0">
                <a:latin typeface="Calibri" pitchFamily="34" charset="0"/>
              </a:rPr>
              <a:t>C28</a:t>
            </a:r>
            <a:r>
              <a:rPr lang="fr-FR" sz="1400" dirty="0">
                <a:latin typeface="Calibri" pitchFamily="34" charset="0"/>
              </a:rPr>
              <a:t>, construits en 2009. Le seuil, un premier bassin, un glacis de séchage et le deuxième bassin. Isaïe </a:t>
            </a:r>
            <a:r>
              <a:rPr lang="fr-FR" sz="1400" dirty="0" err="1"/>
              <a:t>Nordelus</a:t>
            </a:r>
            <a:r>
              <a:rPr lang="fr-FR" sz="1400" dirty="0">
                <a:latin typeface="Calibri" pitchFamily="34" charset="0"/>
              </a:rPr>
              <a:t> avec des boutures d’herbe éléphant</a:t>
            </a:r>
          </a:p>
        </p:txBody>
      </p:sp>
      <p:cxnSp>
        <p:nvCxnSpPr>
          <p:cNvPr id="2" name="Connecteur droit avec flèche 1">
            <a:extLst>
              <a:ext uri="{FF2B5EF4-FFF2-40B4-BE49-F238E27FC236}">
                <a16:creationId xmlns:a16="http://schemas.microsoft.com/office/drawing/2014/main" id="{A84A874E-E084-C6E9-7287-582C033947C3}"/>
              </a:ext>
            </a:extLst>
          </p:cNvPr>
          <p:cNvCxnSpPr>
            <a:cxnSpLocks/>
          </p:cNvCxnSpPr>
          <p:nvPr/>
        </p:nvCxnSpPr>
        <p:spPr>
          <a:xfrm>
            <a:off x="4860032" y="3429000"/>
            <a:ext cx="2808312" cy="10081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2C6C1203-14E9-06C4-DD4F-6A525E08B28E}"/>
              </a:ext>
            </a:extLst>
          </p:cNvPr>
          <p:cNvSpPr txBox="1"/>
          <p:nvPr/>
        </p:nvSpPr>
        <p:spPr>
          <a:xfrm>
            <a:off x="-23058" y="188640"/>
            <a:ext cx="1421904" cy="307777"/>
          </a:xfrm>
          <a:prstGeom prst="rect">
            <a:avLst/>
          </a:prstGeom>
          <a:noFill/>
        </p:spPr>
        <p:txBody>
          <a:bodyPr wrap="square" rtlCol="0">
            <a:spAutoFit/>
          </a:bodyPr>
          <a:lstStyle/>
          <a:p>
            <a:r>
              <a:rPr lang="fr-FR" sz="1400" b="1" dirty="0">
                <a:solidFill>
                  <a:schemeClr val="bg1"/>
                </a:solidFill>
              </a:rPr>
              <a:t>SB27-Ti </a:t>
            </a:r>
            <a:r>
              <a:rPr lang="fr-FR" sz="1400" b="1" dirty="0" err="1">
                <a:solidFill>
                  <a:schemeClr val="bg1"/>
                </a:solidFill>
              </a:rPr>
              <a:t>Acrête</a:t>
            </a:r>
            <a:endParaRPr lang="fr-FR" sz="1400" dirty="0">
              <a:solidFill>
                <a:schemeClr val="bg1"/>
              </a:solidFill>
            </a:endParaRPr>
          </a:p>
        </p:txBody>
      </p:sp>
    </p:spTree>
    <p:extLst>
      <p:ext uri="{BB962C8B-B14F-4D97-AF65-F5344CB8AC3E}">
        <p14:creationId xmlns:p14="http://schemas.microsoft.com/office/powerpoint/2010/main" val="116578979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hidden="1"/>
          <p:cNvSpPr>
            <a:spLocks noGrp="1" noChangeArrowheads="1"/>
          </p:cNvSpPr>
          <p:nvPr>
            <p:ph type="title"/>
          </p:nvPr>
        </p:nvSpPr>
        <p:spPr/>
        <p:txBody>
          <a:bodyPr/>
          <a:lstStyle/>
          <a:p>
            <a:pPr eaLnBrk="1" hangingPunct="1"/>
            <a:r>
              <a:rPr lang="fr-FR" dirty="0"/>
              <a:t>Goutte à goutte</a:t>
            </a:r>
          </a:p>
        </p:txBody>
      </p:sp>
      <p:sp>
        <p:nvSpPr>
          <p:cNvPr id="16387" name="Rectangle 3" descr="IMGP3649"/>
          <p:cNvSpPr>
            <a:spLocks noGrp="1" noChangeAspect="1" noChangeArrowheads="1"/>
          </p:cNvSpPr>
          <p:nvPr isPhoto="1"/>
        </p:nvSpPr>
        <p:spPr bwMode="auto">
          <a:xfrm>
            <a:off x="-36511" y="-6763"/>
            <a:ext cx="2760942" cy="4155843"/>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673231" y="4273350"/>
            <a:ext cx="1341457" cy="307777"/>
          </a:xfrm>
          <a:prstGeom prst="rect">
            <a:avLst/>
          </a:prstGeom>
          <a:noFill/>
        </p:spPr>
        <p:txBody>
          <a:bodyPr wrap="none" rtlCol="0">
            <a:spAutoFit/>
          </a:bodyPr>
          <a:lstStyle/>
          <a:p>
            <a:r>
              <a:rPr lang="fr-FR" sz="1400" dirty="0"/>
              <a:t>Goutte à goutte</a:t>
            </a:r>
          </a:p>
        </p:txBody>
      </p:sp>
      <p:sp>
        <p:nvSpPr>
          <p:cNvPr id="3" name="Rectangle 3" descr="DSC04333">
            <a:extLst>
              <a:ext uri="{FF2B5EF4-FFF2-40B4-BE49-F238E27FC236}">
                <a16:creationId xmlns:a16="http://schemas.microsoft.com/office/drawing/2014/main" id="{A46CFBA0-CC53-937C-F2E4-04EB5FBE7FCC}"/>
              </a:ext>
            </a:extLst>
          </p:cNvPr>
          <p:cNvSpPr>
            <a:spLocks noGrp="1" noChangeAspect="1" noChangeArrowheads="1"/>
          </p:cNvSpPr>
          <p:nvPr isPhoto="1"/>
        </p:nvSpPr>
        <p:spPr bwMode="auto">
          <a:xfrm>
            <a:off x="3590749" y="36931"/>
            <a:ext cx="5541124" cy="4155843"/>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 name="ZoneTexte 3">
            <a:extLst>
              <a:ext uri="{FF2B5EF4-FFF2-40B4-BE49-F238E27FC236}">
                <a16:creationId xmlns:a16="http://schemas.microsoft.com/office/drawing/2014/main" id="{14CCFBC2-E906-BBA7-1659-3F78EB022415}"/>
              </a:ext>
            </a:extLst>
          </p:cNvPr>
          <p:cNvSpPr txBox="1"/>
          <p:nvPr/>
        </p:nvSpPr>
        <p:spPr>
          <a:xfrm>
            <a:off x="161697" y="4716267"/>
            <a:ext cx="8424936" cy="1692771"/>
          </a:xfrm>
          <a:prstGeom prst="rect">
            <a:avLst/>
          </a:prstGeom>
          <a:noFill/>
        </p:spPr>
        <p:txBody>
          <a:bodyPr wrap="square" rtlCol="0">
            <a:spAutoFit/>
          </a:bodyPr>
          <a:lstStyle/>
          <a:p>
            <a:pPr algn="ctr"/>
            <a:r>
              <a:rPr lang="fr-FR" sz="2000" b="1" dirty="0">
                <a:effectLst/>
                <a:latin typeface="Arial" panose="020B0604020202020204" pitchFamily="34" charset="0"/>
                <a:ea typeface="Calibri" panose="020F0502020204030204" pitchFamily="34" charset="0"/>
                <a:cs typeface="Arial" panose="020B0604020202020204" pitchFamily="34" charset="0"/>
              </a:rPr>
              <a:t>La valorisation agricole de l’atterrissement du SB27-Ti </a:t>
            </a:r>
            <a:r>
              <a:rPr lang="fr-FR" sz="2000" b="1" dirty="0" err="1">
                <a:effectLst/>
                <a:latin typeface="Arial" panose="020B0604020202020204" pitchFamily="34" charset="0"/>
                <a:ea typeface="Calibri" panose="020F0502020204030204" pitchFamily="34" charset="0"/>
                <a:cs typeface="Arial" panose="020B0604020202020204" pitchFamily="34" charset="0"/>
              </a:rPr>
              <a:t>Acrête</a:t>
            </a:r>
            <a:endParaRPr lang="fr-FR" sz="2000" b="1" dirty="0">
              <a:effectLst/>
              <a:latin typeface="Arial" panose="020B0604020202020204" pitchFamily="34" charset="0"/>
              <a:ea typeface="Calibri" panose="020F0502020204030204" pitchFamily="34" charset="0"/>
              <a:cs typeface="Arial" panose="020B0604020202020204" pitchFamily="34" charset="0"/>
            </a:endParaRPr>
          </a:p>
          <a:p>
            <a:pPr algn="just"/>
            <a:endParaRPr lang="fr-FR" sz="1400" dirty="0">
              <a:effectLst/>
              <a:latin typeface="Arial" panose="020B0604020202020204" pitchFamily="34" charset="0"/>
              <a:ea typeface="Calibri" panose="020F0502020204030204" pitchFamily="34" charset="0"/>
              <a:cs typeface="Arial" panose="020B0604020202020204" pitchFamily="34" charset="0"/>
            </a:endParaRPr>
          </a:p>
          <a:p>
            <a:pPr algn="just"/>
            <a:r>
              <a:rPr lang="fr-FR" sz="1400" dirty="0">
                <a:effectLst/>
                <a:latin typeface="Arial" panose="020B0604020202020204" pitchFamily="34" charset="0"/>
                <a:ea typeface="Calibri" panose="020F0502020204030204" pitchFamily="34" charset="0"/>
                <a:cs typeface="Arial" panose="020B0604020202020204" pitchFamily="34" charset="0"/>
              </a:rPr>
              <a:t>L’agriculteur qui cultive la parcelle dans laquelle est construit un ouvrage est le bénéficiaire principal de l’aménagement. L’ouvrage est construit sur les terres qu’il cultive. C’est à lui de procéder à la valorisation agricole de l’eau stockée et du fond frais créé. Dans l’ensemble, le pari fait par SOS-ESF sur cette valorisation a été gagné : dans les ravines aménagées, des cultures plus productives ont été implantées et protégées de la dent du bétail par de nouvelles haies vives, souvent à base de candélabres. </a:t>
            </a:r>
            <a:endParaRPr lang="fr-FR" sz="1400" dirty="0">
              <a:latin typeface="Arial" panose="020B0604020202020204" pitchFamily="34" charset="0"/>
              <a:cs typeface="Arial" panose="020B0604020202020204" pitchFamily="34" charset="0"/>
            </a:endParaRPr>
          </a:p>
        </p:txBody>
      </p:sp>
      <p:sp>
        <p:nvSpPr>
          <p:cNvPr id="5" name="ZoneTexte 4">
            <a:hlinkClick r:id="rId4" action="ppaction://hlinksldjump"/>
            <a:extLst>
              <a:ext uri="{FF2B5EF4-FFF2-40B4-BE49-F238E27FC236}">
                <a16:creationId xmlns:a16="http://schemas.microsoft.com/office/drawing/2014/main" id="{DD2D8AC8-E9E6-14BA-1C44-5AFE547B1992}"/>
              </a:ext>
            </a:extLst>
          </p:cNvPr>
          <p:cNvSpPr txBox="1"/>
          <p:nvPr/>
        </p:nvSpPr>
        <p:spPr>
          <a:xfrm>
            <a:off x="7991872" y="116632"/>
            <a:ext cx="1152128" cy="276999"/>
          </a:xfrm>
          <a:prstGeom prst="rect">
            <a:avLst/>
          </a:prstGeom>
          <a:solidFill>
            <a:schemeClr val="accent1">
              <a:lumMod val="40000"/>
              <a:lumOff val="60000"/>
            </a:schemeClr>
          </a:solidFill>
        </p:spPr>
        <p:txBody>
          <a:bodyPr wrap="square" rtlCol="0">
            <a:spAutoFit/>
          </a:bodyPr>
          <a:lstStyle/>
          <a:p>
            <a:r>
              <a:rPr lang="fr-FR" sz="1200" dirty="0"/>
              <a:t>Retour à l’index</a:t>
            </a:r>
          </a:p>
        </p:txBody>
      </p:sp>
      <p:sp>
        <p:nvSpPr>
          <p:cNvPr id="6" name="ZoneTexte 5">
            <a:extLst>
              <a:ext uri="{FF2B5EF4-FFF2-40B4-BE49-F238E27FC236}">
                <a16:creationId xmlns:a16="http://schemas.microsoft.com/office/drawing/2014/main" id="{F9672DDA-A478-3E76-22EE-709C76ED1F6F}"/>
              </a:ext>
            </a:extLst>
          </p:cNvPr>
          <p:cNvSpPr txBox="1"/>
          <p:nvPr/>
        </p:nvSpPr>
        <p:spPr>
          <a:xfrm>
            <a:off x="3923928" y="3820013"/>
            <a:ext cx="1421904" cy="307777"/>
          </a:xfrm>
          <a:prstGeom prst="rect">
            <a:avLst/>
          </a:prstGeom>
          <a:noFill/>
        </p:spPr>
        <p:txBody>
          <a:bodyPr wrap="square" rtlCol="0">
            <a:spAutoFit/>
          </a:bodyPr>
          <a:lstStyle/>
          <a:p>
            <a:r>
              <a:rPr lang="fr-FR" sz="1400" b="1" dirty="0">
                <a:solidFill>
                  <a:schemeClr val="bg1"/>
                </a:solidFill>
              </a:rPr>
              <a:t>SB27-Ti </a:t>
            </a:r>
            <a:r>
              <a:rPr lang="fr-FR" sz="1400" b="1" dirty="0" err="1">
                <a:solidFill>
                  <a:schemeClr val="bg1"/>
                </a:solidFill>
              </a:rPr>
              <a:t>Acrête</a:t>
            </a:r>
            <a:endParaRPr lang="fr-FR" sz="1400" dirty="0">
              <a:solidFill>
                <a:schemeClr val="bg1"/>
              </a:solidFill>
            </a:endParaRPr>
          </a:p>
        </p:txBody>
      </p:sp>
    </p:spTree>
    <p:extLst>
      <p:ext uri="{BB962C8B-B14F-4D97-AF65-F5344CB8AC3E}">
        <p14:creationId xmlns:p14="http://schemas.microsoft.com/office/powerpoint/2010/main" val="163777229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hidden="1"/>
          <p:cNvSpPr>
            <a:spLocks noGrp="1" noChangeArrowheads="1"/>
          </p:cNvSpPr>
          <p:nvPr>
            <p:ph type="title"/>
          </p:nvPr>
        </p:nvSpPr>
        <p:spPr/>
        <p:txBody>
          <a:bodyPr/>
          <a:lstStyle/>
          <a:p>
            <a:r>
              <a:rPr lang="fr-FR" dirty="0"/>
              <a:t>Culture de piment</a:t>
            </a:r>
          </a:p>
        </p:txBody>
      </p:sp>
      <p:sp>
        <p:nvSpPr>
          <p:cNvPr id="7171" name="Rectangle 3" descr="DSC04334"/>
          <p:cNvSpPr>
            <a:spLocks noGrp="1" noChangeAspect="1" noChangeArrowheads="1"/>
          </p:cNvSpPr>
          <p:nvPr isPhoto="1"/>
        </p:nvSpPr>
        <p:spPr bwMode="auto">
          <a:xfrm>
            <a:off x="0" y="0"/>
            <a:ext cx="8316416" cy="6237312"/>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251520" y="6453336"/>
            <a:ext cx="1509516" cy="307777"/>
          </a:xfrm>
          <a:prstGeom prst="rect">
            <a:avLst/>
          </a:prstGeom>
          <a:noFill/>
        </p:spPr>
        <p:txBody>
          <a:bodyPr wrap="none" rtlCol="0">
            <a:spAutoFit/>
          </a:bodyPr>
          <a:lstStyle/>
          <a:p>
            <a:r>
              <a:rPr lang="fr-FR" sz="1400" dirty="0"/>
              <a:t>Culture de piment</a:t>
            </a:r>
          </a:p>
        </p:txBody>
      </p:sp>
      <p:sp>
        <p:nvSpPr>
          <p:cNvPr id="3" name="ZoneTexte 2">
            <a:extLst>
              <a:ext uri="{FF2B5EF4-FFF2-40B4-BE49-F238E27FC236}">
                <a16:creationId xmlns:a16="http://schemas.microsoft.com/office/drawing/2014/main" id="{72AA9DEB-6992-CC10-F406-F36558DA1C9E}"/>
              </a:ext>
            </a:extLst>
          </p:cNvPr>
          <p:cNvSpPr txBox="1"/>
          <p:nvPr/>
        </p:nvSpPr>
        <p:spPr>
          <a:xfrm>
            <a:off x="6804248" y="5805264"/>
            <a:ext cx="1421904" cy="307777"/>
          </a:xfrm>
          <a:prstGeom prst="rect">
            <a:avLst/>
          </a:prstGeom>
          <a:noFill/>
        </p:spPr>
        <p:txBody>
          <a:bodyPr wrap="square" rtlCol="0">
            <a:spAutoFit/>
          </a:bodyPr>
          <a:lstStyle/>
          <a:p>
            <a:r>
              <a:rPr lang="fr-FR" sz="1400" b="1" dirty="0">
                <a:solidFill>
                  <a:schemeClr val="bg1"/>
                </a:solidFill>
              </a:rPr>
              <a:t>SB27-Ti </a:t>
            </a:r>
            <a:r>
              <a:rPr lang="fr-FR" sz="1400" b="1" dirty="0" err="1">
                <a:solidFill>
                  <a:schemeClr val="bg1"/>
                </a:solidFill>
              </a:rPr>
              <a:t>Acrête</a:t>
            </a:r>
            <a:endParaRPr lang="fr-FR" sz="1400" dirty="0">
              <a:solidFill>
                <a:schemeClr val="bg1"/>
              </a:solidFill>
            </a:endParaRPr>
          </a:p>
        </p:txBody>
      </p:sp>
    </p:spTree>
    <p:extLst>
      <p:ext uri="{BB962C8B-B14F-4D97-AF65-F5344CB8AC3E}">
        <p14:creationId xmlns:p14="http://schemas.microsoft.com/office/powerpoint/2010/main" val="318931672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hidden="1"/>
          <p:cNvSpPr>
            <a:spLocks noGrp="1" noChangeArrowheads="1"/>
          </p:cNvSpPr>
          <p:nvPr>
            <p:ph type="title"/>
          </p:nvPr>
        </p:nvSpPr>
        <p:spPr/>
        <p:txBody>
          <a:bodyPr>
            <a:normAutofit fontScale="90000"/>
          </a:bodyPr>
          <a:lstStyle/>
          <a:p>
            <a:pPr eaLnBrk="1" hangingPunct="1"/>
            <a:r>
              <a:rPr lang="fr-FR" sz="4000" dirty="0"/>
              <a:t>En aval de C28. Arrosage du piment et du bananier</a:t>
            </a:r>
          </a:p>
        </p:txBody>
      </p:sp>
      <p:sp>
        <p:nvSpPr>
          <p:cNvPr id="4099" name="Rectangle 3" descr="DSC04754"/>
          <p:cNvSpPr>
            <a:spLocks noGrp="1" noChangeAspect="1" noChangeArrowheads="1"/>
          </p:cNvSpPr>
          <p:nvPr isPhoto="1"/>
        </p:nvSpPr>
        <p:spPr bwMode="auto">
          <a:xfrm>
            <a:off x="0" y="0"/>
            <a:ext cx="8244408" cy="6183306"/>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0" y="6453336"/>
            <a:ext cx="4999254" cy="307777"/>
          </a:xfrm>
          <a:prstGeom prst="rect">
            <a:avLst/>
          </a:prstGeom>
          <a:noFill/>
        </p:spPr>
        <p:txBody>
          <a:bodyPr wrap="none" rtlCol="0">
            <a:spAutoFit/>
          </a:bodyPr>
          <a:lstStyle/>
          <a:p>
            <a:r>
              <a:rPr lang="fr-FR" sz="1400" dirty="0">
                <a:latin typeface="Arial" panose="020B0604020202020204" pitchFamily="34" charset="0"/>
                <a:cs typeface="Arial" panose="020B0604020202020204" pitchFamily="34" charset="0"/>
              </a:rPr>
              <a:t>En aval de C28 </a:t>
            </a:r>
            <a:r>
              <a:rPr lang="fr-FR" sz="1400" dirty="0">
                <a:effectLst/>
                <a:latin typeface="Arial" panose="020B0604020202020204" pitchFamily="34" charset="0"/>
                <a:ea typeface="Times New Roman" panose="02020603050405020304" pitchFamily="18" charset="0"/>
                <a:cs typeface="Arial" panose="020B0604020202020204" pitchFamily="34" charset="0"/>
              </a:rPr>
              <a:t>Ti </a:t>
            </a:r>
            <a:r>
              <a:rPr lang="fr-FR" sz="1400" dirty="0" err="1">
                <a:effectLst/>
                <a:latin typeface="Arial" panose="020B0604020202020204" pitchFamily="34" charset="0"/>
                <a:ea typeface="Times New Roman" panose="02020603050405020304" pitchFamily="18" charset="0"/>
                <a:cs typeface="Arial" panose="020B0604020202020204" pitchFamily="34" charset="0"/>
              </a:rPr>
              <a:t>Acrête</a:t>
            </a:r>
            <a:r>
              <a:rPr lang="fr-FR" sz="1400" dirty="0">
                <a:latin typeface="Arial" panose="020B0604020202020204" pitchFamily="34" charset="0"/>
                <a:cs typeface="Arial" panose="020B0604020202020204" pitchFamily="34" charset="0"/>
              </a:rPr>
              <a:t>. Arrosage du piment et du bananier</a:t>
            </a:r>
          </a:p>
        </p:txBody>
      </p:sp>
    </p:spTree>
    <p:extLst>
      <p:ext uri="{BB962C8B-B14F-4D97-AF65-F5344CB8AC3E}">
        <p14:creationId xmlns:p14="http://schemas.microsoft.com/office/powerpoint/2010/main" val="283360004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hidden="1"/>
          <p:cNvSpPr>
            <a:spLocks noGrp="1" noChangeArrowheads="1"/>
          </p:cNvSpPr>
          <p:nvPr>
            <p:ph type="title"/>
          </p:nvPr>
        </p:nvSpPr>
        <p:spPr/>
        <p:txBody>
          <a:bodyPr>
            <a:normAutofit fontScale="90000"/>
          </a:bodyPr>
          <a:lstStyle/>
          <a:p>
            <a:pPr eaLnBrk="1" hangingPunct="1"/>
            <a:r>
              <a:rPr lang="fr-FR" sz="4000" dirty="0"/>
              <a:t>Une crue a détruit la partie centrale du  jardin de piment. L’agriculteur a planté de la canne pour un écoulement sans dégâts des crues.</a:t>
            </a:r>
          </a:p>
        </p:txBody>
      </p:sp>
      <p:sp>
        <p:nvSpPr>
          <p:cNvPr id="5123" name="Rectangle 3" descr="DSC04755"/>
          <p:cNvSpPr>
            <a:spLocks noGrp="1" noChangeAspect="1" noChangeArrowheads="1"/>
          </p:cNvSpPr>
          <p:nvPr isPhoto="1"/>
        </p:nvSpPr>
        <p:spPr bwMode="auto">
          <a:xfrm>
            <a:off x="0" y="0"/>
            <a:ext cx="7956376" cy="5967282"/>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1" y="6095037"/>
            <a:ext cx="9144000" cy="523220"/>
          </a:xfrm>
          <a:prstGeom prst="rect">
            <a:avLst/>
          </a:prstGeom>
          <a:noFill/>
        </p:spPr>
        <p:txBody>
          <a:bodyPr wrap="square" rtlCol="0">
            <a:spAutoFit/>
          </a:bodyPr>
          <a:lstStyle/>
          <a:p>
            <a:r>
              <a:rPr lang="fr-FR" sz="1400" dirty="0"/>
              <a:t>Une crue a détruit la partie centrale du  jardin de piment. L’agriculteur a planté de la canne pour un écoulement sans dégâts des crues.</a:t>
            </a:r>
          </a:p>
        </p:txBody>
      </p:sp>
      <p:sp>
        <p:nvSpPr>
          <p:cNvPr id="3" name="ZoneTexte 2">
            <a:extLst>
              <a:ext uri="{FF2B5EF4-FFF2-40B4-BE49-F238E27FC236}">
                <a16:creationId xmlns:a16="http://schemas.microsoft.com/office/drawing/2014/main" id="{77F7B8DE-CC98-E5F8-2FE3-8FF7BFE6E4CB}"/>
              </a:ext>
            </a:extLst>
          </p:cNvPr>
          <p:cNvSpPr txBox="1"/>
          <p:nvPr/>
        </p:nvSpPr>
        <p:spPr>
          <a:xfrm>
            <a:off x="179512" y="5517232"/>
            <a:ext cx="1421904" cy="307777"/>
          </a:xfrm>
          <a:prstGeom prst="rect">
            <a:avLst/>
          </a:prstGeom>
          <a:noFill/>
        </p:spPr>
        <p:txBody>
          <a:bodyPr wrap="square" rtlCol="0">
            <a:spAutoFit/>
          </a:bodyPr>
          <a:lstStyle/>
          <a:p>
            <a:r>
              <a:rPr lang="fr-FR" sz="1400" b="1" dirty="0">
                <a:solidFill>
                  <a:schemeClr val="bg1"/>
                </a:solidFill>
              </a:rPr>
              <a:t>SB27-Ti </a:t>
            </a:r>
            <a:r>
              <a:rPr lang="fr-FR" sz="1400" b="1" dirty="0" err="1">
                <a:solidFill>
                  <a:schemeClr val="bg1"/>
                </a:solidFill>
              </a:rPr>
              <a:t>Acrête</a:t>
            </a:r>
            <a:endParaRPr lang="fr-FR" sz="1400" dirty="0">
              <a:solidFill>
                <a:schemeClr val="bg1"/>
              </a:solidFill>
            </a:endParaRPr>
          </a:p>
        </p:txBody>
      </p:sp>
    </p:spTree>
    <p:extLst>
      <p:ext uri="{BB962C8B-B14F-4D97-AF65-F5344CB8AC3E}">
        <p14:creationId xmlns:p14="http://schemas.microsoft.com/office/powerpoint/2010/main" val="236154934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hidden="1"/>
          <p:cNvSpPr>
            <a:spLocks noGrp="1" noChangeArrowheads="1"/>
          </p:cNvSpPr>
          <p:nvPr>
            <p:ph type="title"/>
          </p:nvPr>
        </p:nvSpPr>
        <p:spPr/>
        <p:txBody>
          <a:bodyPr>
            <a:normAutofit fontScale="90000"/>
          </a:bodyPr>
          <a:lstStyle/>
          <a:p>
            <a:pPr eaLnBrk="1" hangingPunct="1"/>
            <a:r>
              <a:rPr lang="fr-FR" sz="4000" dirty="0"/>
              <a:t>Arrosage localisé  d’un plant de banane plantain.</a:t>
            </a:r>
          </a:p>
        </p:txBody>
      </p:sp>
      <p:sp>
        <p:nvSpPr>
          <p:cNvPr id="7171" name="Rectangle 3" descr="DSC04801"/>
          <p:cNvSpPr>
            <a:spLocks noGrp="1" noChangeAspect="1" noChangeArrowheads="1"/>
          </p:cNvSpPr>
          <p:nvPr isPhoto="1"/>
        </p:nvSpPr>
        <p:spPr bwMode="auto">
          <a:xfrm>
            <a:off x="-1" y="0"/>
            <a:ext cx="5244075" cy="3933056"/>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0" y="4077072"/>
            <a:ext cx="4091946" cy="307777"/>
          </a:xfrm>
          <a:prstGeom prst="rect">
            <a:avLst/>
          </a:prstGeom>
          <a:noFill/>
        </p:spPr>
        <p:txBody>
          <a:bodyPr wrap="square" rtlCol="0">
            <a:spAutoFit/>
          </a:bodyPr>
          <a:lstStyle/>
          <a:p>
            <a:r>
              <a:rPr lang="fr-FR" sz="1400" dirty="0">
                <a:latin typeface="Arial" panose="020B0604020202020204" pitchFamily="34" charset="0"/>
                <a:cs typeface="Arial" panose="020B0604020202020204" pitchFamily="34" charset="0"/>
              </a:rPr>
              <a:t>Arrosage localisé  d’un plant de banane plantain.</a:t>
            </a:r>
          </a:p>
        </p:txBody>
      </p:sp>
      <p:sp>
        <p:nvSpPr>
          <p:cNvPr id="5" name="Rectangle 3" descr="DSC04802"/>
          <p:cNvSpPr>
            <a:spLocks noGrp="1" noChangeAspect="1" noChangeArrowheads="1"/>
          </p:cNvSpPr>
          <p:nvPr isPhoto="1"/>
        </p:nvSpPr>
        <p:spPr bwMode="auto">
          <a:xfrm>
            <a:off x="4091946" y="3068960"/>
            <a:ext cx="5052053" cy="3789040"/>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 name="ZoneTexte 2">
            <a:extLst>
              <a:ext uri="{FF2B5EF4-FFF2-40B4-BE49-F238E27FC236}">
                <a16:creationId xmlns:a16="http://schemas.microsoft.com/office/drawing/2014/main" id="{C9A8E1F7-7821-5BE7-158F-F32F78059A00}"/>
              </a:ext>
            </a:extLst>
          </p:cNvPr>
          <p:cNvSpPr txBox="1"/>
          <p:nvPr/>
        </p:nvSpPr>
        <p:spPr>
          <a:xfrm>
            <a:off x="7722096" y="6453336"/>
            <a:ext cx="1421904" cy="307777"/>
          </a:xfrm>
          <a:prstGeom prst="rect">
            <a:avLst/>
          </a:prstGeom>
          <a:noFill/>
        </p:spPr>
        <p:txBody>
          <a:bodyPr wrap="square" rtlCol="0">
            <a:spAutoFit/>
          </a:bodyPr>
          <a:lstStyle/>
          <a:p>
            <a:r>
              <a:rPr lang="fr-FR" sz="1400" b="1" dirty="0">
                <a:solidFill>
                  <a:schemeClr val="bg1"/>
                </a:solidFill>
              </a:rPr>
              <a:t>SB27-Ti </a:t>
            </a:r>
            <a:r>
              <a:rPr lang="fr-FR" sz="1400" b="1" dirty="0" err="1">
                <a:solidFill>
                  <a:schemeClr val="bg1"/>
                </a:solidFill>
              </a:rPr>
              <a:t>Acrête</a:t>
            </a:r>
            <a:endParaRPr lang="fr-FR" sz="1400" dirty="0">
              <a:solidFill>
                <a:schemeClr val="bg1"/>
              </a:solidFill>
            </a:endParaRPr>
          </a:p>
        </p:txBody>
      </p:sp>
    </p:spTree>
    <p:extLst>
      <p:ext uri="{BB962C8B-B14F-4D97-AF65-F5344CB8AC3E}">
        <p14:creationId xmlns:p14="http://schemas.microsoft.com/office/powerpoint/2010/main" val="416895587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hidden="1"/>
          <p:cNvSpPr>
            <a:spLocks noGrp="1" noChangeArrowheads="1"/>
          </p:cNvSpPr>
          <p:nvPr>
            <p:ph type="title"/>
          </p:nvPr>
        </p:nvSpPr>
        <p:spPr/>
        <p:txBody>
          <a:bodyPr>
            <a:normAutofit fontScale="90000"/>
          </a:bodyPr>
          <a:lstStyle/>
          <a:p>
            <a:pPr eaLnBrk="1" hangingPunct="1"/>
            <a:r>
              <a:rPr lang="fr-FR" sz="4000" dirty="0"/>
              <a:t>Pépinière au pied du bananier pour bénéficier de la fertilisation organique.</a:t>
            </a:r>
          </a:p>
        </p:txBody>
      </p:sp>
      <p:sp>
        <p:nvSpPr>
          <p:cNvPr id="15363" name="Rectangle 3" descr="IMGP3641"/>
          <p:cNvSpPr>
            <a:spLocks noGrp="1" noChangeAspect="1" noChangeArrowheads="1"/>
          </p:cNvSpPr>
          <p:nvPr isPhoto="1"/>
        </p:nvSpPr>
        <p:spPr bwMode="auto">
          <a:xfrm>
            <a:off x="-8062" y="-27384"/>
            <a:ext cx="8887068" cy="5904655"/>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107504" y="6381328"/>
            <a:ext cx="6529352" cy="307777"/>
          </a:xfrm>
          <a:prstGeom prst="rect">
            <a:avLst/>
          </a:prstGeom>
          <a:noFill/>
        </p:spPr>
        <p:txBody>
          <a:bodyPr wrap="none" rtlCol="0">
            <a:spAutoFit/>
          </a:bodyPr>
          <a:lstStyle/>
          <a:p>
            <a:r>
              <a:rPr lang="fr-FR" sz="1400" dirty="0">
                <a:latin typeface="Arial" panose="020B0604020202020204" pitchFamily="34" charset="0"/>
                <a:cs typeface="Arial" panose="020B0604020202020204" pitchFamily="34" charset="0"/>
              </a:rPr>
              <a:t>Petite pépinière au pied du bananier pour bénéficier de la fertilisation organique.</a:t>
            </a:r>
          </a:p>
        </p:txBody>
      </p:sp>
      <p:sp>
        <p:nvSpPr>
          <p:cNvPr id="3" name="ZoneTexte 2">
            <a:extLst>
              <a:ext uri="{FF2B5EF4-FFF2-40B4-BE49-F238E27FC236}">
                <a16:creationId xmlns:a16="http://schemas.microsoft.com/office/drawing/2014/main" id="{2C0DA933-045E-7EE7-47AC-56E89F83A049}"/>
              </a:ext>
            </a:extLst>
          </p:cNvPr>
          <p:cNvSpPr txBox="1"/>
          <p:nvPr/>
        </p:nvSpPr>
        <p:spPr>
          <a:xfrm>
            <a:off x="7452320" y="5497487"/>
            <a:ext cx="1421904" cy="307777"/>
          </a:xfrm>
          <a:prstGeom prst="rect">
            <a:avLst/>
          </a:prstGeom>
          <a:noFill/>
        </p:spPr>
        <p:txBody>
          <a:bodyPr wrap="square" rtlCol="0">
            <a:spAutoFit/>
          </a:bodyPr>
          <a:lstStyle/>
          <a:p>
            <a:r>
              <a:rPr lang="fr-FR" sz="1400" b="1" dirty="0">
                <a:solidFill>
                  <a:schemeClr val="bg1"/>
                </a:solidFill>
              </a:rPr>
              <a:t>SB27-Ti </a:t>
            </a:r>
            <a:r>
              <a:rPr lang="fr-FR" sz="1400" b="1" dirty="0" err="1">
                <a:solidFill>
                  <a:schemeClr val="bg1"/>
                </a:solidFill>
              </a:rPr>
              <a:t>Acrête</a:t>
            </a:r>
            <a:endParaRPr lang="fr-FR" sz="1400" dirty="0">
              <a:solidFill>
                <a:schemeClr val="bg1"/>
              </a:solidFill>
            </a:endParaRPr>
          </a:p>
        </p:txBody>
      </p:sp>
    </p:spTree>
    <p:extLst>
      <p:ext uri="{BB962C8B-B14F-4D97-AF65-F5344CB8AC3E}">
        <p14:creationId xmlns:p14="http://schemas.microsoft.com/office/powerpoint/2010/main" val="39143299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Image 1" descr="DSC04330"/>
          <p:cNvPicPr>
            <a:picLocks noGrp="1" noChangeAspect="1"/>
          </p:cNvPicPr>
          <p:nvPr isPhoto="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8130" name="ZoneTexte 2"/>
          <p:cNvSpPr txBox="1">
            <a:spLocks noChangeArrowheads="1"/>
          </p:cNvSpPr>
          <p:nvPr/>
        </p:nvSpPr>
        <p:spPr bwMode="auto">
          <a:xfrm>
            <a:off x="30162" y="6577607"/>
            <a:ext cx="9113837" cy="523220"/>
          </a:xfrm>
          <a:prstGeom prst="rect">
            <a:avLst/>
          </a:prstGeom>
          <a:solidFill>
            <a:schemeClr val="bg1"/>
          </a:solidFill>
          <a:ln w="9525">
            <a:noFill/>
            <a:miter lim="800000"/>
            <a:headEnd/>
            <a:tailEnd/>
          </a:ln>
        </p:spPr>
        <p:txBody>
          <a:bodyPr wrap="square">
            <a:spAutoFit/>
          </a:bodyPr>
          <a:lstStyle/>
          <a:p>
            <a:r>
              <a:rPr lang="fr-FR" sz="1400" dirty="0">
                <a:latin typeface="Arial" panose="020B0604020202020204" pitchFamily="34" charset="0"/>
                <a:cs typeface="Arial" panose="020B0604020202020204" pitchFamily="34" charset="0"/>
              </a:rPr>
              <a:t>En aval de SB27-</a:t>
            </a:r>
            <a:r>
              <a:rPr lang="fr-FR" sz="1400" dirty="0">
                <a:effectLst/>
                <a:latin typeface="Arial" panose="020B0604020202020204" pitchFamily="34" charset="0"/>
                <a:ea typeface="Times New Roman" panose="02020603050405020304" pitchFamily="18" charset="0"/>
                <a:cs typeface="Arial" panose="020B0604020202020204" pitchFamily="34" charset="0"/>
              </a:rPr>
              <a:t>Ti </a:t>
            </a:r>
            <a:r>
              <a:rPr lang="fr-FR" sz="1400" dirty="0" err="1">
                <a:effectLst/>
                <a:latin typeface="Arial" panose="020B0604020202020204" pitchFamily="34" charset="0"/>
                <a:ea typeface="Times New Roman" panose="02020603050405020304" pitchFamily="18" charset="0"/>
                <a:cs typeface="Arial" panose="020B0604020202020204" pitchFamily="34" charset="0"/>
              </a:rPr>
              <a:t>Acrête</a:t>
            </a:r>
            <a:r>
              <a:rPr lang="fr-FR" sz="1400" dirty="0">
                <a:latin typeface="Arial" panose="020B0604020202020204" pitchFamily="34" charset="0"/>
                <a:cs typeface="Arial" panose="020B0604020202020204" pitchFamily="34" charset="0"/>
              </a:rPr>
              <a:t>. La zone valorisée par Isaïe </a:t>
            </a:r>
            <a:r>
              <a:rPr lang="fr-FR" sz="1400" dirty="0" err="1">
                <a:latin typeface="Arial" panose="020B0604020202020204" pitchFamily="34" charset="0"/>
                <a:cs typeface="Arial" panose="020B0604020202020204" pitchFamily="34" charset="0"/>
              </a:rPr>
              <a:t>Nordelus</a:t>
            </a:r>
            <a:r>
              <a:rPr lang="fr-FR" sz="1400" dirty="0">
                <a:latin typeface="Arial" panose="020B0604020202020204" pitchFamily="34" charset="0"/>
                <a:cs typeface="Arial" panose="020B0604020202020204" pitchFamily="34" charset="0"/>
              </a:rPr>
              <a:t> et son frère Amérique. Piments, banane plantain.</a:t>
            </a:r>
          </a:p>
        </p:txBody>
      </p:sp>
      <p:sp>
        <p:nvSpPr>
          <p:cNvPr id="2" name="ZoneTexte 1">
            <a:extLst>
              <a:ext uri="{FF2B5EF4-FFF2-40B4-BE49-F238E27FC236}">
                <a16:creationId xmlns:a16="http://schemas.microsoft.com/office/drawing/2014/main" id="{28EFEDB5-634A-F881-7F5E-BF91C321CA52}"/>
              </a:ext>
            </a:extLst>
          </p:cNvPr>
          <p:cNvSpPr txBox="1"/>
          <p:nvPr/>
        </p:nvSpPr>
        <p:spPr>
          <a:xfrm>
            <a:off x="7524328" y="6234647"/>
            <a:ext cx="1421904" cy="307777"/>
          </a:xfrm>
          <a:prstGeom prst="rect">
            <a:avLst/>
          </a:prstGeom>
          <a:noFill/>
        </p:spPr>
        <p:txBody>
          <a:bodyPr wrap="square" rtlCol="0">
            <a:spAutoFit/>
          </a:bodyPr>
          <a:lstStyle/>
          <a:p>
            <a:r>
              <a:rPr lang="fr-FR" sz="1400" b="1" dirty="0">
                <a:solidFill>
                  <a:schemeClr val="bg1"/>
                </a:solidFill>
              </a:rPr>
              <a:t>SB27-Ti </a:t>
            </a:r>
            <a:r>
              <a:rPr lang="fr-FR" sz="1400" b="1" dirty="0" err="1">
                <a:solidFill>
                  <a:schemeClr val="bg1"/>
                </a:solidFill>
              </a:rPr>
              <a:t>Acrête</a:t>
            </a:r>
            <a:endParaRPr lang="fr-FR" sz="1400" dirty="0">
              <a:solidFill>
                <a:schemeClr val="bg1"/>
              </a:solidFill>
            </a:endParaRPr>
          </a:p>
        </p:txBody>
      </p:sp>
    </p:spTree>
    <p:extLst>
      <p:ext uri="{BB962C8B-B14F-4D97-AF65-F5344CB8AC3E}">
        <p14:creationId xmlns:p14="http://schemas.microsoft.com/office/powerpoint/2010/main" val="231607141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Image 1" descr="DSC04334"/>
          <p:cNvPicPr>
            <a:picLocks noGrp="1" noChangeAspect="1"/>
          </p:cNvPicPr>
          <p:nvPr isPhoto="1"/>
        </p:nvPicPr>
        <p:blipFill>
          <a:blip r:embed="rId2"/>
          <a:srcRect/>
          <a:stretch>
            <a:fillRect/>
          </a:stretch>
        </p:blipFill>
        <p:spPr bwMode="auto">
          <a:xfrm>
            <a:off x="-30163" y="0"/>
            <a:ext cx="9144000" cy="6858000"/>
          </a:xfrm>
          <a:prstGeom prst="rect">
            <a:avLst/>
          </a:prstGeom>
          <a:noFill/>
          <a:ln w="9525">
            <a:noFill/>
            <a:miter lim="800000"/>
            <a:headEnd/>
            <a:tailEnd/>
          </a:ln>
        </p:spPr>
      </p:pic>
      <p:sp>
        <p:nvSpPr>
          <p:cNvPr id="52226" name="ZoneTexte 2"/>
          <p:cNvSpPr txBox="1">
            <a:spLocks noChangeArrowheads="1"/>
          </p:cNvSpPr>
          <p:nvPr/>
        </p:nvSpPr>
        <p:spPr bwMode="auto">
          <a:xfrm>
            <a:off x="30163" y="6577607"/>
            <a:ext cx="4901877" cy="307777"/>
          </a:xfrm>
          <a:prstGeom prst="rect">
            <a:avLst/>
          </a:prstGeom>
          <a:solidFill>
            <a:schemeClr val="bg1"/>
          </a:solidFill>
          <a:ln w="9525">
            <a:noFill/>
            <a:miter lim="800000"/>
            <a:headEnd/>
            <a:tailEnd/>
          </a:ln>
        </p:spPr>
        <p:txBody>
          <a:bodyPr wrap="square">
            <a:spAutoFit/>
          </a:bodyPr>
          <a:lstStyle/>
          <a:p>
            <a:r>
              <a:rPr lang="fr-FR" sz="1400" dirty="0">
                <a:latin typeface="Arial" panose="020B0604020202020204" pitchFamily="34" charset="0"/>
                <a:cs typeface="Arial" panose="020B0604020202020204" pitchFamily="34" charset="0"/>
              </a:rPr>
              <a:t>En aval de SB27-</a:t>
            </a:r>
            <a:r>
              <a:rPr lang="fr-FR" sz="1400" dirty="0">
                <a:effectLst/>
                <a:latin typeface="Arial" panose="020B0604020202020204" pitchFamily="34" charset="0"/>
                <a:ea typeface="Times New Roman" panose="02020603050405020304" pitchFamily="18" charset="0"/>
                <a:cs typeface="Arial" panose="020B0604020202020204" pitchFamily="34" charset="0"/>
              </a:rPr>
              <a:t>Ti </a:t>
            </a:r>
            <a:r>
              <a:rPr lang="fr-FR" sz="1400" dirty="0" err="1">
                <a:effectLst/>
                <a:latin typeface="Arial" panose="020B0604020202020204" pitchFamily="34" charset="0"/>
                <a:ea typeface="Times New Roman" panose="02020603050405020304" pitchFamily="18" charset="0"/>
                <a:cs typeface="Arial" panose="020B0604020202020204" pitchFamily="34" charset="0"/>
              </a:rPr>
              <a:t>Acrête</a:t>
            </a:r>
            <a:r>
              <a:rPr lang="fr-FR" sz="1400" dirty="0">
                <a:latin typeface="Arial" panose="020B0604020202020204" pitchFamily="34" charset="0"/>
                <a:cs typeface="Arial" panose="020B0604020202020204" pitchFamily="34" charset="0"/>
              </a:rPr>
              <a:t>. Goutte à goutte pour piments</a:t>
            </a:r>
          </a:p>
        </p:txBody>
      </p:sp>
      <p:sp>
        <p:nvSpPr>
          <p:cNvPr id="2" name="ZoneTexte 1">
            <a:extLst>
              <a:ext uri="{FF2B5EF4-FFF2-40B4-BE49-F238E27FC236}">
                <a16:creationId xmlns:a16="http://schemas.microsoft.com/office/drawing/2014/main" id="{297BD84C-F65F-3413-B7F3-EE3EBE92F860}"/>
              </a:ext>
            </a:extLst>
          </p:cNvPr>
          <p:cNvSpPr txBox="1"/>
          <p:nvPr/>
        </p:nvSpPr>
        <p:spPr>
          <a:xfrm>
            <a:off x="7686128" y="6423718"/>
            <a:ext cx="1421904" cy="307777"/>
          </a:xfrm>
          <a:prstGeom prst="rect">
            <a:avLst/>
          </a:prstGeom>
          <a:noFill/>
        </p:spPr>
        <p:txBody>
          <a:bodyPr wrap="square" rtlCol="0">
            <a:spAutoFit/>
          </a:bodyPr>
          <a:lstStyle/>
          <a:p>
            <a:r>
              <a:rPr lang="fr-FR" sz="1400" b="1" dirty="0">
                <a:solidFill>
                  <a:schemeClr val="bg1"/>
                </a:solidFill>
              </a:rPr>
              <a:t>SB27-Ti </a:t>
            </a:r>
            <a:r>
              <a:rPr lang="fr-FR" sz="1400" b="1" dirty="0" err="1">
                <a:solidFill>
                  <a:schemeClr val="bg1"/>
                </a:solidFill>
              </a:rPr>
              <a:t>Acrête</a:t>
            </a:r>
            <a:endParaRPr lang="fr-FR" sz="1400" dirty="0">
              <a:solidFill>
                <a:schemeClr val="bg1"/>
              </a:solidFill>
            </a:endParaRPr>
          </a:p>
        </p:txBody>
      </p:sp>
    </p:spTree>
    <p:extLst>
      <p:ext uri="{BB962C8B-B14F-4D97-AF65-F5344CB8AC3E}">
        <p14:creationId xmlns:p14="http://schemas.microsoft.com/office/powerpoint/2010/main" val="148619384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Image 1" descr="DSC04335"/>
          <p:cNvPicPr>
            <a:picLocks noGrp="1" noChangeAspect="1"/>
          </p:cNvPicPr>
          <p:nvPr isPhoto="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3250" name="ZoneTexte 2"/>
          <p:cNvSpPr txBox="1">
            <a:spLocks noChangeArrowheads="1"/>
          </p:cNvSpPr>
          <p:nvPr/>
        </p:nvSpPr>
        <p:spPr bwMode="auto">
          <a:xfrm>
            <a:off x="30163" y="6577607"/>
            <a:ext cx="8862317" cy="307777"/>
          </a:xfrm>
          <a:prstGeom prst="rect">
            <a:avLst/>
          </a:prstGeom>
          <a:solidFill>
            <a:schemeClr val="bg1"/>
          </a:solidFill>
          <a:ln w="9525">
            <a:noFill/>
            <a:miter lim="800000"/>
            <a:headEnd/>
            <a:tailEnd/>
          </a:ln>
        </p:spPr>
        <p:txBody>
          <a:bodyPr wrap="square">
            <a:spAutoFit/>
          </a:bodyPr>
          <a:lstStyle/>
          <a:p>
            <a:r>
              <a:rPr lang="fr-FR" sz="1400" dirty="0">
                <a:latin typeface="Arial" panose="020B0604020202020204" pitchFamily="34" charset="0"/>
                <a:cs typeface="Arial" panose="020B0604020202020204" pitchFamily="34" charset="0"/>
              </a:rPr>
              <a:t>En aval de SB27-</a:t>
            </a:r>
            <a:r>
              <a:rPr lang="fr-FR" sz="1400" dirty="0">
                <a:effectLst/>
                <a:latin typeface="Arial" panose="020B0604020202020204" pitchFamily="34" charset="0"/>
                <a:ea typeface="Times New Roman" panose="02020603050405020304" pitchFamily="18" charset="0"/>
                <a:cs typeface="Arial" panose="020B0604020202020204" pitchFamily="34" charset="0"/>
              </a:rPr>
              <a:t>Ti </a:t>
            </a:r>
            <a:r>
              <a:rPr lang="fr-FR" sz="1400" dirty="0" err="1">
                <a:effectLst/>
                <a:latin typeface="Arial" panose="020B0604020202020204" pitchFamily="34" charset="0"/>
                <a:ea typeface="Times New Roman" panose="02020603050405020304" pitchFamily="18" charset="0"/>
                <a:cs typeface="Arial" panose="020B0604020202020204" pitchFamily="34" charset="0"/>
              </a:rPr>
              <a:t>Acrête</a:t>
            </a:r>
            <a:r>
              <a:rPr lang="fr-FR" sz="1400" dirty="0">
                <a:effectLst/>
                <a:latin typeface="Arial" panose="020B0604020202020204" pitchFamily="34" charset="0"/>
                <a:ea typeface="Times New Roman" panose="02020603050405020304" pitchFamily="18" charset="0"/>
                <a:cs typeface="Arial" panose="020B0604020202020204" pitchFamily="34" charset="0"/>
              </a:rPr>
              <a:t> </a:t>
            </a:r>
            <a:r>
              <a:rPr lang="fr-FR" sz="1400" dirty="0">
                <a:latin typeface="Arial" panose="020B0604020202020204" pitchFamily="34" charset="0"/>
                <a:cs typeface="Arial" panose="020B0604020202020204" pitchFamily="34" charset="0"/>
              </a:rPr>
              <a:t>. Pépinière d’amarante (« épinard ») alimentée par le dispositif de goutte à goutte</a:t>
            </a:r>
          </a:p>
        </p:txBody>
      </p:sp>
      <p:sp>
        <p:nvSpPr>
          <p:cNvPr id="2" name="ZoneTexte 1">
            <a:extLst>
              <a:ext uri="{FF2B5EF4-FFF2-40B4-BE49-F238E27FC236}">
                <a16:creationId xmlns:a16="http://schemas.microsoft.com/office/drawing/2014/main" id="{B10B18D1-EC3B-4E51-409A-B27B60A87851}"/>
              </a:ext>
            </a:extLst>
          </p:cNvPr>
          <p:cNvSpPr txBox="1"/>
          <p:nvPr/>
        </p:nvSpPr>
        <p:spPr>
          <a:xfrm>
            <a:off x="7722096" y="6093296"/>
            <a:ext cx="1421904" cy="307777"/>
          </a:xfrm>
          <a:prstGeom prst="rect">
            <a:avLst/>
          </a:prstGeom>
          <a:noFill/>
        </p:spPr>
        <p:txBody>
          <a:bodyPr wrap="square" rtlCol="0">
            <a:spAutoFit/>
          </a:bodyPr>
          <a:lstStyle/>
          <a:p>
            <a:r>
              <a:rPr lang="fr-FR" sz="1400" b="1" dirty="0">
                <a:solidFill>
                  <a:schemeClr val="bg1"/>
                </a:solidFill>
              </a:rPr>
              <a:t>SB27-Ti </a:t>
            </a:r>
            <a:r>
              <a:rPr lang="fr-FR" sz="1400" b="1" dirty="0" err="1">
                <a:solidFill>
                  <a:schemeClr val="bg1"/>
                </a:solidFill>
              </a:rPr>
              <a:t>Acrête</a:t>
            </a:r>
            <a:endParaRPr lang="fr-FR" sz="1400" dirty="0">
              <a:solidFill>
                <a:schemeClr val="bg1"/>
              </a:solidFill>
            </a:endParaRPr>
          </a:p>
        </p:txBody>
      </p:sp>
    </p:spTree>
    <p:extLst>
      <p:ext uri="{BB962C8B-B14F-4D97-AF65-F5344CB8AC3E}">
        <p14:creationId xmlns:p14="http://schemas.microsoft.com/office/powerpoint/2010/main" val="3691184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hidden="1"/>
          <p:cNvSpPr>
            <a:spLocks noGrp="1" noChangeArrowheads="1"/>
          </p:cNvSpPr>
          <p:nvPr>
            <p:ph type="title"/>
          </p:nvPr>
        </p:nvSpPr>
        <p:spPr/>
        <p:txBody>
          <a:bodyPr>
            <a:normAutofit fontScale="90000"/>
          </a:bodyPr>
          <a:lstStyle/>
          <a:p>
            <a:pPr eaLnBrk="1" hangingPunct="1"/>
            <a:r>
              <a:rPr lang="fr-FR" dirty="0"/>
              <a:t>Le seuil en pierres sèches. Vue la taille des pierres utilisées, cet ouvrage n’est pas en mesure de résister à une crue de fréquence annuelle. Le seuil S2 a été construit à cet emplacement en 2006.</a:t>
            </a:r>
          </a:p>
        </p:txBody>
      </p:sp>
      <p:sp>
        <p:nvSpPr>
          <p:cNvPr id="3" name="ZoneTexte 2"/>
          <p:cNvSpPr txBox="1"/>
          <p:nvPr/>
        </p:nvSpPr>
        <p:spPr>
          <a:xfrm>
            <a:off x="4067944" y="4156391"/>
            <a:ext cx="4879975" cy="1384995"/>
          </a:xfrm>
          <a:prstGeom prst="rect">
            <a:avLst/>
          </a:prstGeom>
          <a:noFill/>
        </p:spPr>
        <p:txBody>
          <a:bodyPr wrap="square" rtlCol="0">
            <a:spAutoFit/>
          </a:bodyPr>
          <a:lstStyle/>
          <a:p>
            <a:r>
              <a:rPr lang="fr-FR" altLang="fr-FR" sz="1400" dirty="0"/>
              <a:t>Les seuils en pierres sèches</a:t>
            </a:r>
            <a:r>
              <a:rPr lang="fr-FR" sz="1400" dirty="0"/>
              <a:t> ne sont pas en mesure de résister à une crue de fréquence annuelle, en particulier en raison de la faible la taille des pierres utilisées. </a:t>
            </a:r>
          </a:p>
          <a:p>
            <a:r>
              <a:rPr lang="fr-FR" altLang="fr-FR" sz="1400" dirty="0"/>
              <a:t>Les seuils construits en 2005, après le passage du cyclone Jeanne, ont été détruits par le cyclone Hanna  en septembre 2008.</a:t>
            </a:r>
            <a:endParaRPr lang="fr-FR" sz="1400" dirty="0"/>
          </a:p>
        </p:txBody>
      </p:sp>
      <p:pic>
        <p:nvPicPr>
          <p:cNvPr id="2" name="Picture 4">
            <a:extLst>
              <a:ext uri="{FF2B5EF4-FFF2-40B4-BE49-F238E27FC236}">
                <a16:creationId xmlns:a16="http://schemas.microsoft.com/office/drawing/2014/main" id="{A02DDC21-21EA-15E0-CFB7-43E7DC9F672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976" y="25314"/>
            <a:ext cx="3813888" cy="508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a:extLst>
              <a:ext uri="{FF2B5EF4-FFF2-40B4-BE49-F238E27FC236}">
                <a16:creationId xmlns:a16="http://schemas.microsoft.com/office/drawing/2014/main" id="{A43C8770-5BAE-CE01-8A87-B7E7C9BC0DC8}"/>
              </a:ext>
            </a:extLst>
          </p:cNvPr>
          <p:cNvSpPr txBox="1"/>
          <p:nvPr/>
        </p:nvSpPr>
        <p:spPr>
          <a:xfrm>
            <a:off x="56673" y="5110498"/>
            <a:ext cx="4011271" cy="1169551"/>
          </a:xfrm>
          <a:prstGeom prst="rect">
            <a:avLst/>
          </a:prstGeom>
          <a:noFill/>
        </p:spPr>
        <p:txBody>
          <a:bodyPr wrap="square" rtlCol="0">
            <a:spAutoFit/>
          </a:bodyPr>
          <a:lstStyle/>
          <a:p>
            <a:r>
              <a:rPr lang="fr-FR" sz="1400" dirty="0"/>
              <a:t>Mai 2006, parcelle amont de Telson. Chaumes de sorgho. Succession de seuils en pierres sèches construits en 2005 dans un affluent rive droite de la ravine Ti </a:t>
            </a:r>
            <a:r>
              <a:rPr lang="fr-FR" sz="1400" dirty="0" err="1"/>
              <a:t>Acrête</a:t>
            </a:r>
            <a:r>
              <a:rPr lang="fr-FR" sz="1400" dirty="0"/>
              <a:t>. Clôture en candélabre traversant la ravine en amont des seuils.</a:t>
            </a:r>
          </a:p>
        </p:txBody>
      </p:sp>
      <p:pic>
        <p:nvPicPr>
          <p:cNvPr id="5" name="Picture 4" descr="Foto_Perou_021">
            <a:extLst>
              <a:ext uri="{FF2B5EF4-FFF2-40B4-BE49-F238E27FC236}">
                <a16:creationId xmlns:a16="http://schemas.microsoft.com/office/drawing/2014/main" id="{0A565C26-AF4E-2933-4D5F-FF23EE96DFF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92017" y="38727"/>
            <a:ext cx="4879975" cy="366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602879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Image 1" descr="DSC04567"/>
          <p:cNvPicPr>
            <a:picLocks noGrp="1" noChangeAspect="1"/>
          </p:cNvPicPr>
          <p:nvPr isPhoto="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05826" name="ZoneTexte 2"/>
          <p:cNvSpPr txBox="1">
            <a:spLocks noChangeArrowheads="1"/>
          </p:cNvSpPr>
          <p:nvPr/>
        </p:nvSpPr>
        <p:spPr bwMode="auto">
          <a:xfrm>
            <a:off x="-36512" y="6517084"/>
            <a:ext cx="2296889" cy="368300"/>
          </a:xfrm>
          <a:prstGeom prst="rect">
            <a:avLst/>
          </a:prstGeom>
          <a:solidFill>
            <a:schemeClr val="bg1"/>
          </a:solidFill>
          <a:ln w="9525">
            <a:noFill/>
            <a:miter lim="800000"/>
            <a:headEnd/>
            <a:tailEnd/>
          </a:ln>
        </p:spPr>
        <p:txBody>
          <a:bodyPr wrap="square">
            <a:spAutoFit/>
          </a:bodyPr>
          <a:lstStyle/>
          <a:p>
            <a:r>
              <a:rPr lang="fr-FR" dirty="0">
                <a:latin typeface="Calibri" pitchFamily="34" charset="0"/>
              </a:rPr>
              <a:t>L’extraction de roches</a:t>
            </a:r>
          </a:p>
        </p:txBody>
      </p:sp>
      <p:sp>
        <p:nvSpPr>
          <p:cNvPr id="5" name="ZoneTexte 4">
            <a:extLst>
              <a:ext uri="{FF2B5EF4-FFF2-40B4-BE49-F238E27FC236}">
                <a16:creationId xmlns:a16="http://schemas.microsoft.com/office/drawing/2014/main" id="{C94E82D6-81AA-FEDD-C6CD-2DEF928B6E69}"/>
              </a:ext>
            </a:extLst>
          </p:cNvPr>
          <p:cNvSpPr txBox="1"/>
          <p:nvPr/>
        </p:nvSpPr>
        <p:spPr>
          <a:xfrm>
            <a:off x="-33603" y="188640"/>
            <a:ext cx="9144000" cy="400110"/>
          </a:xfrm>
          <a:prstGeom prst="rect">
            <a:avLst/>
          </a:prstGeom>
          <a:noFill/>
        </p:spPr>
        <p:txBody>
          <a:bodyPr wrap="square" rtlCol="0">
            <a:spAutoFit/>
          </a:bodyPr>
          <a:lstStyle/>
          <a:p>
            <a:pPr algn="ctr"/>
            <a:r>
              <a:rPr lang="fr-FR" sz="2000" b="1" dirty="0">
                <a:latin typeface="Arial" panose="020B0604020202020204" pitchFamily="34" charset="0"/>
                <a:cs typeface="Arial" panose="020B0604020202020204" pitchFamily="34" charset="0"/>
              </a:rPr>
              <a:t>Quelques aspects de la gestion des chantiers</a:t>
            </a:r>
            <a:endParaRPr lang="fr-FR" sz="2000" dirty="0">
              <a:latin typeface="Arial" panose="020B0604020202020204" pitchFamily="34" charset="0"/>
              <a:cs typeface="Arial" panose="020B0604020202020204" pitchFamily="34" charset="0"/>
            </a:endParaRPr>
          </a:p>
        </p:txBody>
      </p:sp>
      <p:sp>
        <p:nvSpPr>
          <p:cNvPr id="2" name="ZoneTexte 1">
            <a:hlinkClick r:id="rId3" action="ppaction://hlinksldjump"/>
            <a:extLst>
              <a:ext uri="{FF2B5EF4-FFF2-40B4-BE49-F238E27FC236}">
                <a16:creationId xmlns:a16="http://schemas.microsoft.com/office/drawing/2014/main" id="{59AAB1B7-7E65-BC26-5D8F-6ED199D9E177}"/>
              </a:ext>
            </a:extLst>
          </p:cNvPr>
          <p:cNvSpPr txBox="1"/>
          <p:nvPr/>
        </p:nvSpPr>
        <p:spPr>
          <a:xfrm>
            <a:off x="7991872" y="116632"/>
            <a:ext cx="1152128" cy="276999"/>
          </a:xfrm>
          <a:prstGeom prst="rect">
            <a:avLst/>
          </a:prstGeom>
          <a:solidFill>
            <a:schemeClr val="accent1">
              <a:lumMod val="40000"/>
              <a:lumOff val="60000"/>
            </a:schemeClr>
          </a:solidFill>
        </p:spPr>
        <p:txBody>
          <a:bodyPr wrap="square" rtlCol="0">
            <a:spAutoFit/>
          </a:bodyPr>
          <a:lstStyle/>
          <a:p>
            <a:r>
              <a:rPr lang="fr-FR" sz="1200" dirty="0"/>
              <a:t>Retour à l’index</a:t>
            </a:r>
          </a:p>
        </p:txBody>
      </p:sp>
    </p:spTree>
    <p:extLst>
      <p:ext uri="{BB962C8B-B14F-4D97-AF65-F5344CB8AC3E}">
        <p14:creationId xmlns:p14="http://schemas.microsoft.com/office/powerpoint/2010/main" val="403379162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Image 1" descr="DSC04568"/>
          <p:cNvPicPr>
            <a:picLocks noGrp="1" noChangeAspect="1"/>
          </p:cNvPicPr>
          <p:nvPr isPhoto="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06850" name="ZoneTexte 2"/>
          <p:cNvSpPr txBox="1">
            <a:spLocks noChangeArrowheads="1"/>
          </p:cNvSpPr>
          <p:nvPr/>
        </p:nvSpPr>
        <p:spPr bwMode="auto">
          <a:xfrm>
            <a:off x="-36512" y="6517084"/>
            <a:ext cx="2296889" cy="368300"/>
          </a:xfrm>
          <a:prstGeom prst="rect">
            <a:avLst/>
          </a:prstGeom>
          <a:solidFill>
            <a:schemeClr val="bg1"/>
          </a:solidFill>
          <a:ln w="9525">
            <a:noFill/>
            <a:miter lim="800000"/>
            <a:headEnd/>
            <a:tailEnd/>
          </a:ln>
        </p:spPr>
        <p:txBody>
          <a:bodyPr wrap="square">
            <a:spAutoFit/>
          </a:bodyPr>
          <a:lstStyle/>
          <a:p>
            <a:r>
              <a:rPr lang="fr-FR" dirty="0">
                <a:latin typeface="Calibri" pitchFamily="34" charset="0"/>
              </a:rPr>
              <a:t>Extraction de roches</a:t>
            </a:r>
          </a:p>
        </p:txBody>
      </p:sp>
    </p:spTree>
    <p:extLst>
      <p:ext uri="{BB962C8B-B14F-4D97-AF65-F5344CB8AC3E}">
        <p14:creationId xmlns:p14="http://schemas.microsoft.com/office/powerpoint/2010/main" val="89337211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SC0154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91369" y="0"/>
            <a:ext cx="7561262" cy="567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p:cNvSpPr txBox="1">
            <a:spLocks noChangeArrowheads="1"/>
          </p:cNvSpPr>
          <p:nvPr/>
        </p:nvSpPr>
        <p:spPr bwMode="auto">
          <a:xfrm>
            <a:off x="0" y="6213226"/>
            <a:ext cx="91440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fr-FR" sz="1400" dirty="0">
                <a:latin typeface="Arial" panose="020B0604020202020204" pitchFamily="34" charset="0"/>
                <a:cs typeface="Arial" panose="020B0604020202020204" pitchFamily="34" charset="0"/>
              </a:rPr>
              <a:t>SG26-</a:t>
            </a:r>
            <a:r>
              <a:rPr lang="fr-FR" sz="1400" dirty="0">
                <a:effectLst/>
                <a:latin typeface="Arial" panose="020B0604020202020204" pitchFamily="34" charset="0"/>
                <a:ea typeface="Times New Roman" panose="02020603050405020304" pitchFamily="18" charset="0"/>
                <a:cs typeface="Arial" panose="020B0604020202020204" pitchFamily="34" charset="0"/>
              </a:rPr>
              <a:t>Ti </a:t>
            </a:r>
            <a:r>
              <a:rPr lang="fr-FR" sz="1400" dirty="0" err="1">
                <a:effectLst/>
                <a:latin typeface="Arial" panose="020B0604020202020204" pitchFamily="34" charset="0"/>
                <a:ea typeface="Times New Roman" panose="02020603050405020304" pitchFamily="18" charset="0"/>
                <a:cs typeface="Arial" panose="020B0604020202020204" pitchFamily="34" charset="0"/>
              </a:rPr>
              <a:t>Acrête</a:t>
            </a:r>
            <a:r>
              <a:rPr lang="fr-FR" sz="1400" dirty="0">
                <a:latin typeface="Arial" panose="020B0604020202020204" pitchFamily="34" charset="0"/>
                <a:ea typeface="Times New Roman" panose="02020603050405020304" pitchFamily="18" charset="0"/>
                <a:cs typeface="Arial" panose="020B0604020202020204" pitchFamily="34" charset="0"/>
              </a:rPr>
              <a:t>. </a:t>
            </a:r>
            <a:r>
              <a:rPr lang="fr-FR" sz="1400" dirty="0">
                <a:latin typeface="Arial" panose="020B0604020202020204" pitchFamily="34" charset="0"/>
                <a:cs typeface="Arial" panose="020B0604020202020204" pitchFamily="34" charset="0"/>
              </a:rPr>
              <a:t>Confection des repas au champ pour les « carrés » auxquels sont fournis : riz, huile et haricots.</a:t>
            </a:r>
          </a:p>
        </p:txBody>
      </p:sp>
    </p:spTree>
    <p:extLst>
      <p:ext uri="{BB962C8B-B14F-4D97-AF65-F5344CB8AC3E}">
        <p14:creationId xmlns:p14="http://schemas.microsoft.com/office/powerpoint/2010/main" val="74083515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hidden="1"/>
          <p:cNvSpPr>
            <a:spLocks noGrp="1" noChangeArrowheads="1"/>
          </p:cNvSpPr>
          <p:nvPr>
            <p:ph type="title"/>
          </p:nvPr>
        </p:nvSpPr>
        <p:spPr/>
        <p:txBody>
          <a:bodyPr>
            <a:normAutofit fontScale="90000"/>
          </a:bodyPr>
          <a:lstStyle/>
          <a:p>
            <a:pPr eaLnBrk="1" hangingPunct="1"/>
            <a:r>
              <a:rPr lang="fr-FR" dirty="0"/>
              <a:t>La dispersion des chantiers augmente les frais de transport pour l’approche des matériaux. L’eau est amenée dans des drums. Le pick-up prend la relève des camions. L’aménagement de pistes est souvent nécessaire.</a:t>
            </a:r>
          </a:p>
        </p:txBody>
      </p:sp>
      <p:sp>
        <p:nvSpPr>
          <p:cNvPr id="47107" name="Rectangle 3" descr="DSC01863"/>
          <p:cNvSpPr>
            <a:spLocks noGrp="1" noChangeAspect="1" noChangeArrowheads="1"/>
          </p:cNvSpPr>
          <p:nvPr isPhoto="1"/>
        </p:nvSpPr>
        <p:spPr bwMode="auto">
          <a:xfrm>
            <a:off x="1325893" y="0"/>
            <a:ext cx="6492213" cy="486916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122939" y="5157192"/>
            <a:ext cx="9036496" cy="1600438"/>
          </a:xfrm>
          <a:prstGeom prst="rect">
            <a:avLst/>
          </a:prstGeom>
          <a:noFill/>
        </p:spPr>
        <p:txBody>
          <a:bodyPr wrap="square" rtlCol="0">
            <a:spAutoFit/>
          </a:bodyPr>
          <a:lstStyle/>
          <a:p>
            <a:pPr algn="just"/>
            <a:r>
              <a:rPr lang="fr-FR" sz="1400" dirty="0">
                <a:effectLst/>
                <a:latin typeface="Arial" panose="020B0604020202020204" pitchFamily="34" charset="0"/>
                <a:ea typeface="Times New Roman" panose="02020603050405020304" pitchFamily="18" charset="0"/>
                <a:cs typeface="Arial" panose="020B0604020202020204" pitchFamily="34" charset="0"/>
              </a:rPr>
              <a:t>Pour acheminer les matériaux : sable, gravier, ciment gabions, à proximité des chantiers SG26 Ti </a:t>
            </a:r>
            <a:r>
              <a:rPr lang="fr-FR" sz="1400" dirty="0" err="1">
                <a:effectLst/>
                <a:latin typeface="Arial" panose="020B0604020202020204" pitchFamily="34" charset="0"/>
                <a:ea typeface="Times New Roman" panose="02020603050405020304" pitchFamily="18" charset="0"/>
                <a:cs typeface="Arial" panose="020B0604020202020204" pitchFamily="34" charset="0"/>
              </a:rPr>
              <a:t>Acrête</a:t>
            </a:r>
            <a:r>
              <a:rPr lang="fr-FR" sz="1400" dirty="0">
                <a:effectLst/>
                <a:latin typeface="Arial" panose="020B0604020202020204" pitchFamily="34" charset="0"/>
                <a:ea typeface="Times New Roman" panose="02020603050405020304" pitchFamily="18" charset="0"/>
                <a:cs typeface="Arial" panose="020B0604020202020204" pitchFamily="34" charset="0"/>
              </a:rPr>
              <a:t> et SB27 Ti </a:t>
            </a:r>
            <a:r>
              <a:rPr lang="fr-FR" sz="1400" dirty="0" err="1">
                <a:effectLst/>
                <a:latin typeface="Arial" panose="020B0604020202020204" pitchFamily="34" charset="0"/>
                <a:ea typeface="Times New Roman" panose="02020603050405020304" pitchFamily="18" charset="0"/>
                <a:cs typeface="Arial" panose="020B0604020202020204" pitchFamily="34" charset="0"/>
              </a:rPr>
              <a:t>Acrête</a:t>
            </a:r>
            <a:r>
              <a:rPr lang="fr-FR" sz="1400" dirty="0">
                <a:effectLst/>
                <a:latin typeface="Arial" panose="020B0604020202020204" pitchFamily="34" charset="0"/>
                <a:ea typeface="Times New Roman" panose="02020603050405020304" pitchFamily="18" charset="0"/>
                <a:cs typeface="Arial" panose="020B0604020202020204" pitchFamily="34" charset="0"/>
              </a:rPr>
              <a:t> , il a été nécessaire d’aménage une piste pour les camions et le pickup up du projet. Ce travail aura également un impact économique, car il permet aux agriculteurs de vendre des roches pour la ville de Gros Morne. </a:t>
            </a:r>
          </a:p>
          <a:p>
            <a:pPr algn="just"/>
            <a:r>
              <a:rPr lang="fr-FR" sz="1400" dirty="0">
                <a:effectLst/>
                <a:latin typeface="Arial" panose="020B0604020202020204" pitchFamily="34" charset="0"/>
                <a:ea typeface="Times New Roman" panose="02020603050405020304" pitchFamily="18" charset="0"/>
                <a:cs typeface="Arial" panose="020B0604020202020204" pitchFamily="34" charset="0"/>
              </a:rPr>
              <a:t> </a:t>
            </a:r>
            <a:endParaRPr lang="fr-FR" sz="1400" dirty="0">
              <a:latin typeface="Arial" panose="020B0604020202020204" pitchFamily="34" charset="0"/>
              <a:cs typeface="Arial" panose="020B0604020202020204" pitchFamily="34" charset="0"/>
            </a:endParaRPr>
          </a:p>
          <a:p>
            <a:r>
              <a:rPr lang="fr-FR" sz="1400" dirty="0">
                <a:latin typeface="Arial" panose="020B0604020202020204" pitchFamily="34" charset="0"/>
                <a:cs typeface="Arial" panose="020B0604020202020204" pitchFamily="34" charset="0"/>
              </a:rPr>
              <a:t>La dispersion des chantiers augmente les frais de transport pour l’approche des matériaux. L’eau est amenée dans des drums. Le pick-up prend la relève des camions. L’aménagement de pistes est souvent nécessaire.</a:t>
            </a:r>
          </a:p>
        </p:txBody>
      </p:sp>
      <p:sp>
        <p:nvSpPr>
          <p:cNvPr id="3" name="ZoneTexte 2">
            <a:extLst>
              <a:ext uri="{FF2B5EF4-FFF2-40B4-BE49-F238E27FC236}">
                <a16:creationId xmlns:a16="http://schemas.microsoft.com/office/drawing/2014/main" id="{949AA392-DC8F-1D74-D409-EBFC196B5B07}"/>
              </a:ext>
            </a:extLst>
          </p:cNvPr>
          <p:cNvSpPr txBox="1"/>
          <p:nvPr/>
        </p:nvSpPr>
        <p:spPr>
          <a:xfrm>
            <a:off x="1325892" y="117159"/>
            <a:ext cx="6492214" cy="461665"/>
          </a:xfrm>
          <a:prstGeom prst="rect">
            <a:avLst/>
          </a:prstGeom>
          <a:noFill/>
        </p:spPr>
        <p:txBody>
          <a:bodyPr wrap="square" rtlCol="0">
            <a:spAutoFit/>
          </a:bodyPr>
          <a:lstStyle/>
          <a:p>
            <a:pPr algn="ctr"/>
            <a:r>
              <a:rPr lang="fr-FR" sz="2400" b="1" dirty="0">
                <a:latin typeface="Arial" panose="020B0604020202020204" pitchFamily="34" charset="0"/>
                <a:cs typeface="Arial" panose="020B0604020202020204" pitchFamily="34" charset="0"/>
              </a:rPr>
              <a:t>Les transports de matériaux</a:t>
            </a:r>
          </a:p>
        </p:txBody>
      </p:sp>
      <p:sp>
        <p:nvSpPr>
          <p:cNvPr id="4" name="ZoneTexte 3">
            <a:hlinkClick r:id="rId3" action="ppaction://hlinksldjump"/>
            <a:extLst>
              <a:ext uri="{FF2B5EF4-FFF2-40B4-BE49-F238E27FC236}">
                <a16:creationId xmlns:a16="http://schemas.microsoft.com/office/drawing/2014/main" id="{E698EF3E-B427-95BE-589C-070341920CF5}"/>
              </a:ext>
            </a:extLst>
          </p:cNvPr>
          <p:cNvSpPr txBox="1"/>
          <p:nvPr/>
        </p:nvSpPr>
        <p:spPr>
          <a:xfrm>
            <a:off x="7884368" y="188640"/>
            <a:ext cx="1152128" cy="276999"/>
          </a:xfrm>
          <a:prstGeom prst="rect">
            <a:avLst/>
          </a:prstGeom>
          <a:solidFill>
            <a:schemeClr val="accent1">
              <a:lumMod val="40000"/>
              <a:lumOff val="60000"/>
            </a:schemeClr>
          </a:solidFill>
        </p:spPr>
        <p:txBody>
          <a:bodyPr wrap="square" rtlCol="0">
            <a:spAutoFit/>
          </a:bodyPr>
          <a:lstStyle/>
          <a:p>
            <a:r>
              <a:rPr lang="fr-FR" sz="1200" dirty="0"/>
              <a:t>Retour à l’index</a:t>
            </a:r>
          </a:p>
        </p:txBody>
      </p:sp>
    </p:spTree>
    <p:extLst>
      <p:ext uri="{BB962C8B-B14F-4D97-AF65-F5344CB8AC3E}">
        <p14:creationId xmlns:p14="http://schemas.microsoft.com/office/powerpoint/2010/main" val="419828456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hidden="1"/>
          <p:cNvSpPr>
            <a:spLocks noGrp="1" noChangeArrowheads="1"/>
          </p:cNvSpPr>
          <p:nvPr>
            <p:ph type="title"/>
          </p:nvPr>
        </p:nvSpPr>
        <p:spPr/>
        <p:txBody>
          <a:bodyPr>
            <a:normAutofit fontScale="90000"/>
          </a:bodyPr>
          <a:lstStyle/>
          <a:p>
            <a:pPr eaLnBrk="1" hangingPunct="1"/>
            <a:r>
              <a:rPr lang="fr-FR" dirty="0"/>
              <a:t>L’acheminement final se fait par brouettes.</a:t>
            </a:r>
          </a:p>
        </p:txBody>
      </p:sp>
      <p:sp>
        <p:nvSpPr>
          <p:cNvPr id="48131" name="Rectangle 3" descr="DSC01867"/>
          <p:cNvSpPr>
            <a:spLocks noGrp="1" noChangeAspect="1" noChangeArrowheads="1"/>
          </p:cNvSpPr>
          <p:nvPr isPhoto="1"/>
        </p:nvSpPr>
        <p:spPr bwMode="auto">
          <a:xfrm>
            <a:off x="749829" y="0"/>
            <a:ext cx="7644341" cy="5733256"/>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179512" y="6093296"/>
            <a:ext cx="3545907" cy="307777"/>
          </a:xfrm>
          <a:prstGeom prst="rect">
            <a:avLst/>
          </a:prstGeom>
          <a:noFill/>
        </p:spPr>
        <p:txBody>
          <a:bodyPr wrap="none" rtlCol="0">
            <a:spAutoFit/>
          </a:bodyPr>
          <a:lstStyle/>
          <a:p>
            <a:r>
              <a:rPr lang="fr-FR" sz="1400" dirty="0">
                <a:latin typeface="Arial" panose="020B0604020202020204" pitchFamily="34" charset="0"/>
                <a:cs typeface="Arial" panose="020B0604020202020204" pitchFamily="34" charset="0"/>
              </a:rPr>
              <a:t>L’acheminement final se fait par brouettes.</a:t>
            </a:r>
          </a:p>
        </p:txBody>
      </p:sp>
    </p:spTree>
    <p:extLst>
      <p:ext uri="{BB962C8B-B14F-4D97-AF65-F5344CB8AC3E}">
        <p14:creationId xmlns:p14="http://schemas.microsoft.com/office/powerpoint/2010/main" val="108574259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hidden="1"/>
          <p:cNvSpPr>
            <a:spLocks noGrp="1" noChangeArrowheads="1"/>
          </p:cNvSpPr>
          <p:nvPr>
            <p:ph type="title"/>
          </p:nvPr>
        </p:nvSpPr>
        <p:spPr/>
        <p:txBody>
          <a:bodyPr>
            <a:normAutofit fontScale="90000"/>
          </a:bodyPr>
          <a:lstStyle/>
          <a:p>
            <a:pPr eaLnBrk="1" hangingPunct="1"/>
            <a:r>
              <a:rPr lang="fr-FR" dirty="0"/>
              <a:t>Le transport de l’eau. Ils ne sont plus nécessaires après la construction des premiers bassins.</a:t>
            </a:r>
          </a:p>
        </p:txBody>
      </p:sp>
      <p:sp>
        <p:nvSpPr>
          <p:cNvPr id="49155" name="Rectangle 3" descr="DSC01870"/>
          <p:cNvSpPr>
            <a:spLocks noGrp="1" noChangeAspect="1" noChangeArrowheads="1"/>
          </p:cNvSpPr>
          <p:nvPr isPhoto="1"/>
        </p:nvSpPr>
        <p:spPr bwMode="auto">
          <a:xfrm>
            <a:off x="611560" y="0"/>
            <a:ext cx="7836363" cy="5877272"/>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2" name="ZoneTexte 1"/>
          <p:cNvSpPr txBox="1"/>
          <p:nvPr/>
        </p:nvSpPr>
        <p:spPr>
          <a:xfrm>
            <a:off x="107504" y="6237312"/>
            <a:ext cx="7435049" cy="307777"/>
          </a:xfrm>
          <a:prstGeom prst="rect">
            <a:avLst/>
          </a:prstGeom>
          <a:noFill/>
        </p:spPr>
        <p:txBody>
          <a:bodyPr wrap="none" rtlCol="0">
            <a:spAutoFit/>
          </a:bodyPr>
          <a:lstStyle/>
          <a:p>
            <a:r>
              <a:rPr lang="fr-FR" sz="1400" dirty="0">
                <a:latin typeface="Arial" panose="020B0604020202020204" pitchFamily="34" charset="0"/>
                <a:cs typeface="Arial" panose="020B0604020202020204" pitchFamily="34" charset="0"/>
              </a:rPr>
              <a:t>Le transport de l’eau. Il ne sera plus nécessaire après la construction des premiers bassins.</a:t>
            </a:r>
          </a:p>
        </p:txBody>
      </p:sp>
    </p:spTree>
    <p:extLst>
      <p:ext uri="{BB962C8B-B14F-4D97-AF65-F5344CB8AC3E}">
        <p14:creationId xmlns:p14="http://schemas.microsoft.com/office/powerpoint/2010/main" val="48104648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hidden="1"/>
          <p:cNvSpPr>
            <a:spLocks noGrp="1" noChangeArrowheads="1"/>
          </p:cNvSpPr>
          <p:nvPr>
            <p:ph type="title"/>
          </p:nvPr>
        </p:nvSpPr>
        <p:spPr/>
        <p:txBody>
          <a:bodyPr>
            <a:normAutofit fontScale="90000"/>
          </a:bodyPr>
          <a:lstStyle/>
          <a:p>
            <a:pPr eaLnBrk="1" hangingPunct="1"/>
            <a:r>
              <a:rPr lang="fr-FR" dirty="0"/>
              <a:t>Le </a:t>
            </a:r>
            <a:r>
              <a:rPr lang="fr-FR" dirty="0" err="1"/>
              <a:t>pré-acheminement</a:t>
            </a:r>
            <a:r>
              <a:rPr lang="fr-FR" dirty="0"/>
              <a:t> du sable. Le pick-up va ici prendre le relais du camion. </a:t>
            </a:r>
          </a:p>
        </p:txBody>
      </p:sp>
      <p:sp>
        <p:nvSpPr>
          <p:cNvPr id="50179" name="Rectangle 3" descr="DSC01872"/>
          <p:cNvSpPr>
            <a:spLocks noGrp="1" noChangeAspect="1" noChangeArrowheads="1"/>
          </p:cNvSpPr>
          <p:nvPr isPhoto="1"/>
        </p:nvSpPr>
        <p:spPr bwMode="auto">
          <a:xfrm>
            <a:off x="653818" y="0"/>
            <a:ext cx="7836363" cy="5877272"/>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107504" y="6237312"/>
            <a:ext cx="5883342" cy="307777"/>
          </a:xfrm>
          <a:prstGeom prst="rect">
            <a:avLst/>
          </a:prstGeom>
          <a:noFill/>
        </p:spPr>
        <p:txBody>
          <a:bodyPr wrap="none" rtlCol="0">
            <a:spAutoFit/>
          </a:bodyPr>
          <a:lstStyle/>
          <a:p>
            <a:r>
              <a:rPr lang="fr-FR" sz="1400" dirty="0">
                <a:latin typeface="Arial" panose="020B0604020202020204" pitchFamily="34" charset="0"/>
                <a:cs typeface="Arial" panose="020B0604020202020204" pitchFamily="34" charset="0"/>
              </a:rPr>
              <a:t>Le préacheminement du sable. Le pick-up prend ici le relais du camion. </a:t>
            </a:r>
          </a:p>
        </p:txBody>
      </p:sp>
    </p:spTree>
    <p:extLst>
      <p:ext uri="{BB962C8B-B14F-4D97-AF65-F5344CB8AC3E}">
        <p14:creationId xmlns:p14="http://schemas.microsoft.com/office/powerpoint/2010/main" val="51721266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hidden="1"/>
          <p:cNvSpPr>
            <a:spLocks noGrp="1" noChangeArrowheads="1"/>
          </p:cNvSpPr>
          <p:nvPr>
            <p:ph type="title"/>
          </p:nvPr>
        </p:nvSpPr>
        <p:spPr/>
        <p:txBody>
          <a:bodyPr>
            <a:normAutofit fontScale="90000"/>
          </a:bodyPr>
          <a:lstStyle/>
          <a:p>
            <a:pPr eaLnBrk="1" hangingPunct="1"/>
            <a:r>
              <a:rPr lang="fr-FR" dirty="0"/>
              <a:t>Approvisionnement en pierres pour la construction du seuil maçonné. </a:t>
            </a:r>
          </a:p>
        </p:txBody>
      </p:sp>
      <p:sp>
        <p:nvSpPr>
          <p:cNvPr id="30723" name="Rectangle 3" descr="DSC01865"/>
          <p:cNvSpPr>
            <a:spLocks noGrp="1" noChangeAspect="1" noChangeArrowheads="1"/>
          </p:cNvSpPr>
          <p:nvPr isPhoto="1"/>
        </p:nvSpPr>
        <p:spPr bwMode="auto">
          <a:xfrm>
            <a:off x="0" y="0"/>
            <a:ext cx="8124395" cy="6093296"/>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35278" y="6093296"/>
            <a:ext cx="9108722" cy="523220"/>
          </a:xfrm>
          <a:prstGeom prst="rect">
            <a:avLst/>
          </a:prstGeom>
          <a:noFill/>
        </p:spPr>
        <p:txBody>
          <a:bodyPr wrap="square" rtlCol="0">
            <a:spAutoFit/>
          </a:bodyPr>
          <a:lstStyle/>
          <a:p>
            <a:r>
              <a:rPr lang="fr-FR" sz="1400" dirty="0">
                <a:latin typeface="Arial" panose="020B0604020202020204" pitchFamily="34" charset="0"/>
                <a:cs typeface="Arial" panose="020B0604020202020204" pitchFamily="34" charset="0"/>
              </a:rPr>
              <a:t>Approvisionnement en pierres pour la construction d’un seuil maçonné. Ces roches ne proviennent pas du pillage de murs secs qui sont respectés.</a:t>
            </a:r>
          </a:p>
        </p:txBody>
      </p:sp>
    </p:spTree>
    <p:extLst>
      <p:ext uri="{BB962C8B-B14F-4D97-AF65-F5344CB8AC3E}">
        <p14:creationId xmlns:p14="http://schemas.microsoft.com/office/powerpoint/2010/main" val="111003138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hidden="1"/>
          <p:cNvSpPr>
            <a:spLocks noGrp="1" noChangeArrowheads="1"/>
          </p:cNvSpPr>
          <p:nvPr>
            <p:ph type="title"/>
          </p:nvPr>
        </p:nvSpPr>
        <p:spPr/>
        <p:txBody>
          <a:bodyPr/>
          <a:lstStyle/>
          <a:p>
            <a:endParaRPr lang="fr-FR" dirty="0"/>
          </a:p>
        </p:txBody>
      </p:sp>
      <p:sp>
        <p:nvSpPr>
          <p:cNvPr id="7171" name="Rectangle 3" descr="IMGP0101"/>
          <p:cNvSpPr>
            <a:spLocks noGrp="1" noChangeAspect="1" noChangeArrowheads="1"/>
          </p:cNvSpPr>
          <p:nvPr isPhoto="1"/>
        </p:nvSpPr>
        <p:spPr bwMode="auto">
          <a:xfrm>
            <a:off x="0" y="0"/>
            <a:ext cx="9144000" cy="685800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37237239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hidden="1"/>
          <p:cNvSpPr>
            <a:spLocks noGrp="1" noChangeArrowheads="1"/>
          </p:cNvSpPr>
          <p:nvPr>
            <p:ph type="title"/>
          </p:nvPr>
        </p:nvSpPr>
        <p:spPr/>
        <p:txBody>
          <a:bodyPr>
            <a:normAutofit fontScale="90000"/>
          </a:bodyPr>
          <a:lstStyle/>
          <a:p>
            <a:pPr eaLnBrk="1" hangingPunct="1"/>
            <a:r>
              <a:rPr lang="fr-FR" dirty="0"/>
              <a:t>L’ingénier </a:t>
            </a:r>
            <a:r>
              <a:rPr lang="fr-FR" dirty="0" err="1"/>
              <a:t>Saintil</a:t>
            </a:r>
            <a:r>
              <a:rPr lang="fr-FR" dirty="0"/>
              <a:t> </a:t>
            </a:r>
            <a:r>
              <a:rPr lang="fr-FR" dirty="0" err="1"/>
              <a:t>Clossy</a:t>
            </a:r>
            <a:r>
              <a:rPr lang="fr-FR" dirty="0"/>
              <a:t> et le boss maçon Michaël </a:t>
            </a:r>
            <a:r>
              <a:rPr lang="fr-FR" dirty="0" err="1"/>
              <a:t>Tanisma</a:t>
            </a:r>
            <a:r>
              <a:rPr lang="fr-FR" dirty="0"/>
              <a:t> distribuent la paie hebdomadaire. Les salaires locaux représentent 41 %¨des coûts de construction des ouvrages.</a:t>
            </a:r>
          </a:p>
        </p:txBody>
      </p:sp>
      <p:sp>
        <p:nvSpPr>
          <p:cNvPr id="52227" name="Rectangle 3" descr="DSC01859"/>
          <p:cNvSpPr>
            <a:spLocks noGrp="1" noChangeAspect="1" noChangeArrowheads="1"/>
          </p:cNvSpPr>
          <p:nvPr isPhoto="1"/>
        </p:nvSpPr>
        <p:spPr bwMode="auto">
          <a:xfrm>
            <a:off x="665820" y="0"/>
            <a:ext cx="7812360" cy="585927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107505" y="6021288"/>
            <a:ext cx="9036496" cy="523220"/>
          </a:xfrm>
          <a:prstGeom prst="rect">
            <a:avLst/>
          </a:prstGeom>
          <a:noFill/>
        </p:spPr>
        <p:txBody>
          <a:bodyPr wrap="square" rtlCol="0">
            <a:spAutoFit/>
          </a:bodyPr>
          <a:lstStyle/>
          <a:p>
            <a:r>
              <a:rPr lang="fr-FR" sz="1400" dirty="0">
                <a:latin typeface="Arial" panose="020B0604020202020204" pitchFamily="34" charset="0"/>
                <a:cs typeface="Arial" panose="020B0604020202020204" pitchFamily="34" charset="0"/>
              </a:rPr>
              <a:t>L’ingénieur Saintil </a:t>
            </a:r>
            <a:r>
              <a:rPr lang="fr-FR" sz="1400" dirty="0" err="1">
                <a:latin typeface="Arial" panose="020B0604020202020204" pitchFamily="34" charset="0"/>
                <a:cs typeface="Arial" panose="020B0604020202020204" pitchFamily="34" charset="0"/>
              </a:rPr>
              <a:t>Clossy</a:t>
            </a:r>
            <a:r>
              <a:rPr lang="fr-FR" sz="1400" dirty="0">
                <a:latin typeface="Arial" panose="020B0604020202020204" pitchFamily="34" charset="0"/>
                <a:cs typeface="Arial" panose="020B0604020202020204" pitchFamily="34" charset="0"/>
              </a:rPr>
              <a:t> et le boss maçon Michaël </a:t>
            </a:r>
            <a:r>
              <a:rPr lang="fr-FR" sz="1400" dirty="0" err="1">
                <a:latin typeface="Arial" panose="020B0604020202020204" pitchFamily="34" charset="0"/>
                <a:cs typeface="Arial" panose="020B0604020202020204" pitchFamily="34" charset="0"/>
              </a:rPr>
              <a:t>Tanisma</a:t>
            </a:r>
            <a:r>
              <a:rPr lang="fr-FR" sz="1400" dirty="0">
                <a:latin typeface="Arial" panose="020B0604020202020204" pitchFamily="34" charset="0"/>
                <a:cs typeface="Arial" panose="020B0604020202020204" pitchFamily="34" charset="0"/>
              </a:rPr>
              <a:t> distribuent la paie hebdomadaire. Les salaires locaux représentent 41 % des coûts de construction des ouvrages.</a:t>
            </a:r>
          </a:p>
        </p:txBody>
      </p:sp>
    </p:spTree>
    <p:extLst>
      <p:ext uri="{BB962C8B-B14F-4D97-AF65-F5344CB8AC3E}">
        <p14:creationId xmlns:p14="http://schemas.microsoft.com/office/powerpoint/2010/main" val="1632351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hidden="1"/>
          <p:cNvSpPr>
            <a:spLocks noGrp="1" noChangeArrowheads="1"/>
          </p:cNvSpPr>
          <p:nvPr>
            <p:ph type="title"/>
          </p:nvPr>
        </p:nvSpPr>
        <p:spPr/>
        <p:txBody>
          <a:bodyPr>
            <a:normAutofit fontScale="90000"/>
          </a:bodyPr>
          <a:lstStyle/>
          <a:p>
            <a:pPr eaLnBrk="1" hangingPunct="1"/>
            <a:r>
              <a:rPr lang="fr-FR" dirty="0"/>
              <a:t>Idem. Au premier plan, le surcreusement dans la ravine date du cyclone Jeanne (septembre 2004).</a:t>
            </a:r>
          </a:p>
        </p:txBody>
      </p:sp>
      <p:sp>
        <p:nvSpPr>
          <p:cNvPr id="13315" name="Rectangle 3" descr="IMGP0874"/>
          <p:cNvSpPr>
            <a:spLocks noGrp="1" noChangeAspect="1" noChangeArrowheads="1"/>
          </p:cNvSpPr>
          <p:nvPr isPhoto="1"/>
        </p:nvSpPr>
        <p:spPr bwMode="auto">
          <a:xfrm>
            <a:off x="557808" y="0"/>
            <a:ext cx="8028384" cy="6021288"/>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107505" y="6165304"/>
            <a:ext cx="8928992" cy="523220"/>
          </a:xfrm>
          <a:prstGeom prst="rect">
            <a:avLst/>
          </a:prstGeom>
          <a:noFill/>
        </p:spPr>
        <p:txBody>
          <a:bodyPr wrap="square" rtlCol="0">
            <a:spAutoFit/>
          </a:bodyPr>
          <a:lstStyle/>
          <a:p>
            <a:r>
              <a:rPr lang="fr-FR" sz="1400" dirty="0"/>
              <a:t>Au premier plan, le surcreusement dans la ravine date du cyclone Jeanne (septembre 2004).</a:t>
            </a:r>
          </a:p>
          <a:p>
            <a:r>
              <a:rPr lang="fr-FR" sz="1400" dirty="0"/>
              <a:t>Les colluvions piégées par les seuils ont ensuite effacé ce surcreusement.</a:t>
            </a:r>
          </a:p>
        </p:txBody>
      </p:sp>
    </p:spTree>
    <p:extLst>
      <p:ext uri="{BB962C8B-B14F-4D97-AF65-F5344CB8AC3E}">
        <p14:creationId xmlns:p14="http://schemas.microsoft.com/office/powerpoint/2010/main" val="245589360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hidden="1"/>
          <p:cNvSpPr>
            <a:spLocks noGrp="1" noChangeArrowheads="1"/>
          </p:cNvSpPr>
          <p:nvPr>
            <p:ph type="title"/>
          </p:nvPr>
        </p:nvSpPr>
        <p:spPr/>
        <p:txBody>
          <a:bodyPr/>
          <a:lstStyle/>
          <a:p>
            <a:endParaRPr lang="fr-FR" dirty="0"/>
          </a:p>
        </p:txBody>
      </p:sp>
      <p:sp>
        <p:nvSpPr>
          <p:cNvPr id="19459" name="Rectangle 3" descr="IMGP0869"/>
          <p:cNvSpPr>
            <a:spLocks noGrp="1" noChangeAspect="1" noChangeArrowheads="1"/>
          </p:cNvSpPr>
          <p:nvPr isPhoto="1"/>
        </p:nvSpPr>
        <p:spPr bwMode="auto">
          <a:xfrm>
            <a:off x="0" y="0"/>
            <a:ext cx="9144000" cy="685800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19460" name="Text Box 4"/>
          <p:cNvSpPr txBox="1">
            <a:spLocks noChangeArrowheads="1"/>
          </p:cNvSpPr>
          <p:nvPr/>
        </p:nvSpPr>
        <p:spPr bwMode="auto">
          <a:xfrm>
            <a:off x="4500562" y="2924175"/>
            <a:ext cx="1367582" cy="307777"/>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sz="1400" dirty="0"/>
              <a:t>SB30-Ti-Acrête</a:t>
            </a:r>
          </a:p>
        </p:txBody>
      </p:sp>
      <p:sp>
        <p:nvSpPr>
          <p:cNvPr id="19461" name="Line 5"/>
          <p:cNvSpPr>
            <a:spLocks noChangeShapeType="1"/>
          </p:cNvSpPr>
          <p:nvPr/>
        </p:nvSpPr>
        <p:spPr bwMode="auto">
          <a:xfrm flipH="1">
            <a:off x="4211638" y="3357563"/>
            <a:ext cx="504825" cy="10080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Text Box 5">
            <a:extLst>
              <a:ext uri="{FF2B5EF4-FFF2-40B4-BE49-F238E27FC236}">
                <a16:creationId xmlns:a16="http://schemas.microsoft.com/office/drawing/2014/main" id="{985B0833-AB97-80FA-837B-C4E7E80C350E}"/>
              </a:ext>
            </a:extLst>
          </p:cNvPr>
          <p:cNvSpPr txBox="1">
            <a:spLocks noChangeArrowheads="1"/>
          </p:cNvSpPr>
          <p:nvPr/>
        </p:nvSpPr>
        <p:spPr bwMode="auto">
          <a:xfrm>
            <a:off x="395288" y="203468"/>
            <a:ext cx="763270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2000" b="1" dirty="0">
                <a:latin typeface="Arial" panose="020B0604020202020204" pitchFamily="34" charset="0"/>
                <a:cs typeface="Arial" panose="020B0604020202020204" pitchFamily="34" charset="0"/>
              </a:rPr>
              <a:t>Seuil Bassin SB30-Ti </a:t>
            </a:r>
            <a:r>
              <a:rPr lang="fr-FR" sz="2000" b="1" dirty="0" err="1">
                <a:latin typeface="Arial" panose="020B0604020202020204" pitchFamily="34" charset="0"/>
                <a:cs typeface="Arial" panose="020B0604020202020204" pitchFamily="34" charset="0"/>
              </a:rPr>
              <a:t>Acrête</a:t>
            </a:r>
            <a:endParaRPr lang="fr-FR" sz="2000" b="1" dirty="0">
              <a:latin typeface="Arial" panose="020B0604020202020204" pitchFamily="34" charset="0"/>
              <a:cs typeface="Arial" panose="020B0604020202020204" pitchFamily="34" charset="0"/>
            </a:endParaRPr>
          </a:p>
          <a:p>
            <a:pPr algn="ctr">
              <a:spcBef>
                <a:spcPct val="50000"/>
              </a:spcBef>
            </a:pPr>
            <a:r>
              <a:rPr lang="fr-FR" sz="2000" b="1" dirty="0">
                <a:latin typeface="Arial" panose="020B0604020202020204" pitchFamily="34" charset="0"/>
                <a:cs typeface="Arial" panose="020B0604020202020204" pitchFamily="34" charset="0"/>
              </a:rPr>
              <a:t>Sur un affluent de la ravine Ti-</a:t>
            </a:r>
            <a:r>
              <a:rPr lang="fr-FR" sz="2000" b="1" dirty="0" err="1">
                <a:latin typeface="Arial" panose="020B0604020202020204" pitchFamily="34" charset="0"/>
                <a:cs typeface="Arial" panose="020B0604020202020204" pitchFamily="34" charset="0"/>
              </a:rPr>
              <a:t>Acrête</a:t>
            </a:r>
            <a:endParaRPr lang="fr-FR" sz="2000" b="1" dirty="0">
              <a:latin typeface="Arial" panose="020B0604020202020204" pitchFamily="34" charset="0"/>
              <a:cs typeface="Arial" panose="020B0604020202020204" pitchFamily="34" charset="0"/>
            </a:endParaRPr>
          </a:p>
        </p:txBody>
      </p:sp>
      <p:cxnSp>
        <p:nvCxnSpPr>
          <p:cNvPr id="3" name="Connecteur droit avec flèche 2">
            <a:extLst>
              <a:ext uri="{FF2B5EF4-FFF2-40B4-BE49-F238E27FC236}">
                <a16:creationId xmlns:a16="http://schemas.microsoft.com/office/drawing/2014/main" id="{2B8AEADC-B372-5A47-7364-8FB9A8640EEE}"/>
              </a:ext>
            </a:extLst>
          </p:cNvPr>
          <p:cNvCxnSpPr>
            <a:cxnSpLocks/>
          </p:cNvCxnSpPr>
          <p:nvPr/>
        </p:nvCxnSpPr>
        <p:spPr>
          <a:xfrm flipH="1">
            <a:off x="4716463" y="5583209"/>
            <a:ext cx="1656184" cy="77682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 name="Connecteur droit avec flèche 4">
            <a:extLst>
              <a:ext uri="{FF2B5EF4-FFF2-40B4-BE49-F238E27FC236}">
                <a16:creationId xmlns:a16="http://schemas.microsoft.com/office/drawing/2014/main" id="{D96BB5A1-CC98-B655-C14D-0A6A9B352B48}"/>
              </a:ext>
            </a:extLst>
          </p:cNvPr>
          <p:cNvCxnSpPr>
            <a:cxnSpLocks/>
          </p:cNvCxnSpPr>
          <p:nvPr/>
        </p:nvCxnSpPr>
        <p:spPr>
          <a:xfrm>
            <a:off x="2843808" y="3687628"/>
            <a:ext cx="935460" cy="46748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 name="AutoShape 4">
            <a:extLst>
              <a:ext uri="{FF2B5EF4-FFF2-40B4-BE49-F238E27FC236}">
                <a16:creationId xmlns:a16="http://schemas.microsoft.com/office/drawing/2014/main" id="{735DD733-2EC5-2E19-EFEE-DDE1E2C362B5}"/>
              </a:ext>
            </a:extLst>
          </p:cNvPr>
          <p:cNvSpPr>
            <a:spLocks noChangeArrowheads="1"/>
          </p:cNvSpPr>
          <p:nvPr/>
        </p:nvSpPr>
        <p:spPr bwMode="auto">
          <a:xfrm>
            <a:off x="3851276" y="4343001"/>
            <a:ext cx="649288" cy="89299"/>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8" name="ZoneTexte 7">
            <a:extLst>
              <a:ext uri="{FF2B5EF4-FFF2-40B4-BE49-F238E27FC236}">
                <a16:creationId xmlns:a16="http://schemas.microsoft.com/office/drawing/2014/main" id="{30C80C47-9734-031B-58DA-1A828D18C3BF}"/>
              </a:ext>
            </a:extLst>
          </p:cNvPr>
          <p:cNvSpPr txBox="1"/>
          <p:nvPr/>
        </p:nvSpPr>
        <p:spPr>
          <a:xfrm>
            <a:off x="7380312" y="5949280"/>
            <a:ext cx="1763688" cy="369332"/>
          </a:xfrm>
          <a:prstGeom prst="rect">
            <a:avLst/>
          </a:prstGeom>
          <a:noFill/>
        </p:spPr>
        <p:txBody>
          <a:bodyPr wrap="square" rtlCol="0">
            <a:spAutoFit/>
          </a:bodyPr>
          <a:lstStyle/>
          <a:p>
            <a:r>
              <a:rPr lang="fr-FR" dirty="0">
                <a:solidFill>
                  <a:schemeClr val="bg2"/>
                </a:solidFill>
              </a:rPr>
              <a:t>Ravine Ti </a:t>
            </a:r>
            <a:r>
              <a:rPr lang="fr-FR" dirty="0" err="1">
                <a:solidFill>
                  <a:schemeClr val="bg2"/>
                </a:solidFill>
              </a:rPr>
              <a:t>Acrête</a:t>
            </a:r>
            <a:endParaRPr lang="fr-FR" dirty="0">
              <a:solidFill>
                <a:schemeClr val="bg2"/>
              </a:solidFill>
            </a:endParaRPr>
          </a:p>
        </p:txBody>
      </p:sp>
      <p:cxnSp>
        <p:nvCxnSpPr>
          <p:cNvPr id="10" name="Connecteur droit avec flèche 9">
            <a:extLst>
              <a:ext uri="{FF2B5EF4-FFF2-40B4-BE49-F238E27FC236}">
                <a16:creationId xmlns:a16="http://schemas.microsoft.com/office/drawing/2014/main" id="{84D7A453-962E-CD2D-61D2-FFB7A8222CAA}"/>
              </a:ext>
            </a:extLst>
          </p:cNvPr>
          <p:cNvCxnSpPr/>
          <p:nvPr/>
        </p:nvCxnSpPr>
        <p:spPr>
          <a:xfrm flipH="1" flipV="1">
            <a:off x="6660232" y="5583209"/>
            <a:ext cx="720080" cy="5507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ZoneTexte 3">
            <a:hlinkClick r:id="rId3" action="ppaction://hlinksldjump"/>
            <a:extLst>
              <a:ext uri="{FF2B5EF4-FFF2-40B4-BE49-F238E27FC236}">
                <a16:creationId xmlns:a16="http://schemas.microsoft.com/office/drawing/2014/main" id="{07C51361-B090-FC5E-EBBE-5719DA0041D0}"/>
              </a:ext>
            </a:extLst>
          </p:cNvPr>
          <p:cNvSpPr txBox="1"/>
          <p:nvPr/>
        </p:nvSpPr>
        <p:spPr>
          <a:xfrm>
            <a:off x="7991872" y="116632"/>
            <a:ext cx="1152128" cy="276999"/>
          </a:xfrm>
          <a:prstGeom prst="rect">
            <a:avLst/>
          </a:prstGeom>
          <a:solidFill>
            <a:schemeClr val="accent1">
              <a:lumMod val="40000"/>
              <a:lumOff val="60000"/>
            </a:schemeClr>
          </a:solidFill>
        </p:spPr>
        <p:txBody>
          <a:bodyPr wrap="square" rtlCol="0">
            <a:spAutoFit/>
          </a:bodyPr>
          <a:lstStyle/>
          <a:p>
            <a:r>
              <a:rPr lang="fr-FR" sz="1200" dirty="0"/>
              <a:t>Retour à l’index</a:t>
            </a:r>
          </a:p>
        </p:txBody>
      </p:sp>
    </p:spTree>
    <p:extLst>
      <p:ext uri="{BB962C8B-B14F-4D97-AF65-F5344CB8AC3E}">
        <p14:creationId xmlns:p14="http://schemas.microsoft.com/office/powerpoint/2010/main" val="274659143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hidden="1"/>
          <p:cNvSpPr>
            <a:spLocks noGrp="1" noChangeArrowheads="1"/>
          </p:cNvSpPr>
          <p:nvPr>
            <p:ph type="title"/>
          </p:nvPr>
        </p:nvSpPr>
        <p:spPr/>
        <p:txBody>
          <a:bodyPr/>
          <a:lstStyle/>
          <a:p>
            <a:endParaRPr lang="fr-FR" dirty="0"/>
          </a:p>
        </p:txBody>
      </p:sp>
      <p:sp>
        <p:nvSpPr>
          <p:cNvPr id="15363" name="Rectangle 3" descr="IMGP0142"/>
          <p:cNvSpPr>
            <a:spLocks noGrp="1" noChangeAspect="1" noChangeArrowheads="1"/>
          </p:cNvSpPr>
          <p:nvPr isPhoto="1"/>
        </p:nvSpPr>
        <p:spPr bwMode="auto">
          <a:xfrm>
            <a:off x="5746" y="22312"/>
            <a:ext cx="7548331" cy="5661248"/>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364" name="AutoShape 4"/>
          <p:cNvSpPr>
            <a:spLocks noChangeArrowheads="1"/>
          </p:cNvSpPr>
          <p:nvPr/>
        </p:nvSpPr>
        <p:spPr bwMode="auto">
          <a:xfrm>
            <a:off x="4031816" y="3322665"/>
            <a:ext cx="720725" cy="144463"/>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5365" name="Text Box 5"/>
          <p:cNvSpPr txBox="1">
            <a:spLocks noChangeArrowheads="1"/>
          </p:cNvSpPr>
          <p:nvPr/>
        </p:nvSpPr>
        <p:spPr bwMode="auto">
          <a:xfrm>
            <a:off x="6011863" y="3213100"/>
            <a:ext cx="1259322" cy="307777"/>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sz="1400" dirty="0"/>
              <a:t>SB30-Ti Arête </a:t>
            </a:r>
          </a:p>
        </p:txBody>
      </p:sp>
      <p:sp>
        <p:nvSpPr>
          <p:cNvPr id="15366" name="Line 6"/>
          <p:cNvSpPr>
            <a:spLocks noChangeShapeType="1"/>
          </p:cNvSpPr>
          <p:nvPr/>
        </p:nvSpPr>
        <p:spPr bwMode="auto">
          <a:xfrm flipH="1">
            <a:off x="4752541" y="3429000"/>
            <a:ext cx="125932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cxnSp>
        <p:nvCxnSpPr>
          <p:cNvPr id="3" name="Connecteur droit avec flèche 2">
            <a:extLst>
              <a:ext uri="{FF2B5EF4-FFF2-40B4-BE49-F238E27FC236}">
                <a16:creationId xmlns:a16="http://schemas.microsoft.com/office/drawing/2014/main" id="{B28852BC-E6D7-7774-044E-67B647B9CFB0}"/>
              </a:ext>
            </a:extLst>
          </p:cNvPr>
          <p:cNvCxnSpPr/>
          <p:nvPr/>
        </p:nvCxnSpPr>
        <p:spPr>
          <a:xfrm flipH="1" flipV="1">
            <a:off x="4608450" y="3692196"/>
            <a:ext cx="1080120" cy="136815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 name="Connecteur droit avec flèche 1">
            <a:extLst>
              <a:ext uri="{FF2B5EF4-FFF2-40B4-BE49-F238E27FC236}">
                <a16:creationId xmlns:a16="http://schemas.microsoft.com/office/drawing/2014/main" id="{3FCA6CE0-3D2E-F072-E542-4F3489307DDB}"/>
              </a:ext>
            </a:extLst>
          </p:cNvPr>
          <p:cNvCxnSpPr>
            <a:cxnSpLocks/>
          </p:cNvCxnSpPr>
          <p:nvPr/>
        </p:nvCxnSpPr>
        <p:spPr>
          <a:xfrm flipH="1" flipV="1">
            <a:off x="3779912" y="2852936"/>
            <a:ext cx="396490" cy="41400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C6CD0D3B-B575-4912-B478-C1598DFFBFD1}"/>
              </a:ext>
            </a:extLst>
          </p:cNvPr>
          <p:cNvSpPr txBox="1"/>
          <p:nvPr/>
        </p:nvSpPr>
        <p:spPr>
          <a:xfrm>
            <a:off x="611561" y="6101018"/>
            <a:ext cx="8522176"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Le seuil est placé à proximité d’un sentier, pour faciliter l’abreuvement du bétail.</a:t>
            </a:r>
          </a:p>
        </p:txBody>
      </p:sp>
      <p:cxnSp>
        <p:nvCxnSpPr>
          <p:cNvPr id="5" name="Connecteur droit avec flèche 4">
            <a:extLst>
              <a:ext uri="{FF2B5EF4-FFF2-40B4-BE49-F238E27FC236}">
                <a16:creationId xmlns:a16="http://schemas.microsoft.com/office/drawing/2014/main" id="{7715DF7A-0A7F-17D0-3A49-482B3D6E3893}"/>
              </a:ext>
            </a:extLst>
          </p:cNvPr>
          <p:cNvCxnSpPr>
            <a:cxnSpLocks/>
            <a:stCxn id="4" idx="0"/>
          </p:cNvCxnSpPr>
          <p:nvPr/>
        </p:nvCxnSpPr>
        <p:spPr>
          <a:xfrm flipH="1" flipV="1">
            <a:off x="3341264" y="3522848"/>
            <a:ext cx="1531385" cy="257817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584676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hidden="1"/>
          <p:cNvSpPr>
            <a:spLocks noGrp="1" noChangeArrowheads="1"/>
          </p:cNvSpPr>
          <p:nvPr>
            <p:ph type="title"/>
          </p:nvPr>
        </p:nvSpPr>
        <p:spPr/>
        <p:txBody>
          <a:bodyPr>
            <a:normAutofit fontScale="90000"/>
          </a:bodyPr>
          <a:lstStyle/>
          <a:p>
            <a:r>
              <a:rPr lang="fr-FR" dirty="0"/>
              <a:t>Novembre 2008. L’affluent rive droite sur lequel sera construit le seuil S30. Le </a:t>
            </a:r>
            <a:r>
              <a:rPr lang="fr-FR" dirty="0" err="1"/>
              <a:t>bayahonde</a:t>
            </a:r>
            <a:r>
              <a:rPr lang="fr-FR" dirty="0"/>
              <a:t> a divisé les écoulements lors de la crue et freiné les blocs rocheux transportés par l’eau. A son aval, la haie de candélabre a résisté aux crues et a joué son rôle de filtre, assurant ainsi une protection au seuil en pierres sèches. Les seuils situés plus en aval ont été détruits par les crues. 3 ou 4 seuils biologiques en candélabres sont prévus en amont de cette haie.</a:t>
            </a:r>
          </a:p>
        </p:txBody>
      </p:sp>
      <p:sp>
        <p:nvSpPr>
          <p:cNvPr id="288771" name="Rectangle 3" descr="DSC01289"/>
          <p:cNvSpPr>
            <a:spLocks noGrp="1" noChangeAspect="1" noChangeArrowheads="1"/>
          </p:cNvSpPr>
          <p:nvPr isPhoto="1"/>
        </p:nvSpPr>
        <p:spPr bwMode="auto">
          <a:xfrm>
            <a:off x="-9630" y="1591072"/>
            <a:ext cx="7058025" cy="5294312"/>
          </a:xfrm>
          <a:prstGeom prst="rect">
            <a:avLst/>
          </a:prstGeom>
          <a:blipFill dpi="0" rotWithShape="1">
            <a:blip r:embed="rId2"/>
            <a:srcRect/>
            <a:stretch>
              <a:fillRect b="-30"/>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88772" name="Text Box 4"/>
          <p:cNvSpPr txBox="1">
            <a:spLocks noChangeArrowheads="1"/>
          </p:cNvSpPr>
          <p:nvPr/>
        </p:nvSpPr>
        <p:spPr bwMode="auto">
          <a:xfrm>
            <a:off x="0" y="0"/>
            <a:ext cx="9144000"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FR" sz="1400" b="1" i="0" dirty="0">
                <a:latin typeface="Arial" charset="0"/>
              </a:rPr>
              <a:t>Les haies vives paysannes coupent une ravine en aval de SB30-Ti </a:t>
            </a:r>
            <a:r>
              <a:rPr lang="fr-FR" sz="1400" b="1" i="0" dirty="0" err="1">
                <a:latin typeface="Arial" charset="0"/>
              </a:rPr>
              <a:t>Acrête</a:t>
            </a:r>
            <a:endParaRPr lang="fr-FR" sz="1400" b="1" i="0" dirty="0">
              <a:latin typeface="Arial" charset="0"/>
            </a:endParaRPr>
          </a:p>
          <a:p>
            <a:r>
              <a:rPr lang="fr-FR" sz="1400" dirty="0">
                <a:latin typeface="Arial" charset="0"/>
              </a:rPr>
              <a:t>Un</a:t>
            </a:r>
            <a:r>
              <a:rPr lang="fr-FR" sz="1400" i="0" dirty="0">
                <a:latin typeface="Arial" charset="0"/>
              </a:rPr>
              <a:t> </a:t>
            </a:r>
            <a:r>
              <a:rPr lang="fr-FR" sz="1400" i="0" dirty="0" err="1">
                <a:latin typeface="Arial" charset="0"/>
              </a:rPr>
              <a:t>bayahonde</a:t>
            </a:r>
            <a:r>
              <a:rPr lang="fr-FR" sz="1400" i="0" dirty="0">
                <a:latin typeface="Arial" charset="0"/>
              </a:rPr>
              <a:t> a divisé les écoulements lors des crues des cyclones de 2008</a:t>
            </a:r>
            <a:r>
              <a:rPr lang="fr-FR" sz="1400" dirty="0">
                <a:latin typeface="Arial" charset="0"/>
              </a:rPr>
              <a:t> </a:t>
            </a:r>
            <a:r>
              <a:rPr lang="fr-FR" sz="1400" i="0" dirty="0">
                <a:latin typeface="Arial" charset="0"/>
              </a:rPr>
              <a:t>et a freiné les blocs rocheux transportés par l’eau. A son aval, la haie de candélabre a résisté et a joué son rôle de filtre, protégeant ainsi le seuil en pierres sèches. Les seuils situés plus en aval ont été détruits par les crues. (Ravine Ti </a:t>
            </a:r>
            <a:r>
              <a:rPr lang="fr-FR" sz="1400" i="0" dirty="0" err="1">
                <a:latin typeface="Arial" charset="0"/>
              </a:rPr>
              <a:t>Acrête</a:t>
            </a:r>
            <a:r>
              <a:rPr lang="fr-FR" sz="1400" i="0" dirty="0">
                <a:latin typeface="Arial" charset="0"/>
              </a:rPr>
              <a:t>, novembre 2008).</a:t>
            </a:r>
            <a:r>
              <a:rPr lang="fr-FR" sz="1400" dirty="0">
                <a:latin typeface="Arial" charset="0"/>
              </a:rPr>
              <a:t> </a:t>
            </a:r>
            <a:endParaRPr lang="fr-FR" sz="1400" i="0" dirty="0">
              <a:latin typeface="Arial" charset="0"/>
            </a:endParaRPr>
          </a:p>
          <a:p>
            <a:r>
              <a:rPr lang="fr-FR" sz="1400" i="0" dirty="0">
                <a:latin typeface="Arial" charset="0"/>
              </a:rPr>
              <a:t>Le projet prévoit 3 ou 4 seuils biologiques en candélabres en amont de cette haie.</a:t>
            </a:r>
          </a:p>
          <a:p>
            <a:pPr eaLnBrk="1" hangingPunct="1"/>
            <a:endParaRPr lang="fr-FR" sz="1400" dirty="0">
              <a:latin typeface="Arial" charset="0"/>
            </a:endParaRPr>
          </a:p>
        </p:txBody>
      </p:sp>
    </p:spTree>
    <p:extLst>
      <p:ext uri="{BB962C8B-B14F-4D97-AF65-F5344CB8AC3E}">
        <p14:creationId xmlns:p14="http://schemas.microsoft.com/office/powerpoint/2010/main" val="33858953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hidden="1"/>
          <p:cNvSpPr>
            <a:spLocks noGrp="1" noChangeArrowheads="1"/>
          </p:cNvSpPr>
          <p:nvPr>
            <p:ph type="title"/>
          </p:nvPr>
        </p:nvSpPr>
        <p:spPr/>
        <p:txBody>
          <a:bodyPr>
            <a:normAutofit fontScale="90000"/>
          </a:bodyPr>
          <a:lstStyle/>
          <a:p>
            <a:r>
              <a:rPr lang="fr-FR" dirty="0"/>
              <a:t>La ravine </a:t>
            </a:r>
            <a:r>
              <a:rPr lang="fr-FR" dirty="0" err="1"/>
              <a:t>Tia</a:t>
            </a:r>
            <a:r>
              <a:rPr lang="fr-FR" dirty="0"/>
              <a:t> Crête vue vers l’amont. La haie vive de candélabres n’a pas résisté aux cyclones de septembre 2008.</a:t>
            </a:r>
          </a:p>
        </p:txBody>
      </p:sp>
      <p:sp>
        <p:nvSpPr>
          <p:cNvPr id="289795" name="Rectangle 3" descr="DSC01728"/>
          <p:cNvSpPr>
            <a:spLocks noGrp="1" noChangeAspect="1" noChangeArrowheads="1"/>
          </p:cNvSpPr>
          <p:nvPr isPhoto="1"/>
        </p:nvSpPr>
        <p:spPr bwMode="auto">
          <a:xfrm>
            <a:off x="668337" y="0"/>
            <a:ext cx="7807325" cy="5856287"/>
          </a:xfrm>
          <a:prstGeom prst="rect">
            <a:avLst/>
          </a:prstGeom>
          <a:blipFill dpi="0" rotWithShape="1">
            <a:blip r:embed="rId2"/>
            <a:srcRect/>
            <a:stretch>
              <a:fillRect r="-54"/>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89796" name="Text Box 4"/>
          <p:cNvSpPr txBox="1">
            <a:spLocks noChangeArrowheads="1"/>
          </p:cNvSpPr>
          <p:nvPr/>
        </p:nvSpPr>
        <p:spPr bwMode="auto">
          <a:xfrm>
            <a:off x="0" y="6093296"/>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fr-FR" sz="1400" i="0" dirty="0">
                <a:latin typeface="Arial" charset="0"/>
              </a:rPr>
              <a:t>Ici, la haie vive de candélabres n’a pas résisté aux cyclones de septembre 2008, mais elle sera reconstituée par l’agriculteur.</a:t>
            </a:r>
            <a:r>
              <a:rPr lang="fr-FR" sz="1400" dirty="0">
                <a:latin typeface="Arial" charset="0"/>
              </a:rPr>
              <a:t> </a:t>
            </a:r>
          </a:p>
        </p:txBody>
      </p:sp>
    </p:spTree>
    <p:extLst>
      <p:ext uri="{BB962C8B-B14F-4D97-AF65-F5344CB8AC3E}">
        <p14:creationId xmlns:p14="http://schemas.microsoft.com/office/powerpoint/2010/main" val="388441019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hidden="1"/>
          <p:cNvSpPr>
            <a:spLocks noGrp="1" noChangeArrowheads="1"/>
          </p:cNvSpPr>
          <p:nvPr>
            <p:ph type="title"/>
          </p:nvPr>
        </p:nvSpPr>
        <p:spPr/>
        <p:txBody>
          <a:bodyPr/>
          <a:lstStyle/>
          <a:p>
            <a:endParaRPr lang="fr-FR" dirty="0"/>
          </a:p>
        </p:txBody>
      </p:sp>
      <p:sp>
        <p:nvSpPr>
          <p:cNvPr id="4099" name="Rectangle 3" descr="IMGP0016"/>
          <p:cNvSpPr>
            <a:spLocks noGrp="1" noChangeAspect="1" noChangeArrowheads="1"/>
          </p:cNvSpPr>
          <p:nvPr isPhoto="1"/>
        </p:nvSpPr>
        <p:spPr bwMode="auto">
          <a:xfrm>
            <a:off x="611560" y="0"/>
            <a:ext cx="8100392" cy="6075294"/>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cxnSp>
        <p:nvCxnSpPr>
          <p:cNvPr id="2" name="Connecteur droit avec flèche 1">
            <a:extLst>
              <a:ext uri="{FF2B5EF4-FFF2-40B4-BE49-F238E27FC236}">
                <a16:creationId xmlns:a16="http://schemas.microsoft.com/office/drawing/2014/main" id="{2CCFDA43-74C7-6411-7C13-97D079469838}"/>
              </a:ext>
            </a:extLst>
          </p:cNvPr>
          <p:cNvCxnSpPr>
            <a:cxnSpLocks/>
          </p:cNvCxnSpPr>
          <p:nvPr/>
        </p:nvCxnSpPr>
        <p:spPr>
          <a:xfrm flipV="1">
            <a:off x="1403648" y="3789040"/>
            <a:ext cx="3744416" cy="5760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0A525BCD-54BA-D487-0600-A82C29112E84}"/>
              </a:ext>
            </a:extLst>
          </p:cNvPr>
          <p:cNvSpPr txBox="1"/>
          <p:nvPr/>
        </p:nvSpPr>
        <p:spPr>
          <a:xfrm>
            <a:off x="0" y="6093296"/>
            <a:ext cx="9144000" cy="523220"/>
          </a:xfrm>
          <a:prstGeom prst="rect">
            <a:avLst/>
          </a:prstGeom>
          <a:noFill/>
        </p:spPr>
        <p:txBody>
          <a:bodyPr wrap="square" rtlCol="0">
            <a:spAutoFit/>
          </a:bodyPr>
          <a:lstStyle/>
          <a:p>
            <a:r>
              <a:rPr lang="fr-FR" sz="1400" dirty="0">
                <a:latin typeface="Arial" panose="020B0604020202020204" pitchFamily="34" charset="0"/>
                <a:cs typeface="Arial" panose="020B0604020202020204" pitchFamily="34" charset="0"/>
              </a:rPr>
              <a:t>Les fondations et les ancrages de SB30-Ti </a:t>
            </a:r>
            <a:r>
              <a:rPr lang="fr-FR" sz="1400" dirty="0" err="1">
                <a:latin typeface="Arial" panose="020B0604020202020204" pitchFamily="34" charset="0"/>
                <a:cs typeface="Arial" panose="020B0604020202020204" pitchFamily="34" charset="0"/>
              </a:rPr>
              <a:t>Acrête</a:t>
            </a:r>
            <a:r>
              <a:rPr lang="fr-FR" sz="1400" dirty="0">
                <a:latin typeface="Arial" panose="020B0604020202020204" pitchFamily="34" charset="0"/>
                <a:cs typeface="Arial" panose="020B0604020202020204" pitchFamily="34" charset="0"/>
              </a:rPr>
              <a:t> ont des dimensions  satisfaisantes. Par contre, il aurait été préférable que tous les déblais soient  rejetés en amont, pour créer un atterrissement artificiel.</a:t>
            </a:r>
          </a:p>
        </p:txBody>
      </p:sp>
    </p:spTree>
    <p:extLst>
      <p:ext uri="{BB962C8B-B14F-4D97-AF65-F5344CB8AC3E}">
        <p14:creationId xmlns:p14="http://schemas.microsoft.com/office/powerpoint/2010/main" val="380540364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hidden="1"/>
          <p:cNvSpPr>
            <a:spLocks noGrp="1" noChangeArrowheads="1"/>
          </p:cNvSpPr>
          <p:nvPr>
            <p:ph type="title"/>
          </p:nvPr>
        </p:nvSpPr>
        <p:spPr/>
        <p:txBody>
          <a:bodyPr/>
          <a:lstStyle/>
          <a:p>
            <a:endParaRPr lang="fr-FR" dirty="0"/>
          </a:p>
        </p:txBody>
      </p:sp>
      <p:sp>
        <p:nvSpPr>
          <p:cNvPr id="6147" name="Rectangle 3" descr="IMGP0025"/>
          <p:cNvSpPr>
            <a:spLocks noGrp="1" noChangeAspect="1" noChangeArrowheads="1"/>
          </p:cNvSpPr>
          <p:nvPr isPhoto="1"/>
        </p:nvSpPr>
        <p:spPr bwMode="auto">
          <a:xfrm>
            <a:off x="485800" y="0"/>
            <a:ext cx="8172400" cy="612930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cxnSp>
        <p:nvCxnSpPr>
          <p:cNvPr id="2" name="Connecteur droit avec flèche 1">
            <a:extLst>
              <a:ext uri="{FF2B5EF4-FFF2-40B4-BE49-F238E27FC236}">
                <a16:creationId xmlns:a16="http://schemas.microsoft.com/office/drawing/2014/main" id="{DEA68818-2839-91FF-55E6-B08484033B53}"/>
              </a:ext>
            </a:extLst>
          </p:cNvPr>
          <p:cNvCxnSpPr>
            <a:cxnSpLocks/>
          </p:cNvCxnSpPr>
          <p:nvPr/>
        </p:nvCxnSpPr>
        <p:spPr>
          <a:xfrm flipV="1">
            <a:off x="3779912" y="3501008"/>
            <a:ext cx="3456384" cy="9361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07FA0C4F-B04B-D3A1-F827-C940CF2DFDE7}"/>
              </a:ext>
            </a:extLst>
          </p:cNvPr>
          <p:cNvSpPr txBox="1"/>
          <p:nvPr/>
        </p:nvSpPr>
        <p:spPr>
          <a:xfrm>
            <a:off x="7092280" y="5661248"/>
            <a:ext cx="1296144" cy="307777"/>
          </a:xfrm>
          <a:prstGeom prst="rect">
            <a:avLst/>
          </a:prstGeom>
          <a:noFill/>
        </p:spPr>
        <p:txBody>
          <a:bodyPr wrap="square" rtlCol="0">
            <a:spAutoFit/>
          </a:bodyPr>
          <a:lstStyle/>
          <a:p>
            <a:r>
              <a:rPr lang="fr-FR" sz="1400" b="1" dirty="0">
                <a:solidFill>
                  <a:schemeClr val="bg1"/>
                </a:solidFill>
              </a:rPr>
              <a:t>SB30-Ti </a:t>
            </a:r>
            <a:r>
              <a:rPr lang="fr-FR" sz="1400" b="1" dirty="0" err="1">
                <a:solidFill>
                  <a:schemeClr val="bg1"/>
                </a:solidFill>
              </a:rPr>
              <a:t>Acrête</a:t>
            </a:r>
            <a:endParaRPr lang="fr-FR" sz="1400" b="1" dirty="0">
              <a:solidFill>
                <a:schemeClr val="bg1"/>
              </a:solidFill>
            </a:endParaRPr>
          </a:p>
        </p:txBody>
      </p:sp>
    </p:spTree>
    <p:extLst>
      <p:ext uri="{BB962C8B-B14F-4D97-AF65-F5344CB8AC3E}">
        <p14:creationId xmlns:p14="http://schemas.microsoft.com/office/powerpoint/2010/main" val="408789322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hidden="1"/>
          <p:cNvSpPr>
            <a:spLocks noGrp="1" noChangeArrowheads="1"/>
          </p:cNvSpPr>
          <p:nvPr>
            <p:ph type="title"/>
          </p:nvPr>
        </p:nvSpPr>
        <p:spPr/>
        <p:txBody>
          <a:bodyPr/>
          <a:lstStyle/>
          <a:p>
            <a:endParaRPr lang="fr-FR" dirty="0"/>
          </a:p>
        </p:txBody>
      </p:sp>
      <p:sp>
        <p:nvSpPr>
          <p:cNvPr id="8195" name="Rectangle 3" descr="IMGP0113"/>
          <p:cNvSpPr>
            <a:spLocks noGrp="1" noChangeAspect="1" noChangeArrowheads="1"/>
          </p:cNvSpPr>
          <p:nvPr isPhoto="1"/>
        </p:nvSpPr>
        <p:spPr bwMode="auto">
          <a:xfrm>
            <a:off x="0" y="0"/>
            <a:ext cx="9144000" cy="685800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cxnSp>
        <p:nvCxnSpPr>
          <p:cNvPr id="2" name="Connecteur droit avec flèche 1">
            <a:extLst>
              <a:ext uri="{FF2B5EF4-FFF2-40B4-BE49-F238E27FC236}">
                <a16:creationId xmlns:a16="http://schemas.microsoft.com/office/drawing/2014/main" id="{EB9BDEF0-630C-BF85-23D2-025425A27338}"/>
              </a:ext>
            </a:extLst>
          </p:cNvPr>
          <p:cNvCxnSpPr>
            <a:cxnSpLocks/>
          </p:cNvCxnSpPr>
          <p:nvPr/>
        </p:nvCxnSpPr>
        <p:spPr>
          <a:xfrm>
            <a:off x="2771800" y="3068960"/>
            <a:ext cx="4896544" cy="12241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C31FA1B4-3D26-ED99-850D-11182A5F62E5}"/>
              </a:ext>
            </a:extLst>
          </p:cNvPr>
          <p:cNvSpPr txBox="1"/>
          <p:nvPr/>
        </p:nvSpPr>
        <p:spPr>
          <a:xfrm>
            <a:off x="7677159" y="6453336"/>
            <a:ext cx="1296144" cy="307777"/>
          </a:xfrm>
          <a:prstGeom prst="rect">
            <a:avLst/>
          </a:prstGeom>
          <a:noFill/>
        </p:spPr>
        <p:txBody>
          <a:bodyPr wrap="square" rtlCol="0">
            <a:spAutoFit/>
          </a:bodyPr>
          <a:lstStyle/>
          <a:p>
            <a:r>
              <a:rPr lang="fr-FR" sz="1400" b="1" dirty="0">
                <a:solidFill>
                  <a:schemeClr val="bg1"/>
                </a:solidFill>
              </a:rPr>
              <a:t>SB30-Ti </a:t>
            </a:r>
            <a:r>
              <a:rPr lang="fr-FR" sz="1400" b="1" dirty="0" err="1">
                <a:solidFill>
                  <a:schemeClr val="bg1"/>
                </a:solidFill>
              </a:rPr>
              <a:t>Acrête</a:t>
            </a:r>
            <a:endParaRPr lang="fr-FR" sz="1400" b="1" dirty="0">
              <a:solidFill>
                <a:schemeClr val="bg1"/>
              </a:solidFill>
            </a:endParaRPr>
          </a:p>
        </p:txBody>
      </p:sp>
    </p:spTree>
    <p:extLst>
      <p:ext uri="{BB962C8B-B14F-4D97-AF65-F5344CB8AC3E}">
        <p14:creationId xmlns:p14="http://schemas.microsoft.com/office/powerpoint/2010/main" val="34899970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hidden="1"/>
          <p:cNvSpPr>
            <a:spLocks noGrp="1" noChangeArrowheads="1"/>
          </p:cNvSpPr>
          <p:nvPr>
            <p:ph type="title"/>
          </p:nvPr>
        </p:nvSpPr>
        <p:spPr/>
        <p:txBody>
          <a:bodyPr/>
          <a:lstStyle/>
          <a:p>
            <a:endParaRPr lang="fr-FR" dirty="0"/>
          </a:p>
        </p:txBody>
      </p:sp>
      <p:sp>
        <p:nvSpPr>
          <p:cNvPr id="9219" name="Rectangle 3" descr="IMGP0116"/>
          <p:cNvSpPr>
            <a:spLocks noGrp="1" noChangeAspect="1" noChangeArrowheads="1"/>
          </p:cNvSpPr>
          <p:nvPr isPhoto="1"/>
        </p:nvSpPr>
        <p:spPr bwMode="auto">
          <a:xfrm>
            <a:off x="0" y="0"/>
            <a:ext cx="9144000" cy="685800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cxnSp>
        <p:nvCxnSpPr>
          <p:cNvPr id="2" name="Connecteur droit avec flèche 1">
            <a:extLst>
              <a:ext uri="{FF2B5EF4-FFF2-40B4-BE49-F238E27FC236}">
                <a16:creationId xmlns:a16="http://schemas.microsoft.com/office/drawing/2014/main" id="{BE95480E-DD86-5F7E-3BE9-8635A97F8752}"/>
              </a:ext>
            </a:extLst>
          </p:cNvPr>
          <p:cNvCxnSpPr>
            <a:cxnSpLocks/>
          </p:cNvCxnSpPr>
          <p:nvPr/>
        </p:nvCxnSpPr>
        <p:spPr>
          <a:xfrm>
            <a:off x="5364088" y="4725144"/>
            <a:ext cx="3779912" cy="14401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B45233B9-5CDF-8FD4-3A88-0B2815D4B385}"/>
              </a:ext>
            </a:extLst>
          </p:cNvPr>
          <p:cNvSpPr txBox="1"/>
          <p:nvPr/>
        </p:nvSpPr>
        <p:spPr>
          <a:xfrm>
            <a:off x="7668344" y="6453336"/>
            <a:ext cx="1296144" cy="307777"/>
          </a:xfrm>
          <a:prstGeom prst="rect">
            <a:avLst/>
          </a:prstGeom>
          <a:noFill/>
        </p:spPr>
        <p:txBody>
          <a:bodyPr wrap="square" rtlCol="0">
            <a:spAutoFit/>
          </a:bodyPr>
          <a:lstStyle/>
          <a:p>
            <a:r>
              <a:rPr lang="fr-FR" sz="1400" b="1" dirty="0">
                <a:solidFill>
                  <a:schemeClr val="bg1"/>
                </a:solidFill>
              </a:rPr>
              <a:t>SB30-Ti </a:t>
            </a:r>
            <a:r>
              <a:rPr lang="fr-FR" sz="1400" b="1" dirty="0" err="1">
                <a:solidFill>
                  <a:schemeClr val="bg1"/>
                </a:solidFill>
              </a:rPr>
              <a:t>Acrête</a:t>
            </a:r>
            <a:endParaRPr lang="fr-FR" sz="1400" b="1" dirty="0">
              <a:solidFill>
                <a:schemeClr val="bg1"/>
              </a:solidFill>
            </a:endParaRPr>
          </a:p>
        </p:txBody>
      </p:sp>
    </p:spTree>
    <p:extLst>
      <p:ext uri="{BB962C8B-B14F-4D97-AF65-F5344CB8AC3E}">
        <p14:creationId xmlns:p14="http://schemas.microsoft.com/office/powerpoint/2010/main" val="183498519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hidden="1"/>
          <p:cNvSpPr>
            <a:spLocks noGrp="1" noChangeArrowheads="1"/>
          </p:cNvSpPr>
          <p:nvPr>
            <p:ph type="title"/>
          </p:nvPr>
        </p:nvSpPr>
        <p:spPr/>
        <p:txBody>
          <a:bodyPr/>
          <a:lstStyle/>
          <a:p>
            <a:endParaRPr lang="fr-FR" dirty="0"/>
          </a:p>
        </p:txBody>
      </p:sp>
      <p:sp>
        <p:nvSpPr>
          <p:cNvPr id="10243" name="Rectangle 3" descr="IMGP0117"/>
          <p:cNvSpPr>
            <a:spLocks noGrp="1" noChangeAspect="1" noChangeArrowheads="1"/>
          </p:cNvSpPr>
          <p:nvPr isPhoto="1"/>
        </p:nvSpPr>
        <p:spPr bwMode="auto">
          <a:xfrm>
            <a:off x="0" y="0"/>
            <a:ext cx="9144000" cy="685800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cxnSp>
        <p:nvCxnSpPr>
          <p:cNvPr id="2" name="Connecteur droit avec flèche 1">
            <a:extLst>
              <a:ext uri="{FF2B5EF4-FFF2-40B4-BE49-F238E27FC236}">
                <a16:creationId xmlns:a16="http://schemas.microsoft.com/office/drawing/2014/main" id="{20FF319E-D670-616D-7D1D-89A1F3CCE41D}"/>
              </a:ext>
            </a:extLst>
          </p:cNvPr>
          <p:cNvCxnSpPr>
            <a:cxnSpLocks/>
          </p:cNvCxnSpPr>
          <p:nvPr/>
        </p:nvCxnSpPr>
        <p:spPr>
          <a:xfrm>
            <a:off x="4355976" y="548680"/>
            <a:ext cx="1152128" cy="64807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 name="Connecteur droit avec flèche 4">
            <a:extLst>
              <a:ext uri="{FF2B5EF4-FFF2-40B4-BE49-F238E27FC236}">
                <a16:creationId xmlns:a16="http://schemas.microsoft.com/office/drawing/2014/main" id="{BC125966-7F51-1610-3622-DB29FB69B7ED}"/>
              </a:ext>
            </a:extLst>
          </p:cNvPr>
          <p:cNvCxnSpPr>
            <a:cxnSpLocks/>
          </p:cNvCxnSpPr>
          <p:nvPr/>
        </p:nvCxnSpPr>
        <p:spPr>
          <a:xfrm flipH="1">
            <a:off x="4788024" y="1219548"/>
            <a:ext cx="792088" cy="69728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DB1A3FE7-67B4-81E2-E2A4-9916BE5CD04D}"/>
              </a:ext>
            </a:extLst>
          </p:cNvPr>
          <p:cNvSpPr txBox="1"/>
          <p:nvPr/>
        </p:nvSpPr>
        <p:spPr>
          <a:xfrm>
            <a:off x="323528" y="116632"/>
            <a:ext cx="1296144" cy="307777"/>
          </a:xfrm>
          <a:prstGeom prst="rect">
            <a:avLst/>
          </a:prstGeom>
          <a:noFill/>
        </p:spPr>
        <p:txBody>
          <a:bodyPr wrap="square" rtlCol="0">
            <a:spAutoFit/>
          </a:bodyPr>
          <a:lstStyle/>
          <a:p>
            <a:r>
              <a:rPr lang="fr-FR" sz="1400" b="1" dirty="0">
                <a:solidFill>
                  <a:schemeClr val="bg1"/>
                </a:solidFill>
              </a:rPr>
              <a:t>SB30-Ti </a:t>
            </a:r>
            <a:r>
              <a:rPr lang="fr-FR" sz="1400" b="1" dirty="0" err="1">
                <a:solidFill>
                  <a:schemeClr val="bg1"/>
                </a:solidFill>
              </a:rPr>
              <a:t>Acrête</a:t>
            </a:r>
            <a:endParaRPr lang="fr-FR" sz="1400" b="1" dirty="0">
              <a:solidFill>
                <a:schemeClr val="bg1"/>
              </a:solidFill>
            </a:endParaRPr>
          </a:p>
        </p:txBody>
      </p:sp>
    </p:spTree>
    <p:extLst>
      <p:ext uri="{BB962C8B-B14F-4D97-AF65-F5344CB8AC3E}">
        <p14:creationId xmlns:p14="http://schemas.microsoft.com/office/powerpoint/2010/main" val="324691213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hidden="1"/>
          <p:cNvSpPr>
            <a:spLocks noGrp="1" noChangeArrowheads="1"/>
          </p:cNvSpPr>
          <p:nvPr>
            <p:ph type="title"/>
          </p:nvPr>
        </p:nvSpPr>
        <p:spPr/>
        <p:txBody>
          <a:bodyPr/>
          <a:lstStyle/>
          <a:p>
            <a:endParaRPr lang="fr-FR" dirty="0"/>
          </a:p>
        </p:txBody>
      </p:sp>
      <p:sp>
        <p:nvSpPr>
          <p:cNvPr id="13315" name="Rectangle 3" descr="IMGP0129"/>
          <p:cNvSpPr>
            <a:spLocks noGrp="1" noChangeAspect="1" noChangeArrowheads="1"/>
          </p:cNvSpPr>
          <p:nvPr isPhoto="1"/>
        </p:nvSpPr>
        <p:spPr bwMode="auto">
          <a:xfrm>
            <a:off x="0" y="0"/>
            <a:ext cx="9144000" cy="685800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cxnSp>
        <p:nvCxnSpPr>
          <p:cNvPr id="2" name="Connecteur droit avec flèche 1">
            <a:extLst>
              <a:ext uri="{FF2B5EF4-FFF2-40B4-BE49-F238E27FC236}">
                <a16:creationId xmlns:a16="http://schemas.microsoft.com/office/drawing/2014/main" id="{AD9BB940-D273-1A9A-02F6-C982ACC06FFA}"/>
              </a:ext>
            </a:extLst>
          </p:cNvPr>
          <p:cNvCxnSpPr>
            <a:cxnSpLocks/>
          </p:cNvCxnSpPr>
          <p:nvPr/>
        </p:nvCxnSpPr>
        <p:spPr>
          <a:xfrm>
            <a:off x="2483768" y="1844824"/>
            <a:ext cx="2088232" cy="9361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 name="Connecteur droit avec flèche 4">
            <a:extLst>
              <a:ext uri="{FF2B5EF4-FFF2-40B4-BE49-F238E27FC236}">
                <a16:creationId xmlns:a16="http://schemas.microsoft.com/office/drawing/2014/main" id="{2715B85F-4C76-48BF-71D3-DD50B8F8DFAE}"/>
              </a:ext>
            </a:extLst>
          </p:cNvPr>
          <p:cNvCxnSpPr>
            <a:cxnSpLocks/>
          </p:cNvCxnSpPr>
          <p:nvPr/>
        </p:nvCxnSpPr>
        <p:spPr>
          <a:xfrm>
            <a:off x="6876256" y="4941168"/>
            <a:ext cx="1944216" cy="12241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AA81317B-60C0-9058-1955-6E518A615ECD}"/>
              </a:ext>
            </a:extLst>
          </p:cNvPr>
          <p:cNvSpPr txBox="1"/>
          <p:nvPr/>
        </p:nvSpPr>
        <p:spPr>
          <a:xfrm>
            <a:off x="1115616" y="260648"/>
            <a:ext cx="1296144" cy="307777"/>
          </a:xfrm>
          <a:prstGeom prst="rect">
            <a:avLst/>
          </a:prstGeom>
          <a:noFill/>
        </p:spPr>
        <p:txBody>
          <a:bodyPr wrap="square" rtlCol="0">
            <a:spAutoFit/>
          </a:bodyPr>
          <a:lstStyle/>
          <a:p>
            <a:r>
              <a:rPr lang="fr-FR" sz="1400" b="1" dirty="0">
                <a:solidFill>
                  <a:schemeClr val="bg1"/>
                </a:solidFill>
              </a:rPr>
              <a:t>SB30-Ti </a:t>
            </a:r>
            <a:r>
              <a:rPr lang="fr-FR" sz="1400" b="1" dirty="0" err="1">
                <a:solidFill>
                  <a:schemeClr val="bg1"/>
                </a:solidFill>
              </a:rPr>
              <a:t>Acrête</a:t>
            </a:r>
            <a:endParaRPr lang="fr-FR" sz="1400" b="1" dirty="0">
              <a:solidFill>
                <a:schemeClr val="bg1"/>
              </a:solidFill>
            </a:endParaRPr>
          </a:p>
        </p:txBody>
      </p:sp>
    </p:spTree>
    <p:extLst>
      <p:ext uri="{BB962C8B-B14F-4D97-AF65-F5344CB8AC3E}">
        <p14:creationId xmlns:p14="http://schemas.microsoft.com/office/powerpoint/2010/main" val="1312848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hidden="1"/>
          <p:cNvSpPr>
            <a:spLocks noGrp="1" noChangeArrowheads="1"/>
          </p:cNvSpPr>
          <p:nvPr>
            <p:ph type="title"/>
          </p:nvPr>
        </p:nvSpPr>
        <p:spPr/>
        <p:txBody>
          <a:bodyPr>
            <a:normAutofit fontScale="90000"/>
          </a:bodyPr>
          <a:lstStyle/>
          <a:p>
            <a:pPr eaLnBrk="1" hangingPunct="1"/>
            <a:r>
              <a:rPr lang="fr-FR" dirty="0"/>
              <a:t>Avril 2006. Vue vers l’amont. La brèche dans la haie de candélabres créée par le cyclone Jeanne a été réparée par l’agriculteur en utilisant des macroboutures de gommier. L’objectif de l’agriculteur est de reconstituer la clôture pour empêcher l’intrusion du bétail dans sa parcelle.</a:t>
            </a:r>
          </a:p>
        </p:txBody>
      </p:sp>
      <p:sp>
        <p:nvSpPr>
          <p:cNvPr id="17411" name="Rectangle 3" descr="Avancement chantier 60306 009"/>
          <p:cNvSpPr>
            <a:spLocks noGrp="1" noChangeAspect="1" noChangeArrowheads="1"/>
          </p:cNvSpPr>
          <p:nvPr isPhoto="1"/>
        </p:nvSpPr>
        <p:spPr bwMode="auto">
          <a:xfrm>
            <a:off x="-36512" y="0"/>
            <a:ext cx="7452320" cy="558924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35496" y="5805264"/>
            <a:ext cx="8964487" cy="954107"/>
          </a:xfrm>
          <a:prstGeom prst="rect">
            <a:avLst/>
          </a:prstGeom>
          <a:noFill/>
        </p:spPr>
        <p:txBody>
          <a:bodyPr wrap="square" rtlCol="0">
            <a:spAutoFit/>
          </a:bodyPr>
          <a:lstStyle/>
          <a:p>
            <a:r>
              <a:rPr lang="fr-FR" sz="1400" dirty="0"/>
              <a:t>Avril 2006. Vue vers l’amont. La brèche dans la haie de candélabres ouverte par le cyclone Jeanne a été réparée par l’agriculteur en utilisant des macroboutures de gommier et du candélabre, créant ainsi un seuil biologique. Son objectif a été de reconstituer la clôture pour empêcher l’intrusion du bétail dans sa parcelle. A l’avenir, de tels seuils pourraient compléter les seuils maçonnés.</a:t>
            </a:r>
          </a:p>
        </p:txBody>
      </p:sp>
      <p:cxnSp>
        <p:nvCxnSpPr>
          <p:cNvPr id="3" name="Connecteur droit avec flèche 2">
            <a:extLst>
              <a:ext uri="{FF2B5EF4-FFF2-40B4-BE49-F238E27FC236}">
                <a16:creationId xmlns:a16="http://schemas.microsoft.com/office/drawing/2014/main" id="{391C0DE0-3031-056D-E0C4-36DB849593D4}"/>
              </a:ext>
            </a:extLst>
          </p:cNvPr>
          <p:cNvCxnSpPr>
            <a:cxnSpLocks/>
          </p:cNvCxnSpPr>
          <p:nvPr/>
        </p:nvCxnSpPr>
        <p:spPr>
          <a:xfrm>
            <a:off x="3347864" y="1052736"/>
            <a:ext cx="504056" cy="151216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040147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hidden="1"/>
          <p:cNvSpPr>
            <a:spLocks noGrp="1" noChangeArrowheads="1"/>
          </p:cNvSpPr>
          <p:nvPr>
            <p:ph type="title"/>
          </p:nvPr>
        </p:nvSpPr>
        <p:spPr/>
        <p:txBody>
          <a:bodyPr/>
          <a:lstStyle/>
          <a:p>
            <a:endParaRPr lang="fr-FR" dirty="0"/>
          </a:p>
        </p:txBody>
      </p:sp>
      <p:sp>
        <p:nvSpPr>
          <p:cNvPr id="3075" name="Rectangle 3" descr="IMGP0166"/>
          <p:cNvSpPr>
            <a:spLocks noGrp="1" noChangeAspect="1" noChangeArrowheads="1"/>
          </p:cNvSpPr>
          <p:nvPr isPhoto="1"/>
        </p:nvSpPr>
        <p:spPr bwMode="auto">
          <a:xfrm>
            <a:off x="0" y="0"/>
            <a:ext cx="9144000" cy="685800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cxnSp>
        <p:nvCxnSpPr>
          <p:cNvPr id="2" name="Connecteur droit avec flèche 1">
            <a:extLst>
              <a:ext uri="{FF2B5EF4-FFF2-40B4-BE49-F238E27FC236}">
                <a16:creationId xmlns:a16="http://schemas.microsoft.com/office/drawing/2014/main" id="{22DD2EC5-52AA-F1BD-8566-04338C0473D7}"/>
              </a:ext>
            </a:extLst>
          </p:cNvPr>
          <p:cNvCxnSpPr>
            <a:cxnSpLocks/>
          </p:cNvCxnSpPr>
          <p:nvPr/>
        </p:nvCxnSpPr>
        <p:spPr>
          <a:xfrm flipV="1">
            <a:off x="323528" y="4869160"/>
            <a:ext cx="2376264" cy="57596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 name="Connecteur droit avec flèche 4">
            <a:extLst>
              <a:ext uri="{FF2B5EF4-FFF2-40B4-BE49-F238E27FC236}">
                <a16:creationId xmlns:a16="http://schemas.microsoft.com/office/drawing/2014/main" id="{77FA475F-9819-0F37-C7EC-48BF5FF4A15E}"/>
              </a:ext>
            </a:extLst>
          </p:cNvPr>
          <p:cNvCxnSpPr>
            <a:cxnSpLocks/>
          </p:cNvCxnSpPr>
          <p:nvPr/>
        </p:nvCxnSpPr>
        <p:spPr>
          <a:xfrm>
            <a:off x="6084168" y="3860949"/>
            <a:ext cx="2592288" cy="3601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C724148F-CD7B-D4C9-F252-076A0DF2DCAE}"/>
              </a:ext>
            </a:extLst>
          </p:cNvPr>
          <p:cNvSpPr txBox="1"/>
          <p:nvPr/>
        </p:nvSpPr>
        <p:spPr>
          <a:xfrm>
            <a:off x="7596336" y="6309320"/>
            <a:ext cx="1296144" cy="307777"/>
          </a:xfrm>
          <a:prstGeom prst="rect">
            <a:avLst/>
          </a:prstGeom>
          <a:noFill/>
        </p:spPr>
        <p:txBody>
          <a:bodyPr wrap="square" rtlCol="0">
            <a:spAutoFit/>
          </a:bodyPr>
          <a:lstStyle/>
          <a:p>
            <a:r>
              <a:rPr lang="fr-FR" sz="1400" b="1" dirty="0">
                <a:solidFill>
                  <a:schemeClr val="bg1"/>
                </a:solidFill>
              </a:rPr>
              <a:t>SB30-Ti </a:t>
            </a:r>
            <a:r>
              <a:rPr lang="fr-FR" sz="1400" b="1" dirty="0" err="1">
                <a:solidFill>
                  <a:schemeClr val="bg1"/>
                </a:solidFill>
              </a:rPr>
              <a:t>Acrête</a:t>
            </a:r>
            <a:endParaRPr lang="fr-FR" sz="1400" b="1" dirty="0">
              <a:solidFill>
                <a:schemeClr val="bg1"/>
              </a:solidFill>
            </a:endParaRPr>
          </a:p>
        </p:txBody>
      </p:sp>
    </p:spTree>
    <p:extLst>
      <p:ext uri="{BB962C8B-B14F-4D97-AF65-F5344CB8AC3E}">
        <p14:creationId xmlns:p14="http://schemas.microsoft.com/office/powerpoint/2010/main" val="352371483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hidden="1"/>
          <p:cNvSpPr>
            <a:spLocks noGrp="1" noChangeArrowheads="1"/>
          </p:cNvSpPr>
          <p:nvPr>
            <p:ph type="title"/>
          </p:nvPr>
        </p:nvSpPr>
        <p:spPr/>
        <p:txBody>
          <a:bodyPr/>
          <a:lstStyle/>
          <a:p>
            <a:endParaRPr lang="fr-FR" dirty="0"/>
          </a:p>
        </p:txBody>
      </p:sp>
      <p:sp>
        <p:nvSpPr>
          <p:cNvPr id="13315" name="Rectangle 3" descr="DSC04365"/>
          <p:cNvSpPr>
            <a:spLocks noGrp="1" noChangeAspect="1" noChangeArrowheads="1"/>
          </p:cNvSpPr>
          <p:nvPr isPhoto="1"/>
        </p:nvSpPr>
        <p:spPr bwMode="auto">
          <a:xfrm>
            <a:off x="0" y="0"/>
            <a:ext cx="9144000" cy="6858000"/>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cxnSp>
        <p:nvCxnSpPr>
          <p:cNvPr id="2" name="Connecteur droit avec flèche 1">
            <a:extLst>
              <a:ext uri="{FF2B5EF4-FFF2-40B4-BE49-F238E27FC236}">
                <a16:creationId xmlns:a16="http://schemas.microsoft.com/office/drawing/2014/main" id="{B1E9DF1A-FF85-F1C4-CF94-8F293FEEA0A2}"/>
              </a:ext>
            </a:extLst>
          </p:cNvPr>
          <p:cNvCxnSpPr>
            <a:cxnSpLocks/>
          </p:cNvCxnSpPr>
          <p:nvPr/>
        </p:nvCxnSpPr>
        <p:spPr>
          <a:xfrm>
            <a:off x="2843808" y="1772816"/>
            <a:ext cx="1584176" cy="5760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 name="Connecteur droit avec flèche 4">
            <a:extLst>
              <a:ext uri="{FF2B5EF4-FFF2-40B4-BE49-F238E27FC236}">
                <a16:creationId xmlns:a16="http://schemas.microsoft.com/office/drawing/2014/main" id="{82EEBFCD-E95E-2C13-79E6-114F2C755BBA}"/>
              </a:ext>
            </a:extLst>
          </p:cNvPr>
          <p:cNvCxnSpPr>
            <a:cxnSpLocks/>
          </p:cNvCxnSpPr>
          <p:nvPr/>
        </p:nvCxnSpPr>
        <p:spPr>
          <a:xfrm>
            <a:off x="5292080" y="3933056"/>
            <a:ext cx="1152128" cy="12241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1DFE508D-9697-F54B-993E-EC52A85A4C1C}"/>
              </a:ext>
            </a:extLst>
          </p:cNvPr>
          <p:cNvCxnSpPr>
            <a:cxnSpLocks/>
          </p:cNvCxnSpPr>
          <p:nvPr/>
        </p:nvCxnSpPr>
        <p:spPr>
          <a:xfrm>
            <a:off x="4427984" y="2492896"/>
            <a:ext cx="216024" cy="64807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C266E550-A0D0-8F7B-1DB4-EE19F1C328D9}"/>
              </a:ext>
            </a:extLst>
          </p:cNvPr>
          <p:cNvSpPr txBox="1"/>
          <p:nvPr/>
        </p:nvSpPr>
        <p:spPr>
          <a:xfrm>
            <a:off x="323528" y="260648"/>
            <a:ext cx="1296144" cy="307777"/>
          </a:xfrm>
          <a:prstGeom prst="rect">
            <a:avLst/>
          </a:prstGeom>
          <a:noFill/>
        </p:spPr>
        <p:txBody>
          <a:bodyPr wrap="square" rtlCol="0">
            <a:spAutoFit/>
          </a:bodyPr>
          <a:lstStyle/>
          <a:p>
            <a:r>
              <a:rPr lang="fr-FR" sz="1400" b="1" dirty="0">
                <a:solidFill>
                  <a:schemeClr val="bg1"/>
                </a:solidFill>
              </a:rPr>
              <a:t>SB30-Ti </a:t>
            </a:r>
            <a:r>
              <a:rPr lang="fr-FR" sz="1400" b="1" dirty="0" err="1">
                <a:solidFill>
                  <a:schemeClr val="bg1"/>
                </a:solidFill>
              </a:rPr>
              <a:t>Acrête</a:t>
            </a:r>
            <a:endParaRPr lang="fr-FR" sz="1400" b="1" dirty="0">
              <a:solidFill>
                <a:schemeClr val="bg1"/>
              </a:solidFill>
            </a:endParaRPr>
          </a:p>
        </p:txBody>
      </p:sp>
    </p:spTree>
    <p:extLst>
      <p:ext uri="{BB962C8B-B14F-4D97-AF65-F5344CB8AC3E}">
        <p14:creationId xmlns:p14="http://schemas.microsoft.com/office/powerpoint/2010/main" val="424560823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hidden="1"/>
          <p:cNvSpPr>
            <a:spLocks noGrp="1" noChangeArrowheads="1"/>
          </p:cNvSpPr>
          <p:nvPr>
            <p:ph type="title"/>
          </p:nvPr>
        </p:nvSpPr>
        <p:spPr/>
        <p:txBody>
          <a:bodyPr/>
          <a:lstStyle/>
          <a:p>
            <a:r>
              <a:rPr lang="fr-FR" dirty="0"/>
              <a:t>Ti Crête S30 </a:t>
            </a:r>
          </a:p>
        </p:txBody>
      </p:sp>
      <p:sp>
        <p:nvSpPr>
          <p:cNvPr id="15363" name="Rectangle 3" descr="DSC04492"/>
          <p:cNvSpPr>
            <a:spLocks noGrp="1" noChangeAspect="1" noChangeArrowheads="1"/>
          </p:cNvSpPr>
          <p:nvPr isPhoto="1"/>
        </p:nvSpPr>
        <p:spPr bwMode="auto">
          <a:xfrm>
            <a:off x="-16758" y="0"/>
            <a:ext cx="9144000" cy="685800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cxnSp>
        <p:nvCxnSpPr>
          <p:cNvPr id="2" name="Connecteur droit avec flèche 1">
            <a:extLst>
              <a:ext uri="{FF2B5EF4-FFF2-40B4-BE49-F238E27FC236}">
                <a16:creationId xmlns:a16="http://schemas.microsoft.com/office/drawing/2014/main" id="{F76DE107-AD0E-32B9-DE5B-C625A934C1A4}"/>
              </a:ext>
            </a:extLst>
          </p:cNvPr>
          <p:cNvCxnSpPr>
            <a:cxnSpLocks/>
          </p:cNvCxnSpPr>
          <p:nvPr/>
        </p:nvCxnSpPr>
        <p:spPr>
          <a:xfrm>
            <a:off x="827584" y="3481754"/>
            <a:ext cx="1728192" cy="43204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 name="Connecteur droit avec flèche 4">
            <a:extLst>
              <a:ext uri="{FF2B5EF4-FFF2-40B4-BE49-F238E27FC236}">
                <a16:creationId xmlns:a16="http://schemas.microsoft.com/office/drawing/2014/main" id="{9F85D255-8B37-B864-63CC-E8A4935DCA64}"/>
              </a:ext>
            </a:extLst>
          </p:cNvPr>
          <p:cNvCxnSpPr>
            <a:cxnSpLocks/>
          </p:cNvCxnSpPr>
          <p:nvPr/>
        </p:nvCxnSpPr>
        <p:spPr>
          <a:xfrm>
            <a:off x="6804248" y="4509120"/>
            <a:ext cx="1728192" cy="43204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861FA66A-C264-ADFB-46C3-4DFC70744693}"/>
              </a:ext>
            </a:extLst>
          </p:cNvPr>
          <p:cNvSpPr txBox="1"/>
          <p:nvPr/>
        </p:nvSpPr>
        <p:spPr>
          <a:xfrm>
            <a:off x="539552" y="383667"/>
            <a:ext cx="1296144" cy="307777"/>
          </a:xfrm>
          <a:prstGeom prst="rect">
            <a:avLst/>
          </a:prstGeom>
          <a:noFill/>
        </p:spPr>
        <p:txBody>
          <a:bodyPr wrap="square" rtlCol="0">
            <a:spAutoFit/>
          </a:bodyPr>
          <a:lstStyle/>
          <a:p>
            <a:r>
              <a:rPr lang="fr-FR" sz="1400" b="1" dirty="0">
                <a:solidFill>
                  <a:schemeClr val="bg1"/>
                </a:solidFill>
              </a:rPr>
              <a:t>SB30-Ti </a:t>
            </a:r>
            <a:r>
              <a:rPr lang="fr-FR" sz="1400" b="1" dirty="0" err="1">
                <a:solidFill>
                  <a:schemeClr val="bg1"/>
                </a:solidFill>
              </a:rPr>
              <a:t>Acrête</a:t>
            </a:r>
            <a:endParaRPr lang="fr-FR" sz="1400" b="1" dirty="0">
              <a:solidFill>
                <a:schemeClr val="bg1"/>
              </a:solidFill>
            </a:endParaRPr>
          </a:p>
        </p:txBody>
      </p:sp>
    </p:spTree>
    <p:extLst>
      <p:ext uri="{BB962C8B-B14F-4D97-AF65-F5344CB8AC3E}">
        <p14:creationId xmlns:p14="http://schemas.microsoft.com/office/powerpoint/2010/main" val="130136183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4AB8834D-1EC3-8D4F-2A90-D839763B72F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9552" y="24650"/>
            <a:ext cx="7560840" cy="5670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a:extLst>
              <a:ext uri="{FF2B5EF4-FFF2-40B4-BE49-F238E27FC236}">
                <a16:creationId xmlns:a16="http://schemas.microsoft.com/office/drawing/2014/main" id="{7ED4FC17-926C-BA8A-FE9D-552C0F4E3164}"/>
              </a:ext>
            </a:extLst>
          </p:cNvPr>
          <p:cNvSpPr txBox="1"/>
          <p:nvPr/>
        </p:nvSpPr>
        <p:spPr>
          <a:xfrm>
            <a:off x="6588224" y="5301208"/>
            <a:ext cx="1296144" cy="307777"/>
          </a:xfrm>
          <a:prstGeom prst="rect">
            <a:avLst/>
          </a:prstGeom>
          <a:noFill/>
        </p:spPr>
        <p:txBody>
          <a:bodyPr wrap="square" rtlCol="0">
            <a:spAutoFit/>
          </a:bodyPr>
          <a:lstStyle/>
          <a:p>
            <a:r>
              <a:rPr lang="fr-FR" sz="1400" b="1" dirty="0">
                <a:solidFill>
                  <a:schemeClr val="bg1"/>
                </a:solidFill>
              </a:rPr>
              <a:t>SB30-Ti </a:t>
            </a:r>
            <a:r>
              <a:rPr lang="fr-FR" sz="1400" b="1" dirty="0" err="1">
                <a:solidFill>
                  <a:schemeClr val="bg1"/>
                </a:solidFill>
              </a:rPr>
              <a:t>Acrête</a:t>
            </a:r>
            <a:endParaRPr lang="fr-FR" sz="1400" b="1" dirty="0">
              <a:solidFill>
                <a:schemeClr val="bg1"/>
              </a:solidFill>
            </a:endParaRPr>
          </a:p>
        </p:txBody>
      </p:sp>
    </p:spTree>
    <p:extLst>
      <p:ext uri="{BB962C8B-B14F-4D97-AF65-F5344CB8AC3E}">
        <p14:creationId xmlns:p14="http://schemas.microsoft.com/office/powerpoint/2010/main" val="235270274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MGP016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27088" y="-28649"/>
            <a:ext cx="7454900" cy="5591175"/>
          </a:xfrm>
          <a:prstGeom prst="rect">
            <a:avLst/>
          </a:prstGeom>
          <a:noFill/>
          <a:extLst>
            <a:ext uri="{909E8E84-426E-40DD-AFC4-6F175D3DCCD1}">
              <a14:hiddenFill xmlns:a14="http://schemas.microsoft.com/office/drawing/2010/main">
                <a:solidFill>
                  <a:srgbClr val="FFFFFF"/>
                </a:solidFill>
              </a14:hiddenFill>
            </a:ext>
          </a:extLst>
        </p:spPr>
      </p:pic>
      <p:sp>
        <p:nvSpPr>
          <p:cNvPr id="22531" name="Text Box 3"/>
          <p:cNvSpPr txBox="1">
            <a:spLocks noChangeArrowheads="1"/>
          </p:cNvSpPr>
          <p:nvPr/>
        </p:nvSpPr>
        <p:spPr bwMode="auto">
          <a:xfrm>
            <a:off x="4716463" y="1987476"/>
            <a:ext cx="3636962"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200" dirty="0">
                <a:latin typeface="Arial" panose="020B0604020202020204" pitchFamily="34" charset="0"/>
                <a:cs typeface="Arial" panose="020B0604020202020204" pitchFamily="34" charset="0"/>
              </a:rPr>
              <a:t>Prévoir une plantation de roseaux et de bois repousse en aval du mur en pierres sèches</a:t>
            </a:r>
          </a:p>
        </p:txBody>
      </p:sp>
      <p:sp>
        <p:nvSpPr>
          <p:cNvPr id="22532" name="Line 4"/>
          <p:cNvSpPr>
            <a:spLocks noChangeShapeType="1"/>
          </p:cNvSpPr>
          <p:nvPr/>
        </p:nvSpPr>
        <p:spPr bwMode="auto">
          <a:xfrm>
            <a:off x="6372225" y="2708201"/>
            <a:ext cx="1871663" cy="720725"/>
          </a:xfrm>
          <a:prstGeom prst="line">
            <a:avLst/>
          </a:prstGeom>
          <a:noFill/>
          <a:ln w="38100">
            <a:solidFill>
              <a:srgbClr val="00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2533" name="Line 5"/>
          <p:cNvSpPr>
            <a:spLocks noChangeShapeType="1"/>
          </p:cNvSpPr>
          <p:nvPr/>
        </p:nvSpPr>
        <p:spPr bwMode="auto">
          <a:xfrm>
            <a:off x="6516689" y="2473472"/>
            <a:ext cx="684150" cy="60108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2534" name="Text Box 6"/>
          <p:cNvSpPr txBox="1">
            <a:spLocks noChangeArrowheads="1"/>
          </p:cNvSpPr>
          <p:nvPr/>
        </p:nvSpPr>
        <p:spPr bwMode="auto">
          <a:xfrm>
            <a:off x="4787900" y="4221089"/>
            <a:ext cx="3636963"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200" dirty="0">
                <a:latin typeface="Arial" panose="020B0604020202020204" pitchFamily="34" charset="0"/>
                <a:cs typeface="Arial" panose="020B0604020202020204" pitchFamily="34" charset="0"/>
              </a:rPr>
              <a:t>Consolider avec un peu de ciment les roches sur le haut du mur sec pour éviter les éboulements</a:t>
            </a:r>
          </a:p>
        </p:txBody>
      </p:sp>
      <p:sp>
        <p:nvSpPr>
          <p:cNvPr id="22535" name="Line 7"/>
          <p:cNvSpPr>
            <a:spLocks noChangeShapeType="1"/>
          </p:cNvSpPr>
          <p:nvPr/>
        </p:nvSpPr>
        <p:spPr bwMode="auto">
          <a:xfrm flipV="1">
            <a:off x="5435540" y="2924101"/>
            <a:ext cx="1008123" cy="129698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2536" name="Line 8"/>
          <p:cNvSpPr>
            <a:spLocks noChangeShapeType="1"/>
          </p:cNvSpPr>
          <p:nvPr/>
        </p:nvSpPr>
        <p:spPr bwMode="auto">
          <a:xfrm flipV="1">
            <a:off x="6227763" y="3140001"/>
            <a:ext cx="792162" cy="108108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2537" name="Line 9"/>
          <p:cNvSpPr>
            <a:spLocks noChangeShapeType="1"/>
          </p:cNvSpPr>
          <p:nvPr/>
        </p:nvSpPr>
        <p:spPr bwMode="auto">
          <a:xfrm flipV="1">
            <a:off x="7235825" y="3428926"/>
            <a:ext cx="504825" cy="79216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2538" name="Text Box 10"/>
          <p:cNvSpPr txBox="1">
            <a:spLocks noChangeArrowheads="1"/>
          </p:cNvSpPr>
          <p:nvPr/>
        </p:nvSpPr>
        <p:spPr bwMode="auto">
          <a:xfrm>
            <a:off x="-31846" y="5797255"/>
            <a:ext cx="898594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fr-FR" sz="1400" dirty="0">
                <a:latin typeface="Arial" panose="020B0604020202020204" pitchFamily="34" charset="0"/>
                <a:cs typeface="Arial" panose="020B0604020202020204" pitchFamily="34" charset="0"/>
              </a:rPr>
              <a:t>Quelques améliorations proposées par Miche Brochet pour le </a:t>
            </a:r>
            <a:r>
              <a:rPr lang="fr-FR" sz="1400" b="1" dirty="0">
                <a:latin typeface="Arial" panose="020B0604020202020204" pitchFamily="34" charset="0"/>
                <a:cs typeface="Arial" panose="020B0604020202020204" pitchFamily="34" charset="0"/>
              </a:rPr>
              <a:t>SB30-Ti </a:t>
            </a:r>
            <a:r>
              <a:rPr lang="fr-FR" sz="1400" b="1" dirty="0" err="1">
                <a:latin typeface="Arial" panose="020B0604020202020204" pitchFamily="34" charset="0"/>
                <a:cs typeface="Arial" panose="020B0604020202020204" pitchFamily="34" charset="0"/>
              </a:rPr>
              <a:t>Acrête</a:t>
            </a:r>
            <a:r>
              <a:rPr lang="fr-FR" sz="1400" dirty="0">
                <a:latin typeface="Arial" panose="020B0604020202020204" pitchFamily="34" charset="0"/>
                <a:cs typeface="Arial" panose="020B0604020202020204" pitchFamily="34" charset="0"/>
              </a:rPr>
              <a:t>, au vu de la photo.</a:t>
            </a:r>
          </a:p>
        </p:txBody>
      </p:sp>
      <p:sp>
        <p:nvSpPr>
          <p:cNvPr id="22539" name="Freeform 11"/>
          <p:cNvSpPr>
            <a:spLocks/>
          </p:cNvSpPr>
          <p:nvPr/>
        </p:nvSpPr>
        <p:spPr bwMode="auto">
          <a:xfrm>
            <a:off x="1692275" y="3355901"/>
            <a:ext cx="1800225" cy="1368425"/>
          </a:xfrm>
          <a:custGeom>
            <a:avLst/>
            <a:gdLst>
              <a:gd name="T0" fmla="*/ 2379 w 2379"/>
              <a:gd name="T1" fmla="*/ 644 h 902"/>
              <a:gd name="T2" fmla="*/ 2250 w 2379"/>
              <a:gd name="T3" fmla="*/ 697 h 902"/>
              <a:gd name="T4" fmla="*/ 2113 w 2379"/>
              <a:gd name="T5" fmla="*/ 788 h 902"/>
              <a:gd name="T6" fmla="*/ 1856 w 2379"/>
              <a:gd name="T7" fmla="*/ 841 h 902"/>
              <a:gd name="T8" fmla="*/ 1265 w 2379"/>
              <a:gd name="T9" fmla="*/ 856 h 902"/>
              <a:gd name="T10" fmla="*/ 1143 w 2379"/>
              <a:gd name="T11" fmla="*/ 902 h 902"/>
              <a:gd name="T12" fmla="*/ 643 w 2379"/>
              <a:gd name="T13" fmla="*/ 871 h 902"/>
              <a:gd name="T14" fmla="*/ 287 w 2379"/>
              <a:gd name="T15" fmla="*/ 803 h 902"/>
              <a:gd name="T16" fmla="*/ 188 w 2379"/>
              <a:gd name="T17" fmla="*/ 765 h 902"/>
              <a:gd name="T18" fmla="*/ 143 w 2379"/>
              <a:gd name="T19" fmla="*/ 735 h 902"/>
              <a:gd name="T20" fmla="*/ 67 w 2379"/>
              <a:gd name="T21" fmla="*/ 652 h 902"/>
              <a:gd name="T22" fmla="*/ 272 w 2379"/>
              <a:gd name="T23" fmla="*/ 204 h 902"/>
              <a:gd name="T24" fmla="*/ 355 w 2379"/>
              <a:gd name="T25" fmla="*/ 136 h 902"/>
              <a:gd name="T26" fmla="*/ 393 w 2379"/>
              <a:gd name="T27" fmla="*/ 106 h 902"/>
              <a:gd name="T28" fmla="*/ 454 w 2379"/>
              <a:gd name="T29" fmla="*/ 76 h 902"/>
              <a:gd name="T30" fmla="*/ 598 w 2379"/>
              <a:gd name="T31" fmla="*/ 30 h 902"/>
              <a:gd name="T32" fmla="*/ 1158 w 2379"/>
              <a:gd name="T33" fmla="*/ 23 h 902"/>
              <a:gd name="T34" fmla="*/ 1287 w 2379"/>
              <a:gd name="T35" fmla="*/ 0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79" h="902">
                <a:moveTo>
                  <a:pt x="2379" y="644"/>
                </a:moveTo>
                <a:cubicBezTo>
                  <a:pt x="2335" y="666"/>
                  <a:pt x="2298" y="684"/>
                  <a:pt x="2250" y="697"/>
                </a:cubicBezTo>
                <a:cubicBezTo>
                  <a:pt x="2206" y="726"/>
                  <a:pt x="2159" y="765"/>
                  <a:pt x="2113" y="788"/>
                </a:cubicBezTo>
                <a:cubicBezTo>
                  <a:pt x="2034" y="828"/>
                  <a:pt x="1943" y="835"/>
                  <a:pt x="1856" y="841"/>
                </a:cubicBezTo>
                <a:cubicBezTo>
                  <a:pt x="1641" y="897"/>
                  <a:pt x="1901" y="832"/>
                  <a:pt x="1265" y="856"/>
                </a:cubicBezTo>
                <a:cubicBezTo>
                  <a:pt x="1248" y="857"/>
                  <a:pt x="1167" y="894"/>
                  <a:pt x="1143" y="902"/>
                </a:cubicBezTo>
                <a:cubicBezTo>
                  <a:pt x="974" y="895"/>
                  <a:pt x="812" y="877"/>
                  <a:pt x="643" y="871"/>
                </a:cubicBezTo>
                <a:cubicBezTo>
                  <a:pt x="525" y="844"/>
                  <a:pt x="404" y="832"/>
                  <a:pt x="287" y="803"/>
                </a:cubicBezTo>
                <a:cubicBezTo>
                  <a:pt x="257" y="796"/>
                  <a:pt x="215" y="780"/>
                  <a:pt x="188" y="765"/>
                </a:cubicBezTo>
                <a:cubicBezTo>
                  <a:pt x="172" y="756"/>
                  <a:pt x="143" y="735"/>
                  <a:pt x="143" y="735"/>
                </a:cubicBezTo>
                <a:cubicBezTo>
                  <a:pt x="114" y="691"/>
                  <a:pt x="103" y="686"/>
                  <a:pt x="67" y="652"/>
                </a:cubicBezTo>
                <a:cubicBezTo>
                  <a:pt x="0" y="459"/>
                  <a:pt x="83" y="270"/>
                  <a:pt x="272" y="204"/>
                </a:cubicBezTo>
                <a:cubicBezTo>
                  <a:pt x="301" y="176"/>
                  <a:pt x="322" y="158"/>
                  <a:pt x="355" y="136"/>
                </a:cubicBezTo>
                <a:cubicBezTo>
                  <a:pt x="389" y="84"/>
                  <a:pt x="349" y="135"/>
                  <a:pt x="393" y="106"/>
                </a:cubicBezTo>
                <a:cubicBezTo>
                  <a:pt x="449" y="69"/>
                  <a:pt x="377" y="90"/>
                  <a:pt x="454" y="76"/>
                </a:cubicBezTo>
                <a:cubicBezTo>
                  <a:pt x="492" y="48"/>
                  <a:pt x="551" y="31"/>
                  <a:pt x="598" y="30"/>
                </a:cubicBezTo>
                <a:cubicBezTo>
                  <a:pt x="785" y="25"/>
                  <a:pt x="971" y="25"/>
                  <a:pt x="1158" y="23"/>
                </a:cubicBezTo>
                <a:cubicBezTo>
                  <a:pt x="1202" y="15"/>
                  <a:pt x="1242" y="0"/>
                  <a:pt x="1287" y="0"/>
                </a:cubicBezTo>
              </a:path>
            </a:pathLst>
          </a:custGeom>
          <a:noFill/>
          <a:ln w="254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2540" name="Text Box 12"/>
          <p:cNvSpPr txBox="1">
            <a:spLocks noChangeArrowheads="1"/>
          </p:cNvSpPr>
          <p:nvPr/>
        </p:nvSpPr>
        <p:spPr bwMode="auto">
          <a:xfrm>
            <a:off x="827089" y="2420864"/>
            <a:ext cx="1800224" cy="156966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sz="1200" dirty="0">
                <a:latin typeface="Arial" panose="020B0604020202020204" pitchFamily="34" charset="0"/>
                <a:cs typeface="Arial" panose="020B0604020202020204" pitchFamily="34" charset="0"/>
              </a:rPr>
              <a:t>Piquer un peu de terre et la ramener contre le mur pour faire un petit talus adossé au mur et mettre 4 brouettes de « têt roches »  pour faire un filtre devant le tuyau.</a:t>
            </a:r>
          </a:p>
        </p:txBody>
      </p:sp>
      <p:sp>
        <p:nvSpPr>
          <p:cNvPr id="2" name="ZoneTexte 1">
            <a:extLst>
              <a:ext uri="{FF2B5EF4-FFF2-40B4-BE49-F238E27FC236}">
                <a16:creationId xmlns:a16="http://schemas.microsoft.com/office/drawing/2014/main" id="{A0E5D7B7-80E8-3D39-6BB8-AACE015DCE8A}"/>
              </a:ext>
            </a:extLst>
          </p:cNvPr>
          <p:cNvSpPr txBox="1"/>
          <p:nvPr/>
        </p:nvSpPr>
        <p:spPr>
          <a:xfrm>
            <a:off x="6858764" y="5205339"/>
            <a:ext cx="1296144" cy="307777"/>
          </a:xfrm>
          <a:prstGeom prst="rect">
            <a:avLst/>
          </a:prstGeom>
          <a:noFill/>
        </p:spPr>
        <p:txBody>
          <a:bodyPr wrap="square" rtlCol="0">
            <a:spAutoFit/>
          </a:bodyPr>
          <a:lstStyle/>
          <a:p>
            <a:r>
              <a:rPr lang="fr-FR" sz="1400" b="1" dirty="0">
                <a:solidFill>
                  <a:schemeClr val="bg1"/>
                </a:solidFill>
              </a:rPr>
              <a:t>SB30-Ti </a:t>
            </a:r>
            <a:r>
              <a:rPr lang="fr-FR" sz="1400" b="1" dirty="0" err="1">
                <a:solidFill>
                  <a:schemeClr val="bg1"/>
                </a:solidFill>
              </a:rPr>
              <a:t>Acrête</a:t>
            </a:r>
            <a:endParaRPr lang="fr-FR" sz="1400" b="1" dirty="0">
              <a:solidFill>
                <a:schemeClr val="bg1"/>
              </a:solidFill>
            </a:endParaRPr>
          </a:p>
        </p:txBody>
      </p:sp>
    </p:spTree>
    <p:extLst>
      <p:ext uri="{BB962C8B-B14F-4D97-AF65-F5344CB8AC3E}">
        <p14:creationId xmlns:p14="http://schemas.microsoft.com/office/powerpoint/2010/main" val="191792606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304" name="Group 752"/>
          <p:cNvGraphicFramePr>
            <a:graphicFrameLocks noGrp="1"/>
          </p:cNvGraphicFramePr>
          <p:nvPr>
            <p:extLst>
              <p:ext uri="{D42A27DB-BD31-4B8C-83A1-F6EECF244321}">
                <p14:modId xmlns:p14="http://schemas.microsoft.com/office/powerpoint/2010/main" val="236498555"/>
              </p:ext>
            </p:extLst>
          </p:nvPr>
        </p:nvGraphicFramePr>
        <p:xfrm>
          <a:off x="251619" y="258921"/>
          <a:ext cx="8640762" cy="6340158"/>
        </p:xfrm>
        <a:graphic>
          <a:graphicData uri="http://schemas.openxmlformats.org/drawingml/2006/table">
            <a:tbl>
              <a:tblPr/>
              <a:tblGrid>
                <a:gridCol w="1962150">
                  <a:extLst>
                    <a:ext uri="{9D8B030D-6E8A-4147-A177-3AD203B41FA5}">
                      <a16:colId xmlns:a16="http://schemas.microsoft.com/office/drawing/2014/main" val="20000"/>
                    </a:ext>
                  </a:extLst>
                </a:gridCol>
                <a:gridCol w="982662">
                  <a:extLst>
                    <a:ext uri="{9D8B030D-6E8A-4147-A177-3AD203B41FA5}">
                      <a16:colId xmlns:a16="http://schemas.microsoft.com/office/drawing/2014/main" val="20001"/>
                    </a:ext>
                  </a:extLst>
                </a:gridCol>
                <a:gridCol w="2028825">
                  <a:extLst>
                    <a:ext uri="{9D8B030D-6E8A-4147-A177-3AD203B41FA5}">
                      <a16:colId xmlns:a16="http://schemas.microsoft.com/office/drawing/2014/main" val="20002"/>
                    </a:ext>
                  </a:extLst>
                </a:gridCol>
                <a:gridCol w="1830388">
                  <a:extLst>
                    <a:ext uri="{9D8B030D-6E8A-4147-A177-3AD203B41FA5}">
                      <a16:colId xmlns:a16="http://schemas.microsoft.com/office/drawing/2014/main" val="20003"/>
                    </a:ext>
                  </a:extLst>
                </a:gridCol>
                <a:gridCol w="1836737">
                  <a:extLst>
                    <a:ext uri="{9D8B030D-6E8A-4147-A177-3AD203B41FA5}">
                      <a16:colId xmlns:a16="http://schemas.microsoft.com/office/drawing/2014/main" val="20004"/>
                    </a:ext>
                  </a:extLst>
                </a:gridCol>
              </a:tblGrid>
              <a:tr h="1093788">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Lst>
                      </a:pPr>
                      <a:endParaRPr kumimoji="0" lang="fr-FR" sz="1400" b="1" i="0" u="none" strike="noStrike" cap="none" normalizeH="0" baseline="0" dirty="0">
                        <a:ln>
                          <a:noFill/>
                        </a:ln>
                        <a:solidFill>
                          <a:srgbClr val="000000"/>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tab pos="2057400" algn="l"/>
                        </a:tabLst>
                      </a:pPr>
                      <a:r>
                        <a:rPr kumimoji="0" lang="fr-FR" sz="1400" b="1" i="0" u="none" strike="noStrike" cap="none" normalizeH="0" baseline="0" dirty="0">
                          <a:ln>
                            <a:noFill/>
                          </a:ln>
                          <a:solidFill>
                            <a:srgbClr val="000000"/>
                          </a:solidFill>
                          <a:effectLst/>
                          <a:latin typeface="Arial" charset="0"/>
                          <a:cs typeface="Arial" charset="0"/>
                        </a:rPr>
                        <a:t>Bilan des dépenses pour le SB30 Ti </a:t>
                      </a:r>
                      <a:r>
                        <a:rPr kumimoji="0" lang="fr-FR" sz="1400" b="1" i="0" u="none" strike="noStrike" cap="none" normalizeH="0" baseline="0" dirty="0" err="1">
                          <a:ln>
                            <a:noFill/>
                          </a:ln>
                          <a:solidFill>
                            <a:srgbClr val="000000"/>
                          </a:solidFill>
                          <a:effectLst/>
                          <a:latin typeface="Arial" charset="0"/>
                          <a:cs typeface="Arial" charset="0"/>
                        </a:rPr>
                        <a:t>Acrête</a:t>
                      </a:r>
                      <a:r>
                        <a:rPr kumimoji="0" lang="fr-FR" sz="1400" b="0" i="0" u="none" strike="noStrike" cap="none" normalizeH="0" baseline="0" dirty="0">
                          <a:ln>
                            <a:noFill/>
                          </a:ln>
                          <a:solidFill>
                            <a:srgbClr val="000000"/>
                          </a:solidFill>
                          <a:effectLst/>
                          <a:latin typeface="Arial" charset="0"/>
                          <a:cs typeface="Arial" charset="0"/>
                        </a:rPr>
                        <a:t> </a:t>
                      </a:r>
                      <a:endParaRPr kumimoji="0" lang="fr-FR" sz="1400" b="0" i="0" u="none" strike="noStrike" cap="none" normalizeH="0" baseline="0" dirty="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tab pos="2057400" algn="l"/>
                        </a:tabLst>
                      </a:pPr>
                      <a:r>
                        <a:rPr kumimoji="0" lang="fr-FR" sz="1400" b="1" i="0" u="none" strike="noStrike" cap="none" normalizeH="0" baseline="0" dirty="0">
                          <a:ln>
                            <a:noFill/>
                          </a:ln>
                          <a:solidFill>
                            <a:srgbClr val="000000"/>
                          </a:solidFill>
                          <a:effectLst/>
                          <a:latin typeface="Arial" charset="0"/>
                          <a:cs typeface="Arial" charset="0"/>
                        </a:rPr>
                        <a:t>  Seuil maçonné et bassin de 9,6 m3</a:t>
                      </a:r>
                    </a:p>
                    <a:p>
                      <a:pPr marL="0" marR="0" lvl="0" indent="0" algn="ctr" defTabSz="914400" rtl="0" eaLnBrk="1" fontAlgn="base" latinLnBrk="0" hangingPunct="1">
                        <a:lnSpc>
                          <a:spcPct val="100000"/>
                        </a:lnSpc>
                        <a:spcBef>
                          <a:spcPct val="0"/>
                        </a:spcBef>
                        <a:spcAft>
                          <a:spcPct val="0"/>
                        </a:spcAft>
                        <a:buClrTx/>
                        <a:buSzTx/>
                        <a:buFontTx/>
                        <a:buNone/>
                        <a:tabLst>
                          <a:tab pos="2057400" algn="l"/>
                        </a:tabLst>
                      </a:pPr>
                      <a:endParaRPr kumimoji="0" lang="fr-FR" sz="1400" b="1" i="0" u="none" strike="noStrike" cap="none" normalizeH="0" baseline="0" dirty="0">
                        <a:ln>
                          <a:noFill/>
                        </a:ln>
                        <a:solidFill>
                          <a:srgbClr val="000000"/>
                        </a:solidFill>
                        <a:effectLst/>
                        <a:latin typeface="Arial" charset="0"/>
                        <a:cs typeface="Arial" charset="0"/>
                      </a:endParaRPr>
                    </a:p>
                    <a:p>
                      <a:r>
                        <a:rPr lang="fr-FR" sz="1400" b="1" dirty="0">
                          <a:solidFill>
                            <a:srgbClr val="000000"/>
                          </a:solidFill>
                        </a:rPr>
                        <a:t>Date de début de chantier :  10 juillet 2009</a:t>
                      </a:r>
                      <a:endParaRPr lang="fr-FR" sz="1400" dirty="0"/>
                    </a:p>
                    <a:p>
                      <a:r>
                        <a:rPr lang="fr-FR" sz="1400" b="1" dirty="0">
                          <a:solidFill>
                            <a:srgbClr val="000000"/>
                          </a:solidFill>
                        </a:rPr>
                        <a:t>Date de fin de chantier :         31 août 2009</a:t>
                      </a:r>
                      <a:endParaRPr lang="fr-FR" sz="1400" dirty="0"/>
                    </a:p>
                    <a:p>
                      <a:pPr marL="0" marR="0" lvl="0" indent="0" algn="just" defTabSz="914400" rtl="0" eaLnBrk="1" fontAlgn="base" latinLnBrk="0" hangingPunct="1">
                        <a:lnSpc>
                          <a:spcPct val="100000"/>
                        </a:lnSpc>
                        <a:spcBef>
                          <a:spcPct val="0"/>
                        </a:spcBef>
                        <a:spcAft>
                          <a:spcPct val="0"/>
                        </a:spcAft>
                        <a:buClrTx/>
                        <a:buSzTx/>
                        <a:buFontTx/>
                        <a:buNone/>
                        <a:tabLst>
                          <a:tab pos="2057400" algn="l"/>
                        </a:tabLst>
                      </a:pPr>
                      <a:endParaRPr kumimoji="0" lang="fr-FR" sz="1400" b="0" i="0" u="none" strike="noStrike" cap="none" normalizeH="0" baseline="0" dirty="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32226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rgbClr val="000000"/>
                          </a:solidFill>
                          <a:effectLst/>
                          <a:latin typeface="Times New Roman" pitchFamily="18" charset="0"/>
                          <a:cs typeface="Times New Roman" pitchFamily="18" charset="0"/>
                        </a:rPr>
                        <a:t>Nombre</a:t>
                      </a:r>
                      <a:r>
                        <a:rPr kumimoji="0" lang="fr-FR" sz="1200" b="0" i="0" u="none" strike="noStrike" cap="none" normalizeH="0" baseline="0">
                          <a:ln>
                            <a:noFill/>
                          </a:ln>
                          <a:solidFill>
                            <a:srgbClr val="000000"/>
                          </a:solidFill>
                          <a:effectLst/>
                          <a:latin typeface="Times New Roman" pitchFamily="18" charset="0"/>
                          <a:cs typeface="Times New Roman" pitchFamily="18" charset="0"/>
                        </a:rPr>
                        <a:t>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dirty="0">
                          <a:ln>
                            <a:noFill/>
                          </a:ln>
                          <a:solidFill>
                            <a:srgbClr val="000000"/>
                          </a:solidFill>
                          <a:effectLst/>
                          <a:latin typeface="Times New Roman" pitchFamily="18" charset="0"/>
                          <a:cs typeface="Times New Roman" pitchFamily="18" charset="0"/>
                        </a:rPr>
                        <a:t>Prix d’achat unitaire</a:t>
                      </a:r>
                      <a:r>
                        <a:rPr kumimoji="0" lang="fr-FR" sz="1200" b="0" i="0" u="none" strike="noStrike" cap="none" normalizeH="0" baseline="0" dirty="0">
                          <a:ln>
                            <a:noFill/>
                          </a:ln>
                          <a:solidFill>
                            <a:srgbClr val="000000"/>
                          </a:solidFill>
                          <a:effectLst/>
                          <a:latin typeface="Times New Roman" pitchFamily="18" charset="0"/>
                          <a:cs typeface="Times New Roman" pitchFamily="18" charset="0"/>
                        </a:rPr>
                        <a:t>  </a:t>
                      </a:r>
                      <a:r>
                        <a:rPr kumimoji="0" lang="fr-FR" sz="1200" b="1" i="0" u="none" strike="noStrike" cap="none" normalizeH="0" baseline="0" dirty="0">
                          <a:ln>
                            <a:noFill/>
                          </a:ln>
                          <a:solidFill>
                            <a:srgbClr val="000000"/>
                          </a:solidFill>
                          <a:effectLst/>
                          <a:latin typeface="Times New Roman" pitchFamily="18" charset="0"/>
                          <a:cs typeface="Times New Roman" pitchFamily="18" charset="0"/>
                        </a:rPr>
                        <a:t>(</a:t>
                      </a:r>
                      <a:r>
                        <a:rPr kumimoji="0" lang="fr-FR" sz="1200" b="1" i="0" u="none" strike="noStrike" cap="none" normalizeH="0" baseline="0" dirty="0" err="1">
                          <a:ln>
                            <a:noFill/>
                          </a:ln>
                          <a:solidFill>
                            <a:srgbClr val="000000"/>
                          </a:solidFill>
                          <a:effectLst/>
                          <a:latin typeface="Times New Roman" pitchFamily="18" charset="0"/>
                          <a:cs typeface="Times New Roman" pitchFamily="18" charset="0"/>
                        </a:rPr>
                        <a:t>gdes</a:t>
                      </a:r>
                      <a:r>
                        <a:rPr kumimoji="0" lang="fr-FR" sz="1200" b="1" i="0" u="none" strike="noStrike" cap="none" normalizeH="0" baseline="0" dirty="0">
                          <a:ln>
                            <a:noFill/>
                          </a:ln>
                          <a:solidFill>
                            <a:srgbClr val="000000"/>
                          </a:solidFill>
                          <a:effectLst/>
                          <a:latin typeface="Times New Roman" pitchFamily="18" charset="0"/>
                          <a:cs typeface="Times New Roman" pitchFamily="18" charset="0"/>
                        </a:rPr>
                        <a:t>)</a:t>
                      </a:r>
                      <a:endParaRPr kumimoji="0" lang="fr-FR" sz="1800" b="1" i="0" u="none" strike="noStrike" cap="none" normalizeH="0" baseline="0" dirty="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rgbClr val="000000"/>
                          </a:solidFill>
                          <a:effectLst/>
                          <a:latin typeface="Times New Roman" pitchFamily="18" charset="0"/>
                          <a:cs typeface="Times New Roman" pitchFamily="18" charset="0"/>
                        </a:rPr>
                        <a:t>Prix d’achat</a:t>
                      </a:r>
                      <a:r>
                        <a:rPr kumimoji="0" lang="fr-FR" sz="1200" b="0" i="0" u="none" strike="noStrike" cap="none" normalizeH="0" baseline="0">
                          <a:ln>
                            <a:noFill/>
                          </a:ln>
                          <a:solidFill>
                            <a:srgbClr val="000000"/>
                          </a:solidFill>
                          <a:effectLst/>
                          <a:latin typeface="Times New Roman" pitchFamily="18" charset="0"/>
                          <a:cs typeface="Times New Roman" pitchFamily="18" charset="0"/>
                        </a:rPr>
                        <a:t> </a:t>
                      </a:r>
                      <a:endParaRPr kumimoji="0" lang="fr-FR" sz="10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1200" b="1" i="0" u="none" strike="noStrike" cap="none" normalizeH="0" baseline="0">
                          <a:ln>
                            <a:noFill/>
                          </a:ln>
                          <a:solidFill>
                            <a:srgbClr val="000000"/>
                          </a:solidFill>
                          <a:effectLst/>
                          <a:latin typeface="Times New Roman" pitchFamily="18" charset="0"/>
                          <a:cs typeface="Times New Roman" pitchFamily="18" charset="0"/>
                        </a:rPr>
                        <a:t>1 € = 50 gdes</a:t>
                      </a:r>
                      <a:r>
                        <a:rPr kumimoji="0" lang="fr-FR" sz="1200" b="0" i="0" u="none" strike="noStrike" cap="none" normalizeH="0" baseline="0">
                          <a:ln>
                            <a:noFill/>
                          </a:ln>
                          <a:solidFill>
                            <a:srgbClr val="000000"/>
                          </a:solidFill>
                          <a:effectLst/>
                          <a:latin typeface="Times New Roman" pitchFamily="18" charset="0"/>
                          <a:cs typeface="Times New Roman" pitchFamily="18" charset="0"/>
                        </a:rPr>
                        <a:t>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fr-FR"/>
                    </a:p>
                  </a:txBody>
                  <a:tcPr/>
                </a:tc>
                <a:extLst>
                  <a:ext uri="{0D108BD9-81ED-4DB2-BD59-A6C34878D82A}">
                    <a16:rowId xmlns:a16="http://schemas.microsoft.com/office/drawing/2014/main" val="10001"/>
                  </a:ext>
                </a:extLst>
              </a:tr>
              <a:tr h="19367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rgbClr val="000000"/>
                          </a:solidFill>
                          <a:effectLst/>
                          <a:latin typeface="Times New Roman" pitchFamily="18" charset="0"/>
                          <a:cs typeface="Times New Roman" pitchFamily="18" charset="0"/>
                        </a:rPr>
                        <a:t>En gourdes</a:t>
                      </a:r>
                      <a:r>
                        <a:rPr kumimoji="0" lang="fr-FR" sz="1200" b="0" i="0" u="none" strike="noStrike" cap="none" normalizeH="0" baseline="0">
                          <a:ln>
                            <a:noFill/>
                          </a:ln>
                          <a:solidFill>
                            <a:srgbClr val="000000"/>
                          </a:solidFill>
                          <a:effectLst/>
                          <a:latin typeface="Times New Roman" pitchFamily="18" charset="0"/>
                          <a:cs typeface="Times New Roman" pitchFamily="18" charset="0"/>
                        </a:rPr>
                        <a:t>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rgbClr val="000000"/>
                          </a:solidFill>
                          <a:effectLst/>
                          <a:latin typeface="Times New Roman" pitchFamily="18" charset="0"/>
                          <a:cs typeface="Times New Roman" pitchFamily="18" charset="0"/>
                        </a:rPr>
                        <a:t>En euros</a:t>
                      </a:r>
                      <a:r>
                        <a:rPr kumimoji="0" lang="fr-FR" sz="1200" b="0" i="0" u="none" strike="noStrike" cap="none" normalizeH="0" baseline="0">
                          <a:ln>
                            <a:noFill/>
                          </a:ln>
                          <a:solidFill>
                            <a:srgbClr val="000000"/>
                          </a:solidFill>
                          <a:effectLst/>
                          <a:latin typeface="Times New Roman" pitchFamily="18" charset="0"/>
                          <a:cs typeface="Times New Roman" pitchFamily="18" charset="0"/>
                        </a:rPr>
                        <a:t>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463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a:ln>
                            <a:noFill/>
                          </a:ln>
                          <a:solidFill>
                            <a:srgbClr val="000000"/>
                          </a:solidFill>
                          <a:effectLst/>
                          <a:latin typeface="Times New Roman" pitchFamily="18" charset="0"/>
                          <a:cs typeface="Times New Roman" pitchFamily="18" charset="0"/>
                        </a:rPr>
                        <a:t>journées manœuvres fouilles fondations </a:t>
                      </a:r>
                      <a:endParaRPr kumimoji="0" lang="fr-FR" sz="1800" b="0" i="0" u="none" strike="noStrike" cap="none" normalizeH="0" baseline="0" dirty="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contrat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5000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5000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100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463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m</a:t>
                      </a:r>
                      <a:r>
                        <a:rPr kumimoji="0" lang="fr-FR" sz="1200" b="0" i="0" u="none" strike="noStrike" cap="none" normalizeH="0" baseline="30000">
                          <a:ln>
                            <a:noFill/>
                          </a:ln>
                          <a:solidFill>
                            <a:srgbClr val="000000"/>
                          </a:solidFill>
                          <a:effectLst/>
                          <a:latin typeface="Times New Roman" pitchFamily="18" charset="0"/>
                          <a:cs typeface="Times New Roman" pitchFamily="18" charset="0"/>
                        </a:rPr>
                        <a:t>3</a:t>
                      </a:r>
                      <a:r>
                        <a:rPr kumimoji="0" lang="fr-FR" sz="1200" b="0" i="0" u="none" strike="noStrike" cap="none" normalizeH="0" baseline="0">
                          <a:ln>
                            <a:noFill/>
                          </a:ln>
                          <a:solidFill>
                            <a:srgbClr val="000000"/>
                          </a:solidFill>
                          <a:effectLst/>
                          <a:latin typeface="Times New Roman" pitchFamily="18" charset="0"/>
                          <a:cs typeface="Times New Roman" pitchFamily="18" charset="0"/>
                        </a:rPr>
                        <a:t> de roches achetées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25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500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12500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250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6512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camions de sable </a:t>
                      </a:r>
                      <a:endParaRPr kumimoji="0" lang="fr-FR" sz="10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brouettes gravier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8 </a:t>
                      </a:r>
                      <a:endParaRPr kumimoji="0" lang="fr-FR" sz="10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38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2000 </a:t>
                      </a:r>
                      <a:endParaRPr kumimoji="0" lang="fr-FR" sz="10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100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16000 </a:t>
                      </a:r>
                      <a:endParaRPr kumimoji="0" lang="fr-FR" sz="10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3800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320 </a:t>
                      </a:r>
                      <a:endParaRPr kumimoji="0" lang="fr-FR" sz="10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76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9367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drums d’eau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47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150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7050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141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1907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sacs de ciment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120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330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39600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792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9208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Fer 3/8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20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250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5000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100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19367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Fer 1/4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25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75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1875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37.5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7463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a:ln>
                            <a:noFill/>
                          </a:ln>
                          <a:solidFill>
                            <a:srgbClr val="000000"/>
                          </a:solidFill>
                          <a:effectLst/>
                          <a:latin typeface="Times New Roman" pitchFamily="18" charset="0"/>
                          <a:cs typeface="Times New Roman" pitchFamily="18" charset="0"/>
                        </a:rPr>
                        <a:t>journées manœuvres construction </a:t>
                      </a:r>
                      <a:endParaRPr kumimoji="0" lang="fr-FR" sz="1800" b="0" i="0" u="none" strike="noStrike" cap="none" normalizeH="0" baseline="0" dirty="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81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150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12150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243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19367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journées boss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9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500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4500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90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1907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journées aide boss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18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350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6300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126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45720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Repas chantiers sacs riz et huile,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2 sacs </a:t>
                      </a:r>
                      <a:endParaRPr kumimoji="0" lang="fr-FR" sz="10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2gallons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925 </a:t>
                      </a:r>
                      <a:endParaRPr kumimoji="0" lang="fr-FR" sz="10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225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1850 </a:t>
                      </a:r>
                      <a:endParaRPr kumimoji="0" lang="fr-FR" sz="10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450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37 </a:t>
                      </a:r>
                      <a:endParaRPr kumimoji="0" lang="fr-FR" sz="10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9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1907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rgbClr val="000000"/>
                          </a:solidFill>
                          <a:effectLst/>
                          <a:latin typeface="Times New Roman" pitchFamily="18" charset="0"/>
                          <a:cs typeface="Times New Roman" pitchFamily="18" charset="0"/>
                        </a:rPr>
                        <a:t>TOTAL</a:t>
                      </a:r>
                      <a:r>
                        <a:rPr kumimoji="0" lang="fr-FR" sz="1200" b="0" i="0" u="none" strike="noStrike" cap="none" normalizeH="0" baseline="0">
                          <a:ln>
                            <a:noFill/>
                          </a:ln>
                          <a:solidFill>
                            <a:srgbClr val="000000"/>
                          </a:solidFill>
                          <a:effectLst/>
                          <a:latin typeface="Times New Roman" pitchFamily="18" charset="0"/>
                          <a:cs typeface="Times New Roman" pitchFamily="18" charset="0"/>
                        </a:rPr>
                        <a:t>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Times New Roman" pitchFamily="18" charset="0"/>
                          <a:cs typeface="Times New Roman" pitchFamily="18" charset="0"/>
                        </a:rPr>
                        <a:t>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FF0000"/>
                          </a:solidFill>
                          <a:effectLst/>
                          <a:latin typeface="Times New Roman" pitchFamily="18" charset="0"/>
                          <a:cs typeface="Times New Roman" pitchFamily="18" charset="0"/>
                        </a:rPr>
                        <a:t>116 075</a:t>
                      </a:r>
                      <a:r>
                        <a:rPr kumimoji="0" lang="fr-FR" sz="1200" b="1" i="0" u="none" strike="noStrike" cap="none" normalizeH="0" baseline="0">
                          <a:ln>
                            <a:noFill/>
                          </a:ln>
                          <a:solidFill>
                            <a:srgbClr val="FF0000"/>
                          </a:solidFill>
                          <a:effectLst/>
                          <a:latin typeface="Times New Roman" pitchFamily="18" charset="0"/>
                          <a:cs typeface="Times New Roman" pitchFamily="18" charset="0"/>
                        </a:rPr>
                        <a:t> gdes</a:t>
                      </a:r>
                      <a:r>
                        <a:rPr kumimoji="0" lang="fr-FR" sz="1200" b="0" i="0" u="none" strike="noStrike" cap="none" normalizeH="0" baseline="0">
                          <a:ln>
                            <a:noFill/>
                          </a:ln>
                          <a:solidFill>
                            <a:srgbClr val="FF00FF"/>
                          </a:solidFill>
                          <a:effectLst/>
                          <a:latin typeface="Times New Roman" pitchFamily="18" charset="0"/>
                          <a:cs typeface="Times New Roman" pitchFamily="18" charset="0"/>
                        </a:rPr>
                        <a:t> </a:t>
                      </a:r>
                      <a:r>
                        <a:rPr kumimoji="0" lang="fr-FR" sz="1200" b="0" i="0" u="none" strike="noStrike" cap="none" normalizeH="0" baseline="0">
                          <a:ln>
                            <a:noFill/>
                          </a:ln>
                          <a:solidFill>
                            <a:srgbClr val="000000"/>
                          </a:solidFill>
                          <a:effectLst/>
                          <a:latin typeface="Times New Roman" pitchFamily="18" charset="0"/>
                          <a:cs typeface="Times New Roman" pitchFamily="18" charset="0"/>
                        </a:rPr>
                        <a:t>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dirty="0">
                          <a:ln>
                            <a:noFill/>
                          </a:ln>
                          <a:solidFill>
                            <a:srgbClr val="FF0000"/>
                          </a:solidFill>
                          <a:effectLst/>
                          <a:latin typeface="Times New Roman" pitchFamily="18" charset="0"/>
                          <a:cs typeface="Times New Roman" pitchFamily="18" charset="0"/>
                        </a:rPr>
                        <a:t>  2 321 €</a:t>
                      </a:r>
                      <a:endParaRPr kumimoji="0" lang="fr-FR" sz="1800" b="0" i="0" u="none" strike="noStrike" cap="none" normalizeH="0" baseline="0" dirty="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bl>
          </a:graphicData>
        </a:graphic>
      </p:graphicFrame>
      <p:sp>
        <p:nvSpPr>
          <p:cNvPr id="24029" name="Rectangle 477"/>
          <p:cNvSpPr>
            <a:spLocks noChangeArrowheads="1"/>
          </p:cNvSpPr>
          <p:nvPr/>
        </p:nvSpPr>
        <p:spPr bwMode="auto">
          <a:xfrm>
            <a:off x="0" y="4813300"/>
            <a:ext cx="2127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fr-FR" sz="800">
                <a:solidFill>
                  <a:srgbClr val="000000"/>
                </a:solidFill>
                <a:cs typeface="Times New Roman" pitchFamily="18" charset="0"/>
              </a:rPr>
              <a:t> </a:t>
            </a:r>
            <a:endParaRPr lang="fr-FR"/>
          </a:p>
        </p:txBody>
      </p:sp>
      <p:sp>
        <p:nvSpPr>
          <p:cNvPr id="24183" name="Rectangle 631"/>
          <p:cNvSpPr>
            <a:spLocks noChangeArrowheads="1"/>
          </p:cNvSpPr>
          <p:nvPr/>
        </p:nvSpPr>
        <p:spPr bwMode="auto">
          <a:xfrm>
            <a:off x="0" y="7588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spTree>
    <p:extLst>
      <p:ext uri="{BB962C8B-B14F-4D97-AF65-F5344CB8AC3E}">
        <p14:creationId xmlns:p14="http://schemas.microsoft.com/office/powerpoint/2010/main" val="400156607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80" name="Group 4"/>
          <p:cNvGraphicFramePr>
            <a:graphicFrameLocks noGrp="1"/>
          </p:cNvGraphicFramePr>
          <p:nvPr>
            <p:ph/>
            <p:extLst>
              <p:ext uri="{D42A27DB-BD31-4B8C-83A1-F6EECF244321}">
                <p14:modId xmlns:p14="http://schemas.microsoft.com/office/powerpoint/2010/main" val="2652035743"/>
              </p:ext>
            </p:extLst>
          </p:nvPr>
        </p:nvGraphicFramePr>
        <p:xfrm>
          <a:off x="457200" y="274638"/>
          <a:ext cx="8229600" cy="5851527"/>
        </p:xfrm>
        <a:graphic>
          <a:graphicData uri="http://schemas.openxmlformats.org/drawingml/2006/table">
            <a:tbl>
              <a:tblPr/>
              <a:tblGrid>
                <a:gridCol w="2744788">
                  <a:extLst>
                    <a:ext uri="{9D8B030D-6E8A-4147-A177-3AD203B41FA5}">
                      <a16:colId xmlns:a16="http://schemas.microsoft.com/office/drawing/2014/main" val="20000"/>
                    </a:ext>
                  </a:extLst>
                </a:gridCol>
                <a:gridCol w="2740025">
                  <a:extLst>
                    <a:ext uri="{9D8B030D-6E8A-4147-A177-3AD203B41FA5}">
                      <a16:colId xmlns:a16="http://schemas.microsoft.com/office/drawing/2014/main" val="20001"/>
                    </a:ext>
                  </a:extLst>
                </a:gridCol>
                <a:gridCol w="2744787">
                  <a:extLst>
                    <a:ext uri="{9D8B030D-6E8A-4147-A177-3AD203B41FA5}">
                      <a16:colId xmlns:a16="http://schemas.microsoft.com/office/drawing/2014/main" val="20002"/>
                    </a:ext>
                  </a:extLst>
                </a:gridCol>
              </a:tblGrid>
              <a:tr h="1387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200" b="1"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800" b="1" i="0" u="none" strike="noStrike" cap="none" normalizeH="0" baseline="0" dirty="0">
                          <a:ln>
                            <a:noFill/>
                          </a:ln>
                          <a:solidFill>
                            <a:schemeClr val="tx1"/>
                          </a:solidFill>
                          <a:effectLst/>
                          <a:latin typeface="Times New Roman" pitchFamily="18" charset="0"/>
                          <a:cs typeface="Times New Roman" pitchFamily="18" charset="0"/>
                        </a:rPr>
                        <a:t>Main d’œuvre SB30 Ti </a:t>
                      </a:r>
                      <a:r>
                        <a:rPr kumimoji="0" lang="fr-FR" sz="1800" b="1" i="0" u="none" strike="noStrike" cap="none" normalizeH="0" baseline="0" dirty="0" err="1">
                          <a:ln>
                            <a:noFill/>
                          </a:ln>
                          <a:solidFill>
                            <a:schemeClr val="tx1"/>
                          </a:solidFill>
                          <a:effectLst/>
                          <a:latin typeface="Times New Roman" pitchFamily="18" charset="0"/>
                          <a:cs typeface="Times New Roman" pitchFamily="18" charset="0"/>
                        </a:rPr>
                        <a:t>Acrête</a:t>
                      </a:r>
                      <a:endParaRPr kumimoji="0" lang="fr-FR" sz="1800" b="1" i="0" u="none" strike="noStrike" cap="none" normalizeH="0" baseline="0" dirty="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200" b="1"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200" b="1"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200" b="1"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200" b="1"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200" b="1"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200" b="1"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Times New Roman" pitchFamily="18" charset="0"/>
                          <a:cs typeface="Times New Roman" pitchFamily="18" charset="0"/>
                        </a:rPr>
                        <a:t>En gourdes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200" b="1"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200" b="1"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200" b="1"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200" b="1"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200" b="1"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200" b="1"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Times New Roman" pitchFamily="18" charset="0"/>
                          <a:cs typeface="Times New Roman" pitchFamily="18" charset="0"/>
                        </a:rPr>
                        <a:t>En euros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60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Times New Roman" pitchFamily="18" charset="0"/>
                          <a:cs typeface="Times New Roman" pitchFamily="18" charset="0"/>
                        </a:rPr>
                        <a:t>Fouille fondations</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Times New Roman" pitchFamily="18" charset="0"/>
                          <a:cs typeface="Times New Roman" pitchFamily="18" charset="0"/>
                        </a:rPr>
                        <a:t>  5 000</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Times New Roman" pitchFamily="18" charset="0"/>
                          <a:cs typeface="Times New Roman" pitchFamily="18" charset="0"/>
                        </a:rPr>
                        <a:t>   100</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699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Times New Roman" pitchFamily="18" charset="0"/>
                          <a:cs typeface="Times New Roman" pitchFamily="18" charset="0"/>
                        </a:rPr>
                        <a:t>Manœuvres construction</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Times New Roman" pitchFamily="18" charset="0"/>
                          <a:cs typeface="Times New Roman" pitchFamily="18" charset="0"/>
                        </a:rPr>
                        <a:t>12 150</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Times New Roman" pitchFamily="18" charset="0"/>
                          <a:cs typeface="Times New Roman" pitchFamily="18" charset="0"/>
                        </a:rPr>
                        <a:t>   243</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71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Times New Roman" pitchFamily="18" charset="0"/>
                          <a:cs typeface="Times New Roman" pitchFamily="18" charset="0"/>
                        </a:rPr>
                        <a:t>Boss maçon 4 500 + 6 300</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Times New Roman" pitchFamily="18" charset="0"/>
                          <a:cs typeface="Times New Roman" pitchFamily="18" charset="0"/>
                        </a:rPr>
                        <a:t>10 800</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Times New Roman" pitchFamily="18" charset="0"/>
                          <a:cs typeface="Times New Roman" pitchFamily="18" charset="0"/>
                        </a:rPr>
                        <a:t>   216</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699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Times New Roman" pitchFamily="18" charset="0"/>
                          <a:cs typeface="Times New Roman" pitchFamily="18" charset="0"/>
                        </a:rPr>
                        <a:t>Achat roches/agriculteurs</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Times New Roman" pitchFamily="18" charset="0"/>
                          <a:cs typeface="Times New Roman" pitchFamily="18" charset="0"/>
                        </a:rPr>
                        <a:t>12 500</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Times New Roman" pitchFamily="18" charset="0"/>
                          <a:cs typeface="Times New Roman" pitchFamily="18" charset="0"/>
                        </a:rPr>
                        <a:t>   250</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60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Times New Roman" pitchFamily="18" charset="0"/>
                          <a:cs typeface="Times New Roman" pitchFamily="18" charset="0"/>
                        </a:rPr>
                        <a:t>Concassage gravier</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Times New Roman" pitchFamily="18" charset="0"/>
                          <a:cs typeface="Times New Roman" pitchFamily="18" charset="0"/>
                        </a:rPr>
                        <a:t>  3 800</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Times New Roman" pitchFamily="18" charset="0"/>
                          <a:cs typeface="Times New Roman" pitchFamily="18" charset="0"/>
                        </a:rPr>
                        <a:t>     76</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61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Times New Roman" pitchFamily="18" charset="0"/>
                          <a:cs typeface="Times New Roman" pitchFamily="18" charset="0"/>
                        </a:rPr>
                        <a:t>Drums d’eau</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Times New Roman" pitchFamily="18" charset="0"/>
                          <a:cs typeface="Times New Roman" pitchFamily="18" charset="0"/>
                        </a:rPr>
                        <a:t>  7 050</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Times New Roman" pitchFamily="18" charset="0"/>
                          <a:cs typeface="Times New Roman" pitchFamily="18" charset="0"/>
                        </a:rPr>
                        <a:t>   141</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7699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1" i="0" u="none" strike="noStrike" cap="none" normalizeH="0" baseline="0">
                          <a:ln>
                            <a:noFill/>
                          </a:ln>
                          <a:solidFill>
                            <a:schemeClr val="tx1"/>
                          </a:solidFill>
                          <a:effectLst/>
                          <a:latin typeface="Times New Roman" pitchFamily="18" charset="0"/>
                          <a:cs typeface="Times New Roman" pitchFamily="18" charset="0"/>
                        </a:rPr>
                        <a:t>TOTAL salaires locaux</a:t>
                      </a:r>
                      <a:endParaRPr kumimoji="0" lang="fr-FR" sz="16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1" i="0" u="none" strike="noStrike" cap="none" normalizeH="0" baseline="0">
                          <a:ln>
                            <a:noFill/>
                          </a:ln>
                          <a:solidFill>
                            <a:schemeClr val="tx1"/>
                          </a:solidFill>
                          <a:effectLst/>
                          <a:latin typeface="Times New Roman" pitchFamily="18" charset="0"/>
                          <a:cs typeface="Times New Roman" pitchFamily="18" charset="0"/>
                        </a:rPr>
                        <a:t>51 300 gdes</a:t>
                      </a:r>
                      <a:endParaRPr kumimoji="0" lang="fr-FR" sz="16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1" i="0" u="none" strike="noStrike" cap="none" normalizeH="0" baseline="0" dirty="0">
                          <a:ln>
                            <a:noFill/>
                          </a:ln>
                          <a:solidFill>
                            <a:schemeClr val="tx1"/>
                          </a:solidFill>
                          <a:effectLst/>
                          <a:latin typeface="Times New Roman" pitchFamily="18" charset="0"/>
                          <a:cs typeface="Times New Roman" pitchFamily="18" charset="0"/>
                        </a:rPr>
                        <a:t>1026 €  (44,2% du budget)</a:t>
                      </a:r>
                      <a:endParaRPr kumimoji="0" lang="fr-FR" sz="1600" b="0" i="0" u="none" strike="noStrike" cap="none" normalizeH="0" baseline="0" dirty="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78449223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60" name="Group 36"/>
          <p:cNvGraphicFramePr>
            <a:graphicFrameLocks noGrp="1"/>
          </p:cNvGraphicFramePr>
          <p:nvPr>
            <p:ph/>
            <p:extLst>
              <p:ext uri="{D42A27DB-BD31-4B8C-83A1-F6EECF244321}">
                <p14:modId xmlns:p14="http://schemas.microsoft.com/office/powerpoint/2010/main" val="2799753651"/>
              </p:ext>
            </p:extLst>
          </p:nvPr>
        </p:nvGraphicFramePr>
        <p:xfrm>
          <a:off x="457200" y="274638"/>
          <a:ext cx="8229600" cy="5851526"/>
        </p:xfrm>
        <a:graphic>
          <a:graphicData uri="http://schemas.openxmlformats.org/drawingml/2006/table">
            <a:tbl>
              <a:tblPr/>
              <a:tblGrid>
                <a:gridCol w="3466728">
                  <a:extLst>
                    <a:ext uri="{9D8B030D-6E8A-4147-A177-3AD203B41FA5}">
                      <a16:colId xmlns:a16="http://schemas.microsoft.com/office/drawing/2014/main" val="20000"/>
                    </a:ext>
                  </a:extLst>
                </a:gridCol>
                <a:gridCol w="2160240">
                  <a:extLst>
                    <a:ext uri="{9D8B030D-6E8A-4147-A177-3AD203B41FA5}">
                      <a16:colId xmlns:a16="http://schemas.microsoft.com/office/drawing/2014/main" val="20001"/>
                    </a:ext>
                  </a:extLst>
                </a:gridCol>
                <a:gridCol w="2602632">
                  <a:extLst>
                    <a:ext uri="{9D8B030D-6E8A-4147-A177-3AD203B41FA5}">
                      <a16:colId xmlns:a16="http://schemas.microsoft.com/office/drawing/2014/main" val="20002"/>
                    </a:ext>
                  </a:extLst>
                </a:gridCol>
              </a:tblGrid>
              <a:tr h="1327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Achat de matériaux dans le commerce pour SB30-Ti </a:t>
                      </a:r>
                      <a:r>
                        <a:rPr kumimoji="0" lang="fr-FR" sz="14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Acrête</a:t>
                      </a:r>
                      <a:endParaRPr kumimoji="0" lang="fr-F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200" b="1"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200" b="1"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200" b="1"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200" b="1"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200" b="1"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Times New Roman" pitchFamily="18" charset="0"/>
                          <a:cs typeface="Times New Roman" pitchFamily="18" charset="0"/>
                        </a:rPr>
                        <a:t>En gourdes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200" b="1"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200" b="1"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200" b="1"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200" b="1"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200" b="1"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Times New Roman" pitchFamily="18" charset="0"/>
                          <a:cs typeface="Times New Roman" pitchFamily="18" charset="0"/>
                        </a:rPr>
                        <a:t>En euros </a:t>
                      </a:r>
                      <a:endParaRPr kumimoji="0" lang="fr-FR" sz="18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985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Achat et transport de sable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16 000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320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001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a:ln>
                            <a:noFill/>
                          </a:ln>
                          <a:solidFill>
                            <a:schemeClr val="tx1"/>
                          </a:solidFill>
                          <a:effectLst/>
                          <a:latin typeface="Arial" panose="020B0604020202020204" pitchFamily="34" charset="0"/>
                          <a:cs typeface="Arial" panose="020B0604020202020204" pitchFamily="34" charset="0"/>
                        </a:rPr>
                        <a:t>Ciment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a:ln>
                            <a:noFill/>
                          </a:ln>
                          <a:solidFill>
                            <a:schemeClr val="tx1"/>
                          </a:solidFill>
                          <a:effectLst/>
                          <a:latin typeface="Arial" panose="020B0604020202020204" pitchFamily="34" charset="0"/>
                          <a:cs typeface="Arial" panose="020B0604020202020204" pitchFamily="34" charset="0"/>
                        </a:rPr>
                        <a:t>39 600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792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001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a:ln>
                            <a:noFill/>
                          </a:ln>
                          <a:solidFill>
                            <a:schemeClr val="tx1"/>
                          </a:solidFill>
                          <a:effectLst/>
                          <a:latin typeface="Arial" panose="020B0604020202020204" pitchFamily="34" charset="0"/>
                          <a:cs typeface="Arial" panose="020B0604020202020204" pitchFamily="34" charset="0"/>
                        </a:rPr>
                        <a:t>Fer à béton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6 875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137,50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985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a:ln>
                            <a:noFill/>
                          </a:ln>
                          <a:solidFill>
                            <a:schemeClr val="tx1"/>
                          </a:solidFill>
                          <a:effectLst/>
                          <a:latin typeface="Arial" panose="020B0604020202020204" pitchFamily="34" charset="0"/>
                          <a:cs typeface="Arial" panose="020B0604020202020204" pitchFamily="34" charset="0"/>
                        </a:rPr>
                        <a:t>Riz et huile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2 300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46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327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TOTAL</a:t>
                      </a:r>
                      <a:endParaRPr kumimoji="0" lang="fr-F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64 775 </a:t>
                      </a:r>
                      <a:r>
                        <a:rPr kumimoji="0" lang="fr-FR" sz="16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gdes</a:t>
                      </a:r>
                      <a:endParaRPr kumimoji="0" lang="fr-F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1295 € (55,8 % du budget)</a:t>
                      </a:r>
                      <a:endParaRPr kumimoji="0" lang="fr-F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471787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hidden="1"/>
          <p:cNvSpPr>
            <a:spLocks noGrp="1" noChangeArrowheads="1"/>
          </p:cNvSpPr>
          <p:nvPr>
            <p:ph type="title"/>
          </p:nvPr>
        </p:nvSpPr>
        <p:spPr/>
        <p:txBody>
          <a:bodyPr>
            <a:normAutofit fontScale="90000"/>
          </a:bodyPr>
          <a:lstStyle/>
          <a:p>
            <a:pPr eaLnBrk="1" hangingPunct="1"/>
            <a:r>
              <a:rPr lang="fr-FR" dirty="0"/>
              <a:t>Avril 2006. Vue vers l’aval depuis le même point. Les seuils construits en 2005 ont été atterris en 2005, année sans crues notables. Au pied du manguier, bottes de paille de sorgho destinées à nourrir le bétail en saison sèche, l’abreuvement constituant alors le facteur limitant de la valorisation de ces résidus de récolte</a:t>
            </a:r>
          </a:p>
        </p:txBody>
      </p:sp>
      <p:sp>
        <p:nvSpPr>
          <p:cNvPr id="20483" name="Rectangle 3" descr="Avancement chantier 60306 012"/>
          <p:cNvSpPr>
            <a:spLocks noGrp="1" noChangeAspect="1" noChangeArrowheads="1"/>
          </p:cNvSpPr>
          <p:nvPr isPhoto="1"/>
        </p:nvSpPr>
        <p:spPr bwMode="auto">
          <a:xfrm>
            <a:off x="845840" y="0"/>
            <a:ext cx="7452320" cy="5589240"/>
          </a:xfrm>
          <a:prstGeom prst="rect">
            <a:avLst/>
          </a:prstGeom>
          <a:blipFill dpi="0" rotWithShape="1">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53752" y="5949280"/>
            <a:ext cx="9036496" cy="738664"/>
          </a:xfrm>
          <a:prstGeom prst="rect">
            <a:avLst/>
          </a:prstGeom>
          <a:noFill/>
        </p:spPr>
        <p:txBody>
          <a:bodyPr wrap="square" rtlCol="0">
            <a:spAutoFit/>
          </a:bodyPr>
          <a:lstStyle/>
          <a:p>
            <a:r>
              <a:rPr lang="fr-FR" sz="1400" dirty="0"/>
              <a:t>Avril 2006. Vue vers l’aval depuis le même point. Les seuils construits en 2005 ont été atterris la même année qui a été sans crues notables. Au pied du manguier, bottes de paille de sorgho destinées à nourrir le bétail en saison sèche, l’abreuvement constituant alors le facteur limitant de la valorisation de ces résidus de récolte</a:t>
            </a:r>
          </a:p>
        </p:txBody>
      </p:sp>
      <p:cxnSp>
        <p:nvCxnSpPr>
          <p:cNvPr id="3" name="Connecteur droit avec flèche 2">
            <a:extLst>
              <a:ext uri="{FF2B5EF4-FFF2-40B4-BE49-F238E27FC236}">
                <a16:creationId xmlns:a16="http://schemas.microsoft.com/office/drawing/2014/main" id="{BE3754FD-38FC-D203-6473-A0FA47FCA354}"/>
              </a:ext>
            </a:extLst>
          </p:cNvPr>
          <p:cNvCxnSpPr>
            <a:cxnSpLocks/>
          </p:cNvCxnSpPr>
          <p:nvPr/>
        </p:nvCxnSpPr>
        <p:spPr>
          <a:xfrm flipH="1" flipV="1">
            <a:off x="5148064" y="3284984"/>
            <a:ext cx="720080" cy="194421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82CA9B52-3C88-922E-EFB5-C981CF2CA8C4}"/>
              </a:ext>
            </a:extLst>
          </p:cNvPr>
          <p:cNvCxnSpPr>
            <a:cxnSpLocks/>
          </p:cNvCxnSpPr>
          <p:nvPr/>
        </p:nvCxnSpPr>
        <p:spPr>
          <a:xfrm flipV="1">
            <a:off x="4659018" y="1124744"/>
            <a:ext cx="993102" cy="4594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2729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6996E94-7151-8192-5D41-E81914EFD47A}"/>
              </a:ext>
            </a:extLst>
          </p:cNvPr>
          <p:cNvSpPr txBox="1"/>
          <p:nvPr/>
        </p:nvSpPr>
        <p:spPr>
          <a:xfrm>
            <a:off x="680414" y="0"/>
            <a:ext cx="8496944" cy="5539978"/>
          </a:xfrm>
          <a:prstGeom prst="rect">
            <a:avLst/>
          </a:prstGeom>
          <a:noFill/>
        </p:spPr>
        <p:txBody>
          <a:bodyPr wrap="square" rtlCol="0">
            <a:spAutoFit/>
          </a:bodyPr>
          <a:lstStyle/>
          <a:p>
            <a:pPr algn="ctr"/>
            <a:endParaRPr lang="fr-FR" sz="2000" b="1">
              <a:latin typeface="+mj-lt"/>
            </a:endParaRPr>
          </a:p>
          <a:p>
            <a:pPr algn="ctr"/>
            <a:r>
              <a:rPr lang="fr-FR" sz="2000" b="1">
                <a:latin typeface="+mj-lt"/>
              </a:rPr>
              <a:t>Ravine </a:t>
            </a:r>
            <a:r>
              <a:rPr lang="fr-FR" sz="2000" b="1" dirty="0">
                <a:latin typeface="+mj-lt"/>
              </a:rPr>
              <a:t>de Ti </a:t>
            </a:r>
            <a:r>
              <a:rPr lang="fr-FR" sz="2000" b="1" dirty="0" err="1">
                <a:latin typeface="+mj-lt"/>
              </a:rPr>
              <a:t>Acrête</a:t>
            </a:r>
            <a:r>
              <a:rPr lang="fr-FR" sz="2000" b="1" dirty="0">
                <a:latin typeface="+mj-lt"/>
              </a:rPr>
              <a:t> : Index</a:t>
            </a:r>
          </a:p>
          <a:p>
            <a:pPr algn="ctr"/>
            <a:endParaRPr lang="fr-FR" sz="2000" b="1" dirty="0">
              <a:latin typeface="+mj-lt"/>
            </a:endParaRPr>
          </a:p>
          <a:p>
            <a:r>
              <a:rPr lang="fr-FR" sz="1400" b="1" dirty="0">
                <a:latin typeface="+mj-lt"/>
              </a:rPr>
              <a:t>Cliquer sur le titre choisi avec la touche Ctrl enfoncée pour accéder à la diapositive correspondante</a:t>
            </a:r>
          </a:p>
          <a:p>
            <a:endParaRPr lang="fr-FR" sz="1400" b="1" dirty="0">
              <a:latin typeface="+mj-lt"/>
            </a:endParaRPr>
          </a:p>
          <a:p>
            <a:r>
              <a:rPr lang="fr-FR" sz="1400" dirty="0">
                <a:latin typeface="+mj-lt"/>
                <a:hlinkClick r:id="rId2" action="ppaction://hlinksldjump"/>
              </a:rPr>
              <a:t>SM1, SM2, SM3 : la relation avec les agriculteurs concernés</a:t>
            </a:r>
            <a:endParaRPr lang="fr-FR" sz="1400" dirty="0">
              <a:latin typeface="+mj-lt"/>
            </a:endParaRPr>
          </a:p>
          <a:p>
            <a:r>
              <a:rPr lang="fr-FR" sz="1400" kern="1600" dirty="0">
                <a:latin typeface="+mj-lt"/>
                <a:ea typeface="Calibri" panose="020F0502020204030204" pitchFamily="34" charset="0"/>
                <a:hlinkClick r:id="rId3" action="ppaction://hlinksldjump"/>
              </a:rPr>
              <a:t>SM1, SM2 et SM3 </a:t>
            </a:r>
            <a:r>
              <a:rPr lang="fr-FR" sz="1400" kern="1600" dirty="0">
                <a:latin typeface="+mj-lt"/>
                <a:hlinkClick r:id="rId3" action="ppaction://hlinksldjump"/>
              </a:rPr>
              <a:t>: d</a:t>
            </a:r>
            <a:r>
              <a:rPr lang="fr-FR" sz="1400" kern="1600" dirty="0">
                <a:effectLst/>
                <a:latin typeface="+mj-lt"/>
                <a:hlinkClick r:id="rId3" action="ppaction://hlinksldjump"/>
              </a:rPr>
              <a:t>es choix techniques innovants</a:t>
            </a:r>
            <a:endParaRPr lang="fr-FR" sz="1400" dirty="0">
              <a:effectLst/>
              <a:latin typeface="+mj-lt"/>
              <a:ea typeface="Calibri" panose="020F0502020204030204" pitchFamily="34" charset="0"/>
            </a:endParaRPr>
          </a:p>
          <a:p>
            <a:r>
              <a:rPr lang="fr-FR" sz="1400" i="0" dirty="0">
                <a:latin typeface="+mj-lt"/>
                <a:hlinkClick r:id="rId4" action="ppaction://hlinksldjump"/>
              </a:rPr>
              <a:t>Réalisation de 3 seuils sur la ravine Ti </a:t>
            </a:r>
            <a:r>
              <a:rPr lang="fr-FR" sz="1400" i="0" dirty="0" err="1">
                <a:latin typeface="+mj-lt"/>
                <a:hlinkClick r:id="rId4" action="ppaction://hlinksldjump"/>
              </a:rPr>
              <a:t>Acrête</a:t>
            </a:r>
            <a:r>
              <a:rPr lang="fr-FR" sz="1400" i="0" dirty="0">
                <a:latin typeface="+mj-lt"/>
                <a:hlinkClick r:id="rId4" action="ppaction://hlinksldjump"/>
              </a:rPr>
              <a:t>, dans le jardin de la famille Telson-</a:t>
            </a:r>
            <a:r>
              <a:rPr lang="fr-FR" sz="1400" i="0" dirty="0" err="1">
                <a:latin typeface="+mj-lt"/>
                <a:hlinkClick r:id="rId4" action="ppaction://hlinksldjump"/>
              </a:rPr>
              <a:t>Thémé</a:t>
            </a:r>
            <a:endParaRPr lang="fr-FR" sz="1400" kern="1600" dirty="0">
              <a:effectLst/>
              <a:latin typeface="+mj-lt"/>
            </a:endParaRPr>
          </a:p>
          <a:p>
            <a:r>
              <a:rPr lang="fr-FR" sz="1400" dirty="0">
                <a:effectLst/>
                <a:latin typeface="+mj-lt"/>
                <a:ea typeface="Calibri" panose="020F0502020204030204" pitchFamily="34" charset="0"/>
                <a:hlinkClick r:id="rId5" action="ppaction://hlinksldjump"/>
              </a:rPr>
              <a:t>Les effets des crues cycloniques de septembre 2008</a:t>
            </a:r>
            <a:endParaRPr lang="fr-FR" sz="1400" dirty="0">
              <a:effectLst/>
              <a:latin typeface="+mj-lt"/>
              <a:ea typeface="Calibri" panose="020F0502020204030204" pitchFamily="34" charset="0"/>
            </a:endParaRPr>
          </a:p>
          <a:p>
            <a:r>
              <a:rPr lang="fr-FR" sz="1400" dirty="0">
                <a:latin typeface="+mj-lt"/>
                <a:hlinkClick r:id="rId6" action="ppaction://hlinksldjump"/>
              </a:rPr>
              <a:t>La valorisation agricole de l’atterrissement</a:t>
            </a:r>
            <a:endParaRPr lang="fr-FR" sz="1400" dirty="0">
              <a:latin typeface="+mj-lt"/>
            </a:endParaRPr>
          </a:p>
          <a:p>
            <a:r>
              <a:rPr lang="fr-FR" sz="1400" dirty="0">
                <a:latin typeface="+mj-lt"/>
                <a:hlinkClick r:id="rId7" action="ppaction://hlinksldjump"/>
              </a:rPr>
              <a:t>Les plantations complémentaires prévues en juin 2009</a:t>
            </a:r>
            <a:endParaRPr lang="fr-FR" sz="1400" dirty="0">
              <a:latin typeface="+mj-lt"/>
            </a:endParaRPr>
          </a:p>
          <a:p>
            <a:r>
              <a:rPr lang="fr-FR" sz="1400" dirty="0">
                <a:latin typeface="+mj-lt"/>
                <a:hlinkClick r:id="rId8" action="ppaction://hlinksldjump"/>
              </a:rPr>
              <a:t>Les transports de matériaux</a:t>
            </a:r>
            <a:endParaRPr lang="fr-FR" sz="1400" dirty="0">
              <a:latin typeface="+mj-lt"/>
            </a:endParaRPr>
          </a:p>
          <a:p>
            <a:r>
              <a:rPr lang="fr-FR" sz="1400" dirty="0">
                <a:latin typeface="+mj-lt"/>
                <a:hlinkClick r:id="rId9" action="ppaction://hlinksldjump"/>
              </a:rPr>
              <a:t>SB44 –Ti </a:t>
            </a:r>
            <a:r>
              <a:rPr lang="fr-FR" sz="1400" dirty="0" err="1">
                <a:latin typeface="+mj-lt"/>
                <a:hlinkClick r:id="rId9" action="ppaction://hlinksldjump"/>
              </a:rPr>
              <a:t>Acrête</a:t>
            </a:r>
            <a:endParaRPr lang="fr-FR" sz="1400" dirty="0">
              <a:latin typeface="+mj-lt"/>
            </a:endParaRPr>
          </a:p>
          <a:p>
            <a:r>
              <a:rPr lang="fr-FR" sz="1400" dirty="0">
                <a:latin typeface="+mj-lt"/>
                <a:hlinkClick r:id="rId10" action="ppaction://hlinksldjump"/>
              </a:rPr>
              <a:t>SB45-Ti </a:t>
            </a:r>
            <a:r>
              <a:rPr lang="fr-FR" sz="1400" dirty="0" err="1">
                <a:latin typeface="+mj-lt"/>
                <a:hlinkClick r:id="rId10" action="ppaction://hlinksldjump"/>
              </a:rPr>
              <a:t>Acrête</a:t>
            </a:r>
            <a:endParaRPr lang="fr-FR" sz="1400" dirty="0">
              <a:latin typeface="+mj-lt"/>
            </a:endParaRPr>
          </a:p>
          <a:p>
            <a:r>
              <a:rPr lang="fr-FR" sz="1400" dirty="0">
                <a:latin typeface="+mj-lt"/>
                <a:hlinkClick r:id="rId11" action="ppaction://hlinksldjump"/>
              </a:rPr>
              <a:t>SB46-Ti </a:t>
            </a:r>
            <a:r>
              <a:rPr lang="fr-FR" sz="1400" dirty="0" err="1">
                <a:latin typeface="+mj-lt"/>
                <a:hlinkClick r:id="rId11" action="ppaction://hlinksldjump"/>
              </a:rPr>
              <a:t>Acrête</a:t>
            </a:r>
            <a:endParaRPr lang="fr-FR" sz="1400" dirty="0">
              <a:latin typeface="+mj-lt"/>
            </a:endParaRPr>
          </a:p>
          <a:p>
            <a:r>
              <a:rPr lang="fr-FR" sz="1400" dirty="0">
                <a:latin typeface="+mj-lt"/>
                <a:hlinkClick r:id="rId12" action="ppaction://hlinksldjump"/>
              </a:rPr>
              <a:t>SG3-Ti </a:t>
            </a:r>
            <a:r>
              <a:rPr lang="fr-FR" sz="1400" dirty="0" err="1">
                <a:latin typeface="+mj-lt"/>
                <a:hlinkClick r:id="rId12" action="ppaction://hlinksldjump"/>
              </a:rPr>
              <a:t>Acrête</a:t>
            </a:r>
            <a:endParaRPr lang="fr-FR" sz="1400" dirty="0">
              <a:latin typeface="+mj-lt"/>
            </a:endParaRPr>
          </a:p>
          <a:p>
            <a:r>
              <a:rPr lang="fr-FR" sz="1400" dirty="0">
                <a:latin typeface="+mj-lt"/>
                <a:hlinkClick r:id="rId13" action="ppaction://hlinksldjump"/>
              </a:rPr>
              <a:t>SG4-Ti </a:t>
            </a:r>
            <a:r>
              <a:rPr lang="fr-FR" sz="1400" dirty="0" err="1">
                <a:latin typeface="+mj-lt"/>
                <a:hlinkClick r:id="rId13" action="ppaction://hlinksldjump"/>
              </a:rPr>
              <a:t>Acrête</a:t>
            </a:r>
            <a:endParaRPr lang="fr-FR" sz="1400" dirty="0">
              <a:latin typeface="+mj-lt"/>
            </a:endParaRPr>
          </a:p>
          <a:p>
            <a:r>
              <a:rPr lang="fr-FR" sz="1400" dirty="0">
                <a:latin typeface="+mj-lt"/>
                <a:hlinkClick r:id="rId14" action="ppaction://hlinksldjump"/>
              </a:rPr>
              <a:t>SG26</a:t>
            </a:r>
            <a:endParaRPr lang="fr-FR" sz="1400" dirty="0">
              <a:latin typeface="+mj-lt"/>
            </a:endParaRPr>
          </a:p>
          <a:p>
            <a:r>
              <a:rPr lang="fr-FR" sz="1400" dirty="0">
                <a:latin typeface="+mj-lt"/>
                <a:hlinkClick r:id="rId15" action="ppaction://hlinksldjump"/>
              </a:rPr>
              <a:t>SB27</a:t>
            </a:r>
            <a:r>
              <a:rPr lang="fr-FR" sz="1400" dirty="0">
                <a:latin typeface="+mj-lt"/>
                <a:hlinkClick r:id="rId16" action="ppaction://hlinksldjump"/>
              </a:rPr>
              <a:t>Le talweg avant aménagement. Vestiges de seuils en </a:t>
            </a:r>
            <a:r>
              <a:rPr lang="fr-FR" sz="1400" dirty="0" err="1">
                <a:latin typeface="+mj-lt"/>
                <a:hlinkClick r:id="rId16" action="ppaction://hlinksldjump"/>
              </a:rPr>
              <a:t>pierr</a:t>
            </a:r>
            <a:r>
              <a:rPr lang="fr-FR" sz="1400" dirty="0">
                <a:latin typeface="+mj-lt"/>
                <a:hlinkClick r:id="rId16" action="ppaction://hlinksldjump"/>
              </a:rPr>
              <a:t>...</a:t>
            </a:r>
            <a:endParaRPr lang="fr-FR" sz="1400" dirty="0">
              <a:latin typeface="+mj-lt"/>
            </a:endParaRPr>
          </a:p>
          <a:p>
            <a:r>
              <a:rPr lang="fr-FR" sz="1400" dirty="0">
                <a:latin typeface="+mj-lt"/>
                <a:hlinkClick r:id="rId17" action="ppaction://hlinksldjump"/>
              </a:rPr>
              <a:t>Quelques aspects de la gestion des chantiers</a:t>
            </a:r>
            <a:endParaRPr lang="fr-FR" sz="1400" dirty="0">
              <a:latin typeface="+mj-lt"/>
            </a:endParaRPr>
          </a:p>
          <a:p>
            <a:r>
              <a:rPr lang="fr-FR" sz="1400" dirty="0">
                <a:latin typeface="+mj-lt"/>
                <a:hlinkClick r:id="rId18" action="ppaction://hlinksldjump"/>
              </a:rPr>
              <a:t>SB30 sur un affluent de la ravine Ti-</a:t>
            </a:r>
            <a:r>
              <a:rPr lang="fr-FR" sz="1400" dirty="0" err="1">
                <a:latin typeface="+mj-lt"/>
                <a:hlinkClick r:id="rId18" action="ppaction://hlinksldjump"/>
              </a:rPr>
              <a:t>Acrête</a:t>
            </a:r>
            <a:endParaRPr lang="fr-FR" sz="1400" dirty="0">
              <a:latin typeface="+mj-lt"/>
            </a:endParaRPr>
          </a:p>
          <a:p>
            <a:r>
              <a:rPr lang="fr-FR" sz="1400" dirty="0">
                <a:latin typeface="+mj-lt"/>
                <a:hlinkClick r:id="rId13" action="ppaction://hlinksldjump"/>
              </a:rPr>
              <a:t>SG4-Ti </a:t>
            </a:r>
            <a:r>
              <a:rPr lang="fr-FR" sz="1400" dirty="0" err="1">
                <a:latin typeface="+mj-lt"/>
                <a:hlinkClick r:id="rId13" action="ppaction://hlinksldjump"/>
              </a:rPr>
              <a:t>Acrête</a:t>
            </a:r>
            <a:endParaRPr lang="fr-FR" sz="1400" dirty="0">
              <a:latin typeface="+mj-lt"/>
            </a:endParaRPr>
          </a:p>
          <a:p>
            <a:r>
              <a:rPr lang="fr-FR" sz="1400" i="0" dirty="0">
                <a:latin typeface="+mj-lt"/>
                <a:hlinkClick r:id="rId19" action="ppaction://hlinksldjump"/>
              </a:rPr>
              <a:t>Tirer les leçons de l’expérience</a:t>
            </a:r>
            <a:endParaRPr lang="fr-FR" sz="1400" dirty="0">
              <a:latin typeface="+mj-lt"/>
            </a:endParaRPr>
          </a:p>
          <a:p>
            <a:endParaRPr lang="fr-FR" sz="1400" dirty="0">
              <a:latin typeface="+mj-lt"/>
            </a:endParaRPr>
          </a:p>
        </p:txBody>
      </p:sp>
    </p:spTree>
    <p:extLst>
      <p:ext uri="{BB962C8B-B14F-4D97-AF65-F5344CB8AC3E}">
        <p14:creationId xmlns:p14="http://schemas.microsoft.com/office/powerpoint/2010/main" val="3671438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hidden="1"/>
          <p:cNvSpPr>
            <a:spLocks noGrp="1" noChangeArrowheads="1"/>
          </p:cNvSpPr>
          <p:nvPr>
            <p:ph type="title"/>
          </p:nvPr>
        </p:nvSpPr>
        <p:spPr/>
        <p:txBody>
          <a:bodyPr>
            <a:normAutofit fontScale="90000"/>
          </a:bodyPr>
          <a:lstStyle/>
          <a:p>
            <a:pPr eaLnBrk="1" hangingPunct="1"/>
            <a:r>
              <a:rPr lang="fr-FR" dirty="0"/>
              <a:t>Avril 2006, vue vers l’aval du seuil S1 terminé en février 2006. Les deux affleurements rocheux améliorent l’ancrage du seuil. Remarquer le pied de bambou et la haie de candélabres photographiées en octobre 2005. La haie de candélabre et de bambous constitue un seuil biologique en aval du radier de l’ouvrage maçonné et complète sa protection contre l’affouillement.</a:t>
            </a:r>
          </a:p>
        </p:txBody>
      </p:sp>
      <p:sp>
        <p:nvSpPr>
          <p:cNvPr id="23555" name="Rectangle 3" descr="21 Grand seuil maçonné de Ravine Gros Morne"/>
          <p:cNvSpPr>
            <a:spLocks noGrp="1" noChangeAspect="1" noChangeArrowheads="1"/>
          </p:cNvSpPr>
          <p:nvPr isPhoto="1"/>
        </p:nvSpPr>
        <p:spPr bwMode="auto">
          <a:xfrm>
            <a:off x="0" y="778396"/>
            <a:ext cx="7068277" cy="5301208"/>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84924" y="6106579"/>
            <a:ext cx="8964487" cy="738664"/>
          </a:xfrm>
          <a:prstGeom prst="rect">
            <a:avLst/>
          </a:prstGeom>
          <a:noFill/>
        </p:spPr>
        <p:txBody>
          <a:bodyPr wrap="square" rtlCol="0">
            <a:spAutoFit/>
          </a:bodyPr>
          <a:lstStyle/>
          <a:p>
            <a:r>
              <a:rPr lang="fr-FR" sz="1400" dirty="0"/>
              <a:t>Avril 2006, vue du seuil SM1-Ti </a:t>
            </a:r>
            <a:r>
              <a:rPr lang="fr-FR" sz="1400" dirty="0" err="1"/>
              <a:t>Acrête</a:t>
            </a:r>
            <a:r>
              <a:rPr lang="fr-FR" sz="1400" dirty="0"/>
              <a:t> terminé en février 2006. </a:t>
            </a:r>
            <a:r>
              <a:rPr lang="fr-FR" altLang="fr-FR" sz="1400" dirty="0"/>
              <a:t>Bénéficiaires : Famille Telson </a:t>
            </a:r>
            <a:r>
              <a:rPr lang="fr-FR" altLang="fr-FR" sz="1400" dirty="0" err="1"/>
              <a:t>Thémé</a:t>
            </a:r>
            <a:r>
              <a:rPr lang="fr-FR" altLang="fr-FR" sz="1400" dirty="0"/>
              <a:t>.</a:t>
            </a:r>
            <a:r>
              <a:rPr lang="fr-FR" altLang="fr-FR" sz="1400" b="1" dirty="0"/>
              <a:t> </a:t>
            </a:r>
            <a:r>
              <a:rPr lang="fr-FR" sz="1400" dirty="0"/>
              <a:t>Les deux affleurements rocheux améliorent l’ancrage du seuil. Remarquer le pied de bambou et la haie de candélabres, qui complètent la protection du SM1-Ti </a:t>
            </a:r>
            <a:r>
              <a:rPr lang="fr-FR" sz="1400" dirty="0" err="1"/>
              <a:t>Acrête</a:t>
            </a:r>
            <a:r>
              <a:rPr lang="fr-FR" sz="1400" dirty="0"/>
              <a:t> contre l’affouillement.</a:t>
            </a:r>
          </a:p>
        </p:txBody>
      </p:sp>
      <p:cxnSp>
        <p:nvCxnSpPr>
          <p:cNvPr id="4" name="Connecteur droit avec flèche 3">
            <a:extLst>
              <a:ext uri="{FF2B5EF4-FFF2-40B4-BE49-F238E27FC236}">
                <a16:creationId xmlns:a16="http://schemas.microsoft.com/office/drawing/2014/main" id="{C28EA6C7-0E2B-B775-A03C-265F2215E8C3}"/>
              </a:ext>
            </a:extLst>
          </p:cNvPr>
          <p:cNvCxnSpPr>
            <a:cxnSpLocks/>
          </p:cNvCxnSpPr>
          <p:nvPr/>
        </p:nvCxnSpPr>
        <p:spPr>
          <a:xfrm flipV="1">
            <a:off x="827584" y="5301208"/>
            <a:ext cx="1584176" cy="57342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 name="Text Box 4">
            <a:extLst>
              <a:ext uri="{FF2B5EF4-FFF2-40B4-BE49-F238E27FC236}">
                <a16:creationId xmlns:a16="http://schemas.microsoft.com/office/drawing/2014/main" id="{D4AD8B8C-B620-42BF-D753-7CCDD783616A}"/>
              </a:ext>
            </a:extLst>
          </p:cNvPr>
          <p:cNvSpPr txBox="1">
            <a:spLocks noChangeArrowheads="1"/>
          </p:cNvSpPr>
          <p:nvPr/>
        </p:nvSpPr>
        <p:spPr bwMode="auto">
          <a:xfrm>
            <a:off x="89756" y="0"/>
            <a:ext cx="9054243" cy="707886"/>
          </a:xfrm>
          <a:prstGeom prst="rect">
            <a:avLst/>
          </a:prstGeom>
          <a:noFill/>
          <a:ln>
            <a:noFill/>
          </a:ln>
          <a:effectLst/>
        </p:spPr>
        <p:txBody>
          <a:bodyPr wrap="square">
            <a:spAutoFit/>
          </a:bodyPr>
          <a:lstStyle/>
          <a:p>
            <a:pPr algn="ctr">
              <a:spcBef>
                <a:spcPct val="50000"/>
              </a:spcBef>
            </a:pPr>
            <a:r>
              <a:rPr lang="fr-FR" sz="2000" b="1" i="0" dirty="0">
                <a:latin typeface="Arial" charset="0"/>
              </a:rPr>
              <a:t>Réalisation de 3 seuils sur la ravine Ti </a:t>
            </a:r>
            <a:r>
              <a:rPr lang="fr-FR" sz="2000" b="1" i="0" dirty="0" err="1">
                <a:latin typeface="Arial" charset="0"/>
              </a:rPr>
              <a:t>Acrête</a:t>
            </a:r>
            <a:r>
              <a:rPr lang="fr-FR" sz="2000" b="1" i="0" dirty="0">
                <a:latin typeface="Arial" charset="0"/>
              </a:rPr>
              <a:t>, dans le jardin de la famille Telson-</a:t>
            </a:r>
            <a:r>
              <a:rPr lang="fr-FR" sz="2000" b="1" i="0" dirty="0" err="1">
                <a:latin typeface="Arial" charset="0"/>
              </a:rPr>
              <a:t>Thémé</a:t>
            </a:r>
            <a:endParaRPr lang="fr-FR" sz="2000" b="1" i="0" dirty="0">
              <a:latin typeface="Arial" charset="0"/>
            </a:endParaRPr>
          </a:p>
        </p:txBody>
      </p:sp>
      <p:sp>
        <p:nvSpPr>
          <p:cNvPr id="5" name="ZoneTexte 4">
            <a:extLst>
              <a:ext uri="{FF2B5EF4-FFF2-40B4-BE49-F238E27FC236}">
                <a16:creationId xmlns:a16="http://schemas.microsoft.com/office/drawing/2014/main" id="{7C5AF2BD-F698-E5FF-7DD0-45B11D093292}"/>
              </a:ext>
            </a:extLst>
          </p:cNvPr>
          <p:cNvSpPr txBox="1"/>
          <p:nvPr/>
        </p:nvSpPr>
        <p:spPr>
          <a:xfrm>
            <a:off x="7068277" y="1124744"/>
            <a:ext cx="2075723" cy="3647152"/>
          </a:xfrm>
          <a:prstGeom prst="rect">
            <a:avLst/>
          </a:prstGeom>
          <a:noFill/>
        </p:spPr>
        <p:txBody>
          <a:bodyPr wrap="square" rtlCol="0">
            <a:spAutoFit/>
          </a:bodyPr>
          <a:lstStyle/>
          <a:p>
            <a:pPr>
              <a:spcBef>
                <a:spcPct val="50000"/>
              </a:spcBef>
            </a:pPr>
            <a:r>
              <a:rPr lang="fr-FR" sz="1400" b="1" i="0" dirty="0">
                <a:latin typeface="Arial" charset="0"/>
              </a:rPr>
              <a:t>Seuil SM1-Ti </a:t>
            </a:r>
            <a:r>
              <a:rPr lang="fr-FR" sz="1400" b="1" i="0" dirty="0" err="1">
                <a:latin typeface="Arial" charset="0"/>
              </a:rPr>
              <a:t>Acrête</a:t>
            </a:r>
            <a:r>
              <a:rPr lang="fr-FR" sz="1400" b="1" i="0" dirty="0">
                <a:latin typeface="Arial" charset="0"/>
              </a:rPr>
              <a:t>: 12 m de large</a:t>
            </a:r>
          </a:p>
          <a:p>
            <a:pPr>
              <a:spcBef>
                <a:spcPct val="50000"/>
              </a:spcBef>
            </a:pPr>
            <a:r>
              <a:rPr lang="fr-FR" sz="1400" b="1" i="0" dirty="0">
                <a:latin typeface="Arial" charset="0"/>
              </a:rPr>
              <a:t>Seuil SM2-Ti </a:t>
            </a:r>
            <a:r>
              <a:rPr lang="fr-FR" sz="1400" b="1" i="0" dirty="0" err="1">
                <a:latin typeface="Arial" charset="0"/>
              </a:rPr>
              <a:t>Acrête</a:t>
            </a:r>
            <a:r>
              <a:rPr lang="fr-FR" sz="1400" b="1" i="0" dirty="0">
                <a:latin typeface="Arial" charset="0"/>
              </a:rPr>
              <a:t> : 6,50 m de large</a:t>
            </a:r>
          </a:p>
          <a:p>
            <a:pPr>
              <a:spcBef>
                <a:spcPct val="50000"/>
              </a:spcBef>
            </a:pPr>
            <a:r>
              <a:rPr lang="fr-FR" sz="1400" b="1" i="0" dirty="0">
                <a:latin typeface="Arial" charset="0"/>
              </a:rPr>
              <a:t>Seuil SM3-Ti </a:t>
            </a:r>
            <a:r>
              <a:rPr lang="fr-FR" sz="1400" b="1" i="0" dirty="0" err="1">
                <a:latin typeface="Arial" charset="0"/>
              </a:rPr>
              <a:t>Acrête</a:t>
            </a:r>
            <a:r>
              <a:rPr lang="fr-FR" sz="1400" b="1" i="0" dirty="0">
                <a:latin typeface="Arial" charset="0"/>
              </a:rPr>
              <a:t> : 6,50 m de large</a:t>
            </a:r>
          </a:p>
          <a:p>
            <a:pPr>
              <a:spcBef>
                <a:spcPct val="50000"/>
              </a:spcBef>
            </a:pPr>
            <a:r>
              <a:rPr lang="fr-FR" sz="1400" i="0" dirty="0">
                <a:latin typeface="Arial" charset="0"/>
              </a:rPr>
              <a:t>Capacité de rétention et de stockage dans les alluvions  : 450 m</a:t>
            </a:r>
            <a:r>
              <a:rPr lang="fr-FR" sz="1400" i="0" baseline="30000" dirty="0">
                <a:latin typeface="Arial" charset="0"/>
              </a:rPr>
              <a:t>3</a:t>
            </a:r>
            <a:r>
              <a:rPr lang="fr-FR" sz="1400" i="0" dirty="0">
                <a:latin typeface="Arial" charset="0"/>
              </a:rPr>
              <a:t> par épisode pluvieux</a:t>
            </a:r>
          </a:p>
          <a:p>
            <a:pPr>
              <a:spcBef>
                <a:spcPct val="50000"/>
              </a:spcBef>
            </a:pPr>
            <a:r>
              <a:rPr lang="fr-FR" sz="1400" i="0" dirty="0">
                <a:latin typeface="Arial" charset="0"/>
              </a:rPr>
              <a:t>Date de réalisation : mars 2006</a:t>
            </a:r>
          </a:p>
          <a:p>
            <a:pPr>
              <a:spcBef>
                <a:spcPct val="50000"/>
              </a:spcBef>
            </a:pPr>
            <a:r>
              <a:rPr lang="fr-FR" sz="1400" i="0" dirty="0">
                <a:latin typeface="Arial" charset="0"/>
              </a:rPr>
              <a:t>Coût des ouvrages :  3800 </a:t>
            </a:r>
            <a:r>
              <a:rPr lang="fr-FR" sz="1400" i="0" dirty="0">
                <a:latin typeface="Arial" charset="0"/>
                <a:cs typeface="Times New Roman" pitchFamily="18" charset="0"/>
              </a:rPr>
              <a:t>€</a:t>
            </a:r>
          </a:p>
        </p:txBody>
      </p:sp>
      <p:sp>
        <p:nvSpPr>
          <p:cNvPr id="6" name="ZoneTexte 5">
            <a:hlinkClick r:id="rId3" action="ppaction://hlinksldjump"/>
            <a:extLst>
              <a:ext uri="{FF2B5EF4-FFF2-40B4-BE49-F238E27FC236}">
                <a16:creationId xmlns:a16="http://schemas.microsoft.com/office/drawing/2014/main" id="{CD5455A7-9FA9-12BF-8527-0AD3FEBBC8E9}"/>
              </a:ext>
            </a:extLst>
          </p:cNvPr>
          <p:cNvSpPr txBox="1"/>
          <p:nvPr/>
        </p:nvSpPr>
        <p:spPr>
          <a:xfrm>
            <a:off x="7991871" y="382089"/>
            <a:ext cx="1152128" cy="276999"/>
          </a:xfrm>
          <a:prstGeom prst="rect">
            <a:avLst/>
          </a:prstGeom>
          <a:solidFill>
            <a:schemeClr val="accent1">
              <a:lumMod val="40000"/>
              <a:lumOff val="60000"/>
            </a:schemeClr>
          </a:solidFill>
        </p:spPr>
        <p:txBody>
          <a:bodyPr wrap="square" rtlCol="0">
            <a:spAutoFit/>
          </a:bodyPr>
          <a:lstStyle/>
          <a:p>
            <a:r>
              <a:rPr lang="fr-FR" sz="1200" dirty="0"/>
              <a:t>Retour à l’index</a:t>
            </a:r>
          </a:p>
        </p:txBody>
      </p:sp>
    </p:spTree>
    <p:extLst>
      <p:ext uri="{BB962C8B-B14F-4D97-AF65-F5344CB8AC3E}">
        <p14:creationId xmlns:p14="http://schemas.microsoft.com/office/powerpoint/2010/main" val="4123209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FC2115B-7C2A-160E-E345-8FCE2CE10577}"/>
              </a:ext>
            </a:extLst>
          </p:cNvPr>
          <p:cNvSpPr>
            <a:spLocks noGrp="1" noChangeArrowheads="1"/>
          </p:cNvSpPr>
          <p:nvPr>
            <p:ph type="title"/>
          </p:nvPr>
        </p:nvSpPr>
        <p:spPr>
          <a:xfrm>
            <a:off x="457200" y="274638"/>
            <a:ext cx="8229600" cy="777875"/>
          </a:xfrm>
        </p:spPr>
        <p:txBody>
          <a:bodyPr>
            <a:normAutofit/>
          </a:bodyPr>
          <a:lstStyle/>
          <a:p>
            <a:pPr eaLnBrk="1" hangingPunct="1"/>
            <a:br>
              <a:rPr lang="fr-FR" altLang="fr-FR" sz="1400" dirty="0"/>
            </a:br>
            <a:endParaRPr lang="fr-FR" altLang="fr-FR" sz="1400" dirty="0"/>
          </a:p>
        </p:txBody>
      </p:sp>
      <p:sp>
        <p:nvSpPr>
          <p:cNvPr id="7171" name="Text Box 4">
            <a:extLst>
              <a:ext uri="{FF2B5EF4-FFF2-40B4-BE49-F238E27FC236}">
                <a16:creationId xmlns:a16="http://schemas.microsoft.com/office/drawing/2014/main" id="{4ACF89CE-CDFA-D3A8-C2ED-D465DD44A81C}"/>
              </a:ext>
            </a:extLst>
          </p:cNvPr>
          <p:cNvSpPr txBox="1">
            <a:spLocks noChangeArrowheads="1"/>
          </p:cNvSpPr>
          <p:nvPr/>
        </p:nvSpPr>
        <p:spPr bwMode="auto">
          <a:xfrm>
            <a:off x="611560" y="6410325"/>
            <a:ext cx="820896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1400" b="1" dirty="0"/>
              <a:t>SM1-Ti </a:t>
            </a:r>
            <a:r>
              <a:rPr lang="fr-FR" altLang="fr-FR" sz="1400" b="1" dirty="0" err="1"/>
              <a:t>Acrête</a:t>
            </a:r>
            <a:endParaRPr lang="fr-FR" altLang="fr-FR" sz="1400" dirty="0"/>
          </a:p>
        </p:txBody>
      </p:sp>
      <p:sp>
        <p:nvSpPr>
          <p:cNvPr id="7172" name="Text Box 5">
            <a:extLst>
              <a:ext uri="{FF2B5EF4-FFF2-40B4-BE49-F238E27FC236}">
                <a16:creationId xmlns:a16="http://schemas.microsoft.com/office/drawing/2014/main" id="{1D6CF7B4-13C7-CC62-F537-38A09AD06711}"/>
              </a:ext>
            </a:extLst>
          </p:cNvPr>
          <p:cNvSpPr txBox="1">
            <a:spLocks noChangeArrowheads="1"/>
          </p:cNvSpPr>
          <p:nvPr/>
        </p:nvSpPr>
        <p:spPr bwMode="auto">
          <a:xfrm>
            <a:off x="6227763" y="6165850"/>
            <a:ext cx="154781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fr-FR" sz="1400" dirty="0"/>
              <a:t>Photo : mai 2006</a:t>
            </a:r>
          </a:p>
        </p:txBody>
      </p:sp>
      <p:pic>
        <p:nvPicPr>
          <p:cNvPr id="7173" name="Picture 6">
            <a:extLst>
              <a:ext uri="{FF2B5EF4-FFF2-40B4-BE49-F238E27FC236}">
                <a16:creationId xmlns:a16="http://schemas.microsoft.com/office/drawing/2014/main" id="{8B3E3D4B-9338-3160-2251-36DA7C212AB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47999" y="573012"/>
            <a:ext cx="7079801" cy="5306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Line 8">
            <a:extLst>
              <a:ext uri="{FF2B5EF4-FFF2-40B4-BE49-F238E27FC236}">
                <a16:creationId xmlns:a16="http://schemas.microsoft.com/office/drawing/2014/main" id="{95E85A02-C679-E514-9B6D-4F26F16FD71C}"/>
              </a:ext>
            </a:extLst>
          </p:cNvPr>
          <p:cNvSpPr>
            <a:spLocks noChangeShapeType="1"/>
          </p:cNvSpPr>
          <p:nvPr/>
        </p:nvSpPr>
        <p:spPr bwMode="auto">
          <a:xfrm flipH="1">
            <a:off x="4787900" y="4653135"/>
            <a:ext cx="288156" cy="144289"/>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75" name="Line 9">
            <a:extLst>
              <a:ext uri="{FF2B5EF4-FFF2-40B4-BE49-F238E27FC236}">
                <a16:creationId xmlns:a16="http://schemas.microsoft.com/office/drawing/2014/main" id="{959E0FD5-E15D-A748-6791-9E793727F5E9}"/>
              </a:ext>
            </a:extLst>
          </p:cNvPr>
          <p:cNvSpPr>
            <a:spLocks noChangeShapeType="1"/>
          </p:cNvSpPr>
          <p:nvPr/>
        </p:nvSpPr>
        <p:spPr bwMode="auto">
          <a:xfrm flipH="1">
            <a:off x="2051720" y="5516563"/>
            <a:ext cx="648072" cy="288701"/>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76" name="Line 11">
            <a:extLst>
              <a:ext uri="{FF2B5EF4-FFF2-40B4-BE49-F238E27FC236}">
                <a16:creationId xmlns:a16="http://schemas.microsoft.com/office/drawing/2014/main" id="{EF477659-AEF9-1A84-6A34-A6A433D044E4}"/>
              </a:ext>
            </a:extLst>
          </p:cNvPr>
          <p:cNvSpPr>
            <a:spLocks noChangeShapeType="1"/>
          </p:cNvSpPr>
          <p:nvPr/>
        </p:nvSpPr>
        <p:spPr bwMode="auto">
          <a:xfrm flipH="1">
            <a:off x="3851920" y="5085184"/>
            <a:ext cx="216024" cy="14548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177" name="Line 13">
            <a:extLst>
              <a:ext uri="{FF2B5EF4-FFF2-40B4-BE49-F238E27FC236}">
                <a16:creationId xmlns:a16="http://schemas.microsoft.com/office/drawing/2014/main" id="{ABBC16D2-FCAC-774E-E0B8-E7FB7736AB2C}"/>
              </a:ext>
            </a:extLst>
          </p:cNvPr>
          <p:cNvSpPr>
            <a:spLocks noChangeShapeType="1"/>
          </p:cNvSpPr>
          <p:nvPr/>
        </p:nvSpPr>
        <p:spPr bwMode="auto">
          <a:xfrm flipH="1">
            <a:off x="2987824" y="5399854"/>
            <a:ext cx="215900" cy="144462"/>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hidden="1"/>
          <p:cNvSpPr>
            <a:spLocks noGrp="1" noChangeArrowheads="1"/>
          </p:cNvSpPr>
          <p:nvPr>
            <p:ph type="title"/>
          </p:nvPr>
        </p:nvSpPr>
        <p:spPr/>
        <p:txBody>
          <a:bodyPr>
            <a:normAutofit fontScale="90000"/>
          </a:bodyPr>
          <a:lstStyle/>
          <a:p>
            <a:pPr eaLnBrk="1" hangingPunct="1"/>
            <a:r>
              <a:rPr lang="fr-FR" dirty="0"/>
              <a:t>Avril 2006. Vue vers l’aval sur S1. Repousse de sorgho sur les chaumes coupées. </a:t>
            </a:r>
          </a:p>
        </p:txBody>
      </p:sp>
      <p:sp>
        <p:nvSpPr>
          <p:cNvPr id="28675" name="Rectangle 3" descr="Pmjaf 054"/>
          <p:cNvSpPr>
            <a:spLocks noGrp="1" noChangeAspect="1" noChangeArrowheads="1"/>
          </p:cNvSpPr>
          <p:nvPr isPhoto="1"/>
        </p:nvSpPr>
        <p:spPr bwMode="auto">
          <a:xfrm>
            <a:off x="683568" y="0"/>
            <a:ext cx="8124395" cy="6093296"/>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107504" y="6381328"/>
            <a:ext cx="6747168" cy="307777"/>
          </a:xfrm>
          <a:prstGeom prst="rect">
            <a:avLst/>
          </a:prstGeom>
          <a:noFill/>
        </p:spPr>
        <p:txBody>
          <a:bodyPr wrap="none" rtlCol="0">
            <a:spAutoFit/>
          </a:bodyPr>
          <a:lstStyle/>
          <a:p>
            <a:r>
              <a:rPr lang="fr-FR" sz="1400" dirty="0"/>
              <a:t>Avril 2006. Vue vers l’aval sur SM1-Ti </a:t>
            </a:r>
            <a:r>
              <a:rPr lang="fr-FR" sz="1400" dirty="0" err="1"/>
              <a:t>Acrête</a:t>
            </a:r>
            <a:r>
              <a:rPr lang="fr-FR" sz="1400" dirty="0"/>
              <a:t>. Repousse de sorgho sur les chaumes coupés. </a:t>
            </a:r>
          </a:p>
        </p:txBody>
      </p:sp>
      <p:cxnSp>
        <p:nvCxnSpPr>
          <p:cNvPr id="3" name="Connecteur droit avec flèche 2">
            <a:extLst>
              <a:ext uri="{FF2B5EF4-FFF2-40B4-BE49-F238E27FC236}">
                <a16:creationId xmlns:a16="http://schemas.microsoft.com/office/drawing/2014/main" id="{EB468AF5-9B64-FF26-379B-87E56A8E5473}"/>
              </a:ext>
            </a:extLst>
          </p:cNvPr>
          <p:cNvCxnSpPr>
            <a:cxnSpLocks/>
          </p:cNvCxnSpPr>
          <p:nvPr/>
        </p:nvCxnSpPr>
        <p:spPr>
          <a:xfrm flipV="1">
            <a:off x="2987824" y="2132856"/>
            <a:ext cx="1563121" cy="7920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7831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hidden="1"/>
          <p:cNvSpPr>
            <a:spLocks noGrp="1" noChangeArrowheads="1"/>
          </p:cNvSpPr>
          <p:nvPr>
            <p:ph type="title"/>
          </p:nvPr>
        </p:nvSpPr>
        <p:spPr/>
        <p:txBody>
          <a:bodyPr>
            <a:normAutofit fontScale="90000"/>
          </a:bodyPr>
          <a:lstStyle/>
          <a:p>
            <a:pPr eaLnBrk="1" hangingPunct="1"/>
            <a:r>
              <a:rPr lang="fr-FR" dirty="0"/>
              <a:t>La signature du boss ayant construit le seuil S1.</a:t>
            </a:r>
          </a:p>
        </p:txBody>
      </p:sp>
      <p:sp>
        <p:nvSpPr>
          <p:cNvPr id="24579" name="Rectangle 3" descr="DSC01523"/>
          <p:cNvSpPr>
            <a:spLocks noGrp="1" noChangeAspect="1" noChangeArrowheads="1"/>
          </p:cNvSpPr>
          <p:nvPr isPhoto="1"/>
        </p:nvSpPr>
        <p:spPr bwMode="auto">
          <a:xfrm>
            <a:off x="1295636" y="116632"/>
            <a:ext cx="6552728" cy="4914546"/>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107504" y="5445224"/>
            <a:ext cx="8928992" cy="738664"/>
          </a:xfrm>
          <a:prstGeom prst="rect">
            <a:avLst/>
          </a:prstGeom>
          <a:noFill/>
        </p:spPr>
        <p:txBody>
          <a:bodyPr wrap="square" rtlCol="0">
            <a:spAutoFit/>
          </a:bodyPr>
          <a:lstStyle/>
          <a:p>
            <a:r>
              <a:rPr lang="fr-FR" sz="1400" dirty="0"/>
              <a:t>La signature du boss Michaël </a:t>
            </a:r>
            <a:r>
              <a:rPr lang="fr-FR" sz="1400" dirty="0" err="1"/>
              <a:t>Tanisma</a:t>
            </a:r>
            <a:r>
              <a:rPr lang="fr-FR" sz="1400" dirty="0"/>
              <a:t>, chef de chantier pour la construction du seuil SM1 Ti </a:t>
            </a:r>
            <a:r>
              <a:rPr lang="fr-FR" sz="1400" dirty="0" err="1"/>
              <a:t>Acrête</a:t>
            </a:r>
            <a:r>
              <a:rPr lang="fr-FR" sz="1400" dirty="0"/>
              <a:t>.</a:t>
            </a:r>
          </a:p>
          <a:p>
            <a:r>
              <a:rPr lang="fr-FR" sz="1400" dirty="0"/>
              <a:t>Dans le cadre du dispositif de suivi des ouvrages prévu, il sera important de mettre en valeur toutes les personnes ayant joué un rôle dans la réussite de l’aménagement, en particulier l’agriculteur propriétaire de la parcelle et le boss maçon.</a:t>
            </a:r>
          </a:p>
        </p:txBody>
      </p:sp>
    </p:spTree>
    <p:extLst>
      <p:ext uri="{BB962C8B-B14F-4D97-AF65-F5344CB8AC3E}">
        <p14:creationId xmlns:p14="http://schemas.microsoft.com/office/powerpoint/2010/main" val="8331435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hidden="1"/>
          <p:cNvSpPr>
            <a:spLocks noGrp="1" noChangeArrowheads="1"/>
          </p:cNvSpPr>
          <p:nvPr>
            <p:ph type="title"/>
          </p:nvPr>
        </p:nvSpPr>
        <p:spPr/>
        <p:txBody>
          <a:bodyPr>
            <a:normAutofit fontScale="90000"/>
          </a:bodyPr>
          <a:lstStyle/>
          <a:p>
            <a:pPr eaLnBrk="1" hangingPunct="1"/>
            <a:r>
              <a:rPr lang="fr-FR" dirty="0"/>
              <a:t>Avril 2006. Vue vers l’amont sur les seuils S2 et S3 et la clôture de candélabre séparant la parcelle de Telson de celle de Madame Alfred, en amont. Par crainte d’un contournement après atterrissement, les ailes de ces deux seuils ont été prolongés et rehaussés en 2006, en marches d’escalier pour mieux centrer les écoulements.</a:t>
            </a:r>
          </a:p>
        </p:txBody>
      </p:sp>
      <p:sp>
        <p:nvSpPr>
          <p:cNvPr id="29699" name="Rectangle 3" descr="22 Seuils maçonnés de Ravine Gros Morne 2"/>
          <p:cNvSpPr>
            <a:spLocks noGrp="1" noChangeAspect="1" noChangeArrowheads="1"/>
          </p:cNvSpPr>
          <p:nvPr isPhoto="1"/>
        </p:nvSpPr>
        <p:spPr bwMode="auto">
          <a:xfrm>
            <a:off x="-14964" y="0"/>
            <a:ext cx="5143500" cy="685800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5220073" y="692696"/>
            <a:ext cx="3923927" cy="1600438"/>
          </a:xfrm>
          <a:prstGeom prst="rect">
            <a:avLst/>
          </a:prstGeom>
          <a:noFill/>
        </p:spPr>
        <p:txBody>
          <a:bodyPr wrap="square" rtlCol="0">
            <a:spAutoFit/>
          </a:bodyPr>
          <a:lstStyle/>
          <a:p>
            <a:pPr algn="just"/>
            <a:r>
              <a:rPr lang="fr-FR" sz="1400" dirty="0"/>
              <a:t>Avril 2006. Vue sur les seuils SM2 Ti </a:t>
            </a:r>
            <a:r>
              <a:rPr lang="fr-FR" sz="1400" dirty="0" err="1"/>
              <a:t>Acrête</a:t>
            </a:r>
            <a:r>
              <a:rPr lang="fr-FR" sz="1400" dirty="0"/>
              <a:t> et SMB3 Ti </a:t>
            </a:r>
            <a:r>
              <a:rPr lang="fr-FR" sz="1400" dirty="0" err="1"/>
              <a:t>Acrête</a:t>
            </a:r>
            <a:r>
              <a:rPr lang="fr-FR" sz="1400" dirty="0"/>
              <a:t> et la clôture de candélabres séparant la parcelle de Telson (en aval) de celle de Madame Alfred (en amont). Par crainte d’un contournement après atterrissement, les ailes de ces deux seuils ont été prolongés et rehaussés en 2006, avec des redents pour mieux centrer les écoulements.</a:t>
            </a:r>
          </a:p>
        </p:txBody>
      </p:sp>
      <p:cxnSp>
        <p:nvCxnSpPr>
          <p:cNvPr id="3" name="Connecteur droit avec flèche 2">
            <a:extLst>
              <a:ext uri="{FF2B5EF4-FFF2-40B4-BE49-F238E27FC236}">
                <a16:creationId xmlns:a16="http://schemas.microsoft.com/office/drawing/2014/main" id="{37C36300-7EDC-E5B2-CEDD-D11BB569FD27}"/>
              </a:ext>
            </a:extLst>
          </p:cNvPr>
          <p:cNvCxnSpPr>
            <a:cxnSpLocks/>
          </p:cNvCxnSpPr>
          <p:nvPr/>
        </p:nvCxnSpPr>
        <p:spPr>
          <a:xfrm flipH="1">
            <a:off x="395536" y="4941168"/>
            <a:ext cx="1296144" cy="2880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3619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hidden="1"/>
          <p:cNvSpPr>
            <a:spLocks noGrp="1" noChangeArrowheads="1"/>
          </p:cNvSpPr>
          <p:nvPr>
            <p:ph type="title"/>
          </p:nvPr>
        </p:nvSpPr>
        <p:spPr/>
        <p:txBody>
          <a:bodyPr>
            <a:normAutofit fontScale="90000"/>
          </a:bodyPr>
          <a:lstStyle/>
          <a:p>
            <a:pPr eaLnBrk="1" hangingPunct="1"/>
            <a:r>
              <a:rPr lang="fr-FR" dirty="0"/>
              <a:t>Mai 2006. Vue d’ensemble sur S1 depuis l’amont. L’ouvrage verrouille une partie rétrécie de la ravine. Un pied d’oranger sûre au premier plan. En arrière plan, en rive droite, </a:t>
            </a:r>
            <a:r>
              <a:rPr lang="fr-FR" dirty="0" err="1"/>
              <a:t>rak</a:t>
            </a:r>
            <a:r>
              <a:rPr lang="fr-FR" dirty="0"/>
              <a:t> à </a:t>
            </a:r>
            <a:r>
              <a:rPr lang="fr-FR" dirty="0" err="1"/>
              <a:t>bayahonde</a:t>
            </a:r>
            <a:r>
              <a:rPr lang="fr-FR" dirty="0"/>
              <a:t>.</a:t>
            </a:r>
          </a:p>
        </p:txBody>
      </p:sp>
      <p:sp>
        <p:nvSpPr>
          <p:cNvPr id="26627" name="Rectangle 3" descr="IMGP1422"/>
          <p:cNvSpPr>
            <a:spLocks noGrp="1" noChangeAspect="1" noChangeArrowheads="1"/>
          </p:cNvSpPr>
          <p:nvPr isPhoto="1"/>
        </p:nvSpPr>
        <p:spPr bwMode="auto">
          <a:xfrm>
            <a:off x="0" y="0"/>
            <a:ext cx="7548331" cy="5661248"/>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107504" y="5805264"/>
            <a:ext cx="8964488" cy="523220"/>
          </a:xfrm>
          <a:prstGeom prst="rect">
            <a:avLst/>
          </a:prstGeom>
          <a:noFill/>
        </p:spPr>
        <p:txBody>
          <a:bodyPr wrap="square" rtlCol="0">
            <a:spAutoFit/>
          </a:bodyPr>
          <a:lstStyle/>
          <a:p>
            <a:r>
              <a:rPr lang="fr-FR" sz="1400" dirty="0"/>
              <a:t>Mai 2006. Vue sur SM1-Ti </a:t>
            </a:r>
            <a:r>
              <a:rPr lang="fr-FR" sz="1400" dirty="0" err="1"/>
              <a:t>Acrête</a:t>
            </a:r>
            <a:r>
              <a:rPr lang="fr-FR" sz="1400" dirty="0"/>
              <a:t> depuis l’amont. L’ouvrage verrouille une partie rétrécie de la ravine. Un pied d’oranger sûre au premier plan. En arrière-plan, en rive droite, </a:t>
            </a:r>
            <a:r>
              <a:rPr lang="fr-FR" sz="1400" dirty="0" err="1"/>
              <a:t>rak</a:t>
            </a:r>
            <a:r>
              <a:rPr lang="fr-FR" sz="1400" dirty="0"/>
              <a:t> à </a:t>
            </a:r>
            <a:r>
              <a:rPr lang="fr-FR" sz="1400" dirty="0" err="1"/>
              <a:t>bayahonde</a:t>
            </a:r>
            <a:r>
              <a:rPr lang="fr-FR" sz="1400" dirty="0"/>
              <a:t>.</a:t>
            </a:r>
          </a:p>
        </p:txBody>
      </p:sp>
      <p:cxnSp>
        <p:nvCxnSpPr>
          <p:cNvPr id="3" name="Connecteur droit avec flèche 2">
            <a:extLst>
              <a:ext uri="{FF2B5EF4-FFF2-40B4-BE49-F238E27FC236}">
                <a16:creationId xmlns:a16="http://schemas.microsoft.com/office/drawing/2014/main" id="{697EF999-B682-CAAC-8B3E-525295747AD4}"/>
              </a:ext>
            </a:extLst>
          </p:cNvPr>
          <p:cNvCxnSpPr>
            <a:cxnSpLocks/>
          </p:cNvCxnSpPr>
          <p:nvPr/>
        </p:nvCxnSpPr>
        <p:spPr>
          <a:xfrm flipH="1" flipV="1">
            <a:off x="4355976" y="4149080"/>
            <a:ext cx="2016224" cy="72008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21111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hidden="1"/>
          <p:cNvSpPr>
            <a:spLocks noGrp="1" noChangeArrowheads="1"/>
          </p:cNvSpPr>
          <p:nvPr>
            <p:ph type="title"/>
          </p:nvPr>
        </p:nvSpPr>
        <p:spPr/>
        <p:txBody>
          <a:bodyPr>
            <a:normAutofit fontScale="90000"/>
          </a:bodyPr>
          <a:lstStyle/>
          <a:p>
            <a:pPr eaLnBrk="1" hangingPunct="1"/>
            <a:r>
              <a:rPr lang="fr-FR" dirty="0"/>
              <a:t>Mai 2007, avant les cyclones de septembre 2008. Vue de S1 depuis l’amont.</a:t>
            </a:r>
          </a:p>
        </p:txBody>
      </p:sp>
      <p:sp>
        <p:nvSpPr>
          <p:cNvPr id="27651" name="Rectangle 3" descr="Pmjaf 060"/>
          <p:cNvSpPr>
            <a:spLocks noGrp="1" noChangeAspect="1" noChangeArrowheads="1"/>
          </p:cNvSpPr>
          <p:nvPr isPhoto="1"/>
        </p:nvSpPr>
        <p:spPr bwMode="auto">
          <a:xfrm>
            <a:off x="0" y="0"/>
            <a:ext cx="8172400" cy="612930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107504" y="6309320"/>
            <a:ext cx="5415072" cy="307777"/>
          </a:xfrm>
          <a:prstGeom prst="rect">
            <a:avLst/>
          </a:prstGeom>
          <a:noFill/>
        </p:spPr>
        <p:txBody>
          <a:bodyPr wrap="none" rtlCol="0">
            <a:spAutoFit/>
          </a:bodyPr>
          <a:lstStyle/>
          <a:p>
            <a:r>
              <a:rPr lang="fr-FR" sz="1400" dirty="0"/>
              <a:t>Mai 2007, avant les cyclones de septembre 2008. Vue de SM1-Ti </a:t>
            </a:r>
            <a:r>
              <a:rPr lang="fr-FR" sz="1400" dirty="0" err="1"/>
              <a:t>Acrête</a:t>
            </a:r>
            <a:r>
              <a:rPr lang="fr-FR" sz="1400" dirty="0"/>
              <a:t>.</a:t>
            </a:r>
          </a:p>
        </p:txBody>
      </p:sp>
      <p:cxnSp>
        <p:nvCxnSpPr>
          <p:cNvPr id="3" name="Connecteur droit avec flèche 2">
            <a:extLst>
              <a:ext uri="{FF2B5EF4-FFF2-40B4-BE49-F238E27FC236}">
                <a16:creationId xmlns:a16="http://schemas.microsoft.com/office/drawing/2014/main" id="{02EAE889-87BF-39ED-C182-330A365DEECA}"/>
              </a:ext>
            </a:extLst>
          </p:cNvPr>
          <p:cNvCxnSpPr>
            <a:cxnSpLocks/>
          </p:cNvCxnSpPr>
          <p:nvPr/>
        </p:nvCxnSpPr>
        <p:spPr>
          <a:xfrm flipV="1">
            <a:off x="1115616" y="2924944"/>
            <a:ext cx="2808312" cy="201622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12497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hidden="1"/>
          <p:cNvSpPr>
            <a:spLocks noGrp="1" noChangeArrowheads="1"/>
          </p:cNvSpPr>
          <p:nvPr>
            <p:ph type="title"/>
          </p:nvPr>
        </p:nvSpPr>
        <p:spPr/>
        <p:txBody>
          <a:bodyPr>
            <a:normAutofit fontScale="90000"/>
          </a:bodyPr>
          <a:lstStyle/>
          <a:p>
            <a:pPr eaLnBrk="1" hangingPunct="1"/>
            <a:r>
              <a:rPr lang="fr-FR" dirty="0"/>
              <a:t>Vue vers l’aval de la ravine Ti Crête. Le seuil S3. En rive gauche, la parcelle est exploitée par les familles Telson et </a:t>
            </a:r>
            <a:r>
              <a:rPr lang="fr-FR" dirty="0" err="1"/>
              <a:t>Thémé</a:t>
            </a:r>
            <a:r>
              <a:rPr lang="fr-FR" dirty="0"/>
              <a:t>, en indivision. Elle est protégée contre les incursions du bétail par une clôture en candélabres construite en 2006 avec l’aide du projet et à la suite de la construction des seuils S1, S2 et S3 construits au 1</a:t>
            </a:r>
            <a:r>
              <a:rPr lang="fr-FR" baseline="30000" dirty="0"/>
              <a:t>er</a:t>
            </a:r>
            <a:r>
              <a:rPr lang="fr-FR" dirty="0"/>
              <a:t> trimestre 2006. La </a:t>
            </a:r>
            <a:r>
              <a:rPr lang="fr-FR" dirty="0" err="1"/>
              <a:t>clotûre</a:t>
            </a:r>
            <a:r>
              <a:rPr lang="fr-FR" dirty="0"/>
              <a:t> a été complétée par la plantation d’avocatiers en bas de pente, de manguiers en milieu de versant et de citronniers dans les parties plus sèches.</a:t>
            </a:r>
          </a:p>
        </p:txBody>
      </p:sp>
      <p:sp>
        <p:nvSpPr>
          <p:cNvPr id="46083" name="Rectangle 3" descr="DSC01725"/>
          <p:cNvSpPr>
            <a:spLocks noGrp="1" noChangeAspect="1" noChangeArrowheads="1"/>
          </p:cNvSpPr>
          <p:nvPr isPhoto="1"/>
        </p:nvSpPr>
        <p:spPr bwMode="auto">
          <a:xfrm>
            <a:off x="1043608" y="0"/>
            <a:ext cx="6780245" cy="5085184"/>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16504" y="5373216"/>
            <a:ext cx="9112553" cy="1169551"/>
          </a:xfrm>
          <a:prstGeom prst="rect">
            <a:avLst/>
          </a:prstGeom>
          <a:noFill/>
        </p:spPr>
        <p:txBody>
          <a:bodyPr wrap="square" rtlCol="0">
            <a:spAutoFit/>
          </a:bodyPr>
          <a:lstStyle/>
          <a:p>
            <a:r>
              <a:rPr lang="fr-FR" sz="1400" dirty="0"/>
              <a:t>Le seuil SM3 Ti </a:t>
            </a:r>
            <a:r>
              <a:rPr lang="fr-FR" sz="1400" dirty="0" err="1"/>
              <a:t>Acrête</a:t>
            </a:r>
            <a:r>
              <a:rPr lang="fr-FR" sz="1400" dirty="0"/>
              <a:t>. Vue vers l’aval de la ravine Ti-Crête. En rive gauche, la parcelle est exploitée par les familles Telson et </a:t>
            </a:r>
            <a:r>
              <a:rPr lang="fr-FR" sz="1400" dirty="0" err="1"/>
              <a:t>Thémé</a:t>
            </a:r>
            <a:r>
              <a:rPr lang="fr-FR" sz="1400" dirty="0"/>
              <a:t>, en indivision. Elle est protégée contre les incursions du bétail par une clôture en candélabres construite en 2006 avec l’aide du projet, à la suite de la construction des seuils SM1, SM2 et SB3 au 1</a:t>
            </a:r>
            <a:r>
              <a:rPr lang="fr-FR" sz="1400" baseline="30000" dirty="0"/>
              <a:t>er</a:t>
            </a:r>
            <a:r>
              <a:rPr lang="fr-FR" sz="1400" dirty="0"/>
              <a:t> trimestre 2006. La clôture a été complétée par la plantation d’avocatiers en bas de pente, de manguiers en milieu de versant et de citronniers dans les parties plus sèches.</a:t>
            </a:r>
          </a:p>
        </p:txBody>
      </p:sp>
      <p:cxnSp>
        <p:nvCxnSpPr>
          <p:cNvPr id="3" name="Connecteur droit avec flèche 2">
            <a:extLst>
              <a:ext uri="{FF2B5EF4-FFF2-40B4-BE49-F238E27FC236}">
                <a16:creationId xmlns:a16="http://schemas.microsoft.com/office/drawing/2014/main" id="{3C63446F-58F8-83D9-E103-37EB2913FBB0}"/>
              </a:ext>
            </a:extLst>
          </p:cNvPr>
          <p:cNvCxnSpPr/>
          <p:nvPr/>
        </p:nvCxnSpPr>
        <p:spPr>
          <a:xfrm flipV="1">
            <a:off x="5255568" y="3933056"/>
            <a:ext cx="1584176" cy="3600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1509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hidden="1"/>
          <p:cNvSpPr>
            <a:spLocks noGrp="1" noChangeArrowheads="1"/>
          </p:cNvSpPr>
          <p:nvPr>
            <p:ph type="title"/>
          </p:nvPr>
        </p:nvSpPr>
        <p:spPr/>
        <p:txBody>
          <a:bodyPr>
            <a:normAutofit fontScale="90000"/>
          </a:bodyPr>
          <a:lstStyle/>
          <a:p>
            <a:pPr eaLnBrk="1" hangingPunct="1"/>
            <a:r>
              <a:rPr lang="fr-FR" dirty="0"/>
              <a:t>Vue d’en haut du seuil S3. L’écoulement est vers la gauche. Le semis en poquet à la pioche (</a:t>
            </a:r>
            <a:r>
              <a:rPr lang="fr-FR" dirty="0" err="1"/>
              <a:t>pikoi</a:t>
            </a:r>
            <a:r>
              <a:rPr lang="fr-FR" dirty="0"/>
              <a:t>) après la première pluie supprime l’érosion aratoire et protège le sol contre l’incision par les eaux de ruissellement. La vulgarisation de pratiques « standard » incluant le travail du sol avant le semis va à l’encontre de cette pratique, malgré son intérêt en matière de conservation des sols.</a:t>
            </a:r>
          </a:p>
        </p:txBody>
      </p:sp>
      <p:sp>
        <p:nvSpPr>
          <p:cNvPr id="33795" name="Rectangle 3" descr="IMGP1423"/>
          <p:cNvSpPr>
            <a:spLocks noGrp="1" noChangeAspect="1" noChangeArrowheads="1"/>
          </p:cNvSpPr>
          <p:nvPr isPhoto="1"/>
        </p:nvSpPr>
        <p:spPr bwMode="auto">
          <a:xfrm>
            <a:off x="1037861" y="0"/>
            <a:ext cx="7068277" cy="5301208"/>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35496" y="5373216"/>
            <a:ext cx="9036496" cy="1169551"/>
          </a:xfrm>
          <a:prstGeom prst="rect">
            <a:avLst/>
          </a:prstGeom>
          <a:noFill/>
        </p:spPr>
        <p:txBody>
          <a:bodyPr wrap="square" rtlCol="0">
            <a:spAutoFit/>
          </a:bodyPr>
          <a:lstStyle/>
          <a:p>
            <a:r>
              <a:rPr lang="fr-FR" sz="1400" dirty="0"/>
              <a:t>Vue du seuil SB3-Ti </a:t>
            </a:r>
            <a:r>
              <a:rPr lang="fr-FR" sz="1400" dirty="0" err="1"/>
              <a:t>Acrête</a:t>
            </a:r>
            <a:r>
              <a:rPr lang="fr-FR" sz="1400" dirty="0"/>
              <a:t> (avant la construction du bassin). Le semis en poquet à la pioche (</a:t>
            </a:r>
            <a:r>
              <a:rPr lang="fr-FR" sz="1400" dirty="0" err="1"/>
              <a:t>pikoi</a:t>
            </a:r>
            <a:r>
              <a:rPr lang="fr-FR" sz="1400" dirty="0"/>
              <a:t>) après la première pluie supprime l’érosion aratoire et protège le sol contre l’incision par les eaux de ruissellement. La vulgarisation de pratiques « standard » incluant le travail du sol avant le semis va à l’encontre de cette pratique, malgré son intérêt en matière de conservation des sols.</a:t>
            </a:r>
          </a:p>
          <a:p>
            <a:r>
              <a:rPr lang="fr-FR" sz="1400" dirty="0"/>
              <a:t>L’aile rive gauche est trop courte et sera prolongée.</a:t>
            </a:r>
          </a:p>
        </p:txBody>
      </p:sp>
      <p:cxnSp>
        <p:nvCxnSpPr>
          <p:cNvPr id="4" name="Connecteur droit avec flèche 3">
            <a:extLst>
              <a:ext uri="{FF2B5EF4-FFF2-40B4-BE49-F238E27FC236}">
                <a16:creationId xmlns:a16="http://schemas.microsoft.com/office/drawing/2014/main" id="{3E3C1983-6120-5210-A60E-C54655A8C128}"/>
              </a:ext>
            </a:extLst>
          </p:cNvPr>
          <p:cNvCxnSpPr/>
          <p:nvPr/>
        </p:nvCxnSpPr>
        <p:spPr>
          <a:xfrm flipH="1" flipV="1">
            <a:off x="3995936" y="4149080"/>
            <a:ext cx="792088" cy="28803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 name="Connecteur droit avec flèche 4">
            <a:extLst>
              <a:ext uri="{FF2B5EF4-FFF2-40B4-BE49-F238E27FC236}">
                <a16:creationId xmlns:a16="http://schemas.microsoft.com/office/drawing/2014/main" id="{757957B9-B550-5067-712D-E081A30B51CD}"/>
              </a:ext>
            </a:extLst>
          </p:cNvPr>
          <p:cNvCxnSpPr>
            <a:cxnSpLocks/>
          </p:cNvCxnSpPr>
          <p:nvPr/>
        </p:nvCxnSpPr>
        <p:spPr>
          <a:xfrm flipH="1" flipV="1">
            <a:off x="1331640" y="3645024"/>
            <a:ext cx="1512168" cy="28803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21277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hidden="1"/>
          <p:cNvSpPr>
            <a:spLocks noGrp="1" noChangeArrowheads="1"/>
          </p:cNvSpPr>
          <p:nvPr>
            <p:ph type="title"/>
          </p:nvPr>
        </p:nvSpPr>
        <p:spPr/>
        <p:txBody>
          <a:bodyPr>
            <a:normAutofit fontScale="90000"/>
          </a:bodyPr>
          <a:lstStyle/>
          <a:p>
            <a:pPr eaLnBrk="1" hangingPunct="1"/>
            <a:r>
              <a:rPr lang="fr-FR" dirty="0"/>
              <a:t>Vue vers l’amont. Le chantier du rehaussement du déversoir du seuil S2 et de prolongation de ses ailes. Le surcreusement du lit a été provoqué par le cyclone Jeanne.</a:t>
            </a:r>
          </a:p>
        </p:txBody>
      </p:sp>
      <p:sp>
        <p:nvSpPr>
          <p:cNvPr id="30723" name="Rectangle 3" descr="Pmjaf 057"/>
          <p:cNvSpPr>
            <a:spLocks noGrp="1" noChangeAspect="1" noChangeArrowheads="1"/>
          </p:cNvSpPr>
          <p:nvPr isPhoto="1"/>
        </p:nvSpPr>
        <p:spPr bwMode="auto">
          <a:xfrm>
            <a:off x="461797" y="0"/>
            <a:ext cx="8220405" cy="6165304"/>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0" y="6211669"/>
            <a:ext cx="9144000" cy="523220"/>
          </a:xfrm>
          <a:prstGeom prst="rect">
            <a:avLst/>
          </a:prstGeom>
          <a:noFill/>
        </p:spPr>
        <p:txBody>
          <a:bodyPr wrap="square" rtlCol="0">
            <a:spAutoFit/>
          </a:bodyPr>
          <a:lstStyle/>
          <a:p>
            <a:r>
              <a:rPr lang="fr-FR" sz="1400" dirty="0"/>
              <a:t>Le chantier du rehaussement du déversoir du seuil SM2 Ti </a:t>
            </a:r>
            <a:r>
              <a:rPr lang="fr-FR" sz="1400" dirty="0" err="1"/>
              <a:t>Acrête</a:t>
            </a:r>
            <a:r>
              <a:rPr lang="fr-FR" sz="1400" dirty="0"/>
              <a:t> et de prolongation de ses ailes. Le surcreusement du lit a été provoqué par le cyclone Jeanne.</a:t>
            </a:r>
          </a:p>
        </p:txBody>
      </p:sp>
      <p:cxnSp>
        <p:nvCxnSpPr>
          <p:cNvPr id="3" name="Connecteur droit avec flèche 2">
            <a:extLst>
              <a:ext uri="{FF2B5EF4-FFF2-40B4-BE49-F238E27FC236}">
                <a16:creationId xmlns:a16="http://schemas.microsoft.com/office/drawing/2014/main" id="{D13D17B7-B17B-391B-0C22-70A14FD2F93D}"/>
              </a:ext>
            </a:extLst>
          </p:cNvPr>
          <p:cNvCxnSpPr>
            <a:cxnSpLocks/>
          </p:cNvCxnSpPr>
          <p:nvPr/>
        </p:nvCxnSpPr>
        <p:spPr>
          <a:xfrm flipH="1" flipV="1">
            <a:off x="4529741" y="4077072"/>
            <a:ext cx="144016" cy="18002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3569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rte, texte, atlas&#10;&#10;Description générée automatiquement">
            <a:extLst>
              <a:ext uri="{FF2B5EF4-FFF2-40B4-BE49-F238E27FC236}">
                <a16:creationId xmlns:a16="http://schemas.microsoft.com/office/drawing/2014/main" id="{750A8E3B-E5A6-6C46-5616-AA99C783D5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147" y="1412777"/>
            <a:ext cx="9243659" cy="5454508"/>
          </a:xfrm>
          <a:prstGeom prst="rect">
            <a:avLst/>
          </a:prstGeom>
        </p:spPr>
      </p:pic>
      <p:sp>
        <p:nvSpPr>
          <p:cNvPr id="4" name="Rectangle 3">
            <a:extLst>
              <a:ext uri="{FF2B5EF4-FFF2-40B4-BE49-F238E27FC236}">
                <a16:creationId xmlns:a16="http://schemas.microsoft.com/office/drawing/2014/main" id="{0025C73B-6B44-7155-F9CB-1C9F5F2492D9}"/>
              </a:ext>
            </a:extLst>
          </p:cNvPr>
          <p:cNvSpPr/>
          <p:nvPr/>
        </p:nvSpPr>
        <p:spPr>
          <a:xfrm>
            <a:off x="1475656" y="3429000"/>
            <a:ext cx="1008112" cy="28803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ext Box 4">
            <a:extLst>
              <a:ext uri="{FF2B5EF4-FFF2-40B4-BE49-F238E27FC236}">
                <a16:creationId xmlns:a16="http://schemas.microsoft.com/office/drawing/2014/main" id="{4E881BB3-6318-170D-15AA-57692123AD27}"/>
              </a:ext>
            </a:extLst>
          </p:cNvPr>
          <p:cNvSpPr txBox="1">
            <a:spLocks noChangeArrowheads="1"/>
          </p:cNvSpPr>
          <p:nvPr/>
        </p:nvSpPr>
        <p:spPr bwMode="auto">
          <a:xfrm>
            <a:off x="171318" y="116632"/>
            <a:ext cx="8605837" cy="90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b="1" dirty="0">
                <a:latin typeface="Arial Unicode MS" pitchFamily="34" charset="-128"/>
              </a:rPr>
              <a:t>Je l</a:t>
            </a:r>
            <a:r>
              <a:rPr lang="fr-FR" b="1" i="0" dirty="0">
                <a:latin typeface="Arial Unicode MS" pitchFamily="34" charset="-128"/>
              </a:rPr>
              <a:t>ocalise Gros Morne</a:t>
            </a:r>
          </a:p>
          <a:p>
            <a:pPr algn="just">
              <a:spcBef>
                <a:spcPct val="50000"/>
              </a:spcBef>
            </a:pPr>
            <a:r>
              <a:rPr lang="fr-FR" sz="1400" i="0" dirty="0">
                <a:latin typeface="Arial Unicode MS" pitchFamily="34" charset="-128"/>
              </a:rPr>
              <a:t>J’utilise maintenant </a:t>
            </a:r>
            <a:r>
              <a:rPr lang="fr-FR" sz="1400" i="0" dirty="0" err="1">
                <a:latin typeface="Arial Unicode MS" pitchFamily="34" charset="-128"/>
              </a:rPr>
              <a:t>Map</a:t>
            </a:r>
            <a:r>
              <a:rPr lang="fr-FR" sz="1400" dirty="0" err="1">
                <a:latin typeface="Arial Unicode MS" pitchFamily="34" charset="-128"/>
              </a:rPr>
              <a:t>c</a:t>
            </a:r>
            <a:r>
              <a:rPr lang="fr-FR" sz="1400" i="0" dirty="0" err="1">
                <a:latin typeface="Arial Unicode MS" pitchFamily="34" charset="-128"/>
              </a:rPr>
              <a:t>arta</a:t>
            </a:r>
            <a:r>
              <a:rPr lang="fr-FR" sz="1400" i="0" dirty="0">
                <a:latin typeface="Arial Unicode MS" pitchFamily="34" charset="-128"/>
              </a:rPr>
              <a:t> sur Internet  (</a:t>
            </a:r>
            <a:r>
              <a:rPr lang="fr-FR" sz="1400" i="0" dirty="0">
                <a:latin typeface="Arial Unicode MS" pitchFamily="34" charset="-128"/>
                <a:hlinkClick r:id="rId3">
                  <a:extLst>
                    <a:ext uri="{A12FA001-AC4F-418D-AE19-62706E023703}">
                      <ahyp:hlinkClr xmlns:ahyp="http://schemas.microsoft.com/office/drawing/2018/hyperlinkcolor" val="tx"/>
                    </a:ext>
                  </a:extLst>
                </a:hlinkClick>
              </a:rPr>
              <a:t>https://mapcarta.com/fr/</a:t>
            </a:r>
            <a:r>
              <a:rPr lang="fr-FR" sz="1400" i="0" dirty="0">
                <a:latin typeface="Arial Unicode MS" pitchFamily="34" charset="-128"/>
              </a:rPr>
              <a:t>) pour localiser Gros Morne par rapport aux villes proches : Gonaïves, Cap Haïtien, Plaisance.</a:t>
            </a:r>
          </a:p>
        </p:txBody>
      </p:sp>
      <p:sp>
        <p:nvSpPr>
          <p:cNvPr id="5" name="ZoneTexte 4">
            <a:hlinkClick r:id="rId4" action="ppaction://hlinksldjump"/>
            <a:extLst>
              <a:ext uri="{FF2B5EF4-FFF2-40B4-BE49-F238E27FC236}">
                <a16:creationId xmlns:a16="http://schemas.microsoft.com/office/drawing/2014/main" id="{9C6C16BB-DA88-E8F6-C409-59AA9BF75875}"/>
              </a:ext>
            </a:extLst>
          </p:cNvPr>
          <p:cNvSpPr txBox="1"/>
          <p:nvPr/>
        </p:nvSpPr>
        <p:spPr>
          <a:xfrm>
            <a:off x="8028384" y="1556792"/>
            <a:ext cx="1152128" cy="276999"/>
          </a:xfrm>
          <a:prstGeom prst="rect">
            <a:avLst/>
          </a:prstGeom>
          <a:solidFill>
            <a:schemeClr val="accent1">
              <a:lumMod val="40000"/>
              <a:lumOff val="60000"/>
            </a:schemeClr>
          </a:solidFill>
        </p:spPr>
        <p:txBody>
          <a:bodyPr wrap="square" rtlCol="0">
            <a:spAutoFit/>
          </a:bodyPr>
          <a:lstStyle/>
          <a:p>
            <a:r>
              <a:rPr lang="fr-FR" sz="1200" dirty="0"/>
              <a:t>Retour à l’index</a:t>
            </a:r>
          </a:p>
        </p:txBody>
      </p:sp>
    </p:spTree>
    <p:extLst>
      <p:ext uri="{BB962C8B-B14F-4D97-AF65-F5344CB8AC3E}">
        <p14:creationId xmlns:p14="http://schemas.microsoft.com/office/powerpoint/2010/main" val="26871551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Image 1" descr="DSC04356"/>
          <p:cNvPicPr>
            <a:picLocks noGrp="1" noChangeAspect="1"/>
          </p:cNvPicPr>
          <p:nvPr isPhoto="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7586" name="ZoneTexte 2"/>
          <p:cNvSpPr txBox="1">
            <a:spLocks noChangeArrowheads="1"/>
          </p:cNvSpPr>
          <p:nvPr/>
        </p:nvSpPr>
        <p:spPr bwMode="auto">
          <a:xfrm>
            <a:off x="30163" y="6276975"/>
            <a:ext cx="9113837" cy="523220"/>
          </a:xfrm>
          <a:prstGeom prst="rect">
            <a:avLst/>
          </a:prstGeom>
          <a:solidFill>
            <a:schemeClr val="bg1"/>
          </a:solidFill>
          <a:ln w="9525">
            <a:noFill/>
            <a:miter lim="800000"/>
            <a:headEnd/>
            <a:tailEnd/>
          </a:ln>
        </p:spPr>
        <p:txBody>
          <a:bodyPr>
            <a:spAutoFit/>
          </a:bodyPr>
          <a:lstStyle/>
          <a:p>
            <a:r>
              <a:rPr lang="fr-FR" sz="1400" dirty="0">
                <a:latin typeface="Calibri" pitchFamily="34" charset="0"/>
              </a:rPr>
              <a:t>SM1-</a:t>
            </a:r>
            <a:r>
              <a:rPr lang="fr-FR" sz="1400" dirty="0"/>
              <a:t>Ti </a:t>
            </a:r>
            <a:r>
              <a:rPr lang="fr-FR" sz="1400" dirty="0" err="1"/>
              <a:t>Acrête</a:t>
            </a:r>
            <a:r>
              <a:rPr lang="fr-FR" sz="1400" dirty="0">
                <a:latin typeface="Calibri" pitchFamily="34" charset="0"/>
              </a:rPr>
              <a:t>, construit en 2006. Rehaussement du déversoir de 50 cm en 2010. Ancré sur deux roches, en RG et en RD.  1m de sédiments</a:t>
            </a:r>
          </a:p>
        </p:txBody>
      </p:sp>
    </p:spTree>
    <p:extLst>
      <p:ext uri="{BB962C8B-B14F-4D97-AF65-F5344CB8AC3E}">
        <p14:creationId xmlns:p14="http://schemas.microsoft.com/office/powerpoint/2010/main" val="3812576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hidden="1"/>
          <p:cNvSpPr>
            <a:spLocks noGrp="1" noChangeArrowheads="1"/>
          </p:cNvSpPr>
          <p:nvPr>
            <p:ph type="title"/>
          </p:nvPr>
        </p:nvSpPr>
        <p:spPr/>
        <p:txBody>
          <a:bodyPr>
            <a:normAutofit fontScale="90000"/>
          </a:bodyPr>
          <a:lstStyle/>
          <a:p>
            <a:pPr eaLnBrk="1" hangingPunct="1"/>
            <a:r>
              <a:rPr lang="fr-FR" dirty="0"/>
              <a:t>1</a:t>
            </a:r>
            <a:r>
              <a:rPr lang="fr-FR" baseline="30000" dirty="0"/>
              <a:t>er</a:t>
            </a:r>
            <a:r>
              <a:rPr lang="fr-FR" dirty="0"/>
              <a:t> mai 2006. Préparation du sol au </a:t>
            </a:r>
            <a:r>
              <a:rPr lang="fr-FR" dirty="0" err="1"/>
              <a:t>pikoi</a:t>
            </a:r>
            <a:r>
              <a:rPr lang="fr-FR" dirty="0"/>
              <a:t> pour préparer l’installation d’une culture de canne à sucre. On peut faire l’hypothèse que la valorisation des productions vivrières dans les bas-fonds aménagés a permis l’introduction sur le versant de cultures de rente protectrices. </a:t>
            </a:r>
          </a:p>
        </p:txBody>
      </p:sp>
      <p:sp>
        <p:nvSpPr>
          <p:cNvPr id="73731" name="Rectangle 3" descr="DSC01527"/>
          <p:cNvSpPr>
            <a:spLocks noGrp="1" noChangeAspect="1" noChangeArrowheads="1"/>
          </p:cNvSpPr>
          <p:nvPr isPhoto="1"/>
        </p:nvSpPr>
        <p:spPr bwMode="auto">
          <a:xfrm>
            <a:off x="683567" y="0"/>
            <a:ext cx="7740352" cy="5805264"/>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35496" y="5877272"/>
            <a:ext cx="9036495" cy="738664"/>
          </a:xfrm>
          <a:prstGeom prst="rect">
            <a:avLst/>
          </a:prstGeom>
          <a:noFill/>
        </p:spPr>
        <p:txBody>
          <a:bodyPr wrap="square" rtlCol="0">
            <a:spAutoFit/>
          </a:bodyPr>
          <a:lstStyle/>
          <a:p>
            <a:r>
              <a:rPr lang="fr-FR" sz="1400" dirty="0"/>
              <a:t>1</a:t>
            </a:r>
            <a:r>
              <a:rPr lang="fr-FR" sz="1400" baseline="30000" dirty="0"/>
              <a:t>er</a:t>
            </a:r>
            <a:r>
              <a:rPr lang="fr-FR" sz="1400" dirty="0"/>
              <a:t> mai 2006. Préparation du sol au </a:t>
            </a:r>
            <a:r>
              <a:rPr lang="fr-FR" sz="1400" dirty="0" err="1"/>
              <a:t>pikoi</a:t>
            </a:r>
            <a:r>
              <a:rPr lang="fr-FR" sz="1400" dirty="0"/>
              <a:t> pour préparer l’installation d’une culture de canne à sucre. On peut faire l’hypothèse que la valorisation des productions vivrières dans les bas-fonds aménagés a permis l’introduction sur le versant de cultures de rente protectrices. </a:t>
            </a:r>
          </a:p>
        </p:txBody>
      </p:sp>
    </p:spTree>
    <p:extLst>
      <p:ext uri="{BB962C8B-B14F-4D97-AF65-F5344CB8AC3E}">
        <p14:creationId xmlns:p14="http://schemas.microsoft.com/office/powerpoint/2010/main" val="18265816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hidden="1"/>
          <p:cNvSpPr>
            <a:spLocks noGrp="1" noChangeArrowheads="1"/>
          </p:cNvSpPr>
          <p:nvPr>
            <p:ph type="title"/>
          </p:nvPr>
        </p:nvSpPr>
        <p:spPr/>
        <p:txBody>
          <a:bodyPr>
            <a:normAutofit fontScale="90000"/>
          </a:bodyPr>
          <a:lstStyle/>
          <a:p>
            <a:pPr eaLnBrk="1" hangingPunct="1"/>
            <a:r>
              <a:rPr lang="fr-FR" dirty="0"/>
              <a:t>1</a:t>
            </a:r>
            <a:r>
              <a:rPr lang="fr-FR" baseline="30000" dirty="0"/>
              <a:t>er</a:t>
            </a:r>
            <a:r>
              <a:rPr lang="fr-FR" dirty="0"/>
              <a:t> mai 2006. Préparation des terres dans l’attente des pluies de mai. Les rampes paille sont construits avec les résidus de récolte provenant du nettoyage de la parcelle. Les rampes paille et sarclage ont été réalisés par un groupe de travail de 10 personnes appelé carré qui fonctionne sur la base de l’échange de travail tournant. Grâce au projet, ce groupe a bénéficié d’un sac de riz de 50 kg. par semaine. Cette aide n’est fournie que pendant la période de soudure, qui dure habituellement d’avril à mai. Le projet a planté des citronniers dans la haie de candélabres clôturant la parcelle. Le projet renforce cette haie avec des pieds de campêche espacés de 2 m, quelques </a:t>
            </a:r>
            <a:r>
              <a:rPr lang="fr-FR" dirty="0" err="1"/>
              <a:t>macroboutures</a:t>
            </a:r>
            <a:r>
              <a:rPr lang="fr-FR" dirty="0"/>
              <a:t> de gommiers et un semis de </a:t>
            </a:r>
            <a:r>
              <a:rPr lang="fr-FR" dirty="0" err="1"/>
              <a:t>benzolive</a:t>
            </a:r>
            <a:r>
              <a:rPr lang="fr-FR" dirty="0"/>
              <a:t> (</a:t>
            </a:r>
            <a:r>
              <a:rPr lang="fr-FR" dirty="0" err="1"/>
              <a:t>Moringa</a:t>
            </a:r>
            <a:r>
              <a:rPr lang="fr-FR" dirty="0"/>
              <a:t> </a:t>
            </a:r>
            <a:r>
              <a:rPr lang="fr-FR" dirty="0" err="1"/>
              <a:t>oleifera</a:t>
            </a:r>
            <a:r>
              <a:rPr lang="fr-FR" dirty="0"/>
              <a:t>) et de </a:t>
            </a:r>
            <a:r>
              <a:rPr lang="fr-FR" dirty="0" err="1"/>
              <a:t>Gliricidia</a:t>
            </a:r>
            <a:r>
              <a:rPr lang="fr-FR" dirty="0"/>
              <a:t> </a:t>
            </a:r>
            <a:r>
              <a:rPr lang="fr-FR" dirty="0" err="1"/>
              <a:t>sepium</a:t>
            </a:r>
            <a:r>
              <a:rPr lang="fr-FR" dirty="0"/>
              <a:t>. Elles sont habituellement temporaires, le projet cherche à les pérenniser et à les consolider par des semis directs de </a:t>
            </a:r>
            <a:r>
              <a:rPr lang="fr-FR" dirty="0" err="1"/>
              <a:t>benzolive</a:t>
            </a:r>
            <a:r>
              <a:rPr lang="fr-FR" dirty="0"/>
              <a:t> et de </a:t>
            </a:r>
            <a:r>
              <a:rPr lang="fr-FR" dirty="0" err="1"/>
              <a:t>Gliricidia</a:t>
            </a:r>
            <a:r>
              <a:rPr lang="fr-FR" dirty="0"/>
              <a:t> qui ne concurrencent pas les cultures. Quelques boutures de l’euphorbe Garde maison (</a:t>
            </a:r>
            <a:r>
              <a:rPr lang="fr-FR" dirty="0" err="1"/>
              <a:t>Euphorbia</a:t>
            </a:r>
            <a:r>
              <a:rPr lang="fr-FR" dirty="0"/>
              <a:t> </a:t>
            </a:r>
            <a:r>
              <a:rPr lang="fr-FR" dirty="0" err="1"/>
              <a:t>Tirucalla</a:t>
            </a:r>
            <a:r>
              <a:rPr lang="fr-FR" dirty="0"/>
              <a:t>) ont été plantées dans les griffes d’érosion. </a:t>
            </a:r>
          </a:p>
        </p:txBody>
      </p:sp>
      <p:sp>
        <p:nvSpPr>
          <p:cNvPr id="72707" name="Rectangle 3" descr="DSC01714"/>
          <p:cNvSpPr>
            <a:spLocks noGrp="1" noChangeAspect="1" noChangeArrowheads="1"/>
          </p:cNvSpPr>
          <p:nvPr isPhoto="1"/>
        </p:nvSpPr>
        <p:spPr bwMode="auto">
          <a:xfrm>
            <a:off x="1" y="0"/>
            <a:ext cx="5724128" cy="4293096"/>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44707" y="4653136"/>
            <a:ext cx="8964487" cy="1169551"/>
          </a:xfrm>
          <a:prstGeom prst="rect">
            <a:avLst/>
          </a:prstGeom>
          <a:noFill/>
        </p:spPr>
        <p:txBody>
          <a:bodyPr wrap="square" rtlCol="0">
            <a:spAutoFit/>
          </a:bodyPr>
          <a:lstStyle/>
          <a:p>
            <a:r>
              <a:rPr lang="fr-FR" sz="1400" dirty="0"/>
              <a:t>1</a:t>
            </a:r>
            <a:r>
              <a:rPr lang="fr-FR" sz="1400" baseline="30000" dirty="0"/>
              <a:t>er</a:t>
            </a:r>
            <a:r>
              <a:rPr lang="fr-FR" sz="1400" dirty="0"/>
              <a:t> mai 2006. Préparation des terres dans l’attente des pluies de mai. Les rampes paille sont construites avec les résidus de récolte provenant du nettoyage de la parcelle. Le projet a planté des citronniers dans la haie de candélabres clôturant la parcelle, renforcée avec des pieds de campêche espacés de 2 m, des macroboutures de gommiers et un semis de </a:t>
            </a:r>
            <a:r>
              <a:rPr lang="fr-FR" sz="1400" dirty="0" err="1"/>
              <a:t>benzolive</a:t>
            </a:r>
            <a:r>
              <a:rPr lang="fr-FR" sz="1400" dirty="0"/>
              <a:t> et de </a:t>
            </a:r>
            <a:r>
              <a:rPr lang="fr-FR" sz="1400" dirty="0" err="1"/>
              <a:t>Gliricidia</a:t>
            </a:r>
            <a:r>
              <a:rPr lang="fr-FR" sz="1400" dirty="0"/>
              <a:t> qui ne concurrencent pas les cultures. Les rampes paille sont habituellement temporaires, le projet cherche à les pérenniser et à les consolider par des semis directs de </a:t>
            </a:r>
            <a:r>
              <a:rPr lang="fr-FR" sz="1400" dirty="0" err="1"/>
              <a:t>benzolive</a:t>
            </a:r>
            <a:r>
              <a:rPr lang="fr-FR" sz="1400" dirty="0"/>
              <a:t> et de Gliricidia. </a:t>
            </a:r>
          </a:p>
        </p:txBody>
      </p:sp>
      <p:sp>
        <p:nvSpPr>
          <p:cNvPr id="3" name="ZoneTexte 2"/>
          <p:cNvSpPr txBox="1"/>
          <p:nvPr/>
        </p:nvSpPr>
        <p:spPr>
          <a:xfrm>
            <a:off x="5868145" y="476672"/>
            <a:ext cx="3275855" cy="1815882"/>
          </a:xfrm>
          <a:prstGeom prst="rect">
            <a:avLst/>
          </a:prstGeom>
          <a:noFill/>
        </p:spPr>
        <p:txBody>
          <a:bodyPr wrap="square" rtlCol="0">
            <a:spAutoFit/>
          </a:bodyPr>
          <a:lstStyle/>
          <a:p>
            <a:r>
              <a:rPr lang="fr-FR" sz="1400" dirty="0"/>
              <a:t>Les rampes paille et le sarclage ont été réalisés par un groupe de travail de 10 personnes appelé carré qui fonctionne sur la base de l’échange de travail tournant. Grâce au projet, ce groupe a bénéficié d’un sac de riz de 50 kg. par semaine. Cette aide n’est fournie que pendant la période de soudure, qui dure d’avril à mai.</a:t>
            </a:r>
          </a:p>
        </p:txBody>
      </p:sp>
    </p:spTree>
    <p:extLst>
      <p:ext uri="{BB962C8B-B14F-4D97-AF65-F5344CB8AC3E}">
        <p14:creationId xmlns:p14="http://schemas.microsoft.com/office/powerpoint/2010/main" val="41342442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hidden="1"/>
          <p:cNvSpPr>
            <a:spLocks noGrp="1" noChangeArrowheads="1"/>
          </p:cNvSpPr>
          <p:nvPr>
            <p:ph type="title"/>
          </p:nvPr>
        </p:nvSpPr>
        <p:spPr/>
        <p:txBody>
          <a:bodyPr/>
          <a:lstStyle/>
          <a:p>
            <a:pPr eaLnBrk="1" hangingPunct="1"/>
            <a:r>
              <a:rPr lang="fr-FR" dirty="0"/>
              <a:t>Vue de l’aval de S3. </a:t>
            </a:r>
          </a:p>
        </p:txBody>
      </p:sp>
      <p:sp>
        <p:nvSpPr>
          <p:cNvPr id="34819" name="Rectangle 3" descr="IMGP1413"/>
          <p:cNvSpPr>
            <a:spLocks noGrp="1" noChangeAspect="1" noChangeArrowheads="1"/>
          </p:cNvSpPr>
          <p:nvPr isPhoto="1"/>
        </p:nvSpPr>
        <p:spPr bwMode="auto">
          <a:xfrm>
            <a:off x="0" y="0"/>
            <a:ext cx="8220405" cy="6165304"/>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186655" y="6334780"/>
            <a:ext cx="8770690" cy="523220"/>
          </a:xfrm>
          <a:prstGeom prst="rect">
            <a:avLst/>
          </a:prstGeom>
          <a:noFill/>
        </p:spPr>
        <p:txBody>
          <a:bodyPr wrap="square" rtlCol="0">
            <a:spAutoFit/>
          </a:bodyPr>
          <a:lstStyle/>
          <a:p>
            <a:r>
              <a:rPr lang="fr-FR" sz="1400" dirty="0"/>
              <a:t>Vue de l’aval vers l’amont de SB3-Ti </a:t>
            </a:r>
            <a:r>
              <a:rPr lang="fr-FR" sz="1400" dirty="0" err="1"/>
              <a:t>Acrête</a:t>
            </a:r>
            <a:r>
              <a:rPr lang="fr-FR" sz="1400" dirty="0"/>
              <a:t> en 2006, avant le rehaussement du déversoir, le prolongement des ailes et la construction d’un bassin. </a:t>
            </a:r>
          </a:p>
        </p:txBody>
      </p:sp>
      <p:cxnSp>
        <p:nvCxnSpPr>
          <p:cNvPr id="3" name="Connecteur droit avec flèche 2">
            <a:extLst>
              <a:ext uri="{FF2B5EF4-FFF2-40B4-BE49-F238E27FC236}">
                <a16:creationId xmlns:a16="http://schemas.microsoft.com/office/drawing/2014/main" id="{B938E653-04EA-3F14-51A3-07648CC1BC99}"/>
              </a:ext>
            </a:extLst>
          </p:cNvPr>
          <p:cNvCxnSpPr>
            <a:cxnSpLocks/>
          </p:cNvCxnSpPr>
          <p:nvPr/>
        </p:nvCxnSpPr>
        <p:spPr>
          <a:xfrm flipH="1" flipV="1">
            <a:off x="4110202" y="5373216"/>
            <a:ext cx="173766" cy="70575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12848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hidden="1"/>
          <p:cNvSpPr>
            <a:spLocks noGrp="1" noChangeArrowheads="1"/>
          </p:cNvSpPr>
          <p:nvPr>
            <p:ph type="title"/>
          </p:nvPr>
        </p:nvSpPr>
        <p:spPr/>
        <p:txBody>
          <a:bodyPr>
            <a:normAutofit fontScale="90000"/>
          </a:bodyPr>
          <a:lstStyle/>
          <a:p>
            <a:pPr eaLnBrk="1" hangingPunct="1"/>
            <a:r>
              <a:rPr lang="fr-FR" dirty="0"/>
              <a:t>Vue d’en haut de S3. L’écoulement est vers la gauche. Les seuils en pierres sèches construits en 2005 sur l’affluent rive droite de la ravine Ti Crête sont situés dans la parcelle de Madame Alfred. La première pluie de mai 2006 a déposé des sédiments fertiles en amont du seuil S3.</a:t>
            </a:r>
          </a:p>
        </p:txBody>
      </p:sp>
      <p:sp>
        <p:nvSpPr>
          <p:cNvPr id="35843" name="Rectangle 3" descr="IMGP1424"/>
          <p:cNvSpPr>
            <a:spLocks noGrp="1" noChangeAspect="1" noChangeArrowheads="1"/>
          </p:cNvSpPr>
          <p:nvPr isPhoto="1"/>
        </p:nvSpPr>
        <p:spPr bwMode="auto">
          <a:xfrm>
            <a:off x="0" y="0"/>
            <a:ext cx="7932373" cy="594928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35496" y="5949280"/>
            <a:ext cx="9036496" cy="738664"/>
          </a:xfrm>
          <a:prstGeom prst="rect">
            <a:avLst/>
          </a:prstGeom>
          <a:noFill/>
        </p:spPr>
        <p:txBody>
          <a:bodyPr wrap="square" rtlCol="0">
            <a:spAutoFit/>
          </a:bodyPr>
          <a:lstStyle/>
          <a:p>
            <a:r>
              <a:rPr lang="fr-FR" sz="1400" dirty="0"/>
              <a:t>Vue de SB3. Les seuils en pierres sèches construits en 2005 sur l’affluent rive droite de la ravine Ti Crête sont situés dans la parcelle de Madame Alfred. La première pluie de mai 2006 va déposer des sédiments fertiles en amont du seuil SB3. Les ailes n’ont pas encore été prolongés.</a:t>
            </a:r>
          </a:p>
        </p:txBody>
      </p:sp>
      <p:cxnSp>
        <p:nvCxnSpPr>
          <p:cNvPr id="3" name="Connecteur droit avec flèche 2">
            <a:extLst>
              <a:ext uri="{FF2B5EF4-FFF2-40B4-BE49-F238E27FC236}">
                <a16:creationId xmlns:a16="http://schemas.microsoft.com/office/drawing/2014/main" id="{7B5C9DE2-0EA0-5897-C166-82BA78A1618A}"/>
              </a:ext>
            </a:extLst>
          </p:cNvPr>
          <p:cNvCxnSpPr>
            <a:cxnSpLocks/>
          </p:cNvCxnSpPr>
          <p:nvPr/>
        </p:nvCxnSpPr>
        <p:spPr>
          <a:xfrm flipH="1">
            <a:off x="3923928" y="4293096"/>
            <a:ext cx="792088" cy="43204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85F31CAF-94F6-CBE7-83D0-7194238EB008}"/>
              </a:ext>
            </a:extLst>
          </p:cNvPr>
          <p:cNvCxnSpPr>
            <a:cxnSpLocks/>
          </p:cNvCxnSpPr>
          <p:nvPr/>
        </p:nvCxnSpPr>
        <p:spPr>
          <a:xfrm flipH="1">
            <a:off x="1475656" y="5373216"/>
            <a:ext cx="864096" cy="28803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22630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hidden="1"/>
          <p:cNvSpPr>
            <a:spLocks noGrp="1" noChangeArrowheads="1"/>
          </p:cNvSpPr>
          <p:nvPr>
            <p:ph type="title"/>
          </p:nvPr>
        </p:nvSpPr>
        <p:spPr/>
        <p:txBody>
          <a:bodyPr>
            <a:normAutofit fontScale="90000"/>
          </a:bodyPr>
          <a:lstStyle/>
          <a:p>
            <a:pPr eaLnBrk="1" hangingPunct="1"/>
            <a:r>
              <a:rPr lang="fr-FR" dirty="0"/>
              <a:t>Telson désigne les premières alluvions déposées.</a:t>
            </a:r>
          </a:p>
        </p:txBody>
      </p:sp>
      <p:sp>
        <p:nvSpPr>
          <p:cNvPr id="36867" name="Rectangle 3" descr="IMGP1414"/>
          <p:cNvSpPr>
            <a:spLocks noGrp="1" noChangeAspect="1" noChangeArrowheads="1"/>
          </p:cNvSpPr>
          <p:nvPr isPhoto="1"/>
        </p:nvSpPr>
        <p:spPr bwMode="auto">
          <a:xfrm>
            <a:off x="0" y="0"/>
            <a:ext cx="7932373" cy="594928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179512" y="6309320"/>
            <a:ext cx="3741858" cy="307777"/>
          </a:xfrm>
          <a:prstGeom prst="rect">
            <a:avLst/>
          </a:prstGeom>
          <a:noFill/>
        </p:spPr>
        <p:txBody>
          <a:bodyPr wrap="none" rtlCol="0">
            <a:spAutoFit/>
          </a:bodyPr>
          <a:lstStyle/>
          <a:p>
            <a:r>
              <a:rPr lang="fr-FR" sz="1400" dirty="0"/>
              <a:t>Telson désigne les premières alluvions déposées.</a:t>
            </a:r>
          </a:p>
        </p:txBody>
      </p:sp>
      <p:cxnSp>
        <p:nvCxnSpPr>
          <p:cNvPr id="3" name="Connecteur droit avec flèche 2">
            <a:extLst>
              <a:ext uri="{FF2B5EF4-FFF2-40B4-BE49-F238E27FC236}">
                <a16:creationId xmlns:a16="http://schemas.microsoft.com/office/drawing/2014/main" id="{4D0642AB-8E35-253B-B40A-8A29D9ADB4F1}"/>
              </a:ext>
            </a:extLst>
          </p:cNvPr>
          <p:cNvCxnSpPr>
            <a:cxnSpLocks/>
          </p:cNvCxnSpPr>
          <p:nvPr/>
        </p:nvCxnSpPr>
        <p:spPr>
          <a:xfrm flipV="1">
            <a:off x="755576" y="5085184"/>
            <a:ext cx="1440160" cy="72008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89972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hidden="1"/>
          <p:cNvSpPr>
            <a:spLocks noGrp="1" noChangeArrowheads="1"/>
          </p:cNvSpPr>
          <p:nvPr>
            <p:ph type="title"/>
          </p:nvPr>
        </p:nvSpPr>
        <p:spPr/>
        <p:txBody>
          <a:bodyPr/>
          <a:lstStyle/>
          <a:p>
            <a:pPr eaLnBrk="1" hangingPunct="1"/>
            <a:r>
              <a:rPr lang="fr-FR" dirty="0"/>
              <a:t>Idem.</a:t>
            </a:r>
          </a:p>
        </p:txBody>
      </p:sp>
      <p:sp>
        <p:nvSpPr>
          <p:cNvPr id="37891" name="Rectangle 3" descr="IMGP1415"/>
          <p:cNvSpPr>
            <a:spLocks noGrp="1" noChangeAspect="1" noChangeArrowheads="1"/>
          </p:cNvSpPr>
          <p:nvPr isPhoto="1"/>
        </p:nvSpPr>
        <p:spPr bwMode="auto">
          <a:xfrm>
            <a:off x="0" y="0"/>
            <a:ext cx="9144000" cy="685800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cxnSp>
        <p:nvCxnSpPr>
          <p:cNvPr id="2" name="Connecteur droit avec flèche 1">
            <a:extLst>
              <a:ext uri="{FF2B5EF4-FFF2-40B4-BE49-F238E27FC236}">
                <a16:creationId xmlns:a16="http://schemas.microsoft.com/office/drawing/2014/main" id="{B73263C7-0BCC-9835-D279-A5F6DCD89767}"/>
              </a:ext>
            </a:extLst>
          </p:cNvPr>
          <p:cNvCxnSpPr>
            <a:cxnSpLocks/>
          </p:cNvCxnSpPr>
          <p:nvPr/>
        </p:nvCxnSpPr>
        <p:spPr>
          <a:xfrm flipV="1">
            <a:off x="6444208" y="3789040"/>
            <a:ext cx="2160240" cy="201622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5501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hidden="1"/>
          <p:cNvSpPr>
            <a:spLocks noGrp="1" noChangeArrowheads="1"/>
          </p:cNvSpPr>
          <p:nvPr>
            <p:ph type="title"/>
          </p:nvPr>
        </p:nvSpPr>
        <p:spPr/>
        <p:txBody>
          <a:bodyPr>
            <a:normAutofit fontScale="90000"/>
          </a:bodyPr>
          <a:lstStyle/>
          <a:p>
            <a:pPr eaLnBrk="1" hangingPunct="1"/>
            <a:r>
              <a:rPr lang="fr-FR" dirty="0"/>
              <a:t>Vue vers l’aval. Le seuil S2 après le rehaussement du déversoir et celui en escalier des ailes. Le paillage constitué par les résidus de récolte du maïs protège le sol contre l’érosion. Le sorgho planté en poquets va ensuite assurer une couverture végétale jusqu’en janvier, pendant 6 mois.</a:t>
            </a:r>
          </a:p>
        </p:txBody>
      </p:sp>
      <p:sp>
        <p:nvSpPr>
          <p:cNvPr id="38915" name="Rectangle 3" descr="Pmjaf 055"/>
          <p:cNvSpPr>
            <a:spLocks noGrp="1" noChangeAspect="1" noChangeArrowheads="1"/>
          </p:cNvSpPr>
          <p:nvPr isPhoto="1"/>
        </p:nvSpPr>
        <p:spPr bwMode="auto">
          <a:xfrm>
            <a:off x="755576" y="0"/>
            <a:ext cx="7548331" cy="5661248"/>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107504" y="5661248"/>
            <a:ext cx="8964487" cy="738664"/>
          </a:xfrm>
          <a:prstGeom prst="rect">
            <a:avLst/>
          </a:prstGeom>
          <a:noFill/>
        </p:spPr>
        <p:txBody>
          <a:bodyPr wrap="square" rtlCol="0">
            <a:spAutoFit/>
          </a:bodyPr>
          <a:lstStyle/>
          <a:p>
            <a:r>
              <a:rPr lang="fr-FR" sz="1400" dirty="0"/>
              <a:t>Vue du seuil SM2-Ti </a:t>
            </a:r>
            <a:r>
              <a:rPr lang="fr-FR" sz="1400" dirty="0" err="1"/>
              <a:t>Acrête</a:t>
            </a:r>
            <a:r>
              <a:rPr lang="fr-FR" sz="1400" dirty="0"/>
              <a:t>. Après le rehaussement du déversoir et celui des ailes, en escalier (ou avec des redents). Le paillage constitué par les résidus de récolte du maïs protège le sol contre l’érosion. Le sorgho planté en poquets va ensuite assurer une couverture végétale jusqu’en janvier, pendant 6 mois.</a:t>
            </a:r>
          </a:p>
        </p:txBody>
      </p:sp>
      <p:cxnSp>
        <p:nvCxnSpPr>
          <p:cNvPr id="3" name="Connecteur droit avec flèche 2">
            <a:extLst>
              <a:ext uri="{FF2B5EF4-FFF2-40B4-BE49-F238E27FC236}">
                <a16:creationId xmlns:a16="http://schemas.microsoft.com/office/drawing/2014/main" id="{9D7FB192-D3C7-C45D-B765-D68715354141}"/>
              </a:ext>
            </a:extLst>
          </p:cNvPr>
          <p:cNvCxnSpPr>
            <a:cxnSpLocks/>
          </p:cNvCxnSpPr>
          <p:nvPr/>
        </p:nvCxnSpPr>
        <p:spPr>
          <a:xfrm flipH="1" flipV="1">
            <a:off x="5436096" y="2636912"/>
            <a:ext cx="1224136" cy="165618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16885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hidden="1"/>
          <p:cNvSpPr>
            <a:spLocks noGrp="1" noChangeArrowheads="1"/>
          </p:cNvSpPr>
          <p:nvPr>
            <p:ph type="title"/>
          </p:nvPr>
        </p:nvSpPr>
        <p:spPr/>
        <p:txBody>
          <a:bodyPr>
            <a:normAutofit fontScale="90000"/>
          </a:bodyPr>
          <a:lstStyle/>
          <a:p>
            <a:pPr eaLnBrk="1" hangingPunct="1"/>
            <a:r>
              <a:rPr lang="fr-FR" dirty="0"/>
              <a:t>Vue du seuil S2 depuis l’aval. Le radier est trop court par rapport à la hauteur de chute, le seuil sera affouillé mais non détruit lors des cyclones de septembre 2008. Il sera consolidé en 2009.</a:t>
            </a:r>
          </a:p>
        </p:txBody>
      </p:sp>
      <p:sp>
        <p:nvSpPr>
          <p:cNvPr id="39939" name="Rectangle 3" descr="Pmjaf 058"/>
          <p:cNvSpPr>
            <a:spLocks noGrp="1" noChangeAspect="1" noChangeArrowheads="1"/>
          </p:cNvSpPr>
          <p:nvPr isPhoto="1"/>
        </p:nvSpPr>
        <p:spPr bwMode="auto">
          <a:xfrm>
            <a:off x="0" y="0"/>
            <a:ext cx="7932373" cy="594928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0" y="6093296"/>
            <a:ext cx="9144000" cy="523220"/>
          </a:xfrm>
          <a:prstGeom prst="rect">
            <a:avLst/>
          </a:prstGeom>
          <a:noFill/>
        </p:spPr>
        <p:txBody>
          <a:bodyPr wrap="square" rtlCol="0">
            <a:spAutoFit/>
          </a:bodyPr>
          <a:lstStyle/>
          <a:p>
            <a:r>
              <a:rPr lang="fr-FR" sz="1400" dirty="0"/>
              <a:t>Vue du seuil SM2-Ti </a:t>
            </a:r>
            <a:r>
              <a:rPr lang="fr-FR" sz="1400" dirty="0" err="1"/>
              <a:t>Acrête</a:t>
            </a:r>
            <a:r>
              <a:rPr lang="fr-FR" sz="1400" dirty="0"/>
              <a:t>. Le radier est trop court par rapport à la hauteur de chute, le seuil sera affouillé mais non détruit lors des cyclones de septembre 2008. Il sera consolidé en 2009.</a:t>
            </a:r>
          </a:p>
        </p:txBody>
      </p:sp>
      <p:cxnSp>
        <p:nvCxnSpPr>
          <p:cNvPr id="3" name="Connecteur droit avec flèche 2">
            <a:extLst>
              <a:ext uri="{FF2B5EF4-FFF2-40B4-BE49-F238E27FC236}">
                <a16:creationId xmlns:a16="http://schemas.microsoft.com/office/drawing/2014/main" id="{7CE3938A-9DB2-CB17-4FDE-EEEA48CD4743}"/>
              </a:ext>
            </a:extLst>
          </p:cNvPr>
          <p:cNvCxnSpPr>
            <a:cxnSpLocks/>
          </p:cNvCxnSpPr>
          <p:nvPr/>
        </p:nvCxnSpPr>
        <p:spPr>
          <a:xfrm flipH="1">
            <a:off x="3491880" y="4221088"/>
            <a:ext cx="648072" cy="108012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88286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hidden="1"/>
          <p:cNvSpPr>
            <a:spLocks noGrp="1" noChangeArrowheads="1"/>
          </p:cNvSpPr>
          <p:nvPr>
            <p:ph type="title"/>
          </p:nvPr>
        </p:nvSpPr>
        <p:spPr/>
        <p:txBody>
          <a:bodyPr>
            <a:normAutofit fontScale="90000"/>
          </a:bodyPr>
          <a:lstStyle/>
          <a:p>
            <a:pPr eaLnBrk="1" hangingPunct="1"/>
            <a:r>
              <a:rPr lang="fr-FR" dirty="0"/>
              <a:t>Mai 2009. La récolte des patates douces est terminée. La règle indique le niveau des alluvions accumulées, ici sur une hauteur de 1,5 m.</a:t>
            </a:r>
          </a:p>
        </p:txBody>
      </p:sp>
      <p:sp>
        <p:nvSpPr>
          <p:cNvPr id="48131" name="Rectangle 3" descr="DSC01713"/>
          <p:cNvSpPr>
            <a:spLocks noGrp="1" noChangeAspect="1" noChangeArrowheads="1"/>
          </p:cNvSpPr>
          <p:nvPr isPhoto="1"/>
        </p:nvSpPr>
        <p:spPr bwMode="auto">
          <a:xfrm>
            <a:off x="0" y="0"/>
            <a:ext cx="8028384" cy="6021288"/>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35496" y="6165304"/>
            <a:ext cx="9036496" cy="523220"/>
          </a:xfrm>
          <a:prstGeom prst="rect">
            <a:avLst/>
          </a:prstGeom>
          <a:noFill/>
        </p:spPr>
        <p:txBody>
          <a:bodyPr wrap="square" rtlCol="0">
            <a:spAutoFit/>
          </a:bodyPr>
          <a:lstStyle/>
          <a:p>
            <a:r>
              <a:rPr lang="fr-FR" sz="1400" dirty="0"/>
              <a:t>Mai 2009. La récolte des patates douces est terminée. La règle indique le niveau des alluvions accumulées, ici sur une hauteur de 1,5 m.</a:t>
            </a:r>
          </a:p>
        </p:txBody>
      </p:sp>
      <p:cxnSp>
        <p:nvCxnSpPr>
          <p:cNvPr id="3" name="Connecteur droit avec flèche 2">
            <a:extLst>
              <a:ext uri="{FF2B5EF4-FFF2-40B4-BE49-F238E27FC236}">
                <a16:creationId xmlns:a16="http://schemas.microsoft.com/office/drawing/2014/main" id="{55CB26CD-47DF-FE93-3A47-6457376E7440}"/>
              </a:ext>
            </a:extLst>
          </p:cNvPr>
          <p:cNvCxnSpPr>
            <a:cxnSpLocks/>
          </p:cNvCxnSpPr>
          <p:nvPr/>
        </p:nvCxnSpPr>
        <p:spPr>
          <a:xfrm flipV="1">
            <a:off x="1115616" y="3429000"/>
            <a:ext cx="1656184" cy="129614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7908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hidden="1"/>
          <p:cNvSpPr>
            <a:spLocks noGrp="1" noChangeArrowheads="1"/>
          </p:cNvSpPr>
          <p:nvPr>
            <p:ph type="title"/>
          </p:nvPr>
        </p:nvSpPr>
        <p:spPr/>
        <p:txBody>
          <a:bodyPr>
            <a:normAutofit fontScale="90000"/>
          </a:bodyPr>
          <a:lstStyle/>
          <a:p>
            <a:r>
              <a:rPr lang="fr-FR" sz="4000" dirty="0"/>
              <a:t>Carte localisant les ravines Ti Crête et Bois Scié par rapport à Gros Morne et à Trois Rivières</a:t>
            </a:r>
          </a:p>
        </p:txBody>
      </p:sp>
      <p:sp>
        <p:nvSpPr>
          <p:cNvPr id="357379" name="Rectangle 3" descr="Ti_C&amp;Bois_Scié"/>
          <p:cNvSpPr>
            <a:spLocks noGrp="1" noChangeAspect="1" noChangeArrowheads="1"/>
          </p:cNvSpPr>
          <p:nvPr isPhoto="1"/>
        </p:nvSpPr>
        <p:spPr bwMode="auto">
          <a:xfrm>
            <a:off x="0" y="1346200"/>
            <a:ext cx="9144000" cy="5511800"/>
          </a:xfrm>
          <a:prstGeom prst="rect">
            <a:avLst/>
          </a:prstGeom>
          <a:blipFill dpi="0" rotWithShape="1">
            <a:blip r:embed="rId2"/>
            <a:srcRect/>
            <a:stretch>
              <a:fillRect b="-58"/>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fr-FR" dirty="0"/>
              <a:t>Ravine </a:t>
            </a:r>
          </a:p>
        </p:txBody>
      </p:sp>
      <p:sp>
        <p:nvSpPr>
          <p:cNvPr id="357380" name="Text Box 4"/>
          <p:cNvSpPr txBox="1">
            <a:spLocks noChangeArrowheads="1"/>
          </p:cNvSpPr>
          <p:nvPr/>
        </p:nvSpPr>
        <p:spPr bwMode="auto">
          <a:xfrm>
            <a:off x="0" y="116632"/>
            <a:ext cx="9108504" cy="661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fr-FR" sz="1600" b="1" dirty="0">
                <a:latin typeface="Arial Unicode MS" pitchFamily="34" charset="-128"/>
              </a:rPr>
              <a:t>Je l</a:t>
            </a:r>
            <a:r>
              <a:rPr lang="fr-FR" sz="1600" b="1" i="0" dirty="0">
                <a:latin typeface="Arial Unicode MS" pitchFamily="34" charset="-128"/>
              </a:rPr>
              <a:t>ocalise l’une des zones d’intervention du projet : les ravines Ti </a:t>
            </a:r>
            <a:r>
              <a:rPr lang="fr-FR" sz="1600" b="1" i="0" dirty="0" err="1">
                <a:latin typeface="Arial Unicode MS" pitchFamily="34" charset="-128"/>
              </a:rPr>
              <a:t>Acrête</a:t>
            </a:r>
            <a:r>
              <a:rPr lang="fr-FR" sz="1600" b="1" i="0" dirty="0">
                <a:latin typeface="Arial Unicode MS" pitchFamily="34" charset="-128"/>
              </a:rPr>
              <a:t> et Bois Scié</a:t>
            </a:r>
          </a:p>
          <a:p>
            <a:pPr algn="just">
              <a:spcBef>
                <a:spcPct val="50000"/>
              </a:spcBef>
            </a:pPr>
            <a:r>
              <a:rPr lang="fr-FR" sz="1400" i="0" dirty="0">
                <a:latin typeface="Arial Unicode MS" pitchFamily="34" charset="-128"/>
              </a:rPr>
              <a:t> En 2007, j’ai utilisé Map</a:t>
            </a:r>
            <a:r>
              <a:rPr lang="fr-FR" sz="1400" dirty="0">
                <a:latin typeface="Arial Unicode MS" pitchFamily="34" charset="-128"/>
              </a:rPr>
              <a:t>Info (un SIG) et </a:t>
            </a:r>
            <a:r>
              <a:rPr lang="fr-FR" sz="1400" i="0" dirty="0">
                <a:latin typeface="Arial Unicode MS" pitchFamily="34" charset="-128"/>
              </a:rPr>
              <a:t>les cartes topographiques pour localiser ces deux bassins versants. </a:t>
            </a:r>
          </a:p>
        </p:txBody>
      </p:sp>
      <p:sp>
        <p:nvSpPr>
          <p:cNvPr id="2" name="ZoneTexte 1">
            <a:extLst>
              <a:ext uri="{FF2B5EF4-FFF2-40B4-BE49-F238E27FC236}">
                <a16:creationId xmlns:a16="http://schemas.microsoft.com/office/drawing/2014/main" id="{8900065F-1598-7A03-E1F1-1821FB6E8A42}"/>
              </a:ext>
            </a:extLst>
          </p:cNvPr>
          <p:cNvSpPr txBox="1"/>
          <p:nvPr/>
        </p:nvSpPr>
        <p:spPr>
          <a:xfrm>
            <a:off x="6372200" y="4869160"/>
            <a:ext cx="1440160" cy="307777"/>
          </a:xfrm>
          <a:prstGeom prst="rect">
            <a:avLst/>
          </a:prstGeom>
          <a:solidFill>
            <a:schemeClr val="bg2"/>
          </a:solidFill>
        </p:spPr>
        <p:txBody>
          <a:bodyPr wrap="square" rtlCol="0">
            <a:spAutoFit/>
          </a:bodyPr>
          <a:lstStyle/>
          <a:p>
            <a:r>
              <a:rPr lang="fr-FR" sz="1400" b="1" dirty="0"/>
              <a:t>Ravine Ti </a:t>
            </a:r>
            <a:r>
              <a:rPr lang="fr-FR" sz="1400" b="1" dirty="0" err="1"/>
              <a:t>Acrête</a:t>
            </a:r>
            <a:endParaRPr lang="fr-FR" sz="1400" b="1" dirty="0"/>
          </a:p>
        </p:txBody>
      </p:sp>
      <p:sp>
        <p:nvSpPr>
          <p:cNvPr id="3" name="ZoneTexte 2">
            <a:extLst>
              <a:ext uri="{FF2B5EF4-FFF2-40B4-BE49-F238E27FC236}">
                <a16:creationId xmlns:a16="http://schemas.microsoft.com/office/drawing/2014/main" id="{A6C54D3A-DA14-1367-A484-66B51077E10D}"/>
              </a:ext>
            </a:extLst>
          </p:cNvPr>
          <p:cNvSpPr txBox="1"/>
          <p:nvPr/>
        </p:nvSpPr>
        <p:spPr>
          <a:xfrm>
            <a:off x="3995936" y="6372036"/>
            <a:ext cx="1440160" cy="307777"/>
          </a:xfrm>
          <a:prstGeom prst="rect">
            <a:avLst/>
          </a:prstGeom>
          <a:solidFill>
            <a:schemeClr val="bg2"/>
          </a:solidFill>
        </p:spPr>
        <p:txBody>
          <a:bodyPr wrap="square" rtlCol="0">
            <a:spAutoFit/>
          </a:bodyPr>
          <a:lstStyle/>
          <a:p>
            <a:r>
              <a:rPr lang="fr-FR" sz="1400" b="1" dirty="0"/>
              <a:t>Ravine Bois Scié</a:t>
            </a:r>
          </a:p>
        </p:txBody>
      </p:sp>
    </p:spTree>
    <p:extLst>
      <p:ext uri="{BB962C8B-B14F-4D97-AF65-F5344CB8AC3E}">
        <p14:creationId xmlns:p14="http://schemas.microsoft.com/office/powerpoint/2010/main" val="16171458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hidden="1"/>
          <p:cNvSpPr>
            <a:spLocks noGrp="1" noChangeArrowheads="1"/>
          </p:cNvSpPr>
          <p:nvPr>
            <p:ph type="title"/>
          </p:nvPr>
        </p:nvSpPr>
        <p:spPr/>
        <p:txBody>
          <a:bodyPr>
            <a:normAutofit fontScale="90000"/>
          </a:bodyPr>
          <a:lstStyle/>
          <a:p>
            <a:pPr eaLnBrk="1" hangingPunct="1"/>
            <a:r>
              <a:rPr lang="fr-FR" dirty="0"/>
              <a:t>Le seuil S1; vue vers l’aval en novembre 2008. Les 4 cyclones de septembre 2008 ont comblé la retenue du seuil, sur une épaisseur d’environ 1,50 m. Des patates douces ont été plantées et </a:t>
            </a:r>
            <a:r>
              <a:rPr lang="fr-FR" dirty="0" err="1"/>
              <a:t>et</a:t>
            </a:r>
            <a:r>
              <a:rPr lang="fr-FR" dirty="0"/>
              <a:t> valorisent bien les matériaux sablo-limoneux déposés par les crues.</a:t>
            </a:r>
          </a:p>
        </p:txBody>
      </p:sp>
      <p:sp>
        <p:nvSpPr>
          <p:cNvPr id="49155" name="Rectangle 3" descr="DSC01310"/>
          <p:cNvSpPr>
            <a:spLocks noGrp="1" noChangeAspect="1" noChangeArrowheads="1"/>
          </p:cNvSpPr>
          <p:nvPr isPhoto="1"/>
        </p:nvSpPr>
        <p:spPr bwMode="auto">
          <a:xfrm>
            <a:off x="0" y="0"/>
            <a:ext cx="7740352" cy="5805264"/>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35496" y="5877272"/>
            <a:ext cx="9036495" cy="738664"/>
          </a:xfrm>
          <a:prstGeom prst="rect">
            <a:avLst/>
          </a:prstGeom>
          <a:noFill/>
        </p:spPr>
        <p:txBody>
          <a:bodyPr wrap="square" rtlCol="0">
            <a:spAutoFit/>
          </a:bodyPr>
          <a:lstStyle/>
          <a:p>
            <a:r>
              <a:rPr lang="fr-FR" sz="1400" dirty="0"/>
              <a:t>Le seuil SM1-Ti </a:t>
            </a:r>
            <a:r>
              <a:rPr lang="fr-FR" sz="1400" dirty="0" err="1"/>
              <a:t>Acrête</a:t>
            </a:r>
            <a:r>
              <a:rPr lang="fr-FR" sz="1400" dirty="0"/>
              <a:t>; vue vers l’aval en novembre 2008. Les 4 cyclones de septembre 2008 ont comblé la retenue du seuil, sur une épaisseur d’environ 1,50 m. Des patates douces ont été plantées et valorisent bien les matériaux sablo-limoneux déposés par les crues.</a:t>
            </a:r>
          </a:p>
        </p:txBody>
      </p:sp>
      <p:cxnSp>
        <p:nvCxnSpPr>
          <p:cNvPr id="3" name="Connecteur droit avec flèche 2">
            <a:extLst>
              <a:ext uri="{FF2B5EF4-FFF2-40B4-BE49-F238E27FC236}">
                <a16:creationId xmlns:a16="http://schemas.microsoft.com/office/drawing/2014/main" id="{A32AB483-F866-E359-9A16-FC9D7C27D246}"/>
              </a:ext>
            </a:extLst>
          </p:cNvPr>
          <p:cNvCxnSpPr>
            <a:cxnSpLocks/>
          </p:cNvCxnSpPr>
          <p:nvPr/>
        </p:nvCxnSpPr>
        <p:spPr>
          <a:xfrm flipV="1">
            <a:off x="2790056" y="3284984"/>
            <a:ext cx="1080120" cy="122413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03840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hidden="1"/>
          <p:cNvSpPr>
            <a:spLocks noGrp="1" noChangeArrowheads="1"/>
          </p:cNvSpPr>
          <p:nvPr>
            <p:ph type="title"/>
          </p:nvPr>
        </p:nvSpPr>
        <p:spPr/>
        <p:txBody>
          <a:bodyPr>
            <a:normAutofit fontScale="90000"/>
          </a:bodyPr>
          <a:lstStyle/>
          <a:p>
            <a:pPr eaLnBrk="1" hangingPunct="1"/>
            <a:r>
              <a:rPr lang="fr-FR" dirty="0"/>
              <a:t>1</a:t>
            </a:r>
            <a:r>
              <a:rPr lang="fr-FR" baseline="30000" dirty="0"/>
              <a:t>er</a:t>
            </a:r>
            <a:r>
              <a:rPr lang="fr-FR" dirty="0"/>
              <a:t> février 2006. Vue de S3 et S2 vers l’aval. Les enfants de Telson et les premières récoltes de patates douces. </a:t>
            </a:r>
          </a:p>
        </p:txBody>
      </p:sp>
      <p:sp>
        <p:nvSpPr>
          <p:cNvPr id="60419" name="Rectangle 3" descr="DSC01545"/>
          <p:cNvSpPr>
            <a:spLocks noGrp="1" noChangeAspect="1" noChangeArrowheads="1"/>
          </p:cNvSpPr>
          <p:nvPr isPhoto="1"/>
        </p:nvSpPr>
        <p:spPr bwMode="auto">
          <a:xfrm>
            <a:off x="0" y="0"/>
            <a:ext cx="7548331" cy="5661248"/>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107504" y="5877272"/>
            <a:ext cx="9036496" cy="523220"/>
          </a:xfrm>
          <a:prstGeom prst="rect">
            <a:avLst/>
          </a:prstGeom>
          <a:noFill/>
        </p:spPr>
        <p:txBody>
          <a:bodyPr wrap="square" rtlCol="0">
            <a:spAutoFit/>
          </a:bodyPr>
          <a:lstStyle/>
          <a:p>
            <a:r>
              <a:rPr lang="fr-FR" sz="1400" dirty="0"/>
              <a:t>1</a:t>
            </a:r>
            <a:r>
              <a:rPr lang="fr-FR" sz="1400" baseline="30000" dirty="0"/>
              <a:t>er</a:t>
            </a:r>
            <a:r>
              <a:rPr lang="fr-FR" sz="1400" dirty="0"/>
              <a:t> février 2006. Vue de SB3-Ti </a:t>
            </a:r>
            <a:r>
              <a:rPr lang="fr-FR" sz="1400" dirty="0" err="1"/>
              <a:t>Acrête</a:t>
            </a:r>
            <a:r>
              <a:rPr lang="fr-FR" sz="1400" dirty="0"/>
              <a:t> et SM2-Ti </a:t>
            </a:r>
            <a:r>
              <a:rPr lang="fr-FR" sz="1400" dirty="0" err="1"/>
              <a:t>Acrête</a:t>
            </a:r>
            <a:r>
              <a:rPr lang="fr-FR" sz="1400" dirty="0"/>
              <a:t> vers l’aval. Les enfants de Telson et les premières récoltes de patates douces. </a:t>
            </a:r>
          </a:p>
        </p:txBody>
      </p:sp>
      <p:cxnSp>
        <p:nvCxnSpPr>
          <p:cNvPr id="3" name="Connecteur droit avec flèche 2">
            <a:extLst>
              <a:ext uri="{FF2B5EF4-FFF2-40B4-BE49-F238E27FC236}">
                <a16:creationId xmlns:a16="http://schemas.microsoft.com/office/drawing/2014/main" id="{518EAE93-4BE5-3FF4-7E9B-B87707E8BEB9}"/>
              </a:ext>
            </a:extLst>
          </p:cNvPr>
          <p:cNvCxnSpPr>
            <a:cxnSpLocks/>
          </p:cNvCxnSpPr>
          <p:nvPr/>
        </p:nvCxnSpPr>
        <p:spPr>
          <a:xfrm flipH="1" flipV="1">
            <a:off x="1907704" y="3068960"/>
            <a:ext cx="792088" cy="64807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53175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79512" y="5013176"/>
            <a:ext cx="8229600" cy="922337"/>
          </a:xfrm>
        </p:spPr>
        <p:txBody>
          <a:bodyPr>
            <a:normAutofit/>
          </a:bodyPr>
          <a:lstStyle/>
          <a:p>
            <a:pPr algn="l"/>
            <a:r>
              <a:rPr lang="fr-FR" sz="1400" dirty="0"/>
              <a:t>Décembre 2006. Le sorgho cache en partie les seuils SM2-Ti </a:t>
            </a:r>
            <a:r>
              <a:rPr lang="fr-FR" sz="1400" dirty="0" err="1"/>
              <a:t>Acrête</a:t>
            </a:r>
            <a:r>
              <a:rPr lang="fr-FR" sz="1400" dirty="0"/>
              <a:t> et SB3-Ti </a:t>
            </a:r>
            <a:r>
              <a:rPr lang="fr-FR" sz="1400" dirty="0" err="1"/>
              <a:t>Acrête</a:t>
            </a:r>
            <a:r>
              <a:rPr lang="fr-FR" sz="1400" dirty="0"/>
              <a:t>. </a:t>
            </a:r>
            <a:br>
              <a:rPr lang="fr-FR" sz="1400" dirty="0"/>
            </a:br>
            <a:r>
              <a:rPr lang="fr-FR" sz="1400" dirty="0"/>
              <a:t>Premières cultures  : sorgho, pois d’</a:t>
            </a:r>
            <a:r>
              <a:rPr lang="fr-FR" sz="1400" dirty="0" err="1"/>
              <a:t>angole</a:t>
            </a:r>
            <a:r>
              <a:rPr lang="fr-FR" sz="1400" dirty="0"/>
              <a:t> et bananiers. </a:t>
            </a:r>
          </a:p>
        </p:txBody>
      </p:sp>
      <p:pic>
        <p:nvPicPr>
          <p:cNvPr id="16390" name="Picture 6" descr="S1 Ticrèt Déc"/>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0677"/>
            <a:ext cx="6553200" cy="4914900"/>
          </a:xfrm>
          <a:prstGeom prst="rect">
            <a:avLst/>
          </a:prstGeom>
          <a:noFill/>
          <a:extLst>
            <a:ext uri="{909E8E84-426E-40DD-AFC4-6F175D3DCCD1}">
              <a14:hiddenFill xmlns:a14="http://schemas.microsoft.com/office/drawing/2010/main">
                <a:solidFill>
                  <a:srgbClr val="FFFFFF"/>
                </a:solidFill>
              </a14:hiddenFill>
            </a:ext>
          </a:extLst>
        </p:spPr>
      </p:pic>
      <p:sp>
        <p:nvSpPr>
          <p:cNvPr id="16393" name="Text Box 9"/>
          <p:cNvSpPr txBox="1">
            <a:spLocks noChangeArrowheads="1"/>
          </p:cNvSpPr>
          <p:nvPr/>
        </p:nvSpPr>
        <p:spPr bwMode="auto">
          <a:xfrm>
            <a:off x="323528" y="3068960"/>
            <a:ext cx="1224210" cy="276999"/>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fr-FR" sz="1200" dirty="0"/>
              <a:t>SM3-Ti-Acrête</a:t>
            </a:r>
          </a:p>
        </p:txBody>
      </p:sp>
      <p:sp>
        <p:nvSpPr>
          <p:cNvPr id="16394" name="Text Box 10"/>
          <p:cNvSpPr txBox="1">
            <a:spLocks noChangeArrowheads="1"/>
          </p:cNvSpPr>
          <p:nvPr/>
        </p:nvSpPr>
        <p:spPr bwMode="auto">
          <a:xfrm>
            <a:off x="5169485" y="3933056"/>
            <a:ext cx="1202715" cy="276999"/>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fr-FR" sz="1200" dirty="0"/>
              <a:t>SM2-Ti </a:t>
            </a:r>
            <a:r>
              <a:rPr lang="fr-FR" sz="1200" dirty="0" err="1"/>
              <a:t>Acrête</a:t>
            </a:r>
            <a:endParaRPr lang="fr-FR" sz="1200" dirty="0"/>
          </a:p>
        </p:txBody>
      </p:sp>
      <p:cxnSp>
        <p:nvCxnSpPr>
          <p:cNvPr id="2" name="Connecteur droit avec flèche 1">
            <a:extLst>
              <a:ext uri="{FF2B5EF4-FFF2-40B4-BE49-F238E27FC236}">
                <a16:creationId xmlns:a16="http://schemas.microsoft.com/office/drawing/2014/main" id="{00622980-638B-194D-5CFF-92E10A9BEE9A}"/>
              </a:ext>
            </a:extLst>
          </p:cNvPr>
          <p:cNvCxnSpPr>
            <a:cxnSpLocks/>
          </p:cNvCxnSpPr>
          <p:nvPr/>
        </p:nvCxnSpPr>
        <p:spPr>
          <a:xfrm>
            <a:off x="1979712" y="3429000"/>
            <a:ext cx="2736304" cy="28803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60084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49229" y="5517232"/>
            <a:ext cx="8210581" cy="455027"/>
          </a:xfrm>
          <a:prstGeom prst="rect">
            <a:avLst/>
          </a:prstGeom>
        </p:spPr>
        <p:txBody>
          <a:bodyPr vert="horz" wrap="square" lIns="0" tIns="11206" rIns="0" bIns="0" rtlCol="0">
            <a:spAutoFit/>
          </a:bodyPr>
          <a:lstStyle/>
          <a:p>
            <a:pPr marL="11206">
              <a:spcBef>
                <a:spcPts val="88"/>
              </a:spcBef>
            </a:pPr>
            <a:r>
              <a:rPr sz="1400" dirty="0">
                <a:latin typeface="Arial"/>
                <a:cs typeface="Arial"/>
              </a:rPr>
              <a:t>Seuil</a:t>
            </a:r>
            <a:r>
              <a:rPr sz="1400" spc="-18" dirty="0">
                <a:latin typeface="Arial"/>
                <a:cs typeface="Arial"/>
              </a:rPr>
              <a:t> </a:t>
            </a:r>
            <a:r>
              <a:rPr sz="1400" dirty="0" err="1">
                <a:latin typeface="Arial"/>
                <a:cs typeface="Arial"/>
              </a:rPr>
              <a:t>maçonné</a:t>
            </a:r>
            <a:r>
              <a:rPr sz="1400" spc="-31" dirty="0">
                <a:latin typeface="Arial"/>
                <a:cs typeface="Arial"/>
              </a:rPr>
              <a:t> </a:t>
            </a:r>
            <a:r>
              <a:rPr sz="1400" dirty="0">
                <a:latin typeface="Arial"/>
                <a:cs typeface="Arial"/>
              </a:rPr>
              <a:t>S</a:t>
            </a:r>
            <a:r>
              <a:rPr lang="fr-FR" sz="1400" dirty="0">
                <a:latin typeface="Arial"/>
                <a:cs typeface="Arial"/>
              </a:rPr>
              <a:t>M</a:t>
            </a:r>
            <a:r>
              <a:rPr sz="1400" dirty="0">
                <a:latin typeface="Arial"/>
                <a:cs typeface="Arial"/>
              </a:rPr>
              <a:t>2</a:t>
            </a:r>
            <a:r>
              <a:rPr lang="fr-FR" sz="1400" spc="-35" dirty="0">
                <a:latin typeface="Arial"/>
                <a:cs typeface="Arial"/>
              </a:rPr>
              <a:t>-Ti </a:t>
            </a:r>
            <a:r>
              <a:rPr lang="fr-FR" sz="1400" spc="-35" dirty="0" err="1">
                <a:latin typeface="Arial"/>
                <a:cs typeface="Arial"/>
              </a:rPr>
              <a:t>Acrête</a:t>
            </a:r>
            <a:r>
              <a:rPr lang="fr-FR" sz="1400" spc="-35" dirty="0">
                <a:latin typeface="Arial"/>
                <a:cs typeface="Arial"/>
              </a:rPr>
              <a:t> </a:t>
            </a:r>
            <a:r>
              <a:rPr sz="1400" dirty="0">
                <a:latin typeface="Arial"/>
                <a:cs typeface="Arial"/>
              </a:rPr>
              <a:t>dans</a:t>
            </a:r>
            <a:r>
              <a:rPr sz="1400" spc="-18" dirty="0">
                <a:latin typeface="Arial"/>
                <a:cs typeface="Arial"/>
              </a:rPr>
              <a:t> </a:t>
            </a:r>
            <a:r>
              <a:rPr sz="1400" dirty="0">
                <a:latin typeface="Arial"/>
                <a:cs typeface="Arial"/>
              </a:rPr>
              <a:t>le</a:t>
            </a:r>
            <a:r>
              <a:rPr sz="1400" spc="-31" dirty="0">
                <a:latin typeface="Arial"/>
                <a:cs typeface="Arial"/>
              </a:rPr>
              <a:t> </a:t>
            </a:r>
            <a:r>
              <a:rPr sz="1400" dirty="0">
                <a:latin typeface="Arial"/>
                <a:cs typeface="Arial"/>
              </a:rPr>
              <a:t>jardin</a:t>
            </a:r>
            <a:r>
              <a:rPr sz="1400" spc="-26" dirty="0">
                <a:latin typeface="Arial"/>
                <a:cs typeface="Arial"/>
              </a:rPr>
              <a:t> </a:t>
            </a:r>
            <a:r>
              <a:rPr sz="1400" dirty="0">
                <a:latin typeface="Arial"/>
                <a:cs typeface="Arial"/>
              </a:rPr>
              <a:t>de</a:t>
            </a:r>
            <a:r>
              <a:rPr sz="1400" spc="-31" dirty="0">
                <a:latin typeface="Arial"/>
                <a:cs typeface="Arial"/>
              </a:rPr>
              <a:t> </a:t>
            </a:r>
            <a:r>
              <a:rPr sz="1400" dirty="0">
                <a:latin typeface="Arial"/>
                <a:cs typeface="Arial"/>
              </a:rPr>
              <a:t>la</a:t>
            </a:r>
            <a:r>
              <a:rPr sz="1400" spc="-35" dirty="0">
                <a:latin typeface="Arial"/>
                <a:cs typeface="Arial"/>
              </a:rPr>
              <a:t> </a:t>
            </a:r>
            <a:r>
              <a:rPr sz="1400" dirty="0">
                <a:latin typeface="Arial"/>
                <a:cs typeface="Arial"/>
              </a:rPr>
              <a:t>famille</a:t>
            </a:r>
            <a:r>
              <a:rPr sz="1400" spc="-18" dirty="0">
                <a:latin typeface="Arial"/>
                <a:cs typeface="Arial"/>
              </a:rPr>
              <a:t> </a:t>
            </a:r>
            <a:r>
              <a:rPr sz="1400" dirty="0">
                <a:latin typeface="Arial"/>
                <a:cs typeface="Arial"/>
              </a:rPr>
              <a:t>Elie</a:t>
            </a:r>
            <a:r>
              <a:rPr sz="1400" spc="-35" dirty="0">
                <a:latin typeface="Arial"/>
                <a:cs typeface="Arial"/>
              </a:rPr>
              <a:t> </a:t>
            </a:r>
            <a:r>
              <a:rPr sz="1400" spc="-9" dirty="0">
                <a:latin typeface="Arial"/>
                <a:cs typeface="Arial"/>
              </a:rPr>
              <a:t>JACQUE</a:t>
            </a:r>
            <a:endParaRPr lang="fr-FR" sz="1400" spc="-9" dirty="0">
              <a:latin typeface="Arial"/>
              <a:cs typeface="Arial"/>
            </a:endParaRPr>
          </a:p>
          <a:p>
            <a:pPr marL="11206">
              <a:spcBef>
                <a:spcPts val="88"/>
              </a:spcBef>
            </a:pPr>
            <a:r>
              <a:rPr lang="fr-FR" sz="1400" dirty="0">
                <a:latin typeface="Arial"/>
                <a:cs typeface="Arial"/>
              </a:rPr>
              <a:t>En</a:t>
            </a:r>
            <a:r>
              <a:rPr lang="fr-FR" sz="1400" spc="-35" dirty="0">
                <a:latin typeface="Arial"/>
                <a:cs typeface="Arial"/>
              </a:rPr>
              <a:t> j</a:t>
            </a:r>
            <a:r>
              <a:rPr lang="fr-FR" sz="1400" dirty="0">
                <a:latin typeface="Arial"/>
                <a:cs typeface="Arial"/>
              </a:rPr>
              <a:t>anvier</a:t>
            </a:r>
            <a:r>
              <a:rPr lang="fr-FR" sz="1400" spc="-18" dirty="0">
                <a:latin typeface="Arial"/>
                <a:cs typeface="Arial"/>
              </a:rPr>
              <a:t> </a:t>
            </a:r>
            <a:r>
              <a:rPr lang="fr-FR" sz="1400" dirty="0">
                <a:latin typeface="Arial"/>
                <a:cs typeface="Arial"/>
              </a:rPr>
              <a:t>2007,</a:t>
            </a:r>
            <a:r>
              <a:rPr lang="fr-FR" sz="1400" spc="-22" dirty="0">
                <a:latin typeface="Arial"/>
                <a:cs typeface="Arial"/>
              </a:rPr>
              <a:t> </a:t>
            </a:r>
            <a:r>
              <a:rPr lang="fr-FR" sz="1400" dirty="0">
                <a:latin typeface="Arial"/>
                <a:cs typeface="Arial"/>
              </a:rPr>
              <a:t>7</a:t>
            </a:r>
            <a:r>
              <a:rPr lang="fr-FR" sz="1400" spc="-44" dirty="0">
                <a:latin typeface="Arial"/>
                <a:cs typeface="Arial"/>
              </a:rPr>
              <a:t> </a:t>
            </a:r>
            <a:r>
              <a:rPr lang="fr-FR" sz="1400" dirty="0">
                <a:latin typeface="Arial"/>
                <a:cs typeface="Arial"/>
              </a:rPr>
              <a:t>mois</a:t>
            </a:r>
            <a:r>
              <a:rPr lang="fr-FR" sz="1400" spc="-22" dirty="0">
                <a:latin typeface="Arial"/>
                <a:cs typeface="Arial"/>
              </a:rPr>
              <a:t> </a:t>
            </a:r>
            <a:r>
              <a:rPr lang="fr-FR" sz="1400" dirty="0">
                <a:latin typeface="Arial"/>
                <a:cs typeface="Arial"/>
              </a:rPr>
              <a:t>après</a:t>
            </a:r>
            <a:r>
              <a:rPr lang="fr-FR" sz="1400" spc="-22" dirty="0">
                <a:latin typeface="Arial"/>
                <a:cs typeface="Arial"/>
              </a:rPr>
              <a:t> </a:t>
            </a:r>
            <a:r>
              <a:rPr lang="fr-FR" sz="1400" dirty="0">
                <a:latin typeface="Arial"/>
                <a:cs typeface="Arial"/>
              </a:rPr>
              <a:t>la</a:t>
            </a:r>
            <a:r>
              <a:rPr lang="fr-FR" sz="1400" spc="-40" dirty="0">
                <a:latin typeface="Arial"/>
                <a:cs typeface="Arial"/>
              </a:rPr>
              <a:t> </a:t>
            </a:r>
            <a:r>
              <a:rPr lang="fr-FR" sz="1400" dirty="0">
                <a:latin typeface="Arial"/>
                <a:cs typeface="Arial"/>
              </a:rPr>
              <a:t>fin</a:t>
            </a:r>
            <a:r>
              <a:rPr lang="fr-FR" sz="1400" spc="-35" dirty="0">
                <a:latin typeface="Arial"/>
                <a:cs typeface="Arial"/>
              </a:rPr>
              <a:t> </a:t>
            </a:r>
            <a:r>
              <a:rPr lang="fr-FR" sz="1400" dirty="0">
                <a:latin typeface="Arial"/>
                <a:cs typeface="Arial"/>
              </a:rPr>
              <a:t>des</a:t>
            </a:r>
            <a:r>
              <a:rPr lang="fr-FR" sz="1400" spc="-22" dirty="0">
                <a:latin typeface="Arial"/>
                <a:cs typeface="Arial"/>
              </a:rPr>
              <a:t> </a:t>
            </a:r>
            <a:r>
              <a:rPr lang="fr-FR" sz="1400" dirty="0">
                <a:latin typeface="Arial"/>
                <a:cs typeface="Arial"/>
              </a:rPr>
              <a:t>travaux,</a:t>
            </a:r>
            <a:r>
              <a:rPr lang="fr-FR" sz="1400" spc="-13" dirty="0">
                <a:latin typeface="Arial"/>
                <a:cs typeface="Arial"/>
              </a:rPr>
              <a:t> </a:t>
            </a:r>
            <a:r>
              <a:rPr lang="fr-FR" sz="1400" dirty="0">
                <a:latin typeface="Arial"/>
                <a:cs typeface="Arial"/>
              </a:rPr>
              <a:t>jardin</a:t>
            </a:r>
            <a:r>
              <a:rPr lang="fr-FR" sz="1400" spc="-35" dirty="0">
                <a:latin typeface="Arial"/>
                <a:cs typeface="Arial"/>
              </a:rPr>
              <a:t> </a:t>
            </a:r>
            <a:r>
              <a:rPr lang="fr-FR" sz="1400" dirty="0">
                <a:latin typeface="Arial"/>
                <a:cs typeface="Arial"/>
              </a:rPr>
              <a:t>de</a:t>
            </a:r>
            <a:r>
              <a:rPr lang="fr-FR" sz="1400" spc="-31" dirty="0">
                <a:latin typeface="Arial"/>
                <a:cs typeface="Arial"/>
              </a:rPr>
              <a:t> </a:t>
            </a:r>
            <a:r>
              <a:rPr lang="fr-FR" sz="1400" dirty="0">
                <a:latin typeface="Arial"/>
                <a:cs typeface="Arial"/>
              </a:rPr>
              <a:t>bananiers</a:t>
            </a:r>
            <a:r>
              <a:rPr lang="fr-FR" sz="1400" spc="-22" dirty="0">
                <a:latin typeface="Arial"/>
                <a:cs typeface="Arial"/>
              </a:rPr>
              <a:t> </a:t>
            </a:r>
            <a:r>
              <a:rPr lang="fr-FR" sz="1400" spc="-9" dirty="0">
                <a:latin typeface="Arial"/>
                <a:cs typeface="Arial"/>
              </a:rPr>
              <a:t>plantain</a:t>
            </a:r>
            <a:endParaRPr lang="fr-FR" sz="1400" dirty="0">
              <a:latin typeface="Arial"/>
              <a:cs typeface="Arial"/>
            </a:endParaRPr>
          </a:p>
        </p:txBody>
      </p:sp>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537882" y="20112"/>
            <a:ext cx="8210581" cy="5095538"/>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hidden="1"/>
          <p:cNvSpPr>
            <a:spLocks noGrp="1" noChangeArrowheads="1"/>
          </p:cNvSpPr>
          <p:nvPr>
            <p:ph type="title"/>
          </p:nvPr>
        </p:nvSpPr>
        <p:spPr/>
        <p:txBody>
          <a:bodyPr>
            <a:normAutofit fontScale="90000"/>
          </a:bodyPr>
          <a:lstStyle/>
          <a:p>
            <a:pPr eaLnBrk="1" hangingPunct="1"/>
            <a:r>
              <a:rPr lang="fr-FR" dirty="0"/>
              <a:t>Gina </a:t>
            </a:r>
            <a:r>
              <a:rPr lang="fr-FR" dirty="0" err="1"/>
              <a:t>Thémé</a:t>
            </a:r>
            <a:r>
              <a:rPr lang="fr-FR" dirty="0"/>
              <a:t> avec l’une de ses filles. Le projet fournit un sac de riz par semaine par équipe de 10 travailleurs. Il complète le salaire qui est de 150 gourdes par jour pour les manœuvres (soit 3 € en mai 2009). Hors projet, le niveau des salaires pour les journaliers agricoles est d’environ 100 gourdes par jour. </a:t>
            </a:r>
          </a:p>
        </p:txBody>
      </p:sp>
      <p:sp>
        <p:nvSpPr>
          <p:cNvPr id="2" name="ZoneTexte 1"/>
          <p:cNvSpPr txBox="1"/>
          <p:nvPr/>
        </p:nvSpPr>
        <p:spPr>
          <a:xfrm>
            <a:off x="-1" y="5657671"/>
            <a:ext cx="9143999" cy="738664"/>
          </a:xfrm>
          <a:prstGeom prst="rect">
            <a:avLst/>
          </a:prstGeom>
          <a:noFill/>
        </p:spPr>
        <p:txBody>
          <a:bodyPr wrap="square" rtlCol="0">
            <a:spAutoFit/>
          </a:bodyPr>
          <a:lstStyle/>
          <a:p>
            <a:r>
              <a:rPr lang="fr-FR" sz="1400" dirty="0"/>
              <a:t>Gina </a:t>
            </a:r>
            <a:r>
              <a:rPr lang="fr-FR" sz="1400" dirty="0" err="1"/>
              <a:t>Thémé</a:t>
            </a:r>
            <a:r>
              <a:rPr lang="fr-FR" sz="1400" dirty="0"/>
              <a:t> avec ses enfants. Le projet fournit un sac de riz par semaine par équipe de 10 travailleurs. Il complète le salaire qui est de 150 gourdes par jour pour les manœuvres (soit 3 € en mai 2009). Hors projet, le niveau des salaires pour les journaliers agricoles est d’environ 100 gourdes par jour. </a:t>
            </a:r>
          </a:p>
        </p:txBody>
      </p:sp>
      <p:sp>
        <p:nvSpPr>
          <p:cNvPr id="5" name="Rectangle 3" descr="DSC01558"/>
          <p:cNvSpPr>
            <a:spLocks noGrp="1" noChangeAspect="1" noChangeArrowheads="1"/>
          </p:cNvSpPr>
          <p:nvPr isPhoto="1"/>
        </p:nvSpPr>
        <p:spPr bwMode="auto">
          <a:xfrm>
            <a:off x="864094" y="0"/>
            <a:ext cx="7415807" cy="5561855"/>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36013093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19" name="Object 3"/>
          <p:cNvGraphicFramePr>
            <a:graphicFrameLocks noGrp="1" noChangeAspect="1"/>
          </p:cNvGraphicFramePr>
          <p:nvPr>
            <p:ph/>
          </p:nvPr>
        </p:nvGraphicFramePr>
        <p:xfrm>
          <a:off x="827088" y="1107777"/>
          <a:ext cx="8696325" cy="5489575"/>
        </p:xfrm>
        <a:graphic>
          <a:graphicData uri="http://schemas.openxmlformats.org/presentationml/2006/ole">
            <mc:AlternateContent xmlns:mc="http://schemas.openxmlformats.org/markup-compatibility/2006">
              <mc:Choice xmlns:v="urn:schemas-microsoft-com:vml" Requires="v">
                <p:oleObj name="Worksheet" r:id="rId2" imgW="10268102" imgH="6486449" progId="Excel.Sheet.8">
                  <p:embed/>
                </p:oleObj>
              </mc:Choice>
              <mc:Fallback>
                <p:oleObj name="Worksheet" r:id="rId2" imgW="10268102" imgH="6486449" progId="Excel.Sheet.8">
                  <p:embed/>
                  <p:pic>
                    <p:nvPicPr>
                      <p:cNvPr id="34819"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107777"/>
                        <a:ext cx="8696325" cy="548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4821" name="Rectangle 5"/>
          <p:cNvSpPr>
            <a:spLocks noChangeArrowheads="1"/>
          </p:cNvSpPr>
          <p:nvPr/>
        </p:nvSpPr>
        <p:spPr bwMode="auto">
          <a:xfrm>
            <a:off x="457200" y="274638"/>
            <a:ext cx="8229600" cy="70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fr-FR" sz="1400" b="1" dirty="0">
                <a:solidFill>
                  <a:schemeClr val="tx2"/>
                </a:solidFill>
              </a:rPr>
              <a:t>SM1-Ti </a:t>
            </a:r>
            <a:r>
              <a:rPr lang="fr-FR" sz="1400" b="1" dirty="0" err="1">
                <a:solidFill>
                  <a:schemeClr val="tx2"/>
                </a:solidFill>
              </a:rPr>
              <a:t>Acrête</a:t>
            </a:r>
            <a:r>
              <a:rPr lang="fr-FR" sz="1400" b="1" dirty="0">
                <a:solidFill>
                  <a:schemeClr val="tx2"/>
                </a:solidFill>
              </a:rPr>
              <a:t>, SM2-Ti </a:t>
            </a:r>
            <a:r>
              <a:rPr lang="fr-FR" sz="1400" b="1" dirty="0" err="1">
                <a:solidFill>
                  <a:schemeClr val="tx2"/>
                </a:solidFill>
              </a:rPr>
              <a:t>Acrête</a:t>
            </a:r>
            <a:r>
              <a:rPr lang="fr-FR" sz="1400" b="1" dirty="0">
                <a:solidFill>
                  <a:schemeClr val="tx2"/>
                </a:solidFill>
              </a:rPr>
              <a:t> et SB3-Ti </a:t>
            </a:r>
            <a:r>
              <a:rPr lang="fr-FR" sz="1400" b="1" dirty="0" err="1">
                <a:solidFill>
                  <a:schemeClr val="tx2"/>
                </a:solidFill>
              </a:rPr>
              <a:t>Acrête</a:t>
            </a:r>
            <a:endParaRPr lang="fr-FR" sz="1400" dirty="0">
              <a:solidFill>
                <a:schemeClr val="tx2"/>
              </a:solidFill>
            </a:endParaRPr>
          </a:p>
        </p:txBody>
      </p:sp>
      <p:sp>
        <p:nvSpPr>
          <p:cNvPr id="2" name="Rectangle 1">
            <a:extLst>
              <a:ext uri="{FF2B5EF4-FFF2-40B4-BE49-F238E27FC236}">
                <a16:creationId xmlns:a16="http://schemas.microsoft.com/office/drawing/2014/main" id="{8E87A708-505E-66B9-D321-02DD6879BF2C}"/>
              </a:ext>
            </a:extLst>
          </p:cNvPr>
          <p:cNvSpPr/>
          <p:nvPr/>
        </p:nvSpPr>
        <p:spPr>
          <a:xfrm>
            <a:off x="899592" y="1412776"/>
            <a:ext cx="288032" cy="2880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624515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86629B6-1794-96D3-C698-7796BECF82C3}"/>
              </a:ext>
            </a:extLst>
          </p:cNvPr>
          <p:cNvSpPr txBox="1"/>
          <p:nvPr/>
        </p:nvSpPr>
        <p:spPr>
          <a:xfrm>
            <a:off x="107504" y="332656"/>
            <a:ext cx="8928992" cy="3787383"/>
          </a:xfrm>
          <a:prstGeom prst="rect">
            <a:avLst/>
          </a:prstGeom>
          <a:noFill/>
        </p:spPr>
        <p:txBody>
          <a:bodyPr wrap="square" rtlCol="0">
            <a:spAutoFit/>
          </a:bodyPr>
          <a:lstStyle/>
          <a:p>
            <a:pPr algn="ctr">
              <a:lnSpc>
                <a:spcPct val="115000"/>
              </a:lnSpc>
              <a:spcBef>
                <a:spcPts val="1200"/>
              </a:spcBef>
              <a:spcAft>
                <a:spcPts val="300"/>
              </a:spcAft>
            </a:pPr>
            <a:r>
              <a:rPr lang="fr-FR" sz="1800" b="1" kern="1600" dirty="0">
                <a:effectLst/>
                <a:latin typeface="Arial" panose="020B0604020202020204" pitchFamily="34" charset="0"/>
              </a:rPr>
              <a:t>Le déroulement du projet, un processus dans la durée</a:t>
            </a:r>
          </a:p>
          <a:p>
            <a:pPr algn="just">
              <a:lnSpc>
                <a:spcPct val="115000"/>
              </a:lnSpc>
              <a:spcAft>
                <a:spcPts val="1000"/>
              </a:spcAft>
            </a:pPr>
            <a:endParaRPr lang="fr-FR" sz="1400" dirty="0">
              <a:effectLst/>
              <a:latin typeface="Times New Roman" panose="02020603050405020304" pitchFamily="18" charset="0"/>
              <a:ea typeface="Calibri" panose="020F0502020204030204" pitchFamily="34" charset="0"/>
            </a:endParaRPr>
          </a:p>
          <a:p>
            <a:pPr algn="just">
              <a:lnSpc>
                <a:spcPct val="115000"/>
              </a:lnSpc>
              <a:spcAft>
                <a:spcPts val="1000"/>
              </a:spcAft>
            </a:pPr>
            <a:r>
              <a:rPr lang="fr-FR" sz="1400" dirty="0">
                <a:effectLst/>
                <a:latin typeface="Times New Roman" panose="02020603050405020304" pitchFamily="18" charset="0"/>
                <a:ea typeface="Calibri" panose="020F0502020204030204" pitchFamily="34" charset="0"/>
              </a:rPr>
              <a:t>Dans un premier temps, le projet de SOS-ESF a identifié 6 ravines situées dans 3 sections rurales de la commune de Gros Morne (1</a:t>
            </a:r>
            <a:r>
              <a:rPr lang="fr-FR" sz="1400" baseline="30000" dirty="0">
                <a:effectLst/>
                <a:latin typeface="Times New Roman" panose="02020603050405020304" pitchFamily="18" charset="0"/>
                <a:ea typeface="Calibri" panose="020F0502020204030204" pitchFamily="34" charset="0"/>
              </a:rPr>
              <a:t>ère</a:t>
            </a:r>
            <a:r>
              <a:rPr lang="fr-FR" sz="1400" dirty="0">
                <a:effectLst/>
                <a:latin typeface="Times New Roman" panose="02020603050405020304" pitchFamily="18" charset="0"/>
                <a:ea typeface="Calibri" panose="020F0502020204030204" pitchFamily="34" charset="0"/>
              </a:rPr>
              <a:t> section de Boucan Richard, 5</a:t>
            </a:r>
            <a:r>
              <a:rPr lang="fr-FR" sz="1400" baseline="30000" dirty="0">
                <a:effectLst/>
                <a:latin typeface="Times New Roman" panose="02020603050405020304" pitchFamily="18" charset="0"/>
                <a:ea typeface="Calibri" panose="020F0502020204030204" pitchFamily="34" charset="0"/>
              </a:rPr>
              <a:t>ème</a:t>
            </a:r>
            <a:r>
              <a:rPr lang="fr-FR" sz="1400" dirty="0">
                <a:effectLst/>
                <a:latin typeface="Times New Roman" panose="02020603050405020304" pitchFamily="18" charset="0"/>
                <a:ea typeface="Calibri" panose="020F0502020204030204" pitchFamily="34" charset="0"/>
              </a:rPr>
              <a:t> section de Grande Savane et 8</a:t>
            </a:r>
            <a:r>
              <a:rPr lang="fr-FR" sz="1400" baseline="30000" dirty="0">
                <a:effectLst/>
                <a:latin typeface="Times New Roman" panose="02020603050405020304" pitchFamily="18" charset="0"/>
                <a:ea typeface="Calibri" panose="020F0502020204030204" pitchFamily="34" charset="0"/>
              </a:rPr>
              <a:t>ème</a:t>
            </a:r>
            <a:r>
              <a:rPr lang="fr-FR" sz="1400" dirty="0">
                <a:effectLst/>
                <a:latin typeface="Times New Roman" panose="02020603050405020304" pitchFamily="18" charset="0"/>
                <a:ea typeface="Calibri" panose="020F0502020204030204" pitchFamily="34" charset="0"/>
              </a:rPr>
              <a:t> section de Ravine Gros Morne).</a:t>
            </a:r>
          </a:p>
          <a:p>
            <a:pPr algn="just">
              <a:lnSpc>
                <a:spcPct val="115000"/>
              </a:lnSpc>
              <a:spcAft>
                <a:spcPts val="1000"/>
              </a:spcAft>
            </a:pPr>
            <a:r>
              <a:rPr lang="fr-FR" sz="1400" dirty="0">
                <a:effectLst/>
                <a:latin typeface="Times New Roman" panose="02020603050405020304" pitchFamily="18" charset="0"/>
                <a:ea typeface="Calibri" panose="020F0502020204030204" pitchFamily="34" charset="0"/>
              </a:rPr>
              <a:t>Sur la ravine de Ti </a:t>
            </a:r>
            <a:r>
              <a:rPr lang="fr-FR" sz="1400" dirty="0" err="1">
                <a:effectLst/>
                <a:latin typeface="Times New Roman" panose="02020603050405020304" pitchFamily="18" charset="0"/>
                <a:ea typeface="Calibri" panose="020F0502020204030204" pitchFamily="34" charset="0"/>
              </a:rPr>
              <a:t>Acrête</a:t>
            </a:r>
            <a:r>
              <a:rPr lang="fr-FR" sz="1400" dirty="0">
                <a:effectLst/>
                <a:latin typeface="Times New Roman" panose="02020603050405020304" pitchFamily="18" charset="0"/>
                <a:ea typeface="Calibri" panose="020F0502020204030204" pitchFamily="34" charset="0"/>
              </a:rPr>
              <a:t>, le projet a construit en 2006 un premier seuil en maçonnerie, le seuil SM1, en profitant de l’opportunité constituée par un rétrécissement du lit de la ravine au passage d’un seuil rocheux et de l’intérêt manifesté par un agriculteur pauvre, mais motivé ; il avait déjà investi dans la construction de murets en pierres sèches. Ce premier ouvrage a été suivi par les seuils SM2 et SM3 construits sur la même parcelle appartenant à Telson </a:t>
            </a:r>
            <a:r>
              <a:rPr lang="fr-FR" sz="1400" dirty="0" err="1">
                <a:effectLst/>
                <a:latin typeface="Times New Roman" panose="02020603050405020304" pitchFamily="18" charset="0"/>
                <a:ea typeface="Calibri" panose="020F0502020204030204" pitchFamily="34" charset="0"/>
              </a:rPr>
              <a:t>Thémé</a:t>
            </a:r>
            <a:r>
              <a:rPr lang="fr-FR" sz="1400" dirty="0">
                <a:effectLst/>
                <a:latin typeface="Times New Roman" panose="02020603050405020304" pitchFamily="18" charset="0"/>
                <a:ea typeface="Calibri" panose="020F0502020204030204" pitchFamily="34" charset="0"/>
              </a:rPr>
              <a:t>.</a:t>
            </a:r>
            <a:endParaRPr lang="fr-FR" sz="1400" dirty="0">
              <a:latin typeface="Times New Roman" panose="02020603050405020304" pitchFamily="18" charset="0"/>
              <a:ea typeface="Calibri" panose="020F0502020204030204" pitchFamily="34" charset="0"/>
            </a:endParaRPr>
          </a:p>
          <a:p>
            <a:pPr algn="just">
              <a:lnSpc>
                <a:spcPct val="115000"/>
              </a:lnSpc>
              <a:spcAft>
                <a:spcPts val="1000"/>
              </a:spcAft>
            </a:pPr>
            <a:r>
              <a:rPr lang="fr-FR" sz="1400" dirty="0">
                <a:effectLst/>
                <a:latin typeface="Times New Roman" panose="02020603050405020304" pitchFamily="18" charset="0"/>
                <a:ea typeface="Times New Roman" panose="02020603050405020304" pitchFamily="18" charset="0"/>
              </a:rPr>
              <a:t>L’un des enseignements à tirer de la construction de ces premiers ouvrages est la prise en compte de la notion de « processus » : un aménagement antiérosif n’est jamais définitif et il nécessite des corrections et des adaptations dans la durée. Un suivi a donc été assuré avec les agriculteurs bénéficiaires avant que le projet ne se désengage de la zone aménagée ; </a:t>
            </a:r>
            <a:r>
              <a:rPr lang="fr-FR" sz="1400" dirty="0">
                <a:latin typeface="Times New Roman" panose="02020603050405020304" pitchFamily="18" charset="0"/>
                <a:ea typeface="Times New Roman" panose="02020603050405020304" pitchFamily="18" charset="0"/>
              </a:rPr>
              <a:t>il a conduit à </a:t>
            </a:r>
            <a:r>
              <a:rPr lang="fr-FR" sz="1400" dirty="0">
                <a:effectLst/>
                <a:latin typeface="Times New Roman" panose="02020603050405020304" pitchFamily="18" charset="0"/>
                <a:ea typeface="Times New Roman" panose="02020603050405020304" pitchFamily="18" charset="0"/>
              </a:rPr>
              <a:t>repasser aux mêmes endroits pour mettre en place des correctifs ou des compléments et pour compléter la formation.</a:t>
            </a:r>
          </a:p>
        </p:txBody>
      </p:sp>
      <p:sp>
        <p:nvSpPr>
          <p:cNvPr id="3" name="ZoneTexte 2">
            <a:hlinkClick r:id="rId2" action="ppaction://hlinksldjump"/>
            <a:extLst>
              <a:ext uri="{FF2B5EF4-FFF2-40B4-BE49-F238E27FC236}">
                <a16:creationId xmlns:a16="http://schemas.microsoft.com/office/drawing/2014/main" id="{FBC6D189-0219-34C0-65C0-494674ACBEC8}"/>
              </a:ext>
            </a:extLst>
          </p:cNvPr>
          <p:cNvSpPr txBox="1"/>
          <p:nvPr/>
        </p:nvSpPr>
        <p:spPr>
          <a:xfrm>
            <a:off x="7991872" y="116632"/>
            <a:ext cx="1152128" cy="276999"/>
          </a:xfrm>
          <a:prstGeom prst="rect">
            <a:avLst/>
          </a:prstGeom>
          <a:solidFill>
            <a:schemeClr val="accent1">
              <a:lumMod val="40000"/>
              <a:lumOff val="60000"/>
            </a:schemeClr>
          </a:solidFill>
        </p:spPr>
        <p:txBody>
          <a:bodyPr wrap="square" rtlCol="0">
            <a:spAutoFit/>
          </a:bodyPr>
          <a:lstStyle/>
          <a:p>
            <a:r>
              <a:rPr lang="fr-FR" sz="1200" dirty="0"/>
              <a:t>Retour à l’index</a:t>
            </a:r>
          </a:p>
        </p:txBody>
      </p:sp>
    </p:spTree>
    <p:extLst>
      <p:ext uri="{BB962C8B-B14F-4D97-AF65-F5344CB8AC3E}">
        <p14:creationId xmlns:p14="http://schemas.microsoft.com/office/powerpoint/2010/main" val="40768496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A12EFE1-3308-C9DB-4B71-C461A42DE079}"/>
              </a:ext>
            </a:extLst>
          </p:cNvPr>
          <p:cNvSpPr txBox="1"/>
          <p:nvPr/>
        </p:nvSpPr>
        <p:spPr>
          <a:xfrm>
            <a:off x="323528" y="273296"/>
            <a:ext cx="8496944" cy="6124754"/>
          </a:xfrm>
          <a:prstGeom prst="rect">
            <a:avLst/>
          </a:prstGeom>
          <a:noFill/>
        </p:spPr>
        <p:txBody>
          <a:bodyPr wrap="square" rtlCol="0">
            <a:spAutoFit/>
          </a:bodyPr>
          <a:lstStyle/>
          <a:p>
            <a:pPr algn="ctr"/>
            <a:r>
              <a:rPr lang="fr-FR" sz="1400" b="1" dirty="0">
                <a:effectLst/>
                <a:latin typeface="Arial" panose="020B0604020202020204" pitchFamily="34" charset="0"/>
                <a:ea typeface="Times New Roman" panose="02020603050405020304" pitchFamily="18" charset="0"/>
                <a:cs typeface="Arial" panose="020B0604020202020204" pitchFamily="34" charset="0"/>
              </a:rPr>
              <a:t>Amélioration des seuils SM2</a:t>
            </a:r>
            <a:r>
              <a:rPr lang="fr-FR" sz="1400" b="1" dirty="0">
                <a:effectLst/>
                <a:latin typeface="Arial" panose="020B0604020202020204" pitchFamily="34" charset="0"/>
                <a:ea typeface="Times New Roman" panose="02020603050405020304" pitchFamily="18" charset="0"/>
              </a:rPr>
              <a:t>-Ti </a:t>
            </a:r>
            <a:r>
              <a:rPr lang="fr-FR" sz="1400" b="1" dirty="0" err="1">
                <a:effectLst/>
                <a:latin typeface="Arial" panose="020B0604020202020204" pitchFamily="34" charset="0"/>
                <a:ea typeface="Times New Roman" panose="02020603050405020304" pitchFamily="18" charset="0"/>
              </a:rPr>
              <a:t>Acrête</a:t>
            </a:r>
            <a:r>
              <a:rPr lang="fr-FR" sz="1400" b="1" dirty="0">
                <a:effectLst/>
                <a:latin typeface="Arial" panose="020B0604020202020204" pitchFamily="34" charset="0"/>
                <a:ea typeface="Times New Roman" panose="02020603050405020304" pitchFamily="18" charset="0"/>
              </a:rPr>
              <a:t> </a:t>
            </a:r>
            <a:r>
              <a:rPr lang="fr-FR" sz="1400" b="1" dirty="0">
                <a:effectLst/>
                <a:latin typeface="Arial" panose="020B0604020202020204" pitchFamily="34" charset="0"/>
                <a:ea typeface="Times New Roman" panose="02020603050405020304" pitchFamily="18" charset="0"/>
                <a:cs typeface="Arial" panose="020B0604020202020204" pitchFamily="34" charset="0"/>
              </a:rPr>
              <a:t> et SM3</a:t>
            </a:r>
            <a:r>
              <a:rPr lang="fr-FR" sz="1400" b="1" dirty="0">
                <a:effectLst/>
                <a:latin typeface="Arial" panose="020B0604020202020204" pitchFamily="34" charset="0"/>
                <a:ea typeface="Times New Roman" panose="02020603050405020304" pitchFamily="18" charset="0"/>
              </a:rPr>
              <a:t>-Ti </a:t>
            </a:r>
            <a:r>
              <a:rPr lang="fr-FR" sz="1400" b="1" dirty="0" err="1">
                <a:effectLst/>
                <a:latin typeface="Arial" panose="020B0604020202020204" pitchFamily="34" charset="0"/>
                <a:ea typeface="Times New Roman" panose="02020603050405020304" pitchFamily="18" charset="0"/>
              </a:rPr>
              <a:t>Acrête</a:t>
            </a:r>
            <a:r>
              <a:rPr lang="fr-FR" sz="1400" b="1" dirty="0">
                <a:effectLst/>
                <a:latin typeface="Arial" panose="020B0604020202020204" pitchFamily="34" charset="0"/>
                <a:ea typeface="Times New Roman" panose="02020603050405020304" pitchFamily="18" charset="0"/>
              </a:rPr>
              <a:t> </a:t>
            </a:r>
            <a:r>
              <a:rPr lang="fr-FR" sz="1400" b="1" dirty="0">
                <a:effectLst/>
                <a:latin typeface="Arial" panose="020B0604020202020204" pitchFamily="34" charset="0"/>
                <a:ea typeface="Times New Roman" panose="02020603050405020304" pitchFamily="18" charset="0"/>
                <a:cs typeface="Arial" panose="020B0604020202020204" pitchFamily="34" charset="0"/>
              </a:rPr>
              <a:t> après les cyclones de septembre 2008</a:t>
            </a:r>
            <a:endParaRPr lang="fr-FR" sz="1400" dirty="0">
              <a:effectLst/>
              <a:latin typeface="Arial" panose="020B0604020202020204" pitchFamily="34" charset="0"/>
              <a:ea typeface="Times New Roman" panose="02020603050405020304" pitchFamily="18" charset="0"/>
              <a:cs typeface="Arial" panose="020B0604020202020204" pitchFamily="34" charset="0"/>
            </a:endParaRPr>
          </a:p>
          <a:p>
            <a:pPr algn="just"/>
            <a:endParaRPr lang="fr-FR" sz="1400" dirty="0">
              <a:effectLst/>
              <a:latin typeface="Arial" panose="020B0604020202020204" pitchFamily="34" charset="0"/>
              <a:ea typeface="Calibri" panose="020F0502020204030204" pitchFamily="34" charset="0"/>
              <a:cs typeface="Arial" panose="020B0604020202020204" pitchFamily="34" charset="0"/>
            </a:endParaRPr>
          </a:p>
          <a:p>
            <a:pPr algn="just"/>
            <a:r>
              <a:rPr lang="fr-FR" sz="1400" dirty="0">
                <a:effectLst/>
                <a:latin typeface="Arial" panose="020B0604020202020204" pitchFamily="34" charset="0"/>
                <a:ea typeface="Calibri" panose="020F0502020204030204" pitchFamily="34" charset="0"/>
                <a:cs typeface="Arial" panose="020B0604020202020204" pitchFamily="34" charset="0"/>
              </a:rPr>
              <a:t>En septembre 2008, les seuils construits par SOS-ESF à Gros Morne furent mis à l’épreuve lorsque 3 cyclones (Hannah, Gustave et Ike) se sont succédé en 3 semaines. Après le passage de ces crues très exceptionnelles, l’observation d’un important affouillement à la base de certains seuils conduisit à une innovation majeure : la construction d’un bassin d’un volume de quelques dizaines de mètres cube à l’aval du seuil. </a:t>
            </a:r>
          </a:p>
          <a:p>
            <a:pPr algn="just"/>
            <a:endParaRPr lang="fr-FR" sz="1400" dirty="0">
              <a:latin typeface="Arial" panose="020B0604020202020204" pitchFamily="34" charset="0"/>
              <a:ea typeface="Calibri" panose="020F0502020204030204" pitchFamily="34" charset="0"/>
              <a:cs typeface="Arial" panose="020B0604020202020204" pitchFamily="34" charset="0"/>
            </a:endParaRPr>
          </a:p>
          <a:p>
            <a:pPr algn="just"/>
            <a:r>
              <a:rPr lang="fr-FR" sz="1400" dirty="0">
                <a:effectLst/>
                <a:latin typeface="Arial" panose="020B0604020202020204" pitchFamily="34" charset="0"/>
                <a:ea typeface="Calibri" panose="020F0502020204030204" pitchFamily="34" charset="0"/>
                <a:cs typeface="Arial" panose="020B0604020202020204" pitchFamily="34" charset="0"/>
              </a:rPr>
              <a:t>Ce bassin a deux fonctions : dissiper l’énergie des eaux de crue à l’aval du seuil et constituer une réserve d’eau libre pour l’agriculteur. La connaissance par le projet des agriculteurs de Gros Morne s’était encore améliorée, elle avait permis de constater l’importance des besoins en eau pendant la saison sèche, que ce soit pour une irrigation d’appoint des cultures maraîchères, pour les usages domestiques de l’eau ou encore pour l’abreuvement du bétail. Dans ce contexte, les bassins furent une innovation bienvenue !</a:t>
            </a:r>
          </a:p>
          <a:p>
            <a:endParaRPr lang="fr-FR" sz="1400" dirty="0">
              <a:effectLst/>
              <a:latin typeface="Times New Roman" panose="02020603050405020304" pitchFamily="18" charset="0"/>
              <a:ea typeface="Times New Roman" panose="02020603050405020304" pitchFamily="18" charset="0"/>
            </a:endParaRPr>
          </a:p>
          <a:p>
            <a:pPr algn="just"/>
            <a:r>
              <a:rPr lang="fr-FR" sz="1400" dirty="0">
                <a:effectLst/>
                <a:latin typeface="Arial" panose="020B0604020202020204" pitchFamily="34" charset="0"/>
                <a:ea typeface="Times New Roman" panose="02020603050405020304" pitchFamily="18" charset="0"/>
              </a:rPr>
              <a:t>Les deux seuils </a:t>
            </a:r>
            <a:r>
              <a:rPr lang="fr-FR" sz="1400" b="1" dirty="0">
                <a:effectLst/>
                <a:latin typeface="Arial" panose="020B0604020202020204" pitchFamily="34" charset="0"/>
                <a:ea typeface="Times New Roman" panose="02020603050405020304" pitchFamily="18" charset="0"/>
              </a:rPr>
              <a:t>SM2-Ti </a:t>
            </a:r>
            <a:r>
              <a:rPr lang="fr-FR" sz="1400" b="1" dirty="0" err="1">
                <a:effectLst/>
                <a:latin typeface="Arial" panose="020B0604020202020204" pitchFamily="34" charset="0"/>
                <a:ea typeface="Times New Roman" panose="02020603050405020304" pitchFamily="18" charset="0"/>
              </a:rPr>
              <a:t>Acrête</a:t>
            </a:r>
            <a:r>
              <a:rPr lang="fr-FR" sz="1400" dirty="0">
                <a:effectLst/>
                <a:latin typeface="Arial" panose="020B0604020202020204" pitchFamily="34" charset="0"/>
                <a:ea typeface="Times New Roman" panose="02020603050405020304" pitchFamily="18" charset="0"/>
              </a:rPr>
              <a:t> et </a:t>
            </a:r>
            <a:r>
              <a:rPr lang="fr-FR" sz="1400" b="1" dirty="0">
                <a:effectLst/>
                <a:latin typeface="Arial" panose="020B0604020202020204" pitchFamily="34" charset="0"/>
                <a:ea typeface="Times New Roman" panose="02020603050405020304" pitchFamily="18" charset="0"/>
              </a:rPr>
              <a:t>SM3-Ti </a:t>
            </a:r>
            <a:r>
              <a:rPr lang="fr-FR" sz="1400" b="1" dirty="0" err="1">
                <a:effectLst/>
                <a:latin typeface="Arial" panose="020B0604020202020204" pitchFamily="34" charset="0"/>
                <a:ea typeface="Times New Roman" panose="02020603050405020304" pitchFamily="18" charset="0"/>
              </a:rPr>
              <a:t>Acrête</a:t>
            </a:r>
            <a:r>
              <a:rPr lang="fr-FR" sz="1400" dirty="0">
                <a:effectLst/>
                <a:latin typeface="Arial" panose="020B0604020202020204" pitchFamily="34" charset="0"/>
                <a:ea typeface="Times New Roman" panose="02020603050405020304" pitchFamily="18" charset="0"/>
              </a:rPr>
              <a:t>  ont bien résisté aux fortes inondations ; il n’y a pas eu d’affouillements latéraux des seuils malgré la hauteur et la largeur de la lame d’eau. </a:t>
            </a:r>
            <a:endParaRPr lang="fr-FR" sz="1400" dirty="0">
              <a:effectLst/>
              <a:latin typeface="Times New Roman" panose="02020603050405020304" pitchFamily="18" charset="0"/>
              <a:ea typeface="Times New Roman" panose="02020603050405020304" pitchFamily="18" charset="0"/>
            </a:endParaRPr>
          </a:p>
          <a:p>
            <a:pPr algn="just"/>
            <a:r>
              <a:rPr lang="fr-FR" sz="1400" dirty="0">
                <a:effectLst/>
                <a:latin typeface="Times New Roman" panose="02020603050405020304" pitchFamily="18" charset="0"/>
                <a:ea typeface="Times New Roman" panose="02020603050405020304" pitchFamily="18" charset="0"/>
              </a:rPr>
              <a:t> </a:t>
            </a:r>
          </a:p>
          <a:p>
            <a:pPr marL="342900" lvl="0" indent="-342900" algn="just">
              <a:buFont typeface="Times New Roman" panose="02020603050405020304" pitchFamily="18" charset="0"/>
              <a:buChar char="-"/>
              <a:tabLst>
                <a:tab pos="457200" algn="l"/>
              </a:tabLst>
            </a:pPr>
            <a:r>
              <a:rPr lang="fr-FR" sz="1400" dirty="0">
                <a:effectLst/>
                <a:latin typeface="Arial" panose="020B0604020202020204" pitchFamily="34" charset="0"/>
                <a:ea typeface="Times New Roman" panose="02020603050405020304" pitchFamily="18" charset="0"/>
              </a:rPr>
              <a:t>Le radier </a:t>
            </a:r>
            <a:r>
              <a:rPr lang="fr-FR" sz="1400" b="1" dirty="0">
                <a:effectLst/>
                <a:latin typeface="Arial" panose="020B0604020202020204" pitchFamily="34" charset="0"/>
                <a:ea typeface="Times New Roman" panose="02020603050405020304" pitchFamily="18" charset="0"/>
              </a:rPr>
              <a:t>SM2-Ti </a:t>
            </a:r>
            <a:r>
              <a:rPr lang="fr-FR" sz="1400" b="1" dirty="0" err="1">
                <a:effectLst/>
                <a:latin typeface="Arial" panose="020B0604020202020204" pitchFamily="34" charset="0"/>
                <a:ea typeface="Times New Roman" panose="02020603050405020304" pitchFamily="18" charset="0"/>
              </a:rPr>
              <a:t>Acrête</a:t>
            </a:r>
            <a:r>
              <a:rPr lang="fr-FR" sz="1400" dirty="0">
                <a:effectLst/>
                <a:latin typeface="Arial" panose="020B0604020202020204" pitchFamily="34" charset="0"/>
                <a:ea typeface="Times New Roman" panose="02020603050405020304" pitchFamily="18" charset="0"/>
              </a:rPr>
              <a:t> a été prolongé avec des grosses roches cimentées et la partie la plus en aval a été aménagée en zone d’infiltration grâce à la construction de quelques murets filtrants (Cf. croquis S. CLOSSY en annexe 1).</a:t>
            </a:r>
            <a:endParaRPr lang="fr-FR" sz="1400" dirty="0">
              <a:effectLst/>
              <a:latin typeface="Times New Roman" panose="02020603050405020304" pitchFamily="18" charset="0"/>
              <a:ea typeface="Times New Roman" panose="02020603050405020304" pitchFamily="18" charset="0"/>
            </a:endParaRPr>
          </a:p>
          <a:p>
            <a:pPr algn="just"/>
            <a:r>
              <a:rPr lang="fr-FR" sz="1400" dirty="0">
                <a:effectLst/>
                <a:latin typeface="Arial" panose="020B0604020202020204" pitchFamily="34" charset="0"/>
                <a:ea typeface="Times New Roman" panose="02020603050405020304" pitchFamily="18" charset="0"/>
              </a:rPr>
              <a:t> </a:t>
            </a:r>
            <a:endParaRPr lang="fr-FR" sz="1400" dirty="0">
              <a:effectLst/>
              <a:latin typeface="Times New Roman" panose="02020603050405020304" pitchFamily="18" charset="0"/>
              <a:ea typeface="Times New Roman" panose="02020603050405020304" pitchFamily="18" charset="0"/>
            </a:endParaRPr>
          </a:p>
          <a:p>
            <a:pPr marL="342900" lvl="0" indent="-342900" algn="just">
              <a:buFont typeface="Times New Roman" panose="02020603050405020304" pitchFamily="18" charset="0"/>
              <a:buChar char="-"/>
              <a:tabLst>
                <a:tab pos="457200" algn="l"/>
              </a:tabLst>
            </a:pPr>
            <a:r>
              <a:rPr lang="fr-FR" sz="1400" dirty="0">
                <a:effectLst/>
                <a:latin typeface="Arial" panose="020B0604020202020204" pitchFamily="34" charset="0"/>
                <a:ea typeface="Times New Roman" panose="02020603050405020304" pitchFamily="18" charset="0"/>
              </a:rPr>
              <a:t>Sur le radier </a:t>
            </a:r>
            <a:r>
              <a:rPr lang="fr-FR" sz="1400" b="1" dirty="0">
                <a:effectLst/>
                <a:latin typeface="Arial" panose="020B0604020202020204" pitchFamily="34" charset="0"/>
                <a:ea typeface="Times New Roman" panose="02020603050405020304" pitchFamily="18" charset="0"/>
              </a:rPr>
              <a:t>SB3-Ti </a:t>
            </a:r>
            <a:r>
              <a:rPr lang="fr-FR" sz="1400" b="1" dirty="0" err="1">
                <a:effectLst/>
                <a:latin typeface="Arial" panose="020B0604020202020204" pitchFamily="34" charset="0"/>
                <a:ea typeface="Times New Roman" panose="02020603050405020304" pitchFamily="18" charset="0"/>
              </a:rPr>
              <a:t>Acrête</a:t>
            </a:r>
            <a:r>
              <a:rPr lang="fr-FR" sz="1400" dirty="0">
                <a:effectLst/>
                <a:latin typeface="Arial" panose="020B0604020202020204" pitchFamily="34" charset="0"/>
                <a:ea typeface="Times New Roman" panose="02020603050405020304" pitchFamily="18" charset="0"/>
              </a:rPr>
              <a:t>, un petit bassin de 3,5 m</a:t>
            </a:r>
            <a:r>
              <a:rPr lang="fr-FR" sz="1400" baseline="30000" dirty="0">
                <a:effectLst/>
                <a:latin typeface="Arial" panose="020B0604020202020204" pitchFamily="34" charset="0"/>
                <a:ea typeface="Times New Roman" panose="02020603050405020304" pitchFamily="18" charset="0"/>
              </a:rPr>
              <a:t>3</a:t>
            </a:r>
            <a:r>
              <a:rPr lang="fr-FR" sz="1400" dirty="0">
                <a:effectLst/>
                <a:latin typeface="Arial" panose="020B0604020202020204" pitchFamily="34" charset="0"/>
                <a:ea typeface="Times New Roman" panose="02020603050405020304" pitchFamily="18" charset="0"/>
              </a:rPr>
              <a:t> a été construit afin disposer d’une réserve d’eau au milieu de la parcelle pour des arrosages d’appoint ou pour avoir de l’eau pour effectuer des traitements au pulvérisateur.</a:t>
            </a:r>
            <a:endParaRPr lang="fr-FR" sz="1400" dirty="0">
              <a:effectLst/>
              <a:latin typeface="Times New Roman" panose="02020603050405020304" pitchFamily="18" charset="0"/>
              <a:ea typeface="Times New Roman" panose="02020603050405020304" pitchFamily="18" charset="0"/>
            </a:endParaRPr>
          </a:p>
          <a:p>
            <a:pPr algn="just"/>
            <a:r>
              <a:rPr lang="fr-FR" sz="1400" dirty="0">
                <a:effectLst/>
                <a:latin typeface="Arial" panose="020B0604020202020204" pitchFamily="34" charset="0"/>
                <a:ea typeface="Times New Roman" panose="02020603050405020304" pitchFamily="18" charset="0"/>
              </a:rPr>
              <a:t> </a:t>
            </a:r>
            <a:endParaRPr lang="fr-FR" sz="1400" dirty="0">
              <a:effectLst/>
              <a:latin typeface="Times New Roman" panose="02020603050405020304" pitchFamily="18" charset="0"/>
              <a:ea typeface="Times New Roman" panose="02020603050405020304" pitchFamily="18" charset="0"/>
            </a:endParaRPr>
          </a:p>
          <a:p>
            <a:pPr algn="just"/>
            <a:r>
              <a:rPr lang="fr-FR" sz="1400" dirty="0">
                <a:effectLst/>
                <a:latin typeface="Arial" panose="020B0604020202020204" pitchFamily="34" charset="0"/>
                <a:ea typeface="Times New Roman" panose="02020603050405020304" pitchFamily="18" charset="0"/>
              </a:rPr>
              <a:t>Ces infrastructures ont été complétées par des plantations et semis de bois repousse pour réaliser des haies vives, ainsi que des arbres fruitiers plantés en bordure de parcelle.</a:t>
            </a:r>
            <a:endParaRPr lang="fr-FR" sz="1400" dirty="0">
              <a:effectLst/>
              <a:latin typeface="Times New Roman" panose="02020603050405020304" pitchFamily="18" charset="0"/>
              <a:ea typeface="Times New Roman" panose="02020603050405020304" pitchFamily="18" charset="0"/>
            </a:endParaRPr>
          </a:p>
        </p:txBody>
      </p:sp>
      <p:sp>
        <p:nvSpPr>
          <p:cNvPr id="3" name="ZoneTexte 2">
            <a:hlinkClick r:id="rId2" action="ppaction://hlinksldjump"/>
            <a:extLst>
              <a:ext uri="{FF2B5EF4-FFF2-40B4-BE49-F238E27FC236}">
                <a16:creationId xmlns:a16="http://schemas.microsoft.com/office/drawing/2014/main" id="{53985F94-414D-0093-BD41-C38F3C566B08}"/>
              </a:ext>
            </a:extLst>
          </p:cNvPr>
          <p:cNvSpPr txBox="1"/>
          <p:nvPr/>
        </p:nvSpPr>
        <p:spPr>
          <a:xfrm>
            <a:off x="7991872" y="116632"/>
            <a:ext cx="1152128" cy="276999"/>
          </a:xfrm>
          <a:prstGeom prst="rect">
            <a:avLst/>
          </a:prstGeom>
          <a:solidFill>
            <a:schemeClr val="accent1">
              <a:lumMod val="40000"/>
              <a:lumOff val="60000"/>
            </a:schemeClr>
          </a:solidFill>
        </p:spPr>
        <p:txBody>
          <a:bodyPr wrap="square" rtlCol="0">
            <a:spAutoFit/>
          </a:bodyPr>
          <a:lstStyle/>
          <a:p>
            <a:r>
              <a:rPr lang="fr-FR" sz="1200" dirty="0"/>
              <a:t>Retour à l’index</a:t>
            </a:r>
          </a:p>
        </p:txBody>
      </p:sp>
    </p:spTree>
    <p:extLst>
      <p:ext uri="{BB962C8B-B14F-4D97-AF65-F5344CB8AC3E}">
        <p14:creationId xmlns:p14="http://schemas.microsoft.com/office/powerpoint/2010/main" val="21914533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hidden="1"/>
          <p:cNvSpPr>
            <a:spLocks noGrp="1" noChangeArrowheads="1"/>
          </p:cNvSpPr>
          <p:nvPr>
            <p:ph type="title"/>
          </p:nvPr>
        </p:nvSpPr>
        <p:spPr/>
        <p:txBody>
          <a:bodyPr>
            <a:normAutofit fontScale="90000"/>
          </a:bodyPr>
          <a:lstStyle/>
          <a:p>
            <a:pPr eaLnBrk="1" hangingPunct="1"/>
            <a:r>
              <a:rPr lang="fr-FR" dirty="0"/>
              <a:t>Novembre 2008. Vue du seuil S3 vers l’aval. Les pierres déposées par les cyclones de septembre 2008 proviennent des seuils en pierres sèches construits en 2005 sur la parcelle de Madame Alfred.</a:t>
            </a:r>
          </a:p>
        </p:txBody>
      </p:sp>
      <p:sp>
        <p:nvSpPr>
          <p:cNvPr id="43011" name="Rectangle 3" descr="DSC01305"/>
          <p:cNvSpPr>
            <a:spLocks noGrp="1" noChangeAspect="1" noChangeArrowheads="1"/>
          </p:cNvSpPr>
          <p:nvPr isPhoto="1"/>
        </p:nvSpPr>
        <p:spPr bwMode="auto">
          <a:xfrm>
            <a:off x="1025860" y="-27707"/>
            <a:ext cx="7506580" cy="5629935"/>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17110" y="5692309"/>
            <a:ext cx="9071992" cy="1138773"/>
          </a:xfrm>
          <a:prstGeom prst="rect">
            <a:avLst/>
          </a:prstGeom>
          <a:noFill/>
        </p:spPr>
        <p:txBody>
          <a:bodyPr wrap="square" rtlCol="0">
            <a:spAutoFit/>
          </a:bodyPr>
          <a:lstStyle/>
          <a:p>
            <a:pPr algn="ctr"/>
            <a:r>
              <a:rPr lang="fr-FR" sz="2000" b="1" dirty="0"/>
              <a:t>Les effets des crues de septembre 2008 sur les seuils SM1-Ti </a:t>
            </a:r>
            <a:r>
              <a:rPr lang="fr-FR" sz="2000" b="1" dirty="0" err="1"/>
              <a:t>Acrête</a:t>
            </a:r>
            <a:r>
              <a:rPr lang="fr-FR" sz="2000" b="1" dirty="0"/>
              <a:t>, SM2-Ti </a:t>
            </a:r>
            <a:r>
              <a:rPr lang="fr-FR" sz="2000" b="1" dirty="0" err="1"/>
              <a:t>Acrête</a:t>
            </a:r>
            <a:r>
              <a:rPr lang="fr-FR" sz="2000" b="1" dirty="0"/>
              <a:t> et SB3-Ti </a:t>
            </a:r>
            <a:r>
              <a:rPr lang="fr-FR" sz="2000" b="1" dirty="0" err="1"/>
              <a:t>Acrête</a:t>
            </a:r>
            <a:endParaRPr lang="fr-FR" sz="2000" b="1" dirty="0"/>
          </a:p>
          <a:p>
            <a:r>
              <a:rPr lang="fr-FR" sz="1400" dirty="0"/>
              <a:t>Novembre 2008. Vue du seuil SB3-Ti </a:t>
            </a:r>
            <a:r>
              <a:rPr lang="fr-FR" sz="1400" dirty="0" err="1"/>
              <a:t>Acrête</a:t>
            </a:r>
            <a:r>
              <a:rPr lang="fr-FR" sz="1400" dirty="0"/>
              <a:t>. Les pierres déposées par les cyclones de septembre 2008 proviennent des seuils en pierres sèches construits en 2005 sur la parcelle de Madame Alfred.</a:t>
            </a:r>
          </a:p>
        </p:txBody>
      </p:sp>
      <p:cxnSp>
        <p:nvCxnSpPr>
          <p:cNvPr id="3" name="Connecteur droit avec flèche 2">
            <a:extLst>
              <a:ext uri="{FF2B5EF4-FFF2-40B4-BE49-F238E27FC236}">
                <a16:creationId xmlns:a16="http://schemas.microsoft.com/office/drawing/2014/main" id="{31C14530-9C77-78D1-0E2F-3F977855AE47}"/>
              </a:ext>
            </a:extLst>
          </p:cNvPr>
          <p:cNvCxnSpPr>
            <a:cxnSpLocks/>
          </p:cNvCxnSpPr>
          <p:nvPr/>
        </p:nvCxnSpPr>
        <p:spPr>
          <a:xfrm flipV="1">
            <a:off x="2411760" y="4365104"/>
            <a:ext cx="1224136" cy="64807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31944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hidden="1"/>
          <p:cNvSpPr>
            <a:spLocks noGrp="1" noChangeArrowheads="1"/>
          </p:cNvSpPr>
          <p:nvPr>
            <p:ph type="title"/>
          </p:nvPr>
        </p:nvSpPr>
        <p:spPr/>
        <p:txBody>
          <a:bodyPr>
            <a:normAutofit fontScale="90000"/>
          </a:bodyPr>
          <a:lstStyle/>
          <a:p>
            <a:pPr eaLnBrk="1" hangingPunct="1"/>
            <a:r>
              <a:rPr lang="fr-FR" dirty="0"/>
              <a:t>Idem. Vue vers l’aval de S3 (1</a:t>
            </a:r>
            <a:r>
              <a:rPr lang="fr-FR" baseline="30000" dirty="0"/>
              <a:t>er</a:t>
            </a:r>
            <a:r>
              <a:rPr lang="fr-FR" dirty="0"/>
              <a:t> plan) et S2 après les cyclones de septembre 2008.</a:t>
            </a:r>
          </a:p>
        </p:txBody>
      </p:sp>
      <p:sp>
        <p:nvSpPr>
          <p:cNvPr id="44035" name="Rectangle 3" descr="Foto_Perou_018"/>
          <p:cNvSpPr>
            <a:spLocks noGrp="1" noChangeAspect="1" noChangeArrowheads="1"/>
          </p:cNvSpPr>
          <p:nvPr isPhoto="1"/>
        </p:nvSpPr>
        <p:spPr bwMode="auto">
          <a:xfrm>
            <a:off x="0" y="0"/>
            <a:ext cx="7956376" cy="5968318"/>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107504" y="6093296"/>
            <a:ext cx="7283404" cy="307777"/>
          </a:xfrm>
          <a:prstGeom prst="rect">
            <a:avLst/>
          </a:prstGeom>
          <a:noFill/>
        </p:spPr>
        <p:txBody>
          <a:bodyPr wrap="none" rtlCol="0">
            <a:spAutoFit/>
          </a:bodyPr>
          <a:lstStyle/>
          <a:p>
            <a:r>
              <a:rPr lang="fr-FR" sz="1400" dirty="0"/>
              <a:t>Vue vers l’aval de SB3-Ti </a:t>
            </a:r>
            <a:r>
              <a:rPr lang="fr-FR" sz="1400" dirty="0" err="1"/>
              <a:t>Acrête</a:t>
            </a:r>
            <a:r>
              <a:rPr lang="fr-FR" sz="1400" dirty="0"/>
              <a:t> (1</a:t>
            </a:r>
            <a:r>
              <a:rPr lang="fr-FR" sz="1400" baseline="30000" dirty="0"/>
              <a:t>er</a:t>
            </a:r>
            <a:r>
              <a:rPr lang="fr-FR" sz="1400" dirty="0"/>
              <a:t> plan) et SM2-Ti </a:t>
            </a:r>
            <a:r>
              <a:rPr lang="fr-FR" sz="1400" dirty="0" err="1"/>
              <a:t>Acrête</a:t>
            </a:r>
            <a:r>
              <a:rPr lang="fr-FR" sz="1400" dirty="0"/>
              <a:t> après les cyclones de septembre 2008.</a:t>
            </a:r>
          </a:p>
        </p:txBody>
      </p:sp>
      <p:cxnSp>
        <p:nvCxnSpPr>
          <p:cNvPr id="3" name="Connecteur droit avec flèche 2">
            <a:extLst>
              <a:ext uri="{FF2B5EF4-FFF2-40B4-BE49-F238E27FC236}">
                <a16:creationId xmlns:a16="http://schemas.microsoft.com/office/drawing/2014/main" id="{9204C86A-0896-7F29-77EB-E0D2457BF9AC}"/>
              </a:ext>
            </a:extLst>
          </p:cNvPr>
          <p:cNvCxnSpPr>
            <a:cxnSpLocks/>
          </p:cNvCxnSpPr>
          <p:nvPr/>
        </p:nvCxnSpPr>
        <p:spPr>
          <a:xfrm flipV="1">
            <a:off x="3131840" y="2132856"/>
            <a:ext cx="1080120" cy="100811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DE8A6FB2-9DF3-3069-9F11-BCA593EECDE3}"/>
              </a:ext>
            </a:extLst>
          </p:cNvPr>
          <p:cNvCxnSpPr>
            <a:cxnSpLocks/>
          </p:cNvCxnSpPr>
          <p:nvPr/>
        </p:nvCxnSpPr>
        <p:spPr>
          <a:xfrm flipV="1">
            <a:off x="1979712" y="4221088"/>
            <a:ext cx="720080" cy="130566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1170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opie de Bois_Scié_Ti_Crêt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27088" y="1484313"/>
            <a:ext cx="7658100"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3"/>
          <p:cNvSpPr txBox="1">
            <a:spLocks noChangeArrowheads="1"/>
          </p:cNvSpPr>
          <p:nvPr/>
        </p:nvSpPr>
        <p:spPr bwMode="auto">
          <a:xfrm>
            <a:off x="827088" y="692150"/>
            <a:ext cx="77771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400" dirty="0"/>
              <a:t>Une carte plus détaillée localise les seuils dans les deux bassins versants</a:t>
            </a:r>
          </a:p>
        </p:txBody>
      </p:sp>
      <p:sp>
        <p:nvSpPr>
          <p:cNvPr id="11269" name="Text Box 5"/>
          <p:cNvSpPr txBox="1">
            <a:spLocks noChangeArrowheads="1"/>
          </p:cNvSpPr>
          <p:nvPr/>
        </p:nvSpPr>
        <p:spPr bwMode="auto">
          <a:xfrm>
            <a:off x="6877050" y="1916113"/>
            <a:ext cx="1366838" cy="217487"/>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900" dirty="0">
                <a:latin typeface="Arial Black" pitchFamily="34" charset="0"/>
              </a:rPr>
              <a:t>Ravine Ti </a:t>
            </a:r>
            <a:r>
              <a:rPr lang="fr-FR" sz="900" dirty="0" err="1">
                <a:latin typeface="Arial Black" pitchFamily="34" charset="0"/>
              </a:rPr>
              <a:t>Acrête</a:t>
            </a:r>
            <a:endParaRPr lang="fr-FR" sz="900" dirty="0"/>
          </a:p>
        </p:txBody>
      </p:sp>
      <p:sp>
        <p:nvSpPr>
          <p:cNvPr id="11270" name="Text Box 6"/>
          <p:cNvSpPr txBox="1">
            <a:spLocks noChangeArrowheads="1"/>
          </p:cNvSpPr>
          <p:nvPr/>
        </p:nvSpPr>
        <p:spPr bwMode="auto">
          <a:xfrm>
            <a:off x="6948488" y="5157788"/>
            <a:ext cx="1366837" cy="21590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900">
                <a:latin typeface="Arial Black" pitchFamily="34" charset="0"/>
              </a:rPr>
              <a:t>Ravine Bois Scié</a:t>
            </a:r>
            <a:endParaRPr lang="fr-FR" sz="900"/>
          </a:p>
        </p:txBody>
      </p:sp>
      <p:sp>
        <p:nvSpPr>
          <p:cNvPr id="11271" name="Line 7"/>
          <p:cNvSpPr>
            <a:spLocks noChangeShapeType="1"/>
          </p:cNvSpPr>
          <p:nvPr/>
        </p:nvSpPr>
        <p:spPr bwMode="auto">
          <a:xfrm flipH="1">
            <a:off x="6516688" y="2133600"/>
            <a:ext cx="360362"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1272" name="Line 8"/>
          <p:cNvSpPr>
            <a:spLocks noChangeShapeType="1"/>
          </p:cNvSpPr>
          <p:nvPr/>
        </p:nvSpPr>
        <p:spPr bwMode="auto">
          <a:xfrm flipH="1">
            <a:off x="5940425" y="5373688"/>
            <a:ext cx="1008063" cy="714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Tree>
    <p:extLst>
      <p:ext uri="{BB962C8B-B14F-4D97-AF65-F5344CB8AC3E}">
        <p14:creationId xmlns:p14="http://schemas.microsoft.com/office/powerpoint/2010/main" val="23883370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hidden="1"/>
          <p:cNvSpPr>
            <a:spLocks noGrp="1" noChangeArrowheads="1"/>
          </p:cNvSpPr>
          <p:nvPr>
            <p:ph type="title"/>
          </p:nvPr>
        </p:nvSpPr>
        <p:spPr/>
        <p:txBody>
          <a:bodyPr>
            <a:normAutofit fontScale="90000"/>
          </a:bodyPr>
          <a:lstStyle/>
          <a:p>
            <a:pPr eaLnBrk="1" hangingPunct="1"/>
            <a:r>
              <a:rPr lang="fr-FR" dirty="0"/>
              <a:t>Novembre 2008. Vue du seuil S3 vers l’amont. La zone </a:t>
            </a:r>
            <a:r>
              <a:rPr lang="fr-FR" dirty="0" err="1"/>
              <a:t>surcreusée</a:t>
            </a:r>
            <a:r>
              <a:rPr lang="fr-FR" dirty="0"/>
              <a:t> compromet  la stabilité du seuil, mais l’ouvrage a bien résisté aux passages de crues de fréquence centennale. A cet emplacement, un bassin de dissipation sera construit en 2009, il facilitera également l’approvisionnement en eau pour l’arrosage des cultures et pour l’abreuvement du bétail.</a:t>
            </a:r>
          </a:p>
        </p:txBody>
      </p:sp>
      <p:sp>
        <p:nvSpPr>
          <p:cNvPr id="46083" name="Rectangle 3" descr="DSC01307"/>
          <p:cNvSpPr>
            <a:spLocks noGrp="1" noChangeAspect="1" noChangeArrowheads="1"/>
          </p:cNvSpPr>
          <p:nvPr isPhoto="1"/>
        </p:nvSpPr>
        <p:spPr bwMode="auto">
          <a:xfrm>
            <a:off x="1" y="0"/>
            <a:ext cx="7356310" cy="5517232"/>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35496" y="5589240"/>
            <a:ext cx="9036496" cy="954107"/>
          </a:xfrm>
          <a:prstGeom prst="rect">
            <a:avLst/>
          </a:prstGeom>
          <a:noFill/>
        </p:spPr>
        <p:txBody>
          <a:bodyPr wrap="square" rtlCol="0">
            <a:spAutoFit/>
          </a:bodyPr>
          <a:lstStyle/>
          <a:p>
            <a:r>
              <a:rPr lang="fr-FR" sz="1400" dirty="0"/>
              <a:t>Novembre 2008. Vue du seuil SB3-Ti </a:t>
            </a:r>
            <a:r>
              <a:rPr lang="fr-FR" sz="1400" dirty="0" err="1"/>
              <a:t>Acrête</a:t>
            </a:r>
            <a:r>
              <a:rPr lang="fr-FR" sz="1400" dirty="0"/>
              <a:t>. La zone surcreusée créée par les crues compromet  la stabilité du seuil, mais l’ouvrage a bien résisté aux passages de crues de fréquence centennale. A cet emplacement, un bassin de dissipation sera construit en 2009. Il facilitera également l’approvisionnement en eau pour l’arrosage des cultures et pour l’abreuvement du bétail.</a:t>
            </a:r>
          </a:p>
        </p:txBody>
      </p:sp>
      <p:cxnSp>
        <p:nvCxnSpPr>
          <p:cNvPr id="3" name="Connecteur droit avec flèche 2">
            <a:extLst>
              <a:ext uri="{FF2B5EF4-FFF2-40B4-BE49-F238E27FC236}">
                <a16:creationId xmlns:a16="http://schemas.microsoft.com/office/drawing/2014/main" id="{D10B1556-5DFE-088D-02C0-838C72A5692A}"/>
              </a:ext>
            </a:extLst>
          </p:cNvPr>
          <p:cNvCxnSpPr>
            <a:cxnSpLocks/>
          </p:cNvCxnSpPr>
          <p:nvPr/>
        </p:nvCxnSpPr>
        <p:spPr>
          <a:xfrm flipH="1">
            <a:off x="2123728" y="2636912"/>
            <a:ext cx="2880320" cy="180020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79733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hidden="1"/>
          <p:cNvSpPr>
            <a:spLocks noGrp="1" noChangeArrowheads="1"/>
          </p:cNvSpPr>
          <p:nvPr>
            <p:ph type="title"/>
          </p:nvPr>
        </p:nvSpPr>
        <p:spPr/>
        <p:txBody>
          <a:bodyPr>
            <a:normAutofit fontScale="90000"/>
          </a:bodyPr>
          <a:lstStyle/>
          <a:p>
            <a:pPr eaLnBrk="1" hangingPunct="1"/>
            <a:r>
              <a:rPr lang="fr-FR" dirty="0"/>
              <a:t>Septembre 2008, peu de temps après le passage des cyclones. L’alluvionnement derrière S1, vu vers l’aval. Les matériaux les plus grossiers ont été retenu par les seuils S3 et S2, en amont de S1.</a:t>
            </a:r>
          </a:p>
        </p:txBody>
      </p:sp>
      <p:sp>
        <p:nvSpPr>
          <p:cNvPr id="47107" name="Rectangle 3" descr="Foto_Perou_017"/>
          <p:cNvSpPr>
            <a:spLocks noGrp="1" noChangeAspect="1" noChangeArrowheads="1"/>
          </p:cNvSpPr>
          <p:nvPr isPhoto="1"/>
        </p:nvSpPr>
        <p:spPr bwMode="auto">
          <a:xfrm>
            <a:off x="0" y="0"/>
            <a:ext cx="7643015" cy="5733256"/>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89756" y="5716412"/>
            <a:ext cx="8964488" cy="1169551"/>
          </a:xfrm>
          <a:prstGeom prst="rect">
            <a:avLst/>
          </a:prstGeom>
          <a:noFill/>
        </p:spPr>
        <p:txBody>
          <a:bodyPr wrap="square" rtlCol="0">
            <a:spAutoFit/>
          </a:bodyPr>
          <a:lstStyle/>
          <a:p>
            <a:r>
              <a:rPr lang="fr-FR" sz="1400" dirty="0"/>
              <a:t>Septembre 2008, peu de temps après le passage des cyclones. Les seuils en pierres sèches ont été détruits par les cyclones de septembre 2008. Une partie de ces pierres a été entraînée jusqu’aux seuils SB3-Ti </a:t>
            </a:r>
            <a:r>
              <a:rPr lang="fr-FR" sz="1400" dirty="0" err="1"/>
              <a:t>Acrête</a:t>
            </a:r>
            <a:r>
              <a:rPr lang="fr-FR" sz="1400" dirty="0"/>
              <a:t>, SM2-Ti </a:t>
            </a:r>
            <a:r>
              <a:rPr lang="fr-FR" sz="1400" dirty="0" err="1"/>
              <a:t>Acrête</a:t>
            </a:r>
            <a:r>
              <a:rPr lang="fr-FR" sz="1400" dirty="0"/>
              <a:t> et SM1-Ti </a:t>
            </a:r>
            <a:r>
              <a:rPr lang="fr-FR" sz="1400" dirty="0" err="1"/>
              <a:t>Acrête</a:t>
            </a:r>
            <a:r>
              <a:rPr lang="fr-FR" sz="1400" dirty="0"/>
              <a:t>.</a:t>
            </a:r>
          </a:p>
          <a:p>
            <a:r>
              <a:rPr lang="fr-FR" sz="1400" dirty="0"/>
              <a:t>La photo montre l’alluvionnement à l’amont de SM1-Ti </a:t>
            </a:r>
            <a:r>
              <a:rPr lang="fr-FR" sz="1400" dirty="0" err="1"/>
              <a:t>Acrête</a:t>
            </a:r>
            <a:r>
              <a:rPr lang="fr-FR" sz="1400" dirty="0"/>
              <a:t>. Les matériaux les plus grossiers ont été retenu par les seuils SB3-Ti </a:t>
            </a:r>
            <a:r>
              <a:rPr lang="fr-FR" sz="1400" dirty="0" err="1"/>
              <a:t>Acrête</a:t>
            </a:r>
            <a:r>
              <a:rPr lang="fr-FR" sz="1400" dirty="0"/>
              <a:t> et SM2-Ti </a:t>
            </a:r>
            <a:r>
              <a:rPr lang="fr-FR" sz="1400" dirty="0" err="1"/>
              <a:t>Acrête</a:t>
            </a:r>
            <a:r>
              <a:rPr lang="fr-FR" sz="1400" dirty="0"/>
              <a:t>, en amont de SM1-Ti </a:t>
            </a:r>
            <a:r>
              <a:rPr lang="fr-FR" sz="1400" dirty="0" err="1"/>
              <a:t>Acrête</a:t>
            </a:r>
            <a:r>
              <a:rPr lang="fr-FR" sz="1400" dirty="0"/>
              <a:t>.</a:t>
            </a:r>
          </a:p>
        </p:txBody>
      </p:sp>
      <p:cxnSp>
        <p:nvCxnSpPr>
          <p:cNvPr id="3" name="Connecteur droit avec flèche 2">
            <a:extLst>
              <a:ext uri="{FF2B5EF4-FFF2-40B4-BE49-F238E27FC236}">
                <a16:creationId xmlns:a16="http://schemas.microsoft.com/office/drawing/2014/main" id="{B6242331-35F1-2D8E-3581-7B9868197202}"/>
              </a:ext>
            </a:extLst>
          </p:cNvPr>
          <p:cNvCxnSpPr>
            <a:cxnSpLocks/>
          </p:cNvCxnSpPr>
          <p:nvPr/>
        </p:nvCxnSpPr>
        <p:spPr>
          <a:xfrm flipV="1">
            <a:off x="1331640" y="3212976"/>
            <a:ext cx="1944216" cy="64807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 name="Connecteur droit avec flèche 4">
            <a:extLst>
              <a:ext uri="{FF2B5EF4-FFF2-40B4-BE49-F238E27FC236}">
                <a16:creationId xmlns:a16="http://schemas.microsoft.com/office/drawing/2014/main" id="{2DB977AB-0634-65A0-6E07-0D1CE4AA5F29}"/>
              </a:ext>
            </a:extLst>
          </p:cNvPr>
          <p:cNvCxnSpPr>
            <a:cxnSpLocks/>
          </p:cNvCxnSpPr>
          <p:nvPr/>
        </p:nvCxnSpPr>
        <p:spPr>
          <a:xfrm flipV="1">
            <a:off x="3419872" y="1772816"/>
            <a:ext cx="864096" cy="122413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37173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hidden="1"/>
          <p:cNvSpPr>
            <a:spLocks noGrp="1" noChangeArrowheads="1"/>
          </p:cNvSpPr>
          <p:nvPr>
            <p:ph type="title"/>
          </p:nvPr>
        </p:nvSpPr>
        <p:spPr/>
        <p:txBody>
          <a:bodyPr>
            <a:normAutofit fontScale="90000"/>
          </a:bodyPr>
          <a:lstStyle/>
          <a:p>
            <a:pPr eaLnBrk="1" hangingPunct="1"/>
            <a:r>
              <a:rPr lang="fr-FR" dirty="0"/>
              <a:t>1</a:t>
            </a:r>
            <a:r>
              <a:rPr lang="fr-FR" baseline="30000" dirty="0"/>
              <a:t>er</a:t>
            </a:r>
            <a:r>
              <a:rPr lang="fr-FR" dirty="0"/>
              <a:t> Février 2009. Seuil S3 vue vers l’amont. Au-dessus du seuil, à droite, un pois de souche (</a:t>
            </a:r>
            <a:r>
              <a:rPr lang="fr-FR" dirty="0" err="1"/>
              <a:t>lablab</a:t>
            </a:r>
            <a:r>
              <a:rPr lang="fr-FR" dirty="0"/>
              <a:t> Niger) vigoureux profite de l’humidité accumulée grâce au seuil. Un bassin de dissipation sera aménagé au pied du seuil, au niveau d’une zone </a:t>
            </a:r>
            <a:r>
              <a:rPr lang="fr-FR" dirty="0" err="1"/>
              <a:t>surcreusée</a:t>
            </a:r>
            <a:r>
              <a:rPr lang="fr-FR" dirty="0"/>
              <a:t> qui a constitué une retenue temporaire de septembre 2008 à fin janvier 2009. </a:t>
            </a:r>
          </a:p>
        </p:txBody>
      </p:sp>
      <p:sp>
        <p:nvSpPr>
          <p:cNvPr id="64515" name="Rectangle 3" descr="DSC01525"/>
          <p:cNvSpPr>
            <a:spLocks noGrp="1" noChangeAspect="1" noChangeArrowheads="1"/>
          </p:cNvSpPr>
          <p:nvPr isPhoto="1"/>
        </p:nvSpPr>
        <p:spPr bwMode="auto">
          <a:xfrm>
            <a:off x="0" y="0"/>
            <a:ext cx="7260299" cy="5445224"/>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179512" y="5517232"/>
            <a:ext cx="8892479" cy="738664"/>
          </a:xfrm>
          <a:prstGeom prst="rect">
            <a:avLst/>
          </a:prstGeom>
          <a:noFill/>
        </p:spPr>
        <p:txBody>
          <a:bodyPr wrap="square" rtlCol="0">
            <a:spAutoFit/>
          </a:bodyPr>
          <a:lstStyle/>
          <a:p>
            <a:r>
              <a:rPr lang="fr-FR" sz="1400" dirty="0"/>
              <a:t>1</a:t>
            </a:r>
            <a:r>
              <a:rPr lang="fr-FR" sz="1400" baseline="30000" dirty="0"/>
              <a:t>er</a:t>
            </a:r>
            <a:r>
              <a:rPr lang="fr-FR" sz="1400" dirty="0"/>
              <a:t> février 2009. Seuil SB3-Ti </a:t>
            </a:r>
            <a:r>
              <a:rPr lang="fr-FR" sz="1400" dirty="0" err="1"/>
              <a:t>Acrête</a:t>
            </a:r>
            <a:r>
              <a:rPr lang="fr-FR" sz="1400" dirty="0"/>
              <a:t>. Au-dessus du seuil, à droite, un pois de souche (</a:t>
            </a:r>
            <a:r>
              <a:rPr lang="fr-FR" sz="1400" dirty="0" err="1"/>
              <a:t>lablab</a:t>
            </a:r>
            <a:r>
              <a:rPr lang="fr-FR" sz="1400" dirty="0"/>
              <a:t> Niger) vigoureux profite de l’humidité accumulée grâce au seuil. Un bassin de dissipation sera aménagé au pied du seuil, au niveau d’une zone surcreusée qui a constitué une retenue temporaire de septembre 2008 à fin janvier 2009. </a:t>
            </a:r>
          </a:p>
        </p:txBody>
      </p:sp>
      <p:cxnSp>
        <p:nvCxnSpPr>
          <p:cNvPr id="3" name="Connecteur droit avec flèche 2">
            <a:extLst>
              <a:ext uri="{FF2B5EF4-FFF2-40B4-BE49-F238E27FC236}">
                <a16:creationId xmlns:a16="http://schemas.microsoft.com/office/drawing/2014/main" id="{115F9DC1-83A4-9B73-0056-60BBA31551F7}"/>
              </a:ext>
            </a:extLst>
          </p:cNvPr>
          <p:cNvCxnSpPr>
            <a:cxnSpLocks/>
          </p:cNvCxnSpPr>
          <p:nvPr/>
        </p:nvCxnSpPr>
        <p:spPr>
          <a:xfrm>
            <a:off x="3203848" y="4149080"/>
            <a:ext cx="864096" cy="122413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66EC667A-B7E3-BB2E-D62F-BB2EC2C666D8}"/>
              </a:ext>
            </a:extLst>
          </p:cNvPr>
          <p:cNvCxnSpPr>
            <a:cxnSpLocks/>
          </p:cNvCxnSpPr>
          <p:nvPr/>
        </p:nvCxnSpPr>
        <p:spPr>
          <a:xfrm>
            <a:off x="1883701" y="2132856"/>
            <a:ext cx="744083" cy="43204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28442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hidden="1"/>
          <p:cNvSpPr>
            <a:spLocks noGrp="1" noChangeArrowheads="1"/>
          </p:cNvSpPr>
          <p:nvPr>
            <p:ph type="title"/>
          </p:nvPr>
        </p:nvSpPr>
        <p:spPr/>
        <p:txBody>
          <a:bodyPr>
            <a:normAutofit fontScale="90000"/>
          </a:bodyPr>
          <a:lstStyle/>
          <a:p>
            <a:pPr eaLnBrk="1" hangingPunct="1"/>
            <a:r>
              <a:rPr lang="fr-FR" dirty="0"/>
              <a:t>Novembre 2008. Vue du seuil S2 vers l’aval.</a:t>
            </a:r>
          </a:p>
        </p:txBody>
      </p:sp>
      <p:sp>
        <p:nvSpPr>
          <p:cNvPr id="65539" name="Rectangle 3" descr="DSC01308"/>
          <p:cNvSpPr>
            <a:spLocks noGrp="1" noChangeAspect="1" noChangeArrowheads="1"/>
          </p:cNvSpPr>
          <p:nvPr isPhoto="1"/>
        </p:nvSpPr>
        <p:spPr bwMode="auto">
          <a:xfrm>
            <a:off x="0" y="0"/>
            <a:ext cx="8124395" cy="6093296"/>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0" y="6093296"/>
            <a:ext cx="9144000" cy="523220"/>
          </a:xfrm>
          <a:prstGeom prst="rect">
            <a:avLst/>
          </a:prstGeom>
          <a:noFill/>
        </p:spPr>
        <p:txBody>
          <a:bodyPr wrap="square" rtlCol="0">
            <a:spAutoFit/>
          </a:bodyPr>
          <a:lstStyle/>
          <a:p>
            <a:r>
              <a:rPr lang="fr-FR" sz="1400" dirty="0"/>
              <a:t>Novembre 2008. Vue du seuil SM2-Ti </a:t>
            </a:r>
            <a:r>
              <a:rPr lang="fr-FR" sz="1400" dirty="0" err="1"/>
              <a:t>Acrête</a:t>
            </a:r>
            <a:r>
              <a:rPr lang="fr-FR" sz="1400" dirty="0"/>
              <a:t> vers l’aval. La crue de septembre 2008 a affouillé le seuil en aval du radier. Un bassin de dissipation sera construit à cet endroit en profitant du surcreusement.</a:t>
            </a:r>
          </a:p>
        </p:txBody>
      </p:sp>
      <p:cxnSp>
        <p:nvCxnSpPr>
          <p:cNvPr id="3" name="Connecteur droit avec flèche 2">
            <a:extLst>
              <a:ext uri="{FF2B5EF4-FFF2-40B4-BE49-F238E27FC236}">
                <a16:creationId xmlns:a16="http://schemas.microsoft.com/office/drawing/2014/main" id="{2480E84F-71EF-9322-60FE-E605B363D1D4}"/>
              </a:ext>
            </a:extLst>
          </p:cNvPr>
          <p:cNvCxnSpPr>
            <a:cxnSpLocks/>
          </p:cNvCxnSpPr>
          <p:nvPr/>
        </p:nvCxnSpPr>
        <p:spPr>
          <a:xfrm flipH="1" flipV="1">
            <a:off x="3563888" y="4437112"/>
            <a:ext cx="360040" cy="151216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B6DF4AC6-56F9-8FFB-FC11-51F2C12DC440}"/>
              </a:ext>
            </a:extLst>
          </p:cNvPr>
          <p:cNvCxnSpPr>
            <a:cxnSpLocks/>
          </p:cNvCxnSpPr>
          <p:nvPr/>
        </p:nvCxnSpPr>
        <p:spPr>
          <a:xfrm flipH="1" flipV="1">
            <a:off x="2195736" y="1988840"/>
            <a:ext cx="1080120" cy="122413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A06C0678-CF7B-D7D0-6B46-35FF7BD70AF8}"/>
              </a:ext>
            </a:extLst>
          </p:cNvPr>
          <p:cNvSpPr txBox="1"/>
          <p:nvPr/>
        </p:nvSpPr>
        <p:spPr>
          <a:xfrm>
            <a:off x="6516216" y="5713511"/>
            <a:ext cx="1296144" cy="307777"/>
          </a:xfrm>
          <a:prstGeom prst="rect">
            <a:avLst/>
          </a:prstGeom>
          <a:noFill/>
        </p:spPr>
        <p:txBody>
          <a:bodyPr wrap="square" rtlCol="0">
            <a:spAutoFit/>
          </a:bodyPr>
          <a:lstStyle/>
          <a:p>
            <a:r>
              <a:rPr lang="fr-FR" sz="1400" b="1" dirty="0">
                <a:solidFill>
                  <a:schemeClr val="bg1"/>
                </a:solidFill>
              </a:rPr>
              <a:t>SM2-Ti </a:t>
            </a:r>
            <a:r>
              <a:rPr lang="fr-FR" sz="1400" b="1" dirty="0" err="1">
                <a:solidFill>
                  <a:schemeClr val="bg1"/>
                </a:solidFill>
              </a:rPr>
              <a:t>Acrête</a:t>
            </a:r>
            <a:endParaRPr lang="fr-FR" sz="1400" b="1" dirty="0">
              <a:solidFill>
                <a:schemeClr val="bg1"/>
              </a:solidFill>
            </a:endParaRPr>
          </a:p>
        </p:txBody>
      </p:sp>
    </p:spTree>
    <p:extLst>
      <p:ext uri="{BB962C8B-B14F-4D97-AF65-F5344CB8AC3E}">
        <p14:creationId xmlns:p14="http://schemas.microsoft.com/office/powerpoint/2010/main" val="15726396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hidden="1"/>
          <p:cNvSpPr>
            <a:spLocks noGrp="1" noChangeArrowheads="1"/>
          </p:cNvSpPr>
          <p:nvPr>
            <p:ph type="title"/>
          </p:nvPr>
        </p:nvSpPr>
        <p:spPr/>
        <p:txBody>
          <a:bodyPr>
            <a:normAutofit fontScale="90000"/>
          </a:bodyPr>
          <a:lstStyle/>
          <a:p>
            <a:pPr eaLnBrk="1" hangingPunct="1"/>
            <a:r>
              <a:rPr lang="fr-FR" dirty="0"/>
              <a:t>1</a:t>
            </a:r>
            <a:r>
              <a:rPr lang="fr-FR" baseline="30000" dirty="0"/>
              <a:t>er</a:t>
            </a:r>
            <a:r>
              <a:rPr lang="fr-FR" dirty="0"/>
              <a:t> février 2009. Idem. Le chantier de la construction du bassin de dissipation. Les grosses pierres sont posées sur un lit constitué de cailloux. Ces grosses pierres seront reliées par des joints au mortier de ciment pour constituer un pavage grossier et rugueux. Les murs latéraux du bassin seront également construits en pierres sèches avec un mortier de ciment. </a:t>
            </a:r>
          </a:p>
        </p:txBody>
      </p:sp>
      <p:sp>
        <p:nvSpPr>
          <p:cNvPr id="66563" name="Rectangle 3" descr="DSC01534"/>
          <p:cNvSpPr>
            <a:spLocks noGrp="1" noChangeAspect="1" noChangeArrowheads="1"/>
          </p:cNvSpPr>
          <p:nvPr isPhoto="1"/>
        </p:nvSpPr>
        <p:spPr bwMode="auto">
          <a:xfrm>
            <a:off x="1" y="0"/>
            <a:ext cx="7452320" cy="558924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0" y="5661248"/>
            <a:ext cx="9036495" cy="738664"/>
          </a:xfrm>
          <a:prstGeom prst="rect">
            <a:avLst/>
          </a:prstGeom>
          <a:noFill/>
        </p:spPr>
        <p:txBody>
          <a:bodyPr wrap="square" rtlCol="0">
            <a:spAutoFit/>
          </a:bodyPr>
          <a:lstStyle/>
          <a:p>
            <a:r>
              <a:rPr lang="fr-FR" sz="1400" dirty="0"/>
              <a:t>1</a:t>
            </a:r>
            <a:r>
              <a:rPr lang="fr-FR" sz="1400" baseline="30000" dirty="0"/>
              <a:t>er</a:t>
            </a:r>
            <a:r>
              <a:rPr lang="fr-FR" sz="1400" dirty="0"/>
              <a:t> février 2009. Le chantier de la construction du bassin de dissipation. Les grosses pierres sont posées sur un lit constitué de cailloux. Elles seront reliées par des joints au mortier de ciment pour constituer un pavage grossier et rugueux. Les murs latéraux du bassin seront également construits en pierres avec un mortier de ciment.</a:t>
            </a:r>
          </a:p>
        </p:txBody>
      </p:sp>
      <p:cxnSp>
        <p:nvCxnSpPr>
          <p:cNvPr id="3" name="Connecteur droit avec flèche 2">
            <a:extLst>
              <a:ext uri="{FF2B5EF4-FFF2-40B4-BE49-F238E27FC236}">
                <a16:creationId xmlns:a16="http://schemas.microsoft.com/office/drawing/2014/main" id="{3F053FFE-4B07-D9AA-A2E8-136130261F12}"/>
              </a:ext>
            </a:extLst>
          </p:cNvPr>
          <p:cNvCxnSpPr>
            <a:cxnSpLocks/>
          </p:cNvCxnSpPr>
          <p:nvPr/>
        </p:nvCxnSpPr>
        <p:spPr>
          <a:xfrm flipH="1" flipV="1">
            <a:off x="2843808" y="1988840"/>
            <a:ext cx="882353" cy="64807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 name="Connecteur droit avec flèche 4">
            <a:extLst>
              <a:ext uri="{FF2B5EF4-FFF2-40B4-BE49-F238E27FC236}">
                <a16:creationId xmlns:a16="http://schemas.microsoft.com/office/drawing/2014/main" id="{799F9944-C2F1-02CB-9B2E-C609212BFA99}"/>
              </a:ext>
            </a:extLst>
          </p:cNvPr>
          <p:cNvCxnSpPr>
            <a:cxnSpLocks/>
          </p:cNvCxnSpPr>
          <p:nvPr/>
        </p:nvCxnSpPr>
        <p:spPr>
          <a:xfrm flipV="1">
            <a:off x="3851920" y="4005064"/>
            <a:ext cx="360040" cy="118258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D8BB68C7-3F1E-F8F1-F4B0-9017D16078A7}"/>
              </a:ext>
            </a:extLst>
          </p:cNvPr>
          <p:cNvSpPr txBox="1"/>
          <p:nvPr/>
        </p:nvSpPr>
        <p:spPr>
          <a:xfrm>
            <a:off x="5940152" y="5217750"/>
            <a:ext cx="1296144" cy="307777"/>
          </a:xfrm>
          <a:prstGeom prst="rect">
            <a:avLst/>
          </a:prstGeom>
          <a:noFill/>
        </p:spPr>
        <p:txBody>
          <a:bodyPr wrap="square" rtlCol="0">
            <a:spAutoFit/>
          </a:bodyPr>
          <a:lstStyle/>
          <a:p>
            <a:r>
              <a:rPr lang="fr-FR" sz="1400" b="1" dirty="0">
                <a:solidFill>
                  <a:schemeClr val="bg1"/>
                </a:solidFill>
              </a:rPr>
              <a:t>SM2-Ti </a:t>
            </a:r>
            <a:r>
              <a:rPr lang="fr-FR" sz="1400" b="1" dirty="0" err="1">
                <a:solidFill>
                  <a:schemeClr val="bg1"/>
                </a:solidFill>
              </a:rPr>
              <a:t>Acrête</a:t>
            </a:r>
            <a:endParaRPr lang="fr-FR" sz="1400" b="1" dirty="0">
              <a:solidFill>
                <a:schemeClr val="bg1"/>
              </a:solidFill>
            </a:endParaRPr>
          </a:p>
        </p:txBody>
      </p:sp>
    </p:spTree>
    <p:extLst>
      <p:ext uri="{BB962C8B-B14F-4D97-AF65-F5344CB8AC3E}">
        <p14:creationId xmlns:p14="http://schemas.microsoft.com/office/powerpoint/2010/main" val="14965026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hidden="1"/>
          <p:cNvSpPr>
            <a:spLocks noGrp="1" noChangeArrowheads="1"/>
          </p:cNvSpPr>
          <p:nvPr>
            <p:ph type="title"/>
          </p:nvPr>
        </p:nvSpPr>
        <p:spPr/>
        <p:txBody>
          <a:bodyPr>
            <a:normAutofit fontScale="90000"/>
          </a:bodyPr>
          <a:lstStyle/>
          <a:p>
            <a:pPr eaLnBrk="1" hangingPunct="1"/>
            <a:r>
              <a:rPr lang="fr-FR" dirty="0"/>
              <a:t>Idem. On voit la différence de granulométrie entre la première couche de matériaux et la suivante. En l’absence de brouettes robustes correctement entretenues, le transport des matériaux se fait avec des seaux.</a:t>
            </a:r>
          </a:p>
        </p:txBody>
      </p:sp>
      <p:sp>
        <p:nvSpPr>
          <p:cNvPr id="67587" name="Rectangle 3" descr="DSC01535"/>
          <p:cNvSpPr>
            <a:spLocks noGrp="1" noChangeAspect="1" noChangeArrowheads="1"/>
          </p:cNvSpPr>
          <p:nvPr isPhoto="1"/>
        </p:nvSpPr>
        <p:spPr bwMode="auto">
          <a:xfrm>
            <a:off x="0" y="0"/>
            <a:ext cx="7596336" cy="5697252"/>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0" y="5877272"/>
            <a:ext cx="9144000" cy="523220"/>
          </a:xfrm>
          <a:prstGeom prst="rect">
            <a:avLst/>
          </a:prstGeom>
          <a:noFill/>
        </p:spPr>
        <p:txBody>
          <a:bodyPr wrap="square" rtlCol="0">
            <a:spAutoFit/>
          </a:bodyPr>
          <a:lstStyle/>
          <a:p>
            <a:r>
              <a:rPr lang="fr-FR" sz="1400" dirty="0"/>
              <a:t>On voit la différence de granulométrie entre la première couche de matériaux et la suivante. En l’absence de brouettes robustes correctement entretenues, le transport des matériaux se fait avec des seaux.</a:t>
            </a:r>
          </a:p>
        </p:txBody>
      </p:sp>
      <p:cxnSp>
        <p:nvCxnSpPr>
          <p:cNvPr id="3" name="Connecteur droit avec flèche 2">
            <a:extLst>
              <a:ext uri="{FF2B5EF4-FFF2-40B4-BE49-F238E27FC236}">
                <a16:creationId xmlns:a16="http://schemas.microsoft.com/office/drawing/2014/main" id="{71F163DA-C880-4A9C-FB03-CD1274FC3433}"/>
              </a:ext>
            </a:extLst>
          </p:cNvPr>
          <p:cNvCxnSpPr>
            <a:cxnSpLocks/>
          </p:cNvCxnSpPr>
          <p:nvPr/>
        </p:nvCxnSpPr>
        <p:spPr>
          <a:xfrm flipH="1" flipV="1">
            <a:off x="1331640" y="1844824"/>
            <a:ext cx="1098377" cy="37114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9D8C59DA-427E-DBE3-963D-B7AEC2AE6271}"/>
              </a:ext>
            </a:extLst>
          </p:cNvPr>
          <p:cNvCxnSpPr>
            <a:cxnSpLocks/>
          </p:cNvCxnSpPr>
          <p:nvPr/>
        </p:nvCxnSpPr>
        <p:spPr>
          <a:xfrm flipV="1">
            <a:off x="4158209" y="4077072"/>
            <a:ext cx="341783" cy="152461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C6116D24-2DE5-369E-0219-8B5BC75C06F0}"/>
              </a:ext>
            </a:extLst>
          </p:cNvPr>
          <p:cNvSpPr txBox="1"/>
          <p:nvPr/>
        </p:nvSpPr>
        <p:spPr>
          <a:xfrm>
            <a:off x="6372200" y="5269627"/>
            <a:ext cx="1296144" cy="307777"/>
          </a:xfrm>
          <a:prstGeom prst="rect">
            <a:avLst/>
          </a:prstGeom>
          <a:noFill/>
        </p:spPr>
        <p:txBody>
          <a:bodyPr wrap="square" rtlCol="0">
            <a:spAutoFit/>
          </a:bodyPr>
          <a:lstStyle/>
          <a:p>
            <a:r>
              <a:rPr lang="fr-FR" sz="1400" b="1" dirty="0">
                <a:solidFill>
                  <a:schemeClr val="bg1"/>
                </a:solidFill>
              </a:rPr>
              <a:t>SM2-Ti </a:t>
            </a:r>
            <a:r>
              <a:rPr lang="fr-FR" sz="1400" b="1" dirty="0" err="1">
                <a:solidFill>
                  <a:schemeClr val="bg1"/>
                </a:solidFill>
              </a:rPr>
              <a:t>Acrête</a:t>
            </a:r>
            <a:endParaRPr lang="fr-FR" sz="1400" b="1" dirty="0">
              <a:solidFill>
                <a:schemeClr val="bg1"/>
              </a:solidFill>
            </a:endParaRPr>
          </a:p>
        </p:txBody>
      </p:sp>
    </p:spTree>
    <p:extLst>
      <p:ext uri="{BB962C8B-B14F-4D97-AF65-F5344CB8AC3E}">
        <p14:creationId xmlns:p14="http://schemas.microsoft.com/office/powerpoint/2010/main" val="10931871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hidden="1"/>
          <p:cNvSpPr>
            <a:spLocks noGrp="1" noChangeArrowheads="1"/>
          </p:cNvSpPr>
          <p:nvPr>
            <p:ph type="title"/>
          </p:nvPr>
        </p:nvSpPr>
        <p:spPr/>
        <p:txBody>
          <a:bodyPr>
            <a:normAutofit fontScale="90000"/>
          </a:bodyPr>
          <a:lstStyle/>
          <a:p>
            <a:pPr eaLnBrk="1" hangingPunct="1"/>
            <a:r>
              <a:rPr lang="fr-FR" dirty="0"/>
              <a:t>15 avril 2009. Le seuil S2 vu de l’aval. La construction du bassin de dissipation. Au centre, le boss Michaël </a:t>
            </a:r>
            <a:r>
              <a:rPr lang="fr-FR" dirty="0" err="1"/>
              <a:t>Tanisma</a:t>
            </a:r>
            <a:r>
              <a:rPr lang="fr-FR" dirty="0"/>
              <a:t>, chef de chantier. </a:t>
            </a:r>
          </a:p>
        </p:txBody>
      </p:sp>
      <p:sp>
        <p:nvSpPr>
          <p:cNvPr id="68611" name="Rectangle 3" descr="DSC01562"/>
          <p:cNvSpPr>
            <a:spLocks noGrp="1" noChangeAspect="1" noChangeArrowheads="1"/>
          </p:cNvSpPr>
          <p:nvPr isPhoto="1"/>
        </p:nvSpPr>
        <p:spPr bwMode="auto">
          <a:xfrm>
            <a:off x="0" y="0"/>
            <a:ext cx="7452320" cy="558924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179513" y="5805264"/>
            <a:ext cx="8964488" cy="523220"/>
          </a:xfrm>
          <a:prstGeom prst="rect">
            <a:avLst/>
          </a:prstGeom>
          <a:noFill/>
        </p:spPr>
        <p:txBody>
          <a:bodyPr wrap="square" rtlCol="0">
            <a:spAutoFit/>
          </a:bodyPr>
          <a:lstStyle/>
          <a:p>
            <a:r>
              <a:rPr lang="fr-FR" sz="1400" dirty="0"/>
              <a:t>15 avril 2009. Le seuil SM2-Ti </a:t>
            </a:r>
            <a:r>
              <a:rPr lang="fr-FR" sz="1400" dirty="0" err="1"/>
              <a:t>Acrête</a:t>
            </a:r>
            <a:r>
              <a:rPr lang="fr-FR" sz="1400" dirty="0"/>
              <a:t> vu de l’aval. La construction du bassin de dissipation. Au centre, le boss Michaël </a:t>
            </a:r>
            <a:r>
              <a:rPr lang="fr-FR" sz="1400" dirty="0" err="1"/>
              <a:t>Tanisma</a:t>
            </a:r>
            <a:r>
              <a:rPr lang="fr-FR" sz="1400" dirty="0"/>
              <a:t>, chef de chantier. </a:t>
            </a:r>
          </a:p>
        </p:txBody>
      </p:sp>
      <p:sp>
        <p:nvSpPr>
          <p:cNvPr id="3" name="ZoneTexte 2">
            <a:extLst>
              <a:ext uri="{FF2B5EF4-FFF2-40B4-BE49-F238E27FC236}">
                <a16:creationId xmlns:a16="http://schemas.microsoft.com/office/drawing/2014/main" id="{0BE74FC8-4690-F694-F3E3-F99B2095B444}"/>
              </a:ext>
            </a:extLst>
          </p:cNvPr>
          <p:cNvSpPr txBox="1"/>
          <p:nvPr/>
        </p:nvSpPr>
        <p:spPr>
          <a:xfrm>
            <a:off x="1763688" y="5281463"/>
            <a:ext cx="1296144" cy="307777"/>
          </a:xfrm>
          <a:prstGeom prst="rect">
            <a:avLst/>
          </a:prstGeom>
          <a:noFill/>
        </p:spPr>
        <p:txBody>
          <a:bodyPr wrap="square" rtlCol="0">
            <a:spAutoFit/>
          </a:bodyPr>
          <a:lstStyle/>
          <a:p>
            <a:r>
              <a:rPr lang="fr-FR" sz="1400" b="1" dirty="0">
                <a:solidFill>
                  <a:schemeClr val="bg1"/>
                </a:solidFill>
              </a:rPr>
              <a:t>SM2-Ti </a:t>
            </a:r>
            <a:r>
              <a:rPr lang="fr-FR" sz="1400" b="1" dirty="0" err="1">
                <a:solidFill>
                  <a:schemeClr val="bg1"/>
                </a:solidFill>
              </a:rPr>
              <a:t>Acrête</a:t>
            </a:r>
            <a:endParaRPr lang="fr-FR" sz="1400" b="1" dirty="0">
              <a:solidFill>
                <a:schemeClr val="bg1"/>
              </a:solidFill>
            </a:endParaRPr>
          </a:p>
        </p:txBody>
      </p:sp>
    </p:spTree>
    <p:extLst>
      <p:ext uri="{BB962C8B-B14F-4D97-AF65-F5344CB8AC3E}">
        <p14:creationId xmlns:p14="http://schemas.microsoft.com/office/powerpoint/2010/main" val="6097591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hidden="1"/>
          <p:cNvSpPr>
            <a:spLocks noGrp="1" noChangeArrowheads="1"/>
          </p:cNvSpPr>
          <p:nvPr>
            <p:ph type="title"/>
          </p:nvPr>
        </p:nvSpPr>
        <p:spPr/>
        <p:txBody>
          <a:bodyPr>
            <a:normAutofit fontScale="90000"/>
          </a:bodyPr>
          <a:lstStyle/>
          <a:p>
            <a:pPr eaLnBrk="1" hangingPunct="1"/>
            <a:r>
              <a:rPr lang="fr-FR" dirty="0"/>
              <a:t>15 avril 2009. Le seuil S3 vu vers l’aval. Le radier visible ici est construit à l’aval du radier initial devenu le support d’un petit bassin de retenue (3,5 m3), non visible sur cette photo. Les pierres seront liées par un mortier au ciment grossier sur les 2/3 de la longueur du radier, son tiers devant favoriser l’infiltration d’une partie de l’écoulement. </a:t>
            </a:r>
          </a:p>
        </p:txBody>
      </p:sp>
      <p:sp>
        <p:nvSpPr>
          <p:cNvPr id="69635" name="Rectangle 3" descr="DSC01715"/>
          <p:cNvSpPr>
            <a:spLocks noGrp="1" noChangeAspect="1" noChangeArrowheads="1"/>
          </p:cNvSpPr>
          <p:nvPr isPhoto="1"/>
        </p:nvSpPr>
        <p:spPr bwMode="auto">
          <a:xfrm>
            <a:off x="-1" y="0"/>
            <a:ext cx="7260299" cy="5445224"/>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107505" y="5589240"/>
            <a:ext cx="8928991" cy="738664"/>
          </a:xfrm>
          <a:prstGeom prst="rect">
            <a:avLst/>
          </a:prstGeom>
          <a:noFill/>
        </p:spPr>
        <p:txBody>
          <a:bodyPr wrap="square" rtlCol="0">
            <a:spAutoFit/>
          </a:bodyPr>
          <a:lstStyle/>
          <a:p>
            <a:r>
              <a:rPr lang="fr-FR" sz="1400" dirty="0"/>
              <a:t>15 avril 2009. Le seuil SB3-Ti </a:t>
            </a:r>
            <a:r>
              <a:rPr lang="fr-FR" sz="1400" dirty="0" err="1"/>
              <a:t>Acrête</a:t>
            </a:r>
            <a:r>
              <a:rPr lang="fr-FR" sz="1400" dirty="0"/>
              <a:t>. Un radier est construit à l’aval du radier initial devenu le support d’un petit bassin de retenue (3,5 m3). Les pierres seront liées par un mortier au ciment grossier sur les 2/3 de la longueur du radier, un tiers du radier devant favoriser l’infiltration d’une partie de l’écoulement. </a:t>
            </a:r>
          </a:p>
        </p:txBody>
      </p:sp>
      <p:cxnSp>
        <p:nvCxnSpPr>
          <p:cNvPr id="3" name="Connecteur droit avec flèche 2">
            <a:extLst>
              <a:ext uri="{FF2B5EF4-FFF2-40B4-BE49-F238E27FC236}">
                <a16:creationId xmlns:a16="http://schemas.microsoft.com/office/drawing/2014/main" id="{49CDC8BB-82E3-59E5-ADD9-483BEDC485A5}"/>
              </a:ext>
            </a:extLst>
          </p:cNvPr>
          <p:cNvCxnSpPr>
            <a:cxnSpLocks/>
          </p:cNvCxnSpPr>
          <p:nvPr/>
        </p:nvCxnSpPr>
        <p:spPr>
          <a:xfrm flipV="1">
            <a:off x="2699792" y="3429000"/>
            <a:ext cx="2664296" cy="108012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25108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hidden="1"/>
          <p:cNvSpPr>
            <a:spLocks noGrp="1" noChangeArrowheads="1"/>
          </p:cNvSpPr>
          <p:nvPr>
            <p:ph type="title"/>
          </p:nvPr>
        </p:nvSpPr>
        <p:spPr/>
        <p:txBody>
          <a:bodyPr>
            <a:normAutofit fontScale="90000"/>
          </a:bodyPr>
          <a:lstStyle/>
          <a:p>
            <a:pPr eaLnBrk="1" hangingPunct="1"/>
            <a:r>
              <a:rPr lang="fr-FR" dirty="0"/>
              <a:t>Mai 2009. Vue de la rive droite sur S1 (à droite) et S2 (à gauche). Le radier de S2 est achevé. On distingue le 1/3 aval non cimenté pour favoriser l’infiltration de l’écoulement. Le puis P2, non visible sur la photo, est situé à l’aval de S1 La porte en bois permet de fermer au bétail l’accès à la parcelle valorisée. Des seuils biologiques en gommier ont été plantés dans la petite ravine en rive gauche. La plantation a été complétée par un semis direct de </a:t>
            </a:r>
            <a:r>
              <a:rPr lang="fr-FR" dirty="0" err="1"/>
              <a:t>benzolive</a:t>
            </a:r>
            <a:r>
              <a:rPr lang="fr-FR" dirty="0"/>
              <a:t>. </a:t>
            </a:r>
          </a:p>
        </p:txBody>
      </p:sp>
      <p:sp>
        <p:nvSpPr>
          <p:cNvPr id="74755" name="Rectangle 3" descr="DSC01731"/>
          <p:cNvSpPr>
            <a:spLocks noGrp="1" noChangeAspect="1" noChangeArrowheads="1"/>
          </p:cNvSpPr>
          <p:nvPr isPhoto="1"/>
        </p:nvSpPr>
        <p:spPr bwMode="auto">
          <a:xfrm>
            <a:off x="0" y="0"/>
            <a:ext cx="7164288" cy="5373216"/>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35496" y="5373216"/>
            <a:ext cx="8820471" cy="738664"/>
          </a:xfrm>
          <a:prstGeom prst="rect">
            <a:avLst/>
          </a:prstGeom>
          <a:noFill/>
        </p:spPr>
        <p:txBody>
          <a:bodyPr wrap="square" rtlCol="0">
            <a:spAutoFit/>
          </a:bodyPr>
          <a:lstStyle/>
          <a:p>
            <a:r>
              <a:rPr lang="fr-FR" sz="1400" dirty="0"/>
              <a:t>Mai 2009. Le radier de SM2-Ti </a:t>
            </a:r>
            <a:r>
              <a:rPr lang="fr-FR" sz="1400" dirty="0" err="1"/>
              <a:t>Acrête</a:t>
            </a:r>
            <a:r>
              <a:rPr lang="fr-FR" sz="1400" dirty="0"/>
              <a:t> est achevé. On distingue le 1/3 aval non cimenté pour favoriser l’infiltration de l’écoulement. Le puis P2, non visible sur la photo, est situé à l’aval de SM1 La porte en bois permet de fermer au bétail l’accès à la parcelle valorisée. Des seuils biologiques en gommier ont été plantés dans la petite ravine en rive gauche. </a:t>
            </a:r>
          </a:p>
        </p:txBody>
      </p:sp>
      <p:sp>
        <p:nvSpPr>
          <p:cNvPr id="3" name="ZoneTexte 2"/>
          <p:cNvSpPr txBox="1"/>
          <p:nvPr/>
        </p:nvSpPr>
        <p:spPr>
          <a:xfrm>
            <a:off x="5796136" y="3425586"/>
            <a:ext cx="1213345" cy="307777"/>
          </a:xfrm>
          <a:prstGeom prst="rect">
            <a:avLst/>
          </a:prstGeom>
          <a:solidFill>
            <a:schemeClr val="bg1"/>
          </a:solidFill>
        </p:spPr>
        <p:txBody>
          <a:bodyPr wrap="none" rtlCol="0">
            <a:spAutoFit/>
          </a:bodyPr>
          <a:lstStyle/>
          <a:p>
            <a:r>
              <a:rPr lang="fr-FR" sz="1400" dirty="0"/>
              <a:t>SM1-Ti </a:t>
            </a:r>
            <a:r>
              <a:rPr lang="fr-FR" sz="1400" dirty="0" err="1"/>
              <a:t>Acrête</a:t>
            </a:r>
            <a:endParaRPr lang="fr-FR" sz="1400" dirty="0"/>
          </a:p>
        </p:txBody>
      </p:sp>
      <p:sp>
        <p:nvSpPr>
          <p:cNvPr id="6" name="ZoneTexte 5"/>
          <p:cNvSpPr txBox="1"/>
          <p:nvPr/>
        </p:nvSpPr>
        <p:spPr>
          <a:xfrm>
            <a:off x="301926" y="3397642"/>
            <a:ext cx="1213345" cy="307777"/>
          </a:xfrm>
          <a:prstGeom prst="rect">
            <a:avLst/>
          </a:prstGeom>
          <a:solidFill>
            <a:schemeClr val="bg1"/>
          </a:solidFill>
        </p:spPr>
        <p:txBody>
          <a:bodyPr wrap="none" rtlCol="0">
            <a:spAutoFit/>
          </a:bodyPr>
          <a:lstStyle/>
          <a:p>
            <a:r>
              <a:rPr lang="fr-FR" sz="1400" dirty="0"/>
              <a:t>SM2-Ti </a:t>
            </a:r>
            <a:r>
              <a:rPr lang="fr-FR" sz="1400" dirty="0" err="1"/>
              <a:t>Acrête</a:t>
            </a:r>
            <a:endParaRPr lang="fr-FR" sz="1400" dirty="0"/>
          </a:p>
        </p:txBody>
      </p:sp>
      <p:sp>
        <p:nvSpPr>
          <p:cNvPr id="4" name="ZoneTexte 3"/>
          <p:cNvSpPr txBox="1"/>
          <p:nvPr/>
        </p:nvSpPr>
        <p:spPr>
          <a:xfrm>
            <a:off x="7236297" y="1988840"/>
            <a:ext cx="1907703" cy="1384995"/>
          </a:xfrm>
          <a:prstGeom prst="rect">
            <a:avLst/>
          </a:prstGeom>
          <a:noFill/>
        </p:spPr>
        <p:txBody>
          <a:bodyPr wrap="square" rtlCol="0">
            <a:spAutoFit/>
          </a:bodyPr>
          <a:lstStyle/>
          <a:p>
            <a:r>
              <a:rPr lang="fr-FR" sz="1400" dirty="0">
                <a:cs typeface="Arial" charset="0"/>
              </a:rPr>
              <a:t>Ces parcelles ont été sarclées et semées par des groupes de travail, appelés </a:t>
            </a:r>
            <a:r>
              <a:rPr lang="fr-FR" sz="1400" b="1" dirty="0">
                <a:cs typeface="Arial" charset="0"/>
              </a:rPr>
              <a:t>« carrés ».</a:t>
            </a:r>
            <a:r>
              <a:rPr lang="fr-FR" sz="1400" dirty="0">
                <a:cs typeface="Arial" charset="0"/>
              </a:rPr>
              <a:t> </a:t>
            </a:r>
          </a:p>
          <a:p>
            <a:r>
              <a:rPr lang="fr-FR" sz="1400" dirty="0">
                <a:cs typeface="Arial" charset="0"/>
              </a:rPr>
              <a:t>SOS-ESF  leur a apporté une aide alimentaire. </a:t>
            </a:r>
          </a:p>
        </p:txBody>
      </p:sp>
      <p:cxnSp>
        <p:nvCxnSpPr>
          <p:cNvPr id="7" name="Connecteur droit avec flèche 6"/>
          <p:cNvCxnSpPr/>
          <p:nvPr/>
        </p:nvCxnSpPr>
        <p:spPr>
          <a:xfrm flipH="1">
            <a:off x="3275856" y="1988840"/>
            <a:ext cx="3888432" cy="504056"/>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Connecteur droit avec flèche 4">
            <a:extLst>
              <a:ext uri="{FF2B5EF4-FFF2-40B4-BE49-F238E27FC236}">
                <a16:creationId xmlns:a16="http://schemas.microsoft.com/office/drawing/2014/main" id="{1F6EDF92-1B45-9B09-5346-1C458CA907AB}"/>
              </a:ext>
            </a:extLst>
          </p:cNvPr>
          <p:cNvCxnSpPr>
            <a:cxnSpLocks/>
          </p:cNvCxnSpPr>
          <p:nvPr/>
        </p:nvCxnSpPr>
        <p:spPr>
          <a:xfrm flipV="1">
            <a:off x="1835696" y="4149080"/>
            <a:ext cx="2736304" cy="36004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21696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hidden="1"/>
          <p:cNvSpPr>
            <a:spLocks noGrp="1" noChangeArrowheads="1"/>
          </p:cNvSpPr>
          <p:nvPr>
            <p:ph type="title"/>
          </p:nvPr>
        </p:nvSpPr>
        <p:spPr/>
        <p:txBody>
          <a:bodyPr>
            <a:normAutofit fontScale="90000"/>
          </a:bodyPr>
          <a:lstStyle/>
          <a:p>
            <a:pPr eaLnBrk="1" hangingPunct="1"/>
            <a:r>
              <a:rPr lang="fr-FR" dirty="0"/>
              <a:t>Mai 2009. Des seuils biologiques en gommier ont été plantés dans cette petite ravine en rive gauche, à l’amont de S1. La plantation a été complétée par un semis direct de </a:t>
            </a:r>
            <a:r>
              <a:rPr lang="fr-FR" dirty="0" err="1"/>
              <a:t>benzolive</a:t>
            </a:r>
            <a:endParaRPr lang="fr-FR" dirty="0"/>
          </a:p>
        </p:txBody>
      </p:sp>
      <p:sp>
        <p:nvSpPr>
          <p:cNvPr id="78851" name="Rectangle 3" descr="DSC01712"/>
          <p:cNvSpPr>
            <a:spLocks noGrp="1" noChangeAspect="1" noChangeArrowheads="1"/>
          </p:cNvSpPr>
          <p:nvPr isPhoto="1"/>
        </p:nvSpPr>
        <p:spPr bwMode="auto">
          <a:xfrm>
            <a:off x="0" y="0"/>
            <a:ext cx="8220405" cy="6165304"/>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0" y="6165304"/>
            <a:ext cx="9144001" cy="523220"/>
          </a:xfrm>
          <a:prstGeom prst="rect">
            <a:avLst/>
          </a:prstGeom>
          <a:noFill/>
        </p:spPr>
        <p:txBody>
          <a:bodyPr wrap="square" rtlCol="0">
            <a:spAutoFit/>
          </a:bodyPr>
          <a:lstStyle/>
          <a:p>
            <a:r>
              <a:rPr lang="fr-FR" sz="1400" dirty="0"/>
              <a:t>Mai 2009. Des seuils biologiques en gommier ont été plantés dans cette petite ravine en rive gauche, à l’amont de SM1-Ti </a:t>
            </a:r>
            <a:r>
              <a:rPr lang="fr-FR" sz="1400" dirty="0" err="1"/>
              <a:t>Acrête</a:t>
            </a:r>
            <a:r>
              <a:rPr lang="fr-FR" sz="1400" dirty="0"/>
              <a:t>. La plantation a été complétée par un semis direct de </a:t>
            </a:r>
            <a:r>
              <a:rPr lang="fr-FR" sz="1400" dirty="0" err="1"/>
              <a:t>benzolive</a:t>
            </a:r>
            <a:r>
              <a:rPr lang="fr-FR" sz="1400" dirty="0"/>
              <a:t>.</a:t>
            </a:r>
          </a:p>
        </p:txBody>
      </p:sp>
    </p:spTree>
    <p:extLst>
      <p:ext uri="{BB962C8B-B14F-4D97-AF65-F5344CB8AC3E}">
        <p14:creationId xmlns:p14="http://schemas.microsoft.com/office/powerpoint/2010/main" val="1572077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hidden="1"/>
          <p:cNvSpPr>
            <a:spLocks noGrp="1" noChangeArrowheads="1"/>
          </p:cNvSpPr>
          <p:nvPr>
            <p:ph type="title"/>
          </p:nvPr>
        </p:nvSpPr>
        <p:spPr/>
        <p:txBody>
          <a:bodyPr>
            <a:normAutofit fontScale="90000"/>
          </a:bodyPr>
          <a:lstStyle/>
          <a:p>
            <a:r>
              <a:rPr lang="fr-FR" sz="3600" dirty="0"/>
              <a:t>Orthophotoplan des 2 ravines. Ravine Ti Crête : son bassin versant a une surface de 0,51 km2, sa longueur est de 1,1 km et sa pente moyenne de 8,2% (dénivelé de 90 m. entre le point le plus haut, à 310 m., et le point le plus bas, à 220 m.). Ravine Bois Scié : son bassin versant est de 0,74 km2, sa longueur de 1,5 km, le dénivelé est de 220 m et sa pente moyenne est de 6%. </a:t>
            </a:r>
          </a:p>
        </p:txBody>
      </p:sp>
      <p:sp>
        <p:nvSpPr>
          <p:cNvPr id="358405" name="Text Box 5"/>
          <p:cNvSpPr txBox="1">
            <a:spLocks noChangeArrowheads="1"/>
          </p:cNvSpPr>
          <p:nvPr/>
        </p:nvSpPr>
        <p:spPr bwMode="auto">
          <a:xfrm>
            <a:off x="33484" y="4755927"/>
            <a:ext cx="9110516"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sz="1400" dirty="0">
                <a:latin typeface="Arial Unicode MS" pitchFamily="34" charset="-128"/>
              </a:rPr>
              <a:t>Ici, j’ai utilisé MapInfo et l’orthophotoplan fourni par l’UTSIG </a:t>
            </a:r>
            <a:r>
              <a:rPr lang="fr-FR" sz="1400" i="0" dirty="0">
                <a:latin typeface="Arial Unicode MS" pitchFamily="34" charset="-128"/>
              </a:rPr>
              <a:t>car, en 2007, il n’y avait pas encore d’image d’Haïti avec une définition correcte sur Google  Earth. </a:t>
            </a:r>
            <a:endParaRPr lang="fr-FR" sz="1400" dirty="0">
              <a:solidFill>
                <a:schemeClr val="tx2"/>
              </a:solidFill>
              <a:latin typeface="Arial Unicode MS" pitchFamily="34" charset="-128"/>
            </a:endParaRPr>
          </a:p>
          <a:p>
            <a:pPr>
              <a:spcBef>
                <a:spcPct val="50000"/>
              </a:spcBef>
            </a:pPr>
            <a:r>
              <a:rPr lang="fr-FR" sz="1400" i="0" dirty="0">
                <a:latin typeface="Arial Unicode MS" pitchFamily="34" charset="-128"/>
              </a:rPr>
              <a:t>La surface du bassin versant de la ravine </a:t>
            </a:r>
            <a:r>
              <a:rPr lang="fr-FR" sz="1400" b="1" i="0" dirty="0">
                <a:latin typeface="Arial Unicode MS" pitchFamily="34" charset="-128"/>
              </a:rPr>
              <a:t>Ti </a:t>
            </a:r>
            <a:r>
              <a:rPr lang="fr-FR" sz="1400" b="1" dirty="0" err="1">
                <a:latin typeface="Arial Unicode MS" pitchFamily="34" charset="-128"/>
              </a:rPr>
              <a:t>A</a:t>
            </a:r>
            <a:r>
              <a:rPr lang="fr-FR" sz="1400" b="1" i="0" dirty="0" err="1">
                <a:latin typeface="Arial Unicode MS" pitchFamily="34" charset="-128"/>
              </a:rPr>
              <a:t>crête</a:t>
            </a:r>
            <a:r>
              <a:rPr lang="fr-FR" sz="1400" i="0" dirty="0">
                <a:latin typeface="Arial Unicode MS" pitchFamily="34" charset="-128"/>
              </a:rPr>
              <a:t> est de 0,51 km2, sa longueur est de 1,1 km et sa pente moyenne de 8,2% (dénivelé de 90 m.)</a:t>
            </a:r>
          </a:p>
          <a:p>
            <a:pPr>
              <a:spcBef>
                <a:spcPct val="50000"/>
              </a:spcBef>
            </a:pPr>
            <a:r>
              <a:rPr lang="fr-FR" sz="1400" i="0" dirty="0">
                <a:latin typeface="Arial Unicode MS" pitchFamily="34" charset="-128"/>
              </a:rPr>
              <a:t>La surface du bassin versant de la ravine </a:t>
            </a:r>
            <a:r>
              <a:rPr lang="fr-FR" sz="1400" b="1" i="0" dirty="0">
                <a:latin typeface="Arial Unicode MS" pitchFamily="34" charset="-128"/>
              </a:rPr>
              <a:t>Bois Scié</a:t>
            </a:r>
            <a:r>
              <a:rPr lang="fr-FR" sz="1400" i="0" dirty="0">
                <a:latin typeface="Arial Unicode MS" pitchFamily="34" charset="-128"/>
              </a:rPr>
              <a:t> est de 0,74 km2, sa longueur de 1,5 km, le dénivelé est de 220 m et sa pente moyenne est de 6%. </a:t>
            </a:r>
            <a:endParaRPr lang="fr-FR" sz="1400" dirty="0">
              <a:latin typeface="Arial Unicode MS" pitchFamily="34" charset="-128"/>
            </a:endParaRPr>
          </a:p>
        </p:txBody>
      </p:sp>
      <p:sp>
        <p:nvSpPr>
          <p:cNvPr id="358407" name="Rectangle 7" descr="000Ti_Crête_seuils"/>
          <p:cNvSpPr>
            <a:spLocks noGrp="1" noChangeAspect="1" noChangeArrowheads="1"/>
          </p:cNvSpPr>
          <p:nvPr isPhoto="1"/>
        </p:nvSpPr>
        <p:spPr bwMode="auto">
          <a:xfrm>
            <a:off x="33484" y="0"/>
            <a:ext cx="6530975" cy="4721225"/>
          </a:xfrm>
          <a:prstGeom prst="rect">
            <a:avLst/>
          </a:prstGeom>
          <a:blipFill dpi="0" rotWithShape="1">
            <a:blip r:embed="rId2" cstate="email">
              <a:extLst>
                <a:ext uri="{28A0092B-C50C-407E-A947-70E740481C1C}">
                  <a14:useLocalDpi xmlns:a14="http://schemas.microsoft.com/office/drawing/2010/main"/>
                </a:ext>
              </a:extLst>
            </a:blip>
            <a:srcRect/>
            <a:stretch>
              <a:fillRect b="-3"/>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a:extLst>
              <a:ext uri="{FF2B5EF4-FFF2-40B4-BE49-F238E27FC236}">
                <a16:creationId xmlns:a16="http://schemas.microsoft.com/office/drawing/2014/main" id="{27702265-847F-8249-85A4-8609733110EE}"/>
              </a:ext>
            </a:extLst>
          </p:cNvPr>
          <p:cNvSpPr txBox="1"/>
          <p:nvPr/>
        </p:nvSpPr>
        <p:spPr>
          <a:xfrm>
            <a:off x="7380312" y="404664"/>
            <a:ext cx="1247901" cy="369332"/>
          </a:xfrm>
          <a:prstGeom prst="rect">
            <a:avLst/>
          </a:prstGeom>
          <a:noFill/>
        </p:spPr>
        <p:txBody>
          <a:bodyPr wrap="square" rtlCol="0">
            <a:spAutoFit/>
          </a:bodyPr>
          <a:lstStyle/>
          <a:p>
            <a:r>
              <a:rPr lang="fr-FR" b="1" i="0" dirty="0">
                <a:solidFill>
                  <a:schemeClr val="tx2"/>
                </a:solidFill>
                <a:latin typeface="Arial Unicode MS" pitchFamily="34" charset="-128"/>
              </a:rPr>
              <a:t>Ti </a:t>
            </a:r>
            <a:r>
              <a:rPr lang="fr-FR" b="1" dirty="0" err="1">
                <a:solidFill>
                  <a:schemeClr val="tx2"/>
                </a:solidFill>
                <a:latin typeface="Arial Unicode MS" pitchFamily="34" charset="-128"/>
              </a:rPr>
              <a:t>A</a:t>
            </a:r>
            <a:r>
              <a:rPr lang="fr-FR" b="1" i="0" dirty="0" err="1">
                <a:solidFill>
                  <a:schemeClr val="tx2"/>
                </a:solidFill>
                <a:latin typeface="Arial Unicode MS" pitchFamily="34" charset="-128"/>
              </a:rPr>
              <a:t>crête</a:t>
            </a:r>
            <a:endParaRPr lang="fr-FR" dirty="0"/>
          </a:p>
        </p:txBody>
      </p:sp>
      <p:sp>
        <p:nvSpPr>
          <p:cNvPr id="3" name="ZoneTexte 2">
            <a:extLst>
              <a:ext uri="{FF2B5EF4-FFF2-40B4-BE49-F238E27FC236}">
                <a16:creationId xmlns:a16="http://schemas.microsoft.com/office/drawing/2014/main" id="{70AF0265-F60E-16F6-A59C-B138119C6EE8}"/>
              </a:ext>
            </a:extLst>
          </p:cNvPr>
          <p:cNvSpPr txBox="1"/>
          <p:nvPr/>
        </p:nvSpPr>
        <p:spPr>
          <a:xfrm>
            <a:off x="7386835" y="3645024"/>
            <a:ext cx="1391917" cy="369332"/>
          </a:xfrm>
          <a:prstGeom prst="rect">
            <a:avLst/>
          </a:prstGeom>
          <a:noFill/>
        </p:spPr>
        <p:txBody>
          <a:bodyPr wrap="square" rtlCol="0">
            <a:spAutoFit/>
          </a:bodyPr>
          <a:lstStyle/>
          <a:p>
            <a:r>
              <a:rPr lang="fr-FR" b="1" i="0" dirty="0">
                <a:solidFill>
                  <a:schemeClr val="tx2"/>
                </a:solidFill>
                <a:latin typeface="Arial Unicode MS" pitchFamily="34" charset="-128"/>
              </a:rPr>
              <a:t>Bois Scié</a:t>
            </a:r>
            <a:endParaRPr lang="fr-FR" dirty="0"/>
          </a:p>
        </p:txBody>
      </p:sp>
      <p:cxnSp>
        <p:nvCxnSpPr>
          <p:cNvPr id="5" name="Connecteur droit avec flèche 4">
            <a:extLst>
              <a:ext uri="{FF2B5EF4-FFF2-40B4-BE49-F238E27FC236}">
                <a16:creationId xmlns:a16="http://schemas.microsoft.com/office/drawing/2014/main" id="{A0BCD503-1D06-1D66-985A-157ABFFBBBD9}"/>
              </a:ext>
            </a:extLst>
          </p:cNvPr>
          <p:cNvCxnSpPr>
            <a:cxnSpLocks/>
            <a:stCxn id="2" idx="1"/>
          </p:cNvCxnSpPr>
          <p:nvPr/>
        </p:nvCxnSpPr>
        <p:spPr>
          <a:xfrm flipH="1">
            <a:off x="6179941" y="589330"/>
            <a:ext cx="1200371" cy="313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9F9C3960-54EF-DA79-E9B2-27C9E5D90B65}"/>
              </a:ext>
            </a:extLst>
          </p:cNvPr>
          <p:cNvCxnSpPr>
            <a:cxnSpLocks/>
            <a:stCxn id="3" idx="1"/>
          </p:cNvCxnSpPr>
          <p:nvPr/>
        </p:nvCxnSpPr>
        <p:spPr>
          <a:xfrm flipH="1">
            <a:off x="5364088" y="3829690"/>
            <a:ext cx="2022747" cy="313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66444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hidden="1"/>
          <p:cNvSpPr>
            <a:spLocks noGrp="1" noChangeArrowheads="1"/>
          </p:cNvSpPr>
          <p:nvPr>
            <p:ph type="title"/>
          </p:nvPr>
        </p:nvSpPr>
        <p:spPr/>
        <p:txBody>
          <a:bodyPr>
            <a:normAutofit fontScale="90000"/>
          </a:bodyPr>
          <a:lstStyle/>
          <a:p>
            <a:pPr eaLnBrk="1" hangingPunct="1"/>
            <a:r>
              <a:rPr lang="fr-FR" dirty="0"/>
              <a:t>Janvier 2009. Vue vers l’amont ; seuil S1. </a:t>
            </a:r>
          </a:p>
        </p:txBody>
      </p:sp>
      <p:sp>
        <p:nvSpPr>
          <p:cNvPr id="51203" name="Rectangle 3" descr="DSC01520"/>
          <p:cNvSpPr>
            <a:spLocks noGrp="1" noChangeAspect="1" noChangeArrowheads="1"/>
          </p:cNvSpPr>
          <p:nvPr isPhoto="1"/>
        </p:nvSpPr>
        <p:spPr bwMode="auto">
          <a:xfrm>
            <a:off x="0" y="0"/>
            <a:ext cx="8124395" cy="6093296"/>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14808" y="6219393"/>
            <a:ext cx="5732210" cy="307777"/>
          </a:xfrm>
          <a:prstGeom prst="rect">
            <a:avLst/>
          </a:prstGeom>
          <a:noFill/>
        </p:spPr>
        <p:txBody>
          <a:bodyPr wrap="none" rtlCol="0">
            <a:spAutoFit/>
          </a:bodyPr>
          <a:lstStyle/>
          <a:p>
            <a:r>
              <a:rPr lang="fr-FR" sz="1400" dirty="0"/>
              <a:t>Janvier 2009. seuil SM1-Ti </a:t>
            </a:r>
            <a:r>
              <a:rPr lang="fr-FR" sz="1400" dirty="0" err="1"/>
              <a:t>Acrête</a:t>
            </a:r>
            <a:r>
              <a:rPr lang="fr-FR" sz="1400" dirty="0"/>
              <a:t>. Noter l’épaisseur des sédiments déposés. </a:t>
            </a:r>
          </a:p>
        </p:txBody>
      </p:sp>
      <p:cxnSp>
        <p:nvCxnSpPr>
          <p:cNvPr id="3" name="Connecteur droit avec flèche 2">
            <a:extLst>
              <a:ext uri="{FF2B5EF4-FFF2-40B4-BE49-F238E27FC236}">
                <a16:creationId xmlns:a16="http://schemas.microsoft.com/office/drawing/2014/main" id="{33D064E7-0CA6-7CB9-50BA-46EA6B7218C3}"/>
              </a:ext>
            </a:extLst>
          </p:cNvPr>
          <p:cNvCxnSpPr>
            <a:cxnSpLocks/>
          </p:cNvCxnSpPr>
          <p:nvPr/>
        </p:nvCxnSpPr>
        <p:spPr>
          <a:xfrm flipH="1">
            <a:off x="2483768" y="5013176"/>
            <a:ext cx="576064" cy="100811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92153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hidden="1"/>
          <p:cNvSpPr>
            <a:spLocks noGrp="1" noChangeArrowheads="1"/>
          </p:cNvSpPr>
          <p:nvPr>
            <p:ph type="title"/>
          </p:nvPr>
        </p:nvSpPr>
        <p:spPr/>
        <p:txBody>
          <a:bodyPr>
            <a:normAutofit fontScale="90000"/>
          </a:bodyPr>
          <a:lstStyle/>
          <a:p>
            <a:pPr eaLnBrk="1" hangingPunct="1"/>
            <a:r>
              <a:rPr lang="fr-FR" dirty="0"/>
              <a:t>Novembre 2008. Vue du seuil S3 vers l’aval. L’amarante (au premier plan) et du gombo ont été semés peu de temps après le passage des 4 cyclones, en même temps que des boutures de patates douces (au deuxième plan) ont été plantées. Il s’agit de cultures d’urgence post-cyclone profitant des alluvions déposées derrière le seuil.</a:t>
            </a:r>
          </a:p>
        </p:txBody>
      </p:sp>
      <p:sp>
        <p:nvSpPr>
          <p:cNvPr id="55299" name="Rectangle 3" descr="DSC01306"/>
          <p:cNvSpPr>
            <a:spLocks noGrp="1" noChangeAspect="1" noChangeArrowheads="1"/>
          </p:cNvSpPr>
          <p:nvPr isPhoto="1"/>
        </p:nvSpPr>
        <p:spPr bwMode="auto">
          <a:xfrm>
            <a:off x="827584" y="571070"/>
            <a:ext cx="7356309" cy="5517232"/>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89756" y="6088302"/>
            <a:ext cx="8964487" cy="738664"/>
          </a:xfrm>
          <a:prstGeom prst="rect">
            <a:avLst/>
          </a:prstGeom>
          <a:noFill/>
        </p:spPr>
        <p:txBody>
          <a:bodyPr wrap="square" rtlCol="0">
            <a:spAutoFit/>
          </a:bodyPr>
          <a:lstStyle/>
          <a:p>
            <a:r>
              <a:rPr lang="fr-FR" sz="1400" dirty="0"/>
              <a:t>Novembre 2008. Vue du seuil SB3-Ti </a:t>
            </a:r>
            <a:r>
              <a:rPr lang="fr-FR" sz="1400" dirty="0" err="1"/>
              <a:t>Acrête</a:t>
            </a:r>
            <a:r>
              <a:rPr lang="fr-FR" sz="1400" dirty="0"/>
              <a:t>. L’amarante (au premier plan) et du gombo ont été semés peu de temps après le passage des 4 cyclones, en même temps que des boutures de patates douces (au deuxième plan) ont été plantées. Il s’agit de cultures d’urgence post-cyclone profitant des alluvions déposées derrière le seuil.</a:t>
            </a:r>
          </a:p>
        </p:txBody>
      </p:sp>
      <p:cxnSp>
        <p:nvCxnSpPr>
          <p:cNvPr id="3" name="Connecteur droit avec flèche 2">
            <a:extLst>
              <a:ext uri="{FF2B5EF4-FFF2-40B4-BE49-F238E27FC236}">
                <a16:creationId xmlns:a16="http://schemas.microsoft.com/office/drawing/2014/main" id="{D69F538E-8733-D20A-28C9-851921B9FFDE}"/>
              </a:ext>
            </a:extLst>
          </p:cNvPr>
          <p:cNvCxnSpPr>
            <a:cxnSpLocks/>
          </p:cNvCxnSpPr>
          <p:nvPr/>
        </p:nvCxnSpPr>
        <p:spPr>
          <a:xfrm flipV="1">
            <a:off x="3347864" y="2276872"/>
            <a:ext cx="1584176" cy="173748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11EAA0A8-9F65-8A66-DFDB-BD5C23E3894B}"/>
              </a:ext>
            </a:extLst>
          </p:cNvPr>
          <p:cNvSpPr txBox="1"/>
          <p:nvPr/>
        </p:nvSpPr>
        <p:spPr>
          <a:xfrm>
            <a:off x="395536" y="59235"/>
            <a:ext cx="6696744" cy="400110"/>
          </a:xfrm>
          <a:prstGeom prst="rect">
            <a:avLst/>
          </a:prstGeom>
          <a:noFill/>
        </p:spPr>
        <p:txBody>
          <a:bodyPr wrap="square" rtlCol="0">
            <a:spAutoFit/>
          </a:bodyPr>
          <a:lstStyle/>
          <a:p>
            <a:pPr algn="ctr"/>
            <a:r>
              <a:rPr lang="fr-FR" sz="2000" b="1" dirty="0"/>
              <a:t>La valorisation agricole de l’atterrissement</a:t>
            </a:r>
          </a:p>
        </p:txBody>
      </p:sp>
      <p:sp>
        <p:nvSpPr>
          <p:cNvPr id="5" name="ZoneTexte 4">
            <a:hlinkClick r:id="rId3" action="ppaction://hlinksldjump"/>
            <a:extLst>
              <a:ext uri="{FF2B5EF4-FFF2-40B4-BE49-F238E27FC236}">
                <a16:creationId xmlns:a16="http://schemas.microsoft.com/office/drawing/2014/main" id="{B71B17C1-971B-D0C2-F5A2-484EE4F94E01}"/>
              </a:ext>
            </a:extLst>
          </p:cNvPr>
          <p:cNvSpPr txBox="1"/>
          <p:nvPr/>
        </p:nvSpPr>
        <p:spPr>
          <a:xfrm>
            <a:off x="7991872" y="116632"/>
            <a:ext cx="1152128" cy="276999"/>
          </a:xfrm>
          <a:prstGeom prst="rect">
            <a:avLst/>
          </a:prstGeom>
          <a:solidFill>
            <a:schemeClr val="accent1">
              <a:lumMod val="40000"/>
              <a:lumOff val="60000"/>
            </a:schemeClr>
          </a:solidFill>
        </p:spPr>
        <p:txBody>
          <a:bodyPr wrap="square" rtlCol="0">
            <a:spAutoFit/>
          </a:bodyPr>
          <a:lstStyle/>
          <a:p>
            <a:r>
              <a:rPr lang="fr-FR" sz="1200" dirty="0"/>
              <a:t>Retour à l’index</a:t>
            </a:r>
          </a:p>
        </p:txBody>
      </p:sp>
    </p:spTree>
    <p:extLst>
      <p:ext uri="{BB962C8B-B14F-4D97-AF65-F5344CB8AC3E}">
        <p14:creationId xmlns:p14="http://schemas.microsoft.com/office/powerpoint/2010/main" val="33122324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hidden="1"/>
          <p:cNvSpPr>
            <a:spLocks noGrp="1" noChangeArrowheads="1"/>
          </p:cNvSpPr>
          <p:nvPr>
            <p:ph type="title"/>
          </p:nvPr>
        </p:nvSpPr>
        <p:spPr/>
        <p:txBody>
          <a:bodyPr>
            <a:normAutofit fontScale="90000"/>
          </a:bodyPr>
          <a:lstStyle/>
          <a:p>
            <a:pPr eaLnBrk="1" hangingPunct="1"/>
            <a:r>
              <a:rPr lang="fr-FR" dirty="0"/>
              <a:t>Septembre 2008, peu de temps après le passage des cyclones. Telson </a:t>
            </a:r>
            <a:r>
              <a:rPr lang="fr-FR" dirty="0" err="1"/>
              <a:t>Thémé</a:t>
            </a:r>
            <a:r>
              <a:rPr lang="fr-FR" dirty="0"/>
              <a:t>. Vue depuis la rive gauche, vers l’aval. On aperçoit S1. Au 1</a:t>
            </a:r>
            <a:r>
              <a:rPr lang="fr-FR" baseline="30000" dirty="0"/>
              <a:t>er</a:t>
            </a:r>
            <a:r>
              <a:rPr lang="fr-FR" dirty="0"/>
              <a:t> plan, association sorgho, pois d’Angole et quelques pieds de manioc. </a:t>
            </a:r>
          </a:p>
        </p:txBody>
      </p:sp>
      <p:sp>
        <p:nvSpPr>
          <p:cNvPr id="57347" name="Rectangle 3" descr="Foto_Perou_027"/>
          <p:cNvSpPr>
            <a:spLocks noGrp="1" noChangeAspect="1" noChangeArrowheads="1"/>
          </p:cNvSpPr>
          <p:nvPr isPhoto="1"/>
        </p:nvSpPr>
        <p:spPr bwMode="auto">
          <a:xfrm>
            <a:off x="935596" y="0"/>
            <a:ext cx="7452320" cy="559021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179513" y="5733256"/>
            <a:ext cx="8964487" cy="523220"/>
          </a:xfrm>
          <a:prstGeom prst="rect">
            <a:avLst/>
          </a:prstGeom>
          <a:noFill/>
        </p:spPr>
        <p:txBody>
          <a:bodyPr wrap="square" rtlCol="0">
            <a:spAutoFit/>
          </a:bodyPr>
          <a:lstStyle/>
          <a:p>
            <a:r>
              <a:rPr lang="fr-FR" sz="1400" dirty="0"/>
              <a:t>Septembre 2008, peu de temps après le passage des cyclones. Telson </a:t>
            </a:r>
            <a:r>
              <a:rPr lang="fr-FR" sz="1400" dirty="0" err="1"/>
              <a:t>Thémé</a:t>
            </a:r>
            <a:r>
              <a:rPr lang="fr-FR" sz="1400" dirty="0"/>
              <a:t>. Vue depuis la rive gauche, vers l’aval. On aperçoit SM1-Ti </a:t>
            </a:r>
            <a:r>
              <a:rPr lang="fr-FR" sz="1400" dirty="0" err="1"/>
              <a:t>Acrête</a:t>
            </a:r>
            <a:r>
              <a:rPr lang="fr-FR" sz="1400" dirty="0"/>
              <a:t>. Au 1</a:t>
            </a:r>
            <a:r>
              <a:rPr lang="fr-FR" sz="1400" baseline="30000" dirty="0"/>
              <a:t>er</a:t>
            </a:r>
            <a:r>
              <a:rPr lang="fr-FR" sz="1400" dirty="0"/>
              <a:t> plan, association sorgho, pois d’Angole et quelques pieds de manioc. </a:t>
            </a:r>
          </a:p>
        </p:txBody>
      </p:sp>
      <p:cxnSp>
        <p:nvCxnSpPr>
          <p:cNvPr id="3" name="Connecteur droit avec flèche 2">
            <a:extLst>
              <a:ext uri="{FF2B5EF4-FFF2-40B4-BE49-F238E27FC236}">
                <a16:creationId xmlns:a16="http://schemas.microsoft.com/office/drawing/2014/main" id="{2E022398-2BF6-0582-E593-B294B2B2E5CA}"/>
              </a:ext>
            </a:extLst>
          </p:cNvPr>
          <p:cNvCxnSpPr>
            <a:cxnSpLocks/>
          </p:cNvCxnSpPr>
          <p:nvPr/>
        </p:nvCxnSpPr>
        <p:spPr>
          <a:xfrm flipH="1">
            <a:off x="5004048" y="2132856"/>
            <a:ext cx="2015716" cy="14401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76842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hidden="1"/>
          <p:cNvSpPr>
            <a:spLocks noGrp="1" noChangeArrowheads="1"/>
          </p:cNvSpPr>
          <p:nvPr>
            <p:ph type="title"/>
          </p:nvPr>
        </p:nvSpPr>
        <p:spPr/>
        <p:txBody>
          <a:bodyPr>
            <a:normAutofit fontScale="90000"/>
          </a:bodyPr>
          <a:lstStyle/>
          <a:p>
            <a:pPr eaLnBrk="1" hangingPunct="1"/>
            <a:r>
              <a:rPr lang="fr-FR" dirty="0"/>
              <a:t>Le 1</a:t>
            </a:r>
            <a:r>
              <a:rPr lang="fr-FR" baseline="30000" dirty="0"/>
              <a:t>er</a:t>
            </a:r>
            <a:r>
              <a:rPr lang="fr-FR" dirty="0"/>
              <a:t> février 2009. Les seuils S2 (1</a:t>
            </a:r>
            <a:r>
              <a:rPr lang="fr-FR" baseline="30000" dirty="0"/>
              <a:t>er</a:t>
            </a:r>
            <a:r>
              <a:rPr lang="fr-FR" dirty="0"/>
              <a:t> plan) et S1, vu vers l’aval. A droite, les patates douces plantées sur la zone de dépôt du glissement de terrain ayant affecté le versant, à l’amont de S1, les patates douces plantées sur l’atterrissement immédiatement après les crues de septembre 2008. Dispersés alentour, les reliquats de l’association sorgho-pois d’Angole qui a été sinistrée par les cyclones. Sous la ligne d’horizon, on aperçoit des parcelles de canne à sucre en vert clair. </a:t>
            </a:r>
          </a:p>
        </p:txBody>
      </p:sp>
      <p:sp>
        <p:nvSpPr>
          <p:cNvPr id="53251" name="Rectangle 3" descr="DSC01567"/>
          <p:cNvSpPr>
            <a:spLocks noGrp="1" noChangeAspect="1" noChangeArrowheads="1"/>
          </p:cNvSpPr>
          <p:nvPr isPhoto="1"/>
        </p:nvSpPr>
        <p:spPr bwMode="auto">
          <a:xfrm>
            <a:off x="1" y="0"/>
            <a:ext cx="7524328" cy="5643246"/>
          </a:xfrm>
          <a:prstGeom prst="rect">
            <a:avLst/>
          </a:prstGeom>
          <a:blipFill dpi="0"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2" name="ZoneTexte 1"/>
          <p:cNvSpPr txBox="1"/>
          <p:nvPr/>
        </p:nvSpPr>
        <p:spPr>
          <a:xfrm>
            <a:off x="53752" y="5715967"/>
            <a:ext cx="9036496" cy="738664"/>
          </a:xfrm>
          <a:prstGeom prst="rect">
            <a:avLst/>
          </a:prstGeom>
          <a:noFill/>
        </p:spPr>
        <p:txBody>
          <a:bodyPr wrap="square" rtlCol="0">
            <a:spAutoFit/>
          </a:bodyPr>
          <a:lstStyle/>
          <a:p>
            <a:r>
              <a:rPr lang="fr-FR" sz="1400" dirty="0"/>
              <a:t>Le 1</a:t>
            </a:r>
            <a:r>
              <a:rPr lang="fr-FR" sz="1400" baseline="30000" dirty="0"/>
              <a:t>er</a:t>
            </a:r>
            <a:r>
              <a:rPr lang="fr-FR" sz="1400" dirty="0"/>
              <a:t> février 2009. A droite, les patates douces plantées sur la zone de dépôt du glissement de terrain ayant affecté le versant, à l’amont de SM1-Ti </a:t>
            </a:r>
            <a:r>
              <a:rPr lang="fr-FR" sz="1400" dirty="0" err="1"/>
              <a:t>Acrête</a:t>
            </a:r>
            <a:r>
              <a:rPr lang="fr-FR" sz="1400" dirty="0"/>
              <a:t>, les patates douces plantées sur l’atterrissement immédiatement après les crues de septembre 2008. Dispersés alentour, les reliquats de l’association sorgho-pois d’Angole qui a été sinistrée par les cyclones. </a:t>
            </a:r>
          </a:p>
        </p:txBody>
      </p:sp>
      <p:sp>
        <p:nvSpPr>
          <p:cNvPr id="3" name="ZoneTexte 2"/>
          <p:cNvSpPr txBox="1"/>
          <p:nvPr/>
        </p:nvSpPr>
        <p:spPr>
          <a:xfrm>
            <a:off x="971600" y="3717032"/>
            <a:ext cx="1213345" cy="307777"/>
          </a:xfrm>
          <a:prstGeom prst="rect">
            <a:avLst/>
          </a:prstGeom>
          <a:solidFill>
            <a:schemeClr val="bg1"/>
          </a:solidFill>
        </p:spPr>
        <p:txBody>
          <a:bodyPr wrap="none" rtlCol="0">
            <a:spAutoFit/>
          </a:bodyPr>
          <a:lstStyle/>
          <a:p>
            <a:r>
              <a:rPr lang="fr-FR" sz="1400" dirty="0"/>
              <a:t>SM2-Ti </a:t>
            </a:r>
            <a:r>
              <a:rPr lang="fr-FR" sz="1400" dirty="0" err="1"/>
              <a:t>Acrête</a:t>
            </a:r>
            <a:endParaRPr lang="fr-FR" sz="1400" dirty="0"/>
          </a:p>
        </p:txBody>
      </p:sp>
      <p:sp>
        <p:nvSpPr>
          <p:cNvPr id="6" name="ZoneTexte 5"/>
          <p:cNvSpPr txBox="1"/>
          <p:nvPr/>
        </p:nvSpPr>
        <p:spPr>
          <a:xfrm>
            <a:off x="4350002" y="2497296"/>
            <a:ext cx="1213345" cy="307777"/>
          </a:xfrm>
          <a:prstGeom prst="rect">
            <a:avLst/>
          </a:prstGeom>
          <a:solidFill>
            <a:schemeClr val="bg1"/>
          </a:solidFill>
        </p:spPr>
        <p:txBody>
          <a:bodyPr wrap="none" rtlCol="0">
            <a:spAutoFit/>
          </a:bodyPr>
          <a:lstStyle/>
          <a:p>
            <a:r>
              <a:rPr lang="fr-FR" sz="1400" dirty="0"/>
              <a:t>SM1-Ti </a:t>
            </a:r>
            <a:r>
              <a:rPr lang="fr-FR" sz="1400" dirty="0" err="1"/>
              <a:t>Acrête</a:t>
            </a:r>
            <a:endParaRPr lang="fr-FR" sz="1400" dirty="0"/>
          </a:p>
        </p:txBody>
      </p:sp>
      <p:sp>
        <p:nvSpPr>
          <p:cNvPr id="4" name="ZoneTexte 3"/>
          <p:cNvSpPr txBox="1"/>
          <p:nvPr/>
        </p:nvSpPr>
        <p:spPr>
          <a:xfrm>
            <a:off x="7524328" y="548680"/>
            <a:ext cx="1547665" cy="1384995"/>
          </a:xfrm>
          <a:prstGeom prst="rect">
            <a:avLst/>
          </a:prstGeom>
          <a:noFill/>
        </p:spPr>
        <p:txBody>
          <a:bodyPr wrap="square" rtlCol="0">
            <a:spAutoFit/>
          </a:bodyPr>
          <a:lstStyle/>
          <a:p>
            <a:r>
              <a:rPr lang="fr-FR" sz="1400" dirty="0"/>
              <a:t>Sous la ligne d’horizon, on aperçoit des parcelles de canne à sucre, en vert clair.</a:t>
            </a:r>
          </a:p>
        </p:txBody>
      </p:sp>
      <p:cxnSp>
        <p:nvCxnSpPr>
          <p:cNvPr id="7" name="Connecteur droit avec flèche 6"/>
          <p:cNvCxnSpPr>
            <a:cxnSpLocks/>
            <a:stCxn id="4" idx="1"/>
          </p:cNvCxnSpPr>
          <p:nvPr/>
        </p:nvCxnSpPr>
        <p:spPr>
          <a:xfrm flipH="1">
            <a:off x="5436096" y="1241178"/>
            <a:ext cx="2088232" cy="2758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Connecteur droit avec flèche 4">
            <a:extLst>
              <a:ext uri="{FF2B5EF4-FFF2-40B4-BE49-F238E27FC236}">
                <a16:creationId xmlns:a16="http://schemas.microsoft.com/office/drawing/2014/main" id="{57607A21-7E69-BCDD-326C-18C455652324}"/>
              </a:ext>
            </a:extLst>
          </p:cNvPr>
          <p:cNvCxnSpPr>
            <a:cxnSpLocks/>
          </p:cNvCxnSpPr>
          <p:nvPr/>
        </p:nvCxnSpPr>
        <p:spPr>
          <a:xfrm flipV="1">
            <a:off x="2332891" y="3933056"/>
            <a:ext cx="1158989" cy="15330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09432A2F-22C6-0A9C-28AC-9DC51DB032CA}"/>
              </a:ext>
            </a:extLst>
          </p:cNvPr>
          <p:cNvCxnSpPr>
            <a:cxnSpLocks/>
          </p:cNvCxnSpPr>
          <p:nvPr/>
        </p:nvCxnSpPr>
        <p:spPr>
          <a:xfrm flipH="1" flipV="1">
            <a:off x="3419872" y="2866628"/>
            <a:ext cx="432048" cy="49036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1484C8C8-FDD9-CCE1-5F1E-76A0D7404A5D}"/>
              </a:ext>
            </a:extLst>
          </p:cNvPr>
          <p:cNvCxnSpPr>
            <a:cxnSpLocks/>
          </p:cNvCxnSpPr>
          <p:nvPr/>
        </p:nvCxnSpPr>
        <p:spPr>
          <a:xfrm flipV="1">
            <a:off x="292103" y="4302097"/>
            <a:ext cx="1086981" cy="36933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15800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hidden="1"/>
          <p:cNvSpPr>
            <a:spLocks noGrp="1" noChangeArrowheads="1"/>
          </p:cNvSpPr>
          <p:nvPr>
            <p:ph type="title"/>
          </p:nvPr>
        </p:nvSpPr>
        <p:spPr/>
        <p:txBody>
          <a:bodyPr>
            <a:normAutofit fontScale="90000"/>
          </a:bodyPr>
          <a:lstStyle/>
          <a:p>
            <a:pPr eaLnBrk="1" hangingPunct="1"/>
            <a:r>
              <a:rPr lang="fr-FR" dirty="0"/>
              <a:t>Idem. Février 2009. le gombo prend le relais de l’</a:t>
            </a:r>
            <a:r>
              <a:rPr lang="fr-FR" dirty="0" err="1"/>
              <a:t>amaranthe</a:t>
            </a:r>
            <a:r>
              <a:rPr lang="fr-FR" dirty="0"/>
              <a:t>.</a:t>
            </a:r>
          </a:p>
        </p:txBody>
      </p:sp>
      <p:sp>
        <p:nvSpPr>
          <p:cNvPr id="56323" name="Rectangle 3" descr="DSC01526"/>
          <p:cNvSpPr>
            <a:spLocks noGrp="1" noChangeAspect="1" noChangeArrowheads="1"/>
          </p:cNvSpPr>
          <p:nvPr isPhoto="1"/>
        </p:nvSpPr>
        <p:spPr bwMode="auto">
          <a:xfrm>
            <a:off x="0" y="0"/>
            <a:ext cx="8220405" cy="6165304"/>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107504" y="6390620"/>
            <a:ext cx="4121000" cy="307777"/>
          </a:xfrm>
          <a:prstGeom prst="rect">
            <a:avLst/>
          </a:prstGeom>
          <a:noFill/>
        </p:spPr>
        <p:txBody>
          <a:bodyPr wrap="none" rtlCol="0">
            <a:spAutoFit/>
          </a:bodyPr>
          <a:lstStyle/>
          <a:p>
            <a:r>
              <a:rPr lang="fr-FR" sz="1400" dirty="0"/>
              <a:t>Février 2009. le gombo prend le relais de l’</a:t>
            </a:r>
            <a:r>
              <a:rPr lang="fr-FR" sz="1400" dirty="0" err="1"/>
              <a:t>amaranthe</a:t>
            </a:r>
            <a:r>
              <a:rPr lang="fr-FR" sz="1400" dirty="0"/>
              <a:t>.</a:t>
            </a:r>
          </a:p>
        </p:txBody>
      </p:sp>
    </p:spTree>
    <p:extLst>
      <p:ext uri="{BB962C8B-B14F-4D97-AF65-F5344CB8AC3E}">
        <p14:creationId xmlns:p14="http://schemas.microsoft.com/office/powerpoint/2010/main" val="24615534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hidden="1"/>
          <p:cNvSpPr>
            <a:spLocks noGrp="1" noChangeArrowheads="1"/>
          </p:cNvSpPr>
          <p:nvPr>
            <p:ph type="title"/>
          </p:nvPr>
        </p:nvSpPr>
        <p:spPr/>
        <p:txBody>
          <a:bodyPr>
            <a:normAutofit fontScale="90000"/>
          </a:bodyPr>
          <a:lstStyle/>
          <a:p>
            <a:r>
              <a:rPr lang="fr-FR" dirty="0"/>
              <a:t>Janvier 2009. L’atterrissement du seuil S1 vu vers l’aval. Les patates douces plantées fin septembre 2008 sont prêtes à être récoltées. </a:t>
            </a:r>
          </a:p>
        </p:txBody>
      </p:sp>
      <p:sp>
        <p:nvSpPr>
          <p:cNvPr id="346115" name="Rectangle 3" descr="DSC01524"/>
          <p:cNvSpPr>
            <a:spLocks noGrp="1" noChangeAspect="1" noChangeArrowheads="1"/>
          </p:cNvSpPr>
          <p:nvPr isPhoto="1"/>
        </p:nvSpPr>
        <p:spPr bwMode="auto">
          <a:xfrm>
            <a:off x="521804" y="0"/>
            <a:ext cx="8100392" cy="6075294"/>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46116" name="Text Box 4"/>
          <p:cNvSpPr txBox="1">
            <a:spLocks noChangeArrowheads="1"/>
          </p:cNvSpPr>
          <p:nvPr/>
        </p:nvSpPr>
        <p:spPr bwMode="auto">
          <a:xfrm>
            <a:off x="383381" y="6097675"/>
            <a:ext cx="837723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sz="1400" i="0" dirty="0">
                <a:latin typeface="Arial" charset="0"/>
              </a:rPr>
              <a:t>Janvier 2009. L’atterrissement du seuil SM1-</a:t>
            </a:r>
            <a:r>
              <a:rPr lang="fr-FR" sz="1400" dirty="0"/>
              <a:t>Ti </a:t>
            </a:r>
            <a:r>
              <a:rPr lang="fr-FR" sz="1400" dirty="0" err="1"/>
              <a:t>Acrête</a:t>
            </a:r>
            <a:r>
              <a:rPr lang="fr-FR" sz="1400" dirty="0"/>
              <a:t> </a:t>
            </a:r>
            <a:r>
              <a:rPr lang="fr-FR" sz="1400" i="0" dirty="0">
                <a:latin typeface="Arial" charset="0"/>
              </a:rPr>
              <a:t>vu vers l’aval. Les patates douces plantées fin septembre 2008 sont prêtes à être récoltées.</a:t>
            </a:r>
          </a:p>
        </p:txBody>
      </p:sp>
    </p:spTree>
    <p:extLst>
      <p:ext uri="{BB962C8B-B14F-4D97-AF65-F5344CB8AC3E}">
        <p14:creationId xmlns:p14="http://schemas.microsoft.com/office/powerpoint/2010/main" val="15959458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08093" y="140685"/>
            <a:ext cx="7527813" cy="5726410"/>
            <a:chOff x="851916" y="504398"/>
            <a:chExt cx="8412481" cy="6451137"/>
          </a:xfrm>
        </p:grpSpPr>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851918" y="504398"/>
              <a:ext cx="8412479" cy="6309359"/>
            </a:xfrm>
            <a:prstGeom prst="rect">
              <a:avLst/>
            </a:prstGeom>
          </p:spPr>
        </p:pic>
        <p:sp>
          <p:nvSpPr>
            <p:cNvPr id="4" name="object 4"/>
            <p:cNvSpPr/>
            <p:nvPr/>
          </p:nvSpPr>
          <p:spPr>
            <a:xfrm>
              <a:off x="851916" y="646175"/>
              <a:ext cx="8412480" cy="6309360"/>
            </a:xfrm>
            <a:custGeom>
              <a:avLst/>
              <a:gdLst/>
              <a:ahLst/>
              <a:cxnLst/>
              <a:rect l="l" t="t" r="r" b="b"/>
              <a:pathLst>
                <a:path w="8412480" h="6309359">
                  <a:moveTo>
                    <a:pt x="0" y="0"/>
                  </a:moveTo>
                  <a:lnTo>
                    <a:pt x="0" y="6309359"/>
                  </a:lnTo>
                  <a:lnTo>
                    <a:pt x="8412479" y="6309359"/>
                  </a:lnTo>
                  <a:lnTo>
                    <a:pt x="8412479" y="0"/>
                  </a:lnTo>
                  <a:lnTo>
                    <a:pt x="0" y="0"/>
                  </a:lnTo>
                  <a:close/>
                </a:path>
              </a:pathLst>
            </a:custGeom>
            <a:ln w="9524">
              <a:solidFill>
                <a:srgbClr val="000000"/>
              </a:solidFill>
            </a:ln>
          </p:spPr>
          <p:txBody>
            <a:bodyPr wrap="square" lIns="0" tIns="0" rIns="0" bIns="0" rtlCol="0"/>
            <a:lstStyle/>
            <a:p>
              <a:endParaRPr sz="1588"/>
            </a:p>
          </p:txBody>
        </p:sp>
      </p:grpSp>
      <p:sp>
        <p:nvSpPr>
          <p:cNvPr id="5" name="object 5"/>
          <p:cNvSpPr txBox="1"/>
          <p:nvPr/>
        </p:nvSpPr>
        <p:spPr>
          <a:xfrm>
            <a:off x="3740561" y="6009895"/>
            <a:ext cx="3505871" cy="228054"/>
          </a:xfrm>
          <a:prstGeom prst="rect">
            <a:avLst/>
          </a:prstGeom>
        </p:spPr>
        <p:txBody>
          <a:bodyPr vert="horz" wrap="square" lIns="0" tIns="10646" rIns="0" bIns="0" rtlCol="0">
            <a:spAutoFit/>
          </a:bodyPr>
          <a:lstStyle/>
          <a:p>
            <a:pPr marL="11206">
              <a:spcBef>
                <a:spcPts val="84"/>
              </a:spcBef>
            </a:pPr>
            <a:r>
              <a:rPr lang="fr-FR" sz="1412" dirty="0">
                <a:latin typeface="Calibri"/>
                <a:cs typeface="Calibri"/>
              </a:rPr>
              <a:t>La situation en m</a:t>
            </a:r>
            <a:r>
              <a:rPr sz="1412" dirty="0">
                <a:latin typeface="Calibri"/>
                <a:cs typeface="Calibri"/>
              </a:rPr>
              <a:t>ai</a:t>
            </a:r>
            <a:r>
              <a:rPr sz="1412" spc="-40" dirty="0">
                <a:latin typeface="Calibri"/>
                <a:cs typeface="Calibri"/>
              </a:rPr>
              <a:t> </a:t>
            </a:r>
            <a:r>
              <a:rPr sz="1412" spc="-9" dirty="0">
                <a:latin typeface="Calibri"/>
                <a:cs typeface="Calibri"/>
              </a:rPr>
              <a:t>2009.</a:t>
            </a:r>
            <a:endParaRPr sz="1412" dirty="0">
              <a:latin typeface="Calibri"/>
              <a:cs typeface="Calibri"/>
            </a:endParaRPr>
          </a:p>
        </p:txBody>
      </p:sp>
      <p:sp>
        <p:nvSpPr>
          <p:cNvPr id="6" name="object 6"/>
          <p:cNvSpPr txBox="1"/>
          <p:nvPr/>
        </p:nvSpPr>
        <p:spPr>
          <a:xfrm>
            <a:off x="4788024" y="5053404"/>
            <a:ext cx="1224136" cy="243732"/>
          </a:xfrm>
          <a:prstGeom prst="rect">
            <a:avLst/>
          </a:prstGeom>
          <a:solidFill>
            <a:srgbClr val="FFFFFF"/>
          </a:solidFill>
        </p:spPr>
        <p:txBody>
          <a:bodyPr vert="horz" wrap="square" lIns="0" tIns="28015" rIns="0" bIns="0" rtlCol="0">
            <a:spAutoFit/>
          </a:bodyPr>
          <a:lstStyle/>
          <a:p>
            <a:pPr marL="80126">
              <a:spcBef>
                <a:spcPts val="221"/>
              </a:spcBef>
            </a:pPr>
            <a:r>
              <a:rPr sz="1400" spc="-22" dirty="0">
                <a:latin typeface="Calibri"/>
                <a:cs typeface="Calibri"/>
              </a:rPr>
              <a:t>S</a:t>
            </a:r>
            <a:r>
              <a:rPr lang="fr-FR" sz="1400" spc="-22" dirty="0">
                <a:latin typeface="Calibri"/>
                <a:cs typeface="Calibri"/>
              </a:rPr>
              <a:t>M</a:t>
            </a:r>
            <a:r>
              <a:rPr sz="1400" spc="-22" dirty="0">
                <a:latin typeface="Calibri"/>
                <a:cs typeface="Calibri"/>
              </a:rPr>
              <a:t>2</a:t>
            </a:r>
            <a:r>
              <a:rPr lang="fr-FR" sz="1400" spc="-22" dirty="0">
                <a:latin typeface="Calibri"/>
                <a:cs typeface="Calibri"/>
              </a:rPr>
              <a:t>-Ti </a:t>
            </a:r>
            <a:r>
              <a:rPr lang="fr-FR" sz="1400" spc="-22" dirty="0" err="1">
                <a:latin typeface="Calibri"/>
                <a:cs typeface="Calibri"/>
              </a:rPr>
              <a:t>Acrête</a:t>
            </a:r>
            <a:endParaRPr sz="1400" dirty="0">
              <a:latin typeface="Calibri"/>
              <a:cs typeface="Calibri"/>
            </a:endParaRPr>
          </a:p>
        </p:txBody>
      </p:sp>
      <p:sp>
        <p:nvSpPr>
          <p:cNvPr id="7" name="object 7"/>
          <p:cNvSpPr txBox="1"/>
          <p:nvPr/>
        </p:nvSpPr>
        <p:spPr>
          <a:xfrm>
            <a:off x="899592" y="4889350"/>
            <a:ext cx="1512168" cy="243732"/>
          </a:xfrm>
          <a:prstGeom prst="rect">
            <a:avLst/>
          </a:prstGeom>
          <a:solidFill>
            <a:srgbClr val="FFFFFF"/>
          </a:solidFill>
        </p:spPr>
        <p:txBody>
          <a:bodyPr vert="horz" wrap="square" lIns="0" tIns="28015" rIns="0" bIns="0" rtlCol="0">
            <a:spAutoFit/>
          </a:bodyPr>
          <a:lstStyle/>
          <a:p>
            <a:pPr marL="80126">
              <a:spcBef>
                <a:spcPts val="221"/>
              </a:spcBef>
            </a:pPr>
            <a:r>
              <a:rPr sz="1400" spc="-22" dirty="0">
                <a:latin typeface="Calibri"/>
                <a:cs typeface="Calibri"/>
              </a:rPr>
              <a:t>S</a:t>
            </a:r>
            <a:r>
              <a:rPr lang="fr-FR" sz="1400" spc="-22" dirty="0">
                <a:latin typeface="Calibri"/>
                <a:cs typeface="Calibri"/>
              </a:rPr>
              <a:t>B</a:t>
            </a:r>
            <a:r>
              <a:rPr sz="1400" spc="-22" dirty="0">
                <a:latin typeface="Calibri"/>
                <a:cs typeface="Calibri"/>
              </a:rPr>
              <a:t>3</a:t>
            </a:r>
            <a:r>
              <a:rPr lang="fr-FR" sz="1400" spc="-22" dirty="0">
                <a:latin typeface="Calibri"/>
                <a:cs typeface="Calibri"/>
              </a:rPr>
              <a:t>-Ti </a:t>
            </a:r>
            <a:r>
              <a:rPr lang="fr-FR" sz="1400" spc="-22" dirty="0" err="1">
                <a:latin typeface="Calibri"/>
                <a:cs typeface="Calibri"/>
              </a:rPr>
              <a:t>Acrête</a:t>
            </a:r>
            <a:r>
              <a:rPr lang="fr-FR" sz="1400" spc="-22" dirty="0">
                <a:latin typeface="Calibri"/>
                <a:cs typeface="Calibri"/>
              </a:rPr>
              <a:t> </a:t>
            </a:r>
            <a:endParaRPr sz="1400" dirty="0">
              <a:latin typeface="Calibri"/>
              <a:cs typeface="Calibri"/>
            </a:endParaRPr>
          </a:p>
        </p:txBody>
      </p:sp>
      <p:grpSp>
        <p:nvGrpSpPr>
          <p:cNvPr id="8" name="object 8"/>
          <p:cNvGrpSpPr/>
          <p:nvPr/>
        </p:nvGrpSpPr>
        <p:grpSpPr>
          <a:xfrm>
            <a:off x="2696136" y="4293096"/>
            <a:ext cx="4324910" cy="703729"/>
            <a:chOff x="2903220" y="5250180"/>
            <a:chExt cx="4901565" cy="797560"/>
          </a:xfrm>
        </p:grpSpPr>
        <p:sp>
          <p:nvSpPr>
            <p:cNvPr id="9" name="object 9"/>
            <p:cNvSpPr/>
            <p:nvPr/>
          </p:nvSpPr>
          <p:spPr>
            <a:xfrm>
              <a:off x="2903220" y="5250180"/>
              <a:ext cx="76200" cy="291465"/>
            </a:xfrm>
            <a:custGeom>
              <a:avLst/>
              <a:gdLst/>
              <a:ahLst/>
              <a:cxnLst/>
              <a:rect l="l" t="t" r="r" b="b"/>
              <a:pathLst>
                <a:path w="76200" h="291464">
                  <a:moveTo>
                    <a:pt x="76200" y="214884"/>
                  </a:moveTo>
                  <a:lnTo>
                    <a:pt x="0" y="214884"/>
                  </a:lnTo>
                  <a:lnTo>
                    <a:pt x="33528" y="281940"/>
                  </a:lnTo>
                  <a:lnTo>
                    <a:pt x="33528" y="228600"/>
                  </a:lnTo>
                  <a:lnTo>
                    <a:pt x="35052" y="231648"/>
                  </a:lnTo>
                  <a:lnTo>
                    <a:pt x="38100" y="233172"/>
                  </a:lnTo>
                  <a:lnTo>
                    <a:pt x="41148" y="231648"/>
                  </a:lnTo>
                  <a:lnTo>
                    <a:pt x="42672" y="228600"/>
                  </a:lnTo>
                  <a:lnTo>
                    <a:pt x="42672" y="281940"/>
                  </a:lnTo>
                  <a:lnTo>
                    <a:pt x="76200" y="214884"/>
                  </a:lnTo>
                  <a:close/>
                </a:path>
                <a:path w="76200" h="291464">
                  <a:moveTo>
                    <a:pt x="42672" y="214884"/>
                  </a:moveTo>
                  <a:lnTo>
                    <a:pt x="42672" y="4572"/>
                  </a:lnTo>
                  <a:lnTo>
                    <a:pt x="41148" y="1524"/>
                  </a:lnTo>
                  <a:lnTo>
                    <a:pt x="38100" y="0"/>
                  </a:lnTo>
                  <a:lnTo>
                    <a:pt x="35052" y="1524"/>
                  </a:lnTo>
                  <a:lnTo>
                    <a:pt x="33528" y="4572"/>
                  </a:lnTo>
                  <a:lnTo>
                    <a:pt x="33528" y="214884"/>
                  </a:lnTo>
                  <a:lnTo>
                    <a:pt x="42672" y="214884"/>
                  </a:lnTo>
                  <a:close/>
                </a:path>
                <a:path w="76200" h="291464">
                  <a:moveTo>
                    <a:pt x="42672" y="281940"/>
                  </a:moveTo>
                  <a:lnTo>
                    <a:pt x="42672" y="228600"/>
                  </a:lnTo>
                  <a:lnTo>
                    <a:pt x="41148" y="231648"/>
                  </a:lnTo>
                  <a:lnTo>
                    <a:pt x="38100" y="233172"/>
                  </a:lnTo>
                  <a:lnTo>
                    <a:pt x="35052" y="231648"/>
                  </a:lnTo>
                  <a:lnTo>
                    <a:pt x="33528" y="228600"/>
                  </a:lnTo>
                  <a:lnTo>
                    <a:pt x="33528" y="281940"/>
                  </a:lnTo>
                  <a:lnTo>
                    <a:pt x="38100" y="291084"/>
                  </a:lnTo>
                  <a:lnTo>
                    <a:pt x="42672" y="281940"/>
                  </a:lnTo>
                  <a:close/>
                </a:path>
              </a:pathLst>
            </a:custGeom>
            <a:solidFill>
              <a:srgbClr val="0000FF"/>
            </a:solidFill>
          </p:spPr>
          <p:txBody>
            <a:bodyPr wrap="square" lIns="0" tIns="0" rIns="0" bIns="0" rtlCol="0"/>
            <a:lstStyle/>
            <a:p>
              <a:endParaRPr sz="1588"/>
            </a:p>
          </p:txBody>
        </p:sp>
        <p:pic>
          <p:nvPicPr>
            <p:cNvPr id="10" name="object 10"/>
            <p:cNvPicPr/>
            <p:nvPr/>
          </p:nvPicPr>
          <p:blipFill>
            <a:blip r:embed="rId3" cstate="email">
              <a:extLst>
                <a:ext uri="{28A0092B-C50C-407E-A947-70E740481C1C}">
                  <a14:useLocalDpi xmlns:a14="http://schemas.microsoft.com/office/drawing/2010/main"/>
                </a:ext>
              </a:extLst>
            </a:blip>
            <a:stretch>
              <a:fillRect/>
            </a:stretch>
          </p:blipFill>
          <p:spPr>
            <a:xfrm>
              <a:off x="3119628" y="5321808"/>
              <a:ext cx="76200" cy="219456"/>
            </a:xfrm>
            <a:prstGeom prst="rect">
              <a:avLst/>
            </a:prstGeom>
          </p:spPr>
        </p:pic>
        <p:sp>
          <p:nvSpPr>
            <p:cNvPr id="11" name="object 11"/>
            <p:cNvSpPr/>
            <p:nvPr/>
          </p:nvSpPr>
          <p:spPr>
            <a:xfrm>
              <a:off x="3336036" y="5250192"/>
              <a:ext cx="4468495" cy="797560"/>
            </a:xfrm>
            <a:custGeom>
              <a:avLst/>
              <a:gdLst/>
              <a:ahLst/>
              <a:cxnLst/>
              <a:rect l="l" t="t" r="r" b="b"/>
              <a:pathLst>
                <a:path w="4468495" h="797560">
                  <a:moveTo>
                    <a:pt x="76200" y="288036"/>
                  </a:moveTo>
                  <a:lnTo>
                    <a:pt x="42672" y="288036"/>
                  </a:lnTo>
                  <a:lnTo>
                    <a:pt x="42672" y="4572"/>
                  </a:lnTo>
                  <a:lnTo>
                    <a:pt x="41148" y="1524"/>
                  </a:lnTo>
                  <a:lnTo>
                    <a:pt x="38100" y="0"/>
                  </a:lnTo>
                  <a:lnTo>
                    <a:pt x="33528" y="1524"/>
                  </a:lnTo>
                  <a:lnTo>
                    <a:pt x="32004" y="4572"/>
                  </a:lnTo>
                  <a:lnTo>
                    <a:pt x="32004" y="288036"/>
                  </a:lnTo>
                  <a:lnTo>
                    <a:pt x="0" y="288036"/>
                  </a:lnTo>
                  <a:lnTo>
                    <a:pt x="32004" y="352044"/>
                  </a:lnTo>
                  <a:lnTo>
                    <a:pt x="38100" y="364236"/>
                  </a:lnTo>
                  <a:lnTo>
                    <a:pt x="42672" y="355092"/>
                  </a:lnTo>
                  <a:lnTo>
                    <a:pt x="76200" y="288036"/>
                  </a:lnTo>
                  <a:close/>
                </a:path>
                <a:path w="4468495" h="797560">
                  <a:moveTo>
                    <a:pt x="4035552" y="720852"/>
                  </a:moveTo>
                  <a:lnTo>
                    <a:pt x="4003548" y="720852"/>
                  </a:lnTo>
                  <a:lnTo>
                    <a:pt x="4003548" y="435864"/>
                  </a:lnTo>
                  <a:lnTo>
                    <a:pt x="4002024" y="432816"/>
                  </a:lnTo>
                  <a:lnTo>
                    <a:pt x="3997452" y="431292"/>
                  </a:lnTo>
                  <a:lnTo>
                    <a:pt x="3994404" y="432816"/>
                  </a:lnTo>
                  <a:lnTo>
                    <a:pt x="3992880" y="435864"/>
                  </a:lnTo>
                  <a:lnTo>
                    <a:pt x="3992880" y="720852"/>
                  </a:lnTo>
                  <a:lnTo>
                    <a:pt x="3959352" y="720852"/>
                  </a:lnTo>
                  <a:lnTo>
                    <a:pt x="3992880" y="787908"/>
                  </a:lnTo>
                  <a:lnTo>
                    <a:pt x="3997452" y="797052"/>
                  </a:lnTo>
                  <a:lnTo>
                    <a:pt x="4003548" y="784860"/>
                  </a:lnTo>
                  <a:lnTo>
                    <a:pt x="4035552" y="720852"/>
                  </a:lnTo>
                  <a:close/>
                </a:path>
                <a:path w="4468495" h="797560">
                  <a:moveTo>
                    <a:pt x="4323588" y="720852"/>
                  </a:moveTo>
                  <a:lnTo>
                    <a:pt x="4290060" y="720852"/>
                  </a:lnTo>
                  <a:lnTo>
                    <a:pt x="4290060" y="507492"/>
                  </a:lnTo>
                  <a:lnTo>
                    <a:pt x="4288536" y="504444"/>
                  </a:lnTo>
                  <a:lnTo>
                    <a:pt x="4285488" y="502920"/>
                  </a:lnTo>
                  <a:lnTo>
                    <a:pt x="4282440" y="504444"/>
                  </a:lnTo>
                  <a:lnTo>
                    <a:pt x="4280916" y="507492"/>
                  </a:lnTo>
                  <a:lnTo>
                    <a:pt x="4280916" y="720852"/>
                  </a:lnTo>
                  <a:lnTo>
                    <a:pt x="4247388" y="720852"/>
                  </a:lnTo>
                  <a:lnTo>
                    <a:pt x="4280916" y="787908"/>
                  </a:lnTo>
                  <a:lnTo>
                    <a:pt x="4285488" y="797052"/>
                  </a:lnTo>
                  <a:lnTo>
                    <a:pt x="4290060" y="787908"/>
                  </a:lnTo>
                  <a:lnTo>
                    <a:pt x="4323588" y="720852"/>
                  </a:lnTo>
                  <a:close/>
                </a:path>
                <a:path w="4468495" h="797560">
                  <a:moveTo>
                    <a:pt x="4468368" y="720852"/>
                  </a:moveTo>
                  <a:lnTo>
                    <a:pt x="4434840" y="720852"/>
                  </a:lnTo>
                  <a:lnTo>
                    <a:pt x="4434840" y="507492"/>
                  </a:lnTo>
                  <a:lnTo>
                    <a:pt x="4433316" y="504444"/>
                  </a:lnTo>
                  <a:lnTo>
                    <a:pt x="4430268" y="502920"/>
                  </a:lnTo>
                  <a:lnTo>
                    <a:pt x="4427220" y="504444"/>
                  </a:lnTo>
                  <a:lnTo>
                    <a:pt x="4425696" y="507492"/>
                  </a:lnTo>
                  <a:lnTo>
                    <a:pt x="4425696" y="720852"/>
                  </a:lnTo>
                  <a:lnTo>
                    <a:pt x="4392168" y="720852"/>
                  </a:lnTo>
                  <a:lnTo>
                    <a:pt x="4425696" y="787908"/>
                  </a:lnTo>
                  <a:lnTo>
                    <a:pt x="4430268" y="797052"/>
                  </a:lnTo>
                  <a:lnTo>
                    <a:pt x="4434840" y="787908"/>
                  </a:lnTo>
                  <a:lnTo>
                    <a:pt x="4468368" y="720852"/>
                  </a:lnTo>
                  <a:close/>
                </a:path>
              </a:pathLst>
            </a:custGeom>
            <a:solidFill>
              <a:srgbClr val="0000FF"/>
            </a:solidFill>
          </p:spPr>
          <p:txBody>
            <a:bodyPr wrap="square" lIns="0" tIns="0" rIns="0" bIns="0" rtlCol="0"/>
            <a:lstStyle/>
            <a:p>
              <a:endParaRPr sz="1588"/>
            </a:p>
          </p:txBody>
        </p:sp>
      </p:grpSp>
      <p:sp>
        <p:nvSpPr>
          <p:cNvPr id="12" name="object 12"/>
          <p:cNvSpPr txBox="1"/>
          <p:nvPr/>
        </p:nvSpPr>
        <p:spPr>
          <a:xfrm>
            <a:off x="2347856" y="4653136"/>
            <a:ext cx="1272428" cy="221267"/>
          </a:xfrm>
          <a:prstGeom prst="rect">
            <a:avLst/>
          </a:prstGeom>
          <a:solidFill>
            <a:srgbClr val="FFFFFF"/>
          </a:solidFill>
        </p:spPr>
        <p:txBody>
          <a:bodyPr vert="horz" wrap="square" lIns="0" tIns="57710" rIns="0" bIns="0" rtlCol="0">
            <a:spAutoFit/>
          </a:bodyPr>
          <a:lstStyle/>
          <a:p>
            <a:pPr marL="124952">
              <a:spcBef>
                <a:spcPts val="454"/>
              </a:spcBef>
            </a:pPr>
            <a:r>
              <a:rPr sz="1059" dirty="0">
                <a:latin typeface="Arial"/>
                <a:cs typeface="Arial"/>
              </a:rPr>
              <a:t>Zone</a:t>
            </a:r>
            <a:r>
              <a:rPr sz="1059" spc="-44" dirty="0">
                <a:latin typeface="Arial"/>
                <a:cs typeface="Arial"/>
              </a:rPr>
              <a:t> </a:t>
            </a:r>
            <a:r>
              <a:rPr sz="1059" spc="-9" dirty="0">
                <a:latin typeface="Arial"/>
                <a:cs typeface="Arial"/>
              </a:rPr>
              <a:t>d’infiltration</a:t>
            </a:r>
            <a:endParaRPr sz="1059" dirty="0">
              <a:latin typeface="Arial"/>
              <a:cs typeface="Arial"/>
            </a:endParaRPr>
          </a:p>
        </p:txBody>
      </p:sp>
      <p:sp>
        <p:nvSpPr>
          <p:cNvPr id="13" name="object 13"/>
          <p:cNvSpPr txBox="1"/>
          <p:nvPr/>
        </p:nvSpPr>
        <p:spPr>
          <a:xfrm>
            <a:off x="6223298" y="5085184"/>
            <a:ext cx="1272428" cy="221267"/>
          </a:xfrm>
          <a:prstGeom prst="rect">
            <a:avLst/>
          </a:prstGeom>
          <a:solidFill>
            <a:srgbClr val="FFFFFF"/>
          </a:solidFill>
        </p:spPr>
        <p:txBody>
          <a:bodyPr vert="horz" wrap="square" lIns="0" tIns="57710" rIns="0" bIns="0" rtlCol="0">
            <a:spAutoFit/>
          </a:bodyPr>
          <a:lstStyle/>
          <a:p>
            <a:pPr marL="126073">
              <a:spcBef>
                <a:spcPts val="454"/>
              </a:spcBef>
            </a:pPr>
            <a:r>
              <a:rPr sz="1059" dirty="0">
                <a:latin typeface="Arial"/>
                <a:cs typeface="Arial"/>
              </a:rPr>
              <a:t>Zone</a:t>
            </a:r>
            <a:r>
              <a:rPr sz="1059" spc="-44" dirty="0">
                <a:latin typeface="Arial"/>
                <a:cs typeface="Arial"/>
              </a:rPr>
              <a:t> </a:t>
            </a:r>
            <a:r>
              <a:rPr sz="1059" spc="-9" dirty="0">
                <a:latin typeface="Arial"/>
                <a:cs typeface="Arial"/>
              </a:rPr>
              <a:t>d’infiltration</a:t>
            </a:r>
            <a:endParaRPr sz="1059">
              <a:latin typeface="Arial"/>
              <a:cs typeface="Arial"/>
            </a:endParaRPr>
          </a:p>
        </p:txBody>
      </p:sp>
      <p:sp>
        <p:nvSpPr>
          <p:cNvPr id="14" name="object 14"/>
          <p:cNvSpPr txBox="1"/>
          <p:nvPr/>
        </p:nvSpPr>
        <p:spPr>
          <a:xfrm>
            <a:off x="6928818" y="787549"/>
            <a:ext cx="805703" cy="146493"/>
          </a:xfrm>
          <a:prstGeom prst="rect">
            <a:avLst/>
          </a:prstGeom>
        </p:spPr>
        <p:txBody>
          <a:bodyPr vert="horz" wrap="square" lIns="0" tIns="10646" rIns="0" bIns="0" rtlCol="0">
            <a:spAutoFit/>
          </a:bodyPr>
          <a:lstStyle/>
          <a:p>
            <a:pPr marL="11206">
              <a:spcBef>
                <a:spcPts val="84"/>
              </a:spcBef>
            </a:pPr>
            <a:r>
              <a:rPr sz="882" dirty="0">
                <a:latin typeface="Arial"/>
                <a:cs typeface="Arial"/>
              </a:rPr>
              <a:t>Ravine</a:t>
            </a:r>
            <a:r>
              <a:rPr sz="882" spc="-26" dirty="0">
                <a:latin typeface="Arial"/>
                <a:cs typeface="Arial"/>
              </a:rPr>
              <a:t> </a:t>
            </a:r>
            <a:r>
              <a:rPr sz="882" spc="-9" dirty="0">
                <a:latin typeface="Arial"/>
                <a:cs typeface="Arial"/>
              </a:rPr>
              <a:t>Ti-Crête</a:t>
            </a:r>
            <a:endParaRPr sz="882">
              <a:latin typeface="Arial"/>
              <a:cs typeface="Arial"/>
            </a:endParaRPr>
          </a:p>
        </p:txBody>
      </p:sp>
      <p:cxnSp>
        <p:nvCxnSpPr>
          <p:cNvPr id="15" name="Connecteur droit avec flèche 14">
            <a:extLst>
              <a:ext uri="{FF2B5EF4-FFF2-40B4-BE49-F238E27FC236}">
                <a16:creationId xmlns:a16="http://schemas.microsoft.com/office/drawing/2014/main" id="{E6CE0191-1C47-1540-04EA-3A299D5550B2}"/>
              </a:ext>
            </a:extLst>
          </p:cNvPr>
          <p:cNvCxnSpPr>
            <a:cxnSpLocks/>
          </p:cNvCxnSpPr>
          <p:nvPr/>
        </p:nvCxnSpPr>
        <p:spPr>
          <a:xfrm flipV="1">
            <a:off x="951944" y="4293096"/>
            <a:ext cx="1044570" cy="17997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67E523C0-8A85-5023-360C-54D3C960CD59}"/>
              </a:ext>
            </a:extLst>
          </p:cNvPr>
          <p:cNvCxnSpPr>
            <a:cxnSpLocks/>
          </p:cNvCxnSpPr>
          <p:nvPr/>
        </p:nvCxnSpPr>
        <p:spPr>
          <a:xfrm>
            <a:off x="3743454" y="4221088"/>
            <a:ext cx="1044570"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0720D784-A696-F0A1-14FD-2C4816011C93}"/>
              </a:ext>
            </a:extLst>
          </p:cNvPr>
          <p:cNvCxnSpPr>
            <a:cxnSpLocks/>
          </p:cNvCxnSpPr>
          <p:nvPr/>
        </p:nvCxnSpPr>
        <p:spPr>
          <a:xfrm>
            <a:off x="6406533" y="4509120"/>
            <a:ext cx="1089193" cy="13632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25210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1013908" y="633357"/>
            <a:ext cx="7307132" cy="5481020"/>
          </a:xfrm>
          <a:prstGeom prst="rect">
            <a:avLst/>
          </a:prstGeom>
        </p:spPr>
      </p:pic>
      <p:sp>
        <p:nvSpPr>
          <p:cNvPr id="3" name="object 3"/>
          <p:cNvSpPr txBox="1"/>
          <p:nvPr/>
        </p:nvSpPr>
        <p:spPr>
          <a:xfrm>
            <a:off x="3419872" y="3668713"/>
            <a:ext cx="1152128" cy="226759"/>
          </a:xfrm>
          <a:prstGeom prst="rect">
            <a:avLst/>
          </a:prstGeom>
          <a:solidFill>
            <a:schemeClr val="bg2"/>
          </a:solidFill>
        </p:spPr>
        <p:txBody>
          <a:bodyPr vert="horz" wrap="square" lIns="0" tIns="11206" rIns="0" bIns="0" rtlCol="0">
            <a:spAutoFit/>
          </a:bodyPr>
          <a:lstStyle/>
          <a:p>
            <a:pPr marL="11206">
              <a:spcBef>
                <a:spcPts val="88"/>
              </a:spcBef>
            </a:pPr>
            <a:r>
              <a:rPr sz="1400" b="1" spc="-22" dirty="0">
                <a:solidFill>
                  <a:srgbClr val="FF3200"/>
                </a:solidFill>
                <a:latin typeface="Calibri"/>
                <a:cs typeface="Calibri"/>
              </a:rPr>
              <a:t>S</a:t>
            </a:r>
            <a:r>
              <a:rPr lang="fr-FR" sz="1400" b="1" spc="-22" dirty="0">
                <a:solidFill>
                  <a:srgbClr val="FF3200"/>
                </a:solidFill>
                <a:latin typeface="Calibri"/>
                <a:cs typeface="Calibri"/>
              </a:rPr>
              <a:t>M</a:t>
            </a:r>
            <a:r>
              <a:rPr sz="1400" b="1" spc="-22" dirty="0">
                <a:solidFill>
                  <a:srgbClr val="FF3200"/>
                </a:solidFill>
                <a:latin typeface="Calibri"/>
                <a:cs typeface="Calibri"/>
              </a:rPr>
              <a:t>2</a:t>
            </a:r>
            <a:r>
              <a:rPr lang="fr-FR" sz="1400" b="1" spc="-22" dirty="0">
                <a:solidFill>
                  <a:srgbClr val="FF3200"/>
                </a:solidFill>
                <a:latin typeface="Calibri"/>
                <a:cs typeface="Calibri"/>
              </a:rPr>
              <a:t>-Ti </a:t>
            </a:r>
            <a:r>
              <a:rPr lang="fr-FR" sz="1400" b="1" spc="-22" dirty="0" err="1">
                <a:solidFill>
                  <a:srgbClr val="FF3200"/>
                </a:solidFill>
                <a:latin typeface="Calibri"/>
                <a:cs typeface="Calibri"/>
              </a:rPr>
              <a:t>Acrête</a:t>
            </a:r>
            <a:endParaRPr sz="1400" dirty="0">
              <a:latin typeface="Calibri"/>
              <a:cs typeface="Calibri"/>
            </a:endParaRPr>
          </a:p>
        </p:txBody>
      </p:sp>
      <p:sp>
        <p:nvSpPr>
          <p:cNvPr id="4" name="object 4"/>
          <p:cNvSpPr txBox="1"/>
          <p:nvPr/>
        </p:nvSpPr>
        <p:spPr>
          <a:xfrm>
            <a:off x="6732240" y="3951641"/>
            <a:ext cx="1215081" cy="226759"/>
          </a:xfrm>
          <a:prstGeom prst="rect">
            <a:avLst/>
          </a:prstGeom>
          <a:solidFill>
            <a:schemeClr val="bg2"/>
          </a:solidFill>
        </p:spPr>
        <p:txBody>
          <a:bodyPr vert="horz" wrap="square" lIns="0" tIns="11206" rIns="0" bIns="0" rtlCol="0">
            <a:spAutoFit/>
          </a:bodyPr>
          <a:lstStyle/>
          <a:p>
            <a:pPr marL="11206">
              <a:spcBef>
                <a:spcPts val="88"/>
              </a:spcBef>
            </a:pPr>
            <a:r>
              <a:rPr sz="1400" b="1" spc="-22" dirty="0">
                <a:solidFill>
                  <a:srgbClr val="FF3200"/>
                </a:solidFill>
                <a:latin typeface="Calibri"/>
                <a:cs typeface="Calibri"/>
              </a:rPr>
              <a:t>S</a:t>
            </a:r>
            <a:r>
              <a:rPr lang="fr-FR" sz="1400" b="1" spc="-22" dirty="0">
                <a:solidFill>
                  <a:srgbClr val="FF3200"/>
                </a:solidFill>
                <a:latin typeface="Calibri"/>
                <a:cs typeface="Calibri"/>
              </a:rPr>
              <a:t>M</a:t>
            </a:r>
            <a:r>
              <a:rPr sz="1400" b="1" spc="-22" dirty="0">
                <a:solidFill>
                  <a:srgbClr val="FF3200"/>
                </a:solidFill>
                <a:latin typeface="Calibri"/>
                <a:cs typeface="Calibri"/>
              </a:rPr>
              <a:t>1</a:t>
            </a:r>
            <a:r>
              <a:rPr lang="fr-FR" sz="1400" b="1" spc="-22" dirty="0">
                <a:solidFill>
                  <a:srgbClr val="FF3200"/>
                </a:solidFill>
                <a:latin typeface="Calibri"/>
                <a:cs typeface="Calibri"/>
              </a:rPr>
              <a:t>-Ti </a:t>
            </a:r>
            <a:r>
              <a:rPr lang="fr-FR" sz="1400" b="1" spc="-22" dirty="0" err="1">
                <a:solidFill>
                  <a:srgbClr val="FF3200"/>
                </a:solidFill>
                <a:latin typeface="Calibri"/>
                <a:cs typeface="Calibri"/>
              </a:rPr>
              <a:t>Acrête</a:t>
            </a:r>
            <a:endParaRPr sz="1400" dirty="0">
              <a:latin typeface="Calibri"/>
              <a:cs typeface="Calibri"/>
            </a:endParaRPr>
          </a:p>
        </p:txBody>
      </p:sp>
      <p:sp>
        <p:nvSpPr>
          <p:cNvPr id="5" name="object 5"/>
          <p:cNvSpPr txBox="1"/>
          <p:nvPr/>
        </p:nvSpPr>
        <p:spPr>
          <a:xfrm>
            <a:off x="7691267" y="2871842"/>
            <a:ext cx="256054" cy="226759"/>
          </a:xfrm>
          <a:prstGeom prst="rect">
            <a:avLst/>
          </a:prstGeom>
          <a:solidFill>
            <a:schemeClr val="bg2"/>
          </a:solidFill>
        </p:spPr>
        <p:txBody>
          <a:bodyPr vert="horz" wrap="square" lIns="0" tIns="11206" rIns="0" bIns="0" rtlCol="0">
            <a:spAutoFit/>
          </a:bodyPr>
          <a:lstStyle/>
          <a:p>
            <a:pPr marL="11206">
              <a:spcBef>
                <a:spcPts val="88"/>
              </a:spcBef>
            </a:pPr>
            <a:r>
              <a:rPr sz="1400" b="1" spc="-22" dirty="0">
                <a:solidFill>
                  <a:srgbClr val="FF3200"/>
                </a:solidFill>
                <a:latin typeface="Calibri"/>
                <a:cs typeface="Calibri"/>
              </a:rPr>
              <a:t>P2</a:t>
            </a:r>
            <a:endParaRPr sz="1400" dirty="0">
              <a:latin typeface="Calibri"/>
              <a:cs typeface="Calibri"/>
            </a:endParaRPr>
          </a:p>
        </p:txBody>
      </p:sp>
      <p:sp>
        <p:nvSpPr>
          <p:cNvPr id="6" name="object 6"/>
          <p:cNvSpPr txBox="1"/>
          <p:nvPr/>
        </p:nvSpPr>
        <p:spPr>
          <a:xfrm>
            <a:off x="1013908" y="3013306"/>
            <a:ext cx="1109820" cy="226759"/>
          </a:xfrm>
          <a:prstGeom prst="rect">
            <a:avLst/>
          </a:prstGeom>
          <a:solidFill>
            <a:schemeClr val="bg2"/>
          </a:solidFill>
        </p:spPr>
        <p:txBody>
          <a:bodyPr vert="horz" wrap="square" lIns="0" tIns="11206" rIns="0" bIns="0" rtlCol="0">
            <a:spAutoFit/>
          </a:bodyPr>
          <a:lstStyle/>
          <a:p>
            <a:pPr marL="11206">
              <a:spcBef>
                <a:spcPts val="88"/>
              </a:spcBef>
            </a:pPr>
            <a:r>
              <a:rPr sz="1400" b="1" spc="-22" dirty="0">
                <a:solidFill>
                  <a:srgbClr val="FF3200"/>
                </a:solidFill>
                <a:latin typeface="Calibri"/>
                <a:cs typeface="Calibri"/>
              </a:rPr>
              <a:t>S</a:t>
            </a:r>
            <a:r>
              <a:rPr lang="fr-FR" sz="1400" b="1" spc="-22" dirty="0">
                <a:solidFill>
                  <a:srgbClr val="FF3200"/>
                </a:solidFill>
                <a:latin typeface="Calibri"/>
                <a:cs typeface="Calibri"/>
              </a:rPr>
              <a:t>B</a:t>
            </a:r>
            <a:r>
              <a:rPr sz="1400" b="1" spc="-22" dirty="0">
                <a:solidFill>
                  <a:srgbClr val="FF3200"/>
                </a:solidFill>
                <a:latin typeface="Calibri"/>
                <a:cs typeface="Calibri"/>
              </a:rPr>
              <a:t>3</a:t>
            </a:r>
            <a:r>
              <a:rPr lang="fr-FR" sz="1400" b="1" spc="-22" dirty="0">
                <a:solidFill>
                  <a:srgbClr val="FF3200"/>
                </a:solidFill>
                <a:latin typeface="Calibri"/>
                <a:cs typeface="Calibri"/>
              </a:rPr>
              <a:t>-Ti </a:t>
            </a:r>
            <a:r>
              <a:rPr lang="fr-FR" sz="1400" b="1" spc="-22" dirty="0" err="1">
                <a:solidFill>
                  <a:srgbClr val="FF3200"/>
                </a:solidFill>
                <a:latin typeface="Calibri"/>
                <a:cs typeface="Calibri"/>
              </a:rPr>
              <a:t>Acrête</a:t>
            </a:r>
            <a:endParaRPr sz="1400" dirty="0">
              <a:latin typeface="Calibri"/>
              <a:cs typeface="Calibri"/>
            </a:endParaRPr>
          </a:p>
        </p:txBody>
      </p:sp>
      <p:sp>
        <p:nvSpPr>
          <p:cNvPr id="7" name="object 7"/>
          <p:cNvSpPr txBox="1"/>
          <p:nvPr/>
        </p:nvSpPr>
        <p:spPr>
          <a:xfrm>
            <a:off x="2800573" y="6177128"/>
            <a:ext cx="4219699" cy="228054"/>
          </a:xfrm>
          <a:prstGeom prst="rect">
            <a:avLst/>
          </a:prstGeom>
        </p:spPr>
        <p:txBody>
          <a:bodyPr vert="horz" wrap="square" lIns="0" tIns="10646" rIns="0" bIns="0" rtlCol="0">
            <a:spAutoFit/>
          </a:bodyPr>
          <a:lstStyle/>
          <a:p>
            <a:pPr marL="11206">
              <a:spcBef>
                <a:spcPts val="84"/>
              </a:spcBef>
            </a:pPr>
            <a:r>
              <a:rPr lang="fr-FR" sz="1412" spc="-35" dirty="0">
                <a:latin typeface="Calibri"/>
                <a:cs typeface="Calibri"/>
              </a:rPr>
              <a:t>La situation </a:t>
            </a:r>
            <a:r>
              <a:rPr sz="1412" dirty="0" err="1">
                <a:latin typeface="Calibri"/>
                <a:cs typeface="Calibri"/>
              </a:rPr>
              <a:t>en</a:t>
            </a:r>
            <a:r>
              <a:rPr lang="fr-FR" sz="1412" spc="-35" dirty="0">
                <a:latin typeface="Calibri"/>
                <a:cs typeface="Calibri"/>
              </a:rPr>
              <a:t> </a:t>
            </a:r>
            <a:r>
              <a:rPr sz="1412" dirty="0" err="1">
                <a:latin typeface="Calibri"/>
                <a:cs typeface="Calibri"/>
              </a:rPr>
              <a:t>juin</a:t>
            </a:r>
            <a:r>
              <a:rPr sz="1412" spc="-35" dirty="0">
                <a:latin typeface="Calibri"/>
                <a:cs typeface="Calibri"/>
              </a:rPr>
              <a:t> </a:t>
            </a:r>
            <a:r>
              <a:rPr sz="1412" spc="-18" dirty="0">
                <a:latin typeface="Calibri"/>
                <a:cs typeface="Calibri"/>
              </a:rPr>
              <a:t>2009</a:t>
            </a:r>
            <a:r>
              <a:rPr lang="fr-FR" sz="1412" spc="-18" dirty="0">
                <a:latin typeface="Calibri"/>
                <a:cs typeface="Calibri"/>
              </a:rPr>
              <a:t> : p</a:t>
            </a:r>
            <a:r>
              <a:rPr lang="fr-FR" sz="1412" dirty="0">
                <a:latin typeface="Calibri"/>
                <a:cs typeface="Calibri"/>
              </a:rPr>
              <a:t>remier</a:t>
            </a:r>
            <a:r>
              <a:rPr lang="fr-FR" sz="1412" spc="-31" dirty="0">
                <a:latin typeface="Calibri"/>
                <a:cs typeface="Calibri"/>
              </a:rPr>
              <a:t> </a:t>
            </a:r>
            <a:r>
              <a:rPr lang="fr-FR" sz="1412" dirty="0">
                <a:latin typeface="Calibri"/>
                <a:cs typeface="Calibri"/>
              </a:rPr>
              <a:t>cycle</a:t>
            </a:r>
            <a:r>
              <a:rPr lang="fr-FR" sz="1412" spc="-35" dirty="0">
                <a:latin typeface="Calibri"/>
                <a:cs typeface="Calibri"/>
              </a:rPr>
              <a:t> </a:t>
            </a:r>
            <a:r>
              <a:rPr lang="fr-FR" sz="1412" dirty="0">
                <a:latin typeface="Calibri"/>
                <a:cs typeface="Calibri"/>
              </a:rPr>
              <a:t>de</a:t>
            </a:r>
            <a:r>
              <a:rPr lang="fr-FR" sz="1412" spc="-31" dirty="0">
                <a:latin typeface="Calibri"/>
                <a:cs typeface="Calibri"/>
              </a:rPr>
              <a:t> </a:t>
            </a:r>
            <a:r>
              <a:rPr lang="fr-FR" sz="1412" dirty="0">
                <a:latin typeface="Calibri"/>
                <a:cs typeface="Calibri"/>
              </a:rPr>
              <a:t>cultures</a:t>
            </a:r>
            <a:endParaRPr sz="1412" dirty="0">
              <a:latin typeface="Calibri"/>
              <a:cs typeface="Calibri"/>
            </a:endParaRPr>
          </a:p>
        </p:txBody>
      </p:sp>
      <p:pic>
        <p:nvPicPr>
          <p:cNvPr id="8" name="object 8"/>
          <p:cNvPicPr/>
          <p:nvPr/>
        </p:nvPicPr>
        <p:blipFill>
          <a:blip r:embed="rId3" cstate="email">
            <a:extLst>
              <a:ext uri="{28A0092B-C50C-407E-A947-70E740481C1C}">
                <a14:useLocalDpi xmlns:a14="http://schemas.microsoft.com/office/drawing/2010/main"/>
              </a:ext>
            </a:extLst>
          </a:blip>
          <a:stretch>
            <a:fillRect/>
          </a:stretch>
        </p:blipFill>
        <p:spPr>
          <a:xfrm>
            <a:off x="8062688" y="3233849"/>
            <a:ext cx="134806" cy="136151"/>
          </a:xfrm>
          <a:prstGeom prst="rect">
            <a:avLst/>
          </a:prstGeom>
        </p:spPr>
      </p:pic>
      <p:cxnSp>
        <p:nvCxnSpPr>
          <p:cNvPr id="10" name="Connecteur droit avec flèche 9">
            <a:extLst>
              <a:ext uri="{FF2B5EF4-FFF2-40B4-BE49-F238E27FC236}">
                <a16:creationId xmlns:a16="http://schemas.microsoft.com/office/drawing/2014/main" id="{50CB4932-24D3-7107-D704-CC29135935E9}"/>
              </a:ext>
            </a:extLst>
          </p:cNvPr>
          <p:cNvCxnSpPr>
            <a:cxnSpLocks/>
          </p:cNvCxnSpPr>
          <p:nvPr/>
        </p:nvCxnSpPr>
        <p:spPr>
          <a:xfrm>
            <a:off x="3779912" y="4509120"/>
            <a:ext cx="1008112" cy="36004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C824F379-5882-771D-DEDC-78010A838F7C}"/>
              </a:ext>
            </a:extLst>
          </p:cNvPr>
          <p:cNvCxnSpPr>
            <a:cxnSpLocks/>
          </p:cNvCxnSpPr>
          <p:nvPr/>
        </p:nvCxnSpPr>
        <p:spPr>
          <a:xfrm flipV="1">
            <a:off x="6202944" y="4725144"/>
            <a:ext cx="1044570" cy="16404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09652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MGP0155[1]"/>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a:off x="899592" y="0"/>
            <a:ext cx="7740352" cy="5805264"/>
          </a:xfrm>
          <a:prstGeom prst="rect">
            <a:avLst/>
          </a:prstGeom>
          <a:noFill/>
          <a:ln>
            <a:noFill/>
          </a:ln>
        </p:spPr>
      </p:pic>
      <p:sp>
        <p:nvSpPr>
          <p:cNvPr id="3" name="ZoneTexte 2"/>
          <p:cNvSpPr txBox="1"/>
          <p:nvPr/>
        </p:nvSpPr>
        <p:spPr>
          <a:xfrm>
            <a:off x="35496" y="5949280"/>
            <a:ext cx="9036496" cy="523220"/>
          </a:xfrm>
          <a:prstGeom prst="rect">
            <a:avLst/>
          </a:prstGeom>
          <a:noFill/>
        </p:spPr>
        <p:txBody>
          <a:bodyPr wrap="square" rtlCol="0">
            <a:spAutoFit/>
          </a:bodyPr>
          <a:lstStyle/>
          <a:p>
            <a:r>
              <a:rPr lang="fr-FR" sz="1400" dirty="0"/>
              <a:t>L’association maïs – </a:t>
            </a:r>
            <a:r>
              <a:rPr lang="fr-FR" sz="1400" dirty="0" err="1"/>
              <a:t>Pitimi</a:t>
            </a:r>
            <a:r>
              <a:rPr lang="fr-FR" sz="1400" dirty="0"/>
              <a:t> – pois </a:t>
            </a:r>
            <a:r>
              <a:rPr lang="fr-FR" sz="1400" dirty="0" err="1"/>
              <a:t>congo</a:t>
            </a:r>
            <a:r>
              <a:rPr lang="fr-FR" sz="1400" dirty="0"/>
              <a:t> permet une longue couverture du sol et une importante production de biomasse (grains, résidus de culture utilisés comme fourrage).</a:t>
            </a:r>
          </a:p>
        </p:txBody>
      </p:sp>
    </p:spTree>
    <p:extLst>
      <p:ext uri="{BB962C8B-B14F-4D97-AF65-F5344CB8AC3E}">
        <p14:creationId xmlns:p14="http://schemas.microsoft.com/office/powerpoint/2010/main" val="27067807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hidden="1"/>
          <p:cNvSpPr>
            <a:spLocks noGrp="1" noChangeArrowheads="1"/>
          </p:cNvSpPr>
          <p:nvPr>
            <p:ph type="title"/>
          </p:nvPr>
        </p:nvSpPr>
        <p:spPr/>
        <p:txBody>
          <a:bodyPr>
            <a:normAutofit fontScale="90000"/>
          </a:bodyPr>
          <a:lstStyle/>
          <a:p>
            <a:pPr eaLnBrk="1" hangingPunct="1"/>
            <a:r>
              <a:rPr lang="fr-FR" sz="4000" dirty="0"/>
              <a:t>S2, S3 sur </a:t>
            </a:r>
            <a:r>
              <a:rPr lang="fr-FR" sz="4000" dirty="0" err="1"/>
              <a:t>Tia</a:t>
            </a:r>
            <a:r>
              <a:rPr lang="fr-FR" sz="4000" dirty="0"/>
              <a:t> Crête. Le maïs est prêt à être récolté, sera remplacé par </a:t>
            </a:r>
            <a:r>
              <a:rPr lang="fr-FR" sz="4000" dirty="0" err="1"/>
              <a:t>Pitimi</a:t>
            </a:r>
            <a:endParaRPr lang="fr-FR" sz="4000" dirty="0"/>
          </a:p>
        </p:txBody>
      </p:sp>
      <p:sp>
        <p:nvSpPr>
          <p:cNvPr id="3075" name="Rectangle 3" descr="DSC04493"/>
          <p:cNvSpPr>
            <a:spLocks noGrp="1" noChangeAspect="1" noChangeArrowheads="1"/>
          </p:cNvSpPr>
          <p:nvPr isPhoto="1"/>
        </p:nvSpPr>
        <p:spPr bwMode="auto">
          <a:xfrm>
            <a:off x="683568" y="-11602"/>
            <a:ext cx="8220405" cy="6165304"/>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0" y="6453336"/>
            <a:ext cx="6713184" cy="307777"/>
          </a:xfrm>
          <a:prstGeom prst="rect">
            <a:avLst/>
          </a:prstGeom>
          <a:noFill/>
        </p:spPr>
        <p:txBody>
          <a:bodyPr wrap="none" rtlCol="0">
            <a:spAutoFit/>
          </a:bodyPr>
          <a:lstStyle/>
          <a:p>
            <a:r>
              <a:rPr lang="fr-FR" sz="1400" dirty="0"/>
              <a:t>SM2-Ti </a:t>
            </a:r>
            <a:r>
              <a:rPr lang="fr-FR" sz="1400" dirty="0" err="1"/>
              <a:t>Acrête</a:t>
            </a:r>
            <a:r>
              <a:rPr lang="fr-FR" sz="1400" dirty="0"/>
              <a:t>, SB3-Ti </a:t>
            </a:r>
            <a:r>
              <a:rPr lang="fr-FR" sz="1400" dirty="0" err="1"/>
              <a:t>Acrête</a:t>
            </a:r>
            <a:r>
              <a:rPr lang="fr-FR" sz="1400" dirty="0"/>
              <a:t> Le maïs est prêt à être récolté, il sera remplacé par du </a:t>
            </a:r>
            <a:r>
              <a:rPr lang="fr-FR" sz="1400" dirty="0" err="1"/>
              <a:t>Pitimi</a:t>
            </a:r>
            <a:endParaRPr lang="fr-FR" sz="1400" dirty="0"/>
          </a:p>
        </p:txBody>
      </p:sp>
    </p:spTree>
    <p:extLst>
      <p:ext uri="{BB962C8B-B14F-4D97-AF65-F5344CB8AC3E}">
        <p14:creationId xmlns:p14="http://schemas.microsoft.com/office/powerpoint/2010/main" val="3434859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hidden="1"/>
          <p:cNvSpPr>
            <a:spLocks noGrp="1" noChangeArrowheads="1"/>
          </p:cNvSpPr>
          <p:nvPr>
            <p:ph type="title"/>
          </p:nvPr>
        </p:nvSpPr>
        <p:spPr/>
        <p:txBody>
          <a:bodyPr>
            <a:normAutofit fontScale="90000"/>
          </a:bodyPr>
          <a:lstStyle/>
          <a:p>
            <a:pPr eaLnBrk="1" hangingPunct="1"/>
            <a:r>
              <a:rPr lang="fr-FR" sz="4000" dirty="0"/>
              <a:t>Orthophotoplan de la ravine Ti Crête. Son bassin versant a une surface de 0,51 km2, sa longueur est de 1,1 km et sa pente moyenne de 8,2% (dénivelé de 90 m. entre le point le plus haut, à 310 m., et le point le plus bas, à 220 m.).</a:t>
            </a:r>
          </a:p>
        </p:txBody>
      </p:sp>
      <p:sp>
        <p:nvSpPr>
          <p:cNvPr id="4099" name="Rectangle 3" descr="Photo_Ti_Crête"/>
          <p:cNvSpPr>
            <a:spLocks noGrp="1" noChangeAspect="1" noChangeArrowheads="1"/>
          </p:cNvSpPr>
          <p:nvPr isPhoto="1"/>
        </p:nvSpPr>
        <p:spPr bwMode="auto">
          <a:xfrm>
            <a:off x="0" y="661"/>
            <a:ext cx="9144000" cy="5437188"/>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Text Box 5">
            <a:extLst>
              <a:ext uri="{FF2B5EF4-FFF2-40B4-BE49-F238E27FC236}">
                <a16:creationId xmlns:a16="http://schemas.microsoft.com/office/drawing/2014/main" id="{896B7791-F36D-7115-7278-5D104BB07CF9}"/>
              </a:ext>
            </a:extLst>
          </p:cNvPr>
          <p:cNvSpPr txBox="1">
            <a:spLocks noChangeArrowheads="1"/>
          </p:cNvSpPr>
          <p:nvPr/>
        </p:nvSpPr>
        <p:spPr bwMode="auto">
          <a:xfrm>
            <a:off x="16742" y="5589240"/>
            <a:ext cx="9110516"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sz="1400" dirty="0">
                <a:latin typeface="Arial Unicode MS" pitchFamily="34" charset="-128"/>
              </a:rPr>
              <a:t>Zoom sur le bassin versant de Ti </a:t>
            </a:r>
            <a:r>
              <a:rPr lang="fr-FR" sz="1400" dirty="0" err="1">
                <a:latin typeface="Arial Unicode MS" pitchFamily="34" charset="-128"/>
              </a:rPr>
              <a:t>Acrête</a:t>
            </a:r>
            <a:r>
              <a:rPr lang="fr-FR" sz="1400" dirty="0">
                <a:latin typeface="Arial Unicode MS" pitchFamily="34" charset="-128"/>
              </a:rPr>
              <a:t>. Pour faciliter le suivi des ouvrages construits (seuil maçonnés, seuils-bassin, seuils en gabions SG, puits P), un fichier KML est associé à chaque ouvrage et permet de le localiser sur Google Earth. Le travail est </a:t>
            </a:r>
            <a:r>
              <a:rPr lang="fr-FR" sz="1400">
                <a:latin typeface="Arial Unicode MS" pitchFamily="34" charset="-128"/>
              </a:rPr>
              <a:t>en cours.</a:t>
            </a:r>
            <a:endParaRPr lang="fr-FR" sz="1400" dirty="0">
              <a:latin typeface="Arial Unicode MS" pitchFamily="34" charset="-128"/>
            </a:endParaRPr>
          </a:p>
        </p:txBody>
      </p:sp>
    </p:spTree>
    <p:extLst>
      <p:ext uri="{BB962C8B-B14F-4D97-AF65-F5344CB8AC3E}">
        <p14:creationId xmlns:p14="http://schemas.microsoft.com/office/powerpoint/2010/main" val="19117648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6" name="Picture 2" descr="IMGP032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7454900" cy="5591175"/>
          </a:xfrm>
          <a:prstGeom prst="rect">
            <a:avLst/>
          </a:prstGeom>
          <a:noFill/>
          <a:extLst>
            <a:ext uri="{909E8E84-426E-40DD-AFC4-6F175D3DCCD1}">
              <a14:hiddenFill xmlns:a14="http://schemas.microsoft.com/office/drawing/2010/main">
                <a:solidFill>
                  <a:srgbClr val="FFFFFF"/>
                </a:solidFill>
              </a14:hiddenFill>
            </a:ext>
          </a:extLst>
        </p:spPr>
      </p:pic>
      <p:sp>
        <p:nvSpPr>
          <p:cNvPr id="349187" name="Text Box 3"/>
          <p:cNvSpPr txBox="1">
            <a:spLocks noChangeArrowheads="1"/>
          </p:cNvSpPr>
          <p:nvPr/>
        </p:nvSpPr>
        <p:spPr bwMode="auto">
          <a:xfrm>
            <a:off x="2483768" y="4379913"/>
            <a:ext cx="194421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fr-FR" sz="1400" b="1" i="0" dirty="0">
                <a:solidFill>
                  <a:schemeClr val="bg1"/>
                </a:solidFill>
                <a:latin typeface="Arial" charset="0"/>
                <a:cs typeface="Arial" charset="0"/>
              </a:rPr>
              <a:t>S2 SM3 Ti </a:t>
            </a:r>
            <a:r>
              <a:rPr lang="fr-FR" sz="1400" b="1" i="0" dirty="0" err="1">
                <a:solidFill>
                  <a:schemeClr val="bg1"/>
                </a:solidFill>
                <a:latin typeface="Arial" charset="0"/>
                <a:cs typeface="Arial" charset="0"/>
              </a:rPr>
              <a:t>Acrête</a:t>
            </a:r>
            <a:endParaRPr lang="fr-FR" sz="1400" b="1" i="0" dirty="0">
              <a:solidFill>
                <a:schemeClr val="bg1"/>
              </a:solidFill>
              <a:latin typeface="Arial" charset="0"/>
              <a:cs typeface="Arial" charset="0"/>
            </a:endParaRPr>
          </a:p>
        </p:txBody>
      </p:sp>
      <p:sp>
        <p:nvSpPr>
          <p:cNvPr id="349188" name="Text Box 4"/>
          <p:cNvSpPr txBox="1">
            <a:spLocks noChangeArrowheads="1"/>
          </p:cNvSpPr>
          <p:nvPr/>
        </p:nvSpPr>
        <p:spPr bwMode="auto">
          <a:xfrm>
            <a:off x="2214562" y="3516313"/>
            <a:ext cx="185578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fr-FR" sz="1400" b="1" i="0" dirty="0">
                <a:solidFill>
                  <a:schemeClr val="bg1"/>
                </a:solidFill>
                <a:latin typeface="Arial" charset="0"/>
                <a:cs typeface="Arial" charset="0"/>
              </a:rPr>
              <a:t>SM3 Ti </a:t>
            </a:r>
            <a:r>
              <a:rPr lang="fr-FR" sz="1400" b="1" i="0" dirty="0" err="1">
                <a:solidFill>
                  <a:schemeClr val="bg1"/>
                </a:solidFill>
                <a:latin typeface="Arial" charset="0"/>
                <a:cs typeface="Arial" charset="0"/>
              </a:rPr>
              <a:t>Acrête</a:t>
            </a:r>
            <a:endParaRPr lang="fr-FR" sz="1400" b="1" i="0" dirty="0">
              <a:solidFill>
                <a:schemeClr val="bg1"/>
              </a:solidFill>
              <a:latin typeface="Arial" charset="0"/>
              <a:cs typeface="Arial" charset="0"/>
            </a:endParaRPr>
          </a:p>
        </p:txBody>
      </p:sp>
      <p:sp>
        <p:nvSpPr>
          <p:cNvPr id="349189" name="AutoShape 5"/>
          <p:cNvSpPr>
            <a:spLocks noChangeArrowheads="1"/>
          </p:cNvSpPr>
          <p:nvPr/>
        </p:nvSpPr>
        <p:spPr bwMode="auto">
          <a:xfrm>
            <a:off x="342900" y="635000"/>
            <a:ext cx="215900" cy="215900"/>
          </a:xfrm>
          <a:prstGeom prst="irregularSeal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49190" name="AutoShape 6"/>
          <p:cNvSpPr>
            <a:spLocks noChangeArrowheads="1"/>
          </p:cNvSpPr>
          <p:nvPr/>
        </p:nvSpPr>
        <p:spPr bwMode="auto">
          <a:xfrm>
            <a:off x="342900" y="995363"/>
            <a:ext cx="215900" cy="215900"/>
          </a:xfrm>
          <a:prstGeom prst="irregularSeal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49191" name="AutoShape 7"/>
          <p:cNvSpPr>
            <a:spLocks noChangeArrowheads="1"/>
          </p:cNvSpPr>
          <p:nvPr/>
        </p:nvSpPr>
        <p:spPr bwMode="auto">
          <a:xfrm>
            <a:off x="414338" y="1282700"/>
            <a:ext cx="215900" cy="215900"/>
          </a:xfrm>
          <a:prstGeom prst="irregularSeal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49192" name="AutoShape 8"/>
          <p:cNvSpPr>
            <a:spLocks noChangeArrowheads="1"/>
          </p:cNvSpPr>
          <p:nvPr/>
        </p:nvSpPr>
        <p:spPr bwMode="auto">
          <a:xfrm>
            <a:off x="414338" y="1643063"/>
            <a:ext cx="215900" cy="215900"/>
          </a:xfrm>
          <a:prstGeom prst="irregularSeal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49193" name="AutoShape 9"/>
          <p:cNvSpPr>
            <a:spLocks noChangeArrowheads="1"/>
          </p:cNvSpPr>
          <p:nvPr/>
        </p:nvSpPr>
        <p:spPr bwMode="auto">
          <a:xfrm>
            <a:off x="558800" y="1931988"/>
            <a:ext cx="215900" cy="215900"/>
          </a:xfrm>
          <a:prstGeom prst="irregularSeal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49194" name="AutoShape 10"/>
          <p:cNvSpPr>
            <a:spLocks noChangeArrowheads="1"/>
          </p:cNvSpPr>
          <p:nvPr/>
        </p:nvSpPr>
        <p:spPr bwMode="auto">
          <a:xfrm>
            <a:off x="487363" y="2219325"/>
            <a:ext cx="215900" cy="215900"/>
          </a:xfrm>
          <a:prstGeom prst="irregularSeal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49195" name="AutoShape 11"/>
          <p:cNvSpPr>
            <a:spLocks noChangeArrowheads="1"/>
          </p:cNvSpPr>
          <p:nvPr/>
        </p:nvSpPr>
        <p:spPr bwMode="auto">
          <a:xfrm>
            <a:off x="414338" y="2508250"/>
            <a:ext cx="215900" cy="215900"/>
          </a:xfrm>
          <a:prstGeom prst="irregularSeal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49196" name="AutoShape 12"/>
          <p:cNvSpPr>
            <a:spLocks noChangeArrowheads="1"/>
          </p:cNvSpPr>
          <p:nvPr/>
        </p:nvSpPr>
        <p:spPr bwMode="auto">
          <a:xfrm>
            <a:off x="271463" y="2795588"/>
            <a:ext cx="215900" cy="215900"/>
          </a:xfrm>
          <a:prstGeom prst="irregularSeal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49197" name="AutoShape 13"/>
          <p:cNvSpPr>
            <a:spLocks noChangeArrowheads="1"/>
          </p:cNvSpPr>
          <p:nvPr/>
        </p:nvSpPr>
        <p:spPr bwMode="auto">
          <a:xfrm>
            <a:off x="5959475" y="203200"/>
            <a:ext cx="215900" cy="215900"/>
          </a:xfrm>
          <a:prstGeom prst="irregularSeal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49198" name="AutoShape 14"/>
          <p:cNvSpPr>
            <a:spLocks noChangeArrowheads="1"/>
          </p:cNvSpPr>
          <p:nvPr/>
        </p:nvSpPr>
        <p:spPr bwMode="auto">
          <a:xfrm>
            <a:off x="6248400" y="419100"/>
            <a:ext cx="215900" cy="215900"/>
          </a:xfrm>
          <a:prstGeom prst="irregularSeal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49199" name="AutoShape 15"/>
          <p:cNvSpPr>
            <a:spLocks noChangeArrowheads="1"/>
          </p:cNvSpPr>
          <p:nvPr/>
        </p:nvSpPr>
        <p:spPr bwMode="auto">
          <a:xfrm>
            <a:off x="6464300" y="708025"/>
            <a:ext cx="215900" cy="215900"/>
          </a:xfrm>
          <a:prstGeom prst="irregularSeal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49200" name="AutoShape 16"/>
          <p:cNvSpPr>
            <a:spLocks noChangeArrowheads="1"/>
          </p:cNvSpPr>
          <p:nvPr/>
        </p:nvSpPr>
        <p:spPr bwMode="auto">
          <a:xfrm>
            <a:off x="6680200" y="923925"/>
            <a:ext cx="215900" cy="215900"/>
          </a:xfrm>
          <a:prstGeom prst="irregularSeal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49201" name="AutoShape 17"/>
          <p:cNvSpPr>
            <a:spLocks noChangeArrowheads="1"/>
          </p:cNvSpPr>
          <p:nvPr/>
        </p:nvSpPr>
        <p:spPr bwMode="auto">
          <a:xfrm>
            <a:off x="6823075" y="1211263"/>
            <a:ext cx="215900" cy="215900"/>
          </a:xfrm>
          <a:prstGeom prst="irregularSeal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49202" name="AutoShape 18"/>
          <p:cNvSpPr>
            <a:spLocks noChangeArrowheads="1"/>
          </p:cNvSpPr>
          <p:nvPr/>
        </p:nvSpPr>
        <p:spPr bwMode="auto">
          <a:xfrm>
            <a:off x="7256463" y="1282700"/>
            <a:ext cx="215900" cy="215900"/>
          </a:xfrm>
          <a:prstGeom prst="irregularSeal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49203" name="AutoShape 19"/>
          <p:cNvSpPr>
            <a:spLocks noChangeArrowheads="1"/>
          </p:cNvSpPr>
          <p:nvPr/>
        </p:nvSpPr>
        <p:spPr bwMode="auto">
          <a:xfrm>
            <a:off x="2790825" y="2579688"/>
            <a:ext cx="144463" cy="142875"/>
          </a:xfrm>
          <a:prstGeom prst="downArrow">
            <a:avLst>
              <a:gd name="adj1" fmla="val 50000"/>
              <a:gd name="adj2" fmla="val 25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fr-FR"/>
          </a:p>
        </p:txBody>
      </p:sp>
      <p:sp>
        <p:nvSpPr>
          <p:cNvPr id="349204" name="AutoShape 20"/>
          <p:cNvSpPr>
            <a:spLocks noChangeArrowheads="1"/>
          </p:cNvSpPr>
          <p:nvPr/>
        </p:nvSpPr>
        <p:spPr bwMode="auto">
          <a:xfrm>
            <a:off x="2143125" y="3371850"/>
            <a:ext cx="144463" cy="142875"/>
          </a:xfrm>
          <a:prstGeom prst="downArrow">
            <a:avLst>
              <a:gd name="adj1" fmla="val 50000"/>
              <a:gd name="adj2" fmla="val 25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fr-FR"/>
          </a:p>
        </p:txBody>
      </p:sp>
      <p:sp>
        <p:nvSpPr>
          <p:cNvPr id="349205" name="AutoShape 21"/>
          <p:cNvSpPr>
            <a:spLocks noChangeArrowheads="1"/>
          </p:cNvSpPr>
          <p:nvPr/>
        </p:nvSpPr>
        <p:spPr bwMode="auto">
          <a:xfrm>
            <a:off x="1927225" y="3587750"/>
            <a:ext cx="144463" cy="142875"/>
          </a:xfrm>
          <a:prstGeom prst="downArrow">
            <a:avLst>
              <a:gd name="adj1" fmla="val 50000"/>
              <a:gd name="adj2" fmla="val 25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fr-FR"/>
          </a:p>
        </p:txBody>
      </p:sp>
      <p:sp>
        <p:nvSpPr>
          <p:cNvPr id="349206" name="AutoShape 22"/>
          <p:cNvSpPr>
            <a:spLocks noChangeArrowheads="1"/>
          </p:cNvSpPr>
          <p:nvPr/>
        </p:nvSpPr>
        <p:spPr bwMode="auto">
          <a:xfrm>
            <a:off x="1782763" y="3803650"/>
            <a:ext cx="144462" cy="142875"/>
          </a:xfrm>
          <a:prstGeom prst="downArrow">
            <a:avLst>
              <a:gd name="adj1" fmla="val 50000"/>
              <a:gd name="adj2" fmla="val 25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fr-FR"/>
          </a:p>
        </p:txBody>
      </p:sp>
      <p:sp>
        <p:nvSpPr>
          <p:cNvPr id="349207" name="AutoShape 23"/>
          <p:cNvSpPr>
            <a:spLocks noChangeArrowheads="1"/>
          </p:cNvSpPr>
          <p:nvPr/>
        </p:nvSpPr>
        <p:spPr bwMode="auto">
          <a:xfrm>
            <a:off x="1639888" y="4090988"/>
            <a:ext cx="144462" cy="142875"/>
          </a:xfrm>
          <a:prstGeom prst="downArrow">
            <a:avLst>
              <a:gd name="adj1" fmla="val 50000"/>
              <a:gd name="adj2" fmla="val 25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fr-FR"/>
          </a:p>
        </p:txBody>
      </p:sp>
      <p:sp>
        <p:nvSpPr>
          <p:cNvPr id="349208" name="AutoShape 24"/>
          <p:cNvSpPr>
            <a:spLocks noChangeArrowheads="1"/>
          </p:cNvSpPr>
          <p:nvPr/>
        </p:nvSpPr>
        <p:spPr bwMode="auto">
          <a:xfrm>
            <a:off x="1495425" y="4308475"/>
            <a:ext cx="144463" cy="142875"/>
          </a:xfrm>
          <a:prstGeom prst="downArrow">
            <a:avLst>
              <a:gd name="adj1" fmla="val 50000"/>
              <a:gd name="adj2" fmla="val 25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fr-FR"/>
          </a:p>
        </p:txBody>
      </p:sp>
      <p:sp>
        <p:nvSpPr>
          <p:cNvPr id="349209" name="AutoShape 25"/>
          <p:cNvSpPr>
            <a:spLocks noChangeArrowheads="1"/>
          </p:cNvSpPr>
          <p:nvPr/>
        </p:nvSpPr>
        <p:spPr bwMode="auto">
          <a:xfrm>
            <a:off x="2647950" y="2795588"/>
            <a:ext cx="144463" cy="142875"/>
          </a:xfrm>
          <a:prstGeom prst="downArrow">
            <a:avLst>
              <a:gd name="adj1" fmla="val 50000"/>
              <a:gd name="adj2" fmla="val 25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fr-FR"/>
          </a:p>
        </p:txBody>
      </p:sp>
      <p:sp>
        <p:nvSpPr>
          <p:cNvPr id="349210" name="Text Box 26"/>
          <p:cNvSpPr txBox="1">
            <a:spLocks noChangeArrowheads="1"/>
          </p:cNvSpPr>
          <p:nvPr/>
        </p:nvSpPr>
        <p:spPr bwMode="auto">
          <a:xfrm>
            <a:off x="1908175" y="5684838"/>
            <a:ext cx="5256213"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fr-FR" sz="1400" i="0" dirty="0">
                <a:latin typeface="Arial" charset="0"/>
              </a:rPr>
              <a:t>Arbres à planter en lisière de parcelle</a:t>
            </a:r>
          </a:p>
          <a:p>
            <a:pPr eaLnBrk="1" hangingPunct="1">
              <a:spcBef>
                <a:spcPct val="50000"/>
              </a:spcBef>
            </a:pPr>
            <a:r>
              <a:rPr lang="fr-FR" sz="1400" i="0" dirty="0">
                <a:latin typeface="Arial" charset="0"/>
              </a:rPr>
              <a:t>Bois repousse à planter en complément des seuils</a:t>
            </a:r>
          </a:p>
        </p:txBody>
      </p:sp>
      <p:sp>
        <p:nvSpPr>
          <p:cNvPr id="349211" name="AutoShape 27"/>
          <p:cNvSpPr>
            <a:spLocks noChangeArrowheads="1"/>
          </p:cNvSpPr>
          <p:nvPr/>
        </p:nvSpPr>
        <p:spPr bwMode="auto">
          <a:xfrm>
            <a:off x="1403350" y="5734050"/>
            <a:ext cx="215900" cy="215900"/>
          </a:xfrm>
          <a:prstGeom prst="irregularSeal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49212" name="AutoShape 28"/>
          <p:cNvSpPr>
            <a:spLocks noChangeArrowheads="1"/>
          </p:cNvSpPr>
          <p:nvPr/>
        </p:nvSpPr>
        <p:spPr bwMode="auto">
          <a:xfrm>
            <a:off x="1476375" y="6092825"/>
            <a:ext cx="144463" cy="142875"/>
          </a:xfrm>
          <a:prstGeom prst="downArrow">
            <a:avLst>
              <a:gd name="adj1" fmla="val 50000"/>
              <a:gd name="adj2" fmla="val 25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fr-FR"/>
          </a:p>
        </p:txBody>
      </p:sp>
      <p:sp>
        <p:nvSpPr>
          <p:cNvPr id="2" name="ZoneTexte 1">
            <a:extLst>
              <a:ext uri="{FF2B5EF4-FFF2-40B4-BE49-F238E27FC236}">
                <a16:creationId xmlns:a16="http://schemas.microsoft.com/office/drawing/2014/main" id="{7E2F7A68-CBE2-732C-291D-6503B4EBFDB4}"/>
              </a:ext>
            </a:extLst>
          </p:cNvPr>
          <p:cNvSpPr txBox="1"/>
          <p:nvPr/>
        </p:nvSpPr>
        <p:spPr>
          <a:xfrm>
            <a:off x="0" y="6453336"/>
            <a:ext cx="9036496" cy="400110"/>
          </a:xfrm>
          <a:prstGeom prst="rect">
            <a:avLst/>
          </a:prstGeom>
          <a:noFill/>
        </p:spPr>
        <p:txBody>
          <a:bodyPr wrap="square" rtlCol="0">
            <a:spAutoFit/>
          </a:bodyPr>
          <a:lstStyle/>
          <a:p>
            <a:pPr algn="ctr"/>
            <a:r>
              <a:rPr lang="fr-FR" sz="2000" b="1" dirty="0"/>
              <a:t>Les plantations complémentaires prévues en juin 2009</a:t>
            </a:r>
          </a:p>
        </p:txBody>
      </p:sp>
      <p:sp>
        <p:nvSpPr>
          <p:cNvPr id="3" name="ZoneTexte 2">
            <a:hlinkClick r:id="rId3" action="ppaction://hlinksldjump"/>
            <a:extLst>
              <a:ext uri="{FF2B5EF4-FFF2-40B4-BE49-F238E27FC236}">
                <a16:creationId xmlns:a16="http://schemas.microsoft.com/office/drawing/2014/main" id="{E4F05643-2EBC-28A4-CE85-19B946322B17}"/>
              </a:ext>
            </a:extLst>
          </p:cNvPr>
          <p:cNvSpPr txBox="1"/>
          <p:nvPr/>
        </p:nvSpPr>
        <p:spPr>
          <a:xfrm>
            <a:off x="7991872" y="116632"/>
            <a:ext cx="1152128" cy="276999"/>
          </a:xfrm>
          <a:prstGeom prst="rect">
            <a:avLst/>
          </a:prstGeom>
          <a:solidFill>
            <a:schemeClr val="accent1">
              <a:lumMod val="40000"/>
              <a:lumOff val="60000"/>
            </a:schemeClr>
          </a:solidFill>
        </p:spPr>
        <p:txBody>
          <a:bodyPr wrap="square" rtlCol="0">
            <a:spAutoFit/>
          </a:bodyPr>
          <a:lstStyle/>
          <a:p>
            <a:r>
              <a:rPr lang="fr-FR" sz="1200" dirty="0"/>
              <a:t>Retour à l’index</a:t>
            </a:r>
          </a:p>
        </p:txBody>
      </p:sp>
    </p:spTree>
    <p:extLst>
      <p:ext uri="{BB962C8B-B14F-4D97-AF65-F5344CB8AC3E}">
        <p14:creationId xmlns:p14="http://schemas.microsoft.com/office/powerpoint/2010/main" val="25840715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hidden="1"/>
          <p:cNvSpPr>
            <a:spLocks noGrp="1" noChangeArrowheads="1"/>
          </p:cNvSpPr>
          <p:nvPr>
            <p:ph type="title"/>
          </p:nvPr>
        </p:nvSpPr>
        <p:spPr/>
        <p:txBody>
          <a:bodyPr>
            <a:normAutofit fontScale="90000"/>
          </a:bodyPr>
          <a:lstStyle/>
          <a:p>
            <a:pPr eaLnBrk="1" hangingPunct="1"/>
            <a:r>
              <a:rPr lang="fr-FR" dirty="0"/>
              <a:t>Mai 2009. La haie en rive gauche. Manguier (au premier plan) et avocatier plantés par le projet. Les plants ont été arrosés 2-3 jours de suite après la plantation, grâce à l’eau du puis P1.</a:t>
            </a:r>
          </a:p>
        </p:txBody>
      </p:sp>
      <p:sp>
        <p:nvSpPr>
          <p:cNvPr id="77827" name="Rectangle 3" descr="DSC01752"/>
          <p:cNvSpPr>
            <a:spLocks noGrp="1" noChangeAspect="1" noChangeArrowheads="1"/>
          </p:cNvSpPr>
          <p:nvPr isPhoto="1"/>
        </p:nvSpPr>
        <p:spPr bwMode="auto">
          <a:xfrm>
            <a:off x="797834" y="0"/>
            <a:ext cx="7548331" cy="5661248"/>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107504" y="5877272"/>
            <a:ext cx="9036496" cy="830997"/>
          </a:xfrm>
          <a:prstGeom prst="rect">
            <a:avLst/>
          </a:prstGeom>
          <a:noFill/>
        </p:spPr>
        <p:txBody>
          <a:bodyPr wrap="square" rtlCol="0">
            <a:spAutoFit/>
          </a:bodyPr>
          <a:lstStyle/>
          <a:p>
            <a:pPr algn="ctr"/>
            <a:r>
              <a:rPr lang="fr-FR" sz="2000" b="1" dirty="0"/>
              <a:t>Les plantations sur le versant</a:t>
            </a:r>
          </a:p>
          <a:p>
            <a:r>
              <a:rPr lang="fr-FR" sz="1400" dirty="0"/>
              <a:t>Mai 2009. La haie en rive gauche. Le manguier (au premier plan) et les avocatiers ont été plantés par le projet. Les plants ont été arrosés 2-3 jours de suite après la plantation, grâce à l’eau du puis P1.</a:t>
            </a:r>
          </a:p>
        </p:txBody>
      </p:sp>
    </p:spTree>
    <p:extLst>
      <p:ext uri="{BB962C8B-B14F-4D97-AF65-F5344CB8AC3E}">
        <p14:creationId xmlns:p14="http://schemas.microsoft.com/office/powerpoint/2010/main" val="29522555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IMGP028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483100" cy="5976937"/>
          </a:xfrm>
          <a:prstGeom prst="rect">
            <a:avLst/>
          </a:prstGeom>
          <a:noFill/>
          <a:extLst>
            <a:ext uri="{909E8E84-426E-40DD-AFC4-6F175D3DCCD1}">
              <a14:hiddenFill xmlns:a14="http://schemas.microsoft.com/office/drawing/2010/main">
                <a:solidFill>
                  <a:srgbClr val="FFFFFF"/>
                </a:solidFill>
              </a14:hiddenFill>
            </a:ext>
          </a:extLst>
        </p:spPr>
      </p:pic>
      <p:sp>
        <p:nvSpPr>
          <p:cNvPr id="7173" name="Text Box 5"/>
          <p:cNvSpPr txBox="1">
            <a:spLocks noChangeArrowheads="1"/>
          </p:cNvSpPr>
          <p:nvPr/>
        </p:nvSpPr>
        <p:spPr bwMode="auto">
          <a:xfrm>
            <a:off x="179512" y="6309320"/>
            <a:ext cx="316865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400" dirty="0"/>
              <a:t>Protection des avocatiers  transplantés</a:t>
            </a:r>
          </a:p>
        </p:txBody>
      </p:sp>
      <p:pic>
        <p:nvPicPr>
          <p:cNvPr id="2" name="Image 1" descr="DSC04358">
            <a:extLst>
              <a:ext uri="{FF2B5EF4-FFF2-40B4-BE49-F238E27FC236}">
                <a16:creationId xmlns:a16="http://schemas.microsoft.com/office/drawing/2014/main" id="{20F7E890-59EF-DB0A-87E8-4317F7605182}"/>
              </a:ext>
            </a:extLst>
          </p:cNvPr>
          <p:cNvPicPr>
            <a:picLocks noGrp="1" noChangeAspect="1"/>
          </p:cNvPicPr>
          <p:nvPr isPhoto="1"/>
        </p:nvPicPr>
        <p:blipFill>
          <a:blip r:embed="rId3" cstate="email">
            <a:extLst>
              <a:ext uri="{28A0092B-C50C-407E-A947-70E740481C1C}">
                <a14:useLocalDpi xmlns:a14="http://schemas.microsoft.com/office/drawing/2010/main"/>
              </a:ext>
            </a:extLst>
          </a:blip>
          <a:srcRect/>
          <a:stretch>
            <a:fillRect/>
          </a:stretch>
        </p:blipFill>
        <p:spPr bwMode="auto">
          <a:xfrm>
            <a:off x="4629426" y="0"/>
            <a:ext cx="4483100" cy="5977466"/>
          </a:xfrm>
          <a:prstGeom prst="rect">
            <a:avLst/>
          </a:prstGeom>
          <a:noFill/>
          <a:ln w="9525">
            <a:noFill/>
            <a:miter lim="800000"/>
            <a:headEnd/>
            <a:tailEnd/>
          </a:ln>
        </p:spPr>
      </p:pic>
      <p:sp>
        <p:nvSpPr>
          <p:cNvPr id="3" name="ZoneTexte 2">
            <a:extLst>
              <a:ext uri="{FF2B5EF4-FFF2-40B4-BE49-F238E27FC236}">
                <a16:creationId xmlns:a16="http://schemas.microsoft.com/office/drawing/2014/main" id="{3EE744E9-5A7E-BECE-9047-7C96F59099EA}"/>
              </a:ext>
            </a:extLst>
          </p:cNvPr>
          <p:cNvSpPr txBox="1">
            <a:spLocks noChangeArrowheads="1"/>
          </p:cNvSpPr>
          <p:nvPr/>
        </p:nvSpPr>
        <p:spPr bwMode="auto">
          <a:xfrm>
            <a:off x="4572000" y="6184009"/>
            <a:ext cx="4392488" cy="307777"/>
          </a:xfrm>
          <a:prstGeom prst="rect">
            <a:avLst/>
          </a:prstGeom>
          <a:solidFill>
            <a:schemeClr val="bg1"/>
          </a:solidFill>
          <a:ln w="9525">
            <a:noFill/>
            <a:miter lim="800000"/>
            <a:headEnd/>
            <a:tailEnd/>
          </a:ln>
        </p:spPr>
        <p:txBody>
          <a:bodyPr wrap="square">
            <a:spAutoFit/>
          </a:bodyPr>
          <a:lstStyle/>
          <a:p>
            <a:r>
              <a:rPr lang="fr-FR" sz="1400" dirty="0">
                <a:latin typeface="Calibri" pitchFamily="34" charset="0"/>
              </a:rPr>
              <a:t>SM3 Ti </a:t>
            </a:r>
            <a:r>
              <a:rPr lang="fr-FR" sz="1400" dirty="0" err="1">
                <a:latin typeface="Calibri" pitchFamily="34" charset="0"/>
              </a:rPr>
              <a:t>Acrête</a:t>
            </a:r>
            <a:r>
              <a:rPr lang="fr-FR" sz="1400" dirty="0">
                <a:latin typeface="Calibri" pitchFamily="34" charset="0"/>
              </a:rPr>
              <a:t>, juillet 2011 :  Moringa  semé en avril 2007</a:t>
            </a:r>
          </a:p>
        </p:txBody>
      </p:sp>
    </p:spTree>
    <p:extLst>
      <p:ext uri="{BB962C8B-B14F-4D97-AF65-F5344CB8AC3E}">
        <p14:creationId xmlns:p14="http://schemas.microsoft.com/office/powerpoint/2010/main" val="3883869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hidden="1"/>
          <p:cNvSpPr>
            <a:spLocks noGrp="1" noChangeArrowheads="1"/>
          </p:cNvSpPr>
          <p:nvPr>
            <p:ph type="title"/>
          </p:nvPr>
        </p:nvSpPr>
        <p:spPr/>
        <p:txBody>
          <a:bodyPr>
            <a:normAutofit fontScale="90000"/>
          </a:bodyPr>
          <a:lstStyle/>
          <a:p>
            <a:pPr eaLnBrk="1" hangingPunct="1"/>
            <a:r>
              <a:rPr lang="fr-FR" dirty="0"/>
              <a:t>15 avril 2009. Vue vers l’amont sur S2 et S3. Le sable déposé en bord de route par le camion est ensuite acheminé à dos de mulet, faute de pistes. </a:t>
            </a:r>
          </a:p>
        </p:txBody>
      </p:sp>
      <p:sp>
        <p:nvSpPr>
          <p:cNvPr id="70659" name="Rectangle 3" descr="DSC01571"/>
          <p:cNvSpPr>
            <a:spLocks noGrp="1" noChangeAspect="1" noChangeArrowheads="1"/>
          </p:cNvSpPr>
          <p:nvPr isPhoto="1"/>
        </p:nvSpPr>
        <p:spPr bwMode="auto">
          <a:xfrm>
            <a:off x="743575" y="0"/>
            <a:ext cx="7836363" cy="5877272"/>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179513" y="6165304"/>
            <a:ext cx="8964488" cy="523220"/>
          </a:xfrm>
          <a:prstGeom prst="rect">
            <a:avLst/>
          </a:prstGeom>
          <a:noFill/>
        </p:spPr>
        <p:txBody>
          <a:bodyPr wrap="square" rtlCol="0">
            <a:spAutoFit/>
          </a:bodyPr>
          <a:lstStyle/>
          <a:p>
            <a:r>
              <a:rPr lang="fr-FR" sz="1400" dirty="0"/>
              <a:t>15 avril 2009. Vue vers l’amont sur SM2-Ti </a:t>
            </a:r>
            <a:r>
              <a:rPr lang="fr-FR" sz="1400" dirty="0" err="1"/>
              <a:t>Acrête</a:t>
            </a:r>
            <a:r>
              <a:rPr lang="fr-FR" sz="1400" dirty="0"/>
              <a:t> et SB3-Ti </a:t>
            </a:r>
            <a:r>
              <a:rPr lang="fr-FR" sz="1400" dirty="0" err="1"/>
              <a:t>Acrête</a:t>
            </a:r>
            <a:r>
              <a:rPr lang="fr-FR" sz="1400" dirty="0"/>
              <a:t>. Le sable déposé en bord de route par le camion est ensuite acheminé à dos de mulet, faute de pistes. </a:t>
            </a:r>
          </a:p>
        </p:txBody>
      </p:sp>
      <p:cxnSp>
        <p:nvCxnSpPr>
          <p:cNvPr id="3" name="Connecteur droit avec flèche 2">
            <a:extLst>
              <a:ext uri="{FF2B5EF4-FFF2-40B4-BE49-F238E27FC236}">
                <a16:creationId xmlns:a16="http://schemas.microsoft.com/office/drawing/2014/main" id="{9274B5EA-62D3-5682-E078-7B91F596B641}"/>
              </a:ext>
            </a:extLst>
          </p:cNvPr>
          <p:cNvCxnSpPr>
            <a:cxnSpLocks/>
          </p:cNvCxnSpPr>
          <p:nvPr/>
        </p:nvCxnSpPr>
        <p:spPr>
          <a:xfrm>
            <a:off x="1408548" y="2758616"/>
            <a:ext cx="216024" cy="36004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 name="Connecteur droit avec flèche 4">
            <a:extLst>
              <a:ext uri="{FF2B5EF4-FFF2-40B4-BE49-F238E27FC236}">
                <a16:creationId xmlns:a16="http://schemas.microsoft.com/office/drawing/2014/main" id="{BC23164E-CBE6-ED20-E2D6-8E42810EC1B2}"/>
              </a:ext>
            </a:extLst>
          </p:cNvPr>
          <p:cNvCxnSpPr>
            <a:cxnSpLocks/>
          </p:cNvCxnSpPr>
          <p:nvPr/>
        </p:nvCxnSpPr>
        <p:spPr>
          <a:xfrm flipH="1">
            <a:off x="1052127" y="4149080"/>
            <a:ext cx="611560" cy="93610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A2BD85B7-8CAF-9816-DD21-1A46BB2E654D}"/>
              </a:ext>
            </a:extLst>
          </p:cNvPr>
          <p:cNvSpPr txBox="1"/>
          <p:nvPr/>
        </p:nvSpPr>
        <p:spPr>
          <a:xfrm>
            <a:off x="743574" y="24333"/>
            <a:ext cx="7836363" cy="369332"/>
          </a:xfrm>
          <a:prstGeom prst="rect">
            <a:avLst/>
          </a:prstGeom>
          <a:solidFill>
            <a:schemeClr val="bg2"/>
          </a:solidFill>
        </p:spPr>
        <p:txBody>
          <a:bodyPr wrap="square" rtlCol="0">
            <a:spAutoFit/>
          </a:bodyPr>
          <a:lstStyle/>
          <a:p>
            <a:pPr algn="ctr"/>
            <a:r>
              <a:rPr lang="fr-FR" b="1" dirty="0"/>
              <a:t>Les transports de matériaux</a:t>
            </a:r>
          </a:p>
        </p:txBody>
      </p:sp>
      <p:sp>
        <p:nvSpPr>
          <p:cNvPr id="6" name="ZoneTexte 5">
            <a:hlinkClick r:id="rId3" action="ppaction://hlinksldjump"/>
            <a:extLst>
              <a:ext uri="{FF2B5EF4-FFF2-40B4-BE49-F238E27FC236}">
                <a16:creationId xmlns:a16="http://schemas.microsoft.com/office/drawing/2014/main" id="{7A204042-0D62-B257-DF6F-7D34390C299A}"/>
              </a:ext>
            </a:extLst>
          </p:cNvPr>
          <p:cNvSpPr txBox="1"/>
          <p:nvPr/>
        </p:nvSpPr>
        <p:spPr>
          <a:xfrm>
            <a:off x="7991872" y="44624"/>
            <a:ext cx="1152128" cy="276999"/>
          </a:xfrm>
          <a:prstGeom prst="rect">
            <a:avLst/>
          </a:prstGeom>
          <a:solidFill>
            <a:schemeClr val="accent1">
              <a:lumMod val="40000"/>
              <a:lumOff val="60000"/>
            </a:schemeClr>
          </a:solidFill>
        </p:spPr>
        <p:txBody>
          <a:bodyPr wrap="square" rtlCol="0">
            <a:spAutoFit/>
          </a:bodyPr>
          <a:lstStyle/>
          <a:p>
            <a:r>
              <a:rPr lang="fr-FR" sz="1200" dirty="0"/>
              <a:t>Retour à l’index</a:t>
            </a:r>
          </a:p>
        </p:txBody>
      </p:sp>
    </p:spTree>
    <p:extLst>
      <p:ext uri="{BB962C8B-B14F-4D97-AF65-F5344CB8AC3E}">
        <p14:creationId xmlns:p14="http://schemas.microsoft.com/office/powerpoint/2010/main" val="38053267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hidden="1"/>
          <p:cNvSpPr>
            <a:spLocks noGrp="1" noChangeArrowheads="1"/>
          </p:cNvSpPr>
          <p:nvPr>
            <p:ph type="title"/>
          </p:nvPr>
        </p:nvSpPr>
        <p:spPr/>
        <p:txBody>
          <a:bodyPr>
            <a:normAutofit fontScale="90000"/>
          </a:bodyPr>
          <a:lstStyle/>
          <a:p>
            <a:pPr eaLnBrk="1" hangingPunct="1"/>
            <a:r>
              <a:rPr lang="fr-FR" dirty="0"/>
              <a:t>L’acheminement des roches provenant de l’épierrage de la parcelle se fait avec la brouette fournie par le projet. </a:t>
            </a:r>
          </a:p>
        </p:txBody>
      </p:sp>
      <p:sp>
        <p:nvSpPr>
          <p:cNvPr id="71683" name="Rectangle 3" descr="DSC01556"/>
          <p:cNvSpPr>
            <a:spLocks noGrp="1" noChangeAspect="1" noChangeArrowheads="1"/>
          </p:cNvSpPr>
          <p:nvPr isPhoto="1"/>
        </p:nvSpPr>
        <p:spPr bwMode="auto">
          <a:xfrm>
            <a:off x="690192" y="7009"/>
            <a:ext cx="7812360" cy="585927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p:cNvSpPr txBox="1"/>
          <p:nvPr/>
        </p:nvSpPr>
        <p:spPr>
          <a:xfrm>
            <a:off x="539552" y="6021288"/>
            <a:ext cx="8496944" cy="307777"/>
          </a:xfrm>
          <a:prstGeom prst="rect">
            <a:avLst/>
          </a:prstGeom>
          <a:noFill/>
        </p:spPr>
        <p:txBody>
          <a:bodyPr wrap="square" rtlCol="0">
            <a:spAutoFit/>
          </a:bodyPr>
          <a:lstStyle/>
          <a:p>
            <a:r>
              <a:rPr lang="fr-FR" sz="1400" dirty="0"/>
              <a:t>L’acheminement des roches provenant de l’épierrage de la parcelle se fait avec la brouette fournie par le projet. </a:t>
            </a:r>
          </a:p>
        </p:txBody>
      </p:sp>
    </p:spTree>
    <p:extLst>
      <p:ext uri="{BB962C8B-B14F-4D97-AF65-F5344CB8AC3E}">
        <p14:creationId xmlns:p14="http://schemas.microsoft.com/office/powerpoint/2010/main" val="4229504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9AFC4C0D-D85B-26B1-F7D8-BA4D34C4CC52}"/>
              </a:ext>
            </a:extLst>
          </p:cNvPr>
          <p:cNvSpPr txBox="1"/>
          <p:nvPr/>
        </p:nvSpPr>
        <p:spPr>
          <a:xfrm>
            <a:off x="1259632" y="5373216"/>
            <a:ext cx="5832648" cy="346249"/>
          </a:xfrm>
          <a:prstGeom prst="rect">
            <a:avLst/>
          </a:prstGeom>
        </p:spPr>
        <p:txBody>
          <a:bodyPr vert="horz" wrap="square" lIns="0" tIns="12700" rIns="0" bIns="0" rtlCol="0">
            <a:spAutoFit/>
          </a:bodyPr>
          <a:lstStyle/>
          <a:p>
            <a:pPr>
              <a:lnSpc>
                <a:spcPts val="1290"/>
              </a:lnSpc>
              <a:spcBef>
                <a:spcPts val="100"/>
              </a:spcBef>
            </a:pPr>
            <a:r>
              <a:rPr sz="1400" b="1" dirty="0">
                <a:latin typeface="Arial"/>
                <a:cs typeface="Arial"/>
              </a:rPr>
              <a:t>SB</a:t>
            </a:r>
            <a:r>
              <a:rPr sz="1400" b="1" spc="-25" dirty="0">
                <a:latin typeface="Arial"/>
                <a:cs typeface="Arial"/>
              </a:rPr>
              <a:t>44</a:t>
            </a:r>
            <a:r>
              <a:rPr lang="fr-FR" sz="1400" b="1" spc="-25" dirty="0">
                <a:latin typeface="Arial"/>
                <a:cs typeface="Arial"/>
              </a:rPr>
              <a:t>-Ti </a:t>
            </a:r>
            <a:r>
              <a:rPr lang="fr-FR" sz="1400" b="1" spc="-25" dirty="0" err="1">
                <a:latin typeface="Arial"/>
                <a:cs typeface="Arial"/>
              </a:rPr>
              <a:t>Acrête</a:t>
            </a:r>
            <a:endParaRPr sz="1400" dirty="0">
              <a:latin typeface="Arial"/>
              <a:cs typeface="Arial"/>
            </a:endParaRPr>
          </a:p>
          <a:p>
            <a:pPr>
              <a:lnSpc>
                <a:spcPts val="1290"/>
              </a:lnSpc>
            </a:pPr>
            <a:r>
              <a:rPr sz="1400" dirty="0">
                <a:latin typeface="Arial"/>
                <a:cs typeface="Arial"/>
              </a:rPr>
              <a:t>Seuil</a:t>
            </a:r>
            <a:r>
              <a:rPr sz="1400" spc="-20" dirty="0">
                <a:latin typeface="Arial"/>
                <a:cs typeface="Arial"/>
              </a:rPr>
              <a:t> </a:t>
            </a:r>
            <a:r>
              <a:rPr sz="1400" dirty="0">
                <a:latin typeface="Arial"/>
                <a:cs typeface="Arial"/>
              </a:rPr>
              <a:t>maçonné</a:t>
            </a:r>
            <a:r>
              <a:rPr sz="1400" spc="-25" dirty="0">
                <a:latin typeface="Arial"/>
                <a:cs typeface="Arial"/>
              </a:rPr>
              <a:t> </a:t>
            </a:r>
            <a:r>
              <a:rPr sz="1400" dirty="0">
                <a:latin typeface="Arial"/>
                <a:cs typeface="Arial"/>
              </a:rPr>
              <a:t>avec</a:t>
            </a:r>
            <a:r>
              <a:rPr sz="1400" spc="-5" dirty="0">
                <a:latin typeface="Arial"/>
                <a:cs typeface="Arial"/>
              </a:rPr>
              <a:t> </a:t>
            </a:r>
            <a:r>
              <a:rPr sz="1400" dirty="0">
                <a:latin typeface="Arial"/>
                <a:cs typeface="Arial"/>
              </a:rPr>
              <a:t>bassin</a:t>
            </a:r>
            <a:r>
              <a:rPr sz="1400" spc="-10" dirty="0">
                <a:latin typeface="Arial"/>
                <a:cs typeface="Arial"/>
              </a:rPr>
              <a:t> </a:t>
            </a:r>
            <a:r>
              <a:rPr sz="1400" dirty="0">
                <a:latin typeface="Arial"/>
                <a:cs typeface="Arial"/>
              </a:rPr>
              <a:t>sur</a:t>
            </a:r>
            <a:r>
              <a:rPr sz="1400" spc="-15" dirty="0">
                <a:latin typeface="Arial"/>
                <a:cs typeface="Arial"/>
              </a:rPr>
              <a:t> </a:t>
            </a:r>
            <a:r>
              <a:rPr sz="1400" dirty="0">
                <a:latin typeface="Arial"/>
                <a:cs typeface="Arial"/>
              </a:rPr>
              <a:t>l’affluent</a:t>
            </a:r>
            <a:r>
              <a:rPr sz="1400" spc="-20" dirty="0">
                <a:latin typeface="Arial"/>
                <a:cs typeface="Arial"/>
              </a:rPr>
              <a:t> </a:t>
            </a:r>
            <a:r>
              <a:rPr sz="1400" dirty="0">
                <a:latin typeface="Arial"/>
                <a:cs typeface="Arial"/>
              </a:rPr>
              <a:t>de</a:t>
            </a:r>
            <a:r>
              <a:rPr sz="1400" spc="-20" dirty="0">
                <a:latin typeface="Arial"/>
                <a:cs typeface="Arial"/>
              </a:rPr>
              <a:t> </a:t>
            </a:r>
            <a:r>
              <a:rPr sz="1400" dirty="0">
                <a:latin typeface="Arial"/>
                <a:cs typeface="Arial"/>
              </a:rPr>
              <a:t>la</a:t>
            </a:r>
            <a:r>
              <a:rPr sz="1400" spc="-25" dirty="0">
                <a:latin typeface="Arial"/>
                <a:cs typeface="Arial"/>
              </a:rPr>
              <a:t> </a:t>
            </a:r>
            <a:r>
              <a:rPr sz="1400" dirty="0">
                <a:latin typeface="Arial"/>
                <a:cs typeface="Arial"/>
              </a:rPr>
              <a:t>Ravine</a:t>
            </a:r>
            <a:r>
              <a:rPr sz="1400" spc="-20" dirty="0">
                <a:latin typeface="Arial"/>
                <a:cs typeface="Arial"/>
              </a:rPr>
              <a:t> </a:t>
            </a:r>
            <a:r>
              <a:rPr sz="1400" dirty="0">
                <a:latin typeface="Arial"/>
                <a:cs typeface="Arial"/>
              </a:rPr>
              <a:t>Ti</a:t>
            </a:r>
            <a:r>
              <a:rPr sz="1400" spc="-20" dirty="0">
                <a:latin typeface="Arial"/>
                <a:cs typeface="Arial"/>
              </a:rPr>
              <a:t> </a:t>
            </a:r>
            <a:r>
              <a:rPr sz="1400" spc="-10" dirty="0">
                <a:latin typeface="Arial"/>
                <a:cs typeface="Arial"/>
              </a:rPr>
              <a:t>Crête</a:t>
            </a:r>
            <a:endParaRPr sz="1400" dirty="0">
              <a:latin typeface="Arial"/>
              <a:cs typeface="Arial"/>
            </a:endParaRPr>
          </a:p>
        </p:txBody>
      </p:sp>
      <p:sp>
        <p:nvSpPr>
          <p:cNvPr id="3" name="object 3">
            <a:extLst>
              <a:ext uri="{FF2B5EF4-FFF2-40B4-BE49-F238E27FC236}">
                <a16:creationId xmlns:a16="http://schemas.microsoft.com/office/drawing/2014/main" id="{FD42A498-4894-2E85-3D01-35C49B53254D}"/>
              </a:ext>
            </a:extLst>
          </p:cNvPr>
          <p:cNvSpPr txBox="1"/>
          <p:nvPr/>
        </p:nvSpPr>
        <p:spPr>
          <a:xfrm>
            <a:off x="5580112" y="5000291"/>
            <a:ext cx="1656184" cy="228909"/>
          </a:xfrm>
          <a:prstGeom prst="rect">
            <a:avLst/>
          </a:prstGeom>
        </p:spPr>
        <p:txBody>
          <a:bodyPr vert="horz" wrap="square" lIns="0" tIns="13335" rIns="0" bIns="0" rtlCol="0">
            <a:spAutoFit/>
          </a:bodyPr>
          <a:lstStyle/>
          <a:p>
            <a:pPr marL="12700">
              <a:lnSpc>
                <a:spcPct val="100000"/>
              </a:lnSpc>
              <a:spcBef>
                <a:spcPts val="105"/>
              </a:spcBef>
            </a:pPr>
            <a:r>
              <a:rPr sz="1400" dirty="0">
                <a:latin typeface="Arial"/>
                <a:cs typeface="Arial"/>
              </a:rPr>
              <a:t>Photo</a:t>
            </a:r>
            <a:r>
              <a:rPr sz="1400" spc="-35" dirty="0">
                <a:latin typeface="Arial"/>
                <a:cs typeface="Arial"/>
              </a:rPr>
              <a:t> </a:t>
            </a:r>
            <a:r>
              <a:rPr sz="1400" dirty="0">
                <a:latin typeface="Arial"/>
                <a:cs typeface="Arial"/>
              </a:rPr>
              <a:t>Janvier</a:t>
            </a:r>
            <a:r>
              <a:rPr sz="1400" spc="-25" dirty="0">
                <a:latin typeface="Arial"/>
                <a:cs typeface="Arial"/>
              </a:rPr>
              <a:t> </a:t>
            </a:r>
            <a:r>
              <a:rPr sz="1400" spc="-20" dirty="0">
                <a:latin typeface="Arial"/>
                <a:cs typeface="Arial"/>
              </a:rPr>
              <a:t>2011</a:t>
            </a:r>
            <a:endParaRPr sz="1400" dirty="0">
              <a:latin typeface="Arial"/>
              <a:cs typeface="Arial"/>
            </a:endParaRPr>
          </a:p>
        </p:txBody>
      </p:sp>
      <p:pic>
        <p:nvPicPr>
          <p:cNvPr id="4" name="object 4">
            <a:extLst>
              <a:ext uri="{FF2B5EF4-FFF2-40B4-BE49-F238E27FC236}">
                <a16:creationId xmlns:a16="http://schemas.microsoft.com/office/drawing/2014/main" id="{D707CE2B-1575-DF50-1FA3-93238E1C23E9}"/>
              </a:ext>
            </a:extLst>
          </p:cNvPr>
          <p:cNvPicPr/>
          <p:nvPr/>
        </p:nvPicPr>
        <p:blipFill>
          <a:blip r:embed="rId2" cstate="print"/>
          <a:stretch>
            <a:fillRect/>
          </a:stretch>
        </p:blipFill>
        <p:spPr>
          <a:xfrm>
            <a:off x="1397479" y="-1"/>
            <a:ext cx="6126849" cy="4856275"/>
          </a:xfrm>
          <a:prstGeom prst="rect">
            <a:avLst/>
          </a:prstGeom>
        </p:spPr>
      </p:pic>
      <p:sp>
        <p:nvSpPr>
          <p:cNvPr id="5" name="ZoneTexte 4">
            <a:extLst>
              <a:ext uri="{FF2B5EF4-FFF2-40B4-BE49-F238E27FC236}">
                <a16:creationId xmlns:a16="http://schemas.microsoft.com/office/drawing/2014/main" id="{94CDC4EB-A8D3-5219-AF06-6A5B30D35C9D}"/>
              </a:ext>
            </a:extLst>
          </p:cNvPr>
          <p:cNvSpPr txBox="1"/>
          <p:nvPr/>
        </p:nvSpPr>
        <p:spPr>
          <a:xfrm>
            <a:off x="7668344" y="260648"/>
            <a:ext cx="1368152" cy="307777"/>
          </a:xfrm>
          <a:prstGeom prst="rect">
            <a:avLst/>
          </a:prstGeom>
          <a:solidFill>
            <a:schemeClr val="bg2"/>
          </a:solidFill>
        </p:spPr>
        <p:txBody>
          <a:bodyPr wrap="square" rtlCol="0">
            <a:spAutoFit/>
          </a:bodyPr>
          <a:lstStyle/>
          <a:p>
            <a:r>
              <a:rPr lang="fr-FR" sz="1400" dirty="0">
                <a:hlinkClick r:id="rId3" action="ppaction://hlinksldjump"/>
              </a:rPr>
              <a:t>Retour à l’index</a:t>
            </a:r>
            <a:endParaRPr lang="fr-FR" sz="1400" dirty="0"/>
          </a:p>
        </p:txBody>
      </p:sp>
    </p:spTree>
    <p:extLst>
      <p:ext uri="{BB962C8B-B14F-4D97-AF65-F5344CB8AC3E}">
        <p14:creationId xmlns:p14="http://schemas.microsoft.com/office/powerpoint/2010/main" val="33465780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5">
            <a:extLst>
              <a:ext uri="{FF2B5EF4-FFF2-40B4-BE49-F238E27FC236}">
                <a16:creationId xmlns:a16="http://schemas.microsoft.com/office/drawing/2014/main" id="{8C10B85C-4390-04F4-2029-CAC711D086CC}"/>
              </a:ext>
            </a:extLst>
          </p:cNvPr>
          <p:cNvPicPr/>
          <p:nvPr/>
        </p:nvPicPr>
        <p:blipFill>
          <a:blip r:embed="rId2" cstate="print"/>
          <a:stretch>
            <a:fillRect/>
          </a:stretch>
        </p:blipFill>
        <p:spPr>
          <a:xfrm>
            <a:off x="1516861" y="44624"/>
            <a:ext cx="6511523" cy="5229200"/>
          </a:xfrm>
          <a:prstGeom prst="rect">
            <a:avLst/>
          </a:prstGeom>
        </p:spPr>
      </p:pic>
      <p:sp>
        <p:nvSpPr>
          <p:cNvPr id="3" name="ZoneTexte 2">
            <a:extLst>
              <a:ext uri="{FF2B5EF4-FFF2-40B4-BE49-F238E27FC236}">
                <a16:creationId xmlns:a16="http://schemas.microsoft.com/office/drawing/2014/main" id="{7AD96334-EE69-835B-43A9-7A59FCED323D}"/>
              </a:ext>
            </a:extLst>
          </p:cNvPr>
          <p:cNvSpPr txBox="1"/>
          <p:nvPr/>
        </p:nvSpPr>
        <p:spPr>
          <a:xfrm>
            <a:off x="6210116" y="4769768"/>
            <a:ext cx="1800200" cy="369332"/>
          </a:xfrm>
          <a:prstGeom prst="rect">
            <a:avLst/>
          </a:prstGeom>
          <a:noFill/>
        </p:spPr>
        <p:txBody>
          <a:bodyPr wrap="square" rtlCol="0">
            <a:spAutoFit/>
          </a:bodyPr>
          <a:lstStyle/>
          <a:p>
            <a:r>
              <a:rPr lang="fr-FR" sz="1400" b="1" dirty="0">
                <a:solidFill>
                  <a:schemeClr val="bg1"/>
                </a:solidFill>
                <a:latin typeface="Arial"/>
                <a:cs typeface="Arial"/>
              </a:rPr>
              <a:t>SB</a:t>
            </a:r>
            <a:r>
              <a:rPr lang="fr-FR" sz="1400" b="1" spc="-25" dirty="0">
                <a:solidFill>
                  <a:schemeClr val="bg1"/>
                </a:solidFill>
                <a:latin typeface="Arial"/>
                <a:cs typeface="Arial"/>
              </a:rPr>
              <a:t>44-Ti</a:t>
            </a:r>
            <a:r>
              <a:rPr lang="fr-FR" sz="1800" b="1" spc="-25" dirty="0">
                <a:solidFill>
                  <a:schemeClr val="bg1"/>
                </a:solidFill>
                <a:latin typeface="Arial"/>
                <a:cs typeface="Arial"/>
              </a:rPr>
              <a:t> </a:t>
            </a:r>
            <a:r>
              <a:rPr lang="fr-FR" sz="1800" b="1" spc="-25" dirty="0" err="1">
                <a:solidFill>
                  <a:schemeClr val="bg1"/>
                </a:solidFill>
                <a:latin typeface="Arial"/>
                <a:cs typeface="Arial"/>
              </a:rPr>
              <a:t>Acrête</a:t>
            </a:r>
            <a:endParaRPr lang="fr-FR" sz="1800" dirty="0">
              <a:solidFill>
                <a:schemeClr val="bg1"/>
              </a:solidFill>
              <a:latin typeface="Arial"/>
              <a:cs typeface="Arial"/>
            </a:endParaRPr>
          </a:p>
        </p:txBody>
      </p:sp>
    </p:spTree>
    <p:extLst>
      <p:ext uri="{BB962C8B-B14F-4D97-AF65-F5344CB8AC3E}">
        <p14:creationId xmlns:p14="http://schemas.microsoft.com/office/powerpoint/2010/main" val="1962606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D5F5E889-D6E2-7A9B-7EB8-D57F69D13735}"/>
              </a:ext>
            </a:extLst>
          </p:cNvPr>
          <p:cNvGraphicFramePr>
            <a:graphicFrameLocks noGrp="1"/>
          </p:cNvGraphicFramePr>
          <p:nvPr>
            <p:extLst>
              <p:ext uri="{D42A27DB-BD31-4B8C-83A1-F6EECF244321}">
                <p14:modId xmlns:p14="http://schemas.microsoft.com/office/powerpoint/2010/main" val="2459866264"/>
              </p:ext>
            </p:extLst>
          </p:nvPr>
        </p:nvGraphicFramePr>
        <p:xfrm>
          <a:off x="18794" y="15660"/>
          <a:ext cx="7649550" cy="6774157"/>
        </p:xfrm>
        <a:graphic>
          <a:graphicData uri="http://schemas.openxmlformats.org/drawingml/2006/table">
            <a:tbl>
              <a:tblPr firstRow="1" firstCol="1" lastRow="1" lastCol="1" bandRow="1" bandCol="1">
                <a:tableStyleId>{5C22544A-7EE6-4342-B048-85BDC9FD1C3A}</a:tableStyleId>
              </a:tblPr>
              <a:tblGrid>
                <a:gridCol w="2087993">
                  <a:extLst>
                    <a:ext uri="{9D8B030D-6E8A-4147-A177-3AD203B41FA5}">
                      <a16:colId xmlns:a16="http://schemas.microsoft.com/office/drawing/2014/main" val="1903924636"/>
                    </a:ext>
                  </a:extLst>
                </a:gridCol>
                <a:gridCol w="1045977">
                  <a:extLst>
                    <a:ext uri="{9D8B030D-6E8A-4147-A177-3AD203B41FA5}">
                      <a16:colId xmlns:a16="http://schemas.microsoft.com/office/drawing/2014/main" val="715208512"/>
                    </a:ext>
                  </a:extLst>
                </a:gridCol>
                <a:gridCol w="2159310">
                  <a:extLst>
                    <a:ext uri="{9D8B030D-6E8A-4147-A177-3AD203B41FA5}">
                      <a16:colId xmlns:a16="http://schemas.microsoft.com/office/drawing/2014/main" val="3903693398"/>
                    </a:ext>
                  </a:extLst>
                </a:gridCol>
                <a:gridCol w="201494">
                  <a:extLst>
                    <a:ext uri="{9D8B030D-6E8A-4147-A177-3AD203B41FA5}">
                      <a16:colId xmlns:a16="http://schemas.microsoft.com/office/drawing/2014/main" val="2448525978"/>
                    </a:ext>
                  </a:extLst>
                </a:gridCol>
                <a:gridCol w="498592">
                  <a:extLst>
                    <a:ext uri="{9D8B030D-6E8A-4147-A177-3AD203B41FA5}">
                      <a16:colId xmlns:a16="http://schemas.microsoft.com/office/drawing/2014/main" val="2115462623"/>
                    </a:ext>
                  </a:extLst>
                </a:gridCol>
                <a:gridCol w="1656184">
                  <a:extLst>
                    <a:ext uri="{9D8B030D-6E8A-4147-A177-3AD203B41FA5}">
                      <a16:colId xmlns:a16="http://schemas.microsoft.com/office/drawing/2014/main" val="1892754694"/>
                    </a:ext>
                  </a:extLst>
                </a:gridCol>
              </a:tblGrid>
              <a:tr h="430705">
                <a:tc gridSpan="6">
                  <a:txBody>
                    <a:bodyPr/>
                    <a:lstStyle/>
                    <a:p>
                      <a:pPr algn="ctr"/>
                      <a:br>
                        <a:rPr lang="fr-FR" sz="1400" dirty="0">
                          <a:solidFill>
                            <a:schemeClr val="tx1"/>
                          </a:solidFill>
                          <a:effectLst/>
                        </a:rPr>
                      </a:br>
                      <a:r>
                        <a:rPr lang="fr-FR" sz="1400" dirty="0">
                          <a:solidFill>
                            <a:schemeClr val="tx1"/>
                          </a:solidFill>
                          <a:effectLst/>
                        </a:rPr>
                        <a:t>Bilan des dépenses pour le seuil SB44-Ti </a:t>
                      </a:r>
                      <a:r>
                        <a:rPr lang="fr-FR" sz="1400" dirty="0" err="1">
                          <a:solidFill>
                            <a:schemeClr val="tx1"/>
                          </a:solidFill>
                          <a:effectLst/>
                        </a:rPr>
                        <a:t>Acrête</a:t>
                      </a:r>
                      <a:endParaRPr lang="fr-FR" sz="1400" dirty="0">
                        <a:solidFill>
                          <a:schemeClr val="tx1"/>
                        </a:solidFill>
                        <a:effectLst/>
                      </a:endParaRPr>
                    </a:p>
                    <a:p>
                      <a:pPr algn="ctr"/>
                      <a:r>
                        <a:rPr lang="fr-FR" sz="1400" dirty="0">
                          <a:solidFill>
                            <a:schemeClr val="tx1"/>
                          </a:solidFill>
                          <a:effectLst/>
                        </a:rPr>
                        <a:t>Seuil maçonné avec bassin : affluent de la Ravine Ti </a:t>
                      </a:r>
                      <a:r>
                        <a:rPr lang="fr-FR" sz="1400" dirty="0" err="1">
                          <a:solidFill>
                            <a:schemeClr val="tx1"/>
                          </a:solidFill>
                          <a:effectLst/>
                        </a:rPr>
                        <a:t>ACrête</a:t>
                      </a:r>
                      <a:endParaRPr lang="fr-FR" sz="1400" dirty="0">
                        <a:solidFill>
                          <a:schemeClr val="tx1"/>
                        </a:solidFill>
                        <a:effectLst/>
                      </a:endParaRPr>
                    </a:p>
                    <a:p>
                      <a:pPr algn="r"/>
                      <a:r>
                        <a:rPr lang="fr-FR" sz="900" dirty="0">
                          <a:solidFill>
                            <a:schemeClr val="tx1"/>
                          </a:solidFill>
                          <a:effectLst/>
                        </a:rPr>
                        <a:t> </a:t>
                      </a:r>
                    </a:p>
                    <a:p>
                      <a:pPr algn="r"/>
                      <a:r>
                        <a:rPr lang="fr-FR" sz="900" dirty="0">
                          <a:solidFill>
                            <a:schemeClr val="tx1"/>
                          </a:solidFill>
                          <a:effectLst/>
                        </a:rPr>
                        <a:t>Ingénieur Saintil CLOSSY</a:t>
                      </a:r>
                    </a:p>
                    <a:p>
                      <a:pPr>
                        <a:tabLst>
                          <a:tab pos="2971800" algn="l"/>
                        </a:tabLst>
                      </a:pPr>
                      <a:r>
                        <a:rPr lang="fr-FR" sz="900" dirty="0">
                          <a:solidFill>
                            <a:schemeClr val="tx1"/>
                          </a:solidFill>
                          <a:effectLst/>
                        </a:rPr>
                        <a:t>Date début de chantier : 29 novembre 2010</a:t>
                      </a:r>
                    </a:p>
                    <a:p>
                      <a:r>
                        <a:rPr lang="fr-FR" sz="900" dirty="0">
                          <a:solidFill>
                            <a:schemeClr val="tx1"/>
                          </a:solidFill>
                          <a:effectLst/>
                        </a:rPr>
                        <a:t>Date de fin de chantier : 20 décembre 2010</a:t>
                      </a:r>
                      <a:endParaRPr lang="fr-FR" sz="900" dirty="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285360739"/>
                  </a:ext>
                </a:extLst>
              </a:tr>
              <a:tr h="485796">
                <a:tc gridSpan="4">
                  <a:txBody>
                    <a:bodyPr/>
                    <a:lstStyle/>
                    <a:p>
                      <a:r>
                        <a:rPr lang="fr-FR" sz="900" dirty="0">
                          <a:solidFill>
                            <a:schemeClr val="tx1"/>
                          </a:solidFill>
                          <a:effectLst/>
                        </a:rPr>
                        <a:t> </a:t>
                      </a:r>
                    </a:p>
                    <a:p>
                      <a:r>
                        <a:rPr lang="fr-FR" sz="900" dirty="0">
                          <a:solidFill>
                            <a:schemeClr val="tx1"/>
                          </a:solidFill>
                          <a:effectLst/>
                        </a:rPr>
                        <a:t>Seuil maçonné                                               Coordonnées GPS</a:t>
                      </a:r>
                    </a:p>
                    <a:p>
                      <a:r>
                        <a:rPr lang="fr-FR" sz="900" dirty="0">
                          <a:solidFill>
                            <a:schemeClr val="tx1"/>
                          </a:solidFill>
                          <a:effectLst/>
                        </a:rPr>
                        <a:t>Longueur seuil :     15,30m                                    N. 19°37’37’’                      </a:t>
                      </a:r>
                    </a:p>
                    <a:p>
                      <a:r>
                        <a:rPr lang="fr-FR" sz="900" dirty="0">
                          <a:solidFill>
                            <a:schemeClr val="tx1"/>
                          </a:solidFill>
                          <a:effectLst/>
                        </a:rPr>
                        <a:t>Largeur mur :         0,60m                                     O 072°29’34’’                      </a:t>
                      </a:r>
                    </a:p>
                    <a:p>
                      <a:r>
                        <a:rPr lang="fr-FR" sz="900" dirty="0">
                          <a:solidFill>
                            <a:schemeClr val="tx1"/>
                          </a:solidFill>
                          <a:effectLst/>
                        </a:rPr>
                        <a:t>Hauteur seuil au déversoir : en amont = 1,40 m, en aval 1 ,90 m</a:t>
                      </a:r>
                    </a:p>
                    <a:p>
                      <a:pPr algn="just"/>
                      <a:r>
                        <a:rPr lang="fr-FR" sz="900" dirty="0">
                          <a:solidFill>
                            <a:schemeClr val="tx1"/>
                          </a:solidFill>
                          <a:effectLst/>
                        </a:rPr>
                        <a:t> </a:t>
                      </a:r>
                    </a:p>
                    <a:p>
                      <a:pPr algn="just"/>
                      <a:r>
                        <a:rPr lang="fr-FR" sz="900" dirty="0">
                          <a:solidFill>
                            <a:schemeClr val="tx1"/>
                          </a:solidFill>
                          <a:effectLst/>
                        </a:rPr>
                        <a:t>Capacité stockage amont/épisode pluvieux : 585 m</a:t>
                      </a:r>
                      <a:r>
                        <a:rPr lang="fr-FR" sz="900" baseline="30000" dirty="0">
                          <a:solidFill>
                            <a:schemeClr val="tx1"/>
                          </a:solidFill>
                          <a:effectLst/>
                        </a:rPr>
                        <a:t>3</a:t>
                      </a:r>
                      <a:r>
                        <a:rPr lang="fr-FR" sz="900" dirty="0">
                          <a:solidFill>
                            <a:schemeClr val="tx1"/>
                          </a:solidFill>
                          <a:effectLst/>
                        </a:rPr>
                        <a:t> ou 15 476 gal</a:t>
                      </a:r>
                      <a:endParaRPr lang="fr-FR" sz="900" dirty="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hMerge="1">
                  <a:txBody>
                    <a:bodyPr/>
                    <a:lstStyle/>
                    <a:p>
                      <a:endParaRPr lang="fr-FR"/>
                    </a:p>
                  </a:txBody>
                  <a:tcPr/>
                </a:tc>
                <a:tc hMerge="1">
                  <a:txBody>
                    <a:bodyPr/>
                    <a:lstStyle/>
                    <a:p>
                      <a:endParaRPr lang="fr-FR"/>
                    </a:p>
                  </a:txBody>
                  <a:tcPr/>
                </a:tc>
                <a:tc gridSpan="2">
                  <a:txBody>
                    <a:bodyPr/>
                    <a:lstStyle/>
                    <a:p>
                      <a:r>
                        <a:rPr lang="fr-FR" sz="900">
                          <a:solidFill>
                            <a:schemeClr val="tx1"/>
                          </a:solidFill>
                          <a:effectLst/>
                        </a:rPr>
                        <a:t> </a:t>
                      </a:r>
                    </a:p>
                    <a:p>
                      <a:r>
                        <a:rPr lang="fr-FR" sz="900">
                          <a:solidFill>
                            <a:schemeClr val="tx1"/>
                          </a:solidFill>
                          <a:effectLst/>
                        </a:rPr>
                        <a:t>Bassin en aval :</a:t>
                      </a:r>
                    </a:p>
                    <a:p>
                      <a:r>
                        <a:rPr lang="fr-FR" sz="900">
                          <a:solidFill>
                            <a:schemeClr val="tx1"/>
                          </a:solidFill>
                          <a:effectLst/>
                        </a:rPr>
                        <a:t>Longueur = 3,35m</a:t>
                      </a:r>
                    </a:p>
                    <a:p>
                      <a:r>
                        <a:rPr lang="fr-FR" sz="900">
                          <a:solidFill>
                            <a:schemeClr val="tx1"/>
                          </a:solidFill>
                          <a:effectLst/>
                        </a:rPr>
                        <a:t>Largeur = 3,53 m </a:t>
                      </a:r>
                    </a:p>
                    <a:p>
                      <a:r>
                        <a:rPr lang="fr-FR" sz="900">
                          <a:solidFill>
                            <a:schemeClr val="tx1"/>
                          </a:solidFill>
                          <a:effectLst/>
                        </a:rPr>
                        <a:t>Hauteur =1,15m</a:t>
                      </a:r>
                    </a:p>
                    <a:p>
                      <a:r>
                        <a:rPr lang="fr-FR" sz="900">
                          <a:solidFill>
                            <a:schemeClr val="tx1"/>
                          </a:solidFill>
                          <a:effectLst/>
                        </a:rPr>
                        <a:t>Volume  = 13,6 m</a:t>
                      </a:r>
                      <a:r>
                        <a:rPr lang="fr-FR" sz="900" baseline="30000">
                          <a:solidFill>
                            <a:schemeClr val="tx1"/>
                          </a:solidFill>
                          <a:effectLst/>
                        </a:rPr>
                        <a:t>3 </a:t>
                      </a:r>
                      <a:r>
                        <a:rPr lang="fr-FR" sz="900">
                          <a:solidFill>
                            <a:schemeClr val="tx1"/>
                          </a:solidFill>
                          <a:effectLst/>
                        </a:rPr>
                        <a:t>ou 3 598 gallons</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extLst>
                  <a:ext uri="{0D108BD9-81ED-4DB2-BD59-A6C34878D82A}">
                    <a16:rowId xmlns:a16="http://schemas.microsoft.com/office/drawing/2014/main" val="1567829662"/>
                  </a:ext>
                </a:extLst>
              </a:tr>
              <a:tr h="110181">
                <a:tc>
                  <a:txBody>
                    <a:bodyPr/>
                    <a:lstStyle/>
                    <a:p>
                      <a:pPr marL="228600" algn="just"/>
                      <a:r>
                        <a:rPr lang="fr-FR" sz="900">
                          <a:solidFill>
                            <a:schemeClr val="tx1"/>
                          </a:solidFill>
                          <a:effectLst/>
                        </a:rPr>
                        <a:t>  </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900">
                          <a:solidFill>
                            <a:schemeClr val="tx1"/>
                          </a:solidFill>
                          <a:effectLst/>
                        </a:rPr>
                        <a:t>Nombre </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900">
                          <a:solidFill>
                            <a:schemeClr val="tx1"/>
                          </a:solidFill>
                          <a:effectLst/>
                        </a:rPr>
                        <a:t>Prix d’achat unitaire </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a:r>
                        <a:rPr lang="fr-FR" sz="900">
                          <a:solidFill>
                            <a:schemeClr val="tx1"/>
                          </a:solidFill>
                          <a:effectLst/>
                        </a:rPr>
                        <a:t>Prix d’achat </a:t>
                      </a:r>
                    </a:p>
                    <a:p>
                      <a:pPr algn="ctr"/>
                      <a:r>
                        <a:rPr lang="fr-FR" sz="900">
                          <a:solidFill>
                            <a:schemeClr val="tx1"/>
                          </a:solidFill>
                          <a:effectLst/>
                        </a:rPr>
                        <a:t>1 € = 50 gdes </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529676334"/>
                  </a:ext>
                </a:extLst>
              </a:tr>
              <a:tr h="495812">
                <a:tc>
                  <a:txBody>
                    <a:bodyPr/>
                    <a:lstStyle/>
                    <a:p>
                      <a:pPr algn="just"/>
                      <a:r>
                        <a:rPr lang="fr-FR" sz="900">
                          <a:solidFill>
                            <a:schemeClr val="tx1"/>
                          </a:solidFill>
                          <a:effectLst/>
                        </a:rPr>
                        <a:t>  </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900">
                          <a:solidFill>
                            <a:schemeClr val="tx1"/>
                          </a:solidFill>
                          <a:effectLst/>
                        </a:rPr>
                        <a:t> </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900">
                          <a:solidFill>
                            <a:schemeClr val="tx1"/>
                          </a:solidFill>
                          <a:effectLst/>
                        </a:rPr>
                        <a:t>  </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just"/>
                      <a:r>
                        <a:rPr lang="fr-FR" sz="900">
                          <a:solidFill>
                            <a:schemeClr val="tx1"/>
                          </a:solidFill>
                          <a:effectLst/>
                        </a:rPr>
                        <a:t>En gourdes </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a:txBody>
                    <a:bodyPr/>
                    <a:lstStyle/>
                    <a:p>
                      <a:pPr algn="just"/>
                      <a:r>
                        <a:rPr lang="fr-FR" sz="900">
                          <a:solidFill>
                            <a:schemeClr val="tx1"/>
                          </a:solidFill>
                          <a:effectLst/>
                        </a:rPr>
                        <a:t>En euros </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7131898"/>
                  </a:ext>
                </a:extLst>
              </a:tr>
              <a:tr h="275451">
                <a:tc>
                  <a:txBody>
                    <a:bodyPr/>
                    <a:lstStyle/>
                    <a:p>
                      <a:pPr algn="just"/>
                      <a:r>
                        <a:rPr lang="fr-FR" sz="900">
                          <a:solidFill>
                            <a:schemeClr val="tx1"/>
                          </a:solidFill>
                          <a:effectLst/>
                        </a:rPr>
                        <a:t>Camion de sable</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900">
                          <a:solidFill>
                            <a:schemeClr val="tx1"/>
                          </a:solidFill>
                          <a:effectLst/>
                        </a:rPr>
                        <a:t>10</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900">
                          <a:solidFill>
                            <a:schemeClr val="tx1"/>
                          </a:solidFill>
                          <a:effectLst/>
                        </a:rPr>
                        <a:t>2 000</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just"/>
                      <a:r>
                        <a:rPr lang="fr-FR" sz="900">
                          <a:solidFill>
                            <a:schemeClr val="tx1"/>
                          </a:solidFill>
                          <a:effectLst/>
                        </a:rPr>
                        <a:t>20 000</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a:txBody>
                    <a:bodyPr/>
                    <a:lstStyle/>
                    <a:p>
                      <a:pPr algn="just"/>
                      <a:r>
                        <a:rPr lang="fr-FR" sz="900">
                          <a:solidFill>
                            <a:schemeClr val="tx1"/>
                          </a:solidFill>
                          <a:effectLst/>
                        </a:rPr>
                        <a:t>400 €</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10972229"/>
                  </a:ext>
                </a:extLst>
              </a:tr>
              <a:tr h="275451">
                <a:tc>
                  <a:txBody>
                    <a:bodyPr/>
                    <a:lstStyle/>
                    <a:p>
                      <a:pPr algn="just"/>
                      <a:r>
                        <a:rPr lang="fr-FR" sz="900">
                          <a:solidFill>
                            <a:schemeClr val="tx1"/>
                          </a:solidFill>
                          <a:effectLst/>
                        </a:rPr>
                        <a:t>Jours manœuvres fouilles fondations </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900">
                          <a:solidFill>
                            <a:schemeClr val="tx1"/>
                          </a:solidFill>
                          <a:effectLst/>
                        </a:rPr>
                        <a:t>Forfait </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900">
                          <a:solidFill>
                            <a:schemeClr val="tx1"/>
                          </a:solidFill>
                          <a:effectLst/>
                        </a:rPr>
                        <a:t>10 000 </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just"/>
                      <a:r>
                        <a:rPr lang="fr-FR" sz="900">
                          <a:solidFill>
                            <a:schemeClr val="tx1"/>
                          </a:solidFill>
                          <a:effectLst/>
                        </a:rPr>
                        <a:t>10 000</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a:txBody>
                    <a:bodyPr/>
                    <a:lstStyle/>
                    <a:p>
                      <a:pPr algn="just"/>
                      <a:r>
                        <a:rPr lang="fr-FR" sz="900">
                          <a:solidFill>
                            <a:schemeClr val="tx1"/>
                          </a:solidFill>
                          <a:effectLst/>
                        </a:rPr>
                        <a:t>200</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94706977"/>
                  </a:ext>
                </a:extLst>
              </a:tr>
              <a:tr h="275451">
                <a:tc>
                  <a:txBody>
                    <a:bodyPr/>
                    <a:lstStyle/>
                    <a:p>
                      <a:pPr algn="just"/>
                      <a:r>
                        <a:rPr lang="fr-FR" sz="900">
                          <a:solidFill>
                            <a:schemeClr val="tx1"/>
                          </a:solidFill>
                          <a:effectLst/>
                        </a:rPr>
                        <a:t>piles de roches </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900">
                          <a:solidFill>
                            <a:schemeClr val="tx1"/>
                          </a:solidFill>
                          <a:effectLst/>
                        </a:rPr>
                        <a:t>25</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900">
                          <a:solidFill>
                            <a:schemeClr val="tx1"/>
                          </a:solidFill>
                          <a:effectLst/>
                        </a:rPr>
                        <a:t>500</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just"/>
                      <a:r>
                        <a:rPr lang="fr-FR" sz="900">
                          <a:solidFill>
                            <a:schemeClr val="tx1"/>
                          </a:solidFill>
                          <a:effectLst/>
                        </a:rPr>
                        <a:t>12 500</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a:txBody>
                    <a:bodyPr/>
                    <a:lstStyle/>
                    <a:p>
                      <a:pPr algn="just"/>
                      <a:r>
                        <a:rPr lang="fr-FR" sz="900">
                          <a:solidFill>
                            <a:schemeClr val="tx1"/>
                          </a:solidFill>
                          <a:effectLst/>
                        </a:rPr>
                        <a:t>250</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32593096"/>
                  </a:ext>
                </a:extLst>
              </a:tr>
              <a:tr h="550902">
                <a:tc>
                  <a:txBody>
                    <a:bodyPr/>
                    <a:lstStyle/>
                    <a:p>
                      <a:pPr algn="just"/>
                      <a:r>
                        <a:rPr lang="fr-FR" sz="900">
                          <a:solidFill>
                            <a:schemeClr val="tx1"/>
                          </a:solidFill>
                          <a:effectLst/>
                        </a:rPr>
                        <a:t>Transport de sable </a:t>
                      </a:r>
                    </a:p>
                    <a:p>
                      <a:pPr algn="just"/>
                      <a:r>
                        <a:rPr lang="fr-FR" sz="900">
                          <a:solidFill>
                            <a:schemeClr val="tx1"/>
                          </a:solidFill>
                          <a:effectLst/>
                        </a:rPr>
                        <a:t>Brouettes gravier </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900">
                          <a:solidFill>
                            <a:schemeClr val="tx1"/>
                          </a:solidFill>
                          <a:effectLst/>
                        </a:rPr>
                        <a:t>10</a:t>
                      </a:r>
                    </a:p>
                    <a:p>
                      <a:pPr algn="just"/>
                      <a:r>
                        <a:rPr lang="fr-FR" sz="900">
                          <a:solidFill>
                            <a:schemeClr val="tx1"/>
                          </a:solidFill>
                          <a:effectLst/>
                        </a:rPr>
                        <a:t>65</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900">
                          <a:solidFill>
                            <a:schemeClr val="tx1"/>
                          </a:solidFill>
                          <a:effectLst/>
                        </a:rPr>
                        <a:t>1 000</a:t>
                      </a:r>
                    </a:p>
                    <a:p>
                      <a:pPr algn="just"/>
                      <a:r>
                        <a:rPr lang="fr-FR" sz="900">
                          <a:solidFill>
                            <a:schemeClr val="tx1"/>
                          </a:solidFill>
                          <a:effectLst/>
                        </a:rPr>
                        <a:t>100</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just"/>
                      <a:r>
                        <a:rPr lang="fr-FR" sz="900">
                          <a:solidFill>
                            <a:schemeClr val="tx1"/>
                          </a:solidFill>
                          <a:effectLst/>
                        </a:rPr>
                        <a:t>10 000</a:t>
                      </a:r>
                    </a:p>
                    <a:p>
                      <a:pPr algn="just"/>
                      <a:r>
                        <a:rPr lang="fr-FR" sz="900">
                          <a:solidFill>
                            <a:schemeClr val="tx1"/>
                          </a:solidFill>
                          <a:effectLst/>
                        </a:rPr>
                        <a:t>6 500</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a:txBody>
                    <a:bodyPr/>
                    <a:lstStyle/>
                    <a:p>
                      <a:pPr algn="just"/>
                      <a:r>
                        <a:rPr lang="fr-FR" sz="900">
                          <a:solidFill>
                            <a:schemeClr val="tx1"/>
                          </a:solidFill>
                          <a:effectLst/>
                        </a:rPr>
                        <a:t>200</a:t>
                      </a:r>
                    </a:p>
                    <a:p>
                      <a:pPr algn="just"/>
                      <a:r>
                        <a:rPr lang="fr-FR" sz="900">
                          <a:solidFill>
                            <a:schemeClr val="tx1"/>
                          </a:solidFill>
                          <a:effectLst/>
                        </a:rPr>
                        <a:t>130</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9060163"/>
                  </a:ext>
                </a:extLst>
              </a:tr>
              <a:tr h="55090">
                <a:tc>
                  <a:txBody>
                    <a:bodyPr/>
                    <a:lstStyle/>
                    <a:p>
                      <a:pPr algn="just"/>
                      <a:r>
                        <a:rPr lang="fr-FR" sz="900">
                          <a:solidFill>
                            <a:schemeClr val="tx1"/>
                          </a:solidFill>
                          <a:effectLst/>
                        </a:rPr>
                        <a:t>drums d’eau </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900">
                          <a:solidFill>
                            <a:schemeClr val="tx1"/>
                          </a:solidFill>
                          <a:effectLst/>
                        </a:rPr>
                        <a:t>gratuit</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900">
                          <a:solidFill>
                            <a:schemeClr val="tx1"/>
                          </a:solidFill>
                          <a:effectLst/>
                        </a:rPr>
                        <a:t>0</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just"/>
                      <a:r>
                        <a:rPr lang="fr-FR" sz="900">
                          <a:solidFill>
                            <a:schemeClr val="tx1"/>
                          </a:solidFill>
                          <a:effectLst/>
                        </a:rPr>
                        <a:t>0</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a:txBody>
                    <a:bodyPr/>
                    <a:lstStyle/>
                    <a:p>
                      <a:pPr algn="just"/>
                      <a:r>
                        <a:rPr lang="fr-FR" sz="900">
                          <a:solidFill>
                            <a:schemeClr val="tx1"/>
                          </a:solidFill>
                          <a:effectLst/>
                        </a:rPr>
                        <a:t>0</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24738835"/>
                  </a:ext>
                </a:extLst>
              </a:tr>
              <a:tr h="330542">
                <a:tc>
                  <a:txBody>
                    <a:bodyPr/>
                    <a:lstStyle/>
                    <a:p>
                      <a:pPr algn="just"/>
                      <a:r>
                        <a:rPr lang="fr-FR" sz="900">
                          <a:solidFill>
                            <a:schemeClr val="tx1"/>
                          </a:solidFill>
                          <a:effectLst/>
                        </a:rPr>
                        <a:t>sacs de ciment </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900">
                          <a:solidFill>
                            <a:schemeClr val="tx1"/>
                          </a:solidFill>
                          <a:effectLst/>
                        </a:rPr>
                        <a:t>130</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900">
                          <a:solidFill>
                            <a:schemeClr val="tx1"/>
                          </a:solidFill>
                          <a:effectLst/>
                        </a:rPr>
                        <a:t>330</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just"/>
                      <a:r>
                        <a:rPr lang="fr-FR" sz="900">
                          <a:solidFill>
                            <a:schemeClr val="tx1"/>
                          </a:solidFill>
                          <a:effectLst/>
                        </a:rPr>
                        <a:t> 42 900</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a:txBody>
                    <a:bodyPr/>
                    <a:lstStyle/>
                    <a:p>
                      <a:pPr algn="just"/>
                      <a:r>
                        <a:rPr lang="fr-FR" sz="900">
                          <a:solidFill>
                            <a:schemeClr val="tx1"/>
                          </a:solidFill>
                          <a:effectLst/>
                        </a:rPr>
                        <a:t>858</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866431"/>
                  </a:ext>
                </a:extLst>
              </a:tr>
              <a:tr h="275451">
                <a:tc>
                  <a:txBody>
                    <a:bodyPr/>
                    <a:lstStyle/>
                    <a:p>
                      <a:pPr algn="just"/>
                      <a:r>
                        <a:rPr lang="fr-FR" sz="900">
                          <a:solidFill>
                            <a:schemeClr val="tx1"/>
                          </a:solidFill>
                          <a:effectLst/>
                        </a:rPr>
                        <a:t>Fer 3/8 </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900">
                          <a:solidFill>
                            <a:schemeClr val="tx1"/>
                          </a:solidFill>
                          <a:effectLst/>
                        </a:rPr>
                        <a:t>50</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900">
                          <a:solidFill>
                            <a:schemeClr val="tx1"/>
                          </a:solidFill>
                          <a:effectLst/>
                        </a:rPr>
                        <a:t>250</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just"/>
                      <a:r>
                        <a:rPr lang="fr-FR" sz="900">
                          <a:solidFill>
                            <a:schemeClr val="tx1"/>
                          </a:solidFill>
                          <a:effectLst/>
                        </a:rPr>
                        <a:t>12 500</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a:txBody>
                    <a:bodyPr/>
                    <a:lstStyle/>
                    <a:p>
                      <a:pPr algn="just"/>
                      <a:r>
                        <a:rPr lang="fr-FR" sz="900">
                          <a:solidFill>
                            <a:schemeClr val="tx1"/>
                          </a:solidFill>
                          <a:effectLst/>
                        </a:rPr>
                        <a:t>250</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6588361"/>
                  </a:ext>
                </a:extLst>
              </a:tr>
              <a:tr h="275451">
                <a:tc>
                  <a:txBody>
                    <a:bodyPr/>
                    <a:lstStyle/>
                    <a:p>
                      <a:pPr algn="just"/>
                      <a:r>
                        <a:rPr lang="fr-FR" sz="900">
                          <a:solidFill>
                            <a:schemeClr val="tx1"/>
                          </a:solidFill>
                          <a:effectLst/>
                        </a:rPr>
                        <a:t>Fer 1/4 </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900">
                          <a:solidFill>
                            <a:schemeClr val="tx1"/>
                          </a:solidFill>
                          <a:effectLst/>
                        </a:rPr>
                        <a:t>60</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900">
                          <a:solidFill>
                            <a:schemeClr val="tx1"/>
                          </a:solidFill>
                          <a:effectLst/>
                        </a:rPr>
                        <a:t>75</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just"/>
                      <a:r>
                        <a:rPr lang="fr-FR" sz="900">
                          <a:solidFill>
                            <a:schemeClr val="tx1"/>
                          </a:solidFill>
                          <a:effectLst/>
                        </a:rPr>
                        <a:t>  4 500</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a:txBody>
                    <a:bodyPr/>
                    <a:lstStyle/>
                    <a:p>
                      <a:pPr algn="just"/>
                      <a:r>
                        <a:rPr lang="fr-FR" sz="900">
                          <a:solidFill>
                            <a:schemeClr val="tx1"/>
                          </a:solidFill>
                          <a:effectLst/>
                        </a:rPr>
                        <a:t>90</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5596197"/>
                  </a:ext>
                </a:extLst>
              </a:tr>
              <a:tr h="220361">
                <a:tc>
                  <a:txBody>
                    <a:bodyPr/>
                    <a:lstStyle/>
                    <a:p>
                      <a:pPr algn="just"/>
                      <a:r>
                        <a:rPr lang="fr-FR" sz="900">
                          <a:solidFill>
                            <a:schemeClr val="tx1"/>
                          </a:solidFill>
                          <a:effectLst/>
                        </a:rPr>
                        <a:t>Jours manœuvres </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900">
                          <a:solidFill>
                            <a:schemeClr val="tx1"/>
                          </a:solidFill>
                          <a:effectLst/>
                        </a:rPr>
                        <a:t>65</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900">
                          <a:solidFill>
                            <a:schemeClr val="tx1"/>
                          </a:solidFill>
                          <a:effectLst/>
                        </a:rPr>
                        <a:t>150</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just"/>
                      <a:r>
                        <a:rPr lang="fr-FR" sz="900">
                          <a:solidFill>
                            <a:schemeClr val="tx1"/>
                          </a:solidFill>
                          <a:effectLst/>
                        </a:rPr>
                        <a:t>9 750</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a:txBody>
                    <a:bodyPr/>
                    <a:lstStyle/>
                    <a:p>
                      <a:pPr algn="just"/>
                      <a:r>
                        <a:rPr lang="fr-FR" sz="900">
                          <a:solidFill>
                            <a:schemeClr val="tx1"/>
                          </a:solidFill>
                          <a:effectLst/>
                        </a:rPr>
                        <a:t>195</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8008908"/>
                  </a:ext>
                </a:extLst>
              </a:tr>
              <a:tr h="55090">
                <a:tc>
                  <a:txBody>
                    <a:bodyPr/>
                    <a:lstStyle/>
                    <a:p>
                      <a:pPr algn="just"/>
                      <a:r>
                        <a:rPr lang="fr-FR" sz="900">
                          <a:solidFill>
                            <a:schemeClr val="tx1"/>
                          </a:solidFill>
                          <a:effectLst/>
                        </a:rPr>
                        <a:t>journées boss </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900">
                          <a:solidFill>
                            <a:schemeClr val="tx1"/>
                          </a:solidFill>
                          <a:effectLst/>
                        </a:rPr>
                        <a:t>0</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900">
                          <a:solidFill>
                            <a:schemeClr val="tx1"/>
                          </a:solidFill>
                          <a:effectLst/>
                        </a:rPr>
                        <a:t>0</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just"/>
                      <a:r>
                        <a:rPr lang="fr-FR" sz="900">
                          <a:solidFill>
                            <a:schemeClr val="tx1"/>
                          </a:solidFill>
                          <a:effectLst/>
                        </a:rPr>
                        <a:t>0</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a:txBody>
                    <a:bodyPr/>
                    <a:lstStyle/>
                    <a:p>
                      <a:pPr algn="just"/>
                      <a:r>
                        <a:rPr lang="fr-FR" sz="900">
                          <a:solidFill>
                            <a:schemeClr val="tx1"/>
                          </a:solidFill>
                          <a:effectLst/>
                        </a:rPr>
                        <a:t>0</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0579525"/>
                  </a:ext>
                </a:extLst>
              </a:tr>
              <a:tr h="275451">
                <a:tc>
                  <a:txBody>
                    <a:bodyPr/>
                    <a:lstStyle/>
                    <a:p>
                      <a:pPr algn="just"/>
                      <a:r>
                        <a:rPr lang="fr-FR" sz="900">
                          <a:solidFill>
                            <a:schemeClr val="tx1"/>
                          </a:solidFill>
                          <a:effectLst/>
                        </a:rPr>
                        <a:t>journées aide boss </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900">
                          <a:solidFill>
                            <a:schemeClr val="tx1"/>
                          </a:solidFill>
                          <a:effectLst/>
                        </a:rPr>
                        <a:t>60</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900">
                          <a:solidFill>
                            <a:schemeClr val="tx1"/>
                          </a:solidFill>
                          <a:effectLst/>
                        </a:rPr>
                        <a:t>350</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just"/>
                      <a:r>
                        <a:rPr lang="fr-FR" sz="900">
                          <a:solidFill>
                            <a:schemeClr val="tx1"/>
                          </a:solidFill>
                          <a:effectLst/>
                        </a:rPr>
                        <a:t>21 000</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a:txBody>
                    <a:bodyPr/>
                    <a:lstStyle/>
                    <a:p>
                      <a:pPr algn="just"/>
                      <a:r>
                        <a:rPr lang="fr-FR" sz="900">
                          <a:solidFill>
                            <a:schemeClr val="tx1"/>
                          </a:solidFill>
                          <a:effectLst/>
                        </a:rPr>
                        <a:t>420</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8469560"/>
                  </a:ext>
                </a:extLst>
              </a:tr>
              <a:tr h="220361">
                <a:tc>
                  <a:txBody>
                    <a:bodyPr/>
                    <a:lstStyle/>
                    <a:p>
                      <a:pPr algn="just"/>
                      <a:r>
                        <a:rPr lang="fr-FR" sz="900">
                          <a:solidFill>
                            <a:schemeClr val="tx1"/>
                          </a:solidFill>
                          <a:effectLst/>
                        </a:rPr>
                        <a:t>planches</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900">
                          <a:solidFill>
                            <a:schemeClr val="tx1"/>
                          </a:solidFill>
                          <a:effectLst/>
                        </a:rPr>
                        <a:t>7000</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900">
                          <a:solidFill>
                            <a:schemeClr val="tx1"/>
                          </a:solidFill>
                          <a:effectLst/>
                        </a:rPr>
                        <a:t> </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just"/>
                      <a:r>
                        <a:rPr lang="fr-FR" sz="900">
                          <a:solidFill>
                            <a:schemeClr val="tx1"/>
                          </a:solidFill>
                          <a:effectLst/>
                        </a:rPr>
                        <a:t>7 000</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a:txBody>
                    <a:bodyPr/>
                    <a:lstStyle/>
                    <a:p>
                      <a:pPr algn="just"/>
                      <a:r>
                        <a:rPr lang="fr-FR" sz="900">
                          <a:solidFill>
                            <a:schemeClr val="tx1"/>
                          </a:solidFill>
                          <a:effectLst/>
                        </a:rPr>
                        <a:t>140</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1072573"/>
                  </a:ext>
                </a:extLst>
              </a:tr>
              <a:tr h="275451">
                <a:tc>
                  <a:txBody>
                    <a:bodyPr/>
                    <a:lstStyle/>
                    <a:p>
                      <a:pPr algn="just"/>
                      <a:r>
                        <a:rPr lang="fr-FR" sz="900">
                          <a:solidFill>
                            <a:schemeClr val="tx1"/>
                          </a:solidFill>
                          <a:effectLst/>
                        </a:rPr>
                        <a:t>Repas chantiers sacs riz et huile, </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900">
                          <a:solidFill>
                            <a:schemeClr val="tx1"/>
                          </a:solidFill>
                          <a:effectLst/>
                        </a:rPr>
                        <a:t> </a:t>
                      </a:r>
                    </a:p>
                    <a:p>
                      <a:pPr algn="just"/>
                      <a:r>
                        <a:rPr lang="fr-FR" sz="900">
                          <a:solidFill>
                            <a:schemeClr val="tx1"/>
                          </a:solidFill>
                          <a:effectLst/>
                        </a:rPr>
                        <a:t>2</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900">
                          <a:solidFill>
                            <a:schemeClr val="tx1"/>
                          </a:solidFill>
                          <a:effectLst/>
                        </a:rPr>
                        <a:t> </a:t>
                      </a:r>
                    </a:p>
                    <a:p>
                      <a:pPr algn="just"/>
                      <a:r>
                        <a:rPr lang="fr-FR" sz="900">
                          <a:solidFill>
                            <a:schemeClr val="tx1"/>
                          </a:solidFill>
                          <a:effectLst/>
                        </a:rPr>
                        <a:t>1 202,5</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just"/>
                      <a:r>
                        <a:rPr lang="fr-FR" sz="900">
                          <a:solidFill>
                            <a:schemeClr val="tx1"/>
                          </a:solidFill>
                          <a:effectLst/>
                        </a:rPr>
                        <a:t> </a:t>
                      </a:r>
                    </a:p>
                    <a:p>
                      <a:pPr algn="just"/>
                      <a:r>
                        <a:rPr lang="fr-FR" sz="900">
                          <a:solidFill>
                            <a:schemeClr val="tx1"/>
                          </a:solidFill>
                          <a:effectLst/>
                        </a:rPr>
                        <a:t>2405</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a:txBody>
                    <a:bodyPr/>
                    <a:lstStyle/>
                    <a:p>
                      <a:pPr algn="just"/>
                      <a:r>
                        <a:rPr lang="fr-FR" sz="900">
                          <a:solidFill>
                            <a:schemeClr val="tx1"/>
                          </a:solidFill>
                          <a:effectLst/>
                        </a:rPr>
                        <a:t> </a:t>
                      </a:r>
                    </a:p>
                    <a:p>
                      <a:pPr algn="just"/>
                      <a:r>
                        <a:rPr lang="fr-FR" sz="900">
                          <a:solidFill>
                            <a:schemeClr val="tx1"/>
                          </a:solidFill>
                          <a:effectLst/>
                        </a:rPr>
                        <a:t>48,10</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87504648"/>
                  </a:ext>
                </a:extLst>
              </a:tr>
              <a:tr h="330542">
                <a:tc>
                  <a:txBody>
                    <a:bodyPr/>
                    <a:lstStyle/>
                    <a:p>
                      <a:pPr algn="just"/>
                      <a:r>
                        <a:rPr lang="fr-FR" sz="900">
                          <a:solidFill>
                            <a:schemeClr val="tx1"/>
                          </a:solidFill>
                          <a:effectLst/>
                        </a:rPr>
                        <a:t>TOTAL </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900">
                          <a:solidFill>
                            <a:schemeClr val="tx1"/>
                          </a:solidFill>
                          <a:effectLst/>
                        </a:rPr>
                        <a:t> </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900">
                          <a:solidFill>
                            <a:schemeClr val="tx1"/>
                          </a:solidFill>
                          <a:effectLst/>
                        </a:rPr>
                        <a:t> </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just"/>
                      <a:r>
                        <a:rPr lang="fr-FR" sz="900">
                          <a:solidFill>
                            <a:schemeClr val="tx1"/>
                          </a:solidFill>
                          <a:effectLst/>
                        </a:rPr>
                        <a:t>159 055</a:t>
                      </a:r>
                      <a:endParaRPr lang="fr-FR" sz="90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a:txBody>
                    <a:bodyPr/>
                    <a:lstStyle/>
                    <a:p>
                      <a:pPr algn="just"/>
                      <a:r>
                        <a:rPr lang="fr-FR" sz="900" dirty="0">
                          <a:solidFill>
                            <a:schemeClr val="tx1"/>
                          </a:solidFill>
                          <a:effectLst/>
                        </a:rPr>
                        <a:t>3 181,10</a:t>
                      </a:r>
                      <a:endParaRPr lang="fr-FR" sz="900" dirty="0">
                        <a:solidFill>
                          <a:schemeClr val="tx1"/>
                        </a:solidFill>
                        <a:effectLst/>
                        <a:latin typeface="Times New Roman" panose="02020603050405020304" pitchFamily="18" charset="0"/>
                        <a:ea typeface="Times New Roman" panose="02020603050405020304" pitchFamily="18" charset="0"/>
                      </a:endParaRPr>
                    </a:p>
                  </a:txBody>
                  <a:tcPr marL="19565" marR="195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74760586"/>
                  </a:ext>
                </a:extLst>
              </a:tr>
            </a:tbl>
          </a:graphicData>
        </a:graphic>
      </p:graphicFrame>
    </p:spTree>
    <p:extLst>
      <p:ext uri="{BB962C8B-B14F-4D97-AF65-F5344CB8AC3E}">
        <p14:creationId xmlns:p14="http://schemas.microsoft.com/office/powerpoint/2010/main" val="18298336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CC8B8081-6033-8920-4550-57AE1D1C18E4}"/>
              </a:ext>
            </a:extLst>
          </p:cNvPr>
          <p:cNvGraphicFramePr>
            <a:graphicFrameLocks noGrp="1"/>
          </p:cNvGraphicFramePr>
          <p:nvPr>
            <p:extLst>
              <p:ext uri="{D42A27DB-BD31-4B8C-83A1-F6EECF244321}">
                <p14:modId xmlns:p14="http://schemas.microsoft.com/office/powerpoint/2010/main" val="523069423"/>
              </p:ext>
            </p:extLst>
          </p:nvPr>
        </p:nvGraphicFramePr>
        <p:xfrm>
          <a:off x="134198" y="216023"/>
          <a:ext cx="7390130" cy="2996953"/>
        </p:xfrm>
        <a:graphic>
          <a:graphicData uri="http://schemas.openxmlformats.org/drawingml/2006/table">
            <a:tbl>
              <a:tblPr firstRow="1" firstCol="1" lastRow="1" lastCol="1" bandRow="1" bandCol="1">
                <a:tableStyleId>{5C22544A-7EE6-4342-B048-85BDC9FD1C3A}</a:tableStyleId>
              </a:tblPr>
              <a:tblGrid>
                <a:gridCol w="2462842">
                  <a:extLst>
                    <a:ext uri="{9D8B030D-6E8A-4147-A177-3AD203B41FA5}">
                      <a16:colId xmlns:a16="http://schemas.microsoft.com/office/drawing/2014/main" val="2978851122"/>
                    </a:ext>
                  </a:extLst>
                </a:gridCol>
                <a:gridCol w="2463644">
                  <a:extLst>
                    <a:ext uri="{9D8B030D-6E8A-4147-A177-3AD203B41FA5}">
                      <a16:colId xmlns:a16="http://schemas.microsoft.com/office/drawing/2014/main" val="1505167145"/>
                    </a:ext>
                  </a:extLst>
                </a:gridCol>
                <a:gridCol w="2463644">
                  <a:extLst>
                    <a:ext uri="{9D8B030D-6E8A-4147-A177-3AD203B41FA5}">
                      <a16:colId xmlns:a16="http://schemas.microsoft.com/office/drawing/2014/main" val="1536441921"/>
                    </a:ext>
                  </a:extLst>
                </a:gridCol>
              </a:tblGrid>
              <a:tr h="530434">
                <a:tc>
                  <a:txBody>
                    <a:bodyPr/>
                    <a:lstStyle/>
                    <a:p>
                      <a:r>
                        <a:rPr lang="fr-FR" sz="1000">
                          <a:solidFill>
                            <a:schemeClr val="tx1"/>
                          </a:solidFill>
                          <a:effectLst/>
                        </a:rPr>
                        <a:t>Main d’œuvre 8</a:t>
                      </a:r>
                      <a:r>
                        <a:rPr lang="fr-FR" sz="1000" baseline="30000">
                          <a:solidFill>
                            <a:schemeClr val="tx1"/>
                          </a:solidFill>
                          <a:effectLst/>
                        </a:rPr>
                        <a:t>ème</a:t>
                      </a:r>
                      <a:r>
                        <a:rPr lang="fr-FR" sz="1000">
                          <a:solidFill>
                            <a:schemeClr val="tx1"/>
                          </a:solidFill>
                          <a:effectLst/>
                        </a:rPr>
                        <a:t> section Rivière Gros Morne</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000">
                          <a:solidFill>
                            <a:schemeClr val="tx1"/>
                          </a:solidFill>
                          <a:effectLst/>
                        </a:rPr>
                        <a:t>En gourdes </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000">
                          <a:solidFill>
                            <a:schemeClr val="tx1"/>
                          </a:solidFill>
                          <a:effectLst/>
                        </a:rPr>
                        <a:t>En euros </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9750949"/>
                  </a:ext>
                </a:extLst>
              </a:tr>
              <a:tr h="291739">
                <a:tc>
                  <a:txBody>
                    <a:bodyPr/>
                    <a:lstStyle/>
                    <a:p>
                      <a:r>
                        <a:rPr lang="fr-FR" sz="1000">
                          <a:solidFill>
                            <a:schemeClr val="tx1"/>
                          </a:solidFill>
                          <a:effectLst/>
                        </a:rPr>
                        <a:t>Fouille fondations</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100">
                          <a:solidFill>
                            <a:schemeClr val="tx1"/>
                          </a:solidFill>
                          <a:effectLst/>
                        </a:rPr>
                        <a:t>10 000</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100">
                          <a:solidFill>
                            <a:schemeClr val="tx1"/>
                          </a:solidFill>
                          <a:effectLst/>
                        </a:rPr>
                        <a:t>200</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01328390"/>
                  </a:ext>
                </a:extLst>
              </a:tr>
              <a:tr h="265217">
                <a:tc>
                  <a:txBody>
                    <a:bodyPr/>
                    <a:lstStyle/>
                    <a:p>
                      <a:r>
                        <a:rPr lang="fr-FR" sz="1000">
                          <a:solidFill>
                            <a:schemeClr val="tx1"/>
                          </a:solidFill>
                          <a:effectLst/>
                        </a:rPr>
                        <a:t>Manœuvres construction</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000">
                          <a:solidFill>
                            <a:schemeClr val="tx1"/>
                          </a:solidFill>
                          <a:effectLst/>
                        </a:rPr>
                        <a:t> 9 750</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000">
                          <a:solidFill>
                            <a:schemeClr val="tx1"/>
                          </a:solidFill>
                          <a:effectLst/>
                        </a:rPr>
                        <a:t>195</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27346204"/>
                  </a:ext>
                </a:extLst>
              </a:tr>
              <a:tr h="265217">
                <a:tc>
                  <a:txBody>
                    <a:bodyPr/>
                    <a:lstStyle/>
                    <a:p>
                      <a:r>
                        <a:rPr lang="fr-FR" sz="1000">
                          <a:solidFill>
                            <a:schemeClr val="tx1"/>
                          </a:solidFill>
                          <a:effectLst/>
                        </a:rPr>
                        <a:t>Boss maçon </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000">
                          <a:solidFill>
                            <a:schemeClr val="tx1"/>
                          </a:solidFill>
                          <a:effectLst/>
                        </a:rPr>
                        <a:t>21 000</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000">
                          <a:solidFill>
                            <a:schemeClr val="tx1"/>
                          </a:solidFill>
                          <a:effectLst/>
                        </a:rPr>
                        <a:t>420</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989612"/>
                  </a:ext>
                </a:extLst>
              </a:tr>
              <a:tr h="530434">
                <a:tc>
                  <a:txBody>
                    <a:bodyPr/>
                    <a:lstStyle/>
                    <a:p>
                      <a:r>
                        <a:rPr lang="fr-FR" sz="1000" dirty="0">
                          <a:solidFill>
                            <a:schemeClr val="tx1"/>
                          </a:solidFill>
                          <a:effectLst/>
                        </a:rPr>
                        <a:t>Achat roches et graviers /agriculteurs</a:t>
                      </a:r>
                      <a:endParaRPr lang="fr-FR"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100" dirty="0">
                          <a:solidFill>
                            <a:schemeClr val="tx1"/>
                          </a:solidFill>
                          <a:effectLst/>
                        </a:rPr>
                        <a:t>19 000</a:t>
                      </a:r>
                      <a:endParaRPr lang="fr-FR"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100">
                          <a:solidFill>
                            <a:schemeClr val="tx1"/>
                          </a:solidFill>
                          <a:effectLst/>
                        </a:rPr>
                        <a:t>380</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0466388"/>
                  </a:ext>
                </a:extLst>
              </a:tr>
              <a:tr h="265217">
                <a:tc>
                  <a:txBody>
                    <a:bodyPr/>
                    <a:lstStyle/>
                    <a:p>
                      <a:r>
                        <a:rPr lang="fr-FR" sz="1000" dirty="0">
                          <a:solidFill>
                            <a:schemeClr val="tx1"/>
                          </a:solidFill>
                          <a:effectLst/>
                        </a:rPr>
                        <a:t>Transport sable</a:t>
                      </a:r>
                      <a:endParaRPr lang="fr-FR"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000">
                          <a:solidFill>
                            <a:schemeClr val="tx1"/>
                          </a:solidFill>
                          <a:effectLst/>
                        </a:rPr>
                        <a:t>10 000</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000">
                          <a:solidFill>
                            <a:schemeClr val="tx1"/>
                          </a:solidFill>
                          <a:effectLst/>
                        </a:rPr>
                        <a:t>200</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19783856"/>
                  </a:ext>
                </a:extLst>
              </a:tr>
              <a:tr h="291739">
                <a:tc>
                  <a:txBody>
                    <a:bodyPr/>
                    <a:lstStyle/>
                    <a:p>
                      <a:r>
                        <a:rPr lang="fr-FR" sz="1000">
                          <a:solidFill>
                            <a:schemeClr val="tx1"/>
                          </a:solidFill>
                          <a:effectLst/>
                        </a:rPr>
                        <a:t>Drums d’eau</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100">
                          <a:solidFill>
                            <a:schemeClr val="tx1"/>
                          </a:solidFill>
                          <a:effectLst/>
                        </a:rPr>
                        <a:t>-</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100">
                          <a:solidFill>
                            <a:schemeClr val="tx1"/>
                          </a:solidFill>
                          <a:effectLst/>
                        </a:rPr>
                        <a:t>-</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68673245"/>
                  </a:ext>
                </a:extLst>
              </a:tr>
              <a:tr h="291739">
                <a:tc>
                  <a:txBody>
                    <a:bodyPr/>
                    <a:lstStyle/>
                    <a:p>
                      <a:r>
                        <a:rPr lang="fr-FR" sz="1000" dirty="0">
                          <a:solidFill>
                            <a:schemeClr val="tx1"/>
                          </a:solidFill>
                          <a:effectLst/>
                        </a:rPr>
                        <a:t>Repas chantiers</a:t>
                      </a:r>
                      <a:endParaRPr lang="fr-FR"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100">
                          <a:solidFill>
                            <a:schemeClr val="tx1"/>
                          </a:solidFill>
                          <a:effectLst/>
                        </a:rPr>
                        <a:t>2 405</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fr-FR" sz="1100" dirty="0">
                          <a:solidFill>
                            <a:schemeClr val="tx1"/>
                          </a:solidFill>
                          <a:effectLst/>
                        </a:rPr>
                        <a:t>48,10</a:t>
                      </a:r>
                      <a:endParaRPr lang="fr-FR"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59603377"/>
                  </a:ext>
                </a:extLst>
              </a:tr>
              <a:tr h="265217">
                <a:tc>
                  <a:txBody>
                    <a:bodyPr/>
                    <a:lstStyle/>
                    <a:p>
                      <a:r>
                        <a:rPr lang="fr-FR" sz="1000">
                          <a:solidFill>
                            <a:schemeClr val="tx1"/>
                          </a:solidFill>
                          <a:effectLst/>
                        </a:rPr>
                        <a:t>TOTAL salaires locaux</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000">
                          <a:solidFill>
                            <a:schemeClr val="tx1"/>
                          </a:solidFill>
                          <a:effectLst/>
                        </a:rPr>
                        <a:t>72 155</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000" dirty="0">
                          <a:solidFill>
                            <a:schemeClr val="tx1"/>
                          </a:solidFill>
                          <a:effectLst/>
                        </a:rPr>
                        <a:t>1 443,1 soit  </a:t>
                      </a:r>
                      <a:r>
                        <a:rPr lang="fr-FR" sz="1000" dirty="0">
                          <a:solidFill>
                            <a:schemeClr val="tx1"/>
                          </a:solidFill>
                          <a:effectLst/>
                          <a:highlight>
                            <a:srgbClr val="FFFF00"/>
                          </a:highlight>
                        </a:rPr>
                        <a:t>45,37%</a:t>
                      </a:r>
                      <a:endParaRPr lang="fr-FR"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584622"/>
                  </a:ext>
                </a:extLst>
              </a:tr>
            </a:tbl>
          </a:graphicData>
        </a:graphic>
      </p:graphicFrame>
      <p:graphicFrame>
        <p:nvGraphicFramePr>
          <p:cNvPr id="3" name="Tableau 2">
            <a:extLst>
              <a:ext uri="{FF2B5EF4-FFF2-40B4-BE49-F238E27FC236}">
                <a16:creationId xmlns:a16="http://schemas.microsoft.com/office/drawing/2014/main" id="{8DF78880-434B-9387-4A0A-4FBF2E585F6C}"/>
              </a:ext>
            </a:extLst>
          </p:cNvPr>
          <p:cNvGraphicFramePr>
            <a:graphicFrameLocks noGrp="1"/>
          </p:cNvGraphicFramePr>
          <p:nvPr>
            <p:extLst>
              <p:ext uri="{D42A27DB-BD31-4B8C-83A1-F6EECF244321}">
                <p14:modId xmlns:p14="http://schemas.microsoft.com/office/powerpoint/2010/main" val="538601387"/>
              </p:ext>
            </p:extLst>
          </p:nvPr>
        </p:nvGraphicFramePr>
        <p:xfrm>
          <a:off x="134198" y="3212976"/>
          <a:ext cx="7390130" cy="2016222"/>
        </p:xfrm>
        <a:graphic>
          <a:graphicData uri="http://schemas.openxmlformats.org/drawingml/2006/table">
            <a:tbl>
              <a:tblPr firstRow="1" firstCol="1" lastRow="1" lastCol="1" bandRow="1" bandCol="1">
                <a:tableStyleId>{5C22544A-7EE6-4342-B048-85BDC9FD1C3A}</a:tableStyleId>
              </a:tblPr>
              <a:tblGrid>
                <a:gridCol w="2462842">
                  <a:extLst>
                    <a:ext uri="{9D8B030D-6E8A-4147-A177-3AD203B41FA5}">
                      <a16:colId xmlns:a16="http://schemas.microsoft.com/office/drawing/2014/main" val="3427551643"/>
                    </a:ext>
                  </a:extLst>
                </a:gridCol>
                <a:gridCol w="2463644">
                  <a:extLst>
                    <a:ext uri="{9D8B030D-6E8A-4147-A177-3AD203B41FA5}">
                      <a16:colId xmlns:a16="http://schemas.microsoft.com/office/drawing/2014/main" val="2678343636"/>
                    </a:ext>
                  </a:extLst>
                </a:gridCol>
                <a:gridCol w="2463644">
                  <a:extLst>
                    <a:ext uri="{9D8B030D-6E8A-4147-A177-3AD203B41FA5}">
                      <a16:colId xmlns:a16="http://schemas.microsoft.com/office/drawing/2014/main" val="3929407937"/>
                    </a:ext>
                  </a:extLst>
                </a:gridCol>
              </a:tblGrid>
              <a:tr h="336037">
                <a:tc>
                  <a:txBody>
                    <a:bodyPr/>
                    <a:lstStyle/>
                    <a:p>
                      <a:r>
                        <a:rPr lang="fr-FR" sz="1000">
                          <a:solidFill>
                            <a:schemeClr val="tx1"/>
                          </a:solidFill>
                          <a:effectLst/>
                        </a:rPr>
                        <a:t>Achat matériaux commerce</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000">
                          <a:solidFill>
                            <a:schemeClr val="tx1"/>
                          </a:solidFill>
                          <a:effectLst/>
                        </a:rPr>
                        <a:t>En gourdes </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000">
                          <a:solidFill>
                            <a:schemeClr val="tx1"/>
                          </a:solidFill>
                          <a:effectLst/>
                        </a:rPr>
                        <a:t>En euros </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54191655"/>
                  </a:ext>
                </a:extLst>
              </a:tr>
              <a:tr h="336037">
                <a:tc>
                  <a:txBody>
                    <a:bodyPr/>
                    <a:lstStyle/>
                    <a:p>
                      <a:r>
                        <a:rPr lang="fr-FR" sz="1000">
                          <a:solidFill>
                            <a:schemeClr val="tx1"/>
                          </a:solidFill>
                          <a:effectLst/>
                        </a:rPr>
                        <a:t>Camion sable</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000" dirty="0">
                          <a:solidFill>
                            <a:schemeClr val="tx1"/>
                          </a:solidFill>
                          <a:effectLst/>
                        </a:rPr>
                        <a:t>20 000</a:t>
                      </a:r>
                      <a:endParaRPr lang="fr-FR"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000">
                          <a:solidFill>
                            <a:schemeClr val="tx1"/>
                          </a:solidFill>
                          <a:effectLst/>
                        </a:rPr>
                        <a:t>400</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50001630"/>
                  </a:ext>
                </a:extLst>
              </a:tr>
              <a:tr h="336037">
                <a:tc>
                  <a:txBody>
                    <a:bodyPr/>
                    <a:lstStyle/>
                    <a:p>
                      <a:r>
                        <a:rPr lang="fr-FR" sz="1000">
                          <a:solidFill>
                            <a:schemeClr val="tx1"/>
                          </a:solidFill>
                          <a:effectLst/>
                        </a:rPr>
                        <a:t>Ciment</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000">
                          <a:solidFill>
                            <a:schemeClr val="tx1"/>
                          </a:solidFill>
                          <a:effectLst/>
                        </a:rPr>
                        <a:t>42 900</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000">
                          <a:solidFill>
                            <a:schemeClr val="tx1"/>
                          </a:solidFill>
                          <a:effectLst/>
                        </a:rPr>
                        <a:t>858</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30030044"/>
                  </a:ext>
                </a:extLst>
              </a:tr>
              <a:tr h="336037">
                <a:tc>
                  <a:txBody>
                    <a:bodyPr/>
                    <a:lstStyle/>
                    <a:p>
                      <a:r>
                        <a:rPr lang="fr-FR" sz="1000">
                          <a:solidFill>
                            <a:schemeClr val="tx1"/>
                          </a:solidFill>
                          <a:effectLst/>
                        </a:rPr>
                        <a:t>Fer à béton</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000">
                          <a:solidFill>
                            <a:schemeClr val="tx1"/>
                          </a:solidFill>
                          <a:effectLst/>
                        </a:rPr>
                        <a:t>17 000</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000">
                          <a:solidFill>
                            <a:schemeClr val="tx1"/>
                          </a:solidFill>
                          <a:effectLst/>
                        </a:rPr>
                        <a:t>340</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6015168"/>
                  </a:ext>
                </a:extLst>
              </a:tr>
              <a:tr h="336037">
                <a:tc>
                  <a:txBody>
                    <a:bodyPr/>
                    <a:lstStyle/>
                    <a:p>
                      <a:r>
                        <a:rPr lang="fr-FR" sz="1000">
                          <a:solidFill>
                            <a:schemeClr val="tx1"/>
                          </a:solidFill>
                          <a:effectLst/>
                        </a:rPr>
                        <a:t>Planches et scies </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000">
                          <a:solidFill>
                            <a:schemeClr val="tx1"/>
                          </a:solidFill>
                          <a:effectLst/>
                        </a:rPr>
                        <a:t>7 000</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000">
                          <a:solidFill>
                            <a:schemeClr val="tx1"/>
                          </a:solidFill>
                          <a:effectLst/>
                        </a:rPr>
                        <a:t>140</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7988006"/>
                  </a:ext>
                </a:extLst>
              </a:tr>
              <a:tr h="336037">
                <a:tc>
                  <a:txBody>
                    <a:bodyPr/>
                    <a:lstStyle/>
                    <a:p>
                      <a:r>
                        <a:rPr lang="fr-FR" sz="1000">
                          <a:solidFill>
                            <a:schemeClr val="tx1"/>
                          </a:solidFill>
                          <a:effectLst/>
                        </a:rPr>
                        <a:t>TOTAL </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000">
                          <a:solidFill>
                            <a:schemeClr val="tx1"/>
                          </a:solidFill>
                          <a:effectLst/>
                        </a:rPr>
                        <a:t>86 900</a:t>
                      </a:r>
                      <a:endParaRPr lang="fr-FR" sz="120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000" dirty="0">
                          <a:solidFill>
                            <a:schemeClr val="tx1"/>
                          </a:solidFill>
                          <a:effectLst/>
                        </a:rPr>
                        <a:t>1738 soit  </a:t>
                      </a:r>
                      <a:r>
                        <a:rPr lang="fr-FR" sz="1000" dirty="0">
                          <a:solidFill>
                            <a:schemeClr val="tx1"/>
                          </a:solidFill>
                          <a:effectLst/>
                          <a:highlight>
                            <a:srgbClr val="FFFF00"/>
                          </a:highlight>
                        </a:rPr>
                        <a:t>54,63 %</a:t>
                      </a:r>
                      <a:endParaRPr lang="fr-FR"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00785718"/>
                  </a:ext>
                </a:extLst>
              </a:tr>
            </a:tbl>
          </a:graphicData>
        </a:graphic>
      </p:graphicFrame>
      <p:sp>
        <p:nvSpPr>
          <p:cNvPr id="4" name="ZoneTexte 3">
            <a:extLst>
              <a:ext uri="{FF2B5EF4-FFF2-40B4-BE49-F238E27FC236}">
                <a16:creationId xmlns:a16="http://schemas.microsoft.com/office/drawing/2014/main" id="{3B2D9D77-DD29-C005-1F5F-5086C0F9B129}"/>
              </a:ext>
            </a:extLst>
          </p:cNvPr>
          <p:cNvSpPr txBox="1"/>
          <p:nvPr/>
        </p:nvSpPr>
        <p:spPr>
          <a:xfrm>
            <a:off x="134198" y="5445224"/>
            <a:ext cx="7390130" cy="307777"/>
          </a:xfrm>
          <a:prstGeom prst="rect">
            <a:avLst/>
          </a:prstGeom>
          <a:noFill/>
        </p:spPr>
        <p:txBody>
          <a:bodyPr wrap="square" rtlCol="0">
            <a:spAutoFit/>
          </a:bodyPr>
          <a:lstStyle/>
          <a:p>
            <a:r>
              <a:rPr lang="fr-FR" sz="1400" b="1" dirty="0">
                <a:solidFill>
                  <a:schemeClr val="tx1"/>
                </a:solidFill>
                <a:effectLst/>
              </a:rPr>
              <a:t>Bilan des dépenses pour le seuil SB44-Ti </a:t>
            </a:r>
            <a:r>
              <a:rPr lang="fr-FR" sz="1400" b="1" dirty="0" err="1">
                <a:solidFill>
                  <a:schemeClr val="tx1"/>
                </a:solidFill>
                <a:effectLst/>
              </a:rPr>
              <a:t>Acrête</a:t>
            </a:r>
            <a:endParaRPr lang="fr-FR" sz="1400" b="1" dirty="0">
              <a:solidFill>
                <a:schemeClr val="tx1"/>
              </a:solidFill>
              <a:effectLst/>
            </a:endParaRPr>
          </a:p>
        </p:txBody>
      </p:sp>
    </p:spTree>
    <p:extLst>
      <p:ext uri="{BB962C8B-B14F-4D97-AF65-F5344CB8AC3E}">
        <p14:creationId xmlns:p14="http://schemas.microsoft.com/office/powerpoint/2010/main" val="9135593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Rectangle 7" descr="IMG00365-20120117-0833 (1)"/>
          <p:cNvSpPr>
            <a:spLocks noGrp="1" noChangeAspect="1" noChangeArrowheads="1"/>
          </p:cNvSpPr>
          <p:nvPr isPhoto="1"/>
        </p:nvSpPr>
        <p:spPr bwMode="auto">
          <a:xfrm>
            <a:off x="5031041" y="2162564"/>
            <a:ext cx="4080802" cy="3061979"/>
          </a:xfrm>
          <a:prstGeom prst="rect">
            <a:avLst/>
          </a:prstGeom>
          <a:blipFill dpi="0" rotWithShape="1">
            <a:blip r:embed="rId2" cstate="email">
              <a:extLst>
                <a:ext uri="{28A0092B-C50C-407E-A947-70E740481C1C}">
                  <a14:useLocalDpi xmlns:a14="http://schemas.microsoft.com/office/drawing/2010/main"/>
                </a:ext>
              </a:extLst>
            </a:blip>
            <a:srcRect/>
            <a:stretch>
              <a:fillRect r="-45"/>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Rectangle 3" descr="DSC04749">
            <a:extLst>
              <a:ext uri="{FF2B5EF4-FFF2-40B4-BE49-F238E27FC236}">
                <a16:creationId xmlns:a16="http://schemas.microsoft.com/office/drawing/2014/main" id="{11A2FAA1-A01A-D3BC-FF8C-72B2D6082E00}"/>
              </a:ext>
            </a:extLst>
          </p:cNvPr>
          <p:cNvSpPr>
            <a:spLocks noGrp="1" noChangeAspect="1" noChangeArrowheads="1"/>
          </p:cNvSpPr>
          <p:nvPr isPhoto="1"/>
        </p:nvSpPr>
        <p:spPr bwMode="auto">
          <a:xfrm>
            <a:off x="26993" y="2230694"/>
            <a:ext cx="4080802" cy="3060602"/>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 name="AutoShape 5">
            <a:extLst>
              <a:ext uri="{FF2B5EF4-FFF2-40B4-BE49-F238E27FC236}">
                <a16:creationId xmlns:a16="http://schemas.microsoft.com/office/drawing/2014/main" id="{C9F42B22-112C-4E18-230E-D53FE3241D43}"/>
              </a:ext>
            </a:extLst>
          </p:cNvPr>
          <p:cNvSpPr>
            <a:spLocks noChangeArrowheads="1"/>
          </p:cNvSpPr>
          <p:nvPr/>
        </p:nvSpPr>
        <p:spPr bwMode="auto">
          <a:xfrm rot="20254449">
            <a:off x="2753314" y="4062661"/>
            <a:ext cx="704527" cy="12637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5" name="Text Box 7">
            <a:extLst>
              <a:ext uri="{FF2B5EF4-FFF2-40B4-BE49-F238E27FC236}">
                <a16:creationId xmlns:a16="http://schemas.microsoft.com/office/drawing/2014/main" id="{0797001B-FC4E-D682-08E0-D1EAA6B8596E}"/>
              </a:ext>
            </a:extLst>
          </p:cNvPr>
          <p:cNvSpPr txBox="1">
            <a:spLocks noChangeArrowheads="1"/>
          </p:cNvSpPr>
          <p:nvPr/>
        </p:nvSpPr>
        <p:spPr bwMode="auto">
          <a:xfrm>
            <a:off x="26992" y="5409746"/>
            <a:ext cx="447299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sz="1400" dirty="0"/>
              <a:t>Positionnement du seuil-bassin </a:t>
            </a:r>
            <a:r>
              <a:rPr lang="fr-FR" sz="1400" b="1" dirty="0"/>
              <a:t>SB45-Ti </a:t>
            </a:r>
            <a:r>
              <a:rPr lang="fr-FR" sz="1400" b="1" dirty="0" err="1"/>
              <a:t>Acrête</a:t>
            </a:r>
            <a:r>
              <a:rPr lang="fr-FR" sz="1400" b="1" dirty="0"/>
              <a:t> </a:t>
            </a:r>
            <a:r>
              <a:rPr lang="fr-FR" sz="1400" dirty="0"/>
              <a:t>dans le bassin de réception amont de Ravine Ti-Crête</a:t>
            </a:r>
          </a:p>
        </p:txBody>
      </p:sp>
      <p:sp>
        <p:nvSpPr>
          <p:cNvPr id="6" name="ZoneTexte 5">
            <a:extLst>
              <a:ext uri="{FF2B5EF4-FFF2-40B4-BE49-F238E27FC236}">
                <a16:creationId xmlns:a16="http://schemas.microsoft.com/office/drawing/2014/main" id="{B08DB80C-FDF0-B17E-8112-C7ADF98B917E}"/>
              </a:ext>
            </a:extLst>
          </p:cNvPr>
          <p:cNvSpPr txBox="1"/>
          <p:nvPr/>
        </p:nvSpPr>
        <p:spPr>
          <a:xfrm>
            <a:off x="0" y="188640"/>
            <a:ext cx="9144000" cy="1384995"/>
          </a:xfrm>
          <a:prstGeom prst="rect">
            <a:avLst/>
          </a:prstGeom>
          <a:noFill/>
        </p:spPr>
        <p:txBody>
          <a:bodyPr wrap="square" rtlCol="0">
            <a:spAutoFit/>
          </a:bodyPr>
          <a:lstStyle/>
          <a:p>
            <a:pPr algn="ctr">
              <a:spcBef>
                <a:spcPct val="50000"/>
              </a:spcBef>
            </a:pPr>
            <a:r>
              <a:rPr lang="fr-FR" sz="2400" b="1" dirty="0"/>
              <a:t>La construction du seuil-bassin SB45-Ti </a:t>
            </a:r>
            <a:r>
              <a:rPr lang="fr-FR" sz="2400" b="1" dirty="0" err="1"/>
              <a:t>Acrête</a:t>
            </a:r>
            <a:endParaRPr lang="fr-FR" sz="2400" b="1" dirty="0"/>
          </a:p>
          <a:p>
            <a:pPr algn="ctr">
              <a:spcBef>
                <a:spcPct val="50000"/>
              </a:spcBef>
            </a:pPr>
            <a:r>
              <a:rPr lang="fr-FR" sz="1400" dirty="0"/>
              <a:t>Ravine Ti-</a:t>
            </a:r>
            <a:r>
              <a:rPr lang="fr-FR" sz="1400" dirty="0" err="1"/>
              <a:t>Acrête</a:t>
            </a:r>
            <a:r>
              <a:rPr lang="fr-FR" sz="1400" dirty="0"/>
              <a:t> -  8</a:t>
            </a:r>
            <a:r>
              <a:rPr lang="fr-FR" sz="1400" baseline="30000" dirty="0"/>
              <a:t>ème</a:t>
            </a:r>
            <a:r>
              <a:rPr lang="fr-FR" sz="1400" dirty="0"/>
              <a:t> section Ravine Gros Morne</a:t>
            </a:r>
          </a:p>
          <a:p>
            <a:pPr algn="ctr">
              <a:spcBef>
                <a:spcPct val="50000"/>
              </a:spcBef>
            </a:pPr>
            <a:r>
              <a:rPr lang="fr-FR" sz="1400" dirty="0"/>
              <a:t>Décembre 2011</a:t>
            </a:r>
          </a:p>
          <a:p>
            <a:endParaRPr lang="fr-FR" dirty="0"/>
          </a:p>
        </p:txBody>
      </p:sp>
      <p:sp>
        <p:nvSpPr>
          <p:cNvPr id="4" name="ZoneTexte 3">
            <a:hlinkClick r:id="rId4" action="ppaction://hlinksldjump"/>
            <a:extLst>
              <a:ext uri="{FF2B5EF4-FFF2-40B4-BE49-F238E27FC236}">
                <a16:creationId xmlns:a16="http://schemas.microsoft.com/office/drawing/2014/main" id="{3D5D3246-DE20-4BFA-A7BD-F15F6E1B6EB1}"/>
              </a:ext>
            </a:extLst>
          </p:cNvPr>
          <p:cNvSpPr txBox="1"/>
          <p:nvPr/>
        </p:nvSpPr>
        <p:spPr>
          <a:xfrm>
            <a:off x="7991872" y="116632"/>
            <a:ext cx="1152128" cy="276999"/>
          </a:xfrm>
          <a:prstGeom prst="rect">
            <a:avLst/>
          </a:prstGeom>
          <a:solidFill>
            <a:schemeClr val="accent1">
              <a:lumMod val="40000"/>
              <a:lumOff val="60000"/>
            </a:schemeClr>
          </a:solidFill>
        </p:spPr>
        <p:txBody>
          <a:bodyPr wrap="square" rtlCol="0">
            <a:spAutoFit/>
          </a:bodyPr>
          <a:lstStyle/>
          <a:p>
            <a:r>
              <a:rPr lang="fr-FR" sz="1200" dirty="0"/>
              <a:t>Retour à l’index</a:t>
            </a:r>
          </a:p>
        </p:txBody>
      </p:sp>
    </p:spTree>
    <p:extLst>
      <p:ext uri="{BB962C8B-B14F-4D97-AF65-F5344CB8AC3E}">
        <p14:creationId xmlns:p14="http://schemas.microsoft.com/office/powerpoint/2010/main" val="1055187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8207"/>
            <a:ext cx="9144000" cy="6821586"/>
          </a:xfrm>
          <a:prstGeom prst="rect">
            <a:avLst/>
          </a:prstGeom>
        </p:spPr>
      </p:pic>
    </p:spTree>
    <p:extLst>
      <p:ext uri="{BB962C8B-B14F-4D97-AF65-F5344CB8AC3E}">
        <p14:creationId xmlns:p14="http://schemas.microsoft.com/office/powerpoint/2010/main" val="23593111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roquis aménagements 3 bassins versants GM 201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3568" y="764704"/>
            <a:ext cx="6753225"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3"/>
          <p:cNvSpPr txBox="1">
            <a:spLocks noChangeArrowheads="1"/>
          </p:cNvSpPr>
          <p:nvPr/>
        </p:nvSpPr>
        <p:spPr bwMode="auto">
          <a:xfrm>
            <a:off x="323850" y="188913"/>
            <a:ext cx="8569325"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1400" dirty="0"/>
              <a:t>Aménagements de bassins versants réalisés dans les ravines Ti-Crête, Haut Châtelain et Bois Scié de 2006 à 2010.</a:t>
            </a:r>
          </a:p>
          <a:p>
            <a:pPr algn="ctr">
              <a:spcBef>
                <a:spcPct val="50000"/>
              </a:spcBef>
            </a:pPr>
            <a:r>
              <a:rPr lang="fr-FR" sz="1400" b="1" dirty="0"/>
              <a:t>Position du SB45-Ti </a:t>
            </a:r>
            <a:r>
              <a:rPr lang="fr-FR" sz="1400" b="1" dirty="0" err="1"/>
              <a:t>Acrête</a:t>
            </a:r>
            <a:endParaRPr lang="fr-FR" sz="1400" b="1" dirty="0"/>
          </a:p>
        </p:txBody>
      </p:sp>
      <p:sp>
        <p:nvSpPr>
          <p:cNvPr id="17412" name="Oval 4"/>
          <p:cNvSpPr>
            <a:spLocks noChangeArrowheads="1"/>
          </p:cNvSpPr>
          <p:nvPr/>
        </p:nvSpPr>
        <p:spPr bwMode="auto">
          <a:xfrm>
            <a:off x="6444208" y="2108527"/>
            <a:ext cx="504825" cy="503238"/>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7413" name="Text Box 5"/>
          <p:cNvSpPr txBox="1">
            <a:spLocks noChangeArrowheads="1"/>
          </p:cNvSpPr>
          <p:nvPr/>
        </p:nvSpPr>
        <p:spPr bwMode="auto">
          <a:xfrm>
            <a:off x="6804025" y="2708275"/>
            <a:ext cx="5032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000" dirty="0"/>
              <a:t>SB45</a:t>
            </a:r>
          </a:p>
        </p:txBody>
      </p:sp>
    </p:spTree>
    <p:extLst>
      <p:ext uri="{BB962C8B-B14F-4D97-AF65-F5344CB8AC3E}">
        <p14:creationId xmlns:p14="http://schemas.microsoft.com/office/powerpoint/2010/main" val="22238163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hidden="1"/>
          <p:cNvSpPr>
            <a:spLocks noGrp="1" noChangeArrowheads="1"/>
          </p:cNvSpPr>
          <p:nvPr>
            <p:ph type="title"/>
          </p:nvPr>
        </p:nvSpPr>
        <p:spPr/>
        <p:txBody>
          <a:bodyPr/>
          <a:lstStyle/>
          <a:p>
            <a:endParaRPr lang="fr-FR" dirty="0"/>
          </a:p>
        </p:txBody>
      </p:sp>
      <p:sp>
        <p:nvSpPr>
          <p:cNvPr id="19459" name="Rectangle 3" descr="DSC01531"/>
          <p:cNvSpPr>
            <a:spLocks noGrp="1" noChangeAspect="1" noChangeArrowheads="1"/>
          </p:cNvSpPr>
          <p:nvPr isPhoto="1"/>
        </p:nvSpPr>
        <p:spPr bwMode="auto">
          <a:xfrm>
            <a:off x="5009" y="0"/>
            <a:ext cx="8316416" cy="6237312"/>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9461" name="Text Box 5"/>
          <p:cNvSpPr txBox="1">
            <a:spLocks noChangeArrowheads="1"/>
          </p:cNvSpPr>
          <p:nvPr/>
        </p:nvSpPr>
        <p:spPr bwMode="auto">
          <a:xfrm>
            <a:off x="827088" y="549275"/>
            <a:ext cx="68405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fr-FR"/>
          </a:p>
        </p:txBody>
      </p:sp>
      <p:sp>
        <p:nvSpPr>
          <p:cNvPr id="19462" name="Text Box 6"/>
          <p:cNvSpPr txBox="1">
            <a:spLocks noChangeArrowheads="1"/>
          </p:cNvSpPr>
          <p:nvPr/>
        </p:nvSpPr>
        <p:spPr bwMode="auto">
          <a:xfrm>
            <a:off x="827584" y="572170"/>
            <a:ext cx="66246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1600" dirty="0"/>
              <a:t>Seuils en pierres sèches</a:t>
            </a:r>
          </a:p>
        </p:txBody>
      </p:sp>
      <p:cxnSp>
        <p:nvCxnSpPr>
          <p:cNvPr id="3" name="Connecteur droit avec flèche 2"/>
          <p:cNvCxnSpPr/>
          <p:nvPr/>
        </p:nvCxnSpPr>
        <p:spPr>
          <a:xfrm>
            <a:off x="4173699" y="915988"/>
            <a:ext cx="899492" cy="290309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ZoneTexte 7"/>
          <p:cNvSpPr txBox="1"/>
          <p:nvPr/>
        </p:nvSpPr>
        <p:spPr>
          <a:xfrm>
            <a:off x="16478" y="6196959"/>
            <a:ext cx="8964488" cy="523220"/>
          </a:xfrm>
          <a:prstGeom prst="rect">
            <a:avLst/>
          </a:prstGeom>
          <a:noFill/>
        </p:spPr>
        <p:txBody>
          <a:bodyPr wrap="square" rtlCol="0">
            <a:spAutoFit/>
          </a:bodyPr>
          <a:lstStyle/>
          <a:p>
            <a:r>
              <a:rPr lang="fr-FR" sz="1400" dirty="0"/>
              <a:t>Vestiges de seuils en pierres sèches construits par PADF en 2005 dans le haut de Ti </a:t>
            </a:r>
            <a:r>
              <a:rPr lang="fr-FR" sz="1400" dirty="0" err="1"/>
              <a:t>Acrête</a:t>
            </a:r>
            <a:r>
              <a:rPr lang="fr-FR" sz="1400" dirty="0"/>
              <a:t> (après le passage du cyclone Jeanne en septembre 2004). Photo du 28 janvier 2009</a:t>
            </a:r>
          </a:p>
        </p:txBody>
      </p:sp>
    </p:spTree>
    <p:extLst>
      <p:ext uri="{BB962C8B-B14F-4D97-AF65-F5344CB8AC3E}">
        <p14:creationId xmlns:p14="http://schemas.microsoft.com/office/powerpoint/2010/main" val="19580480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hidden="1"/>
          <p:cNvSpPr>
            <a:spLocks noGrp="1" noChangeArrowheads="1"/>
          </p:cNvSpPr>
          <p:nvPr>
            <p:ph type="title"/>
          </p:nvPr>
        </p:nvSpPr>
        <p:spPr/>
        <p:txBody>
          <a:bodyPr>
            <a:normAutofit fontScale="90000"/>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fr-FR" sz="4400" kern="1200" dirty="0">
                <a:solidFill>
                  <a:schemeClr val="tx1"/>
                </a:solidFill>
                <a:effectLst/>
                <a:latin typeface="+mj-lt"/>
                <a:ea typeface="+mj-ea"/>
                <a:cs typeface="+mj-cs"/>
              </a:rPr>
              <a:t>M. Philippe NORVILUS, propriétaire dans la partie amont</a:t>
            </a:r>
            <a:endParaRPr lang="fr-FR" dirty="0">
              <a:effectLst/>
            </a:endParaRPr>
          </a:p>
        </p:txBody>
      </p:sp>
      <p:sp>
        <p:nvSpPr>
          <p:cNvPr id="6147" name="Rectangle 3" descr="DSC04777"/>
          <p:cNvSpPr>
            <a:spLocks noGrp="1" noChangeAspect="1" noChangeArrowheads="1"/>
          </p:cNvSpPr>
          <p:nvPr isPhoto="1"/>
        </p:nvSpPr>
        <p:spPr bwMode="auto">
          <a:xfrm>
            <a:off x="23700" y="-1"/>
            <a:ext cx="8076692" cy="6057519"/>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148" name="Text Box 4"/>
          <p:cNvSpPr txBox="1">
            <a:spLocks noChangeArrowheads="1"/>
          </p:cNvSpPr>
          <p:nvPr/>
        </p:nvSpPr>
        <p:spPr bwMode="auto">
          <a:xfrm>
            <a:off x="0" y="6309320"/>
            <a:ext cx="903649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sz="1400" dirty="0"/>
              <a:t>M. Philippe NORVILUS, propriétaire dans la partie amont, devant un seuil en pierres sèches</a:t>
            </a:r>
          </a:p>
        </p:txBody>
      </p:sp>
    </p:spTree>
    <p:extLst>
      <p:ext uri="{BB962C8B-B14F-4D97-AF65-F5344CB8AC3E}">
        <p14:creationId xmlns:p14="http://schemas.microsoft.com/office/powerpoint/2010/main" val="4902365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hidden="1"/>
          <p:cNvSpPr>
            <a:spLocks noGrp="1" noChangeArrowheads="1"/>
          </p:cNvSpPr>
          <p:nvPr>
            <p:ph type="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fr-FR" dirty="0"/>
              <a:t>SB45 </a:t>
            </a:r>
            <a:r>
              <a:rPr lang="fr-FR" sz="4400" kern="1200" dirty="0">
                <a:solidFill>
                  <a:schemeClr val="tx1"/>
                </a:solidFill>
                <a:effectLst/>
                <a:latin typeface="+mj-lt"/>
                <a:ea typeface="+mj-ea"/>
                <a:cs typeface="+mj-cs"/>
              </a:rPr>
              <a:t>Fondations du SB 45</a:t>
            </a:r>
            <a:endParaRPr lang="fr-FR" dirty="0">
              <a:effectLst/>
            </a:endParaRPr>
          </a:p>
        </p:txBody>
      </p:sp>
      <p:sp>
        <p:nvSpPr>
          <p:cNvPr id="8195" name="Rectangle 3" descr="IMG00312-20111220-1153"/>
          <p:cNvSpPr>
            <a:spLocks noGrp="1" noChangeAspect="1" noChangeArrowheads="1"/>
          </p:cNvSpPr>
          <p:nvPr isPhoto="1"/>
        </p:nvSpPr>
        <p:spPr bwMode="auto">
          <a:xfrm>
            <a:off x="180168" y="1772817"/>
            <a:ext cx="4210536" cy="3158724"/>
          </a:xfrm>
          <a:prstGeom prst="rect">
            <a:avLst/>
          </a:prstGeom>
          <a:blipFill dpi="0" rotWithShape="1">
            <a:blip r:embed="rId2"/>
            <a:srcRect/>
            <a:stretch>
              <a:fillRect r="-104"/>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197" name="Rectangle 5" descr="IMG00315-20111220-1256"/>
          <p:cNvSpPr>
            <a:spLocks noGrp="1" noChangeAspect="1" noChangeArrowheads="1"/>
          </p:cNvSpPr>
          <p:nvPr isPhoto="1"/>
        </p:nvSpPr>
        <p:spPr bwMode="auto">
          <a:xfrm>
            <a:off x="4643438" y="1772816"/>
            <a:ext cx="4284662" cy="3213100"/>
          </a:xfrm>
          <a:prstGeom prst="rect">
            <a:avLst/>
          </a:prstGeom>
          <a:blipFill dpi="0" rotWithShape="1">
            <a:blip r:embed="rId3"/>
            <a:srcRect/>
            <a:stretch>
              <a:fillRect b="-87"/>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198" name="Text Box 6"/>
          <p:cNvSpPr txBox="1">
            <a:spLocks noChangeArrowheads="1"/>
          </p:cNvSpPr>
          <p:nvPr/>
        </p:nvSpPr>
        <p:spPr bwMode="auto">
          <a:xfrm>
            <a:off x="5364163" y="1628775"/>
            <a:ext cx="28082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fr-FR"/>
          </a:p>
        </p:txBody>
      </p:sp>
      <p:sp>
        <p:nvSpPr>
          <p:cNvPr id="8199" name="Text Box 7"/>
          <p:cNvSpPr txBox="1">
            <a:spLocks noChangeArrowheads="1"/>
          </p:cNvSpPr>
          <p:nvPr/>
        </p:nvSpPr>
        <p:spPr bwMode="auto">
          <a:xfrm>
            <a:off x="16738" y="366826"/>
            <a:ext cx="87479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fr-FR" sz="2000" b="1" dirty="0"/>
              <a:t>Quelques aspects du chantier du SB45-Ti </a:t>
            </a:r>
            <a:r>
              <a:rPr lang="fr-FR" sz="2000" b="1" dirty="0" err="1"/>
              <a:t>Acrête</a:t>
            </a:r>
            <a:endParaRPr lang="fr-FR" sz="2000" b="1" dirty="0"/>
          </a:p>
        </p:txBody>
      </p:sp>
      <p:sp>
        <p:nvSpPr>
          <p:cNvPr id="2" name="ZoneTexte 1">
            <a:extLst>
              <a:ext uri="{FF2B5EF4-FFF2-40B4-BE49-F238E27FC236}">
                <a16:creationId xmlns:a16="http://schemas.microsoft.com/office/drawing/2014/main" id="{EF55FE24-A489-FB60-4681-2ED0041AC197}"/>
              </a:ext>
            </a:extLst>
          </p:cNvPr>
          <p:cNvSpPr txBox="1"/>
          <p:nvPr/>
        </p:nvSpPr>
        <p:spPr>
          <a:xfrm>
            <a:off x="180168" y="5301208"/>
            <a:ext cx="8747932" cy="307777"/>
          </a:xfrm>
          <a:prstGeom prst="rect">
            <a:avLst/>
          </a:prstGeom>
          <a:noFill/>
        </p:spPr>
        <p:txBody>
          <a:bodyPr wrap="square" rtlCol="0">
            <a:spAutoFit/>
          </a:bodyPr>
          <a:lstStyle/>
          <a:p>
            <a:r>
              <a:rPr lang="fr-FR" sz="1400" dirty="0"/>
              <a:t>Le creusement des fondations</a:t>
            </a:r>
          </a:p>
        </p:txBody>
      </p:sp>
    </p:spTree>
    <p:extLst>
      <p:ext uri="{BB962C8B-B14F-4D97-AF65-F5344CB8AC3E}">
        <p14:creationId xmlns:p14="http://schemas.microsoft.com/office/powerpoint/2010/main" val="33118419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3">
            <a:extLst>
              <a:ext uri="{FF2B5EF4-FFF2-40B4-BE49-F238E27FC236}">
                <a16:creationId xmlns:a16="http://schemas.microsoft.com/office/drawing/2014/main" id="{86B19834-50C2-AB44-F2AD-3D4E8D9E77BA}"/>
              </a:ext>
            </a:extLst>
          </p:cNvPr>
          <p:cNvPicPr/>
          <p:nvPr/>
        </p:nvPicPr>
        <p:blipFill>
          <a:blip r:embed="rId2" cstate="print"/>
          <a:stretch>
            <a:fillRect/>
          </a:stretch>
        </p:blipFill>
        <p:spPr>
          <a:xfrm>
            <a:off x="1259632" y="0"/>
            <a:ext cx="6696744" cy="5445224"/>
          </a:xfrm>
          <a:prstGeom prst="rect">
            <a:avLst/>
          </a:prstGeom>
        </p:spPr>
      </p:pic>
      <p:sp>
        <p:nvSpPr>
          <p:cNvPr id="5" name="ZoneTexte 4">
            <a:extLst>
              <a:ext uri="{FF2B5EF4-FFF2-40B4-BE49-F238E27FC236}">
                <a16:creationId xmlns:a16="http://schemas.microsoft.com/office/drawing/2014/main" id="{0D9BB618-FE7B-E8D3-1F70-20D602447CD8}"/>
              </a:ext>
            </a:extLst>
          </p:cNvPr>
          <p:cNvSpPr txBox="1"/>
          <p:nvPr/>
        </p:nvSpPr>
        <p:spPr>
          <a:xfrm>
            <a:off x="6156176" y="4869160"/>
            <a:ext cx="1584176" cy="369332"/>
          </a:xfrm>
          <a:prstGeom prst="rect">
            <a:avLst/>
          </a:prstGeom>
          <a:noFill/>
        </p:spPr>
        <p:txBody>
          <a:bodyPr wrap="square" rtlCol="0">
            <a:spAutoFit/>
          </a:bodyPr>
          <a:lstStyle/>
          <a:p>
            <a:r>
              <a:rPr lang="fr-FR" b="1" dirty="0">
                <a:solidFill>
                  <a:schemeClr val="bg1"/>
                </a:solidFill>
              </a:rPr>
              <a:t>SB45-Ti </a:t>
            </a:r>
            <a:r>
              <a:rPr lang="fr-FR" b="1" dirty="0" err="1">
                <a:solidFill>
                  <a:schemeClr val="bg1"/>
                </a:solidFill>
              </a:rPr>
              <a:t>Acrête</a:t>
            </a:r>
            <a:endParaRPr lang="fr-FR" b="1" dirty="0">
              <a:solidFill>
                <a:schemeClr val="bg1"/>
              </a:solidFill>
            </a:endParaRPr>
          </a:p>
        </p:txBody>
      </p:sp>
    </p:spTree>
    <p:extLst>
      <p:ext uri="{BB962C8B-B14F-4D97-AF65-F5344CB8AC3E}">
        <p14:creationId xmlns:p14="http://schemas.microsoft.com/office/powerpoint/2010/main" val="27347658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4">
            <a:extLst>
              <a:ext uri="{FF2B5EF4-FFF2-40B4-BE49-F238E27FC236}">
                <a16:creationId xmlns:a16="http://schemas.microsoft.com/office/drawing/2014/main" id="{AAF62D09-1A74-DCAC-89BB-8EA4C4E72F68}"/>
              </a:ext>
            </a:extLst>
          </p:cNvPr>
          <p:cNvPicPr/>
          <p:nvPr/>
        </p:nvPicPr>
        <p:blipFill>
          <a:blip r:embed="rId2" cstate="print"/>
          <a:stretch>
            <a:fillRect/>
          </a:stretch>
        </p:blipFill>
        <p:spPr>
          <a:xfrm>
            <a:off x="1295636" y="260648"/>
            <a:ext cx="6552728" cy="5733256"/>
          </a:xfrm>
          <a:prstGeom prst="rect">
            <a:avLst/>
          </a:prstGeom>
        </p:spPr>
      </p:pic>
      <p:sp>
        <p:nvSpPr>
          <p:cNvPr id="4" name="ZoneTexte 3">
            <a:extLst>
              <a:ext uri="{FF2B5EF4-FFF2-40B4-BE49-F238E27FC236}">
                <a16:creationId xmlns:a16="http://schemas.microsoft.com/office/drawing/2014/main" id="{5F7CED9A-EC44-6171-D1DC-1C56F115B8AC}"/>
              </a:ext>
            </a:extLst>
          </p:cNvPr>
          <p:cNvSpPr txBox="1"/>
          <p:nvPr/>
        </p:nvSpPr>
        <p:spPr>
          <a:xfrm>
            <a:off x="1835696" y="332656"/>
            <a:ext cx="1584176" cy="369332"/>
          </a:xfrm>
          <a:prstGeom prst="rect">
            <a:avLst/>
          </a:prstGeom>
          <a:noFill/>
        </p:spPr>
        <p:txBody>
          <a:bodyPr wrap="square" rtlCol="0">
            <a:spAutoFit/>
          </a:bodyPr>
          <a:lstStyle/>
          <a:p>
            <a:r>
              <a:rPr lang="fr-FR" b="1" dirty="0">
                <a:solidFill>
                  <a:schemeClr val="bg1"/>
                </a:solidFill>
              </a:rPr>
              <a:t>SB45-Ti </a:t>
            </a:r>
            <a:r>
              <a:rPr lang="fr-FR" b="1" dirty="0" err="1">
                <a:solidFill>
                  <a:schemeClr val="bg1"/>
                </a:solidFill>
              </a:rPr>
              <a:t>Acrête</a:t>
            </a:r>
            <a:endParaRPr lang="fr-FR" b="1" dirty="0">
              <a:solidFill>
                <a:schemeClr val="bg1"/>
              </a:solidFill>
            </a:endParaRPr>
          </a:p>
        </p:txBody>
      </p:sp>
    </p:spTree>
    <p:extLst>
      <p:ext uri="{BB962C8B-B14F-4D97-AF65-F5344CB8AC3E}">
        <p14:creationId xmlns:p14="http://schemas.microsoft.com/office/powerpoint/2010/main" val="34547614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hidden="1"/>
          <p:cNvSpPr>
            <a:spLocks noGrp="1" noChangeArrowheads="1"/>
          </p:cNvSpPr>
          <p:nvPr>
            <p:ph type="title"/>
          </p:nvPr>
        </p:nvSpPr>
        <p:spPr/>
        <p:txBody>
          <a:bodyPr/>
          <a:lstStyle/>
          <a:p>
            <a:endParaRPr lang="fr-FR" dirty="0"/>
          </a:p>
        </p:txBody>
      </p:sp>
      <p:sp>
        <p:nvSpPr>
          <p:cNvPr id="11267" name="Rectangle 3" descr="IMG00334-20111228-1651"/>
          <p:cNvSpPr>
            <a:spLocks noGrp="1" noChangeAspect="1" noChangeArrowheads="1"/>
          </p:cNvSpPr>
          <p:nvPr isPhoto="1"/>
        </p:nvSpPr>
        <p:spPr bwMode="auto">
          <a:xfrm>
            <a:off x="449796" y="0"/>
            <a:ext cx="8244408" cy="6183306"/>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cxnSp>
        <p:nvCxnSpPr>
          <p:cNvPr id="2" name="Connecteur droit avec flèche 1">
            <a:extLst>
              <a:ext uri="{FF2B5EF4-FFF2-40B4-BE49-F238E27FC236}">
                <a16:creationId xmlns:a16="http://schemas.microsoft.com/office/drawing/2014/main" id="{E3DDD0E5-6843-6D59-DDF3-B2B4D2EAB8B0}"/>
              </a:ext>
            </a:extLst>
          </p:cNvPr>
          <p:cNvCxnSpPr>
            <a:cxnSpLocks/>
          </p:cNvCxnSpPr>
          <p:nvPr/>
        </p:nvCxnSpPr>
        <p:spPr>
          <a:xfrm flipH="1">
            <a:off x="2051720" y="3861048"/>
            <a:ext cx="1872208" cy="86409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E36D69CE-9E9D-0C2A-FD40-2784BFEFF94A}"/>
              </a:ext>
            </a:extLst>
          </p:cNvPr>
          <p:cNvSpPr txBox="1"/>
          <p:nvPr/>
        </p:nvSpPr>
        <p:spPr>
          <a:xfrm>
            <a:off x="161612" y="6201700"/>
            <a:ext cx="8982388" cy="523220"/>
          </a:xfrm>
          <a:prstGeom prst="rect">
            <a:avLst/>
          </a:prstGeom>
          <a:noFill/>
        </p:spPr>
        <p:txBody>
          <a:bodyPr wrap="square" rtlCol="0">
            <a:spAutoFit/>
          </a:bodyPr>
          <a:lstStyle/>
          <a:p>
            <a:r>
              <a:rPr lang="fr-FR" sz="1400" dirty="0"/>
              <a:t>Les fouilles de fondation ont été rejetées à l’amont pour contribuer à la stabilité de l’ouvrage avant son atterrissement par les crues. Elles seront étalées pour former un talus.</a:t>
            </a:r>
          </a:p>
        </p:txBody>
      </p:sp>
      <p:sp>
        <p:nvSpPr>
          <p:cNvPr id="4" name="ZoneTexte 3">
            <a:extLst>
              <a:ext uri="{FF2B5EF4-FFF2-40B4-BE49-F238E27FC236}">
                <a16:creationId xmlns:a16="http://schemas.microsoft.com/office/drawing/2014/main" id="{6AF8A6EE-1E2D-4B72-8F5A-2F66D60150A9}"/>
              </a:ext>
            </a:extLst>
          </p:cNvPr>
          <p:cNvSpPr txBox="1"/>
          <p:nvPr/>
        </p:nvSpPr>
        <p:spPr>
          <a:xfrm>
            <a:off x="7020272" y="5776158"/>
            <a:ext cx="1584176" cy="369332"/>
          </a:xfrm>
          <a:prstGeom prst="rect">
            <a:avLst/>
          </a:prstGeom>
          <a:noFill/>
        </p:spPr>
        <p:txBody>
          <a:bodyPr wrap="square" rtlCol="0">
            <a:spAutoFit/>
          </a:bodyPr>
          <a:lstStyle/>
          <a:p>
            <a:r>
              <a:rPr lang="fr-FR" b="1" dirty="0">
                <a:solidFill>
                  <a:schemeClr val="bg1"/>
                </a:solidFill>
              </a:rPr>
              <a:t>SB45-Ti </a:t>
            </a:r>
            <a:r>
              <a:rPr lang="fr-FR" b="1" dirty="0" err="1">
                <a:solidFill>
                  <a:schemeClr val="bg1"/>
                </a:solidFill>
              </a:rPr>
              <a:t>Acrête</a:t>
            </a:r>
            <a:endParaRPr lang="fr-FR" b="1" dirty="0">
              <a:solidFill>
                <a:schemeClr val="bg1"/>
              </a:solidFill>
            </a:endParaRPr>
          </a:p>
        </p:txBody>
      </p:sp>
    </p:spTree>
    <p:extLst>
      <p:ext uri="{BB962C8B-B14F-4D97-AF65-F5344CB8AC3E}">
        <p14:creationId xmlns:p14="http://schemas.microsoft.com/office/powerpoint/2010/main" val="152815120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hidden="1"/>
          <p:cNvSpPr>
            <a:spLocks noGrp="1" noChangeArrowheads="1"/>
          </p:cNvSpPr>
          <p:nvPr>
            <p:ph type="title"/>
          </p:nvPr>
        </p:nvSpPr>
        <p:spPr/>
        <p:txBody>
          <a:bodyPr/>
          <a:lstStyle/>
          <a:p>
            <a:endParaRPr lang="fr-FR" dirty="0"/>
          </a:p>
        </p:txBody>
      </p:sp>
      <p:sp>
        <p:nvSpPr>
          <p:cNvPr id="10243" name="Rectangle 3" descr="IMG00319-20111221-1233"/>
          <p:cNvSpPr>
            <a:spLocks noGrp="1" noChangeAspect="1" noChangeArrowheads="1"/>
          </p:cNvSpPr>
          <p:nvPr isPhoto="1"/>
        </p:nvSpPr>
        <p:spPr bwMode="auto">
          <a:xfrm>
            <a:off x="611560" y="0"/>
            <a:ext cx="8316416" cy="6237312"/>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a:extLst>
              <a:ext uri="{FF2B5EF4-FFF2-40B4-BE49-F238E27FC236}">
                <a16:creationId xmlns:a16="http://schemas.microsoft.com/office/drawing/2014/main" id="{4199B8C1-8F81-D6C4-DF9B-F91DEB542F2F}"/>
              </a:ext>
            </a:extLst>
          </p:cNvPr>
          <p:cNvSpPr txBox="1"/>
          <p:nvPr/>
        </p:nvSpPr>
        <p:spPr>
          <a:xfrm>
            <a:off x="611560" y="6381328"/>
            <a:ext cx="2707793" cy="307777"/>
          </a:xfrm>
          <a:prstGeom prst="rect">
            <a:avLst/>
          </a:prstGeom>
          <a:noFill/>
        </p:spPr>
        <p:txBody>
          <a:bodyPr wrap="none" rtlCol="0">
            <a:spAutoFit/>
          </a:bodyPr>
          <a:lstStyle/>
          <a:p>
            <a:r>
              <a:rPr lang="fr-FR" sz="1400" dirty="0"/>
              <a:t>Mise en place de la dalle du bassin</a:t>
            </a:r>
          </a:p>
        </p:txBody>
      </p:sp>
      <p:sp>
        <p:nvSpPr>
          <p:cNvPr id="3" name="ZoneTexte 2">
            <a:extLst>
              <a:ext uri="{FF2B5EF4-FFF2-40B4-BE49-F238E27FC236}">
                <a16:creationId xmlns:a16="http://schemas.microsoft.com/office/drawing/2014/main" id="{798C0331-E1F5-256F-1ECA-32B3D134F355}"/>
              </a:ext>
            </a:extLst>
          </p:cNvPr>
          <p:cNvSpPr txBox="1"/>
          <p:nvPr/>
        </p:nvSpPr>
        <p:spPr>
          <a:xfrm>
            <a:off x="7308304" y="5867980"/>
            <a:ext cx="1584176" cy="369332"/>
          </a:xfrm>
          <a:prstGeom prst="rect">
            <a:avLst/>
          </a:prstGeom>
          <a:noFill/>
        </p:spPr>
        <p:txBody>
          <a:bodyPr wrap="square" rtlCol="0">
            <a:spAutoFit/>
          </a:bodyPr>
          <a:lstStyle/>
          <a:p>
            <a:r>
              <a:rPr lang="fr-FR" b="1" dirty="0">
                <a:solidFill>
                  <a:schemeClr val="bg1"/>
                </a:solidFill>
              </a:rPr>
              <a:t>SB45-Ti </a:t>
            </a:r>
            <a:r>
              <a:rPr lang="fr-FR" b="1" dirty="0" err="1">
                <a:solidFill>
                  <a:schemeClr val="bg1"/>
                </a:solidFill>
              </a:rPr>
              <a:t>Acrête</a:t>
            </a:r>
            <a:endParaRPr lang="fr-FR" b="1" dirty="0">
              <a:solidFill>
                <a:schemeClr val="bg1"/>
              </a:solidFill>
            </a:endParaRPr>
          </a:p>
        </p:txBody>
      </p:sp>
    </p:spTree>
    <p:extLst>
      <p:ext uri="{BB962C8B-B14F-4D97-AF65-F5344CB8AC3E}">
        <p14:creationId xmlns:p14="http://schemas.microsoft.com/office/powerpoint/2010/main" val="14770698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hidden="1"/>
          <p:cNvSpPr>
            <a:spLocks noGrp="1" noChangeArrowheads="1"/>
          </p:cNvSpPr>
          <p:nvPr>
            <p:ph type="title"/>
          </p:nvPr>
        </p:nvSpPr>
        <p:spPr/>
        <p:txBody>
          <a:bodyPr/>
          <a:lstStyle/>
          <a:p>
            <a:endParaRPr lang="fr-FR" dirty="0"/>
          </a:p>
        </p:txBody>
      </p:sp>
      <p:sp>
        <p:nvSpPr>
          <p:cNvPr id="12291" name="Rectangle 3" descr="IMG00335-20111228-1651"/>
          <p:cNvSpPr>
            <a:spLocks noGrp="1" noChangeAspect="1" noChangeArrowheads="1"/>
          </p:cNvSpPr>
          <p:nvPr isPhoto="1"/>
        </p:nvSpPr>
        <p:spPr bwMode="auto">
          <a:xfrm>
            <a:off x="576064" y="0"/>
            <a:ext cx="8100392" cy="6075294"/>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cxnSp>
        <p:nvCxnSpPr>
          <p:cNvPr id="3" name="Connecteur droit avec flèche 2">
            <a:extLst>
              <a:ext uri="{FF2B5EF4-FFF2-40B4-BE49-F238E27FC236}">
                <a16:creationId xmlns:a16="http://schemas.microsoft.com/office/drawing/2014/main" id="{DB05EC49-0AC5-9564-B922-B52B121E491A}"/>
              </a:ext>
            </a:extLst>
          </p:cNvPr>
          <p:cNvCxnSpPr>
            <a:cxnSpLocks/>
          </p:cNvCxnSpPr>
          <p:nvPr/>
        </p:nvCxnSpPr>
        <p:spPr>
          <a:xfrm flipH="1">
            <a:off x="1187624" y="4439715"/>
            <a:ext cx="1656184" cy="116839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 name="Text Box 4">
            <a:extLst>
              <a:ext uri="{FF2B5EF4-FFF2-40B4-BE49-F238E27FC236}">
                <a16:creationId xmlns:a16="http://schemas.microsoft.com/office/drawing/2014/main" id="{C5B8999E-EB1A-42EB-58AA-6551CF7D7BE5}"/>
              </a:ext>
            </a:extLst>
          </p:cNvPr>
          <p:cNvSpPr txBox="1">
            <a:spLocks noChangeArrowheads="1"/>
          </p:cNvSpPr>
          <p:nvPr/>
        </p:nvSpPr>
        <p:spPr bwMode="auto">
          <a:xfrm>
            <a:off x="-27890" y="6309320"/>
            <a:ext cx="9171889" cy="30777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sz="1400" dirty="0"/>
              <a:t>Le bassin est en partie enfoui, de façon à limiter la hauteur de la chute d’eau à l’aval, donc le risque d’affouillement.</a:t>
            </a:r>
          </a:p>
        </p:txBody>
      </p:sp>
      <p:sp>
        <p:nvSpPr>
          <p:cNvPr id="4" name="ZoneTexte 3">
            <a:extLst>
              <a:ext uri="{FF2B5EF4-FFF2-40B4-BE49-F238E27FC236}">
                <a16:creationId xmlns:a16="http://schemas.microsoft.com/office/drawing/2014/main" id="{2AFEDDBF-CAFD-94D6-96F7-0E44294A329F}"/>
              </a:ext>
            </a:extLst>
          </p:cNvPr>
          <p:cNvSpPr txBox="1"/>
          <p:nvPr/>
        </p:nvSpPr>
        <p:spPr>
          <a:xfrm>
            <a:off x="7092280" y="5661248"/>
            <a:ext cx="1584176" cy="369332"/>
          </a:xfrm>
          <a:prstGeom prst="rect">
            <a:avLst/>
          </a:prstGeom>
          <a:noFill/>
        </p:spPr>
        <p:txBody>
          <a:bodyPr wrap="square" rtlCol="0">
            <a:spAutoFit/>
          </a:bodyPr>
          <a:lstStyle/>
          <a:p>
            <a:r>
              <a:rPr lang="fr-FR" b="1" dirty="0">
                <a:solidFill>
                  <a:schemeClr val="bg1"/>
                </a:solidFill>
              </a:rPr>
              <a:t>SB45-Ti </a:t>
            </a:r>
            <a:r>
              <a:rPr lang="fr-FR" b="1" dirty="0" err="1">
                <a:solidFill>
                  <a:schemeClr val="bg1"/>
                </a:solidFill>
              </a:rPr>
              <a:t>Acrête</a:t>
            </a:r>
            <a:endParaRPr lang="fr-FR" b="1" dirty="0">
              <a:solidFill>
                <a:schemeClr val="bg1"/>
              </a:solidFill>
            </a:endParaRPr>
          </a:p>
        </p:txBody>
      </p:sp>
    </p:spTree>
    <p:extLst>
      <p:ext uri="{BB962C8B-B14F-4D97-AF65-F5344CB8AC3E}">
        <p14:creationId xmlns:p14="http://schemas.microsoft.com/office/powerpoint/2010/main" val="553712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hidden="1"/>
          <p:cNvSpPr>
            <a:spLocks noGrp="1" noChangeArrowheads="1"/>
          </p:cNvSpPr>
          <p:nvPr>
            <p:ph type="title"/>
          </p:nvPr>
        </p:nvSpPr>
        <p:spPr/>
        <p:txBody>
          <a:bodyPr/>
          <a:lstStyle/>
          <a:p>
            <a:endParaRPr lang="fr-FR" dirty="0"/>
          </a:p>
        </p:txBody>
      </p:sp>
      <p:sp>
        <p:nvSpPr>
          <p:cNvPr id="13315" name="Rectangle 3" descr="IMG00349-20120103-1712"/>
          <p:cNvSpPr>
            <a:spLocks noGrp="1" noChangeAspect="1" noChangeArrowheads="1"/>
          </p:cNvSpPr>
          <p:nvPr isPhoto="1"/>
        </p:nvSpPr>
        <p:spPr bwMode="auto">
          <a:xfrm>
            <a:off x="413792" y="-5558"/>
            <a:ext cx="8316416" cy="6237312"/>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316" name="Line 4"/>
          <p:cNvSpPr>
            <a:spLocks noChangeShapeType="1"/>
          </p:cNvSpPr>
          <p:nvPr/>
        </p:nvSpPr>
        <p:spPr bwMode="auto">
          <a:xfrm flipH="1" flipV="1">
            <a:off x="2987675" y="188913"/>
            <a:ext cx="288925" cy="504825"/>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317" name="Line 5"/>
          <p:cNvSpPr>
            <a:spLocks noChangeShapeType="1"/>
          </p:cNvSpPr>
          <p:nvPr/>
        </p:nvSpPr>
        <p:spPr bwMode="auto">
          <a:xfrm flipH="1" flipV="1">
            <a:off x="3563938" y="260350"/>
            <a:ext cx="287337" cy="504825"/>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ZoneTexte 1">
            <a:extLst>
              <a:ext uri="{FF2B5EF4-FFF2-40B4-BE49-F238E27FC236}">
                <a16:creationId xmlns:a16="http://schemas.microsoft.com/office/drawing/2014/main" id="{43A92ECC-1212-4D8E-A334-E11E64F6967B}"/>
              </a:ext>
            </a:extLst>
          </p:cNvPr>
          <p:cNvSpPr txBox="1"/>
          <p:nvPr/>
        </p:nvSpPr>
        <p:spPr>
          <a:xfrm>
            <a:off x="5324" y="6309320"/>
            <a:ext cx="6884192" cy="307777"/>
          </a:xfrm>
          <a:prstGeom prst="rect">
            <a:avLst/>
          </a:prstGeom>
          <a:noFill/>
        </p:spPr>
        <p:txBody>
          <a:bodyPr wrap="none" rtlCol="0">
            <a:spAutoFit/>
          </a:bodyPr>
          <a:lstStyle/>
          <a:p>
            <a:r>
              <a:rPr lang="fr-FR" sz="1400" dirty="0"/>
              <a:t>Deux murs de soutènement latéraux ont été rajoutés du fait de la faible stabilité des berges.</a:t>
            </a:r>
          </a:p>
        </p:txBody>
      </p:sp>
      <p:sp>
        <p:nvSpPr>
          <p:cNvPr id="3" name="ZoneTexte 2">
            <a:extLst>
              <a:ext uri="{FF2B5EF4-FFF2-40B4-BE49-F238E27FC236}">
                <a16:creationId xmlns:a16="http://schemas.microsoft.com/office/drawing/2014/main" id="{11FC2A3C-D2EB-CEC7-D0FF-A5401B3C08CF}"/>
              </a:ext>
            </a:extLst>
          </p:cNvPr>
          <p:cNvSpPr txBox="1"/>
          <p:nvPr/>
        </p:nvSpPr>
        <p:spPr>
          <a:xfrm>
            <a:off x="7092280" y="5867980"/>
            <a:ext cx="1584176" cy="369332"/>
          </a:xfrm>
          <a:prstGeom prst="rect">
            <a:avLst/>
          </a:prstGeom>
          <a:noFill/>
        </p:spPr>
        <p:txBody>
          <a:bodyPr wrap="square" rtlCol="0">
            <a:spAutoFit/>
          </a:bodyPr>
          <a:lstStyle/>
          <a:p>
            <a:r>
              <a:rPr lang="fr-FR" b="1" dirty="0">
                <a:solidFill>
                  <a:schemeClr val="bg1"/>
                </a:solidFill>
              </a:rPr>
              <a:t>SB45-Ti </a:t>
            </a:r>
            <a:r>
              <a:rPr lang="fr-FR" b="1" dirty="0" err="1">
                <a:solidFill>
                  <a:schemeClr val="bg1"/>
                </a:solidFill>
              </a:rPr>
              <a:t>Acrête</a:t>
            </a:r>
            <a:endParaRPr lang="fr-FR" b="1" dirty="0">
              <a:solidFill>
                <a:schemeClr val="bg1"/>
              </a:solidFill>
            </a:endParaRPr>
          </a:p>
        </p:txBody>
      </p:sp>
    </p:spTree>
    <p:extLst>
      <p:ext uri="{BB962C8B-B14F-4D97-AF65-F5344CB8AC3E}">
        <p14:creationId xmlns:p14="http://schemas.microsoft.com/office/powerpoint/2010/main" val="3168599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Ti Acrête">
            <a:extLst>
              <a:ext uri="{FF2B5EF4-FFF2-40B4-BE49-F238E27FC236}">
                <a16:creationId xmlns:a16="http://schemas.microsoft.com/office/drawing/2014/main" id="{24F65987-D9A0-C613-6D3E-C47C564AD46B}"/>
              </a:ext>
            </a:extLst>
          </p:cNvPr>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l="9051"/>
          <a:stretch/>
        </p:blipFill>
        <p:spPr>
          <a:xfrm>
            <a:off x="413792" y="0"/>
            <a:ext cx="8316416" cy="5143500"/>
          </a:xfrm>
          <a:prstGeom prst="rect">
            <a:avLst/>
          </a:prstGeom>
        </p:spPr>
      </p:pic>
    </p:spTree>
    <p:extLst>
      <p:ext uri="{BB962C8B-B14F-4D97-AF65-F5344CB8AC3E}">
        <p14:creationId xmlns:p14="http://schemas.microsoft.com/office/powerpoint/2010/main" val="22911574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hidden="1"/>
          <p:cNvSpPr>
            <a:spLocks noGrp="1" noChangeArrowheads="1"/>
          </p:cNvSpPr>
          <p:nvPr>
            <p:ph type="title"/>
          </p:nvPr>
        </p:nvSpPr>
        <p:spPr/>
        <p:txBody>
          <a:bodyPr/>
          <a:lstStyle/>
          <a:p>
            <a:endParaRPr lang="fr-FR" dirty="0"/>
          </a:p>
        </p:txBody>
      </p:sp>
      <p:sp>
        <p:nvSpPr>
          <p:cNvPr id="15363" name="Rectangle 3" descr="IMG00368-20120117-1014 (1)"/>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cxnSp>
        <p:nvCxnSpPr>
          <p:cNvPr id="2" name="Connecteur droit avec flèche 1">
            <a:extLst>
              <a:ext uri="{FF2B5EF4-FFF2-40B4-BE49-F238E27FC236}">
                <a16:creationId xmlns:a16="http://schemas.microsoft.com/office/drawing/2014/main" id="{4F63E00F-5416-418C-CE8C-A73F521968DB}"/>
              </a:ext>
            </a:extLst>
          </p:cNvPr>
          <p:cNvCxnSpPr>
            <a:cxnSpLocks/>
          </p:cNvCxnSpPr>
          <p:nvPr/>
        </p:nvCxnSpPr>
        <p:spPr>
          <a:xfrm>
            <a:off x="1763688" y="4437112"/>
            <a:ext cx="396044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B143AB09-6062-CCAB-4C46-61BC757B8649}"/>
              </a:ext>
            </a:extLst>
          </p:cNvPr>
          <p:cNvSpPr txBox="1"/>
          <p:nvPr/>
        </p:nvSpPr>
        <p:spPr>
          <a:xfrm>
            <a:off x="7524328" y="6444044"/>
            <a:ext cx="1584176" cy="369332"/>
          </a:xfrm>
          <a:prstGeom prst="rect">
            <a:avLst/>
          </a:prstGeom>
          <a:noFill/>
        </p:spPr>
        <p:txBody>
          <a:bodyPr wrap="square" rtlCol="0">
            <a:spAutoFit/>
          </a:bodyPr>
          <a:lstStyle/>
          <a:p>
            <a:r>
              <a:rPr lang="fr-FR" b="1" dirty="0">
                <a:solidFill>
                  <a:schemeClr val="bg1"/>
                </a:solidFill>
              </a:rPr>
              <a:t>SB45-Ti </a:t>
            </a:r>
            <a:r>
              <a:rPr lang="fr-FR" b="1" dirty="0" err="1">
                <a:solidFill>
                  <a:schemeClr val="bg1"/>
                </a:solidFill>
              </a:rPr>
              <a:t>Acrête</a:t>
            </a:r>
            <a:endParaRPr lang="fr-FR" b="1" dirty="0">
              <a:solidFill>
                <a:schemeClr val="bg1"/>
              </a:solidFill>
            </a:endParaRPr>
          </a:p>
        </p:txBody>
      </p:sp>
    </p:spTree>
    <p:extLst>
      <p:ext uri="{BB962C8B-B14F-4D97-AF65-F5344CB8AC3E}">
        <p14:creationId xmlns:p14="http://schemas.microsoft.com/office/powerpoint/2010/main" val="38999519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hidden="1"/>
          <p:cNvSpPr>
            <a:spLocks noGrp="1" noChangeArrowheads="1"/>
          </p:cNvSpPr>
          <p:nvPr>
            <p:ph type="title"/>
          </p:nvPr>
        </p:nvSpPr>
        <p:spPr/>
        <p:txBody>
          <a:bodyPr>
            <a:normAutofit fontScale="90000"/>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fr-FR" sz="4400" kern="1200" dirty="0">
                <a:solidFill>
                  <a:schemeClr val="tx1"/>
                </a:solidFill>
                <a:effectLst/>
                <a:latin typeface="+mj-lt"/>
                <a:ea typeface="+mj-ea"/>
                <a:cs typeface="+mj-cs"/>
              </a:rPr>
              <a:t>En aval du seuil : contreforts, radier et bassin de dissipation d’énergie et de stockage (40 m3)</a:t>
            </a:r>
            <a:endParaRPr lang="fr-FR" dirty="0">
              <a:effectLst/>
            </a:endParaRPr>
          </a:p>
        </p:txBody>
      </p:sp>
      <p:sp>
        <p:nvSpPr>
          <p:cNvPr id="14339" name="Rectangle 3" descr="IMG00365-20120117-0833 (1)"/>
          <p:cNvSpPr>
            <a:spLocks noGrp="1" noChangeAspect="1" noChangeArrowheads="1"/>
          </p:cNvSpPr>
          <p:nvPr isPhoto="1"/>
        </p:nvSpPr>
        <p:spPr bwMode="auto">
          <a:xfrm>
            <a:off x="0" y="0"/>
            <a:ext cx="8532440" cy="639933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4340" name="Text Box 4"/>
          <p:cNvSpPr txBox="1">
            <a:spLocks noChangeArrowheads="1"/>
          </p:cNvSpPr>
          <p:nvPr/>
        </p:nvSpPr>
        <p:spPr bwMode="auto">
          <a:xfrm>
            <a:off x="250825" y="6453336"/>
            <a:ext cx="889317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1400" dirty="0"/>
              <a:t>En aval du seuil : contreforts avec escalier, radier et bassin de dissipation d’énergie et de stockage (40 m3)</a:t>
            </a:r>
          </a:p>
        </p:txBody>
      </p:sp>
      <p:cxnSp>
        <p:nvCxnSpPr>
          <p:cNvPr id="2" name="Connecteur droit avec flèche 1">
            <a:extLst>
              <a:ext uri="{FF2B5EF4-FFF2-40B4-BE49-F238E27FC236}">
                <a16:creationId xmlns:a16="http://schemas.microsoft.com/office/drawing/2014/main" id="{B0479FE3-AD6E-828C-0892-057AA491AE9F}"/>
              </a:ext>
            </a:extLst>
          </p:cNvPr>
          <p:cNvCxnSpPr>
            <a:cxnSpLocks/>
          </p:cNvCxnSpPr>
          <p:nvPr/>
        </p:nvCxnSpPr>
        <p:spPr>
          <a:xfrm>
            <a:off x="3923928" y="3861048"/>
            <a:ext cx="2664296" cy="12241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6CFDC286-19EC-E1A5-6AE1-C79B70E5E5EF}"/>
              </a:ext>
            </a:extLst>
          </p:cNvPr>
          <p:cNvSpPr txBox="1"/>
          <p:nvPr/>
        </p:nvSpPr>
        <p:spPr>
          <a:xfrm>
            <a:off x="6948264" y="6021288"/>
            <a:ext cx="1584176" cy="369332"/>
          </a:xfrm>
          <a:prstGeom prst="rect">
            <a:avLst/>
          </a:prstGeom>
          <a:noFill/>
        </p:spPr>
        <p:txBody>
          <a:bodyPr wrap="square" rtlCol="0">
            <a:spAutoFit/>
          </a:bodyPr>
          <a:lstStyle/>
          <a:p>
            <a:r>
              <a:rPr lang="fr-FR" b="1" dirty="0">
                <a:solidFill>
                  <a:schemeClr val="bg1"/>
                </a:solidFill>
              </a:rPr>
              <a:t>SB45-Ti </a:t>
            </a:r>
            <a:r>
              <a:rPr lang="fr-FR" b="1" dirty="0" err="1">
                <a:solidFill>
                  <a:schemeClr val="bg1"/>
                </a:solidFill>
              </a:rPr>
              <a:t>Acrête</a:t>
            </a:r>
            <a:endParaRPr lang="fr-FR" b="1" dirty="0">
              <a:solidFill>
                <a:schemeClr val="bg1"/>
              </a:solidFill>
            </a:endParaRPr>
          </a:p>
        </p:txBody>
      </p:sp>
    </p:spTree>
    <p:extLst>
      <p:ext uri="{BB962C8B-B14F-4D97-AF65-F5344CB8AC3E}">
        <p14:creationId xmlns:p14="http://schemas.microsoft.com/office/powerpoint/2010/main" val="1035607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hidden="1"/>
          <p:cNvSpPr>
            <a:spLocks noGrp="1" noChangeArrowheads="1"/>
          </p:cNvSpPr>
          <p:nvPr>
            <p:ph type="title"/>
          </p:nvPr>
        </p:nvSpPr>
        <p:spPr/>
        <p:txBody>
          <a:bodyPr>
            <a:normAutofit fontScale="90000"/>
          </a:bodyPr>
          <a:lstStyle/>
          <a:p>
            <a:pPr rtl="0" eaLnBrk="0" latinLnBrk="0" hangingPunct="0"/>
            <a:r>
              <a:rPr lang="fr-FR" sz="4400" kern="1200" dirty="0">
                <a:solidFill>
                  <a:schemeClr val="tx1"/>
                </a:solidFill>
                <a:effectLst/>
                <a:latin typeface="+mj-lt"/>
                <a:ea typeface="+mj-ea"/>
                <a:cs typeface="+mj-cs"/>
              </a:rPr>
              <a:t>- Capacité stockage amont par épisode pluvieux : 416 m3 ou 110 052 gal</a:t>
            </a:r>
            <a:endParaRPr lang="fr-FR" dirty="0">
              <a:effectLst/>
            </a:endParaRPr>
          </a:p>
          <a:p>
            <a:pPr rtl="0" eaLnBrk="0" latinLnBrk="0" hangingPunct="0"/>
            <a:r>
              <a:rPr lang="fr-FR" sz="4400" kern="1200" dirty="0">
                <a:solidFill>
                  <a:schemeClr val="tx1"/>
                </a:solidFill>
                <a:effectLst/>
                <a:latin typeface="+mj-lt"/>
                <a:ea typeface="+mj-ea"/>
                <a:cs typeface="+mj-cs"/>
              </a:rPr>
              <a:t>- Capacité de stockage en aval dans le bassin : 40 m3 ou 10800 gallons</a:t>
            </a:r>
            <a:endParaRPr lang="fr-FR" dirty="0">
              <a:effectLst/>
            </a:endParaRPr>
          </a:p>
        </p:txBody>
      </p:sp>
      <p:sp>
        <p:nvSpPr>
          <p:cNvPr id="16387" name="Rectangle 3" descr="IMG00374-20120118-1653"/>
          <p:cNvSpPr>
            <a:spLocks noGrp="1" noChangeAspect="1" noChangeArrowheads="1"/>
          </p:cNvSpPr>
          <p:nvPr isPhoto="1"/>
        </p:nvSpPr>
        <p:spPr bwMode="auto">
          <a:xfrm>
            <a:off x="0" y="0"/>
            <a:ext cx="7884368" cy="5913276"/>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88" name="Text Box 4"/>
          <p:cNvSpPr txBox="1">
            <a:spLocks noChangeArrowheads="1"/>
          </p:cNvSpPr>
          <p:nvPr/>
        </p:nvSpPr>
        <p:spPr bwMode="auto">
          <a:xfrm>
            <a:off x="0" y="6100018"/>
            <a:ext cx="9144000" cy="52322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r>
              <a:rPr lang="fr-FR" sz="1400" dirty="0">
                <a:solidFill>
                  <a:srgbClr val="000000"/>
                </a:solidFill>
              </a:rPr>
              <a:t>- Capacité de stockage amont par épisode pluvieux estimée à 416 m3 ou 110 052 gallons</a:t>
            </a:r>
          </a:p>
          <a:p>
            <a:pPr algn="just" eaLnBrk="0" hangingPunct="0"/>
            <a:r>
              <a:rPr lang="fr-FR" sz="1400" dirty="0">
                <a:solidFill>
                  <a:srgbClr val="000000"/>
                </a:solidFill>
              </a:rPr>
              <a:t>- Capacité de stockage en aval dans le bassin : 40 m3 ou 10 800 gallons</a:t>
            </a:r>
            <a:endParaRPr lang="fr-FR" sz="1400" dirty="0"/>
          </a:p>
        </p:txBody>
      </p:sp>
      <p:cxnSp>
        <p:nvCxnSpPr>
          <p:cNvPr id="2" name="Connecteur droit avec flèche 1">
            <a:extLst>
              <a:ext uri="{FF2B5EF4-FFF2-40B4-BE49-F238E27FC236}">
                <a16:creationId xmlns:a16="http://schemas.microsoft.com/office/drawing/2014/main" id="{794E6B27-01BC-FD80-394F-42D8540FCBB6}"/>
              </a:ext>
            </a:extLst>
          </p:cNvPr>
          <p:cNvCxnSpPr>
            <a:cxnSpLocks/>
          </p:cNvCxnSpPr>
          <p:nvPr/>
        </p:nvCxnSpPr>
        <p:spPr>
          <a:xfrm flipH="1">
            <a:off x="2627784" y="3212976"/>
            <a:ext cx="1296144" cy="23762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BD0080DF-639C-588F-0CB2-5ADB2EC3D901}"/>
              </a:ext>
            </a:extLst>
          </p:cNvPr>
          <p:cNvSpPr txBox="1"/>
          <p:nvPr/>
        </p:nvSpPr>
        <p:spPr>
          <a:xfrm>
            <a:off x="6300192" y="5517232"/>
            <a:ext cx="1584176" cy="369332"/>
          </a:xfrm>
          <a:prstGeom prst="rect">
            <a:avLst/>
          </a:prstGeom>
          <a:noFill/>
        </p:spPr>
        <p:txBody>
          <a:bodyPr wrap="square" rtlCol="0">
            <a:spAutoFit/>
          </a:bodyPr>
          <a:lstStyle/>
          <a:p>
            <a:r>
              <a:rPr lang="fr-FR" b="1" dirty="0">
                <a:solidFill>
                  <a:schemeClr val="bg1"/>
                </a:solidFill>
              </a:rPr>
              <a:t>SB45-Ti </a:t>
            </a:r>
            <a:r>
              <a:rPr lang="fr-FR" b="1" dirty="0" err="1">
                <a:solidFill>
                  <a:schemeClr val="bg1"/>
                </a:solidFill>
              </a:rPr>
              <a:t>Acrête</a:t>
            </a:r>
            <a:endParaRPr lang="fr-FR" b="1" dirty="0">
              <a:solidFill>
                <a:schemeClr val="bg1"/>
              </a:solidFill>
            </a:endParaRPr>
          </a:p>
        </p:txBody>
      </p:sp>
    </p:spTree>
    <p:extLst>
      <p:ext uri="{BB962C8B-B14F-4D97-AF65-F5344CB8AC3E}">
        <p14:creationId xmlns:p14="http://schemas.microsoft.com/office/powerpoint/2010/main" val="21624612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200" name="Group 696"/>
          <p:cNvGraphicFramePr>
            <a:graphicFrameLocks noGrp="1"/>
          </p:cNvGraphicFramePr>
          <p:nvPr>
            <p:ph/>
            <p:extLst>
              <p:ext uri="{D42A27DB-BD31-4B8C-83A1-F6EECF244321}">
                <p14:modId xmlns:p14="http://schemas.microsoft.com/office/powerpoint/2010/main" val="116954579"/>
              </p:ext>
            </p:extLst>
          </p:nvPr>
        </p:nvGraphicFramePr>
        <p:xfrm>
          <a:off x="468313" y="260350"/>
          <a:ext cx="8207375" cy="6239510"/>
        </p:xfrm>
        <a:graphic>
          <a:graphicData uri="http://schemas.openxmlformats.org/drawingml/2006/table">
            <a:tbl>
              <a:tblPr/>
              <a:tblGrid>
                <a:gridCol w="2303462">
                  <a:extLst>
                    <a:ext uri="{9D8B030D-6E8A-4147-A177-3AD203B41FA5}">
                      <a16:colId xmlns:a16="http://schemas.microsoft.com/office/drawing/2014/main" val="20000"/>
                    </a:ext>
                  </a:extLst>
                </a:gridCol>
                <a:gridCol w="941388">
                  <a:extLst>
                    <a:ext uri="{9D8B030D-6E8A-4147-A177-3AD203B41FA5}">
                      <a16:colId xmlns:a16="http://schemas.microsoft.com/office/drawing/2014/main" val="20001"/>
                    </a:ext>
                  </a:extLst>
                </a:gridCol>
                <a:gridCol w="1435100">
                  <a:extLst>
                    <a:ext uri="{9D8B030D-6E8A-4147-A177-3AD203B41FA5}">
                      <a16:colId xmlns:a16="http://schemas.microsoft.com/office/drawing/2014/main" val="20002"/>
                    </a:ext>
                  </a:extLst>
                </a:gridCol>
                <a:gridCol w="742950">
                  <a:extLst>
                    <a:ext uri="{9D8B030D-6E8A-4147-A177-3AD203B41FA5}">
                      <a16:colId xmlns:a16="http://schemas.microsoft.com/office/drawing/2014/main" val="20003"/>
                    </a:ext>
                  </a:extLst>
                </a:gridCol>
                <a:gridCol w="409575">
                  <a:extLst>
                    <a:ext uri="{9D8B030D-6E8A-4147-A177-3AD203B41FA5}">
                      <a16:colId xmlns:a16="http://schemas.microsoft.com/office/drawing/2014/main" val="20004"/>
                    </a:ext>
                  </a:extLst>
                </a:gridCol>
                <a:gridCol w="2374900">
                  <a:extLst>
                    <a:ext uri="{9D8B030D-6E8A-4147-A177-3AD203B41FA5}">
                      <a16:colId xmlns:a16="http://schemas.microsoft.com/office/drawing/2014/main" val="20005"/>
                    </a:ext>
                  </a:extLst>
                </a:gridCol>
              </a:tblGrid>
              <a:tr h="463550">
                <a:tc gridSpan="6">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2971800" algn="l"/>
                        </a:tabLst>
                      </a:pPr>
                      <a:r>
                        <a:rPr kumimoji="0" lang="fr-FR" sz="1200" b="1" i="0" u="none" strike="noStrike" cap="none" normalizeH="0" baseline="0" dirty="0">
                          <a:ln>
                            <a:noFill/>
                          </a:ln>
                          <a:solidFill>
                            <a:schemeClr val="tx1"/>
                          </a:solidFill>
                          <a:effectLst/>
                          <a:latin typeface="Arial" charset="0"/>
                          <a:ea typeface="Times New Roman" pitchFamily="18" charset="0"/>
                          <a:cs typeface="Arial" charset="0"/>
                        </a:rPr>
                        <a:t>B</a:t>
                      </a:r>
                      <a:r>
                        <a:rPr kumimoji="0" lang="fr-FR" sz="1200" b="1" i="0" u="none" strike="noStrike" cap="none" normalizeH="0" baseline="0" dirty="0">
                          <a:ln>
                            <a:noFill/>
                          </a:ln>
                          <a:solidFill>
                            <a:srgbClr val="000000"/>
                          </a:solidFill>
                          <a:effectLst/>
                          <a:latin typeface="Arial" charset="0"/>
                          <a:ea typeface="Times New Roman" pitchFamily="18" charset="0"/>
                          <a:cs typeface="Arial" charset="0"/>
                        </a:rPr>
                        <a:t>ilan des dépenses pour SB45 Ti </a:t>
                      </a:r>
                      <a:r>
                        <a:rPr kumimoji="0" lang="fr-FR" sz="1200" b="1" i="0" u="none" strike="noStrike" cap="none" normalizeH="0" baseline="0" dirty="0" err="1">
                          <a:ln>
                            <a:noFill/>
                          </a:ln>
                          <a:solidFill>
                            <a:srgbClr val="000000"/>
                          </a:solidFill>
                          <a:effectLst/>
                          <a:latin typeface="Arial" charset="0"/>
                          <a:ea typeface="Times New Roman" pitchFamily="18" charset="0"/>
                          <a:cs typeface="Arial" charset="0"/>
                        </a:rPr>
                        <a:t>Acrête</a:t>
                      </a:r>
                      <a:r>
                        <a:rPr kumimoji="0" lang="fr-FR" sz="1200" b="1" i="0" u="none" strike="noStrike" cap="none" normalizeH="0" baseline="0" dirty="0">
                          <a:ln>
                            <a:noFill/>
                          </a:ln>
                          <a:solidFill>
                            <a:srgbClr val="000000"/>
                          </a:solidFill>
                          <a:effectLst/>
                          <a:latin typeface="Arial" charset="0"/>
                          <a:ea typeface="Times New Roman" pitchFamily="18" charset="0"/>
                          <a:cs typeface="Arial" charset="0"/>
                        </a:rPr>
                        <a:t> au 23.01.2012     Seuil maçonné et bassin en l’amont de la ravine</a:t>
                      </a:r>
                      <a:endParaRPr kumimoji="0" lang="fr-FR" sz="12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342900" marR="0" lvl="0" indent="-342900" algn="l" defTabSz="914400" rtl="0" eaLnBrk="0" fontAlgn="base" latinLnBrk="0" hangingPunct="0">
                        <a:lnSpc>
                          <a:spcPct val="100000"/>
                        </a:lnSpc>
                        <a:spcBef>
                          <a:spcPct val="0"/>
                        </a:spcBef>
                        <a:spcAft>
                          <a:spcPct val="0"/>
                        </a:spcAft>
                        <a:buClrTx/>
                        <a:buSzTx/>
                        <a:buFontTx/>
                        <a:buNone/>
                        <a:tabLst>
                          <a:tab pos="2971800" algn="l"/>
                        </a:tabLst>
                      </a:pPr>
                      <a:r>
                        <a:rPr kumimoji="0" lang="fr-FR" sz="1100" b="0" i="0" u="none" strike="noStrike" cap="none" normalizeH="0" baseline="0" dirty="0">
                          <a:ln>
                            <a:noFill/>
                          </a:ln>
                          <a:solidFill>
                            <a:srgbClr val="000000"/>
                          </a:solidFill>
                          <a:effectLst/>
                          <a:latin typeface="Arial" charset="0"/>
                          <a:ea typeface="Times New Roman" pitchFamily="18" charset="0"/>
                          <a:cs typeface="Arial" charset="0"/>
                        </a:rPr>
                        <a:t>Date début de chantier : 15.12.2011         Date de fin de chantier : 16.01.2012       </a:t>
                      </a:r>
                      <a:r>
                        <a:rPr kumimoji="0" lang="fr-FR" sz="1000" b="0" i="0" u="none" strike="noStrike" cap="none" normalizeH="0" baseline="0" dirty="0">
                          <a:ln>
                            <a:noFill/>
                          </a:ln>
                          <a:solidFill>
                            <a:srgbClr val="000000"/>
                          </a:solidFill>
                          <a:effectLst/>
                          <a:latin typeface="Arial" charset="0"/>
                          <a:ea typeface="Times New Roman" pitchFamily="18" charset="0"/>
                          <a:cs typeface="Arial" charset="0"/>
                        </a:rPr>
                        <a:t>Ingénieur </a:t>
                      </a:r>
                      <a:r>
                        <a:rPr kumimoji="0" lang="fr-FR" sz="1000" b="0" i="0" u="none" strike="noStrike" cap="none" normalizeH="0" baseline="0" dirty="0" err="1">
                          <a:ln>
                            <a:noFill/>
                          </a:ln>
                          <a:solidFill>
                            <a:srgbClr val="000000"/>
                          </a:solidFill>
                          <a:effectLst/>
                          <a:latin typeface="Arial" charset="0"/>
                          <a:ea typeface="Times New Roman" pitchFamily="18" charset="0"/>
                          <a:cs typeface="Arial" charset="0"/>
                        </a:rPr>
                        <a:t>Saintil</a:t>
                      </a:r>
                      <a:r>
                        <a:rPr kumimoji="0" lang="fr-FR" sz="1000" b="0" i="0" u="none" strike="noStrike" cap="none" normalizeH="0" baseline="0" dirty="0">
                          <a:ln>
                            <a:noFill/>
                          </a:ln>
                          <a:solidFill>
                            <a:srgbClr val="000000"/>
                          </a:solidFill>
                          <a:effectLst/>
                          <a:latin typeface="Arial" charset="0"/>
                          <a:ea typeface="Times New Roman" pitchFamily="18" charset="0"/>
                          <a:cs typeface="Arial" charset="0"/>
                        </a:rPr>
                        <a:t> CLOSSY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368300">
                <a:tc gridSpan="4">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1" i="0" u="none" strike="noStrike" cap="none" normalizeH="0" baseline="0" dirty="0">
                          <a:ln>
                            <a:noFill/>
                          </a:ln>
                          <a:solidFill>
                            <a:srgbClr val="000000"/>
                          </a:solidFill>
                          <a:effectLst/>
                          <a:latin typeface="Arial" charset="0"/>
                          <a:ea typeface="Times New Roman" pitchFamily="18" charset="0"/>
                          <a:cs typeface="Arial" charset="0"/>
                        </a:rPr>
                        <a:t>Seuil maçonné                                      </a:t>
                      </a:r>
                      <a:endParaRPr kumimoji="0" lang="fr-FR" sz="10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fr-FR" sz="1100" b="0" i="0" u="none" strike="noStrike" cap="none" normalizeH="0" baseline="0" dirty="0">
                          <a:ln>
                            <a:noFill/>
                          </a:ln>
                          <a:solidFill>
                            <a:srgbClr val="000000"/>
                          </a:solidFill>
                          <a:effectLst/>
                          <a:latin typeface="Arial" charset="0"/>
                          <a:ea typeface="Times New Roman" pitchFamily="18" charset="0"/>
                          <a:cs typeface="Arial" charset="0"/>
                        </a:rPr>
                        <a:t>Longueur seuil  13,60: m                                </a:t>
                      </a:r>
                      <a:endParaRPr kumimoji="0" lang="fr-FR" sz="10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fr-FR" sz="1100" b="0" i="0" u="none" strike="noStrike" cap="none" normalizeH="0" baseline="0" dirty="0">
                          <a:ln>
                            <a:noFill/>
                          </a:ln>
                          <a:solidFill>
                            <a:srgbClr val="000000"/>
                          </a:solidFill>
                          <a:effectLst/>
                          <a:latin typeface="Arial" charset="0"/>
                          <a:ea typeface="Times New Roman" pitchFamily="18" charset="0"/>
                          <a:cs typeface="Arial" charset="0"/>
                        </a:rPr>
                        <a:t>Largeur mur       0,80: m                                  </a:t>
                      </a:r>
                      <a:endParaRPr kumimoji="0" lang="fr-FR" sz="10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fr-FR" sz="1100" b="0" i="0" u="none" strike="noStrike" cap="none" normalizeH="0" baseline="0" dirty="0">
                          <a:ln>
                            <a:noFill/>
                          </a:ln>
                          <a:solidFill>
                            <a:srgbClr val="000000"/>
                          </a:solidFill>
                          <a:effectLst/>
                          <a:latin typeface="Arial" charset="0"/>
                          <a:ea typeface="Times New Roman" pitchFamily="18" charset="0"/>
                          <a:cs typeface="Arial" charset="0"/>
                        </a:rPr>
                        <a:t>Hauteur seuil au déversoir : en amont =1,60  m, en aval 2,05 m</a:t>
                      </a:r>
                      <a:endParaRPr kumimoji="0" lang="fr-FR" sz="10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342900" marR="0" lvl="0" indent="-342900" algn="just" defTabSz="914400" rtl="0" eaLnBrk="0" fontAlgn="base" latinLnBrk="0" hangingPunct="0">
                        <a:lnSpc>
                          <a:spcPct val="100000"/>
                        </a:lnSpc>
                        <a:spcBef>
                          <a:spcPct val="0"/>
                        </a:spcBef>
                        <a:spcAft>
                          <a:spcPct val="0"/>
                        </a:spcAft>
                        <a:buClrTx/>
                        <a:buSzTx/>
                        <a:buFontTx/>
                        <a:buNone/>
                        <a:tabLst/>
                      </a:pPr>
                      <a:r>
                        <a:rPr kumimoji="0" lang="fr-FR" sz="1000" b="1" i="0" u="none" strike="noStrike" cap="none" normalizeH="0" baseline="0" dirty="0">
                          <a:ln>
                            <a:noFill/>
                          </a:ln>
                          <a:solidFill>
                            <a:srgbClr val="000000"/>
                          </a:solidFill>
                          <a:effectLst/>
                          <a:latin typeface="Arial" charset="0"/>
                          <a:ea typeface="Times New Roman" pitchFamily="18" charset="0"/>
                          <a:cs typeface="Arial" charset="0"/>
                        </a:rPr>
                        <a:t>Capacité stockage amont/épisode pluvieux : 416 m3 ou 110 052 gal</a:t>
                      </a:r>
                      <a:endParaRPr kumimoji="0" lang="fr-FR" sz="1800" b="0" i="0" u="none" strike="noStrike" cap="none" normalizeH="0" baseline="0" dirty="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hMerge="1">
                  <a:txBody>
                    <a:bodyPr/>
                    <a:lstStyle/>
                    <a:p>
                      <a:endParaRPr lang="fr-FR"/>
                    </a:p>
                  </a:txBody>
                  <a:tcPr/>
                </a:tc>
                <a:tc hMerge="1">
                  <a:txBody>
                    <a:bodyPr/>
                    <a:lstStyle/>
                    <a:p>
                      <a:endParaRPr lang="fr-FR"/>
                    </a:p>
                  </a:txBody>
                  <a:tcPr/>
                </a:tc>
                <a:tc hMerge="1">
                  <a:txBody>
                    <a:bodyPr/>
                    <a:lstStyle/>
                    <a:p>
                      <a:endParaRPr lang="fr-FR"/>
                    </a:p>
                  </a:txBody>
                  <a:tcPr/>
                </a:tc>
                <a:tc gridSpan="2">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Arial" charset="0"/>
                          <a:ea typeface="Times New Roman" pitchFamily="18" charset="0"/>
                          <a:cs typeface="Arial" charset="0"/>
                        </a:rPr>
                        <a:t>Bassin en aval :</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Longueur =5,16 m</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Largeur  =  5,17 m </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Hauteur  = 1,50 m</a:t>
                      </a:r>
                      <a:endParaRPr kumimoji="0" lang="fr-FR" sz="1000" b="0" i="0" u="none" strike="noStrike" cap="none" normalizeH="0" baseline="0">
                        <a:ln>
                          <a:noFill/>
                        </a:ln>
                        <a:solidFill>
                          <a:schemeClr val="tx1"/>
                        </a:solidFill>
                        <a:effectLst/>
                        <a:latin typeface="Times New Roman" pitchFamily="18" charset="0"/>
                        <a:ea typeface="Times New Roman" pitchFamily="18" charset="0"/>
                        <a:cs typeface="Arial"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Volume  = </a:t>
                      </a:r>
                      <a:r>
                        <a:rPr kumimoji="0" lang="fr-FR" sz="1100" b="1" i="0" u="none" strike="noStrike" cap="none" normalizeH="0" baseline="0">
                          <a:ln>
                            <a:noFill/>
                          </a:ln>
                          <a:solidFill>
                            <a:srgbClr val="000000"/>
                          </a:solidFill>
                          <a:effectLst/>
                          <a:latin typeface="Arial" charset="0"/>
                          <a:ea typeface="Times New Roman" pitchFamily="18" charset="0"/>
                          <a:cs typeface="Arial" charset="0"/>
                        </a:rPr>
                        <a:t>40</a:t>
                      </a:r>
                      <a:r>
                        <a:rPr kumimoji="0" lang="fr-FR" sz="1100" b="0" i="0" u="none" strike="noStrike" cap="none" normalizeH="0" baseline="0">
                          <a:ln>
                            <a:noFill/>
                          </a:ln>
                          <a:solidFill>
                            <a:srgbClr val="000000"/>
                          </a:solidFill>
                          <a:effectLst/>
                          <a:latin typeface="Arial" charset="0"/>
                          <a:ea typeface="Times New Roman" pitchFamily="18" charset="0"/>
                          <a:cs typeface="Arial" charset="0"/>
                        </a:rPr>
                        <a:t> </a:t>
                      </a:r>
                      <a:r>
                        <a:rPr kumimoji="0" lang="fr-FR" sz="1100" b="1" i="0" u="none" strike="noStrike" cap="none" normalizeH="0" baseline="0">
                          <a:ln>
                            <a:noFill/>
                          </a:ln>
                          <a:solidFill>
                            <a:srgbClr val="000000"/>
                          </a:solidFill>
                          <a:effectLst/>
                          <a:latin typeface="Arial" charset="0"/>
                          <a:ea typeface="Times New Roman" pitchFamily="18" charset="0"/>
                          <a:cs typeface="Arial" charset="0"/>
                        </a:rPr>
                        <a:t>m</a:t>
                      </a:r>
                      <a:r>
                        <a:rPr kumimoji="0" lang="fr-FR" sz="1100" b="1" i="0" u="none" strike="noStrike" cap="none" normalizeH="0" baseline="30000">
                          <a:ln>
                            <a:noFill/>
                          </a:ln>
                          <a:solidFill>
                            <a:srgbClr val="000000"/>
                          </a:solidFill>
                          <a:effectLst/>
                          <a:latin typeface="Arial" charset="0"/>
                          <a:ea typeface="Times New Roman" pitchFamily="18" charset="0"/>
                          <a:cs typeface="Arial" charset="0"/>
                        </a:rPr>
                        <a:t>3</a:t>
                      </a:r>
                      <a:r>
                        <a:rPr kumimoji="0" lang="fr-FR" sz="1100" b="0" i="0" u="none" strike="noStrike" cap="none" normalizeH="0" baseline="30000">
                          <a:ln>
                            <a:noFill/>
                          </a:ln>
                          <a:solidFill>
                            <a:srgbClr val="000000"/>
                          </a:solidFill>
                          <a:effectLst/>
                          <a:latin typeface="Arial" charset="0"/>
                          <a:ea typeface="Times New Roman" pitchFamily="18" charset="0"/>
                          <a:cs typeface="Arial" charset="0"/>
                        </a:rPr>
                        <a:t> </a:t>
                      </a:r>
                      <a:r>
                        <a:rPr kumimoji="0" lang="fr-FR" sz="1100" b="0" i="0" u="none" strike="noStrike" cap="none" normalizeH="0" baseline="0">
                          <a:ln>
                            <a:noFill/>
                          </a:ln>
                          <a:solidFill>
                            <a:srgbClr val="000000"/>
                          </a:solidFill>
                          <a:effectLst/>
                          <a:latin typeface="Arial" charset="0"/>
                          <a:ea typeface="Times New Roman" pitchFamily="18" charset="0"/>
                          <a:cs typeface="Arial" charset="0"/>
                        </a:rPr>
                        <a:t>ou 10800 gallons</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hMerge="1">
                  <a:txBody>
                    <a:bodyPr/>
                    <a:lstStyle/>
                    <a:p>
                      <a:endParaRPr lang="fr-FR"/>
                    </a:p>
                  </a:txBody>
                  <a:tcPr/>
                </a:tc>
                <a:extLst>
                  <a:ext uri="{0D108BD9-81ED-4DB2-BD59-A6C34878D82A}">
                    <a16:rowId xmlns:a16="http://schemas.microsoft.com/office/drawing/2014/main" val="10001"/>
                  </a:ext>
                </a:extLst>
              </a:tr>
              <a:tr h="169863">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  </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Arial" charset="0"/>
                          <a:ea typeface="Times New Roman" pitchFamily="18" charset="0"/>
                          <a:cs typeface="Arial" charset="0"/>
                        </a:rPr>
                        <a:t>Nombre</a:t>
                      </a:r>
                      <a:r>
                        <a:rPr kumimoji="0" lang="fr-FR" sz="1100" b="0" i="0" u="none" strike="noStrike" cap="none" normalizeH="0" baseline="0">
                          <a:ln>
                            <a:noFill/>
                          </a:ln>
                          <a:solidFill>
                            <a:srgbClr val="000000"/>
                          </a:solidFill>
                          <a:effectLst/>
                          <a:latin typeface="Arial" charset="0"/>
                          <a:ea typeface="Times New Roman" pitchFamily="18" charset="0"/>
                          <a:cs typeface="Arial" charset="0"/>
                        </a:rPr>
                        <a:t> </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Arial" charset="0"/>
                          <a:ea typeface="Times New Roman" pitchFamily="18" charset="0"/>
                          <a:cs typeface="Arial" charset="0"/>
                        </a:rPr>
                        <a:t>Prix achat unitaire</a:t>
                      </a:r>
                      <a:r>
                        <a:rPr kumimoji="0" lang="fr-FR" sz="1100" b="0" i="0" u="none" strike="noStrike" cap="none" normalizeH="0" baseline="0">
                          <a:ln>
                            <a:noFill/>
                          </a:ln>
                          <a:solidFill>
                            <a:srgbClr val="000000"/>
                          </a:solidFill>
                          <a:effectLst/>
                          <a:latin typeface="Arial" charset="0"/>
                          <a:ea typeface="Times New Roman" pitchFamily="18" charset="0"/>
                          <a:cs typeface="Arial" charset="0"/>
                        </a:rPr>
                        <a:t> </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rgbClr val="000000"/>
                          </a:solidFill>
                          <a:effectLst/>
                          <a:latin typeface="Arial" charset="0"/>
                          <a:ea typeface="Times New Roman" pitchFamily="18" charset="0"/>
                          <a:cs typeface="Arial" charset="0"/>
                        </a:rPr>
                        <a:t>Prix d’achat</a:t>
                      </a:r>
                      <a:r>
                        <a:rPr kumimoji="0" lang="fr-FR" sz="1100" b="0" i="0" u="none" strike="noStrike" cap="none" normalizeH="0" baseline="0">
                          <a:ln>
                            <a:noFill/>
                          </a:ln>
                          <a:solidFill>
                            <a:srgbClr val="000000"/>
                          </a:solidFill>
                          <a:effectLst/>
                          <a:latin typeface="Arial" charset="0"/>
                          <a:ea typeface="Times New Roman" pitchFamily="18" charset="0"/>
                          <a:cs typeface="Arial" charset="0"/>
                        </a:rPr>
                        <a:t>   </a:t>
                      </a:r>
                      <a:r>
                        <a:rPr kumimoji="0" lang="fr-FR" sz="1100" b="1" i="0" u="none" strike="noStrike" cap="none" normalizeH="0" baseline="0">
                          <a:ln>
                            <a:noFill/>
                          </a:ln>
                          <a:solidFill>
                            <a:srgbClr val="000000"/>
                          </a:solidFill>
                          <a:effectLst/>
                          <a:latin typeface="Arial" charset="0"/>
                          <a:ea typeface="Times New Roman" pitchFamily="18" charset="0"/>
                          <a:cs typeface="Arial" charset="0"/>
                        </a:rPr>
                        <a:t>1 € = 50 gdes</a:t>
                      </a:r>
                      <a:r>
                        <a:rPr kumimoji="0" lang="fr-FR" sz="1100" b="0" i="0" u="none" strike="noStrike" cap="none" normalizeH="0" baseline="0">
                          <a:ln>
                            <a:noFill/>
                          </a:ln>
                          <a:solidFill>
                            <a:srgbClr val="000000"/>
                          </a:solidFill>
                          <a:effectLst/>
                          <a:latin typeface="Arial" charset="0"/>
                          <a:ea typeface="Times New Roman" pitchFamily="18" charset="0"/>
                          <a:cs typeface="Arial" charset="0"/>
                        </a:rPr>
                        <a:t> </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2"/>
                  </a:ext>
                </a:extLst>
              </a:tr>
              <a:tr h="239713">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Arial" charset="0"/>
                          <a:ea typeface="Times New Roman" pitchFamily="18" charset="0"/>
                          <a:cs typeface="Arial" charset="0"/>
                        </a:rPr>
                        <a:t>  </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Arial" charset="0"/>
                          <a:ea typeface="Times New Roman" pitchFamily="18" charset="0"/>
                          <a:cs typeface="Arial" charset="0"/>
                        </a:rPr>
                        <a:t>  </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Arial" charset="0"/>
                          <a:ea typeface="Times New Roman" pitchFamily="18" charset="0"/>
                          <a:cs typeface="Arial" charset="0"/>
                        </a:rPr>
                        <a:t>  </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gridSpan="2">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chemeClr val="tx1"/>
                          </a:solidFill>
                          <a:effectLst/>
                          <a:latin typeface="Arial" charset="0"/>
                          <a:ea typeface="Times New Roman" pitchFamily="18" charset="0"/>
                          <a:cs typeface="Arial" charset="0"/>
                        </a:rPr>
                        <a:t>En gourdes</a:t>
                      </a:r>
                      <a:r>
                        <a:rPr kumimoji="0" lang="fr-FR" sz="1100" b="0" i="0" u="none" strike="noStrike" cap="none" normalizeH="0" baseline="0">
                          <a:ln>
                            <a:noFill/>
                          </a:ln>
                          <a:solidFill>
                            <a:schemeClr val="tx1"/>
                          </a:solidFill>
                          <a:effectLst/>
                          <a:latin typeface="Arial" charset="0"/>
                          <a:ea typeface="Times New Roman" pitchFamily="18" charset="0"/>
                          <a:cs typeface="Arial" charset="0"/>
                        </a:rPr>
                        <a:t> </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hMerge="1">
                  <a:txBody>
                    <a:bodyPr/>
                    <a:lstStyle/>
                    <a:p>
                      <a:endParaRPr lang="fr-FR"/>
                    </a:p>
                  </a:txBody>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1" i="0" u="none" strike="noStrike" cap="none" normalizeH="0" baseline="0">
                          <a:ln>
                            <a:noFill/>
                          </a:ln>
                          <a:solidFill>
                            <a:schemeClr val="tx1"/>
                          </a:solidFill>
                          <a:effectLst/>
                          <a:latin typeface="Arial" charset="0"/>
                          <a:ea typeface="Times New Roman" pitchFamily="18" charset="0"/>
                          <a:cs typeface="Arial" charset="0"/>
                        </a:rPr>
                        <a:t>En euros</a:t>
                      </a:r>
                      <a:r>
                        <a:rPr kumimoji="0" lang="fr-FR" sz="1100" b="0" i="0" u="none" strike="noStrike" cap="none" normalizeH="0" baseline="0">
                          <a:ln>
                            <a:noFill/>
                          </a:ln>
                          <a:solidFill>
                            <a:schemeClr val="tx1"/>
                          </a:solidFill>
                          <a:effectLst/>
                          <a:latin typeface="Arial" charset="0"/>
                          <a:ea typeface="Times New Roman" pitchFamily="18" charset="0"/>
                          <a:cs typeface="Arial" charset="0"/>
                        </a:rPr>
                        <a:t> </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3"/>
                  </a:ext>
                </a:extLst>
              </a:tr>
              <a:tr h="241300">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Camion de sable</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17</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3 000</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gridSpan="2">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 51 000</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hMerge="1">
                  <a:txBody>
                    <a:bodyPr/>
                    <a:lstStyle/>
                    <a:p>
                      <a:endParaRPr lang="fr-FR"/>
                    </a:p>
                  </a:txBody>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1020</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4"/>
                  </a:ext>
                </a:extLst>
              </a:tr>
              <a:tr h="260350">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dirty="0">
                          <a:ln>
                            <a:noFill/>
                          </a:ln>
                          <a:solidFill>
                            <a:srgbClr val="000000"/>
                          </a:solidFill>
                          <a:effectLst/>
                          <a:latin typeface="Arial" charset="0"/>
                          <a:ea typeface="Times New Roman" pitchFamily="18" charset="0"/>
                          <a:cs typeface="Arial" charset="0"/>
                        </a:rPr>
                        <a:t>Jours manœuvres fouilles fondations </a:t>
                      </a:r>
                      <a:endParaRPr kumimoji="0" lang="fr-FR" sz="1800" b="0" i="0" u="none" strike="noStrike" cap="none" normalizeH="0" baseline="0" dirty="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gridSpan="2">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 10 000</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hMerge="1">
                  <a:txBody>
                    <a:bodyPr/>
                    <a:lstStyle/>
                    <a:p>
                      <a:endParaRPr lang="fr-FR"/>
                    </a:p>
                  </a:txBody>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  200</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5"/>
                  </a:ext>
                </a:extLst>
              </a:tr>
              <a:tr h="241300">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piles de roches </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70</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   500 </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gridSpan="2">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 35 000 </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hMerge="1">
                  <a:txBody>
                    <a:bodyPr/>
                    <a:lstStyle/>
                    <a:p>
                      <a:endParaRPr lang="fr-FR"/>
                    </a:p>
                  </a:txBody>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   700</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6"/>
                  </a:ext>
                </a:extLst>
              </a:tr>
              <a:tr h="239713">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Arial" charset="0"/>
                          <a:ea typeface="Times New Roman" pitchFamily="18" charset="0"/>
                          <a:cs typeface="Arial" charset="0"/>
                        </a:rPr>
                        <a:t>Brouettes gravier </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Arial" charset="0"/>
                          <a:ea typeface="Times New Roman" pitchFamily="18" charset="0"/>
                          <a:cs typeface="Arial" charset="0"/>
                        </a:rPr>
                        <a:t>128</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Arial" charset="0"/>
                          <a:ea typeface="Times New Roman" pitchFamily="18" charset="0"/>
                          <a:cs typeface="Arial" charset="0"/>
                        </a:rPr>
                        <a:t>   100 ou autres</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gridSpan="2">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Arial" charset="0"/>
                          <a:ea typeface="Times New Roman" pitchFamily="18" charset="0"/>
                          <a:cs typeface="Arial" charset="0"/>
                        </a:rPr>
                        <a:t> 12 950</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hMerge="1">
                  <a:txBody>
                    <a:bodyPr/>
                    <a:lstStyle/>
                    <a:p>
                      <a:endParaRPr lang="fr-FR"/>
                    </a:p>
                  </a:txBody>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Arial" charset="0"/>
                          <a:ea typeface="Times New Roman" pitchFamily="18" charset="0"/>
                          <a:cs typeface="Arial" charset="0"/>
                        </a:rPr>
                        <a:t>   259</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7"/>
                  </a:ext>
                </a:extLst>
              </a:tr>
              <a:tr h="239713">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drums d’eau </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87</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   150 </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gridSpan="2">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 13 050 </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hMerge="1">
                  <a:txBody>
                    <a:bodyPr/>
                    <a:lstStyle/>
                    <a:p>
                      <a:endParaRPr lang="fr-FR"/>
                    </a:p>
                  </a:txBody>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   261</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8"/>
                  </a:ext>
                </a:extLst>
              </a:tr>
              <a:tr h="239713">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sacs de ciment </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325</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   330 </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gridSpan="2">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107 250</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hMerge="1">
                  <a:txBody>
                    <a:bodyPr/>
                    <a:lstStyle/>
                    <a:p>
                      <a:endParaRPr lang="fr-FR"/>
                    </a:p>
                  </a:txBody>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 2 145</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9"/>
                  </a:ext>
                </a:extLst>
              </a:tr>
              <a:tr h="241300">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Fer 3/8 </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86</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   235</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gridSpan="2">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 20 210</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hMerge="1">
                  <a:txBody>
                    <a:bodyPr/>
                    <a:lstStyle/>
                    <a:p>
                      <a:endParaRPr lang="fr-FR"/>
                    </a:p>
                  </a:txBody>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  404,20</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10"/>
                  </a:ext>
                </a:extLst>
              </a:tr>
              <a:tr h="234950">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Fer 1/4 </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49</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     85</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gridSpan="2">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  4 165 </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hMerge="1">
                  <a:txBody>
                    <a:bodyPr/>
                    <a:lstStyle/>
                    <a:p>
                      <a:endParaRPr lang="fr-FR"/>
                    </a:p>
                  </a:txBody>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   83,30</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11"/>
                  </a:ext>
                </a:extLst>
              </a:tr>
              <a:tr h="239713">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Arial" charset="0"/>
                          <a:ea typeface="Times New Roman" pitchFamily="18" charset="0"/>
                          <a:cs typeface="Arial" charset="0"/>
                        </a:rPr>
                        <a:t>Main d’oeuvre </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1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1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gridSpan="2">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Arial" charset="0"/>
                          <a:ea typeface="Times New Roman" pitchFamily="18" charset="0"/>
                          <a:cs typeface="Arial" charset="0"/>
                        </a:rPr>
                        <a:t> 69 500</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hMerge="1">
                  <a:txBody>
                    <a:bodyPr/>
                    <a:lstStyle/>
                    <a:p>
                      <a:endParaRPr lang="fr-FR"/>
                    </a:p>
                  </a:txBody>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Arial" charset="0"/>
                          <a:ea typeface="Times New Roman" pitchFamily="18" charset="0"/>
                          <a:cs typeface="Arial" charset="0"/>
                        </a:rPr>
                        <a:t> 1 390</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12"/>
                  </a:ext>
                </a:extLst>
              </a:tr>
              <a:tr h="234950">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Gasoil et gasoline</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1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1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gridSpan="2">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 8 750</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hMerge="1">
                  <a:txBody>
                    <a:bodyPr/>
                    <a:lstStyle/>
                    <a:p>
                      <a:endParaRPr lang="fr-FR"/>
                    </a:p>
                  </a:txBody>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   175</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13"/>
                  </a:ext>
                </a:extLst>
              </a:tr>
              <a:tr h="234950">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Fil à ligature</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43 lb</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    50</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gridSpan="2">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 2 150</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hMerge="1">
                  <a:txBody>
                    <a:bodyPr/>
                    <a:lstStyle/>
                    <a:p>
                      <a:endParaRPr lang="fr-FR"/>
                    </a:p>
                  </a:txBody>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    43</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14"/>
                  </a:ext>
                </a:extLst>
              </a:tr>
              <a:tr h="236538">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Petite fourniture</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1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1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gridSpan="2">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 2 600</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hMerge="1">
                  <a:txBody>
                    <a:bodyPr/>
                    <a:lstStyle/>
                    <a:p>
                      <a:endParaRPr lang="fr-FR"/>
                    </a:p>
                  </a:txBody>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    52</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15"/>
                  </a:ext>
                </a:extLst>
              </a:tr>
              <a:tr h="234950">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Réparation pneus</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1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1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gridSpan="2">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   800</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hMerge="1">
                  <a:txBody>
                    <a:bodyPr/>
                    <a:lstStyle/>
                    <a:p>
                      <a:endParaRPr lang="fr-FR"/>
                    </a:p>
                  </a:txBody>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    16</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16"/>
                  </a:ext>
                </a:extLst>
              </a:tr>
              <a:tr h="2603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Repas chantiers : 4 sacs riz et 4 gal.huile, </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1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1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gridSpan="2">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 4 700</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hMerge="1">
                  <a:txBody>
                    <a:bodyPr/>
                    <a:lstStyle/>
                    <a:p>
                      <a:endParaRPr lang="fr-FR"/>
                    </a:p>
                  </a:txBody>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    94</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17"/>
                  </a:ext>
                </a:extLst>
              </a:tr>
              <a:tr h="247650">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charset="0"/>
                          <a:ea typeface="Times New Roman" pitchFamily="18" charset="0"/>
                          <a:cs typeface="Arial" charset="0"/>
                        </a:rPr>
                        <a:t>TOTAL</a:t>
                      </a:r>
                      <a:r>
                        <a:rPr kumimoji="0" lang="fr-FR" sz="1200" b="0" i="0" u="none" strike="noStrike" cap="none" normalizeH="0" baseline="0">
                          <a:ln>
                            <a:noFill/>
                          </a:ln>
                          <a:solidFill>
                            <a:schemeClr val="tx1"/>
                          </a:solidFill>
                          <a:effectLst/>
                          <a:latin typeface="Arial" charset="0"/>
                          <a:ea typeface="Times New Roman" pitchFamily="18" charset="0"/>
                          <a:cs typeface="Arial"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charset="0"/>
                          <a:ea typeface="Times New Roman" pitchFamily="18" charset="0"/>
                          <a:cs typeface="Arial"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charset="0"/>
                          <a:ea typeface="Times New Roman" pitchFamily="18" charset="0"/>
                          <a:cs typeface="Arial"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gridSpan="2">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a:ln>
                            <a:noFill/>
                          </a:ln>
                          <a:solidFill>
                            <a:schemeClr val="tx1"/>
                          </a:solidFill>
                          <a:effectLst/>
                          <a:latin typeface="Arial" charset="0"/>
                          <a:ea typeface="Times New Roman" pitchFamily="18" charset="0"/>
                          <a:cs typeface="Arial" charset="0"/>
                        </a:rPr>
                        <a:t>342125 gdes</a:t>
                      </a:r>
                      <a:r>
                        <a:rPr kumimoji="0" lang="fr-FR" sz="1200" b="0" i="0" u="none" strike="noStrike" cap="none" normalizeH="0" baseline="0">
                          <a:ln>
                            <a:noFill/>
                          </a:ln>
                          <a:solidFill>
                            <a:schemeClr val="tx1"/>
                          </a:solidFill>
                          <a:effectLst/>
                          <a:latin typeface="Arial" charset="0"/>
                          <a:ea typeface="Times New Roman" pitchFamily="18" charset="0"/>
                          <a:cs typeface="Arial"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hMerge="1">
                  <a:txBody>
                    <a:bodyPr/>
                    <a:lstStyle/>
                    <a:p>
                      <a:endParaRPr lang="fr-FR"/>
                    </a:p>
                  </a:txBody>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dirty="0">
                          <a:ln>
                            <a:noFill/>
                          </a:ln>
                          <a:solidFill>
                            <a:schemeClr val="tx1"/>
                          </a:solidFill>
                          <a:effectLst/>
                          <a:latin typeface="Arial" charset="0"/>
                          <a:ea typeface="Times New Roman" pitchFamily="18" charset="0"/>
                          <a:cs typeface="Arial" charset="0"/>
                        </a:rPr>
                        <a:t> 6 842,50 €</a:t>
                      </a:r>
                      <a:r>
                        <a:rPr kumimoji="0" lang="fr-FR" sz="1200" b="0" i="0" u="none" strike="noStrike" cap="none" normalizeH="0" baseline="0" dirty="0">
                          <a:ln>
                            <a:noFill/>
                          </a:ln>
                          <a:solidFill>
                            <a:schemeClr val="tx1"/>
                          </a:solidFill>
                          <a:effectLst/>
                          <a:latin typeface="Arial" charset="0"/>
                          <a:ea typeface="Times New Roman" pitchFamily="18" charset="0"/>
                          <a:cs typeface="Arial"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18"/>
                  </a:ext>
                </a:extLst>
              </a:tr>
            </a:tbl>
          </a:graphicData>
        </a:graphic>
      </p:graphicFrame>
    </p:spTree>
    <p:extLst>
      <p:ext uri="{BB962C8B-B14F-4D97-AF65-F5344CB8AC3E}">
        <p14:creationId xmlns:p14="http://schemas.microsoft.com/office/powerpoint/2010/main" val="238184775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779" name="Group 131"/>
          <p:cNvGraphicFramePr>
            <a:graphicFrameLocks noGrp="1"/>
          </p:cNvGraphicFramePr>
          <p:nvPr>
            <p:ph/>
            <p:extLst>
              <p:ext uri="{D42A27DB-BD31-4B8C-83A1-F6EECF244321}">
                <p14:modId xmlns:p14="http://schemas.microsoft.com/office/powerpoint/2010/main" val="1787558719"/>
              </p:ext>
            </p:extLst>
          </p:nvPr>
        </p:nvGraphicFramePr>
        <p:xfrm>
          <a:off x="457200" y="274638"/>
          <a:ext cx="8229600" cy="5851525"/>
        </p:xfrm>
        <a:graphic>
          <a:graphicData uri="http://schemas.openxmlformats.org/drawingml/2006/table">
            <a:tbl>
              <a:tblPr/>
              <a:tblGrid>
                <a:gridCol w="3043238">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3357562">
                  <a:extLst>
                    <a:ext uri="{9D8B030D-6E8A-4147-A177-3AD203B41FA5}">
                      <a16:colId xmlns:a16="http://schemas.microsoft.com/office/drawing/2014/main" val="20002"/>
                    </a:ext>
                  </a:extLst>
                </a:gridCol>
              </a:tblGrid>
              <a:tr h="9842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dirty="0">
                          <a:ln>
                            <a:noFill/>
                          </a:ln>
                          <a:solidFill>
                            <a:schemeClr val="tx1"/>
                          </a:solidFill>
                          <a:effectLst/>
                          <a:latin typeface="Arial" charset="0"/>
                          <a:ea typeface="Times New Roman" pitchFamily="18" charset="0"/>
                          <a:cs typeface="Arial" charset="0"/>
                        </a:rPr>
                        <a:t>SB 45 Ti </a:t>
                      </a:r>
                      <a:r>
                        <a:rPr kumimoji="0" lang="fr-FR" sz="1400" b="1" i="0" u="none" strike="noStrike" cap="none" normalizeH="0" baseline="0" dirty="0" err="1">
                          <a:ln>
                            <a:noFill/>
                          </a:ln>
                          <a:solidFill>
                            <a:schemeClr val="tx1"/>
                          </a:solidFill>
                          <a:effectLst/>
                          <a:latin typeface="Arial" charset="0"/>
                          <a:ea typeface="Times New Roman" pitchFamily="18" charset="0"/>
                          <a:cs typeface="Arial" charset="0"/>
                        </a:rPr>
                        <a:t>Acrête</a:t>
                      </a:r>
                      <a:endParaRPr kumimoji="0" lang="fr-FR" sz="1400" b="1" i="0" u="none" strike="noStrike" cap="none" normalizeH="0" baseline="0" dirty="0">
                        <a:ln>
                          <a:noFill/>
                        </a:ln>
                        <a:solidFill>
                          <a:schemeClr val="tx1"/>
                        </a:solidFill>
                        <a:effectLst/>
                        <a:latin typeface="Arial" charset="0"/>
                        <a:ea typeface="Times New Roman" pitchFamily="18"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dirty="0">
                          <a:ln>
                            <a:noFill/>
                          </a:ln>
                          <a:solidFill>
                            <a:schemeClr val="tx1"/>
                          </a:solidFill>
                          <a:effectLst/>
                          <a:latin typeface="Arial" charset="0"/>
                          <a:ea typeface="Times New Roman" pitchFamily="18" charset="0"/>
                          <a:cs typeface="Arial" charset="0"/>
                        </a:rPr>
                        <a:t>Salaires versés à la population 8</a:t>
                      </a:r>
                      <a:r>
                        <a:rPr kumimoji="0" lang="fr-FR" sz="1400" b="1" i="0" u="none" strike="noStrike" cap="none" normalizeH="0" baseline="30000" dirty="0">
                          <a:ln>
                            <a:noFill/>
                          </a:ln>
                          <a:solidFill>
                            <a:schemeClr val="tx1"/>
                          </a:solidFill>
                          <a:effectLst/>
                          <a:latin typeface="Arial" charset="0"/>
                          <a:ea typeface="Times New Roman" pitchFamily="18" charset="0"/>
                          <a:cs typeface="Arial" charset="0"/>
                        </a:rPr>
                        <a:t>ème</a:t>
                      </a:r>
                      <a:r>
                        <a:rPr kumimoji="0" lang="fr-FR" sz="1400" b="1" i="0" u="none" strike="noStrike" cap="none" normalizeH="0" baseline="0" dirty="0">
                          <a:ln>
                            <a:noFill/>
                          </a:ln>
                          <a:solidFill>
                            <a:schemeClr val="tx1"/>
                          </a:solidFill>
                          <a:effectLst/>
                          <a:latin typeface="Arial" charset="0"/>
                          <a:ea typeface="Times New Roman" pitchFamily="18" charset="0"/>
                          <a:cs typeface="Arial" charset="0"/>
                        </a:rPr>
                        <a:t> section Rivière Gros Morne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1" i="0" u="none" strike="noStrike" cap="none" normalizeH="0" baseline="0">
                          <a:ln>
                            <a:noFill/>
                          </a:ln>
                          <a:solidFill>
                            <a:schemeClr val="tx1"/>
                          </a:solidFill>
                          <a:effectLst/>
                          <a:latin typeface="Arial" charset="0"/>
                          <a:ea typeface="Times New Roman" pitchFamily="18" charset="0"/>
                          <a:cs typeface="Arial" charset="0"/>
                        </a:rPr>
                        <a:t>En gourdes </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1" i="0" u="none" strike="noStrike" cap="none" normalizeH="0" baseline="0">
                          <a:ln>
                            <a:noFill/>
                          </a:ln>
                          <a:solidFill>
                            <a:schemeClr val="tx1"/>
                          </a:solidFill>
                          <a:effectLst/>
                          <a:latin typeface="Arial" charset="0"/>
                          <a:ea typeface="Times New Roman" pitchFamily="18" charset="0"/>
                          <a:cs typeface="Arial" charset="0"/>
                        </a:rPr>
                        <a:t>En euros </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0"/>
                  </a:ext>
                </a:extLst>
              </a:tr>
              <a:tr h="647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a:ln>
                            <a:noFill/>
                          </a:ln>
                          <a:solidFill>
                            <a:schemeClr val="tx1"/>
                          </a:solidFill>
                          <a:effectLst/>
                          <a:latin typeface="Arial" charset="0"/>
                          <a:ea typeface="Times New Roman" pitchFamily="18" charset="0"/>
                          <a:cs typeface="Arial" charset="0"/>
                        </a:rPr>
                        <a:t>Fouille fondations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 10 000</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  200</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647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charset="0"/>
                          <a:ea typeface="Times New Roman" pitchFamily="18" charset="0"/>
                          <a:cs typeface="Arial" charset="0"/>
                        </a:rPr>
                        <a:t>Main d’œuvre construction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Arial" charset="0"/>
                          <a:ea typeface="Times New Roman" pitchFamily="18" charset="0"/>
                          <a:cs typeface="Arial" charset="0"/>
                        </a:rPr>
                        <a:t> 69 500</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Arial" charset="0"/>
                          <a:ea typeface="Times New Roman" pitchFamily="18" charset="0"/>
                          <a:cs typeface="Arial" charset="0"/>
                        </a:rPr>
                        <a:t> 1 390</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r h="647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charset="0"/>
                          <a:ea typeface="Times New Roman" pitchFamily="18" charset="0"/>
                          <a:cs typeface="Arial" charset="0"/>
                        </a:rPr>
                        <a:t>Achat roches /agriculteurs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 35 000 </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   700</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3"/>
                  </a:ext>
                </a:extLst>
              </a:tr>
              <a:tr h="647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charset="0"/>
                          <a:ea typeface="Times New Roman" pitchFamily="18" charset="0"/>
                          <a:cs typeface="Arial" charset="0"/>
                        </a:rPr>
                        <a:t>Achat graviers/agriculteurs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Arial" charset="0"/>
                          <a:ea typeface="Times New Roman" pitchFamily="18" charset="0"/>
                          <a:cs typeface="Arial" charset="0"/>
                        </a:rPr>
                        <a:t> 12 950</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chemeClr val="tx1"/>
                          </a:solidFill>
                          <a:effectLst/>
                          <a:latin typeface="Arial" charset="0"/>
                          <a:ea typeface="Times New Roman" pitchFamily="18" charset="0"/>
                          <a:cs typeface="Arial" charset="0"/>
                        </a:rPr>
                        <a:t>   259</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4"/>
                  </a:ext>
                </a:extLst>
              </a:tr>
              <a:tr h="647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charset="0"/>
                          <a:ea typeface="Times New Roman" pitchFamily="18" charset="0"/>
                          <a:cs typeface="Arial" charset="0"/>
                        </a:rPr>
                        <a:t>Drums d’eau /femmes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 13 050 </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   261</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5"/>
                  </a:ext>
                </a:extLst>
              </a:tr>
              <a:tr h="647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charset="0"/>
                          <a:ea typeface="Times New Roman" pitchFamily="18" charset="0"/>
                          <a:cs typeface="Arial" charset="0"/>
                        </a:rPr>
                        <a:t>Repas chantiers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 4 700</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    94</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6"/>
                  </a:ext>
                </a:extLst>
              </a:tr>
              <a:tr h="981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a:ln>
                            <a:noFill/>
                          </a:ln>
                          <a:solidFill>
                            <a:schemeClr val="tx1"/>
                          </a:solidFill>
                          <a:effectLst/>
                          <a:latin typeface="Arial" charset="0"/>
                          <a:ea typeface="Times New Roman" pitchFamily="18" charset="0"/>
                          <a:cs typeface="Arial" charset="0"/>
                        </a:rPr>
                        <a:t>TOTAL revenant aux agriculteurs</a:t>
                      </a:r>
                      <a:endParaRPr kumimoji="0" lang="fr-FR" sz="14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1" i="0" u="none" strike="noStrike" cap="none" normalizeH="0" baseline="0">
                          <a:ln>
                            <a:noFill/>
                          </a:ln>
                          <a:solidFill>
                            <a:schemeClr val="tx1"/>
                          </a:solidFill>
                          <a:effectLst/>
                          <a:latin typeface="Arial" charset="0"/>
                          <a:ea typeface="Times New Roman" pitchFamily="18" charset="0"/>
                          <a:cs typeface="Arial" charset="0"/>
                        </a:rPr>
                        <a:t>145 200 gdes</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1" i="0" u="none" strike="noStrike" cap="none" normalizeH="0" baseline="0" dirty="0">
                          <a:ln>
                            <a:noFill/>
                          </a:ln>
                          <a:solidFill>
                            <a:schemeClr val="tx1"/>
                          </a:solidFill>
                          <a:effectLst/>
                          <a:latin typeface="Arial" charset="0"/>
                          <a:ea typeface="Times New Roman" pitchFamily="18" charset="0"/>
                          <a:cs typeface="Arial" charset="0"/>
                        </a:rPr>
                        <a:t>2 904 € soit </a:t>
                      </a:r>
                      <a:r>
                        <a:rPr kumimoji="0" lang="fr-FR" sz="1400" b="1" i="0" u="none" strike="noStrike" cap="none" normalizeH="0" baseline="0" dirty="0">
                          <a:ln>
                            <a:noFill/>
                          </a:ln>
                          <a:solidFill>
                            <a:schemeClr val="tx1"/>
                          </a:solidFill>
                          <a:effectLst/>
                          <a:latin typeface="Arial" charset="0"/>
                          <a:ea typeface="Times New Roman" pitchFamily="18" charset="0"/>
                          <a:cs typeface="Arial" charset="0"/>
                        </a:rPr>
                        <a:t>42,4 %</a:t>
                      </a:r>
                      <a:endParaRPr kumimoji="0" lang="fr-FR" sz="1400" b="0" i="0" u="none" strike="noStrike" cap="none" normalizeH="0" baseline="0" dirty="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27118953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771" name="Group 99"/>
          <p:cNvGraphicFramePr>
            <a:graphicFrameLocks noGrp="1"/>
          </p:cNvGraphicFramePr>
          <p:nvPr>
            <p:ph/>
            <p:extLst>
              <p:ext uri="{D42A27DB-BD31-4B8C-83A1-F6EECF244321}">
                <p14:modId xmlns:p14="http://schemas.microsoft.com/office/powerpoint/2010/main" val="1141637509"/>
              </p:ext>
            </p:extLst>
          </p:nvPr>
        </p:nvGraphicFramePr>
        <p:xfrm>
          <a:off x="457200" y="274638"/>
          <a:ext cx="8229600" cy="5851527"/>
        </p:xfrm>
        <a:graphic>
          <a:graphicData uri="http://schemas.openxmlformats.org/drawingml/2006/table">
            <a:tbl>
              <a:tblPr/>
              <a:tblGrid>
                <a:gridCol w="3043238">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3357562">
                  <a:extLst>
                    <a:ext uri="{9D8B030D-6E8A-4147-A177-3AD203B41FA5}">
                      <a16:colId xmlns:a16="http://schemas.microsoft.com/office/drawing/2014/main" val="20002"/>
                    </a:ext>
                  </a:extLst>
                </a:gridCol>
              </a:tblGrid>
              <a:tr h="9064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dirty="0">
                          <a:ln>
                            <a:noFill/>
                          </a:ln>
                          <a:solidFill>
                            <a:schemeClr val="tx1"/>
                          </a:solidFill>
                          <a:effectLst/>
                          <a:latin typeface="Arial" charset="0"/>
                          <a:ea typeface="Times New Roman" pitchFamily="18" charset="0"/>
                          <a:cs typeface="Arial" charset="0"/>
                        </a:rPr>
                        <a:t>SB 45 Ti </a:t>
                      </a:r>
                      <a:r>
                        <a:rPr kumimoji="0" lang="fr-FR" sz="1400" b="1" i="0" u="none" strike="noStrike" cap="none" normalizeH="0" baseline="0" dirty="0" err="1">
                          <a:ln>
                            <a:noFill/>
                          </a:ln>
                          <a:solidFill>
                            <a:schemeClr val="tx1"/>
                          </a:solidFill>
                          <a:effectLst/>
                          <a:latin typeface="Arial" charset="0"/>
                          <a:ea typeface="Times New Roman" pitchFamily="18" charset="0"/>
                          <a:cs typeface="Arial" charset="0"/>
                        </a:rPr>
                        <a:t>Acrête</a:t>
                      </a:r>
                      <a:endParaRPr kumimoji="0" lang="fr-FR" sz="1400" b="0" i="0" u="none" strike="noStrike" cap="none" normalizeH="0" baseline="0" dirty="0">
                        <a:ln>
                          <a:noFill/>
                        </a:ln>
                        <a:solidFill>
                          <a:schemeClr val="tx1"/>
                        </a:solidFill>
                        <a:effectLst/>
                        <a:latin typeface="Arial" charset="0"/>
                        <a:ea typeface="Times New Roman" pitchFamily="18"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dirty="0">
                          <a:ln>
                            <a:noFill/>
                          </a:ln>
                          <a:solidFill>
                            <a:schemeClr val="tx1"/>
                          </a:solidFill>
                          <a:effectLst/>
                          <a:latin typeface="Arial" charset="0"/>
                          <a:ea typeface="Times New Roman" pitchFamily="18" charset="0"/>
                          <a:cs typeface="Arial" charset="0"/>
                        </a:rPr>
                        <a:t>Achat de matériaux</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1" i="0" u="none" strike="noStrike" cap="none" normalizeH="0" baseline="0">
                          <a:ln>
                            <a:noFill/>
                          </a:ln>
                          <a:solidFill>
                            <a:schemeClr val="tx1"/>
                          </a:solidFill>
                          <a:effectLst/>
                          <a:latin typeface="Arial" charset="0"/>
                          <a:ea typeface="Times New Roman" pitchFamily="18" charset="0"/>
                          <a:cs typeface="Arial" charset="0"/>
                        </a:rPr>
                        <a:t>En gourdes </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1" i="0" u="none" strike="noStrike" cap="none" normalizeH="0" baseline="0">
                          <a:ln>
                            <a:noFill/>
                          </a:ln>
                          <a:solidFill>
                            <a:schemeClr val="tx1"/>
                          </a:solidFill>
                          <a:effectLst/>
                          <a:latin typeface="Arial" charset="0"/>
                          <a:ea typeface="Times New Roman" pitchFamily="18" charset="0"/>
                          <a:cs typeface="Arial" charset="0"/>
                        </a:rPr>
                        <a:t>En euros </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0"/>
                  </a:ext>
                </a:extLst>
              </a:tr>
              <a:tr h="9667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charset="0"/>
                          <a:ea typeface="Times New Roman" pitchFamily="18" charset="0"/>
                          <a:cs typeface="Arial" charset="0"/>
                        </a:rPr>
                        <a:t>Camion sable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 51 000</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  1 020</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965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chemeClr val="tx1"/>
                          </a:solidFill>
                          <a:effectLst/>
                          <a:latin typeface="Arial" charset="0"/>
                          <a:ea typeface="Times New Roman" pitchFamily="18" charset="0"/>
                          <a:cs typeface="Arial" charset="0"/>
                        </a:rPr>
                        <a:t>Ciment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107 250</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100" b="0" i="0" u="none" strike="noStrike" cap="none" normalizeH="0" baseline="0">
                          <a:ln>
                            <a:noFill/>
                          </a:ln>
                          <a:solidFill>
                            <a:srgbClr val="000000"/>
                          </a:solidFill>
                          <a:effectLst/>
                          <a:latin typeface="Arial" charset="0"/>
                          <a:ea typeface="Times New Roman" pitchFamily="18" charset="0"/>
                          <a:cs typeface="Arial" charset="0"/>
                        </a:rPr>
                        <a:t>  2 145</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r h="1198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a:ln>
                            <a:noFill/>
                          </a:ln>
                          <a:solidFill>
                            <a:schemeClr val="tx1"/>
                          </a:solidFill>
                          <a:effectLst/>
                          <a:latin typeface="Arial" charset="0"/>
                          <a:ea typeface="Times New Roman" pitchFamily="18" charset="0"/>
                          <a:cs typeface="Arial" charset="0"/>
                        </a:rPr>
                        <a:t>Fer à béton+ fil ligature et petites </a:t>
                      </a:r>
                      <a:endParaRPr kumimoji="0" lang="fr-FR" sz="1200" b="0" i="0" u="none" strike="noStrike" cap="none" normalizeH="0" baseline="0" dirty="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200" b="0" i="0" u="none" strike="noStrike" cap="none" normalizeH="0" baseline="0" dirty="0">
                          <a:ln>
                            <a:noFill/>
                          </a:ln>
                          <a:solidFill>
                            <a:schemeClr val="tx1"/>
                          </a:solidFill>
                          <a:effectLst/>
                          <a:latin typeface="Arial" charset="0"/>
                          <a:ea typeface="Times New Roman" pitchFamily="18" charset="0"/>
                          <a:cs typeface="Arial" charset="0"/>
                        </a:rPr>
                        <a:t>fournitures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chemeClr val="tx1"/>
                          </a:solidFill>
                          <a:effectLst/>
                          <a:latin typeface="Arial" charset="0"/>
                          <a:ea typeface="Times New Roman" pitchFamily="18" charset="0"/>
                          <a:cs typeface="Arial" charset="0"/>
                        </a:rPr>
                        <a:t>29 125</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chemeClr val="tx1"/>
                          </a:solidFill>
                          <a:effectLst/>
                          <a:latin typeface="Arial" charset="0"/>
                          <a:ea typeface="Times New Roman" pitchFamily="18" charset="0"/>
                          <a:cs typeface="Arial" charset="0"/>
                        </a:rPr>
                        <a:t>  5 825</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3"/>
                  </a:ext>
                </a:extLst>
              </a:tr>
              <a:tr h="9080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a:ln>
                            <a:noFill/>
                          </a:ln>
                          <a:solidFill>
                            <a:schemeClr val="tx1"/>
                          </a:solidFill>
                          <a:effectLst/>
                          <a:latin typeface="Arial" charset="0"/>
                          <a:ea typeface="Times New Roman" pitchFamily="18" charset="0"/>
                          <a:cs typeface="Arial" charset="0"/>
                        </a:rPr>
                        <a:t>Gasoil et réparations de pneus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chemeClr val="tx1"/>
                          </a:solidFill>
                          <a:effectLst/>
                          <a:latin typeface="Arial" charset="0"/>
                          <a:ea typeface="Times New Roman" pitchFamily="18" charset="0"/>
                          <a:cs typeface="Arial" charset="0"/>
                        </a:rPr>
                        <a:t>9 550</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chemeClr val="tx1"/>
                          </a:solidFill>
                          <a:effectLst/>
                          <a:latin typeface="Arial" charset="0"/>
                          <a:ea typeface="Times New Roman" pitchFamily="18" charset="0"/>
                          <a:cs typeface="Arial" charset="0"/>
                        </a:rPr>
                        <a:t>    191</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4"/>
                  </a:ext>
                </a:extLst>
              </a:tr>
              <a:tr h="9064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dirty="0">
                          <a:ln>
                            <a:noFill/>
                          </a:ln>
                          <a:solidFill>
                            <a:schemeClr val="tx1"/>
                          </a:solidFill>
                          <a:effectLst/>
                          <a:latin typeface="Arial" charset="0"/>
                          <a:ea typeface="Times New Roman" pitchFamily="18" charset="0"/>
                          <a:cs typeface="Arial" charset="0"/>
                        </a:rPr>
                        <a:t>TOTAL matériaux achetés dans les  commerces de Gros Morne</a:t>
                      </a:r>
                      <a:endParaRPr kumimoji="0" lang="fr-FR" sz="1200" b="0" i="0" u="none" strike="noStrike" cap="none" normalizeH="0" baseline="0" dirty="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1" i="0" u="none" strike="noStrike" cap="none" normalizeH="0" baseline="0">
                          <a:ln>
                            <a:noFill/>
                          </a:ln>
                          <a:solidFill>
                            <a:schemeClr val="tx1"/>
                          </a:solidFill>
                          <a:effectLst/>
                          <a:latin typeface="Arial" charset="0"/>
                          <a:ea typeface="Times New Roman" pitchFamily="18" charset="0"/>
                          <a:cs typeface="Arial" charset="0"/>
                        </a:rPr>
                        <a:t>196 925 gdes</a:t>
                      </a:r>
                      <a:endParaRPr kumimoji="0" lang="fr-FR"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1" i="0" u="none" strike="noStrike" cap="none" normalizeH="0" baseline="0" dirty="0">
                          <a:ln>
                            <a:noFill/>
                          </a:ln>
                          <a:solidFill>
                            <a:schemeClr val="tx1"/>
                          </a:solidFill>
                          <a:effectLst/>
                          <a:latin typeface="Arial" charset="0"/>
                          <a:ea typeface="Times New Roman" pitchFamily="18" charset="0"/>
                          <a:cs typeface="Arial" charset="0"/>
                        </a:rPr>
                        <a:t>3 938,50 € soit </a:t>
                      </a:r>
                      <a:r>
                        <a:rPr kumimoji="0" lang="fr-FR" sz="1400" b="1" i="0" u="none" strike="noStrike" cap="none" normalizeH="0" baseline="0" dirty="0">
                          <a:ln>
                            <a:noFill/>
                          </a:ln>
                          <a:solidFill>
                            <a:schemeClr val="tx1"/>
                          </a:solidFill>
                          <a:effectLst/>
                          <a:latin typeface="Arial" charset="0"/>
                          <a:ea typeface="Times New Roman" pitchFamily="18" charset="0"/>
                          <a:cs typeface="Arial" charset="0"/>
                        </a:rPr>
                        <a:t>57,6 %</a:t>
                      </a:r>
                      <a:endParaRPr kumimoji="0" lang="fr-FR" sz="1400" b="0" i="0" u="none" strike="noStrike" cap="none" normalizeH="0" baseline="0" dirty="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59312543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a:extLst>
              <a:ext uri="{FF2B5EF4-FFF2-40B4-BE49-F238E27FC236}">
                <a16:creationId xmlns:a16="http://schemas.microsoft.com/office/drawing/2014/main" id="{7F74DCF5-F460-3121-00E3-3B77A158FD1A}"/>
              </a:ext>
            </a:extLst>
          </p:cNvPr>
          <p:cNvGraphicFramePr>
            <a:graphicFrameLocks noGrp="1"/>
          </p:cNvGraphicFramePr>
          <p:nvPr>
            <p:extLst>
              <p:ext uri="{D42A27DB-BD31-4B8C-83A1-F6EECF244321}">
                <p14:modId xmlns:p14="http://schemas.microsoft.com/office/powerpoint/2010/main" val="65568345"/>
              </p:ext>
            </p:extLst>
          </p:nvPr>
        </p:nvGraphicFramePr>
        <p:xfrm>
          <a:off x="0" y="5301208"/>
          <a:ext cx="9108504" cy="1103759"/>
        </p:xfrm>
        <a:graphic>
          <a:graphicData uri="http://schemas.openxmlformats.org/drawingml/2006/table">
            <a:tbl>
              <a:tblPr firstRow="1" bandRow="1">
                <a:tableStyleId>{2D5ABB26-0587-4C30-8999-92F81FD0307C}</a:tableStyleId>
              </a:tblPr>
              <a:tblGrid>
                <a:gridCol w="6084168">
                  <a:extLst>
                    <a:ext uri="{9D8B030D-6E8A-4147-A177-3AD203B41FA5}">
                      <a16:colId xmlns:a16="http://schemas.microsoft.com/office/drawing/2014/main" val="20000"/>
                    </a:ext>
                  </a:extLst>
                </a:gridCol>
                <a:gridCol w="3024336">
                  <a:extLst>
                    <a:ext uri="{9D8B030D-6E8A-4147-A177-3AD203B41FA5}">
                      <a16:colId xmlns:a16="http://schemas.microsoft.com/office/drawing/2014/main" val="20001"/>
                    </a:ext>
                  </a:extLst>
                </a:gridCol>
              </a:tblGrid>
              <a:tr h="1103759">
                <a:tc>
                  <a:txBody>
                    <a:bodyPr/>
                    <a:lstStyle/>
                    <a:p>
                      <a:pPr marL="67945" marR="2806065" algn="ctr">
                        <a:lnSpc>
                          <a:spcPct val="95900"/>
                        </a:lnSpc>
                        <a:spcBef>
                          <a:spcPts val="10"/>
                        </a:spcBef>
                      </a:pPr>
                      <a:r>
                        <a:rPr sz="1400" b="1" dirty="0">
                          <a:latin typeface="Arial"/>
                          <a:cs typeface="Arial"/>
                        </a:rPr>
                        <a:t>Seuil</a:t>
                      </a:r>
                      <a:r>
                        <a:rPr sz="1400" b="1" spc="-25" dirty="0">
                          <a:latin typeface="Arial"/>
                          <a:cs typeface="Arial"/>
                        </a:rPr>
                        <a:t> </a:t>
                      </a:r>
                      <a:r>
                        <a:rPr sz="1400" b="1" dirty="0" err="1">
                          <a:latin typeface="Arial"/>
                          <a:cs typeface="Arial"/>
                        </a:rPr>
                        <a:t>maçonné</a:t>
                      </a:r>
                      <a:r>
                        <a:rPr sz="1400" b="1" spc="-30" dirty="0">
                          <a:latin typeface="Arial"/>
                          <a:cs typeface="Arial"/>
                        </a:rPr>
                        <a:t> </a:t>
                      </a:r>
                      <a:r>
                        <a:rPr sz="1400" b="1" dirty="0">
                          <a:latin typeface="Arial"/>
                          <a:cs typeface="Arial"/>
                        </a:rPr>
                        <a:t>SB</a:t>
                      </a:r>
                      <a:r>
                        <a:rPr sz="1400" b="1" spc="-25" dirty="0">
                          <a:latin typeface="Arial"/>
                          <a:cs typeface="Arial"/>
                        </a:rPr>
                        <a:t>46</a:t>
                      </a:r>
                      <a:r>
                        <a:rPr lang="fr-FR" sz="1400" b="1" spc="-25" dirty="0">
                          <a:latin typeface="Arial"/>
                          <a:cs typeface="Arial"/>
                        </a:rPr>
                        <a:t>-Ti </a:t>
                      </a:r>
                      <a:r>
                        <a:rPr lang="fr-FR" sz="1400" b="1" spc="-25" dirty="0" err="1">
                          <a:latin typeface="Arial"/>
                          <a:cs typeface="Arial"/>
                        </a:rPr>
                        <a:t>Acrête</a:t>
                      </a:r>
                      <a:r>
                        <a:rPr sz="1400" b="1" spc="-25" dirty="0">
                          <a:latin typeface="Arial"/>
                          <a:cs typeface="Arial"/>
                        </a:rPr>
                        <a:t> </a:t>
                      </a:r>
                      <a:endParaRPr lang="fr-FR" sz="1400" b="1" spc="-25" dirty="0">
                        <a:latin typeface="Arial"/>
                        <a:cs typeface="Arial"/>
                      </a:endParaRPr>
                    </a:p>
                    <a:p>
                      <a:pPr marL="67945" marR="2806065">
                        <a:lnSpc>
                          <a:spcPct val="95900"/>
                        </a:lnSpc>
                        <a:spcBef>
                          <a:spcPts val="10"/>
                        </a:spcBef>
                      </a:pPr>
                      <a:r>
                        <a:rPr sz="1400" dirty="0">
                          <a:latin typeface="Arial"/>
                          <a:cs typeface="Arial"/>
                        </a:rPr>
                        <a:t>Longueur</a:t>
                      </a:r>
                      <a:r>
                        <a:rPr sz="1400" spc="-20" dirty="0">
                          <a:latin typeface="Arial"/>
                          <a:cs typeface="Arial"/>
                        </a:rPr>
                        <a:t> </a:t>
                      </a:r>
                      <a:r>
                        <a:rPr sz="1400" dirty="0">
                          <a:latin typeface="Arial"/>
                          <a:cs typeface="Arial"/>
                        </a:rPr>
                        <a:t>: 25</a:t>
                      </a:r>
                      <a:r>
                        <a:rPr sz="1400" spc="-20" dirty="0">
                          <a:latin typeface="Arial"/>
                          <a:cs typeface="Arial"/>
                        </a:rPr>
                        <a:t> </a:t>
                      </a:r>
                      <a:r>
                        <a:rPr sz="1400" spc="-50" dirty="0">
                          <a:latin typeface="Arial"/>
                          <a:cs typeface="Arial"/>
                        </a:rPr>
                        <a:t>m </a:t>
                      </a:r>
                      <a:r>
                        <a:rPr sz="1400" dirty="0">
                          <a:latin typeface="Arial"/>
                          <a:cs typeface="Arial"/>
                        </a:rPr>
                        <a:t>Largeur</a:t>
                      </a:r>
                      <a:r>
                        <a:rPr sz="1400" spc="-15" dirty="0">
                          <a:latin typeface="Arial"/>
                          <a:cs typeface="Arial"/>
                        </a:rPr>
                        <a:t> </a:t>
                      </a:r>
                      <a:r>
                        <a:rPr sz="1400" dirty="0">
                          <a:latin typeface="Arial"/>
                          <a:cs typeface="Arial"/>
                        </a:rPr>
                        <a:t>:</a:t>
                      </a:r>
                      <a:r>
                        <a:rPr sz="1400" spc="-15" dirty="0">
                          <a:latin typeface="Arial"/>
                          <a:cs typeface="Arial"/>
                        </a:rPr>
                        <a:t> </a:t>
                      </a:r>
                      <a:r>
                        <a:rPr sz="1400" dirty="0">
                          <a:latin typeface="Arial"/>
                          <a:cs typeface="Arial"/>
                        </a:rPr>
                        <a:t>0,60</a:t>
                      </a:r>
                      <a:r>
                        <a:rPr sz="1400" spc="-20" dirty="0">
                          <a:latin typeface="Arial"/>
                          <a:cs typeface="Arial"/>
                        </a:rPr>
                        <a:t> </a:t>
                      </a:r>
                      <a:r>
                        <a:rPr sz="1400" spc="-25" dirty="0">
                          <a:latin typeface="Arial"/>
                          <a:cs typeface="Arial"/>
                        </a:rPr>
                        <a:t>m</a:t>
                      </a:r>
                      <a:endParaRPr sz="1400" dirty="0">
                        <a:latin typeface="Arial"/>
                        <a:cs typeface="Arial"/>
                      </a:endParaRPr>
                    </a:p>
                    <a:p>
                      <a:pPr marL="67945">
                        <a:lnSpc>
                          <a:spcPts val="1260"/>
                        </a:lnSpc>
                      </a:pPr>
                      <a:r>
                        <a:rPr sz="1400" dirty="0">
                          <a:latin typeface="Arial"/>
                          <a:cs typeface="Arial"/>
                        </a:rPr>
                        <a:t>Hauteur au</a:t>
                      </a:r>
                      <a:r>
                        <a:rPr sz="1400" spc="-20" dirty="0">
                          <a:latin typeface="Arial"/>
                          <a:cs typeface="Arial"/>
                        </a:rPr>
                        <a:t> </a:t>
                      </a:r>
                      <a:r>
                        <a:rPr sz="1400" dirty="0" err="1">
                          <a:latin typeface="Arial"/>
                          <a:cs typeface="Arial"/>
                        </a:rPr>
                        <a:t>déversoir</a:t>
                      </a:r>
                      <a:r>
                        <a:rPr sz="1400" spc="-10" dirty="0">
                          <a:latin typeface="Arial"/>
                          <a:cs typeface="Arial"/>
                        </a:rPr>
                        <a:t> </a:t>
                      </a:r>
                      <a:r>
                        <a:rPr sz="1400" dirty="0">
                          <a:latin typeface="Arial"/>
                          <a:cs typeface="Arial"/>
                        </a:rPr>
                        <a:t>:</a:t>
                      </a:r>
                      <a:r>
                        <a:rPr sz="1400" spc="285" dirty="0">
                          <a:latin typeface="Arial"/>
                          <a:cs typeface="Arial"/>
                        </a:rPr>
                        <a:t> </a:t>
                      </a:r>
                      <a:r>
                        <a:rPr sz="1400" dirty="0">
                          <a:latin typeface="Arial"/>
                          <a:cs typeface="Arial"/>
                        </a:rPr>
                        <a:t>1,70</a:t>
                      </a:r>
                      <a:r>
                        <a:rPr sz="1400" spc="-15" dirty="0">
                          <a:latin typeface="Arial"/>
                          <a:cs typeface="Arial"/>
                        </a:rPr>
                        <a:t> </a:t>
                      </a:r>
                      <a:r>
                        <a:rPr sz="1400" dirty="0">
                          <a:latin typeface="Arial"/>
                          <a:cs typeface="Arial"/>
                        </a:rPr>
                        <a:t>m</a:t>
                      </a:r>
                    </a:p>
                    <a:p>
                      <a:pPr marL="67945" marR="62230">
                        <a:lnSpc>
                          <a:spcPts val="1150"/>
                        </a:lnSpc>
                        <a:spcBef>
                          <a:spcPts val="1175"/>
                        </a:spcBef>
                      </a:pPr>
                      <a:r>
                        <a:rPr sz="1400" b="0" dirty="0">
                          <a:latin typeface="Arial"/>
                          <a:cs typeface="Arial"/>
                        </a:rPr>
                        <a:t>Capacité</a:t>
                      </a:r>
                      <a:r>
                        <a:rPr sz="1400" b="0" spc="170" dirty="0">
                          <a:latin typeface="Arial"/>
                          <a:cs typeface="Arial"/>
                        </a:rPr>
                        <a:t>  </a:t>
                      </a:r>
                      <a:r>
                        <a:rPr sz="1400" b="0" dirty="0">
                          <a:latin typeface="Arial"/>
                          <a:cs typeface="Arial"/>
                        </a:rPr>
                        <a:t>de</a:t>
                      </a:r>
                      <a:r>
                        <a:rPr sz="1400" b="0" spc="170" dirty="0">
                          <a:latin typeface="Arial"/>
                          <a:cs typeface="Arial"/>
                        </a:rPr>
                        <a:t>  </a:t>
                      </a:r>
                      <a:r>
                        <a:rPr sz="1400" b="0" dirty="0">
                          <a:latin typeface="Arial"/>
                          <a:cs typeface="Arial"/>
                        </a:rPr>
                        <a:t>stockage</a:t>
                      </a:r>
                      <a:r>
                        <a:rPr sz="1400" b="0" spc="180" dirty="0">
                          <a:latin typeface="Arial"/>
                          <a:cs typeface="Arial"/>
                        </a:rPr>
                        <a:t>  </a:t>
                      </a:r>
                      <a:r>
                        <a:rPr sz="1400" b="0" dirty="0" err="1">
                          <a:latin typeface="Arial"/>
                          <a:cs typeface="Arial"/>
                        </a:rPr>
                        <a:t>amont</a:t>
                      </a:r>
                      <a:r>
                        <a:rPr lang="fr-FR" sz="1400" b="0" dirty="0">
                          <a:latin typeface="Arial"/>
                          <a:cs typeface="Arial"/>
                        </a:rPr>
                        <a:t> par </a:t>
                      </a:r>
                      <a:r>
                        <a:rPr sz="1400" b="0" dirty="0" err="1">
                          <a:latin typeface="Arial"/>
                          <a:cs typeface="Arial"/>
                        </a:rPr>
                        <a:t>épisode</a:t>
                      </a:r>
                      <a:r>
                        <a:rPr sz="1400" b="0" spc="170" dirty="0">
                          <a:latin typeface="Arial"/>
                          <a:cs typeface="Arial"/>
                        </a:rPr>
                        <a:t>  </a:t>
                      </a:r>
                      <a:r>
                        <a:rPr sz="1400" b="0" dirty="0">
                          <a:latin typeface="Arial"/>
                          <a:cs typeface="Arial"/>
                        </a:rPr>
                        <a:t>pluvieux</a:t>
                      </a:r>
                      <a:r>
                        <a:rPr sz="1400" b="0" spc="15" dirty="0">
                          <a:latin typeface="Arial"/>
                          <a:cs typeface="Arial"/>
                        </a:rPr>
                        <a:t> </a:t>
                      </a:r>
                      <a:r>
                        <a:rPr sz="1400" b="0" dirty="0">
                          <a:latin typeface="Arial"/>
                          <a:cs typeface="Arial"/>
                        </a:rPr>
                        <a:t>:</a:t>
                      </a:r>
                      <a:r>
                        <a:rPr sz="1400" b="0" spc="170" dirty="0">
                          <a:latin typeface="Arial"/>
                          <a:cs typeface="Arial"/>
                        </a:rPr>
                        <a:t>  </a:t>
                      </a:r>
                      <a:r>
                        <a:rPr sz="1400" b="0" dirty="0">
                          <a:latin typeface="Arial"/>
                          <a:cs typeface="Arial"/>
                        </a:rPr>
                        <a:t>4250</a:t>
                      </a:r>
                      <a:r>
                        <a:rPr sz="1400" b="0" spc="170" dirty="0">
                          <a:latin typeface="Arial"/>
                          <a:cs typeface="Arial"/>
                        </a:rPr>
                        <a:t>  </a:t>
                      </a:r>
                      <a:r>
                        <a:rPr sz="1400" b="0" dirty="0">
                          <a:latin typeface="Arial"/>
                          <a:cs typeface="Arial"/>
                        </a:rPr>
                        <a:t>m3</a:t>
                      </a:r>
                      <a:r>
                        <a:rPr sz="1400" b="0" spc="175" dirty="0">
                          <a:latin typeface="Arial"/>
                          <a:cs typeface="Arial"/>
                        </a:rPr>
                        <a:t>  </a:t>
                      </a:r>
                      <a:r>
                        <a:rPr sz="1400" b="0" spc="-25" dirty="0">
                          <a:latin typeface="Arial"/>
                          <a:cs typeface="Arial"/>
                        </a:rPr>
                        <a:t>ou </a:t>
                      </a:r>
                      <a:r>
                        <a:rPr sz="1400" b="0" dirty="0">
                          <a:latin typeface="Arial"/>
                          <a:cs typeface="Arial"/>
                        </a:rPr>
                        <a:t>1</a:t>
                      </a:r>
                      <a:r>
                        <a:rPr sz="1400" b="0" spc="-10" dirty="0">
                          <a:latin typeface="Arial"/>
                          <a:cs typeface="Arial"/>
                        </a:rPr>
                        <a:t> </a:t>
                      </a:r>
                      <a:r>
                        <a:rPr sz="1400" b="0" dirty="0">
                          <a:latin typeface="Arial"/>
                          <a:cs typeface="Arial"/>
                        </a:rPr>
                        <a:t>124</a:t>
                      </a:r>
                      <a:r>
                        <a:rPr sz="1400" b="0" spc="-10" dirty="0">
                          <a:latin typeface="Arial"/>
                          <a:cs typeface="Arial"/>
                        </a:rPr>
                        <a:t> </a:t>
                      </a:r>
                      <a:r>
                        <a:rPr sz="1400" b="0" dirty="0">
                          <a:latin typeface="Arial"/>
                          <a:cs typeface="Arial"/>
                        </a:rPr>
                        <a:t>3</a:t>
                      </a:r>
                      <a:r>
                        <a:rPr lang="fr-FR" sz="1400" b="0" dirty="0">
                          <a:latin typeface="Arial"/>
                          <a:cs typeface="Arial"/>
                        </a:rPr>
                        <a:t>00</a:t>
                      </a:r>
                      <a:r>
                        <a:rPr sz="1400" b="0" spc="-10" dirty="0">
                          <a:latin typeface="Arial"/>
                          <a:cs typeface="Arial"/>
                        </a:rPr>
                        <a:t> </a:t>
                      </a:r>
                      <a:r>
                        <a:rPr sz="1400" b="0" dirty="0">
                          <a:latin typeface="Arial"/>
                          <a:cs typeface="Arial"/>
                        </a:rPr>
                        <a:t>gal</a:t>
                      </a:r>
                      <a:r>
                        <a:rPr sz="1400" b="0" spc="-10" dirty="0">
                          <a:latin typeface="Arial"/>
                          <a:cs typeface="Arial"/>
                        </a:rPr>
                        <a:t> </a:t>
                      </a:r>
                      <a:r>
                        <a:rPr sz="1400" b="0" dirty="0">
                          <a:latin typeface="Arial"/>
                          <a:cs typeface="Arial"/>
                        </a:rPr>
                        <a:t>ou</a:t>
                      </a:r>
                      <a:r>
                        <a:rPr sz="1400" b="0" spc="5" dirty="0">
                          <a:latin typeface="Arial"/>
                          <a:cs typeface="Arial"/>
                        </a:rPr>
                        <a:t> </a:t>
                      </a:r>
                      <a:r>
                        <a:rPr sz="1400" b="0" dirty="0">
                          <a:latin typeface="Arial"/>
                          <a:cs typeface="Arial"/>
                        </a:rPr>
                        <a:t>18739</a:t>
                      </a:r>
                      <a:r>
                        <a:rPr sz="1400" b="0" spc="-15" dirty="0">
                          <a:latin typeface="Arial"/>
                          <a:cs typeface="Arial"/>
                        </a:rPr>
                        <a:t> </a:t>
                      </a:r>
                      <a:r>
                        <a:rPr sz="1400" b="0" spc="-20" dirty="0">
                          <a:latin typeface="Arial"/>
                          <a:cs typeface="Arial"/>
                        </a:rPr>
                        <a:t>drums</a:t>
                      </a:r>
                      <a:endParaRPr sz="1400" b="0" dirty="0">
                        <a:latin typeface="Arial"/>
                        <a:cs typeface="Arial"/>
                      </a:endParaRPr>
                    </a:p>
                  </a:txBody>
                  <a:tcPr marL="0" marR="0" marT="127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marR="349885">
                        <a:lnSpc>
                          <a:spcPct val="95800"/>
                        </a:lnSpc>
                        <a:spcBef>
                          <a:spcPts val="10"/>
                        </a:spcBef>
                      </a:pPr>
                      <a:r>
                        <a:rPr sz="1400" u="sng" dirty="0">
                          <a:uFill>
                            <a:solidFill>
                              <a:srgbClr val="000000"/>
                            </a:solidFill>
                          </a:uFill>
                          <a:latin typeface="Arial"/>
                          <a:cs typeface="Arial"/>
                        </a:rPr>
                        <a:t>Bassin</a:t>
                      </a:r>
                      <a:r>
                        <a:rPr sz="1400" u="sng" spc="-25" dirty="0">
                          <a:uFill>
                            <a:solidFill>
                              <a:srgbClr val="000000"/>
                            </a:solidFill>
                          </a:uFill>
                          <a:latin typeface="Arial"/>
                          <a:cs typeface="Arial"/>
                        </a:rPr>
                        <a:t> </a:t>
                      </a:r>
                      <a:r>
                        <a:rPr sz="1400" u="sng" dirty="0">
                          <a:uFill>
                            <a:solidFill>
                              <a:srgbClr val="000000"/>
                            </a:solidFill>
                          </a:uFill>
                          <a:latin typeface="Arial"/>
                          <a:cs typeface="Arial"/>
                        </a:rPr>
                        <a:t>en</a:t>
                      </a:r>
                      <a:r>
                        <a:rPr sz="1400" u="sng" spc="-20" dirty="0">
                          <a:uFill>
                            <a:solidFill>
                              <a:srgbClr val="000000"/>
                            </a:solidFill>
                          </a:uFill>
                          <a:latin typeface="Arial"/>
                          <a:cs typeface="Arial"/>
                        </a:rPr>
                        <a:t> aval</a:t>
                      </a:r>
                      <a:r>
                        <a:rPr sz="1400" spc="-20" dirty="0">
                          <a:latin typeface="Arial"/>
                          <a:cs typeface="Arial"/>
                        </a:rPr>
                        <a:t> </a:t>
                      </a:r>
                      <a:r>
                        <a:rPr sz="1400" dirty="0">
                          <a:latin typeface="Arial"/>
                          <a:cs typeface="Arial"/>
                        </a:rPr>
                        <a:t>Longueur</a:t>
                      </a:r>
                      <a:r>
                        <a:rPr sz="1400" spc="-20" dirty="0">
                          <a:latin typeface="Arial"/>
                          <a:cs typeface="Arial"/>
                        </a:rPr>
                        <a:t> </a:t>
                      </a:r>
                      <a:r>
                        <a:rPr sz="1400" dirty="0">
                          <a:latin typeface="Arial"/>
                          <a:cs typeface="Arial"/>
                        </a:rPr>
                        <a:t>:</a:t>
                      </a:r>
                      <a:r>
                        <a:rPr sz="1400" spc="-10" dirty="0">
                          <a:latin typeface="Arial"/>
                          <a:cs typeface="Arial"/>
                        </a:rPr>
                        <a:t> </a:t>
                      </a:r>
                      <a:r>
                        <a:rPr sz="1400" spc="-25" dirty="0">
                          <a:latin typeface="Arial"/>
                          <a:cs typeface="Arial"/>
                        </a:rPr>
                        <a:t>5m </a:t>
                      </a:r>
                      <a:r>
                        <a:rPr sz="1400" dirty="0">
                          <a:latin typeface="Arial"/>
                          <a:cs typeface="Arial"/>
                        </a:rPr>
                        <a:t>Largeur</a:t>
                      </a:r>
                      <a:r>
                        <a:rPr sz="1400" spc="-10" dirty="0">
                          <a:latin typeface="Arial"/>
                          <a:cs typeface="Arial"/>
                        </a:rPr>
                        <a:t> </a:t>
                      </a:r>
                      <a:r>
                        <a:rPr sz="1400" dirty="0">
                          <a:latin typeface="Arial"/>
                          <a:cs typeface="Arial"/>
                        </a:rPr>
                        <a:t>:</a:t>
                      </a:r>
                      <a:r>
                        <a:rPr sz="1400" spc="-10" dirty="0">
                          <a:latin typeface="Arial"/>
                          <a:cs typeface="Arial"/>
                        </a:rPr>
                        <a:t> </a:t>
                      </a:r>
                      <a:r>
                        <a:rPr sz="1400" dirty="0">
                          <a:latin typeface="Arial"/>
                          <a:cs typeface="Arial"/>
                        </a:rPr>
                        <a:t>5</a:t>
                      </a:r>
                      <a:r>
                        <a:rPr sz="1400" spc="-15" dirty="0">
                          <a:latin typeface="Arial"/>
                          <a:cs typeface="Arial"/>
                        </a:rPr>
                        <a:t> </a:t>
                      </a:r>
                      <a:r>
                        <a:rPr sz="1400" spc="-60" dirty="0">
                          <a:latin typeface="Arial"/>
                          <a:cs typeface="Arial"/>
                        </a:rPr>
                        <a:t>m </a:t>
                      </a:r>
                      <a:r>
                        <a:rPr sz="1400" dirty="0">
                          <a:latin typeface="Arial"/>
                          <a:cs typeface="Arial"/>
                        </a:rPr>
                        <a:t>Hauteur</a:t>
                      </a:r>
                      <a:r>
                        <a:rPr sz="1400" spc="-20" dirty="0">
                          <a:latin typeface="Arial"/>
                          <a:cs typeface="Arial"/>
                        </a:rPr>
                        <a:t> </a:t>
                      </a:r>
                      <a:r>
                        <a:rPr sz="1400" dirty="0">
                          <a:latin typeface="Arial"/>
                          <a:cs typeface="Arial"/>
                        </a:rPr>
                        <a:t>: 1,60</a:t>
                      </a:r>
                      <a:r>
                        <a:rPr sz="1400" spc="-25" dirty="0">
                          <a:latin typeface="Arial"/>
                          <a:cs typeface="Arial"/>
                        </a:rPr>
                        <a:t> </a:t>
                      </a:r>
                      <a:r>
                        <a:rPr sz="1400" spc="-50" dirty="0">
                          <a:latin typeface="Arial"/>
                          <a:cs typeface="Arial"/>
                        </a:rPr>
                        <a:t>m </a:t>
                      </a:r>
                      <a:r>
                        <a:rPr sz="1400" dirty="0">
                          <a:latin typeface="Arial"/>
                          <a:cs typeface="Arial"/>
                        </a:rPr>
                        <a:t>Volume</a:t>
                      </a:r>
                      <a:r>
                        <a:rPr sz="1400" spc="-10" dirty="0">
                          <a:latin typeface="Arial"/>
                          <a:cs typeface="Arial"/>
                        </a:rPr>
                        <a:t> </a:t>
                      </a:r>
                      <a:r>
                        <a:rPr sz="1400" dirty="0">
                          <a:latin typeface="Arial"/>
                          <a:cs typeface="Arial"/>
                        </a:rPr>
                        <a:t>:</a:t>
                      </a:r>
                      <a:r>
                        <a:rPr sz="1400" spc="-15" dirty="0">
                          <a:latin typeface="Arial"/>
                          <a:cs typeface="Arial"/>
                        </a:rPr>
                        <a:t> </a:t>
                      </a:r>
                      <a:r>
                        <a:rPr sz="1400" dirty="0">
                          <a:latin typeface="Arial"/>
                          <a:cs typeface="Arial"/>
                        </a:rPr>
                        <a:t>40</a:t>
                      </a:r>
                      <a:r>
                        <a:rPr sz="1400" spc="-20" dirty="0">
                          <a:latin typeface="Arial"/>
                          <a:cs typeface="Arial"/>
                        </a:rPr>
                        <a:t> </a:t>
                      </a:r>
                      <a:r>
                        <a:rPr sz="1400" dirty="0">
                          <a:latin typeface="Arial"/>
                          <a:cs typeface="Arial"/>
                        </a:rPr>
                        <a:t>m3</a:t>
                      </a:r>
                      <a:r>
                        <a:rPr sz="1400" spc="-20" dirty="0">
                          <a:latin typeface="Arial"/>
                          <a:cs typeface="Arial"/>
                        </a:rPr>
                        <a:t> </a:t>
                      </a:r>
                      <a:r>
                        <a:rPr sz="1400" spc="-25" dirty="0">
                          <a:latin typeface="Arial"/>
                          <a:cs typeface="Arial"/>
                        </a:rPr>
                        <a:t>ou </a:t>
                      </a:r>
                      <a:r>
                        <a:rPr sz="1400" dirty="0">
                          <a:latin typeface="Arial"/>
                          <a:cs typeface="Arial"/>
                        </a:rPr>
                        <a:t>10</a:t>
                      </a:r>
                      <a:r>
                        <a:rPr sz="1400" spc="-15" dirty="0">
                          <a:latin typeface="Arial"/>
                          <a:cs typeface="Arial"/>
                        </a:rPr>
                        <a:t> </a:t>
                      </a:r>
                      <a:r>
                        <a:rPr sz="1400" dirty="0">
                          <a:latin typeface="Arial"/>
                          <a:cs typeface="Arial"/>
                        </a:rPr>
                        <a:t>58</a:t>
                      </a:r>
                      <a:r>
                        <a:rPr lang="fr-FR" sz="1400" dirty="0">
                          <a:latin typeface="Arial"/>
                          <a:cs typeface="Arial"/>
                        </a:rPr>
                        <a:t>0</a:t>
                      </a:r>
                      <a:r>
                        <a:rPr sz="1400" spc="-10" dirty="0">
                          <a:latin typeface="Arial"/>
                          <a:cs typeface="Arial"/>
                        </a:rPr>
                        <a:t> </a:t>
                      </a:r>
                      <a:r>
                        <a:rPr sz="1400" dirty="0">
                          <a:latin typeface="Arial"/>
                          <a:cs typeface="Arial"/>
                        </a:rPr>
                        <a:t>gal</a:t>
                      </a:r>
                      <a:r>
                        <a:rPr sz="1400" spc="-10" dirty="0">
                          <a:latin typeface="Arial"/>
                          <a:cs typeface="Arial"/>
                        </a:rPr>
                        <a:t> </a:t>
                      </a:r>
                      <a:r>
                        <a:rPr sz="1400" dirty="0">
                          <a:latin typeface="Arial"/>
                          <a:cs typeface="Arial"/>
                        </a:rPr>
                        <a:t>ou</a:t>
                      </a:r>
                      <a:r>
                        <a:rPr sz="1400" spc="-20" dirty="0">
                          <a:latin typeface="Arial"/>
                          <a:cs typeface="Arial"/>
                        </a:rPr>
                        <a:t> </a:t>
                      </a:r>
                      <a:r>
                        <a:rPr sz="1400" spc="-25" dirty="0">
                          <a:latin typeface="Arial"/>
                          <a:cs typeface="Arial"/>
                        </a:rPr>
                        <a:t>176 </a:t>
                      </a:r>
                      <a:r>
                        <a:rPr sz="1400" spc="-10" dirty="0">
                          <a:latin typeface="Arial"/>
                          <a:cs typeface="Arial"/>
                        </a:rPr>
                        <a:t>drums</a:t>
                      </a:r>
                      <a:endParaRPr sz="1400" dirty="0">
                        <a:latin typeface="Arial"/>
                        <a:cs typeface="Arial"/>
                      </a:endParaRPr>
                    </a:p>
                  </a:txBody>
                  <a:tcPr marL="0" marR="0" marT="127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bl>
          </a:graphicData>
        </a:graphic>
      </p:graphicFrame>
      <p:pic>
        <p:nvPicPr>
          <p:cNvPr id="3" name="object 4">
            <a:extLst>
              <a:ext uri="{FF2B5EF4-FFF2-40B4-BE49-F238E27FC236}">
                <a16:creationId xmlns:a16="http://schemas.microsoft.com/office/drawing/2014/main" id="{111577E7-7177-9DEF-2D2F-C55AE413C82C}"/>
              </a:ext>
            </a:extLst>
          </p:cNvPr>
          <p:cNvPicPr/>
          <p:nvPr/>
        </p:nvPicPr>
        <p:blipFill>
          <a:blip r:embed="rId2" cstate="print"/>
          <a:stretch>
            <a:fillRect/>
          </a:stretch>
        </p:blipFill>
        <p:spPr>
          <a:xfrm>
            <a:off x="1439652" y="12576"/>
            <a:ext cx="6264696" cy="4797152"/>
          </a:xfrm>
          <a:prstGeom prst="rect">
            <a:avLst/>
          </a:prstGeom>
        </p:spPr>
      </p:pic>
      <p:sp>
        <p:nvSpPr>
          <p:cNvPr id="4" name="ZoneTexte 3">
            <a:extLst>
              <a:ext uri="{FF2B5EF4-FFF2-40B4-BE49-F238E27FC236}">
                <a16:creationId xmlns:a16="http://schemas.microsoft.com/office/drawing/2014/main" id="{CCAB60D9-D9AC-65CB-B560-D8DA51E13B1A}"/>
              </a:ext>
            </a:extLst>
          </p:cNvPr>
          <p:cNvSpPr txBox="1"/>
          <p:nvPr/>
        </p:nvSpPr>
        <p:spPr>
          <a:xfrm>
            <a:off x="7736069" y="299144"/>
            <a:ext cx="1368152" cy="307777"/>
          </a:xfrm>
          <a:prstGeom prst="rect">
            <a:avLst/>
          </a:prstGeom>
          <a:solidFill>
            <a:schemeClr val="bg2"/>
          </a:solidFill>
        </p:spPr>
        <p:txBody>
          <a:bodyPr wrap="square" rtlCol="0">
            <a:spAutoFit/>
          </a:bodyPr>
          <a:lstStyle/>
          <a:p>
            <a:r>
              <a:rPr lang="fr-FR" sz="1400" dirty="0">
                <a:hlinkClick r:id="rId3" action="ppaction://hlinksldjump"/>
              </a:rPr>
              <a:t>Retour à l’index</a:t>
            </a:r>
            <a:endParaRPr lang="fr-FR" sz="1400" dirty="0"/>
          </a:p>
        </p:txBody>
      </p:sp>
    </p:spTree>
    <p:extLst>
      <p:ext uri="{BB962C8B-B14F-4D97-AF65-F5344CB8AC3E}">
        <p14:creationId xmlns:p14="http://schemas.microsoft.com/office/powerpoint/2010/main" val="34174256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1A73B8DB-77F3-BDD7-4FC0-313FF27E544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43608" y="0"/>
            <a:ext cx="6887166" cy="5152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a:extLst>
              <a:ext uri="{FF2B5EF4-FFF2-40B4-BE49-F238E27FC236}">
                <a16:creationId xmlns:a16="http://schemas.microsoft.com/office/drawing/2014/main" id="{1A5A3084-596E-1C88-94DE-677994DA55F0}"/>
              </a:ext>
            </a:extLst>
          </p:cNvPr>
          <p:cNvSpPr txBox="1"/>
          <p:nvPr/>
        </p:nvSpPr>
        <p:spPr>
          <a:xfrm>
            <a:off x="1115616" y="4581128"/>
            <a:ext cx="1512168" cy="307777"/>
          </a:xfrm>
          <a:prstGeom prst="rect">
            <a:avLst/>
          </a:prstGeom>
          <a:noFill/>
        </p:spPr>
        <p:txBody>
          <a:bodyPr wrap="square" rtlCol="0">
            <a:spAutoFit/>
          </a:bodyPr>
          <a:lstStyle/>
          <a:p>
            <a:r>
              <a:rPr lang="fr-FR" sz="1400" b="1" spc="-20" dirty="0">
                <a:solidFill>
                  <a:schemeClr val="bg1"/>
                </a:solidFill>
                <a:latin typeface="Arial"/>
                <a:cs typeface="Arial"/>
              </a:rPr>
              <a:t>SB46-Ti </a:t>
            </a:r>
            <a:r>
              <a:rPr lang="fr-FR" sz="1400" b="1" spc="-20" dirty="0" err="1">
                <a:solidFill>
                  <a:schemeClr val="bg1"/>
                </a:solidFill>
                <a:latin typeface="Arial"/>
                <a:cs typeface="Arial"/>
              </a:rPr>
              <a:t>Acrête</a:t>
            </a:r>
            <a:r>
              <a:rPr lang="fr-FR" sz="1400" b="1" spc="-20" dirty="0">
                <a:solidFill>
                  <a:schemeClr val="bg1"/>
                </a:solidFill>
                <a:latin typeface="Arial"/>
                <a:cs typeface="Arial"/>
              </a:rPr>
              <a:t> </a:t>
            </a:r>
            <a:endParaRPr lang="fr-FR" sz="1400" dirty="0">
              <a:solidFill>
                <a:schemeClr val="bg1"/>
              </a:solidFill>
            </a:endParaRPr>
          </a:p>
        </p:txBody>
      </p:sp>
    </p:spTree>
    <p:extLst>
      <p:ext uri="{BB962C8B-B14F-4D97-AF65-F5344CB8AC3E}">
        <p14:creationId xmlns:p14="http://schemas.microsoft.com/office/powerpoint/2010/main" val="361275132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a:extLst>
              <a:ext uri="{FF2B5EF4-FFF2-40B4-BE49-F238E27FC236}">
                <a16:creationId xmlns:a16="http://schemas.microsoft.com/office/drawing/2014/main" id="{68265C65-A502-169C-0229-37F5D87A72C7}"/>
              </a:ext>
            </a:extLst>
          </p:cNvPr>
          <p:cNvGraphicFramePr>
            <a:graphicFrameLocks noGrp="1"/>
          </p:cNvGraphicFramePr>
          <p:nvPr>
            <p:extLst>
              <p:ext uri="{D42A27DB-BD31-4B8C-83A1-F6EECF244321}">
                <p14:modId xmlns:p14="http://schemas.microsoft.com/office/powerpoint/2010/main" val="513246080"/>
              </p:ext>
            </p:extLst>
          </p:nvPr>
        </p:nvGraphicFramePr>
        <p:xfrm>
          <a:off x="251520" y="-11233"/>
          <a:ext cx="8784978" cy="6705807"/>
        </p:xfrm>
        <a:graphic>
          <a:graphicData uri="http://schemas.openxmlformats.org/drawingml/2006/table">
            <a:tbl>
              <a:tblPr firstRow="1" bandRow="1">
                <a:tableStyleId>{2D5ABB26-0587-4C30-8999-92F81FD0307C}</a:tableStyleId>
              </a:tblPr>
              <a:tblGrid>
                <a:gridCol w="1993192">
                  <a:extLst>
                    <a:ext uri="{9D8B030D-6E8A-4147-A177-3AD203B41FA5}">
                      <a16:colId xmlns:a16="http://schemas.microsoft.com/office/drawing/2014/main" val="20000"/>
                    </a:ext>
                  </a:extLst>
                </a:gridCol>
                <a:gridCol w="998485">
                  <a:extLst>
                    <a:ext uri="{9D8B030D-6E8A-4147-A177-3AD203B41FA5}">
                      <a16:colId xmlns:a16="http://schemas.microsoft.com/office/drawing/2014/main" val="20001"/>
                    </a:ext>
                  </a:extLst>
                </a:gridCol>
                <a:gridCol w="2061270">
                  <a:extLst>
                    <a:ext uri="{9D8B030D-6E8A-4147-A177-3AD203B41FA5}">
                      <a16:colId xmlns:a16="http://schemas.microsoft.com/office/drawing/2014/main" val="20002"/>
                    </a:ext>
                  </a:extLst>
                </a:gridCol>
                <a:gridCol w="1349281">
                  <a:extLst>
                    <a:ext uri="{9D8B030D-6E8A-4147-A177-3AD203B41FA5}">
                      <a16:colId xmlns:a16="http://schemas.microsoft.com/office/drawing/2014/main" val="20003"/>
                    </a:ext>
                  </a:extLst>
                </a:gridCol>
                <a:gridCol w="171141">
                  <a:extLst>
                    <a:ext uri="{9D8B030D-6E8A-4147-A177-3AD203B41FA5}">
                      <a16:colId xmlns:a16="http://schemas.microsoft.com/office/drawing/2014/main" val="20004"/>
                    </a:ext>
                  </a:extLst>
                </a:gridCol>
                <a:gridCol w="2211609">
                  <a:extLst>
                    <a:ext uri="{9D8B030D-6E8A-4147-A177-3AD203B41FA5}">
                      <a16:colId xmlns:a16="http://schemas.microsoft.com/office/drawing/2014/main" val="20005"/>
                    </a:ext>
                  </a:extLst>
                </a:gridCol>
              </a:tblGrid>
              <a:tr h="1274102">
                <a:tc gridSpan="6">
                  <a:txBody>
                    <a:bodyPr/>
                    <a:lstStyle/>
                    <a:p>
                      <a:pPr marL="1471930" marR="1418590" indent="-45720">
                        <a:lnSpc>
                          <a:spcPts val="1260"/>
                        </a:lnSpc>
                        <a:spcBef>
                          <a:spcPts val="45"/>
                        </a:spcBef>
                      </a:pPr>
                      <a:r>
                        <a:rPr sz="1100" b="1" dirty="0">
                          <a:latin typeface="Arial"/>
                          <a:cs typeface="Arial"/>
                        </a:rPr>
                        <a:t>Bilan</a:t>
                      </a:r>
                      <a:r>
                        <a:rPr sz="1100" b="1" spc="-10" dirty="0">
                          <a:latin typeface="Arial"/>
                          <a:cs typeface="Arial"/>
                        </a:rPr>
                        <a:t> </a:t>
                      </a:r>
                      <a:r>
                        <a:rPr sz="1100" b="1" dirty="0">
                          <a:latin typeface="Arial"/>
                          <a:cs typeface="Arial"/>
                        </a:rPr>
                        <a:t>des</a:t>
                      </a:r>
                      <a:r>
                        <a:rPr sz="1100" b="1" spc="-20" dirty="0">
                          <a:latin typeface="Arial"/>
                          <a:cs typeface="Arial"/>
                        </a:rPr>
                        <a:t> </a:t>
                      </a:r>
                      <a:r>
                        <a:rPr sz="1100" b="1" dirty="0">
                          <a:latin typeface="Arial"/>
                          <a:cs typeface="Arial"/>
                        </a:rPr>
                        <a:t>dépenses</a:t>
                      </a:r>
                      <a:r>
                        <a:rPr sz="1100" b="1" spc="-20" dirty="0">
                          <a:latin typeface="Arial"/>
                          <a:cs typeface="Arial"/>
                        </a:rPr>
                        <a:t> </a:t>
                      </a:r>
                      <a:r>
                        <a:rPr sz="1100" b="1" dirty="0">
                          <a:latin typeface="Arial"/>
                          <a:cs typeface="Arial"/>
                        </a:rPr>
                        <a:t>pour</a:t>
                      </a:r>
                      <a:r>
                        <a:rPr sz="1100" b="1" spc="-5" dirty="0">
                          <a:latin typeface="Arial"/>
                          <a:cs typeface="Arial"/>
                        </a:rPr>
                        <a:t> </a:t>
                      </a:r>
                      <a:r>
                        <a:rPr sz="1100" b="1" dirty="0">
                          <a:latin typeface="Arial"/>
                          <a:cs typeface="Arial"/>
                        </a:rPr>
                        <a:t>le</a:t>
                      </a:r>
                      <a:r>
                        <a:rPr sz="1100" b="1" spc="-15" dirty="0">
                          <a:latin typeface="Arial"/>
                          <a:cs typeface="Arial"/>
                        </a:rPr>
                        <a:t> </a:t>
                      </a:r>
                      <a:r>
                        <a:rPr sz="1100" b="1" spc="-20" dirty="0">
                          <a:latin typeface="Arial"/>
                          <a:cs typeface="Arial"/>
                        </a:rPr>
                        <a:t>SB46</a:t>
                      </a:r>
                      <a:r>
                        <a:rPr lang="fr-FR" sz="1100" b="1" spc="-20" dirty="0">
                          <a:latin typeface="Arial"/>
                          <a:cs typeface="Arial"/>
                        </a:rPr>
                        <a:t>-Ti </a:t>
                      </a:r>
                      <a:r>
                        <a:rPr lang="fr-FR" sz="1100" b="1" spc="-20" dirty="0" err="1">
                          <a:latin typeface="Arial"/>
                          <a:cs typeface="Arial"/>
                        </a:rPr>
                        <a:t>Acrête</a:t>
                      </a:r>
                      <a:r>
                        <a:rPr sz="1100" b="1" spc="-20" dirty="0">
                          <a:latin typeface="Arial"/>
                          <a:cs typeface="Arial"/>
                        </a:rPr>
                        <a:t> </a:t>
                      </a:r>
                      <a:r>
                        <a:rPr sz="1100" b="1" dirty="0">
                          <a:latin typeface="Arial"/>
                          <a:cs typeface="Arial"/>
                        </a:rPr>
                        <a:t>Seuil</a:t>
                      </a:r>
                      <a:r>
                        <a:rPr sz="1100" b="1" spc="-25" dirty="0">
                          <a:latin typeface="Arial"/>
                          <a:cs typeface="Arial"/>
                        </a:rPr>
                        <a:t> </a:t>
                      </a:r>
                      <a:r>
                        <a:rPr sz="1100" b="1" dirty="0">
                          <a:latin typeface="Arial"/>
                          <a:cs typeface="Arial"/>
                        </a:rPr>
                        <a:t>maçonné</a:t>
                      </a:r>
                      <a:r>
                        <a:rPr sz="1100" b="1" spc="-30" dirty="0">
                          <a:latin typeface="Arial"/>
                          <a:cs typeface="Arial"/>
                        </a:rPr>
                        <a:t> </a:t>
                      </a:r>
                      <a:r>
                        <a:rPr sz="1100" b="1" dirty="0">
                          <a:latin typeface="Arial"/>
                          <a:cs typeface="Arial"/>
                        </a:rPr>
                        <a:t>et</a:t>
                      </a:r>
                      <a:r>
                        <a:rPr sz="1100" b="1" spc="-20" dirty="0">
                          <a:latin typeface="Arial"/>
                          <a:cs typeface="Arial"/>
                        </a:rPr>
                        <a:t> </a:t>
                      </a:r>
                      <a:r>
                        <a:rPr sz="1100" b="1" dirty="0">
                          <a:latin typeface="Arial"/>
                          <a:cs typeface="Arial"/>
                        </a:rPr>
                        <a:t>bassin</a:t>
                      </a:r>
                      <a:r>
                        <a:rPr sz="1100" b="1" spc="-20" dirty="0">
                          <a:latin typeface="Arial"/>
                          <a:cs typeface="Arial"/>
                        </a:rPr>
                        <a:t> </a:t>
                      </a:r>
                      <a:r>
                        <a:rPr sz="1100" b="1" dirty="0">
                          <a:latin typeface="Arial"/>
                          <a:cs typeface="Arial"/>
                        </a:rPr>
                        <a:t>sur</a:t>
                      </a:r>
                      <a:r>
                        <a:rPr sz="1100" b="1" spc="-15" dirty="0">
                          <a:latin typeface="Arial"/>
                          <a:cs typeface="Arial"/>
                        </a:rPr>
                        <a:t> </a:t>
                      </a:r>
                      <a:r>
                        <a:rPr sz="1100" b="1" dirty="0">
                          <a:latin typeface="Arial"/>
                          <a:cs typeface="Arial"/>
                        </a:rPr>
                        <a:t>Ravine</a:t>
                      </a:r>
                      <a:r>
                        <a:rPr sz="1100" b="1" spc="-25" dirty="0">
                          <a:latin typeface="Arial"/>
                          <a:cs typeface="Arial"/>
                        </a:rPr>
                        <a:t> </a:t>
                      </a:r>
                      <a:r>
                        <a:rPr sz="1100" b="1" dirty="0">
                          <a:latin typeface="Arial"/>
                          <a:cs typeface="Arial"/>
                        </a:rPr>
                        <a:t>Ti-</a:t>
                      </a:r>
                      <a:r>
                        <a:rPr sz="1100" b="1" spc="-20" dirty="0">
                          <a:latin typeface="Arial"/>
                          <a:cs typeface="Arial"/>
                        </a:rPr>
                        <a:t>Crête</a:t>
                      </a:r>
                      <a:endParaRPr sz="1100" dirty="0">
                        <a:latin typeface="Arial"/>
                        <a:cs typeface="Arial"/>
                      </a:endParaRPr>
                    </a:p>
                    <a:p>
                      <a:pPr marR="62865" algn="r">
                        <a:lnSpc>
                          <a:spcPts val="1100"/>
                        </a:lnSpc>
                      </a:pPr>
                      <a:r>
                        <a:rPr sz="1000" dirty="0">
                          <a:latin typeface="Arial"/>
                          <a:cs typeface="Arial"/>
                        </a:rPr>
                        <a:t>Ingénieur</a:t>
                      </a:r>
                      <a:r>
                        <a:rPr sz="1000" spc="-30" dirty="0">
                          <a:latin typeface="Arial"/>
                          <a:cs typeface="Arial"/>
                        </a:rPr>
                        <a:t> </a:t>
                      </a:r>
                      <a:r>
                        <a:rPr sz="1000" dirty="0">
                          <a:latin typeface="Arial"/>
                          <a:cs typeface="Arial"/>
                        </a:rPr>
                        <a:t>Saintil</a:t>
                      </a:r>
                      <a:r>
                        <a:rPr sz="1000" spc="-35" dirty="0">
                          <a:latin typeface="Arial"/>
                          <a:cs typeface="Arial"/>
                        </a:rPr>
                        <a:t> </a:t>
                      </a:r>
                      <a:r>
                        <a:rPr sz="1000" spc="-10" dirty="0">
                          <a:latin typeface="Arial"/>
                          <a:cs typeface="Arial"/>
                        </a:rPr>
                        <a:t>CLOSSY</a:t>
                      </a:r>
                      <a:endParaRPr sz="1000" dirty="0">
                        <a:latin typeface="Arial"/>
                        <a:cs typeface="Arial"/>
                      </a:endParaRPr>
                    </a:p>
                    <a:p>
                      <a:pPr marL="67945" marR="3434079">
                        <a:lnSpc>
                          <a:spcPts val="1260"/>
                        </a:lnSpc>
                        <a:spcBef>
                          <a:spcPts val="70"/>
                        </a:spcBef>
                      </a:pPr>
                      <a:r>
                        <a:rPr sz="1100" dirty="0">
                          <a:latin typeface="Arial"/>
                          <a:cs typeface="Arial"/>
                        </a:rPr>
                        <a:t>Date</a:t>
                      </a:r>
                      <a:r>
                        <a:rPr sz="1100" spc="-10" dirty="0">
                          <a:latin typeface="Arial"/>
                          <a:cs typeface="Arial"/>
                        </a:rPr>
                        <a:t> </a:t>
                      </a:r>
                      <a:r>
                        <a:rPr sz="1100" dirty="0">
                          <a:latin typeface="Arial"/>
                          <a:cs typeface="Arial"/>
                        </a:rPr>
                        <a:t>début</a:t>
                      </a:r>
                      <a:r>
                        <a:rPr sz="1100" spc="-15" dirty="0">
                          <a:latin typeface="Arial"/>
                          <a:cs typeface="Arial"/>
                        </a:rPr>
                        <a:t> </a:t>
                      </a:r>
                      <a:r>
                        <a:rPr sz="1100" dirty="0">
                          <a:latin typeface="Arial"/>
                          <a:cs typeface="Arial"/>
                        </a:rPr>
                        <a:t>de</a:t>
                      </a:r>
                      <a:r>
                        <a:rPr sz="1100" spc="-25" dirty="0">
                          <a:latin typeface="Arial"/>
                          <a:cs typeface="Arial"/>
                        </a:rPr>
                        <a:t> </a:t>
                      </a:r>
                      <a:r>
                        <a:rPr sz="1100" dirty="0">
                          <a:latin typeface="Arial"/>
                          <a:cs typeface="Arial"/>
                        </a:rPr>
                        <a:t>chantier</a:t>
                      </a:r>
                      <a:r>
                        <a:rPr sz="1100" spc="-15" dirty="0">
                          <a:latin typeface="Arial"/>
                          <a:cs typeface="Arial"/>
                        </a:rPr>
                        <a:t> </a:t>
                      </a:r>
                      <a:r>
                        <a:rPr sz="1100" dirty="0">
                          <a:latin typeface="Arial"/>
                          <a:cs typeface="Arial"/>
                        </a:rPr>
                        <a:t>:</a:t>
                      </a:r>
                      <a:r>
                        <a:rPr sz="1100" spc="-30" dirty="0">
                          <a:latin typeface="Arial"/>
                          <a:cs typeface="Arial"/>
                        </a:rPr>
                        <a:t> </a:t>
                      </a:r>
                      <a:r>
                        <a:rPr sz="1100" dirty="0">
                          <a:latin typeface="Arial"/>
                          <a:cs typeface="Arial"/>
                        </a:rPr>
                        <a:t>30</a:t>
                      </a:r>
                      <a:r>
                        <a:rPr sz="1100" spc="-10" dirty="0">
                          <a:latin typeface="Arial"/>
                          <a:cs typeface="Arial"/>
                        </a:rPr>
                        <a:t> </a:t>
                      </a:r>
                      <a:r>
                        <a:rPr sz="1100" dirty="0">
                          <a:latin typeface="Arial"/>
                          <a:cs typeface="Arial"/>
                        </a:rPr>
                        <a:t>mai</a:t>
                      </a:r>
                      <a:r>
                        <a:rPr sz="1100" spc="-15" dirty="0">
                          <a:latin typeface="Arial"/>
                          <a:cs typeface="Arial"/>
                        </a:rPr>
                        <a:t> </a:t>
                      </a:r>
                      <a:r>
                        <a:rPr sz="1100" spc="-20" dirty="0">
                          <a:latin typeface="Arial"/>
                          <a:cs typeface="Arial"/>
                        </a:rPr>
                        <a:t>2012 </a:t>
                      </a:r>
                      <a:r>
                        <a:rPr sz="1100" dirty="0">
                          <a:latin typeface="Arial"/>
                          <a:cs typeface="Arial"/>
                        </a:rPr>
                        <a:t>Date</a:t>
                      </a:r>
                      <a:r>
                        <a:rPr sz="1100" spc="-15" dirty="0">
                          <a:latin typeface="Arial"/>
                          <a:cs typeface="Arial"/>
                        </a:rPr>
                        <a:t> </a:t>
                      </a:r>
                      <a:r>
                        <a:rPr sz="1100" dirty="0">
                          <a:latin typeface="Arial"/>
                          <a:cs typeface="Arial"/>
                        </a:rPr>
                        <a:t>de</a:t>
                      </a:r>
                      <a:r>
                        <a:rPr sz="1100" spc="-30" dirty="0">
                          <a:latin typeface="Arial"/>
                          <a:cs typeface="Arial"/>
                        </a:rPr>
                        <a:t> </a:t>
                      </a:r>
                      <a:r>
                        <a:rPr sz="1100" dirty="0">
                          <a:latin typeface="Arial"/>
                          <a:cs typeface="Arial"/>
                        </a:rPr>
                        <a:t>fin</a:t>
                      </a:r>
                      <a:r>
                        <a:rPr sz="1100" spc="-15" dirty="0">
                          <a:latin typeface="Arial"/>
                          <a:cs typeface="Arial"/>
                        </a:rPr>
                        <a:t> </a:t>
                      </a:r>
                      <a:r>
                        <a:rPr sz="1100" dirty="0">
                          <a:latin typeface="Arial"/>
                          <a:cs typeface="Arial"/>
                        </a:rPr>
                        <a:t>de</a:t>
                      </a:r>
                      <a:r>
                        <a:rPr sz="1100" spc="-30" dirty="0">
                          <a:latin typeface="Arial"/>
                          <a:cs typeface="Arial"/>
                        </a:rPr>
                        <a:t> </a:t>
                      </a:r>
                      <a:r>
                        <a:rPr sz="1100" dirty="0">
                          <a:latin typeface="Arial"/>
                          <a:cs typeface="Arial"/>
                        </a:rPr>
                        <a:t>chantier</a:t>
                      </a:r>
                      <a:r>
                        <a:rPr sz="1100" spc="-20" dirty="0">
                          <a:latin typeface="Arial"/>
                          <a:cs typeface="Arial"/>
                        </a:rPr>
                        <a:t> </a:t>
                      </a:r>
                      <a:r>
                        <a:rPr sz="1100" dirty="0">
                          <a:latin typeface="Arial"/>
                          <a:cs typeface="Arial"/>
                        </a:rPr>
                        <a:t>:</a:t>
                      </a:r>
                      <a:r>
                        <a:rPr sz="1100" spc="-20" dirty="0">
                          <a:latin typeface="Arial"/>
                          <a:cs typeface="Arial"/>
                        </a:rPr>
                        <a:t> </a:t>
                      </a:r>
                      <a:r>
                        <a:rPr sz="1100" dirty="0">
                          <a:latin typeface="Arial"/>
                          <a:cs typeface="Arial"/>
                        </a:rPr>
                        <a:t>25</a:t>
                      </a:r>
                      <a:r>
                        <a:rPr sz="1100" spc="-20" dirty="0">
                          <a:latin typeface="Arial"/>
                          <a:cs typeface="Arial"/>
                        </a:rPr>
                        <a:t> </a:t>
                      </a:r>
                      <a:r>
                        <a:rPr sz="1100" dirty="0">
                          <a:latin typeface="Arial"/>
                          <a:cs typeface="Arial"/>
                        </a:rPr>
                        <a:t>juillet</a:t>
                      </a:r>
                      <a:r>
                        <a:rPr sz="1100" spc="-15" dirty="0">
                          <a:latin typeface="Arial"/>
                          <a:cs typeface="Arial"/>
                        </a:rPr>
                        <a:t> </a:t>
                      </a:r>
                      <a:r>
                        <a:rPr sz="1100" spc="-20" dirty="0">
                          <a:latin typeface="Arial"/>
                          <a:cs typeface="Arial"/>
                        </a:rPr>
                        <a:t>2012 </a:t>
                      </a:r>
                      <a:r>
                        <a:rPr sz="1100" dirty="0">
                          <a:latin typeface="Arial"/>
                          <a:cs typeface="Arial"/>
                        </a:rPr>
                        <a:t>Coordonnées</a:t>
                      </a:r>
                      <a:r>
                        <a:rPr sz="1100" spc="-45" dirty="0">
                          <a:latin typeface="Arial"/>
                          <a:cs typeface="Arial"/>
                        </a:rPr>
                        <a:t> </a:t>
                      </a:r>
                      <a:r>
                        <a:rPr sz="1100" dirty="0">
                          <a:latin typeface="Arial"/>
                          <a:cs typeface="Arial"/>
                        </a:rPr>
                        <a:t>GPS</a:t>
                      </a:r>
                      <a:r>
                        <a:rPr sz="1100" spc="-45" dirty="0">
                          <a:latin typeface="Arial"/>
                          <a:cs typeface="Arial"/>
                        </a:rPr>
                        <a:t> </a:t>
                      </a:r>
                      <a:r>
                        <a:rPr sz="1100" spc="-50" dirty="0">
                          <a:latin typeface="Arial"/>
                          <a:cs typeface="Arial"/>
                        </a:rPr>
                        <a:t>:</a:t>
                      </a:r>
                      <a:endParaRPr sz="1100" dirty="0">
                        <a:latin typeface="Arial"/>
                        <a:cs typeface="Arial"/>
                      </a:endParaRPr>
                    </a:p>
                    <a:p>
                      <a:pPr marL="67945">
                        <a:lnSpc>
                          <a:spcPts val="1210"/>
                        </a:lnSpc>
                      </a:pPr>
                      <a:r>
                        <a:rPr sz="1100" dirty="0">
                          <a:latin typeface="Arial"/>
                          <a:cs typeface="Arial"/>
                        </a:rPr>
                        <a:t>N</a:t>
                      </a:r>
                      <a:r>
                        <a:rPr sz="1100" spc="-10" dirty="0">
                          <a:latin typeface="Arial"/>
                          <a:cs typeface="Arial"/>
                        </a:rPr>
                        <a:t> </a:t>
                      </a:r>
                      <a:r>
                        <a:rPr sz="1100" dirty="0">
                          <a:latin typeface="Arial"/>
                          <a:cs typeface="Arial"/>
                        </a:rPr>
                        <a:t>19</a:t>
                      </a:r>
                      <a:r>
                        <a:rPr sz="1100" spc="-5" dirty="0">
                          <a:latin typeface="Arial"/>
                          <a:cs typeface="Arial"/>
                        </a:rPr>
                        <a:t> </a:t>
                      </a:r>
                      <a:r>
                        <a:rPr sz="1100" spc="-10" dirty="0">
                          <a:latin typeface="Arial"/>
                          <a:cs typeface="Arial"/>
                        </a:rPr>
                        <a:t>37'659’’</a:t>
                      </a:r>
                      <a:endParaRPr sz="1100" dirty="0">
                        <a:latin typeface="Arial"/>
                        <a:cs typeface="Arial"/>
                      </a:endParaRPr>
                    </a:p>
                    <a:p>
                      <a:pPr marL="67945">
                        <a:lnSpc>
                          <a:spcPts val="1265"/>
                        </a:lnSpc>
                      </a:pPr>
                      <a:r>
                        <a:rPr sz="1100" dirty="0">
                          <a:latin typeface="Arial"/>
                          <a:cs typeface="Arial"/>
                        </a:rPr>
                        <a:t>W</a:t>
                      </a:r>
                      <a:r>
                        <a:rPr sz="1100" spc="5" dirty="0">
                          <a:latin typeface="Arial"/>
                          <a:cs typeface="Arial"/>
                        </a:rPr>
                        <a:t> </a:t>
                      </a:r>
                      <a:r>
                        <a:rPr sz="1100" spc="-10" dirty="0">
                          <a:latin typeface="Arial"/>
                          <a:cs typeface="Arial"/>
                        </a:rPr>
                        <a:t>072°39'826’’</a:t>
                      </a:r>
                      <a:endParaRPr sz="1100" dirty="0">
                        <a:latin typeface="Arial"/>
                        <a:cs typeface="Arial"/>
                      </a:endParaRPr>
                    </a:p>
                    <a:p>
                      <a:pPr marL="67945">
                        <a:lnSpc>
                          <a:spcPts val="1230"/>
                        </a:lnSpc>
                      </a:pPr>
                      <a:r>
                        <a:rPr sz="1100" dirty="0">
                          <a:latin typeface="Arial"/>
                          <a:cs typeface="Arial"/>
                        </a:rPr>
                        <a:t>Altitude</a:t>
                      </a:r>
                      <a:r>
                        <a:rPr sz="1100" spc="-15" dirty="0">
                          <a:latin typeface="Arial"/>
                          <a:cs typeface="Arial"/>
                        </a:rPr>
                        <a:t> </a:t>
                      </a:r>
                      <a:r>
                        <a:rPr sz="1100" dirty="0">
                          <a:latin typeface="Arial"/>
                          <a:cs typeface="Arial"/>
                        </a:rPr>
                        <a:t>:</a:t>
                      </a:r>
                      <a:r>
                        <a:rPr sz="1100" spc="-15" dirty="0">
                          <a:latin typeface="Arial"/>
                          <a:cs typeface="Arial"/>
                        </a:rPr>
                        <a:t> </a:t>
                      </a:r>
                      <a:r>
                        <a:rPr sz="1100" dirty="0">
                          <a:latin typeface="Arial"/>
                          <a:cs typeface="Arial"/>
                        </a:rPr>
                        <a:t>248</a:t>
                      </a:r>
                      <a:r>
                        <a:rPr sz="1100" spc="-25" dirty="0">
                          <a:latin typeface="Arial"/>
                          <a:cs typeface="Arial"/>
                        </a:rPr>
                        <a:t> </a:t>
                      </a:r>
                      <a:r>
                        <a:rPr sz="1100" spc="-50" dirty="0">
                          <a:latin typeface="Arial"/>
                          <a:cs typeface="Arial"/>
                        </a:rPr>
                        <a:t>m</a:t>
                      </a:r>
                      <a:endParaRPr sz="1100" dirty="0">
                        <a:latin typeface="Arial"/>
                        <a:cs typeface="Arial"/>
                      </a:endParaRPr>
                    </a:p>
                  </a:txBody>
                  <a:tcPr marL="0" marR="0" marT="57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797979">
                <a:tc gridSpan="4">
                  <a:txBody>
                    <a:bodyPr/>
                    <a:lstStyle/>
                    <a:p>
                      <a:pPr marL="67945" marR="3164205">
                        <a:lnSpc>
                          <a:spcPct val="96000"/>
                        </a:lnSpc>
                        <a:spcBef>
                          <a:spcPts val="5"/>
                        </a:spcBef>
                      </a:pPr>
                      <a:r>
                        <a:rPr sz="1100" u="sng" dirty="0">
                          <a:uFill>
                            <a:solidFill>
                              <a:srgbClr val="000000"/>
                            </a:solidFill>
                          </a:uFill>
                          <a:latin typeface="Arial"/>
                          <a:cs typeface="Arial"/>
                        </a:rPr>
                        <a:t>Seuil</a:t>
                      </a:r>
                      <a:r>
                        <a:rPr sz="1100" u="sng" spc="-45" dirty="0">
                          <a:uFill>
                            <a:solidFill>
                              <a:srgbClr val="000000"/>
                            </a:solidFill>
                          </a:uFill>
                          <a:latin typeface="Arial"/>
                          <a:cs typeface="Arial"/>
                        </a:rPr>
                        <a:t> </a:t>
                      </a:r>
                      <a:r>
                        <a:rPr sz="1100" u="sng" spc="-10" dirty="0">
                          <a:uFill>
                            <a:solidFill>
                              <a:srgbClr val="000000"/>
                            </a:solidFill>
                          </a:uFill>
                          <a:latin typeface="Arial"/>
                          <a:cs typeface="Arial"/>
                        </a:rPr>
                        <a:t>maçonné</a:t>
                      </a:r>
                      <a:r>
                        <a:rPr sz="1100" spc="-10" dirty="0">
                          <a:latin typeface="Arial"/>
                          <a:cs typeface="Arial"/>
                        </a:rPr>
                        <a:t> </a:t>
                      </a:r>
                      <a:r>
                        <a:rPr sz="1100" dirty="0">
                          <a:latin typeface="Arial"/>
                          <a:cs typeface="Arial"/>
                        </a:rPr>
                        <a:t>Longueur</a:t>
                      </a:r>
                      <a:r>
                        <a:rPr sz="1100" spc="-20" dirty="0">
                          <a:latin typeface="Arial"/>
                          <a:cs typeface="Arial"/>
                        </a:rPr>
                        <a:t> </a:t>
                      </a:r>
                      <a:r>
                        <a:rPr sz="1100" dirty="0">
                          <a:latin typeface="Arial"/>
                          <a:cs typeface="Arial"/>
                        </a:rPr>
                        <a:t>: 25</a:t>
                      </a:r>
                      <a:r>
                        <a:rPr sz="1100" spc="-20" dirty="0">
                          <a:latin typeface="Arial"/>
                          <a:cs typeface="Arial"/>
                        </a:rPr>
                        <a:t> </a:t>
                      </a:r>
                      <a:r>
                        <a:rPr sz="1100" spc="-50" dirty="0">
                          <a:latin typeface="Arial"/>
                          <a:cs typeface="Arial"/>
                        </a:rPr>
                        <a:t>m </a:t>
                      </a:r>
                      <a:r>
                        <a:rPr sz="1100" dirty="0">
                          <a:latin typeface="Arial"/>
                          <a:cs typeface="Arial"/>
                        </a:rPr>
                        <a:t>Largeur</a:t>
                      </a:r>
                      <a:r>
                        <a:rPr sz="1100" spc="-15" dirty="0">
                          <a:latin typeface="Arial"/>
                          <a:cs typeface="Arial"/>
                        </a:rPr>
                        <a:t> </a:t>
                      </a:r>
                      <a:r>
                        <a:rPr sz="1100" dirty="0">
                          <a:latin typeface="Arial"/>
                          <a:cs typeface="Arial"/>
                        </a:rPr>
                        <a:t>:</a:t>
                      </a:r>
                      <a:r>
                        <a:rPr sz="1100" spc="-15" dirty="0">
                          <a:latin typeface="Arial"/>
                          <a:cs typeface="Arial"/>
                        </a:rPr>
                        <a:t> </a:t>
                      </a:r>
                      <a:r>
                        <a:rPr sz="1100" dirty="0">
                          <a:latin typeface="Arial"/>
                          <a:cs typeface="Arial"/>
                        </a:rPr>
                        <a:t>0,60</a:t>
                      </a:r>
                      <a:r>
                        <a:rPr sz="1100" spc="-20" dirty="0">
                          <a:latin typeface="Arial"/>
                          <a:cs typeface="Arial"/>
                        </a:rPr>
                        <a:t> </a:t>
                      </a:r>
                      <a:r>
                        <a:rPr sz="1100" spc="-25" dirty="0">
                          <a:latin typeface="Arial"/>
                          <a:cs typeface="Arial"/>
                        </a:rPr>
                        <a:t>m’</a:t>
                      </a:r>
                      <a:endParaRPr sz="1100" dirty="0">
                        <a:latin typeface="Arial"/>
                        <a:cs typeface="Arial"/>
                      </a:endParaRPr>
                    </a:p>
                    <a:p>
                      <a:pPr marL="67945">
                        <a:lnSpc>
                          <a:spcPts val="1260"/>
                        </a:lnSpc>
                      </a:pPr>
                      <a:r>
                        <a:rPr sz="1100" dirty="0">
                          <a:latin typeface="Arial"/>
                          <a:cs typeface="Arial"/>
                        </a:rPr>
                        <a:t>Hauteur au</a:t>
                      </a:r>
                      <a:r>
                        <a:rPr sz="1100" spc="-20" dirty="0">
                          <a:latin typeface="Arial"/>
                          <a:cs typeface="Arial"/>
                        </a:rPr>
                        <a:t> </a:t>
                      </a:r>
                      <a:r>
                        <a:rPr sz="1100" dirty="0">
                          <a:latin typeface="Arial"/>
                          <a:cs typeface="Arial"/>
                        </a:rPr>
                        <a:t>déversoir</a:t>
                      </a:r>
                      <a:r>
                        <a:rPr sz="1100" spc="-5" dirty="0">
                          <a:latin typeface="Arial"/>
                          <a:cs typeface="Arial"/>
                        </a:rPr>
                        <a:t> </a:t>
                      </a:r>
                      <a:r>
                        <a:rPr sz="1100" dirty="0">
                          <a:latin typeface="Arial"/>
                          <a:cs typeface="Arial"/>
                        </a:rPr>
                        <a:t>en</a:t>
                      </a:r>
                      <a:r>
                        <a:rPr sz="1100" spc="-30" dirty="0">
                          <a:latin typeface="Arial"/>
                          <a:cs typeface="Arial"/>
                        </a:rPr>
                        <a:t> </a:t>
                      </a:r>
                      <a:r>
                        <a:rPr sz="1100" dirty="0">
                          <a:latin typeface="Arial"/>
                          <a:cs typeface="Arial"/>
                        </a:rPr>
                        <a:t>amont</a:t>
                      </a:r>
                      <a:r>
                        <a:rPr sz="1100" spc="-10" dirty="0">
                          <a:latin typeface="Arial"/>
                          <a:cs typeface="Arial"/>
                        </a:rPr>
                        <a:t> </a:t>
                      </a:r>
                      <a:r>
                        <a:rPr sz="1100" dirty="0">
                          <a:latin typeface="Arial"/>
                          <a:cs typeface="Arial"/>
                        </a:rPr>
                        <a:t>:</a:t>
                      </a:r>
                      <a:r>
                        <a:rPr sz="1100" spc="285" dirty="0">
                          <a:latin typeface="Arial"/>
                          <a:cs typeface="Arial"/>
                        </a:rPr>
                        <a:t> </a:t>
                      </a:r>
                      <a:r>
                        <a:rPr sz="1100" dirty="0">
                          <a:latin typeface="Arial"/>
                          <a:cs typeface="Arial"/>
                        </a:rPr>
                        <a:t>1,70</a:t>
                      </a:r>
                      <a:r>
                        <a:rPr sz="1100" spc="-15" dirty="0">
                          <a:latin typeface="Arial"/>
                          <a:cs typeface="Arial"/>
                        </a:rPr>
                        <a:t> </a:t>
                      </a:r>
                      <a:r>
                        <a:rPr sz="1100" dirty="0">
                          <a:latin typeface="Arial"/>
                          <a:cs typeface="Arial"/>
                        </a:rPr>
                        <a:t>m</a:t>
                      </a:r>
                      <a:r>
                        <a:rPr sz="1100" spc="-15" dirty="0">
                          <a:latin typeface="Arial"/>
                          <a:cs typeface="Arial"/>
                        </a:rPr>
                        <a:t> </a:t>
                      </a:r>
                      <a:r>
                        <a:rPr sz="1100" dirty="0">
                          <a:latin typeface="Arial"/>
                          <a:cs typeface="Arial"/>
                        </a:rPr>
                        <a:t>en</a:t>
                      </a:r>
                      <a:r>
                        <a:rPr sz="1100" spc="-10" dirty="0">
                          <a:latin typeface="Arial"/>
                          <a:cs typeface="Arial"/>
                        </a:rPr>
                        <a:t> </a:t>
                      </a:r>
                      <a:r>
                        <a:rPr sz="1100" dirty="0">
                          <a:latin typeface="Arial"/>
                          <a:cs typeface="Arial"/>
                        </a:rPr>
                        <a:t>aval</a:t>
                      </a:r>
                      <a:r>
                        <a:rPr sz="1100" spc="-20" dirty="0">
                          <a:latin typeface="Arial"/>
                          <a:cs typeface="Arial"/>
                        </a:rPr>
                        <a:t> </a:t>
                      </a:r>
                      <a:r>
                        <a:rPr sz="1100" dirty="0">
                          <a:latin typeface="Arial"/>
                          <a:cs typeface="Arial"/>
                        </a:rPr>
                        <a:t>:</a:t>
                      </a:r>
                      <a:r>
                        <a:rPr sz="1100" spc="135" dirty="0">
                          <a:latin typeface="Arial"/>
                          <a:cs typeface="Arial"/>
                        </a:rPr>
                        <a:t>  </a:t>
                      </a:r>
                      <a:r>
                        <a:rPr sz="1100" spc="-50" dirty="0">
                          <a:latin typeface="Arial"/>
                          <a:cs typeface="Arial"/>
                        </a:rPr>
                        <a:t>m</a:t>
                      </a:r>
                      <a:endParaRPr sz="1100" dirty="0">
                        <a:latin typeface="Arial"/>
                        <a:cs typeface="Arial"/>
                      </a:endParaRPr>
                    </a:p>
                    <a:p>
                      <a:pPr marL="67945" marR="64135">
                        <a:lnSpc>
                          <a:spcPts val="1140"/>
                        </a:lnSpc>
                        <a:spcBef>
                          <a:spcPts val="1200"/>
                        </a:spcBef>
                      </a:pPr>
                      <a:r>
                        <a:rPr sz="1000" b="1" dirty="0">
                          <a:latin typeface="Arial"/>
                          <a:cs typeface="Arial"/>
                        </a:rPr>
                        <a:t>Capacité</a:t>
                      </a:r>
                      <a:r>
                        <a:rPr sz="1000" b="1" spc="170" dirty="0">
                          <a:latin typeface="Arial"/>
                          <a:cs typeface="Arial"/>
                        </a:rPr>
                        <a:t>  </a:t>
                      </a:r>
                      <a:r>
                        <a:rPr sz="1000" b="1" dirty="0">
                          <a:latin typeface="Arial"/>
                          <a:cs typeface="Arial"/>
                        </a:rPr>
                        <a:t>de</a:t>
                      </a:r>
                      <a:r>
                        <a:rPr sz="1000" b="1" spc="170" dirty="0">
                          <a:latin typeface="Arial"/>
                          <a:cs typeface="Arial"/>
                        </a:rPr>
                        <a:t>  </a:t>
                      </a:r>
                      <a:r>
                        <a:rPr sz="1000" b="1" dirty="0">
                          <a:latin typeface="Arial"/>
                          <a:cs typeface="Arial"/>
                        </a:rPr>
                        <a:t>stockage</a:t>
                      </a:r>
                      <a:r>
                        <a:rPr sz="1000" b="1" spc="175" dirty="0">
                          <a:latin typeface="Arial"/>
                          <a:cs typeface="Arial"/>
                        </a:rPr>
                        <a:t>  </a:t>
                      </a:r>
                      <a:r>
                        <a:rPr sz="1000" b="1" dirty="0">
                          <a:latin typeface="Arial"/>
                          <a:cs typeface="Arial"/>
                        </a:rPr>
                        <a:t>amont/épisode</a:t>
                      </a:r>
                      <a:r>
                        <a:rPr sz="1000" b="1" spc="170" dirty="0">
                          <a:latin typeface="Arial"/>
                          <a:cs typeface="Arial"/>
                        </a:rPr>
                        <a:t>  </a:t>
                      </a:r>
                      <a:r>
                        <a:rPr sz="1000" b="1" dirty="0">
                          <a:latin typeface="Arial"/>
                          <a:cs typeface="Arial"/>
                        </a:rPr>
                        <a:t>pluvieux</a:t>
                      </a:r>
                      <a:r>
                        <a:rPr sz="1000" b="1" spc="15" dirty="0">
                          <a:latin typeface="Arial"/>
                          <a:cs typeface="Arial"/>
                        </a:rPr>
                        <a:t> </a:t>
                      </a:r>
                      <a:r>
                        <a:rPr sz="1000" b="1" dirty="0">
                          <a:latin typeface="Arial"/>
                          <a:cs typeface="Arial"/>
                        </a:rPr>
                        <a:t>:</a:t>
                      </a:r>
                      <a:r>
                        <a:rPr sz="1000" b="1" spc="170" dirty="0">
                          <a:latin typeface="Arial"/>
                          <a:cs typeface="Arial"/>
                        </a:rPr>
                        <a:t>  </a:t>
                      </a:r>
                      <a:r>
                        <a:rPr sz="1000" b="1" dirty="0">
                          <a:latin typeface="Arial"/>
                          <a:cs typeface="Arial"/>
                        </a:rPr>
                        <a:t>4250</a:t>
                      </a:r>
                      <a:r>
                        <a:rPr sz="1000" b="1" spc="170" dirty="0">
                          <a:latin typeface="Arial"/>
                          <a:cs typeface="Arial"/>
                        </a:rPr>
                        <a:t>  </a:t>
                      </a:r>
                      <a:r>
                        <a:rPr sz="1000" b="1" dirty="0">
                          <a:latin typeface="Arial"/>
                          <a:cs typeface="Arial"/>
                        </a:rPr>
                        <a:t>m3</a:t>
                      </a:r>
                      <a:r>
                        <a:rPr sz="1000" b="1" spc="170" dirty="0">
                          <a:latin typeface="Arial"/>
                          <a:cs typeface="Arial"/>
                        </a:rPr>
                        <a:t>  </a:t>
                      </a:r>
                      <a:r>
                        <a:rPr sz="1000" b="1" spc="-25" dirty="0">
                          <a:latin typeface="Arial"/>
                          <a:cs typeface="Arial"/>
                        </a:rPr>
                        <a:t>ou </a:t>
                      </a:r>
                      <a:r>
                        <a:rPr sz="1000" b="1" dirty="0">
                          <a:latin typeface="Arial"/>
                          <a:cs typeface="Arial"/>
                        </a:rPr>
                        <a:t>1</a:t>
                      </a:r>
                      <a:r>
                        <a:rPr sz="1000" b="1" spc="-10" dirty="0">
                          <a:latin typeface="Arial"/>
                          <a:cs typeface="Arial"/>
                        </a:rPr>
                        <a:t> </a:t>
                      </a:r>
                      <a:r>
                        <a:rPr sz="1000" b="1" dirty="0">
                          <a:latin typeface="Arial"/>
                          <a:cs typeface="Arial"/>
                        </a:rPr>
                        <a:t>124</a:t>
                      </a:r>
                      <a:r>
                        <a:rPr sz="1000" b="1" spc="-10" dirty="0">
                          <a:latin typeface="Arial"/>
                          <a:cs typeface="Arial"/>
                        </a:rPr>
                        <a:t> </a:t>
                      </a:r>
                      <a:r>
                        <a:rPr sz="1000" b="1" dirty="0">
                          <a:latin typeface="Arial"/>
                          <a:cs typeface="Arial"/>
                        </a:rPr>
                        <a:t>3</a:t>
                      </a:r>
                      <a:r>
                        <a:rPr lang="fr-FR" sz="1000" b="1" dirty="0">
                          <a:latin typeface="Arial"/>
                          <a:cs typeface="Arial"/>
                        </a:rPr>
                        <a:t>00</a:t>
                      </a:r>
                      <a:r>
                        <a:rPr sz="1000" b="1" spc="-10" dirty="0">
                          <a:latin typeface="Arial"/>
                          <a:cs typeface="Arial"/>
                        </a:rPr>
                        <a:t> </a:t>
                      </a:r>
                      <a:r>
                        <a:rPr sz="1000" b="1" dirty="0">
                          <a:latin typeface="Arial"/>
                          <a:cs typeface="Arial"/>
                        </a:rPr>
                        <a:t>gal</a:t>
                      </a:r>
                      <a:r>
                        <a:rPr sz="1000" b="1" spc="-10" dirty="0">
                          <a:latin typeface="Arial"/>
                          <a:cs typeface="Arial"/>
                        </a:rPr>
                        <a:t> </a:t>
                      </a:r>
                      <a:r>
                        <a:rPr sz="1000" b="1" dirty="0">
                          <a:latin typeface="Arial"/>
                          <a:cs typeface="Arial"/>
                        </a:rPr>
                        <a:t>ou</a:t>
                      </a:r>
                      <a:r>
                        <a:rPr sz="1000" b="1" spc="5" dirty="0">
                          <a:latin typeface="Arial"/>
                          <a:cs typeface="Arial"/>
                        </a:rPr>
                        <a:t> </a:t>
                      </a:r>
                      <a:r>
                        <a:rPr sz="1000" b="1" dirty="0">
                          <a:latin typeface="Arial"/>
                          <a:cs typeface="Arial"/>
                        </a:rPr>
                        <a:t>18739</a:t>
                      </a:r>
                      <a:r>
                        <a:rPr sz="1000" b="1" spc="-15" dirty="0">
                          <a:latin typeface="Arial"/>
                          <a:cs typeface="Arial"/>
                        </a:rPr>
                        <a:t> </a:t>
                      </a:r>
                      <a:r>
                        <a:rPr sz="1000" b="1" spc="-20" dirty="0">
                          <a:latin typeface="Arial"/>
                          <a:cs typeface="Arial"/>
                        </a:rPr>
                        <a:t>drums</a:t>
                      </a:r>
                      <a:endParaRPr sz="1000" dirty="0">
                        <a:latin typeface="Arial"/>
                        <a:cs typeface="Arial"/>
                      </a:endParaRPr>
                    </a:p>
                  </a:txBody>
                  <a:tcPr marL="0" marR="0" marT="6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marL="66675" marR="349885">
                        <a:lnSpc>
                          <a:spcPct val="95900"/>
                        </a:lnSpc>
                        <a:spcBef>
                          <a:spcPts val="10"/>
                        </a:spcBef>
                      </a:pPr>
                      <a:r>
                        <a:rPr sz="1100" u="sng" dirty="0">
                          <a:uFill>
                            <a:solidFill>
                              <a:srgbClr val="000000"/>
                            </a:solidFill>
                          </a:uFill>
                          <a:latin typeface="Arial"/>
                          <a:cs typeface="Arial"/>
                        </a:rPr>
                        <a:t>Bassin</a:t>
                      </a:r>
                      <a:r>
                        <a:rPr sz="1100" u="sng" spc="-25" dirty="0">
                          <a:uFill>
                            <a:solidFill>
                              <a:srgbClr val="000000"/>
                            </a:solidFill>
                          </a:uFill>
                          <a:latin typeface="Arial"/>
                          <a:cs typeface="Arial"/>
                        </a:rPr>
                        <a:t> </a:t>
                      </a:r>
                      <a:r>
                        <a:rPr sz="1100" u="sng" dirty="0">
                          <a:uFill>
                            <a:solidFill>
                              <a:srgbClr val="000000"/>
                            </a:solidFill>
                          </a:uFill>
                          <a:latin typeface="Arial"/>
                          <a:cs typeface="Arial"/>
                        </a:rPr>
                        <a:t>en</a:t>
                      </a:r>
                      <a:r>
                        <a:rPr sz="1100" u="sng" spc="-20" dirty="0">
                          <a:uFill>
                            <a:solidFill>
                              <a:srgbClr val="000000"/>
                            </a:solidFill>
                          </a:uFill>
                          <a:latin typeface="Arial"/>
                          <a:cs typeface="Arial"/>
                        </a:rPr>
                        <a:t> aval</a:t>
                      </a:r>
                      <a:r>
                        <a:rPr sz="1100" spc="-20" dirty="0">
                          <a:latin typeface="Arial"/>
                          <a:cs typeface="Arial"/>
                        </a:rPr>
                        <a:t> </a:t>
                      </a:r>
                      <a:r>
                        <a:rPr sz="1100" dirty="0">
                          <a:latin typeface="Arial"/>
                          <a:cs typeface="Arial"/>
                        </a:rPr>
                        <a:t>Longueur</a:t>
                      </a:r>
                      <a:r>
                        <a:rPr sz="1100" spc="-20" dirty="0">
                          <a:latin typeface="Arial"/>
                          <a:cs typeface="Arial"/>
                        </a:rPr>
                        <a:t> </a:t>
                      </a:r>
                      <a:r>
                        <a:rPr sz="1100" dirty="0">
                          <a:latin typeface="Arial"/>
                          <a:cs typeface="Arial"/>
                        </a:rPr>
                        <a:t>:</a:t>
                      </a:r>
                      <a:r>
                        <a:rPr sz="1100" spc="-10" dirty="0">
                          <a:latin typeface="Arial"/>
                          <a:cs typeface="Arial"/>
                        </a:rPr>
                        <a:t> </a:t>
                      </a:r>
                      <a:r>
                        <a:rPr sz="1100" spc="-25" dirty="0">
                          <a:latin typeface="Arial"/>
                          <a:cs typeface="Arial"/>
                        </a:rPr>
                        <a:t>5m </a:t>
                      </a:r>
                      <a:r>
                        <a:rPr sz="1100" dirty="0">
                          <a:latin typeface="Arial"/>
                          <a:cs typeface="Arial"/>
                        </a:rPr>
                        <a:t>Largeur</a:t>
                      </a:r>
                      <a:r>
                        <a:rPr sz="1100" spc="-10" dirty="0">
                          <a:latin typeface="Arial"/>
                          <a:cs typeface="Arial"/>
                        </a:rPr>
                        <a:t> </a:t>
                      </a:r>
                      <a:r>
                        <a:rPr sz="1100" dirty="0">
                          <a:latin typeface="Arial"/>
                          <a:cs typeface="Arial"/>
                        </a:rPr>
                        <a:t>:</a:t>
                      </a:r>
                      <a:r>
                        <a:rPr sz="1100" spc="-10" dirty="0">
                          <a:latin typeface="Arial"/>
                          <a:cs typeface="Arial"/>
                        </a:rPr>
                        <a:t> </a:t>
                      </a:r>
                      <a:r>
                        <a:rPr sz="1100" dirty="0">
                          <a:latin typeface="Arial"/>
                          <a:cs typeface="Arial"/>
                        </a:rPr>
                        <a:t>5</a:t>
                      </a:r>
                      <a:r>
                        <a:rPr sz="1100" spc="-15" dirty="0">
                          <a:latin typeface="Arial"/>
                          <a:cs typeface="Arial"/>
                        </a:rPr>
                        <a:t> </a:t>
                      </a:r>
                      <a:r>
                        <a:rPr sz="1100" spc="-60" dirty="0">
                          <a:latin typeface="Arial"/>
                          <a:cs typeface="Arial"/>
                        </a:rPr>
                        <a:t>m </a:t>
                      </a:r>
                      <a:r>
                        <a:rPr sz="1100" dirty="0">
                          <a:latin typeface="Arial"/>
                          <a:cs typeface="Arial"/>
                        </a:rPr>
                        <a:t>Hauteur</a:t>
                      </a:r>
                      <a:r>
                        <a:rPr sz="1100" spc="-20" dirty="0">
                          <a:latin typeface="Arial"/>
                          <a:cs typeface="Arial"/>
                        </a:rPr>
                        <a:t> </a:t>
                      </a:r>
                      <a:r>
                        <a:rPr sz="1100" dirty="0">
                          <a:latin typeface="Arial"/>
                          <a:cs typeface="Arial"/>
                        </a:rPr>
                        <a:t>: 1,60</a:t>
                      </a:r>
                      <a:r>
                        <a:rPr sz="1100" spc="-25" dirty="0">
                          <a:latin typeface="Arial"/>
                          <a:cs typeface="Arial"/>
                        </a:rPr>
                        <a:t> </a:t>
                      </a:r>
                      <a:r>
                        <a:rPr sz="1100" spc="-50" dirty="0">
                          <a:latin typeface="Arial"/>
                          <a:cs typeface="Arial"/>
                        </a:rPr>
                        <a:t>m </a:t>
                      </a:r>
                      <a:r>
                        <a:rPr sz="1100" dirty="0">
                          <a:latin typeface="Arial"/>
                          <a:cs typeface="Arial"/>
                        </a:rPr>
                        <a:t>Volume</a:t>
                      </a:r>
                      <a:r>
                        <a:rPr sz="1100" spc="-10" dirty="0">
                          <a:latin typeface="Arial"/>
                          <a:cs typeface="Arial"/>
                        </a:rPr>
                        <a:t> </a:t>
                      </a:r>
                      <a:r>
                        <a:rPr sz="1100" dirty="0">
                          <a:latin typeface="Arial"/>
                          <a:cs typeface="Arial"/>
                        </a:rPr>
                        <a:t>:</a:t>
                      </a:r>
                      <a:r>
                        <a:rPr sz="1100" spc="-15" dirty="0">
                          <a:latin typeface="Arial"/>
                          <a:cs typeface="Arial"/>
                        </a:rPr>
                        <a:t> </a:t>
                      </a:r>
                      <a:r>
                        <a:rPr sz="1100" dirty="0">
                          <a:latin typeface="Arial"/>
                          <a:cs typeface="Arial"/>
                        </a:rPr>
                        <a:t>40</a:t>
                      </a:r>
                      <a:r>
                        <a:rPr sz="1100" spc="-20" dirty="0">
                          <a:latin typeface="Arial"/>
                          <a:cs typeface="Arial"/>
                        </a:rPr>
                        <a:t> </a:t>
                      </a:r>
                      <a:r>
                        <a:rPr sz="1100" dirty="0">
                          <a:latin typeface="Arial"/>
                          <a:cs typeface="Arial"/>
                        </a:rPr>
                        <a:t>m3</a:t>
                      </a:r>
                      <a:r>
                        <a:rPr sz="1100" spc="-20" dirty="0">
                          <a:latin typeface="Arial"/>
                          <a:cs typeface="Arial"/>
                        </a:rPr>
                        <a:t> </a:t>
                      </a:r>
                      <a:r>
                        <a:rPr sz="1100" spc="-25" dirty="0">
                          <a:latin typeface="Arial"/>
                          <a:cs typeface="Arial"/>
                        </a:rPr>
                        <a:t>ou </a:t>
                      </a:r>
                      <a:r>
                        <a:rPr sz="1100" dirty="0">
                          <a:latin typeface="Arial"/>
                          <a:cs typeface="Arial"/>
                        </a:rPr>
                        <a:t>10</a:t>
                      </a:r>
                      <a:r>
                        <a:rPr sz="1100" spc="-15" dirty="0">
                          <a:latin typeface="Arial"/>
                          <a:cs typeface="Arial"/>
                        </a:rPr>
                        <a:t> </a:t>
                      </a:r>
                      <a:r>
                        <a:rPr sz="1100" dirty="0">
                          <a:latin typeface="Arial"/>
                          <a:cs typeface="Arial"/>
                        </a:rPr>
                        <a:t>58</a:t>
                      </a:r>
                      <a:r>
                        <a:rPr lang="fr-FR" sz="1100" dirty="0">
                          <a:latin typeface="Arial"/>
                          <a:cs typeface="Arial"/>
                        </a:rPr>
                        <a:t>0</a:t>
                      </a:r>
                      <a:r>
                        <a:rPr sz="1100" spc="-10" dirty="0">
                          <a:latin typeface="Arial"/>
                          <a:cs typeface="Arial"/>
                        </a:rPr>
                        <a:t> </a:t>
                      </a:r>
                      <a:r>
                        <a:rPr sz="1100" dirty="0">
                          <a:latin typeface="Arial"/>
                          <a:cs typeface="Arial"/>
                        </a:rPr>
                        <a:t>gal</a:t>
                      </a:r>
                      <a:r>
                        <a:rPr sz="1100" spc="-10" dirty="0">
                          <a:latin typeface="Arial"/>
                          <a:cs typeface="Arial"/>
                        </a:rPr>
                        <a:t> </a:t>
                      </a:r>
                      <a:r>
                        <a:rPr sz="1100" dirty="0">
                          <a:latin typeface="Arial"/>
                          <a:cs typeface="Arial"/>
                        </a:rPr>
                        <a:t>ou</a:t>
                      </a:r>
                      <a:r>
                        <a:rPr sz="1100" spc="-20" dirty="0">
                          <a:latin typeface="Arial"/>
                          <a:cs typeface="Arial"/>
                        </a:rPr>
                        <a:t> </a:t>
                      </a:r>
                      <a:r>
                        <a:rPr sz="1100" spc="-25" dirty="0">
                          <a:latin typeface="Arial"/>
                          <a:cs typeface="Arial"/>
                        </a:rPr>
                        <a:t>176 </a:t>
                      </a:r>
                      <a:r>
                        <a:rPr sz="1100" spc="-10" dirty="0">
                          <a:latin typeface="Arial"/>
                          <a:cs typeface="Arial"/>
                        </a:rPr>
                        <a:t>drums</a:t>
                      </a:r>
                      <a:endParaRPr sz="1100" dirty="0">
                        <a:latin typeface="Arial"/>
                        <a:cs typeface="Arial"/>
                      </a:endParaRPr>
                    </a:p>
                  </a:txBody>
                  <a:tcPr marL="0" marR="0" marT="127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1"/>
                  </a:ext>
                </a:extLst>
              </a:tr>
              <a:tr h="302340">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9850">
                        <a:lnSpc>
                          <a:spcPts val="1275"/>
                        </a:lnSpc>
                      </a:pPr>
                      <a:r>
                        <a:rPr sz="1100" b="1" spc="-10" dirty="0">
                          <a:latin typeface="Arial"/>
                          <a:cs typeface="Arial"/>
                        </a:rPr>
                        <a:t>Nombre</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245"/>
                        </a:lnSpc>
                      </a:pPr>
                      <a:r>
                        <a:rPr sz="1100" b="1" dirty="0">
                          <a:latin typeface="Arial"/>
                          <a:cs typeface="Arial"/>
                        </a:rPr>
                        <a:t>Prix</a:t>
                      </a:r>
                      <a:r>
                        <a:rPr sz="1100" b="1" spc="-5" dirty="0">
                          <a:latin typeface="Arial"/>
                          <a:cs typeface="Arial"/>
                        </a:rPr>
                        <a:t> </a:t>
                      </a:r>
                      <a:r>
                        <a:rPr sz="1100" b="1" spc="-10" dirty="0">
                          <a:latin typeface="Arial"/>
                          <a:cs typeface="Arial"/>
                        </a:rPr>
                        <a:t>d’achat</a:t>
                      </a:r>
                      <a:endParaRPr sz="1100">
                        <a:latin typeface="Arial"/>
                        <a:cs typeface="Arial"/>
                      </a:endParaRPr>
                    </a:p>
                    <a:p>
                      <a:pPr algn="ctr">
                        <a:lnSpc>
                          <a:spcPts val="1220"/>
                        </a:lnSpc>
                      </a:pPr>
                      <a:r>
                        <a:rPr sz="1100" b="1" spc="-10" dirty="0">
                          <a:latin typeface="Arial"/>
                          <a:cs typeface="Arial"/>
                        </a:rPr>
                        <a:t>unitaire</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3">
                  <a:txBody>
                    <a:bodyPr/>
                    <a:lstStyle/>
                    <a:p>
                      <a:pPr marL="814069" marR="807085" indent="40640">
                        <a:lnSpc>
                          <a:spcPts val="1260"/>
                        </a:lnSpc>
                      </a:pPr>
                      <a:r>
                        <a:rPr sz="1100" b="1" dirty="0">
                          <a:latin typeface="Arial"/>
                          <a:cs typeface="Arial"/>
                        </a:rPr>
                        <a:t>Prix</a:t>
                      </a:r>
                      <a:r>
                        <a:rPr sz="1100" b="1" spc="-5" dirty="0">
                          <a:latin typeface="Arial"/>
                          <a:cs typeface="Arial"/>
                        </a:rPr>
                        <a:t> </a:t>
                      </a:r>
                      <a:r>
                        <a:rPr sz="1100" b="1" spc="-10" dirty="0">
                          <a:latin typeface="Arial"/>
                          <a:cs typeface="Arial"/>
                        </a:rPr>
                        <a:t>d’achat </a:t>
                      </a:r>
                      <a:r>
                        <a:rPr sz="1100" b="1" dirty="0">
                          <a:latin typeface="Arial"/>
                          <a:cs typeface="Arial"/>
                        </a:rPr>
                        <a:t>1 €</a:t>
                      </a:r>
                      <a:r>
                        <a:rPr sz="1100" b="1" spc="-5" dirty="0">
                          <a:latin typeface="Arial"/>
                          <a:cs typeface="Arial"/>
                        </a:rPr>
                        <a:t> </a:t>
                      </a:r>
                      <a:r>
                        <a:rPr sz="1100" b="1" dirty="0">
                          <a:latin typeface="Arial"/>
                          <a:cs typeface="Arial"/>
                        </a:rPr>
                        <a:t>=</a:t>
                      </a:r>
                      <a:r>
                        <a:rPr sz="1100" b="1" spc="5" dirty="0">
                          <a:latin typeface="Arial"/>
                          <a:cs typeface="Arial"/>
                        </a:rPr>
                        <a:t> </a:t>
                      </a:r>
                      <a:r>
                        <a:rPr sz="1100" b="1" dirty="0">
                          <a:latin typeface="Arial"/>
                          <a:cs typeface="Arial"/>
                        </a:rPr>
                        <a:t>50</a:t>
                      </a:r>
                      <a:r>
                        <a:rPr sz="1100" b="1" spc="-10" dirty="0">
                          <a:latin typeface="Arial"/>
                          <a:cs typeface="Arial"/>
                        </a:rPr>
                        <a:t> </a:t>
                      </a:r>
                      <a:r>
                        <a:rPr sz="1100" b="1" spc="-20" dirty="0">
                          <a:latin typeface="Arial"/>
                          <a:cs typeface="Arial"/>
                        </a:rPr>
                        <a:t>gdes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r h="151170">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ts val="1220"/>
                        </a:lnSpc>
                      </a:pPr>
                      <a:r>
                        <a:rPr sz="1100" b="1" dirty="0">
                          <a:latin typeface="Arial"/>
                          <a:cs typeface="Arial"/>
                        </a:rPr>
                        <a:t>En</a:t>
                      </a:r>
                      <a:r>
                        <a:rPr sz="1100" b="1" spc="-20" dirty="0">
                          <a:latin typeface="Arial"/>
                          <a:cs typeface="Arial"/>
                        </a:rPr>
                        <a:t> </a:t>
                      </a:r>
                      <a:r>
                        <a:rPr sz="1100" b="1" spc="-10" dirty="0">
                          <a:latin typeface="Arial"/>
                          <a:cs typeface="Arial"/>
                        </a:rPr>
                        <a:t>gourdes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6675">
                        <a:lnSpc>
                          <a:spcPts val="1220"/>
                        </a:lnSpc>
                      </a:pPr>
                      <a:r>
                        <a:rPr sz="1100" b="1" dirty="0">
                          <a:latin typeface="Arial"/>
                          <a:cs typeface="Arial"/>
                        </a:rPr>
                        <a:t>En</a:t>
                      </a:r>
                      <a:r>
                        <a:rPr sz="1100" b="1" spc="-20" dirty="0">
                          <a:latin typeface="Arial"/>
                          <a:cs typeface="Arial"/>
                        </a:rPr>
                        <a:t> </a:t>
                      </a:r>
                      <a:r>
                        <a:rPr sz="1100" b="1" spc="-10" dirty="0">
                          <a:latin typeface="Arial"/>
                          <a:cs typeface="Arial"/>
                        </a:rPr>
                        <a:t>euros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136053">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151170">
                <a:tc>
                  <a:txBody>
                    <a:bodyPr/>
                    <a:lstStyle/>
                    <a:p>
                      <a:pPr marL="67945">
                        <a:lnSpc>
                          <a:spcPts val="1210"/>
                        </a:lnSpc>
                      </a:pPr>
                      <a:r>
                        <a:rPr sz="1100" dirty="0">
                          <a:latin typeface="Arial"/>
                          <a:cs typeface="Arial"/>
                        </a:rPr>
                        <a:t>Camion</a:t>
                      </a:r>
                      <a:r>
                        <a:rPr sz="1100" spc="-25" dirty="0">
                          <a:latin typeface="Arial"/>
                          <a:cs typeface="Arial"/>
                        </a:rPr>
                        <a:t> </a:t>
                      </a:r>
                      <a:r>
                        <a:rPr sz="1100" dirty="0">
                          <a:latin typeface="Arial"/>
                          <a:cs typeface="Arial"/>
                        </a:rPr>
                        <a:t>de</a:t>
                      </a:r>
                      <a:r>
                        <a:rPr sz="1100" spc="-20" dirty="0">
                          <a:latin typeface="Arial"/>
                          <a:cs typeface="Arial"/>
                        </a:rPr>
                        <a:t> </a:t>
                      </a:r>
                      <a:r>
                        <a:rPr sz="1100" spc="-10" dirty="0">
                          <a:latin typeface="Arial"/>
                          <a:cs typeface="Arial"/>
                        </a:rPr>
                        <a:t>sable</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10"/>
                        </a:lnSpc>
                      </a:pPr>
                      <a:r>
                        <a:rPr sz="1100" spc="-50" dirty="0">
                          <a:latin typeface="Arial"/>
                          <a:cs typeface="Arial"/>
                        </a:rPr>
                        <a:t>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ts val="1210"/>
                        </a:lnSpc>
                      </a:pPr>
                      <a:r>
                        <a:rPr sz="1100" spc="-50" dirty="0">
                          <a:latin typeface="Arial"/>
                          <a:cs typeface="Arial"/>
                        </a:rPr>
                        <a:t>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6675">
                        <a:lnSpc>
                          <a:spcPts val="1210"/>
                        </a:lnSpc>
                      </a:pPr>
                      <a:r>
                        <a:rPr sz="1100" spc="-50" dirty="0">
                          <a:latin typeface="Arial"/>
                          <a:cs typeface="Arial"/>
                        </a:rPr>
                        <a:t>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r h="151170">
                <a:tc>
                  <a:txBody>
                    <a:bodyPr/>
                    <a:lstStyle/>
                    <a:p>
                      <a:pPr marL="67945">
                        <a:lnSpc>
                          <a:spcPts val="1220"/>
                        </a:lnSpc>
                      </a:pPr>
                      <a:r>
                        <a:rPr sz="1100" dirty="0">
                          <a:latin typeface="Arial"/>
                          <a:cs typeface="Arial"/>
                        </a:rPr>
                        <a:t>Piles</a:t>
                      </a:r>
                      <a:r>
                        <a:rPr sz="1100" spc="-45" dirty="0">
                          <a:latin typeface="Arial"/>
                          <a:cs typeface="Arial"/>
                        </a:rPr>
                        <a:t> </a:t>
                      </a:r>
                      <a:r>
                        <a:rPr sz="1100" spc="-10" dirty="0">
                          <a:latin typeface="Arial"/>
                          <a:cs typeface="Arial"/>
                        </a:rPr>
                        <a:t>roches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20"/>
                        </a:lnSpc>
                      </a:pPr>
                      <a:r>
                        <a:rPr sz="1100" spc="-25" dirty="0">
                          <a:latin typeface="Arial"/>
                          <a:cs typeface="Arial"/>
                        </a:rPr>
                        <a:t>82</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20"/>
                        </a:lnSpc>
                      </a:pPr>
                      <a:r>
                        <a:rPr sz="1100" spc="-25" dirty="0">
                          <a:latin typeface="Arial"/>
                          <a:cs typeface="Arial"/>
                        </a:rPr>
                        <a:t>500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ts val="1220"/>
                        </a:lnSpc>
                      </a:pPr>
                      <a:r>
                        <a:rPr sz="1100" dirty="0">
                          <a:latin typeface="Arial"/>
                          <a:cs typeface="Arial"/>
                        </a:rPr>
                        <a:t>41</a:t>
                      </a:r>
                      <a:r>
                        <a:rPr sz="1100" spc="-5" dirty="0">
                          <a:latin typeface="Arial"/>
                          <a:cs typeface="Arial"/>
                        </a:rPr>
                        <a:t> </a:t>
                      </a:r>
                      <a:r>
                        <a:rPr sz="1100" spc="-25" dirty="0">
                          <a:latin typeface="Arial"/>
                          <a:cs typeface="Arial"/>
                        </a:rPr>
                        <a:t>000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6675">
                        <a:lnSpc>
                          <a:spcPts val="1220"/>
                        </a:lnSpc>
                      </a:pPr>
                      <a:r>
                        <a:rPr sz="1100" spc="-25" dirty="0">
                          <a:latin typeface="Arial"/>
                          <a:cs typeface="Arial"/>
                        </a:rPr>
                        <a:t>820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6"/>
                  </a:ext>
                </a:extLst>
              </a:tr>
              <a:tr h="151170">
                <a:tc>
                  <a:txBody>
                    <a:bodyPr/>
                    <a:lstStyle/>
                    <a:p>
                      <a:pPr marL="67945">
                        <a:lnSpc>
                          <a:spcPts val="1210"/>
                        </a:lnSpc>
                      </a:pPr>
                      <a:r>
                        <a:rPr sz="1100" dirty="0">
                          <a:latin typeface="Arial"/>
                          <a:cs typeface="Arial"/>
                        </a:rPr>
                        <a:t>Brouettes</a:t>
                      </a:r>
                      <a:r>
                        <a:rPr sz="1100" spc="-10" dirty="0">
                          <a:latin typeface="Arial"/>
                          <a:cs typeface="Arial"/>
                        </a:rPr>
                        <a:t> </a:t>
                      </a:r>
                      <a:r>
                        <a:rPr sz="1100" dirty="0">
                          <a:latin typeface="Arial"/>
                          <a:cs typeface="Arial"/>
                        </a:rPr>
                        <a:t>de</a:t>
                      </a:r>
                      <a:r>
                        <a:rPr sz="1100" spc="-20" dirty="0">
                          <a:latin typeface="Arial"/>
                          <a:cs typeface="Arial"/>
                        </a:rPr>
                        <a:t> sable</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10"/>
                        </a:lnSpc>
                      </a:pPr>
                      <a:r>
                        <a:rPr sz="1100" spc="-25" dirty="0">
                          <a:latin typeface="Arial"/>
                          <a:cs typeface="Arial"/>
                        </a:rPr>
                        <a:t>255</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10"/>
                        </a:lnSpc>
                      </a:pPr>
                      <a:r>
                        <a:rPr sz="1100" spc="-25" dirty="0">
                          <a:latin typeface="Arial"/>
                          <a:cs typeface="Arial"/>
                        </a:rPr>
                        <a:t>50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ts val="1210"/>
                        </a:lnSpc>
                      </a:pPr>
                      <a:r>
                        <a:rPr sz="1100" dirty="0">
                          <a:latin typeface="Arial"/>
                          <a:cs typeface="Arial"/>
                        </a:rPr>
                        <a:t>12</a:t>
                      </a:r>
                      <a:r>
                        <a:rPr sz="1100" spc="-5" dirty="0">
                          <a:latin typeface="Arial"/>
                          <a:cs typeface="Arial"/>
                        </a:rPr>
                        <a:t> </a:t>
                      </a:r>
                      <a:r>
                        <a:rPr sz="1100" spc="-25" dirty="0">
                          <a:latin typeface="Arial"/>
                          <a:cs typeface="Arial"/>
                        </a:rPr>
                        <a:t>750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6675">
                        <a:lnSpc>
                          <a:spcPts val="1210"/>
                        </a:lnSpc>
                      </a:pPr>
                      <a:r>
                        <a:rPr sz="1100" spc="-25" dirty="0">
                          <a:latin typeface="Arial"/>
                          <a:cs typeface="Arial"/>
                        </a:rPr>
                        <a:t>255</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7"/>
                  </a:ext>
                </a:extLst>
              </a:tr>
              <a:tr h="224640">
                <a:tc>
                  <a:txBody>
                    <a:bodyPr/>
                    <a:lstStyle/>
                    <a:p>
                      <a:pPr marL="67945">
                        <a:lnSpc>
                          <a:spcPts val="1290"/>
                        </a:lnSpc>
                      </a:pPr>
                      <a:r>
                        <a:rPr sz="1100" dirty="0">
                          <a:latin typeface="Arial"/>
                          <a:cs typeface="Arial"/>
                        </a:rPr>
                        <a:t>Brouettes</a:t>
                      </a:r>
                      <a:r>
                        <a:rPr sz="1100" spc="-15" dirty="0">
                          <a:latin typeface="Arial"/>
                          <a:cs typeface="Arial"/>
                        </a:rPr>
                        <a:t> </a:t>
                      </a:r>
                      <a:r>
                        <a:rPr sz="1100" spc="-10" dirty="0">
                          <a:latin typeface="Arial"/>
                          <a:cs typeface="Arial"/>
                        </a:rPr>
                        <a:t>gravier</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90"/>
                        </a:lnSpc>
                      </a:pPr>
                      <a:r>
                        <a:rPr sz="1100" spc="-25" dirty="0">
                          <a:latin typeface="Arial"/>
                          <a:cs typeface="Arial"/>
                        </a:rPr>
                        <a:t>167</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90"/>
                        </a:lnSpc>
                      </a:pPr>
                      <a:r>
                        <a:rPr sz="1100" spc="-25" dirty="0">
                          <a:latin typeface="Arial"/>
                          <a:cs typeface="Arial"/>
                        </a:rPr>
                        <a:t>100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ts val="1290"/>
                        </a:lnSpc>
                      </a:pPr>
                      <a:r>
                        <a:rPr sz="1100" dirty="0">
                          <a:latin typeface="Arial"/>
                          <a:cs typeface="Arial"/>
                        </a:rPr>
                        <a:t>16</a:t>
                      </a:r>
                      <a:r>
                        <a:rPr sz="1100" spc="-5" dirty="0">
                          <a:latin typeface="Arial"/>
                          <a:cs typeface="Arial"/>
                        </a:rPr>
                        <a:t> </a:t>
                      </a:r>
                      <a:r>
                        <a:rPr sz="1100" spc="-25" dirty="0">
                          <a:latin typeface="Arial"/>
                          <a:cs typeface="Arial"/>
                        </a:rPr>
                        <a:t>700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6675">
                        <a:lnSpc>
                          <a:spcPts val="1290"/>
                        </a:lnSpc>
                      </a:pPr>
                      <a:r>
                        <a:rPr sz="1100" spc="-25" dirty="0">
                          <a:latin typeface="Arial"/>
                          <a:cs typeface="Arial"/>
                        </a:rPr>
                        <a:t>334</a:t>
                      </a:r>
                      <a:endParaRPr sz="11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8"/>
                  </a:ext>
                </a:extLst>
              </a:tr>
              <a:tr h="151170">
                <a:tc>
                  <a:txBody>
                    <a:bodyPr/>
                    <a:lstStyle/>
                    <a:p>
                      <a:pPr marL="67945">
                        <a:lnSpc>
                          <a:spcPts val="1220"/>
                        </a:lnSpc>
                      </a:pPr>
                      <a:r>
                        <a:rPr sz="1100" dirty="0">
                          <a:latin typeface="Arial"/>
                          <a:cs typeface="Arial"/>
                        </a:rPr>
                        <a:t>drums</a:t>
                      </a:r>
                      <a:r>
                        <a:rPr sz="1100" spc="-20" dirty="0">
                          <a:latin typeface="Arial"/>
                          <a:cs typeface="Arial"/>
                        </a:rPr>
                        <a:t> </a:t>
                      </a:r>
                      <a:r>
                        <a:rPr sz="1100" spc="-10" dirty="0">
                          <a:latin typeface="Arial"/>
                          <a:cs typeface="Arial"/>
                        </a:rPr>
                        <a:t>d’eau</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20"/>
                        </a:lnSpc>
                      </a:pPr>
                      <a:r>
                        <a:rPr sz="1100" spc="-25" dirty="0">
                          <a:latin typeface="Arial"/>
                          <a:cs typeface="Arial"/>
                        </a:rPr>
                        <a:t>53</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20"/>
                        </a:lnSpc>
                      </a:pPr>
                      <a:r>
                        <a:rPr sz="1100" spc="-25" dirty="0">
                          <a:latin typeface="Arial"/>
                          <a:cs typeface="Arial"/>
                        </a:rPr>
                        <a:t>150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ts val="1220"/>
                        </a:lnSpc>
                      </a:pPr>
                      <a:r>
                        <a:rPr sz="1100" dirty="0">
                          <a:latin typeface="Arial"/>
                          <a:cs typeface="Arial"/>
                        </a:rPr>
                        <a:t>7 </a:t>
                      </a:r>
                      <a:r>
                        <a:rPr sz="1100" spc="-25" dirty="0">
                          <a:latin typeface="Arial"/>
                          <a:cs typeface="Arial"/>
                        </a:rPr>
                        <a:t>950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6675">
                        <a:lnSpc>
                          <a:spcPts val="1220"/>
                        </a:lnSpc>
                      </a:pPr>
                      <a:r>
                        <a:rPr sz="1100" spc="-25" dirty="0">
                          <a:latin typeface="Arial"/>
                          <a:cs typeface="Arial"/>
                        </a:rPr>
                        <a:t>159</a:t>
                      </a:r>
                      <a:endParaRPr sz="11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9"/>
                  </a:ext>
                </a:extLst>
              </a:tr>
              <a:tr h="151170">
                <a:tc>
                  <a:txBody>
                    <a:bodyPr/>
                    <a:lstStyle/>
                    <a:p>
                      <a:pPr marL="67945">
                        <a:lnSpc>
                          <a:spcPts val="1210"/>
                        </a:lnSpc>
                      </a:pPr>
                      <a:r>
                        <a:rPr sz="1100" dirty="0">
                          <a:latin typeface="Arial"/>
                          <a:cs typeface="Arial"/>
                        </a:rPr>
                        <a:t>sacs</a:t>
                      </a:r>
                      <a:r>
                        <a:rPr sz="1100" spc="-5" dirty="0">
                          <a:latin typeface="Arial"/>
                          <a:cs typeface="Arial"/>
                        </a:rPr>
                        <a:t> </a:t>
                      </a:r>
                      <a:r>
                        <a:rPr sz="1100" dirty="0">
                          <a:latin typeface="Arial"/>
                          <a:cs typeface="Arial"/>
                        </a:rPr>
                        <a:t>de</a:t>
                      </a:r>
                      <a:r>
                        <a:rPr sz="1100" spc="-10" dirty="0">
                          <a:latin typeface="Arial"/>
                          <a:cs typeface="Arial"/>
                        </a:rPr>
                        <a:t> ciment</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10"/>
                        </a:lnSpc>
                      </a:pPr>
                      <a:r>
                        <a:rPr sz="1100" spc="-25" dirty="0">
                          <a:latin typeface="Arial"/>
                          <a:cs typeface="Arial"/>
                        </a:rPr>
                        <a:t>300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10"/>
                        </a:lnSpc>
                      </a:pPr>
                      <a:r>
                        <a:rPr sz="1100" spc="-25" dirty="0">
                          <a:latin typeface="Arial"/>
                          <a:cs typeface="Arial"/>
                        </a:rPr>
                        <a:t>335</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ts val="1210"/>
                        </a:lnSpc>
                      </a:pPr>
                      <a:r>
                        <a:rPr sz="1100" dirty="0">
                          <a:latin typeface="Arial"/>
                          <a:cs typeface="Arial"/>
                        </a:rPr>
                        <a:t>100</a:t>
                      </a:r>
                      <a:r>
                        <a:rPr sz="1100" spc="-10" dirty="0">
                          <a:latin typeface="Arial"/>
                          <a:cs typeface="Arial"/>
                        </a:rPr>
                        <a:t> </a:t>
                      </a:r>
                      <a:r>
                        <a:rPr sz="1100" spc="-25" dirty="0">
                          <a:latin typeface="Arial"/>
                          <a:cs typeface="Arial"/>
                        </a:rPr>
                        <a:t>500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6675">
                        <a:lnSpc>
                          <a:spcPts val="1210"/>
                        </a:lnSpc>
                      </a:pPr>
                      <a:r>
                        <a:rPr sz="1100" dirty="0">
                          <a:latin typeface="Arial"/>
                          <a:cs typeface="Arial"/>
                        </a:rPr>
                        <a:t>2 </a:t>
                      </a:r>
                      <a:r>
                        <a:rPr sz="1100" spc="-25" dirty="0">
                          <a:latin typeface="Arial"/>
                          <a:cs typeface="Arial"/>
                        </a:rPr>
                        <a:t>010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0"/>
                  </a:ext>
                </a:extLst>
              </a:tr>
              <a:tr h="151170">
                <a:tc>
                  <a:txBody>
                    <a:bodyPr/>
                    <a:lstStyle/>
                    <a:p>
                      <a:pPr marL="67945">
                        <a:lnSpc>
                          <a:spcPts val="1220"/>
                        </a:lnSpc>
                      </a:pPr>
                      <a:r>
                        <a:rPr sz="1100" dirty="0">
                          <a:latin typeface="Arial"/>
                          <a:cs typeface="Arial"/>
                        </a:rPr>
                        <a:t>Fer</a:t>
                      </a:r>
                      <a:r>
                        <a:rPr sz="1100" spc="-5" dirty="0">
                          <a:latin typeface="Arial"/>
                          <a:cs typeface="Arial"/>
                        </a:rPr>
                        <a:t> </a:t>
                      </a:r>
                      <a:r>
                        <a:rPr sz="1100" spc="-25" dirty="0">
                          <a:latin typeface="Arial"/>
                          <a:cs typeface="Arial"/>
                        </a:rPr>
                        <a:t>3/8</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20"/>
                        </a:lnSpc>
                      </a:pPr>
                      <a:r>
                        <a:rPr sz="1100" spc="-25" dirty="0">
                          <a:latin typeface="Arial"/>
                          <a:cs typeface="Arial"/>
                        </a:rPr>
                        <a:t>75</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20"/>
                        </a:lnSpc>
                      </a:pPr>
                      <a:r>
                        <a:rPr sz="1100" spc="-20" dirty="0">
                          <a:latin typeface="Arial"/>
                          <a:cs typeface="Arial"/>
                        </a:rPr>
                        <a:t>2500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ts val="1220"/>
                        </a:lnSpc>
                      </a:pPr>
                      <a:r>
                        <a:rPr sz="1100" dirty="0">
                          <a:latin typeface="Arial"/>
                          <a:cs typeface="Arial"/>
                        </a:rPr>
                        <a:t>18</a:t>
                      </a:r>
                      <a:r>
                        <a:rPr sz="1100" spc="-5" dirty="0">
                          <a:latin typeface="Arial"/>
                          <a:cs typeface="Arial"/>
                        </a:rPr>
                        <a:t> </a:t>
                      </a:r>
                      <a:r>
                        <a:rPr sz="1100" spc="-25" dirty="0">
                          <a:latin typeface="Arial"/>
                          <a:cs typeface="Arial"/>
                        </a:rPr>
                        <a:t>750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6675">
                        <a:lnSpc>
                          <a:spcPts val="1220"/>
                        </a:lnSpc>
                      </a:pPr>
                      <a:r>
                        <a:rPr sz="1100" spc="-25" dirty="0">
                          <a:latin typeface="Arial"/>
                          <a:cs typeface="Arial"/>
                        </a:rPr>
                        <a:t>375</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1"/>
                  </a:ext>
                </a:extLst>
              </a:tr>
              <a:tr h="151170">
                <a:tc>
                  <a:txBody>
                    <a:bodyPr/>
                    <a:lstStyle/>
                    <a:p>
                      <a:pPr marL="67945">
                        <a:lnSpc>
                          <a:spcPts val="1220"/>
                        </a:lnSpc>
                      </a:pPr>
                      <a:r>
                        <a:rPr sz="1100" dirty="0">
                          <a:latin typeface="Arial"/>
                          <a:cs typeface="Arial"/>
                        </a:rPr>
                        <a:t>Fer</a:t>
                      </a:r>
                      <a:r>
                        <a:rPr sz="1100" spc="-5" dirty="0">
                          <a:latin typeface="Arial"/>
                          <a:cs typeface="Arial"/>
                        </a:rPr>
                        <a:t> </a:t>
                      </a:r>
                      <a:r>
                        <a:rPr sz="1100" spc="-25" dirty="0">
                          <a:latin typeface="Arial"/>
                          <a:cs typeface="Arial"/>
                        </a:rPr>
                        <a:t>1/4</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20"/>
                        </a:lnSpc>
                      </a:pPr>
                      <a:r>
                        <a:rPr sz="1100" spc="-25" dirty="0">
                          <a:latin typeface="Arial"/>
                          <a:cs typeface="Arial"/>
                        </a:rPr>
                        <a:t>60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20"/>
                        </a:lnSpc>
                      </a:pPr>
                      <a:r>
                        <a:rPr sz="1100" spc="-25" dirty="0">
                          <a:latin typeface="Arial"/>
                          <a:cs typeface="Arial"/>
                        </a:rPr>
                        <a:t>75</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ts val="1220"/>
                        </a:lnSpc>
                      </a:pPr>
                      <a:r>
                        <a:rPr sz="1100" dirty="0">
                          <a:latin typeface="Arial"/>
                          <a:cs typeface="Arial"/>
                        </a:rPr>
                        <a:t>4 </a:t>
                      </a:r>
                      <a:r>
                        <a:rPr sz="1100" spc="-25" dirty="0">
                          <a:latin typeface="Arial"/>
                          <a:cs typeface="Arial"/>
                        </a:rPr>
                        <a:t>500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6675">
                        <a:lnSpc>
                          <a:spcPts val="1220"/>
                        </a:lnSpc>
                      </a:pPr>
                      <a:r>
                        <a:rPr sz="1100" spc="-25" dirty="0">
                          <a:latin typeface="Arial"/>
                          <a:cs typeface="Arial"/>
                        </a:rPr>
                        <a:t>90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2"/>
                  </a:ext>
                </a:extLst>
              </a:tr>
              <a:tr h="151170">
                <a:tc>
                  <a:txBody>
                    <a:bodyPr/>
                    <a:lstStyle/>
                    <a:p>
                      <a:pPr marL="67945">
                        <a:lnSpc>
                          <a:spcPts val="1210"/>
                        </a:lnSpc>
                      </a:pPr>
                      <a:r>
                        <a:rPr sz="1100" dirty="0">
                          <a:latin typeface="Arial"/>
                          <a:cs typeface="Arial"/>
                        </a:rPr>
                        <a:t>Aides</a:t>
                      </a:r>
                      <a:r>
                        <a:rPr sz="1100" spc="-35" dirty="0">
                          <a:latin typeface="Arial"/>
                          <a:cs typeface="Arial"/>
                        </a:rPr>
                        <a:t> </a:t>
                      </a:r>
                      <a:r>
                        <a:rPr sz="1100" spc="-20" dirty="0">
                          <a:latin typeface="Arial"/>
                          <a:cs typeface="Arial"/>
                        </a:rPr>
                        <a:t>boss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10"/>
                        </a:lnSpc>
                      </a:pPr>
                      <a:r>
                        <a:rPr sz="1100" spc="-25" dirty="0">
                          <a:latin typeface="Arial"/>
                          <a:cs typeface="Arial"/>
                        </a:rPr>
                        <a:t>150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10"/>
                        </a:lnSpc>
                      </a:pPr>
                      <a:r>
                        <a:rPr sz="1100" spc="-25" dirty="0">
                          <a:latin typeface="Arial"/>
                          <a:cs typeface="Arial"/>
                        </a:rPr>
                        <a:t>350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ts val="1210"/>
                        </a:lnSpc>
                      </a:pPr>
                      <a:r>
                        <a:rPr sz="1100" dirty="0">
                          <a:latin typeface="Arial"/>
                          <a:cs typeface="Arial"/>
                        </a:rPr>
                        <a:t>52</a:t>
                      </a:r>
                      <a:r>
                        <a:rPr sz="1100" spc="-5" dirty="0">
                          <a:latin typeface="Arial"/>
                          <a:cs typeface="Arial"/>
                        </a:rPr>
                        <a:t> </a:t>
                      </a:r>
                      <a:r>
                        <a:rPr sz="1100" spc="-25" dirty="0">
                          <a:latin typeface="Arial"/>
                          <a:cs typeface="Arial"/>
                        </a:rPr>
                        <a:t>500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6675">
                        <a:lnSpc>
                          <a:spcPts val="1210"/>
                        </a:lnSpc>
                      </a:pPr>
                      <a:r>
                        <a:rPr sz="1100" spc="-20" dirty="0">
                          <a:latin typeface="Arial"/>
                          <a:cs typeface="Arial"/>
                        </a:rPr>
                        <a:t>1050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3"/>
                  </a:ext>
                </a:extLst>
              </a:tr>
              <a:tr h="151170">
                <a:tc>
                  <a:txBody>
                    <a:bodyPr/>
                    <a:lstStyle/>
                    <a:p>
                      <a:pPr marL="67945">
                        <a:lnSpc>
                          <a:spcPts val="1220"/>
                        </a:lnSpc>
                      </a:pPr>
                      <a:r>
                        <a:rPr sz="1100" dirty="0">
                          <a:latin typeface="Arial"/>
                          <a:cs typeface="Arial"/>
                        </a:rPr>
                        <a:t>Jours</a:t>
                      </a:r>
                      <a:r>
                        <a:rPr sz="1100" spc="-25" dirty="0">
                          <a:latin typeface="Arial"/>
                          <a:cs typeface="Arial"/>
                        </a:rPr>
                        <a:t> </a:t>
                      </a:r>
                      <a:r>
                        <a:rPr sz="1100" spc="-10" dirty="0">
                          <a:latin typeface="Arial"/>
                          <a:cs typeface="Arial"/>
                        </a:rPr>
                        <a:t>manœuvres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20"/>
                        </a:lnSpc>
                      </a:pPr>
                      <a:r>
                        <a:rPr sz="1100" spc="-25" dirty="0">
                          <a:latin typeface="Arial"/>
                          <a:cs typeface="Arial"/>
                        </a:rPr>
                        <a:t>192</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20"/>
                        </a:lnSpc>
                      </a:pPr>
                      <a:r>
                        <a:rPr sz="1100" spc="-25" dirty="0">
                          <a:latin typeface="Arial"/>
                          <a:cs typeface="Arial"/>
                        </a:rPr>
                        <a:t>150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ts val="1220"/>
                        </a:lnSpc>
                      </a:pPr>
                      <a:r>
                        <a:rPr sz="1100" dirty="0">
                          <a:latin typeface="Arial"/>
                          <a:cs typeface="Arial"/>
                        </a:rPr>
                        <a:t>28</a:t>
                      </a:r>
                      <a:r>
                        <a:rPr sz="1100" spc="-5" dirty="0">
                          <a:latin typeface="Arial"/>
                          <a:cs typeface="Arial"/>
                        </a:rPr>
                        <a:t> </a:t>
                      </a:r>
                      <a:r>
                        <a:rPr sz="1100" spc="-25" dirty="0">
                          <a:latin typeface="Arial"/>
                          <a:cs typeface="Arial"/>
                        </a:rPr>
                        <a:t>800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6675">
                        <a:lnSpc>
                          <a:spcPts val="1220"/>
                        </a:lnSpc>
                      </a:pPr>
                      <a:r>
                        <a:rPr sz="1100" spc="-25" dirty="0">
                          <a:latin typeface="Arial"/>
                          <a:cs typeface="Arial"/>
                        </a:rPr>
                        <a:t>576</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4"/>
                  </a:ext>
                </a:extLst>
              </a:tr>
              <a:tr h="289442">
                <a:tc>
                  <a:txBody>
                    <a:bodyPr/>
                    <a:lstStyle/>
                    <a:p>
                      <a:pPr marL="67945" marR="648335">
                        <a:lnSpc>
                          <a:spcPts val="1260"/>
                        </a:lnSpc>
                      </a:pPr>
                      <a:r>
                        <a:rPr sz="1100" spc="-10" dirty="0">
                          <a:latin typeface="Arial"/>
                          <a:cs typeface="Arial"/>
                        </a:rPr>
                        <a:t>Transport matériaux</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ts val="1275"/>
                        </a:lnSpc>
                      </a:pPr>
                      <a:r>
                        <a:rPr sz="1100" dirty="0">
                          <a:latin typeface="Arial"/>
                          <a:cs typeface="Arial"/>
                        </a:rPr>
                        <a:t>10</a:t>
                      </a:r>
                      <a:r>
                        <a:rPr sz="1100" spc="-5" dirty="0">
                          <a:latin typeface="Arial"/>
                          <a:cs typeface="Arial"/>
                        </a:rPr>
                        <a:t> </a:t>
                      </a:r>
                      <a:r>
                        <a:rPr sz="1100" spc="-25" dirty="0">
                          <a:latin typeface="Arial"/>
                          <a:cs typeface="Arial"/>
                        </a:rPr>
                        <a:t>500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6675">
                        <a:lnSpc>
                          <a:spcPts val="1275"/>
                        </a:lnSpc>
                      </a:pPr>
                      <a:r>
                        <a:rPr sz="1100" spc="-25" dirty="0">
                          <a:latin typeface="Arial"/>
                          <a:cs typeface="Arial"/>
                        </a:rPr>
                        <a:t>210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5"/>
                  </a:ext>
                </a:extLst>
              </a:tr>
              <a:tr h="151170">
                <a:tc>
                  <a:txBody>
                    <a:bodyPr/>
                    <a:lstStyle/>
                    <a:p>
                      <a:pPr marL="67945">
                        <a:lnSpc>
                          <a:spcPts val="1210"/>
                        </a:lnSpc>
                      </a:pPr>
                      <a:r>
                        <a:rPr sz="1100" spc="-10" dirty="0">
                          <a:latin typeface="Arial"/>
                          <a:cs typeface="Arial"/>
                        </a:rPr>
                        <a:t>Nivellement</a:t>
                      </a:r>
                      <a:r>
                        <a:rPr sz="1100" spc="30" dirty="0">
                          <a:latin typeface="Arial"/>
                          <a:cs typeface="Arial"/>
                        </a:rPr>
                        <a:t> </a:t>
                      </a:r>
                      <a:r>
                        <a:rPr sz="1100" spc="-10" dirty="0">
                          <a:latin typeface="Arial"/>
                          <a:cs typeface="Arial"/>
                        </a:rPr>
                        <a:t>terrain</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ts val="1210"/>
                        </a:lnSpc>
                      </a:pPr>
                      <a:r>
                        <a:rPr sz="1100" dirty="0">
                          <a:latin typeface="Arial"/>
                          <a:cs typeface="Arial"/>
                        </a:rPr>
                        <a:t>5 </a:t>
                      </a:r>
                      <a:r>
                        <a:rPr sz="1100" spc="-25" dirty="0">
                          <a:latin typeface="Arial"/>
                          <a:cs typeface="Arial"/>
                        </a:rPr>
                        <a:t>000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6675">
                        <a:lnSpc>
                          <a:spcPts val="1210"/>
                        </a:lnSpc>
                      </a:pPr>
                      <a:r>
                        <a:rPr sz="1100" spc="-25" dirty="0">
                          <a:latin typeface="Arial"/>
                          <a:cs typeface="Arial"/>
                        </a:rPr>
                        <a:t>100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6"/>
                  </a:ext>
                </a:extLst>
              </a:tr>
              <a:tr h="314938">
                <a:tc>
                  <a:txBody>
                    <a:bodyPr/>
                    <a:lstStyle/>
                    <a:p>
                      <a:pPr marL="67945" marR="60960">
                        <a:lnSpc>
                          <a:spcPts val="1260"/>
                        </a:lnSpc>
                      </a:pPr>
                      <a:r>
                        <a:rPr sz="1100" dirty="0">
                          <a:latin typeface="Arial"/>
                          <a:cs typeface="Arial"/>
                        </a:rPr>
                        <a:t>Fils</a:t>
                      </a:r>
                      <a:r>
                        <a:rPr sz="1100" spc="110" dirty="0">
                          <a:latin typeface="Arial"/>
                          <a:cs typeface="Arial"/>
                        </a:rPr>
                        <a:t>  </a:t>
                      </a:r>
                      <a:r>
                        <a:rPr sz="1100" dirty="0">
                          <a:latin typeface="Arial"/>
                          <a:cs typeface="Arial"/>
                        </a:rPr>
                        <a:t>à</a:t>
                      </a:r>
                      <a:r>
                        <a:rPr sz="1100" spc="114" dirty="0">
                          <a:latin typeface="Arial"/>
                          <a:cs typeface="Arial"/>
                        </a:rPr>
                        <a:t>  </a:t>
                      </a:r>
                      <a:r>
                        <a:rPr sz="1100" dirty="0">
                          <a:latin typeface="Arial"/>
                          <a:cs typeface="Arial"/>
                        </a:rPr>
                        <a:t>ligature</a:t>
                      </a:r>
                      <a:r>
                        <a:rPr sz="1100" spc="114" dirty="0">
                          <a:latin typeface="Arial"/>
                          <a:cs typeface="Arial"/>
                        </a:rPr>
                        <a:t>  </a:t>
                      </a:r>
                      <a:r>
                        <a:rPr sz="1100" spc="-25" dirty="0">
                          <a:latin typeface="Arial"/>
                          <a:cs typeface="Arial"/>
                        </a:rPr>
                        <a:t>et </a:t>
                      </a:r>
                      <a:r>
                        <a:rPr sz="1100" spc="-10" dirty="0">
                          <a:latin typeface="Arial"/>
                          <a:cs typeface="Arial"/>
                        </a:rPr>
                        <a:t>clous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60"/>
                        </a:lnSpc>
                      </a:pPr>
                      <a:r>
                        <a:rPr sz="1100" spc="-20" dirty="0">
                          <a:latin typeface="Arial"/>
                          <a:cs typeface="Arial"/>
                        </a:rPr>
                        <a:t>30+20</a:t>
                      </a:r>
                      <a:endParaRPr sz="1100">
                        <a:latin typeface="Arial"/>
                        <a:cs typeface="Arial"/>
                      </a:endParaRPr>
                    </a:p>
                    <a:p>
                      <a:pPr marL="68580">
                        <a:lnSpc>
                          <a:spcPts val="1225"/>
                        </a:lnSpc>
                      </a:pPr>
                      <a:r>
                        <a:rPr sz="1100" spc="-25" dirty="0">
                          <a:latin typeface="Arial"/>
                          <a:cs typeface="Arial"/>
                        </a:rPr>
                        <a:t>lb</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90"/>
                        </a:lnSpc>
                      </a:pPr>
                      <a:r>
                        <a:rPr sz="1100" spc="-25" dirty="0">
                          <a:latin typeface="Arial"/>
                          <a:cs typeface="Arial"/>
                        </a:rPr>
                        <a:t>50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ts val="1290"/>
                        </a:lnSpc>
                      </a:pPr>
                      <a:r>
                        <a:rPr sz="1100" dirty="0">
                          <a:latin typeface="Arial"/>
                          <a:cs typeface="Arial"/>
                        </a:rPr>
                        <a:t>2 </a:t>
                      </a:r>
                      <a:r>
                        <a:rPr sz="1100" spc="-25" dirty="0">
                          <a:latin typeface="Arial"/>
                          <a:cs typeface="Arial"/>
                        </a:rPr>
                        <a:t>500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6675">
                        <a:lnSpc>
                          <a:spcPts val="1290"/>
                        </a:lnSpc>
                      </a:pPr>
                      <a:r>
                        <a:rPr sz="1100" spc="-25" dirty="0">
                          <a:latin typeface="Arial"/>
                          <a:cs typeface="Arial"/>
                        </a:rPr>
                        <a:t>50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7"/>
                  </a:ext>
                </a:extLst>
              </a:tr>
              <a:tr h="151170">
                <a:tc>
                  <a:txBody>
                    <a:bodyPr/>
                    <a:lstStyle/>
                    <a:p>
                      <a:pPr marL="67945">
                        <a:lnSpc>
                          <a:spcPts val="1220"/>
                        </a:lnSpc>
                      </a:pPr>
                      <a:r>
                        <a:rPr sz="1100" dirty="0">
                          <a:latin typeface="Arial"/>
                          <a:cs typeface="Arial"/>
                        </a:rPr>
                        <a:t>Tuyaux</a:t>
                      </a:r>
                      <a:r>
                        <a:rPr sz="1100" spc="-30" dirty="0">
                          <a:latin typeface="Arial"/>
                          <a:cs typeface="Arial"/>
                        </a:rPr>
                        <a:t> </a:t>
                      </a:r>
                      <a:r>
                        <a:rPr sz="1100" spc="-10" dirty="0">
                          <a:latin typeface="Arial"/>
                          <a:cs typeface="Arial"/>
                        </a:rPr>
                        <a:t>d’arrosage</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ts val="1220"/>
                        </a:lnSpc>
                      </a:pPr>
                      <a:r>
                        <a:rPr sz="1100" dirty="0">
                          <a:latin typeface="Arial"/>
                          <a:cs typeface="Arial"/>
                        </a:rPr>
                        <a:t>5 </a:t>
                      </a:r>
                      <a:r>
                        <a:rPr sz="1100" spc="-25" dirty="0">
                          <a:latin typeface="Arial"/>
                          <a:cs typeface="Arial"/>
                        </a:rPr>
                        <a:t>000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6675">
                        <a:lnSpc>
                          <a:spcPts val="1220"/>
                        </a:lnSpc>
                      </a:pPr>
                      <a:r>
                        <a:rPr sz="1100" spc="-25" dirty="0">
                          <a:latin typeface="Arial"/>
                          <a:cs typeface="Arial"/>
                        </a:rPr>
                        <a:t>100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8"/>
                  </a:ext>
                </a:extLst>
              </a:tr>
              <a:tr h="151170">
                <a:tc>
                  <a:txBody>
                    <a:bodyPr/>
                    <a:lstStyle/>
                    <a:p>
                      <a:pPr marL="67945">
                        <a:lnSpc>
                          <a:spcPts val="1210"/>
                        </a:lnSpc>
                      </a:pPr>
                      <a:r>
                        <a:rPr sz="1100" dirty="0">
                          <a:latin typeface="Arial"/>
                          <a:cs typeface="Arial"/>
                        </a:rPr>
                        <a:t>Petit</a:t>
                      </a:r>
                      <a:r>
                        <a:rPr sz="1100" spc="-10" dirty="0">
                          <a:latin typeface="Arial"/>
                          <a:cs typeface="Arial"/>
                        </a:rPr>
                        <a:t> outillage</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ts val="1210"/>
                        </a:lnSpc>
                      </a:pPr>
                      <a:r>
                        <a:rPr sz="1100" dirty="0">
                          <a:latin typeface="Arial"/>
                          <a:cs typeface="Arial"/>
                        </a:rPr>
                        <a:t>3 </a:t>
                      </a:r>
                      <a:r>
                        <a:rPr sz="1100" spc="-25" dirty="0">
                          <a:latin typeface="Arial"/>
                          <a:cs typeface="Arial"/>
                        </a:rPr>
                        <a:t>350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6675">
                        <a:lnSpc>
                          <a:spcPts val="1210"/>
                        </a:lnSpc>
                      </a:pPr>
                      <a:r>
                        <a:rPr sz="1100" spc="-25" dirty="0">
                          <a:latin typeface="Arial"/>
                          <a:cs typeface="Arial"/>
                        </a:rPr>
                        <a:t>67</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9"/>
                  </a:ext>
                </a:extLst>
              </a:tr>
              <a:tr h="151170">
                <a:tc>
                  <a:txBody>
                    <a:bodyPr/>
                    <a:lstStyle/>
                    <a:p>
                      <a:pPr marL="67945">
                        <a:lnSpc>
                          <a:spcPts val="1220"/>
                        </a:lnSpc>
                      </a:pPr>
                      <a:r>
                        <a:rPr sz="1100" spc="-10" dirty="0">
                          <a:latin typeface="Arial"/>
                          <a:cs typeface="Arial"/>
                        </a:rPr>
                        <a:t>Planches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20"/>
                        </a:lnSpc>
                      </a:pPr>
                      <a:r>
                        <a:rPr sz="1100" dirty="0">
                          <a:latin typeface="Arial"/>
                          <a:cs typeface="Arial"/>
                        </a:rPr>
                        <a:t>1 </a:t>
                      </a:r>
                      <a:r>
                        <a:rPr sz="1100" spc="-25" dirty="0">
                          <a:latin typeface="Arial"/>
                          <a:cs typeface="Arial"/>
                        </a:rPr>
                        <a:t>dz</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20"/>
                        </a:lnSpc>
                      </a:pPr>
                      <a:r>
                        <a:rPr sz="1100" dirty="0">
                          <a:latin typeface="Arial"/>
                          <a:cs typeface="Arial"/>
                        </a:rPr>
                        <a:t>3 </a:t>
                      </a:r>
                      <a:r>
                        <a:rPr sz="1100" spc="-25" dirty="0">
                          <a:latin typeface="Arial"/>
                          <a:cs typeface="Arial"/>
                        </a:rPr>
                        <a:t>500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ts val="1220"/>
                        </a:lnSpc>
                      </a:pPr>
                      <a:r>
                        <a:rPr sz="1100" dirty="0">
                          <a:latin typeface="Arial"/>
                          <a:cs typeface="Arial"/>
                        </a:rPr>
                        <a:t>3 </a:t>
                      </a:r>
                      <a:r>
                        <a:rPr sz="1100" spc="-25" dirty="0">
                          <a:latin typeface="Arial"/>
                          <a:cs typeface="Arial"/>
                        </a:rPr>
                        <a:t>500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6675">
                        <a:lnSpc>
                          <a:spcPts val="1220"/>
                        </a:lnSpc>
                      </a:pPr>
                      <a:r>
                        <a:rPr sz="1100" spc="-25" dirty="0">
                          <a:latin typeface="Arial"/>
                          <a:cs typeface="Arial"/>
                        </a:rPr>
                        <a:t>70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20"/>
                  </a:ext>
                </a:extLst>
              </a:tr>
              <a:tr h="151170">
                <a:tc>
                  <a:txBody>
                    <a:bodyPr/>
                    <a:lstStyle/>
                    <a:p>
                      <a:pPr marL="67945">
                        <a:lnSpc>
                          <a:spcPts val="1220"/>
                        </a:lnSpc>
                      </a:pPr>
                      <a:r>
                        <a:rPr sz="1100" dirty="0">
                          <a:latin typeface="Arial"/>
                          <a:cs typeface="Arial"/>
                        </a:rPr>
                        <a:t>Gasoil</a:t>
                      </a:r>
                      <a:r>
                        <a:rPr sz="1100" spc="-15" dirty="0">
                          <a:latin typeface="Arial"/>
                          <a:cs typeface="Arial"/>
                        </a:rPr>
                        <a:t> </a:t>
                      </a:r>
                      <a:r>
                        <a:rPr sz="1100" dirty="0">
                          <a:latin typeface="Arial"/>
                          <a:cs typeface="Arial"/>
                        </a:rPr>
                        <a:t>et</a:t>
                      </a:r>
                      <a:r>
                        <a:rPr sz="1100" spc="-20" dirty="0">
                          <a:latin typeface="Arial"/>
                          <a:cs typeface="Arial"/>
                        </a:rPr>
                        <a:t> </a:t>
                      </a:r>
                      <a:r>
                        <a:rPr sz="1100" spc="-10" dirty="0">
                          <a:latin typeface="Arial"/>
                          <a:cs typeface="Arial"/>
                        </a:rPr>
                        <a:t>gasoline</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ts val="1220"/>
                        </a:lnSpc>
                      </a:pPr>
                      <a:r>
                        <a:rPr sz="1100" dirty="0">
                          <a:latin typeface="Arial"/>
                          <a:cs typeface="Arial"/>
                        </a:rPr>
                        <a:t>3 </a:t>
                      </a:r>
                      <a:r>
                        <a:rPr sz="1100" spc="-25" dirty="0">
                          <a:latin typeface="Arial"/>
                          <a:cs typeface="Arial"/>
                        </a:rPr>
                        <a:t>635</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6675">
                        <a:lnSpc>
                          <a:spcPts val="1220"/>
                        </a:lnSpc>
                      </a:pPr>
                      <a:r>
                        <a:rPr sz="1100" spc="-10" dirty="0">
                          <a:latin typeface="Arial"/>
                          <a:cs typeface="Arial"/>
                        </a:rPr>
                        <a:t>72,70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21"/>
                  </a:ext>
                </a:extLst>
              </a:tr>
              <a:tr h="151170">
                <a:tc>
                  <a:txBody>
                    <a:bodyPr/>
                    <a:lstStyle/>
                    <a:p>
                      <a:pPr marL="67945">
                        <a:lnSpc>
                          <a:spcPts val="1210"/>
                        </a:lnSpc>
                      </a:pPr>
                      <a:r>
                        <a:rPr sz="1100" spc="-10" dirty="0">
                          <a:latin typeface="Arial"/>
                          <a:cs typeface="Arial"/>
                        </a:rPr>
                        <a:t>Divers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ts val="1210"/>
                        </a:lnSpc>
                      </a:pPr>
                      <a:r>
                        <a:rPr sz="1100" dirty="0">
                          <a:latin typeface="Arial"/>
                          <a:cs typeface="Arial"/>
                        </a:rPr>
                        <a:t>10</a:t>
                      </a:r>
                      <a:r>
                        <a:rPr sz="1100" spc="-5" dirty="0">
                          <a:latin typeface="Arial"/>
                          <a:cs typeface="Arial"/>
                        </a:rPr>
                        <a:t> </a:t>
                      </a:r>
                      <a:r>
                        <a:rPr sz="1100" spc="-25" dirty="0">
                          <a:latin typeface="Arial"/>
                          <a:cs typeface="Arial"/>
                        </a:rPr>
                        <a:t>390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6675">
                        <a:lnSpc>
                          <a:spcPts val="1210"/>
                        </a:lnSpc>
                      </a:pPr>
                      <a:r>
                        <a:rPr sz="1100" spc="-10" dirty="0">
                          <a:latin typeface="Arial"/>
                          <a:cs typeface="Arial"/>
                        </a:rPr>
                        <a:t>207,80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22"/>
                  </a:ext>
                </a:extLst>
              </a:tr>
              <a:tr h="434164">
                <a:tc>
                  <a:txBody>
                    <a:bodyPr/>
                    <a:lstStyle/>
                    <a:p>
                      <a:pPr marL="67945">
                        <a:lnSpc>
                          <a:spcPts val="1250"/>
                        </a:lnSpc>
                        <a:tabLst>
                          <a:tab pos="626110" algn="l"/>
                        </a:tabLst>
                      </a:pPr>
                      <a:r>
                        <a:rPr sz="1100" spc="-20" dirty="0">
                          <a:latin typeface="Arial"/>
                          <a:cs typeface="Arial"/>
                        </a:rPr>
                        <a:t>Repas</a:t>
                      </a:r>
                      <a:r>
                        <a:rPr sz="1100" dirty="0">
                          <a:latin typeface="Arial"/>
                          <a:cs typeface="Arial"/>
                        </a:rPr>
                        <a:t>	chantiers</a:t>
                      </a:r>
                      <a:r>
                        <a:rPr sz="1100" spc="-50" dirty="0">
                          <a:latin typeface="Arial"/>
                          <a:cs typeface="Arial"/>
                        </a:rPr>
                        <a:t> :</a:t>
                      </a:r>
                      <a:endParaRPr sz="1100">
                        <a:latin typeface="Arial"/>
                        <a:cs typeface="Arial"/>
                      </a:endParaRPr>
                    </a:p>
                    <a:p>
                      <a:pPr marL="67945" marR="59055">
                        <a:lnSpc>
                          <a:spcPts val="1260"/>
                        </a:lnSpc>
                      </a:pPr>
                      <a:r>
                        <a:rPr sz="1100" dirty="0">
                          <a:latin typeface="Arial"/>
                          <a:cs typeface="Arial"/>
                        </a:rPr>
                        <a:t>4</a:t>
                      </a:r>
                      <a:r>
                        <a:rPr sz="1100" spc="175" dirty="0">
                          <a:latin typeface="Arial"/>
                          <a:cs typeface="Arial"/>
                        </a:rPr>
                        <a:t>  </a:t>
                      </a:r>
                      <a:r>
                        <a:rPr sz="1100" dirty="0">
                          <a:latin typeface="Arial"/>
                          <a:cs typeface="Arial"/>
                        </a:rPr>
                        <a:t>sacs</a:t>
                      </a:r>
                      <a:r>
                        <a:rPr sz="1100" spc="165" dirty="0">
                          <a:latin typeface="Arial"/>
                          <a:cs typeface="Arial"/>
                        </a:rPr>
                        <a:t>  </a:t>
                      </a:r>
                      <a:r>
                        <a:rPr sz="1100" dirty="0">
                          <a:latin typeface="Arial"/>
                          <a:cs typeface="Arial"/>
                        </a:rPr>
                        <a:t>riz</a:t>
                      </a:r>
                      <a:r>
                        <a:rPr sz="1100" spc="180" dirty="0">
                          <a:latin typeface="Arial"/>
                          <a:cs typeface="Arial"/>
                        </a:rPr>
                        <a:t>  </a:t>
                      </a:r>
                      <a:r>
                        <a:rPr sz="1100" dirty="0">
                          <a:latin typeface="Arial"/>
                          <a:cs typeface="Arial"/>
                        </a:rPr>
                        <a:t>et</a:t>
                      </a:r>
                      <a:r>
                        <a:rPr sz="1100" spc="180" dirty="0">
                          <a:latin typeface="Arial"/>
                          <a:cs typeface="Arial"/>
                        </a:rPr>
                        <a:t>  </a:t>
                      </a:r>
                      <a:r>
                        <a:rPr sz="1100" spc="-50" dirty="0">
                          <a:latin typeface="Arial"/>
                          <a:cs typeface="Arial"/>
                        </a:rPr>
                        <a:t>4 </a:t>
                      </a:r>
                      <a:r>
                        <a:rPr sz="1100" spc="-10" dirty="0">
                          <a:latin typeface="Arial"/>
                          <a:cs typeface="Arial"/>
                        </a:rPr>
                        <a:t>huile,</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75"/>
                        </a:lnSpc>
                      </a:pPr>
                      <a:r>
                        <a:rPr sz="1100" spc="-50" dirty="0">
                          <a:latin typeface="Arial"/>
                          <a:cs typeface="Arial"/>
                        </a:rPr>
                        <a:t>5</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75"/>
                        </a:lnSpc>
                      </a:pPr>
                      <a:r>
                        <a:rPr sz="1100" dirty="0">
                          <a:latin typeface="Arial"/>
                          <a:cs typeface="Arial"/>
                        </a:rPr>
                        <a:t>1 </a:t>
                      </a:r>
                      <a:r>
                        <a:rPr sz="1100" spc="-25" dirty="0">
                          <a:latin typeface="Arial"/>
                          <a:cs typeface="Arial"/>
                        </a:rPr>
                        <a:t>150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ts val="1275"/>
                        </a:lnSpc>
                      </a:pPr>
                      <a:r>
                        <a:rPr sz="1100" dirty="0">
                          <a:latin typeface="Arial"/>
                          <a:cs typeface="Arial"/>
                        </a:rPr>
                        <a:t>5 </a:t>
                      </a:r>
                      <a:r>
                        <a:rPr sz="1100" spc="-25" dirty="0">
                          <a:latin typeface="Arial"/>
                          <a:cs typeface="Arial"/>
                        </a:rPr>
                        <a:t>750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6675">
                        <a:lnSpc>
                          <a:spcPts val="1275"/>
                        </a:lnSpc>
                      </a:pPr>
                      <a:r>
                        <a:rPr sz="1100" spc="-25" dirty="0">
                          <a:latin typeface="Arial"/>
                          <a:cs typeface="Arial"/>
                        </a:rPr>
                        <a:t>115</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23"/>
                  </a:ext>
                </a:extLst>
              </a:tr>
              <a:tr h="151170">
                <a:tc>
                  <a:txBody>
                    <a:bodyPr/>
                    <a:lstStyle/>
                    <a:p>
                      <a:pPr marL="67945">
                        <a:lnSpc>
                          <a:spcPts val="1210"/>
                        </a:lnSpc>
                      </a:pPr>
                      <a:r>
                        <a:rPr sz="1100" dirty="0">
                          <a:latin typeface="Arial"/>
                          <a:cs typeface="Arial"/>
                        </a:rPr>
                        <a:t>Suivi</a:t>
                      </a:r>
                      <a:r>
                        <a:rPr sz="1100" spc="-30" dirty="0">
                          <a:latin typeface="Arial"/>
                          <a:cs typeface="Arial"/>
                        </a:rPr>
                        <a:t> </a:t>
                      </a:r>
                      <a:r>
                        <a:rPr sz="1100" dirty="0">
                          <a:latin typeface="Arial"/>
                          <a:cs typeface="Arial"/>
                        </a:rPr>
                        <a:t>des</a:t>
                      </a:r>
                      <a:r>
                        <a:rPr sz="1100" spc="-25" dirty="0">
                          <a:latin typeface="Arial"/>
                          <a:cs typeface="Arial"/>
                        </a:rPr>
                        <a:t> </a:t>
                      </a:r>
                      <a:r>
                        <a:rPr sz="1100" spc="-10" dirty="0">
                          <a:latin typeface="Arial"/>
                          <a:cs typeface="Arial"/>
                        </a:rPr>
                        <a:t>travaux</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ts val="1210"/>
                        </a:lnSpc>
                      </a:pPr>
                      <a:r>
                        <a:rPr sz="1100" dirty="0">
                          <a:latin typeface="Arial"/>
                          <a:cs typeface="Arial"/>
                        </a:rPr>
                        <a:t>30</a:t>
                      </a:r>
                      <a:r>
                        <a:rPr sz="1100" spc="-5" dirty="0">
                          <a:latin typeface="Arial"/>
                          <a:cs typeface="Arial"/>
                        </a:rPr>
                        <a:t> </a:t>
                      </a:r>
                      <a:r>
                        <a:rPr sz="1100" spc="-25" dirty="0">
                          <a:latin typeface="Arial"/>
                          <a:cs typeface="Arial"/>
                        </a:rPr>
                        <a:t>000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6675">
                        <a:lnSpc>
                          <a:spcPts val="1210"/>
                        </a:lnSpc>
                      </a:pPr>
                      <a:r>
                        <a:rPr sz="1100" spc="-25" dirty="0">
                          <a:latin typeface="Arial"/>
                          <a:cs typeface="Arial"/>
                        </a:rPr>
                        <a:t>600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24"/>
                  </a:ext>
                </a:extLst>
              </a:tr>
              <a:tr h="335220">
                <a:tc>
                  <a:txBody>
                    <a:bodyPr/>
                    <a:lstStyle/>
                    <a:p>
                      <a:pPr marL="67945">
                        <a:lnSpc>
                          <a:spcPct val="100000"/>
                        </a:lnSpc>
                        <a:spcBef>
                          <a:spcPts val="1225"/>
                        </a:spcBef>
                      </a:pPr>
                      <a:r>
                        <a:rPr sz="1100" b="1" spc="-10" dirty="0">
                          <a:latin typeface="Arial"/>
                          <a:cs typeface="Arial"/>
                        </a:rPr>
                        <a:t>TOTAL</a:t>
                      </a:r>
                      <a:endParaRPr sz="1100" dirty="0">
                        <a:latin typeface="Arial"/>
                        <a:cs typeface="Arial"/>
                      </a:endParaRPr>
                    </a:p>
                  </a:txBody>
                  <a:tcPr marL="0" marR="0" marT="1555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ct val="100000"/>
                        </a:lnSpc>
                        <a:spcBef>
                          <a:spcPts val="1225"/>
                        </a:spcBef>
                      </a:pPr>
                      <a:r>
                        <a:rPr sz="1100" b="1" dirty="0">
                          <a:latin typeface="Arial"/>
                          <a:cs typeface="Arial"/>
                        </a:rPr>
                        <a:t>363075</a:t>
                      </a:r>
                      <a:r>
                        <a:rPr sz="1100" b="1" spc="-35" dirty="0">
                          <a:latin typeface="Arial"/>
                          <a:cs typeface="Arial"/>
                        </a:rPr>
                        <a:t> </a:t>
                      </a:r>
                      <a:r>
                        <a:rPr sz="1100" b="1" spc="-20" dirty="0">
                          <a:latin typeface="Arial"/>
                          <a:cs typeface="Arial"/>
                        </a:rPr>
                        <a:t>gdes</a:t>
                      </a:r>
                      <a:endParaRPr sz="1100">
                        <a:latin typeface="Arial"/>
                        <a:cs typeface="Arial"/>
                      </a:endParaRPr>
                    </a:p>
                  </a:txBody>
                  <a:tcPr marL="0" marR="0" marT="1555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6675">
                        <a:lnSpc>
                          <a:spcPct val="100000"/>
                        </a:lnSpc>
                        <a:spcBef>
                          <a:spcPts val="1225"/>
                        </a:spcBef>
                      </a:pPr>
                      <a:r>
                        <a:rPr sz="1100" b="1" dirty="0">
                          <a:latin typeface="Arial"/>
                          <a:cs typeface="Arial"/>
                        </a:rPr>
                        <a:t>7261,50</a:t>
                      </a:r>
                      <a:r>
                        <a:rPr sz="1100" b="1" spc="-20" dirty="0">
                          <a:latin typeface="Arial"/>
                          <a:cs typeface="Arial"/>
                        </a:rPr>
                        <a:t> </a:t>
                      </a:r>
                      <a:r>
                        <a:rPr sz="1100" b="1" spc="-50" dirty="0">
                          <a:latin typeface="Arial"/>
                          <a:cs typeface="Arial"/>
                        </a:rPr>
                        <a:t>€</a:t>
                      </a:r>
                      <a:endParaRPr sz="1100" dirty="0">
                        <a:latin typeface="Arial"/>
                        <a:cs typeface="Arial"/>
                      </a:endParaRPr>
                    </a:p>
                  </a:txBody>
                  <a:tcPr marL="0" marR="0" marT="1555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25"/>
                  </a:ext>
                </a:extLst>
              </a:tr>
            </a:tbl>
          </a:graphicData>
        </a:graphic>
      </p:graphicFrame>
    </p:spTree>
    <p:extLst>
      <p:ext uri="{BB962C8B-B14F-4D97-AF65-F5344CB8AC3E}">
        <p14:creationId xmlns:p14="http://schemas.microsoft.com/office/powerpoint/2010/main" val="150643919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a:extLst>
              <a:ext uri="{FF2B5EF4-FFF2-40B4-BE49-F238E27FC236}">
                <a16:creationId xmlns:a16="http://schemas.microsoft.com/office/drawing/2014/main" id="{B88DB7CC-D1B2-9106-50E5-9A10C0A1B065}"/>
              </a:ext>
            </a:extLst>
          </p:cNvPr>
          <p:cNvGraphicFramePr>
            <a:graphicFrameLocks noGrp="1"/>
          </p:cNvGraphicFramePr>
          <p:nvPr>
            <p:extLst>
              <p:ext uri="{D42A27DB-BD31-4B8C-83A1-F6EECF244321}">
                <p14:modId xmlns:p14="http://schemas.microsoft.com/office/powerpoint/2010/main" val="2107586133"/>
              </p:ext>
            </p:extLst>
          </p:nvPr>
        </p:nvGraphicFramePr>
        <p:xfrm>
          <a:off x="251517" y="-6644"/>
          <a:ext cx="8856987" cy="6820020"/>
        </p:xfrm>
        <a:graphic>
          <a:graphicData uri="http://schemas.openxmlformats.org/drawingml/2006/table">
            <a:tbl>
              <a:tblPr firstRow="1" bandRow="1">
                <a:tableStyleId>{2D5ABB26-0587-4C30-8999-92F81FD0307C}</a:tableStyleId>
              </a:tblPr>
              <a:tblGrid>
                <a:gridCol w="2009528">
                  <a:extLst>
                    <a:ext uri="{9D8B030D-6E8A-4147-A177-3AD203B41FA5}">
                      <a16:colId xmlns:a16="http://schemas.microsoft.com/office/drawing/2014/main" val="20000"/>
                    </a:ext>
                  </a:extLst>
                </a:gridCol>
                <a:gridCol w="1006669">
                  <a:extLst>
                    <a:ext uri="{9D8B030D-6E8A-4147-A177-3AD203B41FA5}">
                      <a16:colId xmlns:a16="http://schemas.microsoft.com/office/drawing/2014/main" val="20001"/>
                    </a:ext>
                  </a:extLst>
                </a:gridCol>
                <a:gridCol w="2078166">
                  <a:extLst>
                    <a:ext uri="{9D8B030D-6E8A-4147-A177-3AD203B41FA5}">
                      <a16:colId xmlns:a16="http://schemas.microsoft.com/office/drawing/2014/main" val="20002"/>
                    </a:ext>
                  </a:extLst>
                </a:gridCol>
                <a:gridCol w="1076487">
                  <a:extLst>
                    <a:ext uri="{9D8B030D-6E8A-4147-A177-3AD203B41FA5}">
                      <a16:colId xmlns:a16="http://schemas.microsoft.com/office/drawing/2014/main" val="20003"/>
                    </a:ext>
                  </a:extLst>
                </a:gridCol>
                <a:gridCol w="456399">
                  <a:extLst>
                    <a:ext uri="{9D8B030D-6E8A-4147-A177-3AD203B41FA5}">
                      <a16:colId xmlns:a16="http://schemas.microsoft.com/office/drawing/2014/main" val="20004"/>
                    </a:ext>
                  </a:extLst>
                </a:gridCol>
                <a:gridCol w="2229738">
                  <a:extLst>
                    <a:ext uri="{9D8B030D-6E8A-4147-A177-3AD203B41FA5}">
                      <a16:colId xmlns:a16="http://schemas.microsoft.com/office/drawing/2014/main" val="20005"/>
                    </a:ext>
                  </a:extLst>
                </a:gridCol>
              </a:tblGrid>
              <a:tr h="1138594">
                <a:tc gridSpan="6">
                  <a:txBody>
                    <a:bodyPr/>
                    <a:lstStyle/>
                    <a:p>
                      <a:pPr marL="1471930" marR="1418590" indent="-45720">
                        <a:lnSpc>
                          <a:spcPts val="1260"/>
                        </a:lnSpc>
                        <a:spcBef>
                          <a:spcPts val="45"/>
                        </a:spcBef>
                      </a:pPr>
                      <a:r>
                        <a:rPr sz="1400" b="1" dirty="0">
                          <a:latin typeface="Arial"/>
                          <a:cs typeface="Arial"/>
                        </a:rPr>
                        <a:t>Bilan</a:t>
                      </a:r>
                      <a:r>
                        <a:rPr sz="1400" b="1" spc="-10" dirty="0">
                          <a:latin typeface="Arial"/>
                          <a:cs typeface="Arial"/>
                        </a:rPr>
                        <a:t> </a:t>
                      </a:r>
                      <a:r>
                        <a:rPr sz="1400" b="1" dirty="0">
                          <a:latin typeface="Arial"/>
                          <a:cs typeface="Arial"/>
                        </a:rPr>
                        <a:t>des</a:t>
                      </a:r>
                      <a:r>
                        <a:rPr sz="1400" b="1" spc="-20" dirty="0">
                          <a:latin typeface="Arial"/>
                          <a:cs typeface="Arial"/>
                        </a:rPr>
                        <a:t> </a:t>
                      </a:r>
                      <a:r>
                        <a:rPr sz="1400" b="1" dirty="0">
                          <a:latin typeface="Arial"/>
                          <a:cs typeface="Arial"/>
                        </a:rPr>
                        <a:t>dépenses</a:t>
                      </a:r>
                      <a:r>
                        <a:rPr sz="1400" b="1" spc="-20" dirty="0">
                          <a:latin typeface="Arial"/>
                          <a:cs typeface="Arial"/>
                        </a:rPr>
                        <a:t> </a:t>
                      </a:r>
                      <a:r>
                        <a:rPr sz="1400" b="1" dirty="0">
                          <a:latin typeface="Arial"/>
                          <a:cs typeface="Arial"/>
                        </a:rPr>
                        <a:t>pour</a:t>
                      </a:r>
                      <a:r>
                        <a:rPr sz="1400" b="1" spc="-5" dirty="0">
                          <a:latin typeface="Arial"/>
                          <a:cs typeface="Arial"/>
                        </a:rPr>
                        <a:t> </a:t>
                      </a:r>
                      <a:r>
                        <a:rPr sz="1400" b="1" dirty="0">
                          <a:latin typeface="Arial"/>
                          <a:cs typeface="Arial"/>
                        </a:rPr>
                        <a:t>le</a:t>
                      </a:r>
                      <a:r>
                        <a:rPr sz="1400" b="1" spc="-15" dirty="0">
                          <a:latin typeface="Arial"/>
                          <a:cs typeface="Arial"/>
                        </a:rPr>
                        <a:t> </a:t>
                      </a:r>
                      <a:r>
                        <a:rPr sz="1400" b="1" spc="-20" dirty="0">
                          <a:latin typeface="Arial"/>
                          <a:cs typeface="Arial"/>
                        </a:rPr>
                        <a:t>SB46</a:t>
                      </a:r>
                      <a:r>
                        <a:rPr lang="fr-FR" sz="1400" b="1" spc="-20" dirty="0">
                          <a:latin typeface="Arial"/>
                          <a:cs typeface="Arial"/>
                        </a:rPr>
                        <a:t>-Ti </a:t>
                      </a:r>
                      <a:r>
                        <a:rPr lang="fr-FR" sz="1400" b="1" spc="-20" dirty="0" err="1">
                          <a:latin typeface="Arial"/>
                          <a:cs typeface="Arial"/>
                        </a:rPr>
                        <a:t>Acrête</a:t>
                      </a:r>
                      <a:r>
                        <a:rPr sz="1400" b="1" spc="-20" dirty="0">
                          <a:latin typeface="Arial"/>
                          <a:cs typeface="Arial"/>
                        </a:rPr>
                        <a:t> </a:t>
                      </a:r>
                      <a:endParaRPr lang="fr-FR" sz="1400" b="1" spc="-20" dirty="0">
                        <a:latin typeface="Arial"/>
                        <a:cs typeface="Arial"/>
                      </a:endParaRPr>
                    </a:p>
                    <a:p>
                      <a:pPr marL="1471930" marR="1418590" indent="-45720">
                        <a:lnSpc>
                          <a:spcPts val="1260"/>
                        </a:lnSpc>
                        <a:spcBef>
                          <a:spcPts val="45"/>
                        </a:spcBef>
                      </a:pPr>
                      <a:r>
                        <a:rPr sz="1000" dirty="0" err="1">
                          <a:latin typeface="Arial"/>
                          <a:cs typeface="Arial"/>
                        </a:rPr>
                        <a:t>Ingénieur</a:t>
                      </a:r>
                      <a:r>
                        <a:rPr sz="1000" spc="-30" dirty="0">
                          <a:latin typeface="Arial"/>
                          <a:cs typeface="Arial"/>
                        </a:rPr>
                        <a:t> </a:t>
                      </a:r>
                      <a:r>
                        <a:rPr sz="1000" dirty="0">
                          <a:latin typeface="Arial"/>
                          <a:cs typeface="Arial"/>
                        </a:rPr>
                        <a:t>Saintil</a:t>
                      </a:r>
                      <a:r>
                        <a:rPr sz="1000" spc="-35" dirty="0">
                          <a:latin typeface="Arial"/>
                          <a:cs typeface="Arial"/>
                        </a:rPr>
                        <a:t> </a:t>
                      </a:r>
                      <a:r>
                        <a:rPr sz="1000" spc="-10" dirty="0">
                          <a:latin typeface="Arial"/>
                          <a:cs typeface="Arial"/>
                        </a:rPr>
                        <a:t>CLOSSY</a:t>
                      </a:r>
                      <a:endParaRPr sz="1000" dirty="0">
                        <a:latin typeface="Arial"/>
                        <a:cs typeface="Arial"/>
                      </a:endParaRPr>
                    </a:p>
                    <a:p>
                      <a:pPr marL="67945" marR="3434079">
                        <a:lnSpc>
                          <a:spcPts val="1260"/>
                        </a:lnSpc>
                        <a:spcBef>
                          <a:spcPts val="70"/>
                        </a:spcBef>
                      </a:pPr>
                      <a:r>
                        <a:rPr sz="1100" dirty="0">
                          <a:latin typeface="Arial"/>
                          <a:cs typeface="Arial"/>
                        </a:rPr>
                        <a:t>Date</a:t>
                      </a:r>
                      <a:r>
                        <a:rPr sz="1100" spc="-10" dirty="0">
                          <a:latin typeface="Arial"/>
                          <a:cs typeface="Arial"/>
                        </a:rPr>
                        <a:t> </a:t>
                      </a:r>
                      <a:r>
                        <a:rPr sz="1100" dirty="0">
                          <a:latin typeface="Arial"/>
                          <a:cs typeface="Arial"/>
                        </a:rPr>
                        <a:t>début</a:t>
                      </a:r>
                      <a:r>
                        <a:rPr sz="1100" spc="-15" dirty="0">
                          <a:latin typeface="Arial"/>
                          <a:cs typeface="Arial"/>
                        </a:rPr>
                        <a:t> </a:t>
                      </a:r>
                      <a:r>
                        <a:rPr sz="1100" dirty="0">
                          <a:latin typeface="Arial"/>
                          <a:cs typeface="Arial"/>
                        </a:rPr>
                        <a:t>de</a:t>
                      </a:r>
                      <a:r>
                        <a:rPr sz="1100" spc="-25" dirty="0">
                          <a:latin typeface="Arial"/>
                          <a:cs typeface="Arial"/>
                        </a:rPr>
                        <a:t> </a:t>
                      </a:r>
                      <a:r>
                        <a:rPr sz="1100" dirty="0">
                          <a:latin typeface="Arial"/>
                          <a:cs typeface="Arial"/>
                        </a:rPr>
                        <a:t>chantier</a:t>
                      </a:r>
                      <a:r>
                        <a:rPr sz="1100" spc="-15" dirty="0">
                          <a:latin typeface="Arial"/>
                          <a:cs typeface="Arial"/>
                        </a:rPr>
                        <a:t> </a:t>
                      </a:r>
                      <a:r>
                        <a:rPr sz="1100" dirty="0">
                          <a:latin typeface="Arial"/>
                          <a:cs typeface="Arial"/>
                        </a:rPr>
                        <a:t>:</a:t>
                      </a:r>
                      <a:r>
                        <a:rPr sz="1100" spc="-30" dirty="0">
                          <a:latin typeface="Arial"/>
                          <a:cs typeface="Arial"/>
                        </a:rPr>
                        <a:t> </a:t>
                      </a:r>
                      <a:r>
                        <a:rPr sz="1100" dirty="0">
                          <a:latin typeface="Arial"/>
                          <a:cs typeface="Arial"/>
                        </a:rPr>
                        <a:t>30</a:t>
                      </a:r>
                      <a:r>
                        <a:rPr sz="1100" spc="-10" dirty="0">
                          <a:latin typeface="Arial"/>
                          <a:cs typeface="Arial"/>
                        </a:rPr>
                        <a:t> </a:t>
                      </a:r>
                      <a:r>
                        <a:rPr sz="1100" dirty="0">
                          <a:latin typeface="Arial"/>
                          <a:cs typeface="Arial"/>
                        </a:rPr>
                        <a:t>mai</a:t>
                      </a:r>
                      <a:r>
                        <a:rPr sz="1100" spc="-15" dirty="0">
                          <a:latin typeface="Arial"/>
                          <a:cs typeface="Arial"/>
                        </a:rPr>
                        <a:t> </a:t>
                      </a:r>
                      <a:r>
                        <a:rPr sz="1100" spc="-20" dirty="0">
                          <a:latin typeface="Arial"/>
                          <a:cs typeface="Arial"/>
                        </a:rPr>
                        <a:t>2012 </a:t>
                      </a:r>
                      <a:r>
                        <a:rPr sz="1100" dirty="0">
                          <a:latin typeface="Arial"/>
                          <a:cs typeface="Arial"/>
                        </a:rPr>
                        <a:t>Date</a:t>
                      </a:r>
                      <a:r>
                        <a:rPr sz="1100" spc="-15" dirty="0">
                          <a:latin typeface="Arial"/>
                          <a:cs typeface="Arial"/>
                        </a:rPr>
                        <a:t> </a:t>
                      </a:r>
                      <a:r>
                        <a:rPr sz="1100" dirty="0">
                          <a:latin typeface="Arial"/>
                          <a:cs typeface="Arial"/>
                        </a:rPr>
                        <a:t>de</a:t>
                      </a:r>
                      <a:r>
                        <a:rPr sz="1100" spc="-30" dirty="0">
                          <a:latin typeface="Arial"/>
                          <a:cs typeface="Arial"/>
                        </a:rPr>
                        <a:t> </a:t>
                      </a:r>
                      <a:r>
                        <a:rPr sz="1100" dirty="0">
                          <a:latin typeface="Arial"/>
                          <a:cs typeface="Arial"/>
                        </a:rPr>
                        <a:t>fin</a:t>
                      </a:r>
                      <a:r>
                        <a:rPr sz="1100" spc="-15" dirty="0">
                          <a:latin typeface="Arial"/>
                          <a:cs typeface="Arial"/>
                        </a:rPr>
                        <a:t> </a:t>
                      </a:r>
                      <a:r>
                        <a:rPr sz="1100" dirty="0">
                          <a:latin typeface="Arial"/>
                          <a:cs typeface="Arial"/>
                        </a:rPr>
                        <a:t>de</a:t>
                      </a:r>
                      <a:r>
                        <a:rPr sz="1100" spc="-30" dirty="0">
                          <a:latin typeface="Arial"/>
                          <a:cs typeface="Arial"/>
                        </a:rPr>
                        <a:t> </a:t>
                      </a:r>
                      <a:r>
                        <a:rPr sz="1100" dirty="0">
                          <a:latin typeface="Arial"/>
                          <a:cs typeface="Arial"/>
                        </a:rPr>
                        <a:t>chantier</a:t>
                      </a:r>
                      <a:r>
                        <a:rPr sz="1100" spc="-20" dirty="0">
                          <a:latin typeface="Arial"/>
                          <a:cs typeface="Arial"/>
                        </a:rPr>
                        <a:t> </a:t>
                      </a:r>
                      <a:r>
                        <a:rPr sz="1100" dirty="0">
                          <a:latin typeface="Arial"/>
                          <a:cs typeface="Arial"/>
                        </a:rPr>
                        <a:t>:</a:t>
                      </a:r>
                      <a:r>
                        <a:rPr sz="1100" spc="-20" dirty="0">
                          <a:latin typeface="Arial"/>
                          <a:cs typeface="Arial"/>
                        </a:rPr>
                        <a:t> </a:t>
                      </a:r>
                      <a:r>
                        <a:rPr sz="1100" dirty="0">
                          <a:latin typeface="Arial"/>
                          <a:cs typeface="Arial"/>
                        </a:rPr>
                        <a:t>25</a:t>
                      </a:r>
                      <a:r>
                        <a:rPr sz="1100" spc="-20" dirty="0">
                          <a:latin typeface="Arial"/>
                          <a:cs typeface="Arial"/>
                        </a:rPr>
                        <a:t> </a:t>
                      </a:r>
                      <a:r>
                        <a:rPr sz="1100" dirty="0">
                          <a:latin typeface="Arial"/>
                          <a:cs typeface="Arial"/>
                        </a:rPr>
                        <a:t>juillet</a:t>
                      </a:r>
                      <a:r>
                        <a:rPr sz="1100" spc="-15" dirty="0">
                          <a:latin typeface="Arial"/>
                          <a:cs typeface="Arial"/>
                        </a:rPr>
                        <a:t> </a:t>
                      </a:r>
                      <a:r>
                        <a:rPr sz="1100" spc="-20" dirty="0">
                          <a:latin typeface="Arial"/>
                          <a:cs typeface="Arial"/>
                        </a:rPr>
                        <a:t>2012 </a:t>
                      </a:r>
                      <a:r>
                        <a:rPr sz="1100" dirty="0">
                          <a:latin typeface="Arial"/>
                          <a:cs typeface="Arial"/>
                        </a:rPr>
                        <a:t>Coordonnées</a:t>
                      </a:r>
                      <a:r>
                        <a:rPr sz="1100" spc="-45" dirty="0">
                          <a:latin typeface="Arial"/>
                          <a:cs typeface="Arial"/>
                        </a:rPr>
                        <a:t> </a:t>
                      </a:r>
                      <a:r>
                        <a:rPr sz="1100" dirty="0">
                          <a:latin typeface="Arial"/>
                          <a:cs typeface="Arial"/>
                        </a:rPr>
                        <a:t>GPS</a:t>
                      </a:r>
                      <a:r>
                        <a:rPr sz="1100" spc="-45" dirty="0">
                          <a:latin typeface="Arial"/>
                          <a:cs typeface="Arial"/>
                        </a:rPr>
                        <a:t> </a:t>
                      </a:r>
                      <a:r>
                        <a:rPr sz="1100" spc="-50" dirty="0">
                          <a:latin typeface="Arial"/>
                          <a:cs typeface="Arial"/>
                        </a:rPr>
                        <a:t>:</a:t>
                      </a:r>
                      <a:endParaRPr sz="1100" dirty="0">
                        <a:latin typeface="Arial"/>
                        <a:cs typeface="Arial"/>
                      </a:endParaRPr>
                    </a:p>
                    <a:p>
                      <a:pPr marL="67945">
                        <a:lnSpc>
                          <a:spcPts val="1210"/>
                        </a:lnSpc>
                      </a:pPr>
                      <a:r>
                        <a:rPr sz="1100" dirty="0">
                          <a:latin typeface="Arial"/>
                          <a:cs typeface="Arial"/>
                        </a:rPr>
                        <a:t>N</a:t>
                      </a:r>
                      <a:r>
                        <a:rPr sz="1100" spc="-10" dirty="0">
                          <a:latin typeface="Arial"/>
                          <a:cs typeface="Arial"/>
                        </a:rPr>
                        <a:t> </a:t>
                      </a:r>
                      <a:r>
                        <a:rPr sz="1100" dirty="0">
                          <a:latin typeface="Arial"/>
                          <a:cs typeface="Arial"/>
                        </a:rPr>
                        <a:t>19</a:t>
                      </a:r>
                      <a:r>
                        <a:rPr sz="1100" spc="-5" dirty="0">
                          <a:latin typeface="Arial"/>
                          <a:cs typeface="Arial"/>
                        </a:rPr>
                        <a:t> </a:t>
                      </a:r>
                      <a:r>
                        <a:rPr sz="1100" spc="-10" dirty="0">
                          <a:latin typeface="Arial"/>
                          <a:cs typeface="Arial"/>
                        </a:rPr>
                        <a:t>37'659’’</a:t>
                      </a:r>
                      <a:r>
                        <a:rPr lang="fr-FR" sz="1100" spc="-10" dirty="0">
                          <a:latin typeface="Arial"/>
                          <a:cs typeface="Arial"/>
                        </a:rPr>
                        <a:t> </a:t>
                      </a:r>
                      <a:r>
                        <a:rPr sz="1100" dirty="0">
                          <a:latin typeface="Arial"/>
                          <a:cs typeface="Arial"/>
                        </a:rPr>
                        <a:t>W</a:t>
                      </a:r>
                      <a:r>
                        <a:rPr sz="1100" spc="5" dirty="0">
                          <a:latin typeface="Arial"/>
                          <a:cs typeface="Arial"/>
                        </a:rPr>
                        <a:t> </a:t>
                      </a:r>
                      <a:r>
                        <a:rPr sz="1100" spc="-10" dirty="0">
                          <a:latin typeface="Arial"/>
                          <a:cs typeface="Arial"/>
                        </a:rPr>
                        <a:t>072°39'826’’</a:t>
                      </a:r>
                      <a:endParaRPr sz="1100" dirty="0">
                        <a:latin typeface="Arial"/>
                        <a:cs typeface="Arial"/>
                      </a:endParaRPr>
                    </a:p>
                    <a:p>
                      <a:pPr marL="67945">
                        <a:lnSpc>
                          <a:spcPts val="1230"/>
                        </a:lnSpc>
                      </a:pPr>
                      <a:r>
                        <a:rPr sz="1100" dirty="0">
                          <a:latin typeface="Arial"/>
                          <a:cs typeface="Arial"/>
                        </a:rPr>
                        <a:t>Altitude</a:t>
                      </a:r>
                      <a:r>
                        <a:rPr sz="1100" spc="-15" dirty="0">
                          <a:latin typeface="Arial"/>
                          <a:cs typeface="Arial"/>
                        </a:rPr>
                        <a:t> </a:t>
                      </a:r>
                      <a:r>
                        <a:rPr sz="1100" dirty="0">
                          <a:latin typeface="Arial"/>
                          <a:cs typeface="Arial"/>
                        </a:rPr>
                        <a:t>:</a:t>
                      </a:r>
                      <a:r>
                        <a:rPr sz="1100" spc="-15" dirty="0">
                          <a:latin typeface="Arial"/>
                          <a:cs typeface="Arial"/>
                        </a:rPr>
                        <a:t> </a:t>
                      </a:r>
                      <a:r>
                        <a:rPr sz="1100" dirty="0">
                          <a:latin typeface="Arial"/>
                          <a:cs typeface="Arial"/>
                        </a:rPr>
                        <a:t>248</a:t>
                      </a:r>
                      <a:r>
                        <a:rPr sz="1100" spc="-25" dirty="0">
                          <a:latin typeface="Arial"/>
                          <a:cs typeface="Arial"/>
                        </a:rPr>
                        <a:t> </a:t>
                      </a:r>
                      <a:r>
                        <a:rPr sz="1100" spc="-50" dirty="0">
                          <a:latin typeface="Arial"/>
                          <a:cs typeface="Arial"/>
                        </a:rPr>
                        <a:t>m</a:t>
                      </a:r>
                      <a:endParaRPr sz="1100" dirty="0">
                        <a:latin typeface="Arial"/>
                        <a:cs typeface="Arial"/>
                      </a:endParaRPr>
                    </a:p>
                  </a:txBody>
                  <a:tcPr marL="0" marR="0" marT="57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986275">
                <a:tc gridSpan="4">
                  <a:txBody>
                    <a:bodyPr/>
                    <a:lstStyle/>
                    <a:p>
                      <a:pPr marL="67945" marR="3164205">
                        <a:lnSpc>
                          <a:spcPct val="96000"/>
                        </a:lnSpc>
                        <a:spcBef>
                          <a:spcPts val="5"/>
                        </a:spcBef>
                      </a:pPr>
                      <a:r>
                        <a:rPr sz="1100" dirty="0">
                          <a:latin typeface="Arial"/>
                          <a:cs typeface="Arial"/>
                        </a:rPr>
                        <a:t>Longueur</a:t>
                      </a:r>
                      <a:r>
                        <a:rPr sz="1100" spc="-20" dirty="0">
                          <a:latin typeface="Arial"/>
                          <a:cs typeface="Arial"/>
                        </a:rPr>
                        <a:t> </a:t>
                      </a:r>
                      <a:r>
                        <a:rPr sz="1100" dirty="0">
                          <a:latin typeface="Arial"/>
                          <a:cs typeface="Arial"/>
                        </a:rPr>
                        <a:t>: 25</a:t>
                      </a:r>
                      <a:r>
                        <a:rPr sz="1100" spc="-20" dirty="0">
                          <a:latin typeface="Arial"/>
                          <a:cs typeface="Arial"/>
                        </a:rPr>
                        <a:t> </a:t>
                      </a:r>
                      <a:r>
                        <a:rPr sz="1100" spc="-50" dirty="0">
                          <a:latin typeface="Arial"/>
                          <a:cs typeface="Arial"/>
                        </a:rPr>
                        <a:t>m </a:t>
                      </a:r>
                      <a:r>
                        <a:rPr sz="1100" dirty="0">
                          <a:latin typeface="Arial"/>
                          <a:cs typeface="Arial"/>
                        </a:rPr>
                        <a:t>Largeur</a:t>
                      </a:r>
                      <a:r>
                        <a:rPr sz="1100" spc="-15" dirty="0">
                          <a:latin typeface="Arial"/>
                          <a:cs typeface="Arial"/>
                        </a:rPr>
                        <a:t> </a:t>
                      </a:r>
                      <a:r>
                        <a:rPr sz="1100" dirty="0">
                          <a:latin typeface="Arial"/>
                          <a:cs typeface="Arial"/>
                        </a:rPr>
                        <a:t>:</a:t>
                      </a:r>
                      <a:r>
                        <a:rPr sz="1100" spc="-15" dirty="0">
                          <a:latin typeface="Arial"/>
                          <a:cs typeface="Arial"/>
                        </a:rPr>
                        <a:t> </a:t>
                      </a:r>
                      <a:r>
                        <a:rPr sz="1100" dirty="0">
                          <a:latin typeface="Arial"/>
                          <a:cs typeface="Arial"/>
                        </a:rPr>
                        <a:t>0,60</a:t>
                      </a:r>
                      <a:r>
                        <a:rPr lang="fr-FR" sz="1100" dirty="0">
                          <a:latin typeface="Arial"/>
                          <a:cs typeface="Arial"/>
                        </a:rPr>
                        <a:t> m</a:t>
                      </a:r>
                      <a:endParaRPr sz="1100" dirty="0">
                        <a:latin typeface="Arial"/>
                        <a:cs typeface="Arial"/>
                      </a:endParaRPr>
                    </a:p>
                    <a:p>
                      <a:pPr marL="67945">
                        <a:lnSpc>
                          <a:spcPts val="1260"/>
                        </a:lnSpc>
                      </a:pPr>
                      <a:r>
                        <a:rPr sz="1100" dirty="0">
                          <a:latin typeface="Arial"/>
                          <a:cs typeface="Arial"/>
                        </a:rPr>
                        <a:t>Hauteur au</a:t>
                      </a:r>
                      <a:r>
                        <a:rPr sz="1100" spc="-20" dirty="0">
                          <a:latin typeface="Arial"/>
                          <a:cs typeface="Arial"/>
                        </a:rPr>
                        <a:t> </a:t>
                      </a:r>
                      <a:r>
                        <a:rPr sz="1100" dirty="0">
                          <a:latin typeface="Arial"/>
                          <a:cs typeface="Arial"/>
                        </a:rPr>
                        <a:t>déversoir</a:t>
                      </a:r>
                      <a:r>
                        <a:rPr sz="1100" spc="-5" dirty="0">
                          <a:latin typeface="Arial"/>
                          <a:cs typeface="Arial"/>
                        </a:rPr>
                        <a:t> </a:t>
                      </a:r>
                      <a:r>
                        <a:rPr sz="1100" dirty="0">
                          <a:latin typeface="Arial"/>
                          <a:cs typeface="Arial"/>
                        </a:rPr>
                        <a:t>en</a:t>
                      </a:r>
                      <a:r>
                        <a:rPr sz="1100" spc="-30" dirty="0">
                          <a:latin typeface="Arial"/>
                          <a:cs typeface="Arial"/>
                        </a:rPr>
                        <a:t> </a:t>
                      </a:r>
                      <a:r>
                        <a:rPr sz="1100" dirty="0">
                          <a:latin typeface="Arial"/>
                          <a:cs typeface="Arial"/>
                        </a:rPr>
                        <a:t>amont</a:t>
                      </a:r>
                      <a:r>
                        <a:rPr sz="1100" spc="-10" dirty="0">
                          <a:latin typeface="Arial"/>
                          <a:cs typeface="Arial"/>
                        </a:rPr>
                        <a:t> </a:t>
                      </a:r>
                      <a:r>
                        <a:rPr sz="1100" dirty="0">
                          <a:latin typeface="Arial"/>
                          <a:cs typeface="Arial"/>
                        </a:rPr>
                        <a:t>:</a:t>
                      </a:r>
                      <a:r>
                        <a:rPr sz="1100" spc="285" dirty="0">
                          <a:latin typeface="Arial"/>
                          <a:cs typeface="Arial"/>
                        </a:rPr>
                        <a:t> </a:t>
                      </a:r>
                      <a:r>
                        <a:rPr sz="1100" dirty="0">
                          <a:latin typeface="Arial"/>
                          <a:cs typeface="Arial"/>
                        </a:rPr>
                        <a:t>1,70</a:t>
                      </a:r>
                      <a:r>
                        <a:rPr sz="1100" spc="-15" dirty="0">
                          <a:latin typeface="Arial"/>
                          <a:cs typeface="Arial"/>
                        </a:rPr>
                        <a:t> </a:t>
                      </a:r>
                      <a:r>
                        <a:rPr sz="1100" dirty="0">
                          <a:latin typeface="Arial"/>
                          <a:cs typeface="Arial"/>
                        </a:rPr>
                        <a:t>m</a:t>
                      </a:r>
                    </a:p>
                    <a:p>
                      <a:pPr marL="67945" marR="64135">
                        <a:lnSpc>
                          <a:spcPts val="1140"/>
                        </a:lnSpc>
                        <a:spcBef>
                          <a:spcPts val="1200"/>
                        </a:spcBef>
                      </a:pPr>
                      <a:r>
                        <a:rPr sz="1000" b="1" dirty="0">
                          <a:latin typeface="Arial"/>
                          <a:cs typeface="Arial"/>
                        </a:rPr>
                        <a:t>Capacité</a:t>
                      </a:r>
                      <a:r>
                        <a:rPr sz="1000" b="1" spc="170" dirty="0">
                          <a:latin typeface="Arial"/>
                          <a:cs typeface="Arial"/>
                        </a:rPr>
                        <a:t>  </a:t>
                      </a:r>
                      <a:r>
                        <a:rPr sz="1000" b="1" dirty="0">
                          <a:latin typeface="Arial"/>
                          <a:cs typeface="Arial"/>
                        </a:rPr>
                        <a:t>de</a:t>
                      </a:r>
                      <a:r>
                        <a:rPr sz="1000" b="1" spc="170" dirty="0">
                          <a:latin typeface="Arial"/>
                          <a:cs typeface="Arial"/>
                        </a:rPr>
                        <a:t>  </a:t>
                      </a:r>
                      <a:r>
                        <a:rPr sz="1000" b="1" dirty="0">
                          <a:latin typeface="Arial"/>
                          <a:cs typeface="Arial"/>
                        </a:rPr>
                        <a:t>stockage</a:t>
                      </a:r>
                      <a:r>
                        <a:rPr sz="1000" b="1" spc="175" dirty="0">
                          <a:latin typeface="Arial"/>
                          <a:cs typeface="Arial"/>
                        </a:rPr>
                        <a:t>  </a:t>
                      </a:r>
                      <a:r>
                        <a:rPr sz="1000" b="1" dirty="0">
                          <a:latin typeface="Arial"/>
                          <a:cs typeface="Arial"/>
                        </a:rPr>
                        <a:t>amont/épisode</a:t>
                      </a:r>
                      <a:r>
                        <a:rPr sz="1000" b="1" spc="170" dirty="0">
                          <a:latin typeface="Arial"/>
                          <a:cs typeface="Arial"/>
                        </a:rPr>
                        <a:t>  </a:t>
                      </a:r>
                      <a:r>
                        <a:rPr sz="1000" b="1" dirty="0">
                          <a:latin typeface="Arial"/>
                          <a:cs typeface="Arial"/>
                        </a:rPr>
                        <a:t>pluvieux</a:t>
                      </a:r>
                      <a:r>
                        <a:rPr sz="1000" b="1" spc="15" dirty="0">
                          <a:latin typeface="Arial"/>
                          <a:cs typeface="Arial"/>
                        </a:rPr>
                        <a:t> </a:t>
                      </a:r>
                      <a:r>
                        <a:rPr sz="1000" b="1" dirty="0">
                          <a:latin typeface="Arial"/>
                          <a:cs typeface="Arial"/>
                        </a:rPr>
                        <a:t>:</a:t>
                      </a:r>
                      <a:r>
                        <a:rPr sz="1000" b="1" spc="170" dirty="0">
                          <a:latin typeface="Arial"/>
                          <a:cs typeface="Arial"/>
                        </a:rPr>
                        <a:t>  </a:t>
                      </a:r>
                      <a:r>
                        <a:rPr sz="1000" b="1" dirty="0">
                          <a:latin typeface="Arial"/>
                          <a:cs typeface="Arial"/>
                        </a:rPr>
                        <a:t>4250</a:t>
                      </a:r>
                      <a:r>
                        <a:rPr sz="1000" b="1" spc="170" dirty="0">
                          <a:latin typeface="Arial"/>
                          <a:cs typeface="Arial"/>
                        </a:rPr>
                        <a:t>  </a:t>
                      </a:r>
                      <a:r>
                        <a:rPr sz="1000" b="1" dirty="0">
                          <a:latin typeface="Arial"/>
                          <a:cs typeface="Arial"/>
                        </a:rPr>
                        <a:t>m3</a:t>
                      </a:r>
                      <a:r>
                        <a:rPr sz="1000" b="1" spc="170" dirty="0">
                          <a:latin typeface="Arial"/>
                          <a:cs typeface="Arial"/>
                        </a:rPr>
                        <a:t>  </a:t>
                      </a:r>
                      <a:r>
                        <a:rPr sz="1000" b="1" spc="-25" dirty="0">
                          <a:latin typeface="Arial"/>
                          <a:cs typeface="Arial"/>
                        </a:rPr>
                        <a:t>ou </a:t>
                      </a:r>
                      <a:r>
                        <a:rPr sz="1000" b="1" dirty="0">
                          <a:latin typeface="Arial"/>
                          <a:cs typeface="Arial"/>
                        </a:rPr>
                        <a:t>1</a:t>
                      </a:r>
                      <a:r>
                        <a:rPr sz="1000" b="1" spc="-10" dirty="0">
                          <a:latin typeface="Arial"/>
                          <a:cs typeface="Arial"/>
                        </a:rPr>
                        <a:t> </a:t>
                      </a:r>
                      <a:r>
                        <a:rPr sz="1000" b="1" dirty="0">
                          <a:latin typeface="Arial"/>
                          <a:cs typeface="Arial"/>
                        </a:rPr>
                        <a:t>124</a:t>
                      </a:r>
                      <a:r>
                        <a:rPr sz="1000" b="1" spc="-10" dirty="0">
                          <a:latin typeface="Arial"/>
                          <a:cs typeface="Arial"/>
                        </a:rPr>
                        <a:t> </a:t>
                      </a:r>
                      <a:r>
                        <a:rPr sz="1000" b="1" dirty="0">
                          <a:latin typeface="Arial"/>
                          <a:cs typeface="Arial"/>
                        </a:rPr>
                        <a:t>338</a:t>
                      </a:r>
                      <a:r>
                        <a:rPr sz="1000" b="1" spc="-10" dirty="0">
                          <a:latin typeface="Arial"/>
                          <a:cs typeface="Arial"/>
                        </a:rPr>
                        <a:t> </a:t>
                      </a:r>
                      <a:r>
                        <a:rPr sz="1000" b="1" dirty="0">
                          <a:latin typeface="Arial"/>
                          <a:cs typeface="Arial"/>
                        </a:rPr>
                        <a:t>gal</a:t>
                      </a:r>
                      <a:r>
                        <a:rPr sz="1000" b="1" spc="-10" dirty="0">
                          <a:latin typeface="Arial"/>
                          <a:cs typeface="Arial"/>
                        </a:rPr>
                        <a:t> </a:t>
                      </a:r>
                      <a:r>
                        <a:rPr sz="1000" b="1" dirty="0">
                          <a:latin typeface="Arial"/>
                          <a:cs typeface="Arial"/>
                        </a:rPr>
                        <a:t>ou</a:t>
                      </a:r>
                      <a:r>
                        <a:rPr sz="1000" b="1" spc="5" dirty="0">
                          <a:latin typeface="Arial"/>
                          <a:cs typeface="Arial"/>
                        </a:rPr>
                        <a:t> </a:t>
                      </a:r>
                      <a:r>
                        <a:rPr sz="1000" b="1" dirty="0">
                          <a:latin typeface="Arial"/>
                          <a:cs typeface="Arial"/>
                        </a:rPr>
                        <a:t>18739</a:t>
                      </a:r>
                      <a:r>
                        <a:rPr sz="1000" b="1" spc="-15" dirty="0">
                          <a:latin typeface="Arial"/>
                          <a:cs typeface="Arial"/>
                        </a:rPr>
                        <a:t> </a:t>
                      </a:r>
                      <a:r>
                        <a:rPr sz="1000" b="1" spc="-20" dirty="0">
                          <a:latin typeface="Arial"/>
                          <a:cs typeface="Arial"/>
                        </a:rPr>
                        <a:t>drums</a:t>
                      </a:r>
                      <a:endParaRPr sz="1000" dirty="0">
                        <a:latin typeface="Arial"/>
                        <a:cs typeface="Arial"/>
                      </a:endParaRPr>
                    </a:p>
                  </a:txBody>
                  <a:tcPr marL="0" marR="0" marT="6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marL="66675" marR="349885">
                        <a:lnSpc>
                          <a:spcPct val="95900"/>
                        </a:lnSpc>
                        <a:spcBef>
                          <a:spcPts val="10"/>
                        </a:spcBef>
                      </a:pPr>
                      <a:r>
                        <a:rPr sz="1100" u="sng" dirty="0">
                          <a:uFill>
                            <a:solidFill>
                              <a:srgbClr val="000000"/>
                            </a:solidFill>
                          </a:uFill>
                          <a:latin typeface="Arial"/>
                          <a:cs typeface="Arial"/>
                        </a:rPr>
                        <a:t>Bassin</a:t>
                      </a:r>
                      <a:r>
                        <a:rPr sz="1100" u="sng" spc="-25" dirty="0">
                          <a:uFill>
                            <a:solidFill>
                              <a:srgbClr val="000000"/>
                            </a:solidFill>
                          </a:uFill>
                          <a:latin typeface="Arial"/>
                          <a:cs typeface="Arial"/>
                        </a:rPr>
                        <a:t> </a:t>
                      </a:r>
                      <a:r>
                        <a:rPr sz="1100" u="sng" dirty="0">
                          <a:uFill>
                            <a:solidFill>
                              <a:srgbClr val="000000"/>
                            </a:solidFill>
                          </a:uFill>
                          <a:latin typeface="Arial"/>
                          <a:cs typeface="Arial"/>
                        </a:rPr>
                        <a:t>en</a:t>
                      </a:r>
                      <a:r>
                        <a:rPr sz="1100" u="sng" spc="-20" dirty="0">
                          <a:uFill>
                            <a:solidFill>
                              <a:srgbClr val="000000"/>
                            </a:solidFill>
                          </a:uFill>
                          <a:latin typeface="Arial"/>
                          <a:cs typeface="Arial"/>
                        </a:rPr>
                        <a:t> aval</a:t>
                      </a:r>
                      <a:r>
                        <a:rPr sz="1100" spc="-20" dirty="0">
                          <a:latin typeface="Arial"/>
                          <a:cs typeface="Arial"/>
                        </a:rPr>
                        <a:t> </a:t>
                      </a:r>
                      <a:r>
                        <a:rPr sz="1100" dirty="0">
                          <a:latin typeface="Arial"/>
                          <a:cs typeface="Arial"/>
                        </a:rPr>
                        <a:t>Longueur</a:t>
                      </a:r>
                      <a:r>
                        <a:rPr sz="1100" spc="-20" dirty="0">
                          <a:latin typeface="Arial"/>
                          <a:cs typeface="Arial"/>
                        </a:rPr>
                        <a:t> </a:t>
                      </a:r>
                      <a:r>
                        <a:rPr sz="1100" dirty="0">
                          <a:latin typeface="Arial"/>
                          <a:cs typeface="Arial"/>
                        </a:rPr>
                        <a:t>:</a:t>
                      </a:r>
                      <a:r>
                        <a:rPr sz="1100" spc="-10" dirty="0">
                          <a:latin typeface="Arial"/>
                          <a:cs typeface="Arial"/>
                        </a:rPr>
                        <a:t> </a:t>
                      </a:r>
                      <a:r>
                        <a:rPr sz="1100" spc="-25" dirty="0">
                          <a:latin typeface="Arial"/>
                          <a:cs typeface="Arial"/>
                        </a:rPr>
                        <a:t>5m </a:t>
                      </a:r>
                      <a:r>
                        <a:rPr sz="1100" dirty="0">
                          <a:latin typeface="Arial"/>
                          <a:cs typeface="Arial"/>
                        </a:rPr>
                        <a:t>Largeur</a:t>
                      </a:r>
                      <a:r>
                        <a:rPr sz="1100" spc="-10" dirty="0">
                          <a:latin typeface="Arial"/>
                          <a:cs typeface="Arial"/>
                        </a:rPr>
                        <a:t> </a:t>
                      </a:r>
                      <a:r>
                        <a:rPr sz="1100" dirty="0">
                          <a:latin typeface="Arial"/>
                          <a:cs typeface="Arial"/>
                        </a:rPr>
                        <a:t>:</a:t>
                      </a:r>
                      <a:r>
                        <a:rPr sz="1100" spc="-10" dirty="0">
                          <a:latin typeface="Arial"/>
                          <a:cs typeface="Arial"/>
                        </a:rPr>
                        <a:t> </a:t>
                      </a:r>
                      <a:r>
                        <a:rPr sz="1100" dirty="0">
                          <a:latin typeface="Arial"/>
                          <a:cs typeface="Arial"/>
                        </a:rPr>
                        <a:t>5</a:t>
                      </a:r>
                      <a:r>
                        <a:rPr sz="1100" spc="-15" dirty="0">
                          <a:latin typeface="Arial"/>
                          <a:cs typeface="Arial"/>
                        </a:rPr>
                        <a:t> </a:t>
                      </a:r>
                      <a:r>
                        <a:rPr sz="1100" spc="-60" dirty="0">
                          <a:latin typeface="Arial"/>
                          <a:cs typeface="Arial"/>
                        </a:rPr>
                        <a:t>m </a:t>
                      </a:r>
                      <a:r>
                        <a:rPr sz="1100" dirty="0">
                          <a:latin typeface="Arial"/>
                          <a:cs typeface="Arial"/>
                        </a:rPr>
                        <a:t>Hauteur</a:t>
                      </a:r>
                      <a:r>
                        <a:rPr sz="1100" spc="-20" dirty="0">
                          <a:latin typeface="Arial"/>
                          <a:cs typeface="Arial"/>
                        </a:rPr>
                        <a:t> </a:t>
                      </a:r>
                      <a:r>
                        <a:rPr sz="1100" dirty="0">
                          <a:latin typeface="Arial"/>
                          <a:cs typeface="Arial"/>
                        </a:rPr>
                        <a:t>: 1,60</a:t>
                      </a:r>
                      <a:r>
                        <a:rPr sz="1100" spc="-25" dirty="0">
                          <a:latin typeface="Arial"/>
                          <a:cs typeface="Arial"/>
                        </a:rPr>
                        <a:t> </a:t>
                      </a:r>
                      <a:r>
                        <a:rPr sz="1100" spc="-50" dirty="0">
                          <a:latin typeface="Arial"/>
                          <a:cs typeface="Arial"/>
                        </a:rPr>
                        <a:t>m </a:t>
                      </a:r>
                      <a:r>
                        <a:rPr sz="1100" dirty="0">
                          <a:latin typeface="Arial"/>
                          <a:cs typeface="Arial"/>
                        </a:rPr>
                        <a:t>Volume</a:t>
                      </a:r>
                      <a:r>
                        <a:rPr sz="1100" spc="-10" dirty="0">
                          <a:latin typeface="Arial"/>
                          <a:cs typeface="Arial"/>
                        </a:rPr>
                        <a:t> </a:t>
                      </a:r>
                      <a:r>
                        <a:rPr sz="1100" dirty="0">
                          <a:latin typeface="Arial"/>
                          <a:cs typeface="Arial"/>
                        </a:rPr>
                        <a:t>:</a:t>
                      </a:r>
                      <a:r>
                        <a:rPr sz="1100" spc="-15" dirty="0">
                          <a:latin typeface="Arial"/>
                          <a:cs typeface="Arial"/>
                        </a:rPr>
                        <a:t> </a:t>
                      </a:r>
                      <a:r>
                        <a:rPr sz="1100" dirty="0">
                          <a:latin typeface="Arial"/>
                          <a:cs typeface="Arial"/>
                        </a:rPr>
                        <a:t>40</a:t>
                      </a:r>
                      <a:r>
                        <a:rPr sz="1100" spc="-20" dirty="0">
                          <a:latin typeface="Arial"/>
                          <a:cs typeface="Arial"/>
                        </a:rPr>
                        <a:t> </a:t>
                      </a:r>
                      <a:r>
                        <a:rPr sz="1100" dirty="0">
                          <a:latin typeface="Arial"/>
                          <a:cs typeface="Arial"/>
                        </a:rPr>
                        <a:t>m3</a:t>
                      </a:r>
                      <a:r>
                        <a:rPr sz="1100" spc="-20" dirty="0">
                          <a:latin typeface="Arial"/>
                          <a:cs typeface="Arial"/>
                        </a:rPr>
                        <a:t> </a:t>
                      </a:r>
                      <a:r>
                        <a:rPr sz="1100" spc="-25" dirty="0">
                          <a:latin typeface="Arial"/>
                          <a:cs typeface="Arial"/>
                        </a:rPr>
                        <a:t>ou </a:t>
                      </a:r>
                      <a:r>
                        <a:rPr sz="1100" dirty="0">
                          <a:latin typeface="Arial"/>
                          <a:cs typeface="Arial"/>
                        </a:rPr>
                        <a:t>10</a:t>
                      </a:r>
                      <a:r>
                        <a:rPr sz="1100" spc="-15" dirty="0">
                          <a:latin typeface="Arial"/>
                          <a:cs typeface="Arial"/>
                        </a:rPr>
                        <a:t> </a:t>
                      </a:r>
                      <a:r>
                        <a:rPr sz="1100" dirty="0">
                          <a:latin typeface="Arial"/>
                          <a:cs typeface="Arial"/>
                        </a:rPr>
                        <a:t>582</a:t>
                      </a:r>
                      <a:r>
                        <a:rPr sz="1100" spc="-10" dirty="0">
                          <a:latin typeface="Arial"/>
                          <a:cs typeface="Arial"/>
                        </a:rPr>
                        <a:t> </a:t>
                      </a:r>
                      <a:r>
                        <a:rPr sz="1100" dirty="0">
                          <a:latin typeface="Arial"/>
                          <a:cs typeface="Arial"/>
                        </a:rPr>
                        <a:t>gal</a:t>
                      </a:r>
                      <a:r>
                        <a:rPr sz="1100" spc="-10" dirty="0">
                          <a:latin typeface="Arial"/>
                          <a:cs typeface="Arial"/>
                        </a:rPr>
                        <a:t> </a:t>
                      </a:r>
                      <a:r>
                        <a:rPr sz="1100" dirty="0">
                          <a:latin typeface="Arial"/>
                          <a:cs typeface="Arial"/>
                        </a:rPr>
                        <a:t>ou</a:t>
                      </a:r>
                      <a:r>
                        <a:rPr sz="1100" spc="-20" dirty="0">
                          <a:latin typeface="Arial"/>
                          <a:cs typeface="Arial"/>
                        </a:rPr>
                        <a:t> </a:t>
                      </a:r>
                      <a:r>
                        <a:rPr sz="1100" spc="-25" dirty="0">
                          <a:latin typeface="Arial"/>
                          <a:cs typeface="Arial"/>
                        </a:rPr>
                        <a:t>176 </a:t>
                      </a:r>
                      <a:r>
                        <a:rPr sz="1100" spc="-10" dirty="0">
                          <a:latin typeface="Arial"/>
                          <a:cs typeface="Arial"/>
                        </a:rPr>
                        <a:t>drums</a:t>
                      </a:r>
                      <a:endParaRPr sz="1100">
                        <a:latin typeface="Arial"/>
                        <a:cs typeface="Arial"/>
                      </a:endParaRPr>
                    </a:p>
                  </a:txBody>
                  <a:tcPr marL="0" marR="0" marT="127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1"/>
                  </a:ext>
                </a:extLst>
              </a:tr>
              <a:tr h="348413">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9850">
                        <a:lnSpc>
                          <a:spcPts val="1275"/>
                        </a:lnSpc>
                      </a:pPr>
                      <a:r>
                        <a:rPr sz="1100" b="1" spc="-10" dirty="0">
                          <a:latin typeface="Arial"/>
                          <a:cs typeface="Arial"/>
                        </a:rPr>
                        <a:t>Nombre</a:t>
                      </a:r>
                      <a:endParaRPr sz="11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245"/>
                        </a:lnSpc>
                      </a:pPr>
                      <a:r>
                        <a:rPr sz="1100" b="1" dirty="0">
                          <a:latin typeface="Arial"/>
                          <a:cs typeface="Arial"/>
                        </a:rPr>
                        <a:t>Prix</a:t>
                      </a:r>
                      <a:r>
                        <a:rPr sz="1100" b="1" spc="-5" dirty="0">
                          <a:latin typeface="Arial"/>
                          <a:cs typeface="Arial"/>
                        </a:rPr>
                        <a:t> </a:t>
                      </a:r>
                      <a:r>
                        <a:rPr sz="1100" b="1" spc="-10" dirty="0">
                          <a:latin typeface="Arial"/>
                          <a:cs typeface="Arial"/>
                        </a:rPr>
                        <a:t>d’achat</a:t>
                      </a:r>
                      <a:endParaRPr sz="1100">
                        <a:latin typeface="Arial"/>
                        <a:cs typeface="Arial"/>
                      </a:endParaRPr>
                    </a:p>
                    <a:p>
                      <a:pPr algn="ctr">
                        <a:lnSpc>
                          <a:spcPts val="1220"/>
                        </a:lnSpc>
                      </a:pPr>
                      <a:r>
                        <a:rPr sz="1100" b="1" spc="-10" dirty="0">
                          <a:latin typeface="Arial"/>
                          <a:cs typeface="Arial"/>
                        </a:rPr>
                        <a:t>unitaire</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3">
                  <a:txBody>
                    <a:bodyPr/>
                    <a:lstStyle/>
                    <a:p>
                      <a:pPr marL="814069" marR="807085" indent="40640">
                        <a:lnSpc>
                          <a:spcPts val="1260"/>
                        </a:lnSpc>
                      </a:pPr>
                      <a:r>
                        <a:rPr sz="1100" b="1" dirty="0">
                          <a:latin typeface="Arial"/>
                          <a:cs typeface="Arial"/>
                        </a:rPr>
                        <a:t>Prix</a:t>
                      </a:r>
                      <a:r>
                        <a:rPr sz="1100" b="1" spc="-5" dirty="0">
                          <a:latin typeface="Arial"/>
                          <a:cs typeface="Arial"/>
                        </a:rPr>
                        <a:t> </a:t>
                      </a:r>
                      <a:r>
                        <a:rPr sz="1100" b="1" spc="-10" dirty="0">
                          <a:latin typeface="Arial"/>
                          <a:cs typeface="Arial"/>
                        </a:rPr>
                        <a:t>d’achat </a:t>
                      </a:r>
                      <a:r>
                        <a:rPr sz="1100" b="1" dirty="0">
                          <a:latin typeface="Arial"/>
                          <a:cs typeface="Arial"/>
                        </a:rPr>
                        <a:t>1 €</a:t>
                      </a:r>
                      <a:r>
                        <a:rPr sz="1100" b="1" spc="-5" dirty="0">
                          <a:latin typeface="Arial"/>
                          <a:cs typeface="Arial"/>
                        </a:rPr>
                        <a:t> </a:t>
                      </a:r>
                      <a:r>
                        <a:rPr sz="1100" b="1" dirty="0">
                          <a:latin typeface="Arial"/>
                          <a:cs typeface="Arial"/>
                        </a:rPr>
                        <a:t>=</a:t>
                      </a:r>
                      <a:r>
                        <a:rPr sz="1100" b="1" spc="5" dirty="0">
                          <a:latin typeface="Arial"/>
                          <a:cs typeface="Arial"/>
                        </a:rPr>
                        <a:t> </a:t>
                      </a:r>
                      <a:r>
                        <a:rPr sz="1100" b="1" dirty="0">
                          <a:latin typeface="Arial"/>
                          <a:cs typeface="Arial"/>
                        </a:rPr>
                        <a:t>50</a:t>
                      </a:r>
                      <a:r>
                        <a:rPr sz="1100" b="1" spc="-10" dirty="0">
                          <a:latin typeface="Arial"/>
                          <a:cs typeface="Arial"/>
                        </a:rPr>
                        <a:t> </a:t>
                      </a:r>
                      <a:r>
                        <a:rPr sz="1100" b="1" spc="-20" dirty="0">
                          <a:latin typeface="Arial"/>
                          <a:cs typeface="Arial"/>
                        </a:rPr>
                        <a:t>gdes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r h="142797">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ts val="1220"/>
                        </a:lnSpc>
                      </a:pPr>
                      <a:r>
                        <a:rPr sz="1100" b="1" dirty="0">
                          <a:latin typeface="Arial"/>
                          <a:cs typeface="Arial"/>
                        </a:rPr>
                        <a:t>En</a:t>
                      </a:r>
                      <a:r>
                        <a:rPr sz="1100" b="1" spc="-20" dirty="0">
                          <a:latin typeface="Arial"/>
                          <a:cs typeface="Arial"/>
                        </a:rPr>
                        <a:t> </a:t>
                      </a:r>
                      <a:r>
                        <a:rPr sz="1100" b="1" spc="-10" dirty="0">
                          <a:latin typeface="Arial"/>
                          <a:cs typeface="Arial"/>
                        </a:rPr>
                        <a:t>gourdes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6675">
                        <a:lnSpc>
                          <a:spcPts val="1220"/>
                        </a:lnSpc>
                      </a:pPr>
                      <a:r>
                        <a:rPr sz="1100" b="1" dirty="0">
                          <a:latin typeface="Arial"/>
                          <a:cs typeface="Arial"/>
                        </a:rPr>
                        <a:t>En</a:t>
                      </a:r>
                      <a:r>
                        <a:rPr sz="1100" b="1" spc="-20" dirty="0">
                          <a:latin typeface="Arial"/>
                          <a:cs typeface="Arial"/>
                        </a:rPr>
                        <a:t> </a:t>
                      </a:r>
                      <a:r>
                        <a:rPr sz="1100" b="1" spc="-10" dirty="0">
                          <a:latin typeface="Arial"/>
                          <a:cs typeface="Arial"/>
                        </a:rPr>
                        <a:t>euros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128517">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142797">
                <a:tc>
                  <a:txBody>
                    <a:bodyPr/>
                    <a:lstStyle/>
                    <a:p>
                      <a:pPr marL="67945">
                        <a:lnSpc>
                          <a:spcPts val="1210"/>
                        </a:lnSpc>
                      </a:pPr>
                      <a:r>
                        <a:rPr sz="1100" dirty="0">
                          <a:latin typeface="Arial"/>
                          <a:cs typeface="Arial"/>
                        </a:rPr>
                        <a:t>Camion</a:t>
                      </a:r>
                      <a:r>
                        <a:rPr sz="1100" spc="-25" dirty="0">
                          <a:latin typeface="Arial"/>
                          <a:cs typeface="Arial"/>
                        </a:rPr>
                        <a:t> </a:t>
                      </a:r>
                      <a:r>
                        <a:rPr sz="1100" dirty="0">
                          <a:latin typeface="Arial"/>
                          <a:cs typeface="Arial"/>
                        </a:rPr>
                        <a:t>de</a:t>
                      </a:r>
                      <a:r>
                        <a:rPr sz="1100" spc="-20" dirty="0">
                          <a:latin typeface="Arial"/>
                          <a:cs typeface="Arial"/>
                        </a:rPr>
                        <a:t> </a:t>
                      </a:r>
                      <a:r>
                        <a:rPr sz="1100" spc="-10" dirty="0">
                          <a:latin typeface="Arial"/>
                          <a:cs typeface="Arial"/>
                        </a:rPr>
                        <a:t>sable</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10"/>
                        </a:lnSpc>
                      </a:pPr>
                      <a:r>
                        <a:rPr sz="1100" spc="-50" dirty="0">
                          <a:latin typeface="Arial"/>
                          <a:cs typeface="Arial"/>
                        </a:rPr>
                        <a:t>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ts val="1210"/>
                        </a:lnSpc>
                      </a:pPr>
                      <a:r>
                        <a:rPr sz="1100" spc="-50" dirty="0">
                          <a:latin typeface="Arial"/>
                          <a:cs typeface="Arial"/>
                        </a:rPr>
                        <a:t>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6675">
                        <a:lnSpc>
                          <a:spcPts val="1210"/>
                        </a:lnSpc>
                      </a:pPr>
                      <a:r>
                        <a:rPr sz="1100" spc="-50" dirty="0">
                          <a:latin typeface="Arial"/>
                          <a:cs typeface="Arial"/>
                        </a:rPr>
                        <a:t>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r h="142797">
                <a:tc>
                  <a:txBody>
                    <a:bodyPr/>
                    <a:lstStyle/>
                    <a:p>
                      <a:pPr marL="67945">
                        <a:lnSpc>
                          <a:spcPts val="1220"/>
                        </a:lnSpc>
                      </a:pPr>
                      <a:r>
                        <a:rPr sz="1100" dirty="0">
                          <a:latin typeface="Arial"/>
                          <a:cs typeface="Arial"/>
                        </a:rPr>
                        <a:t>Piles</a:t>
                      </a:r>
                      <a:r>
                        <a:rPr sz="1100" spc="-45" dirty="0">
                          <a:latin typeface="Arial"/>
                          <a:cs typeface="Arial"/>
                        </a:rPr>
                        <a:t> </a:t>
                      </a:r>
                      <a:r>
                        <a:rPr sz="1100" spc="-10" dirty="0">
                          <a:latin typeface="Arial"/>
                          <a:cs typeface="Arial"/>
                        </a:rPr>
                        <a:t>roches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20"/>
                        </a:lnSpc>
                      </a:pPr>
                      <a:r>
                        <a:rPr sz="1100" spc="-25" dirty="0">
                          <a:latin typeface="Arial"/>
                          <a:cs typeface="Arial"/>
                        </a:rPr>
                        <a:t>82</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20"/>
                        </a:lnSpc>
                      </a:pPr>
                      <a:r>
                        <a:rPr sz="1100" spc="-25" dirty="0">
                          <a:latin typeface="Arial"/>
                          <a:cs typeface="Arial"/>
                        </a:rPr>
                        <a:t>500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ts val="1220"/>
                        </a:lnSpc>
                      </a:pPr>
                      <a:r>
                        <a:rPr sz="1100" dirty="0">
                          <a:latin typeface="Arial"/>
                          <a:cs typeface="Arial"/>
                        </a:rPr>
                        <a:t>41</a:t>
                      </a:r>
                      <a:r>
                        <a:rPr sz="1100" spc="-5" dirty="0">
                          <a:latin typeface="Arial"/>
                          <a:cs typeface="Arial"/>
                        </a:rPr>
                        <a:t> </a:t>
                      </a:r>
                      <a:r>
                        <a:rPr sz="1100" spc="-25" dirty="0">
                          <a:latin typeface="Arial"/>
                          <a:cs typeface="Arial"/>
                        </a:rPr>
                        <a:t>000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6675">
                        <a:lnSpc>
                          <a:spcPts val="1220"/>
                        </a:lnSpc>
                      </a:pPr>
                      <a:r>
                        <a:rPr sz="1100" spc="-25" dirty="0">
                          <a:latin typeface="Arial"/>
                          <a:cs typeface="Arial"/>
                        </a:rPr>
                        <a:t>820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6"/>
                  </a:ext>
                </a:extLst>
              </a:tr>
              <a:tr h="142797">
                <a:tc>
                  <a:txBody>
                    <a:bodyPr/>
                    <a:lstStyle/>
                    <a:p>
                      <a:pPr marL="67945">
                        <a:lnSpc>
                          <a:spcPts val="1210"/>
                        </a:lnSpc>
                      </a:pPr>
                      <a:r>
                        <a:rPr sz="1100" dirty="0">
                          <a:latin typeface="Arial"/>
                          <a:cs typeface="Arial"/>
                        </a:rPr>
                        <a:t>Brouettes</a:t>
                      </a:r>
                      <a:r>
                        <a:rPr sz="1100" spc="-10" dirty="0">
                          <a:latin typeface="Arial"/>
                          <a:cs typeface="Arial"/>
                        </a:rPr>
                        <a:t> </a:t>
                      </a:r>
                      <a:r>
                        <a:rPr sz="1100" dirty="0">
                          <a:latin typeface="Arial"/>
                          <a:cs typeface="Arial"/>
                        </a:rPr>
                        <a:t>de</a:t>
                      </a:r>
                      <a:r>
                        <a:rPr sz="1100" spc="-20" dirty="0">
                          <a:latin typeface="Arial"/>
                          <a:cs typeface="Arial"/>
                        </a:rPr>
                        <a:t> sable</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10"/>
                        </a:lnSpc>
                      </a:pPr>
                      <a:r>
                        <a:rPr sz="1100" spc="-25" dirty="0">
                          <a:latin typeface="Arial"/>
                          <a:cs typeface="Arial"/>
                        </a:rPr>
                        <a:t>255</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10"/>
                        </a:lnSpc>
                      </a:pPr>
                      <a:r>
                        <a:rPr sz="1100" spc="-25" dirty="0">
                          <a:latin typeface="Arial"/>
                          <a:cs typeface="Arial"/>
                        </a:rPr>
                        <a:t>50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ts val="1210"/>
                        </a:lnSpc>
                      </a:pPr>
                      <a:r>
                        <a:rPr sz="1100" dirty="0">
                          <a:latin typeface="Arial"/>
                          <a:cs typeface="Arial"/>
                        </a:rPr>
                        <a:t>12</a:t>
                      </a:r>
                      <a:r>
                        <a:rPr sz="1100" spc="-5" dirty="0">
                          <a:latin typeface="Arial"/>
                          <a:cs typeface="Arial"/>
                        </a:rPr>
                        <a:t> </a:t>
                      </a:r>
                      <a:r>
                        <a:rPr sz="1100" spc="-25" dirty="0">
                          <a:latin typeface="Arial"/>
                          <a:cs typeface="Arial"/>
                        </a:rPr>
                        <a:t>750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6675">
                        <a:lnSpc>
                          <a:spcPts val="1210"/>
                        </a:lnSpc>
                      </a:pPr>
                      <a:r>
                        <a:rPr sz="1100" spc="-25" dirty="0">
                          <a:latin typeface="Arial"/>
                          <a:cs typeface="Arial"/>
                        </a:rPr>
                        <a:t>255</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7"/>
                  </a:ext>
                </a:extLst>
              </a:tr>
              <a:tr h="154697">
                <a:tc>
                  <a:txBody>
                    <a:bodyPr/>
                    <a:lstStyle/>
                    <a:p>
                      <a:pPr marL="67945">
                        <a:lnSpc>
                          <a:spcPts val="1290"/>
                        </a:lnSpc>
                      </a:pPr>
                      <a:r>
                        <a:rPr sz="1100" dirty="0">
                          <a:latin typeface="Arial"/>
                          <a:cs typeface="Arial"/>
                        </a:rPr>
                        <a:t>Brouettes</a:t>
                      </a:r>
                      <a:r>
                        <a:rPr sz="1100" spc="-15" dirty="0">
                          <a:latin typeface="Arial"/>
                          <a:cs typeface="Arial"/>
                        </a:rPr>
                        <a:t> </a:t>
                      </a:r>
                      <a:r>
                        <a:rPr sz="1100" spc="-10" dirty="0">
                          <a:latin typeface="Arial"/>
                          <a:cs typeface="Arial"/>
                        </a:rPr>
                        <a:t>gravier</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90"/>
                        </a:lnSpc>
                      </a:pPr>
                      <a:r>
                        <a:rPr sz="1100" spc="-25" dirty="0">
                          <a:latin typeface="Arial"/>
                          <a:cs typeface="Arial"/>
                        </a:rPr>
                        <a:t>167</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90"/>
                        </a:lnSpc>
                      </a:pPr>
                      <a:r>
                        <a:rPr sz="1100" spc="-25" dirty="0">
                          <a:latin typeface="Arial"/>
                          <a:cs typeface="Arial"/>
                        </a:rPr>
                        <a:t>100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ts val="1290"/>
                        </a:lnSpc>
                      </a:pPr>
                      <a:r>
                        <a:rPr sz="1100" dirty="0">
                          <a:latin typeface="Arial"/>
                          <a:cs typeface="Arial"/>
                        </a:rPr>
                        <a:t>16</a:t>
                      </a:r>
                      <a:r>
                        <a:rPr sz="1100" spc="-5" dirty="0">
                          <a:latin typeface="Arial"/>
                          <a:cs typeface="Arial"/>
                        </a:rPr>
                        <a:t> </a:t>
                      </a:r>
                      <a:r>
                        <a:rPr sz="1100" spc="-25" dirty="0">
                          <a:latin typeface="Arial"/>
                          <a:cs typeface="Arial"/>
                        </a:rPr>
                        <a:t>700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6675">
                        <a:lnSpc>
                          <a:spcPts val="1290"/>
                        </a:lnSpc>
                      </a:pPr>
                      <a:r>
                        <a:rPr sz="1100" spc="-25" dirty="0">
                          <a:latin typeface="Arial"/>
                          <a:cs typeface="Arial"/>
                        </a:rPr>
                        <a:t>334</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8"/>
                  </a:ext>
                </a:extLst>
              </a:tr>
              <a:tr h="142797">
                <a:tc>
                  <a:txBody>
                    <a:bodyPr/>
                    <a:lstStyle/>
                    <a:p>
                      <a:pPr marL="67945">
                        <a:lnSpc>
                          <a:spcPts val="1220"/>
                        </a:lnSpc>
                      </a:pPr>
                      <a:r>
                        <a:rPr sz="1100" dirty="0">
                          <a:latin typeface="Arial"/>
                          <a:cs typeface="Arial"/>
                        </a:rPr>
                        <a:t>drums</a:t>
                      </a:r>
                      <a:r>
                        <a:rPr sz="1100" spc="-20" dirty="0">
                          <a:latin typeface="Arial"/>
                          <a:cs typeface="Arial"/>
                        </a:rPr>
                        <a:t> </a:t>
                      </a:r>
                      <a:r>
                        <a:rPr sz="1100" spc="-10" dirty="0">
                          <a:latin typeface="Arial"/>
                          <a:cs typeface="Arial"/>
                        </a:rPr>
                        <a:t>d’eau</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20"/>
                        </a:lnSpc>
                      </a:pPr>
                      <a:r>
                        <a:rPr sz="1100" spc="-25" dirty="0">
                          <a:latin typeface="Arial"/>
                          <a:cs typeface="Arial"/>
                        </a:rPr>
                        <a:t>53</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20"/>
                        </a:lnSpc>
                      </a:pPr>
                      <a:r>
                        <a:rPr sz="1100" spc="-25" dirty="0">
                          <a:latin typeface="Arial"/>
                          <a:cs typeface="Arial"/>
                        </a:rPr>
                        <a:t>150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ts val="1220"/>
                        </a:lnSpc>
                      </a:pPr>
                      <a:r>
                        <a:rPr sz="1100" dirty="0">
                          <a:latin typeface="Arial"/>
                          <a:cs typeface="Arial"/>
                        </a:rPr>
                        <a:t>7 </a:t>
                      </a:r>
                      <a:r>
                        <a:rPr sz="1100" spc="-25" dirty="0">
                          <a:latin typeface="Arial"/>
                          <a:cs typeface="Arial"/>
                        </a:rPr>
                        <a:t>950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6675">
                        <a:lnSpc>
                          <a:spcPts val="1220"/>
                        </a:lnSpc>
                      </a:pPr>
                      <a:r>
                        <a:rPr sz="1100" spc="-25" dirty="0">
                          <a:latin typeface="Arial"/>
                          <a:cs typeface="Arial"/>
                        </a:rPr>
                        <a:t>159</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9"/>
                  </a:ext>
                </a:extLst>
              </a:tr>
              <a:tr h="142797">
                <a:tc>
                  <a:txBody>
                    <a:bodyPr/>
                    <a:lstStyle/>
                    <a:p>
                      <a:pPr marL="67945">
                        <a:lnSpc>
                          <a:spcPts val="1210"/>
                        </a:lnSpc>
                      </a:pPr>
                      <a:r>
                        <a:rPr sz="1100" dirty="0">
                          <a:latin typeface="Arial"/>
                          <a:cs typeface="Arial"/>
                        </a:rPr>
                        <a:t>sacs</a:t>
                      </a:r>
                      <a:r>
                        <a:rPr sz="1100" spc="-5" dirty="0">
                          <a:latin typeface="Arial"/>
                          <a:cs typeface="Arial"/>
                        </a:rPr>
                        <a:t> </a:t>
                      </a:r>
                      <a:r>
                        <a:rPr sz="1100" dirty="0">
                          <a:latin typeface="Arial"/>
                          <a:cs typeface="Arial"/>
                        </a:rPr>
                        <a:t>de</a:t>
                      </a:r>
                      <a:r>
                        <a:rPr sz="1100" spc="-10" dirty="0">
                          <a:latin typeface="Arial"/>
                          <a:cs typeface="Arial"/>
                        </a:rPr>
                        <a:t> ciment</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10"/>
                        </a:lnSpc>
                      </a:pPr>
                      <a:r>
                        <a:rPr sz="1100" spc="-25" dirty="0">
                          <a:latin typeface="Arial"/>
                          <a:cs typeface="Arial"/>
                        </a:rPr>
                        <a:t>300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10"/>
                        </a:lnSpc>
                      </a:pPr>
                      <a:r>
                        <a:rPr sz="1100" spc="-25" dirty="0">
                          <a:latin typeface="Arial"/>
                          <a:cs typeface="Arial"/>
                        </a:rPr>
                        <a:t>335</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ts val="1210"/>
                        </a:lnSpc>
                      </a:pPr>
                      <a:r>
                        <a:rPr sz="1100" dirty="0">
                          <a:latin typeface="Arial"/>
                          <a:cs typeface="Arial"/>
                        </a:rPr>
                        <a:t>100</a:t>
                      </a:r>
                      <a:r>
                        <a:rPr sz="1100" spc="-10" dirty="0">
                          <a:latin typeface="Arial"/>
                          <a:cs typeface="Arial"/>
                        </a:rPr>
                        <a:t> </a:t>
                      </a:r>
                      <a:r>
                        <a:rPr sz="1100" spc="-25" dirty="0">
                          <a:latin typeface="Arial"/>
                          <a:cs typeface="Arial"/>
                        </a:rPr>
                        <a:t>500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6675">
                        <a:lnSpc>
                          <a:spcPts val="1210"/>
                        </a:lnSpc>
                      </a:pPr>
                      <a:r>
                        <a:rPr sz="1100" dirty="0">
                          <a:latin typeface="Arial"/>
                          <a:cs typeface="Arial"/>
                        </a:rPr>
                        <a:t>2 </a:t>
                      </a:r>
                      <a:r>
                        <a:rPr sz="1100" spc="-25" dirty="0">
                          <a:latin typeface="Arial"/>
                          <a:cs typeface="Arial"/>
                        </a:rPr>
                        <a:t>010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0"/>
                  </a:ext>
                </a:extLst>
              </a:tr>
              <a:tr h="142797">
                <a:tc>
                  <a:txBody>
                    <a:bodyPr/>
                    <a:lstStyle/>
                    <a:p>
                      <a:pPr marL="67945">
                        <a:lnSpc>
                          <a:spcPts val="1220"/>
                        </a:lnSpc>
                      </a:pPr>
                      <a:r>
                        <a:rPr sz="1100" dirty="0">
                          <a:latin typeface="Arial"/>
                          <a:cs typeface="Arial"/>
                        </a:rPr>
                        <a:t>Fer</a:t>
                      </a:r>
                      <a:r>
                        <a:rPr sz="1100" spc="-5" dirty="0">
                          <a:latin typeface="Arial"/>
                          <a:cs typeface="Arial"/>
                        </a:rPr>
                        <a:t> </a:t>
                      </a:r>
                      <a:r>
                        <a:rPr sz="1100" spc="-25" dirty="0">
                          <a:latin typeface="Arial"/>
                          <a:cs typeface="Arial"/>
                        </a:rPr>
                        <a:t>3/8</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20"/>
                        </a:lnSpc>
                      </a:pPr>
                      <a:r>
                        <a:rPr sz="1100" spc="-25" dirty="0">
                          <a:latin typeface="Arial"/>
                          <a:cs typeface="Arial"/>
                        </a:rPr>
                        <a:t>75</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20"/>
                        </a:lnSpc>
                      </a:pPr>
                      <a:r>
                        <a:rPr sz="1100" spc="-20" dirty="0">
                          <a:latin typeface="Arial"/>
                          <a:cs typeface="Arial"/>
                        </a:rPr>
                        <a:t>2500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ts val="1220"/>
                        </a:lnSpc>
                      </a:pPr>
                      <a:r>
                        <a:rPr sz="1100" dirty="0">
                          <a:latin typeface="Arial"/>
                          <a:cs typeface="Arial"/>
                        </a:rPr>
                        <a:t>18</a:t>
                      </a:r>
                      <a:r>
                        <a:rPr sz="1100" spc="-5" dirty="0">
                          <a:latin typeface="Arial"/>
                          <a:cs typeface="Arial"/>
                        </a:rPr>
                        <a:t> </a:t>
                      </a:r>
                      <a:r>
                        <a:rPr sz="1100" spc="-25" dirty="0">
                          <a:latin typeface="Arial"/>
                          <a:cs typeface="Arial"/>
                        </a:rPr>
                        <a:t>750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6675">
                        <a:lnSpc>
                          <a:spcPts val="1220"/>
                        </a:lnSpc>
                      </a:pPr>
                      <a:r>
                        <a:rPr sz="1100" spc="-25" dirty="0">
                          <a:latin typeface="Arial"/>
                          <a:cs typeface="Arial"/>
                        </a:rPr>
                        <a:t>375</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1"/>
                  </a:ext>
                </a:extLst>
              </a:tr>
              <a:tr h="142797">
                <a:tc>
                  <a:txBody>
                    <a:bodyPr/>
                    <a:lstStyle/>
                    <a:p>
                      <a:pPr marL="67945">
                        <a:lnSpc>
                          <a:spcPts val="1220"/>
                        </a:lnSpc>
                      </a:pPr>
                      <a:r>
                        <a:rPr sz="1100" dirty="0">
                          <a:latin typeface="Arial"/>
                          <a:cs typeface="Arial"/>
                        </a:rPr>
                        <a:t>Fer</a:t>
                      </a:r>
                      <a:r>
                        <a:rPr sz="1100" spc="-5" dirty="0">
                          <a:latin typeface="Arial"/>
                          <a:cs typeface="Arial"/>
                        </a:rPr>
                        <a:t> </a:t>
                      </a:r>
                      <a:r>
                        <a:rPr sz="1100" spc="-25" dirty="0">
                          <a:latin typeface="Arial"/>
                          <a:cs typeface="Arial"/>
                        </a:rPr>
                        <a:t>1/4</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20"/>
                        </a:lnSpc>
                      </a:pPr>
                      <a:r>
                        <a:rPr sz="1100" spc="-25" dirty="0">
                          <a:latin typeface="Arial"/>
                          <a:cs typeface="Arial"/>
                        </a:rPr>
                        <a:t>60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20"/>
                        </a:lnSpc>
                      </a:pPr>
                      <a:r>
                        <a:rPr sz="1100" spc="-25" dirty="0">
                          <a:latin typeface="Arial"/>
                          <a:cs typeface="Arial"/>
                        </a:rPr>
                        <a:t>75</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ts val="1220"/>
                        </a:lnSpc>
                      </a:pPr>
                      <a:r>
                        <a:rPr sz="1100" dirty="0">
                          <a:latin typeface="Arial"/>
                          <a:cs typeface="Arial"/>
                        </a:rPr>
                        <a:t>4 </a:t>
                      </a:r>
                      <a:r>
                        <a:rPr sz="1100" spc="-25" dirty="0">
                          <a:latin typeface="Arial"/>
                          <a:cs typeface="Arial"/>
                        </a:rPr>
                        <a:t>500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6675">
                        <a:lnSpc>
                          <a:spcPts val="1220"/>
                        </a:lnSpc>
                      </a:pPr>
                      <a:r>
                        <a:rPr sz="1100" spc="-25" dirty="0">
                          <a:latin typeface="Arial"/>
                          <a:cs typeface="Arial"/>
                        </a:rPr>
                        <a:t>90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2"/>
                  </a:ext>
                </a:extLst>
              </a:tr>
              <a:tr h="142797">
                <a:tc>
                  <a:txBody>
                    <a:bodyPr/>
                    <a:lstStyle/>
                    <a:p>
                      <a:pPr marL="67945">
                        <a:lnSpc>
                          <a:spcPts val="1210"/>
                        </a:lnSpc>
                      </a:pPr>
                      <a:r>
                        <a:rPr sz="1100" dirty="0">
                          <a:latin typeface="Arial"/>
                          <a:cs typeface="Arial"/>
                        </a:rPr>
                        <a:t>Aides</a:t>
                      </a:r>
                      <a:r>
                        <a:rPr sz="1100" spc="-35" dirty="0">
                          <a:latin typeface="Arial"/>
                          <a:cs typeface="Arial"/>
                        </a:rPr>
                        <a:t> </a:t>
                      </a:r>
                      <a:r>
                        <a:rPr sz="1100" spc="-20" dirty="0">
                          <a:latin typeface="Arial"/>
                          <a:cs typeface="Arial"/>
                        </a:rPr>
                        <a:t>boss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10"/>
                        </a:lnSpc>
                      </a:pPr>
                      <a:r>
                        <a:rPr sz="1100" spc="-25" dirty="0">
                          <a:latin typeface="Arial"/>
                          <a:cs typeface="Arial"/>
                        </a:rPr>
                        <a:t>150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10"/>
                        </a:lnSpc>
                      </a:pPr>
                      <a:r>
                        <a:rPr sz="1100" spc="-25" dirty="0">
                          <a:latin typeface="Arial"/>
                          <a:cs typeface="Arial"/>
                        </a:rPr>
                        <a:t>350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ts val="1210"/>
                        </a:lnSpc>
                      </a:pPr>
                      <a:r>
                        <a:rPr sz="1100" dirty="0">
                          <a:latin typeface="Arial"/>
                          <a:cs typeface="Arial"/>
                        </a:rPr>
                        <a:t>52</a:t>
                      </a:r>
                      <a:r>
                        <a:rPr sz="1100" spc="-5" dirty="0">
                          <a:latin typeface="Arial"/>
                          <a:cs typeface="Arial"/>
                        </a:rPr>
                        <a:t> </a:t>
                      </a:r>
                      <a:r>
                        <a:rPr sz="1100" spc="-25" dirty="0">
                          <a:latin typeface="Arial"/>
                          <a:cs typeface="Arial"/>
                        </a:rPr>
                        <a:t>500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6675">
                        <a:lnSpc>
                          <a:spcPts val="1210"/>
                        </a:lnSpc>
                      </a:pPr>
                      <a:r>
                        <a:rPr sz="1100" spc="-20" dirty="0">
                          <a:latin typeface="Arial"/>
                          <a:cs typeface="Arial"/>
                        </a:rPr>
                        <a:t>1050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3"/>
                  </a:ext>
                </a:extLst>
              </a:tr>
              <a:tr h="142797">
                <a:tc>
                  <a:txBody>
                    <a:bodyPr/>
                    <a:lstStyle/>
                    <a:p>
                      <a:pPr marL="67945">
                        <a:lnSpc>
                          <a:spcPts val="1220"/>
                        </a:lnSpc>
                      </a:pPr>
                      <a:r>
                        <a:rPr sz="1100" dirty="0">
                          <a:latin typeface="Arial"/>
                          <a:cs typeface="Arial"/>
                        </a:rPr>
                        <a:t>Jours</a:t>
                      </a:r>
                      <a:r>
                        <a:rPr sz="1100" spc="-25" dirty="0">
                          <a:latin typeface="Arial"/>
                          <a:cs typeface="Arial"/>
                        </a:rPr>
                        <a:t> </a:t>
                      </a:r>
                      <a:r>
                        <a:rPr sz="1100" spc="-10" dirty="0">
                          <a:latin typeface="Arial"/>
                          <a:cs typeface="Arial"/>
                        </a:rPr>
                        <a:t>manœuvres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20"/>
                        </a:lnSpc>
                      </a:pPr>
                      <a:r>
                        <a:rPr sz="1100" spc="-25" dirty="0">
                          <a:latin typeface="Arial"/>
                          <a:cs typeface="Arial"/>
                        </a:rPr>
                        <a:t>192</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20"/>
                        </a:lnSpc>
                      </a:pPr>
                      <a:r>
                        <a:rPr sz="1100" spc="-25" dirty="0">
                          <a:latin typeface="Arial"/>
                          <a:cs typeface="Arial"/>
                        </a:rPr>
                        <a:t>150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ts val="1220"/>
                        </a:lnSpc>
                      </a:pPr>
                      <a:r>
                        <a:rPr sz="1100" dirty="0">
                          <a:latin typeface="Arial"/>
                          <a:cs typeface="Arial"/>
                        </a:rPr>
                        <a:t>28</a:t>
                      </a:r>
                      <a:r>
                        <a:rPr sz="1100" spc="-5" dirty="0">
                          <a:latin typeface="Arial"/>
                          <a:cs typeface="Arial"/>
                        </a:rPr>
                        <a:t> </a:t>
                      </a:r>
                      <a:r>
                        <a:rPr sz="1100" spc="-25" dirty="0">
                          <a:latin typeface="Arial"/>
                          <a:cs typeface="Arial"/>
                        </a:rPr>
                        <a:t>800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6675">
                        <a:lnSpc>
                          <a:spcPts val="1220"/>
                        </a:lnSpc>
                      </a:pPr>
                      <a:r>
                        <a:rPr sz="1100" spc="-25" dirty="0">
                          <a:latin typeface="Arial"/>
                          <a:cs typeface="Arial"/>
                        </a:rPr>
                        <a:t>576</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4"/>
                  </a:ext>
                </a:extLst>
              </a:tr>
              <a:tr h="464550">
                <a:tc>
                  <a:txBody>
                    <a:bodyPr/>
                    <a:lstStyle/>
                    <a:p>
                      <a:pPr marL="67945" marR="648335">
                        <a:lnSpc>
                          <a:spcPts val="1260"/>
                        </a:lnSpc>
                      </a:pPr>
                      <a:r>
                        <a:rPr sz="1100" spc="-10" dirty="0">
                          <a:latin typeface="Arial"/>
                          <a:cs typeface="Arial"/>
                        </a:rPr>
                        <a:t>Transport matériaux</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ts val="1275"/>
                        </a:lnSpc>
                      </a:pPr>
                      <a:r>
                        <a:rPr sz="1100" dirty="0">
                          <a:latin typeface="Arial"/>
                          <a:cs typeface="Arial"/>
                        </a:rPr>
                        <a:t>10</a:t>
                      </a:r>
                      <a:r>
                        <a:rPr sz="1100" spc="-5" dirty="0">
                          <a:latin typeface="Arial"/>
                          <a:cs typeface="Arial"/>
                        </a:rPr>
                        <a:t> </a:t>
                      </a:r>
                      <a:r>
                        <a:rPr sz="1100" spc="-25" dirty="0">
                          <a:latin typeface="Arial"/>
                          <a:cs typeface="Arial"/>
                        </a:rPr>
                        <a:t>500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6675">
                        <a:lnSpc>
                          <a:spcPts val="1275"/>
                        </a:lnSpc>
                      </a:pPr>
                      <a:r>
                        <a:rPr sz="1100" spc="-25" dirty="0">
                          <a:latin typeface="Arial"/>
                          <a:cs typeface="Arial"/>
                        </a:rPr>
                        <a:t>210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5"/>
                  </a:ext>
                </a:extLst>
              </a:tr>
              <a:tr h="142797">
                <a:tc>
                  <a:txBody>
                    <a:bodyPr/>
                    <a:lstStyle/>
                    <a:p>
                      <a:pPr marL="67945">
                        <a:lnSpc>
                          <a:spcPts val="1210"/>
                        </a:lnSpc>
                      </a:pPr>
                      <a:r>
                        <a:rPr sz="1100" spc="-10" dirty="0">
                          <a:latin typeface="Arial"/>
                          <a:cs typeface="Arial"/>
                        </a:rPr>
                        <a:t>Nivellement</a:t>
                      </a:r>
                      <a:r>
                        <a:rPr sz="1100" spc="30" dirty="0">
                          <a:latin typeface="Arial"/>
                          <a:cs typeface="Arial"/>
                        </a:rPr>
                        <a:t> </a:t>
                      </a:r>
                      <a:r>
                        <a:rPr sz="1100" spc="-10" dirty="0">
                          <a:latin typeface="Arial"/>
                          <a:cs typeface="Arial"/>
                        </a:rPr>
                        <a:t>terrain</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ts val="1210"/>
                        </a:lnSpc>
                      </a:pPr>
                      <a:r>
                        <a:rPr sz="1100" dirty="0">
                          <a:latin typeface="Arial"/>
                          <a:cs typeface="Arial"/>
                        </a:rPr>
                        <a:t>5 </a:t>
                      </a:r>
                      <a:r>
                        <a:rPr sz="1100" spc="-25" dirty="0">
                          <a:latin typeface="Arial"/>
                          <a:cs typeface="Arial"/>
                        </a:rPr>
                        <a:t>000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6675">
                        <a:lnSpc>
                          <a:spcPts val="1210"/>
                        </a:lnSpc>
                      </a:pPr>
                      <a:r>
                        <a:rPr sz="1100" spc="-25" dirty="0">
                          <a:latin typeface="Arial"/>
                          <a:cs typeface="Arial"/>
                        </a:rPr>
                        <a:t>100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6"/>
                  </a:ext>
                </a:extLst>
              </a:tr>
              <a:tr h="297494">
                <a:tc>
                  <a:txBody>
                    <a:bodyPr/>
                    <a:lstStyle/>
                    <a:p>
                      <a:pPr marL="67945" marR="60960">
                        <a:lnSpc>
                          <a:spcPts val="1260"/>
                        </a:lnSpc>
                      </a:pPr>
                      <a:r>
                        <a:rPr sz="1100" dirty="0">
                          <a:latin typeface="Arial"/>
                          <a:cs typeface="Arial"/>
                        </a:rPr>
                        <a:t>Fils</a:t>
                      </a:r>
                      <a:r>
                        <a:rPr sz="1100" spc="110" dirty="0">
                          <a:latin typeface="Arial"/>
                          <a:cs typeface="Arial"/>
                        </a:rPr>
                        <a:t>  </a:t>
                      </a:r>
                      <a:r>
                        <a:rPr sz="1100" dirty="0">
                          <a:latin typeface="Arial"/>
                          <a:cs typeface="Arial"/>
                        </a:rPr>
                        <a:t>à</a:t>
                      </a:r>
                      <a:r>
                        <a:rPr sz="1100" spc="114" dirty="0">
                          <a:latin typeface="Arial"/>
                          <a:cs typeface="Arial"/>
                        </a:rPr>
                        <a:t>  </a:t>
                      </a:r>
                      <a:r>
                        <a:rPr sz="1100" dirty="0">
                          <a:latin typeface="Arial"/>
                          <a:cs typeface="Arial"/>
                        </a:rPr>
                        <a:t>ligature</a:t>
                      </a:r>
                      <a:r>
                        <a:rPr sz="1100" spc="114" dirty="0">
                          <a:latin typeface="Arial"/>
                          <a:cs typeface="Arial"/>
                        </a:rPr>
                        <a:t>  </a:t>
                      </a:r>
                      <a:r>
                        <a:rPr sz="1100" spc="-25" dirty="0">
                          <a:latin typeface="Arial"/>
                          <a:cs typeface="Arial"/>
                        </a:rPr>
                        <a:t>et </a:t>
                      </a:r>
                      <a:r>
                        <a:rPr sz="1100" spc="-10" dirty="0">
                          <a:latin typeface="Arial"/>
                          <a:cs typeface="Arial"/>
                        </a:rPr>
                        <a:t>clous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60"/>
                        </a:lnSpc>
                      </a:pPr>
                      <a:r>
                        <a:rPr sz="1100" spc="-20" dirty="0">
                          <a:latin typeface="Arial"/>
                          <a:cs typeface="Arial"/>
                        </a:rPr>
                        <a:t>30+20</a:t>
                      </a:r>
                      <a:endParaRPr sz="1100">
                        <a:latin typeface="Arial"/>
                        <a:cs typeface="Arial"/>
                      </a:endParaRPr>
                    </a:p>
                    <a:p>
                      <a:pPr marL="68580">
                        <a:lnSpc>
                          <a:spcPts val="1225"/>
                        </a:lnSpc>
                      </a:pPr>
                      <a:r>
                        <a:rPr sz="1100" spc="-25" dirty="0">
                          <a:latin typeface="Arial"/>
                          <a:cs typeface="Arial"/>
                        </a:rPr>
                        <a:t>lb</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90"/>
                        </a:lnSpc>
                      </a:pPr>
                      <a:r>
                        <a:rPr sz="1100" spc="-25" dirty="0">
                          <a:latin typeface="Arial"/>
                          <a:cs typeface="Arial"/>
                        </a:rPr>
                        <a:t>50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ts val="1290"/>
                        </a:lnSpc>
                      </a:pPr>
                      <a:r>
                        <a:rPr sz="1100" dirty="0">
                          <a:latin typeface="Arial"/>
                          <a:cs typeface="Arial"/>
                        </a:rPr>
                        <a:t>2 </a:t>
                      </a:r>
                      <a:r>
                        <a:rPr sz="1100" spc="-25" dirty="0">
                          <a:latin typeface="Arial"/>
                          <a:cs typeface="Arial"/>
                        </a:rPr>
                        <a:t>500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6675">
                        <a:lnSpc>
                          <a:spcPts val="1290"/>
                        </a:lnSpc>
                      </a:pPr>
                      <a:r>
                        <a:rPr sz="1100" spc="-25" dirty="0">
                          <a:latin typeface="Arial"/>
                          <a:cs typeface="Arial"/>
                        </a:rPr>
                        <a:t>50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7"/>
                  </a:ext>
                </a:extLst>
              </a:tr>
              <a:tr h="142797">
                <a:tc>
                  <a:txBody>
                    <a:bodyPr/>
                    <a:lstStyle/>
                    <a:p>
                      <a:pPr marL="67945">
                        <a:lnSpc>
                          <a:spcPts val="1220"/>
                        </a:lnSpc>
                      </a:pPr>
                      <a:r>
                        <a:rPr sz="1100" dirty="0">
                          <a:latin typeface="Arial"/>
                          <a:cs typeface="Arial"/>
                        </a:rPr>
                        <a:t>Tuyaux</a:t>
                      </a:r>
                      <a:r>
                        <a:rPr sz="1100" spc="-30" dirty="0">
                          <a:latin typeface="Arial"/>
                          <a:cs typeface="Arial"/>
                        </a:rPr>
                        <a:t> </a:t>
                      </a:r>
                      <a:r>
                        <a:rPr sz="1100" spc="-10" dirty="0">
                          <a:latin typeface="Arial"/>
                          <a:cs typeface="Arial"/>
                        </a:rPr>
                        <a:t>d’arrosage</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ts val="1220"/>
                        </a:lnSpc>
                      </a:pPr>
                      <a:r>
                        <a:rPr sz="1100" dirty="0">
                          <a:latin typeface="Arial"/>
                          <a:cs typeface="Arial"/>
                        </a:rPr>
                        <a:t>5 </a:t>
                      </a:r>
                      <a:r>
                        <a:rPr sz="1100" spc="-25" dirty="0">
                          <a:latin typeface="Arial"/>
                          <a:cs typeface="Arial"/>
                        </a:rPr>
                        <a:t>000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6675">
                        <a:lnSpc>
                          <a:spcPts val="1220"/>
                        </a:lnSpc>
                      </a:pPr>
                      <a:r>
                        <a:rPr sz="1100" spc="-25" dirty="0">
                          <a:latin typeface="Arial"/>
                          <a:cs typeface="Arial"/>
                        </a:rPr>
                        <a:t>100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8"/>
                  </a:ext>
                </a:extLst>
              </a:tr>
              <a:tr h="142797">
                <a:tc>
                  <a:txBody>
                    <a:bodyPr/>
                    <a:lstStyle/>
                    <a:p>
                      <a:pPr marL="67945">
                        <a:lnSpc>
                          <a:spcPts val="1210"/>
                        </a:lnSpc>
                      </a:pPr>
                      <a:r>
                        <a:rPr sz="1100" dirty="0">
                          <a:latin typeface="Arial"/>
                          <a:cs typeface="Arial"/>
                        </a:rPr>
                        <a:t>Petit</a:t>
                      </a:r>
                      <a:r>
                        <a:rPr sz="1100" spc="-10" dirty="0">
                          <a:latin typeface="Arial"/>
                          <a:cs typeface="Arial"/>
                        </a:rPr>
                        <a:t> outillage</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ts val="1210"/>
                        </a:lnSpc>
                      </a:pPr>
                      <a:r>
                        <a:rPr sz="1100" dirty="0">
                          <a:latin typeface="Arial"/>
                          <a:cs typeface="Arial"/>
                        </a:rPr>
                        <a:t>3 </a:t>
                      </a:r>
                      <a:r>
                        <a:rPr sz="1100" spc="-25" dirty="0">
                          <a:latin typeface="Arial"/>
                          <a:cs typeface="Arial"/>
                        </a:rPr>
                        <a:t>350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6675">
                        <a:lnSpc>
                          <a:spcPts val="1210"/>
                        </a:lnSpc>
                      </a:pPr>
                      <a:r>
                        <a:rPr sz="1100" spc="-25" dirty="0">
                          <a:latin typeface="Arial"/>
                          <a:cs typeface="Arial"/>
                        </a:rPr>
                        <a:t>67</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9"/>
                  </a:ext>
                </a:extLst>
              </a:tr>
              <a:tr h="142797">
                <a:tc>
                  <a:txBody>
                    <a:bodyPr/>
                    <a:lstStyle/>
                    <a:p>
                      <a:pPr marL="67945">
                        <a:lnSpc>
                          <a:spcPts val="1220"/>
                        </a:lnSpc>
                      </a:pPr>
                      <a:r>
                        <a:rPr sz="1100" spc="-10" dirty="0">
                          <a:latin typeface="Arial"/>
                          <a:cs typeface="Arial"/>
                        </a:rPr>
                        <a:t>Planches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20"/>
                        </a:lnSpc>
                      </a:pPr>
                      <a:r>
                        <a:rPr sz="1100" dirty="0">
                          <a:latin typeface="Arial"/>
                          <a:cs typeface="Arial"/>
                        </a:rPr>
                        <a:t>1 </a:t>
                      </a:r>
                      <a:r>
                        <a:rPr sz="1100" spc="-25" dirty="0">
                          <a:latin typeface="Arial"/>
                          <a:cs typeface="Arial"/>
                        </a:rPr>
                        <a:t>dz</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20"/>
                        </a:lnSpc>
                      </a:pPr>
                      <a:r>
                        <a:rPr sz="1100" dirty="0">
                          <a:latin typeface="Arial"/>
                          <a:cs typeface="Arial"/>
                        </a:rPr>
                        <a:t>3 </a:t>
                      </a:r>
                      <a:r>
                        <a:rPr sz="1100" spc="-25" dirty="0">
                          <a:latin typeface="Arial"/>
                          <a:cs typeface="Arial"/>
                        </a:rPr>
                        <a:t>500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ts val="1220"/>
                        </a:lnSpc>
                      </a:pPr>
                      <a:r>
                        <a:rPr sz="1100" dirty="0">
                          <a:latin typeface="Arial"/>
                          <a:cs typeface="Arial"/>
                        </a:rPr>
                        <a:t>3 </a:t>
                      </a:r>
                      <a:r>
                        <a:rPr sz="1100" spc="-25" dirty="0">
                          <a:latin typeface="Arial"/>
                          <a:cs typeface="Arial"/>
                        </a:rPr>
                        <a:t>500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6675">
                        <a:lnSpc>
                          <a:spcPts val="1220"/>
                        </a:lnSpc>
                      </a:pPr>
                      <a:r>
                        <a:rPr sz="1100" spc="-25" dirty="0">
                          <a:latin typeface="Arial"/>
                          <a:cs typeface="Arial"/>
                        </a:rPr>
                        <a:t>70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20"/>
                  </a:ext>
                </a:extLst>
              </a:tr>
              <a:tr h="142797">
                <a:tc>
                  <a:txBody>
                    <a:bodyPr/>
                    <a:lstStyle/>
                    <a:p>
                      <a:pPr marL="67945">
                        <a:lnSpc>
                          <a:spcPts val="1220"/>
                        </a:lnSpc>
                      </a:pPr>
                      <a:r>
                        <a:rPr sz="1100" dirty="0">
                          <a:latin typeface="Arial"/>
                          <a:cs typeface="Arial"/>
                        </a:rPr>
                        <a:t>Gasoil</a:t>
                      </a:r>
                      <a:r>
                        <a:rPr sz="1100" spc="-15" dirty="0">
                          <a:latin typeface="Arial"/>
                          <a:cs typeface="Arial"/>
                        </a:rPr>
                        <a:t> </a:t>
                      </a:r>
                      <a:r>
                        <a:rPr sz="1100" dirty="0">
                          <a:latin typeface="Arial"/>
                          <a:cs typeface="Arial"/>
                        </a:rPr>
                        <a:t>et</a:t>
                      </a:r>
                      <a:r>
                        <a:rPr sz="1100" spc="-20" dirty="0">
                          <a:latin typeface="Arial"/>
                          <a:cs typeface="Arial"/>
                        </a:rPr>
                        <a:t> </a:t>
                      </a:r>
                      <a:r>
                        <a:rPr sz="1100" spc="-10" dirty="0">
                          <a:latin typeface="Arial"/>
                          <a:cs typeface="Arial"/>
                        </a:rPr>
                        <a:t>gasoline</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ts val="1220"/>
                        </a:lnSpc>
                      </a:pPr>
                      <a:r>
                        <a:rPr sz="1100" dirty="0">
                          <a:latin typeface="Arial"/>
                          <a:cs typeface="Arial"/>
                        </a:rPr>
                        <a:t>3 </a:t>
                      </a:r>
                      <a:r>
                        <a:rPr sz="1100" spc="-25" dirty="0">
                          <a:latin typeface="Arial"/>
                          <a:cs typeface="Arial"/>
                        </a:rPr>
                        <a:t>635</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6675">
                        <a:lnSpc>
                          <a:spcPts val="1220"/>
                        </a:lnSpc>
                      </a:pPr>
                      <a:r>
                        <a:rPr sz="1100" spc="-10" dirty="0">
                          <a:latin typeface="Arial"/>
                          <a:cs typeface="Arial"/>
                        </a:rPr>
                        <a:t>72,70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21"/>
                  </a:ext>
                </a:extLst>
              </a:tr>
              <a:tr h="142797">
                <a:tc>
                  <a:txBody>
                    <a:bodyPr/>
                    <a:lstStyle/>
                    <a:p>
                      <a:pPr marL="67945">
                        <a:lnSpc>
                          <a:spcPts val="1210"/>
                        </a:lnSpc>
                      </a:pPr>
                      <a:r>
                        <a:rPr sz="1100" spc="-10" dirty="0">
                          <a:latin typeface="Arial"/>
                          <a:cs typeface="Arial"/>
                        </a:rPr>
                        <a:t>Divers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ts val="1210"/>
                        </a:lnSpc>
                      </a:pPr>
                      <a:r>
                        <a:rPr sz="1100" dirty="0">
                          <a:latin typeface="Arial"/>
                          <a:cs typeface="Arial"/>
                        </a:rPr>
                        <a:t>10</a:t>
                      </a:r>
                      <a:r>
                        <a:rPr sz="1100" spc="-5" dirty="0">
                          <a:latin typeface="Arial"/>
                          <a:cs typeface="Arial"/>
                        </a:rPr>
                        <a:t> </a:t>
                      </a:r>
                      <a:r>
                        <a:rPr sz="1100" spc="-25" dirty="0">
                          <a:latin typeface="Arial"/>
                          <a:cs typeface="Arial"/>
                        </a:rPr>
                        <a:t>390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6675">
                        <a:lnSpc>
                          <a:spcPts val="1210"/>
                        </a:lnSpc>
                      </a:pPr>
                      <a:r>
                        <a:rPr sz="1100" spc="-10" dirty="0">
                          <a:latin typeface="Arial"/>
                          <a:cs typeface="Arial"/>
                        </a:rPr>
                        <a:t>207,80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22"/>
                  </a:ext>
                </a:extLst>
              </a:tr>
              <a:tr h="348413">
                <a:tc>
                  <a:txBody>
                    <a:bodyPr/>
                    <a:lstStyle/>
                    <a:p>
                      <a:pPr marL="67945">
                        <a:lnSpc>
                          <a:spcPts val="1250"/>
                        </a:lnSpc>
                        <a:tabLst>
                          <a:tab pos="626110" algn="l"/>
                        </a:tabLst>
                      </a:pPr>
                      <a:r>
                        <a:rPr sz="1100" spc="-20" dirty="0">
                          <a:latin typeface="Arial"/>
                          <a:cs typeface="Arial"/>
                        </a:rPr>
                        <a:t>Repas</a:t>
                      </a:r>
                      <a:r>
                        <a:rPr sz="1100" dirty="0">
                          <a:latin typeface="Arial"/>
                          <a:cs typeface="Arial"/>
                        </a:rPr>
                        <a:t>	chantiers</a:t>
                      </a:r>
                      <a:r>
                        <a:rPr sz="1100" spc="-50" dirty="0">
                          <a:latin typeface="Arial"/>
                          <a:cs typeface="Arial"/>
                        </a:rPr>
                        <a:t> :</a:t>
                      </a:r>
                      <a:endParaRPr sz="1100">
                        <a:latin typeface="Arial"/>
                        <a:cs typeface="Arial"/>
                      </a:endParaRPr>
                    </a:p>
                    <a:p>
                      <a:pPr marL="67945" marR="59055">
                        <a:lnSpc>
                          <a:spcPts val="1260"/>
                        </a:lnSpc>
                      </a:pPr>
                      <a:r>
                        <a:rPr sz="1100" dirty="0">
                          <a:latin typeface="Arial"/>
                          <a:cs typeface="Arial"/>
                        </a:rPr>
                        <a:t>4</a:t>
                      </a:r>
                      <a:r>
                        <a:rPr sz="1100" spc="175" dirty="0">
                          <a:latin typeface="Arial"/>
                          <a:cs typeface="Arial"/>
                        </a:rPr>
                        <a:t>  </a:t>
                      </a:r>
                      <a:r>
                        <a:rPr sz="1100" dirty="0">
                          <a:latin typeface="Arial"/>
                          <a:cs typeface="Arial"/>
                        </a:rPr>
                        <a:t>sacs</a:t>
                      </a:r>
                      <a:r>
                        <a:rPr sz="1100" spc="165" dirty="0">
                          <a:latin typeface="Arial"/>
                          <a:cs typeface="Arial"/>
                        </a:rPr>
                        <a:t>  </a:t>
                      </a:r>
                      <a:r>
                        <a:rPr sz="1100" dirty="0">
                          <a:latin typeface="Arial"/>
                          <a:cs typeface="Arial"/>
                        </a:rPr>
                        <a:t>riz</a:t>
                      </a:r>
                      <a:r>
                        <a:rPr sz="1100" spc="180" dirty="0">
                          <a:latin typeface="Arial"/>
                          <a:cs typeface="Arial"/>
                        </a:rPr>
                        <a:t>  </a:t>
                      </a:r>
                      <a:r>
                        <a:rPr sz="1100" dirty="0">
                          <a:latin typeface="Arial"/>
                          <a:cs typeface="Arial"/>
                        </a:rPr>
                        <a:t>et</a:t>
                      </a:r>
                      <a:r>
                        <a:rPr sz="1100" spc="180" dirty="0">
                          <a:latin typeface="Arial"/>
                          <a:cs typeface="Arial"/>
                        </a:rPr>
                        <a:t>  </a:t>
                      </a:r>
                      <a:r>
                        <a:rPr sz="1100" spc="-50" dirty="0">
                          <a:latin typeface="Arial"/>
                          <a:cs typeface="Arial"/>
                        </a:rPr>
                        <a:t>4 </a:t>
                      </a:r>
                      <a:r>
                        <a:rPr sz="1100" spc="-10" dirty="0">
                          <a:latin typeface="Arial"/>
                          <a:cs typeface="Arial"/>
                        </a:rPr>
                        <a:t>huile,</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75"/>
                        </a:lnSpc>
                      </a:pPr>
                      <a:r>
                        <a:rPr sz="1100" spc="-50" dirty="0">
                          <a:latin typeface="Arial"/>
                          <a:cs typeface="Arial"/>
                        </a:rPr>
                        <a:t>5</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75"/>
                        </a:lnSpc>
                      </a:pPr>
                      <a:r>
                        <a:rPr sz="1100" dirty="0">
                          <a:latin typeface="Arial"/>
                          <a:cs typeface="Arial"/>
                        </a:rPr>
                        <a:t>1 </a:t>
                      </a:r>
                      <a:r>
                        <a:rPr sz="1100" spc="-25" dirty="0">
                          <a:latin typeface="Arial"/>
                          <a:cs typeface="Arial"/>
                        </a:rPr>
                        <a:t>150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ts val="1275"/>
                        </a:lnSpc>
                      </a:pPr>
                      <a:r>
                        <a:rPr sz="1100" dirty="0">
                          <a:latin typeface="Arial"/>
                          <a:cs typeface="Arial"/>
                        </a:rPr>
                        <a:t>5 </a:t>
                      </a:r>
                      <a:r>
                        <a:rPr sz="1100" spc="-25" dirty="0">
                          <a:latin typeface="Arial"/>
                          <a:cs typeface="Arial"/>
                        </a:rPr>
                        <a:t>750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6675">
                        <a:lnSpc>
                          <a:spcPts val="1275"/>
                        </a:lnSpc>
                      </a:pPr>
                      <a:r>
                        <a:rPr sz="1100" spc="-25" dirty="0">
                          <a:latin typeface="Arial"/>
                          <a:cs typeface="Arial"/>
                        </a:rPr>
                        <a:t>115</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23"/>
                  </a:ext>
                </a:extLst>
              </a:tr>
              <a:tr h="142797">
                <a:tc>
                  <a:txBody>
                    <a:bodyPr/>
                    <a:lstStyle/>
                    <a:p>
                      <a:pPr marL="67945">
                        <a:lnSpc>
                          <a:spcPts val="1210"/>
                        </a:lnSpc>
                      </a:pPr>
                      <a:r>
                        <a:rPr sz="1100" dirty="0">
                          <a:latin typeface="Arial"/>
                          <a:cs typeface="Arial"/>
                        </a:rPr>
                        <a:t>Suivi</a:t>
                      </a:r>
                      <a:r>
                        <a:rPr sz="1100" spc="-30" dirty="0">
                          <a:latin typeface="Arial"/>
                          <a:cs typeface="Arial"/>
                        </a:rPr>
                        <a:t> </a:t>
                      </a:r>
                      <a:r>
                        <a:rPr sz="1100" dirty="0">
                          <a:latin typeface="Arial"/>
                          <a:cs typeface="Arial"/>
                        </a:rPr>
                        <a:t>des</a:t>
                      </a:r>
                      <a:r>
                        <a:rPr sz="1100" spc="-25" dirty="0">
                          <a:latin typeface="Arial"/>
                          <a:cs typeface="Arial"/>
                        </a:rPr>
                        <a:t> </a:t>
                      </a:r>
                      <a:r>
                        <a:rPr sz="1100" spc="-10" dirty="0">
                          <a:latin typeface="Arial"/>
                          <a:cs typeface="Arial"/>
                        </a:rPr>
                        <a:t>travaux</a:t>
                      </a:r>
                      <a:endParaRPr sz="11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ts val="1210"/>
                        </a:lnSpc>
                      </a:pPr>
                      <a:r>
                        <a:rPr sz="1100" dirty="0">
                          <a:latin typeface="Arial"/>
                          <a:cs typeface="Arial"/>
                        </a:rPr>
                        <a:t>30</a:t>
                      </a:r>
                      <a:r>
                        <a:rPr sz="1100" spc="-5" dirty="0">
                          <a:latin typeface="Arial"/>
                          <a:cs typeface="Arial"/>
                        </a:rPr>
                        <a:t> </a:t>
                      </a:r>
                      <a:r>
                        <a:rPr sz="1100" spc="-25" dirty="0">
                          <a:latin typeface="Arial"/>
                          <a:cs typeface="Arial"/>
                        </a:rPr>
                        <a:t>000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6675">
                        <a:lnSpc>
                          <a:spcPts val="1210"/>
                        </a:lnSpc>
                      </a:pPr>
                      <a:r>
                        <a:rPr sz="1100" spc="-25" dirty="0">
                          <a:latin typeface="Arial"/>
                          <a:cs typeface="Arial"/>
                        </a:rPr>
                        <a:t>600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24"/>
                  </a:ext>
                </a:extLst>
              </a:tr>
              <a:tr h="302849">
                <a:tc>
                  <a:txBody>
                    <a:bodyPr/>
                    <a:lstStyle/>
                    <a:p>
                      <a:pPr marL="67945">
                        <a:lnSpc>
                          <a:spcPct val="100000"/>
                        </a:lnSpc>
                        <a:spcBef>
                          <a:spcPts val="1225"/>
                        </a:spcBef>
                      </a:pPr>
                      <a:r>
                        <a:rPr sz="1100" b="1" spc="-10" dirty="0">
                          <a:latin typeface="Arial"/>
                          <a:cs typeface="Arial"/>
                        </a:rPr>
                        <a:t>TOTAL</a:t>
                      </a:r>
                      <a:endParaRPr sz="1100" dirty="0">
                        <a:latin typeface="Arial"/>
                        <a:cs typeface="Arial"/>
                      </a:endParaRPr>
                    </a:p>
                  </a:txBody>
                  <a:tcPr marL="0" marR="0" marT="1555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ct val="100000"/>
                        </a:lnSpc>
                        <a:spcBef>
                          <a:spcPts val="1225"/>
                        </a:spcBef>
                      </a:pPr>
                      <a:r>
                        <a:rPr sz="1100" b="1" dirty="0">
                          <a:latin typeface="Arial"/>
                          <a:cs typeface="Arial"/>
                        </a:rPr>
                        <a:t>363075</a:t>
                      </a:r>
                      <a:r>
                        <a:rPr sz="1100" b="1" spc="-35" dirty="0">
                          <a:latin typeface="Arial"/>
                          <a:cs typeface="Arial"/>
                        </a:rPr>
                        <a:t> </a:t>
                      </a:r>
                      <a:r>
                        <a:rPr sz="1100" b="1" spc="-20" dirty="0">
                          <a:latin typeface="Arial"/>
                          <a:cs typeface="Arial"/>
                        </a:rPr>
                        <a:t>gdes</a:t>
                      </a:r>
                      <a:endParaRPr sz="1100">
                        <a:latin typeface="Arial"/>
                        <a:cs typeface="Arial"/>
                      </a:endParaRPr>
                    </a:p>
                  </a:txBody>
                  <a:tcPr marL="0" marR="0" marT="1555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6675">
                        <a:lnSpc>
                          <a:spcPct val="100000"/>
                        </a:lnSpc>
                        <a:spcBef>
                          <a:spcPts val="1225"/>
                        </a:spcBef>
                      </a:pPr>
                      <a:r>
                        <a:rPr sz="1100" b="1" dirty="0">
                          <a:latin typeface="Arial"/>
                          <a:cs typeface="Arial"/>
                        </a:rPr>
                        <a:t>7261,50</a:t>
                      </a:r>
                      <a:r>
                        <a:rPr sz="1100" b="1" spc="-20" dirty="0">
                          <a:latin typeface="Arial"/>
                          <a:cs typeface="Arial"/>
                        </a:rPr>
                        <a:t> </a:t>
                      </a:r>
                      <a:r>
                        <a:rPr sz="1100" b="1" spc="-50" dirty="0">
                          <a:latin typeface="Arial"/>
                          <a:cs typeface="Arial"/>
                        </a:rPr>
                        <a:t>€</a:t>
                      </a:r>
                      <a:endParaRPr sz="1100" dirty="0">
                        <a:latin typeface="Arial"/>
                        <a:cs typeface="Arial"/>
                      </a:endParaRPr>
                    </a:p>
                  </a:txBody>
                  <a:tcPr marL="0" marR="0" marT="1555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25"/>
                  </a:ext>
                </a:extLst>
              </a:tr>
            </a:tbl>
          </a:graphicData>
        </a:graphic>
      </p:graphicFrame>
    </p:spTree>
    <p:extLst>
      <p:ext uri="{BB962C8B-B14F-4D97-AF65-F5344CB8AC3E}">
        <p14:creationId xmlns:p14="http://schemas.microsoft.com/office/powerpoint/2010/main" val="265021298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2766</TotalTime>
  <Words>13764</Words>
  <Application>Microsoft Office PowerPoint</Application>
  <PresentationFormat>Affichage à l'écran (4:3)</PresentationFormat>
  <Paragraphs>1392</Paragraphs>
  <Slides>187</Slides>
  <Notes>9</Notes>
  <HiddenSlides>0</HiddenSlides>
  <MMClips>0</MMClips>
  <ScaleCrop>false</ScaleCrop>
  <HeadingPairs>
    <vt:vector size="8" baseType="variant">
      <vt:variant>
        <vt:lpstr>Polices utilisées</vt:lpstr>
      </vt:variant>
      <vt:variant>
        <vt:i4>5</vt:i4>
      </vt:variant>
      <vt:variant>
        <vt:lpstr>Thème</vt:lpstr>
      </vt:variant>
      <vt:variant>
        <vt:i4>1</vt:i4>
      </vt:variant>
      <vt:variant>
        <vt:lpstr>Serveurs OLE incorporés</vt:lpstr>
      </vt:variant>
      <vt:variant>
        <vt:i4>1</vt:i4>
      </vt:variant>
      <vt:variant>
        <vt:lpstr>Titres des diapositives</vt:lpstr>
      </vt:variant>
      <vt:variant>
        <vt:i4>187</vt:i4>
      </vt:variant>
    </vt:vector>
  </HeadingPairs>
  <TitlesOfParts>
    <vt:vector size="194" baseType="lpstr">
      <vt:lpstr>Arial</vt:lpstr>
      <vt:lpstr>Arial Black</vt:lpstr>
      <vt:lpstr>Arial Unicode MS</vt:lpstr>
      <vt:lpstr>Calibri</vt:lpstr>
      <vt:lpstr>Times New Roman</vt:lpstr>
      <vt:lpstr>Thème Office</vt:lpstr>
      <vt:lpstr>Worksheet</vt:lpstr>
      <vt:lpstr>Présentation PowerPoint</vt:lpstr>
      <vt:lpstr>Présentation PowerPoint</vt:lpstr>
      <vt:lpstr>Présentation PowerPoint</vt:lpstr>
      <vt:lpstr>Carte localisant les ravines Ti Crête et Bois Scié par rapport à Gros Morne et à Trois Rivières</vt:lpstr>
      <vt:lpstr>Présentation PowerPoint</vt:lpstr>
      <vt:lpstr>Orthophotoplan des 2 ravines. Ravine Ti Crête : son bassin versant a une surface de 0,51 km2, sa longueur est de 1,1 km et sa pente moyenne de 8,2% (dénivelé de 90 m. entre le point le plus haut, à 310 m., et le point le plus bas, à 220 m.). Ravine Bois Scié : son bassin versant est de 0,74 km2, sa longueur de 1,5 km, le dénivelé est de 220 m et sa pente moyenne est de 6%. </vt:lpstr>
      <vt:lpstr>Orthophotoplan de la ravine Ti Crête. Son bassin versant a une surface de 0,51 km2, sa longueur est de 1,1 km et sa pente moyenne de 8,2% (dénivelé de 90 m. entre le point le plus haut, à 310 m., et le point le plus bas, à 220 m.).</vt:lpstr>
      <vt:lpstr>Présentation PowerPoint</vt:lpstr>
      <vt:lpstr>Présentation PowerPoint</vt:lpstr>
      <vt:lpstr>Présentation PowerPoint</vt:lpstr>
      <vt:lpstr>Le père de famille, propriétaire en indivision avec sa sœur de la parcelle aménagée. Sa principale source de revenu est la production de charbon de bois.</vt:lpstr>
      <vt:lpstr>La famille Telson Thémé</vt:lpstr>
      <vt:lpstr>Présentation PowerPoint</vt:lpstr>
      <vt:lpstr>Présentation PowerPoint</vt:lpstr>
      <vt:lpstr>Octobre 2005. Seuil en pierres sèches réalisés par l’agriculteur en 2005 dans le cadre d’un programme post-cyclone Jeanne. Sorgho et pois d’Angole (à droite de la photo).</vt:lpstr>
      <vt:lpstr>Le seuil en pierres sèches. Vue la taille des pierres utilisées, cet ouvrage n’est pas en mesure de résister à une crue de fréquence annuelle. Le seuil S2 a été construit à cet emplacement en 2006.</vt:lpstr>
      <vt:lpstr>Idem. Au premier plan, le surcreusement dans la ravine date du cyclone Jeanne (septembre 2004).</vt:lpstr>
      <vt:lpstr>Avril 2006. Vue vers l’amont. La brèche dans la haie de candélabres créée par le cyclone Jeanne a été réparée par l’agriculteur en utilisant des macroboutures de gommier. L’objectif de l’agriculteur est de reconstituer la clôture pour empêcher l’intrusion du bétail dans sa parcelle.</vt:lpstr>
      <vt:lpstr>Avril 2006. Vue vers l’aval depuis le même point. Les seuils construits en 2005 ont été atterris en 2005, année sans crues notables. Au pied du manguier, bottes de paille de sorgho destinées à nourrir le bétail en saison sèche, l’abreuvement constituant alors le facteur limitant de la valorisation de ces résidus de récolte</vt:lpstr>
      <vt:lpstr>Avril 2006, vue vers l’aval du seuil S1 terminé en février 2006. Les deux affleurements rocheux améliorent l’ancrage du seuil. Remarquer le pied de bambou et la haie de candélabres photographiées en octobre 2005. La haie de candélabre et de bambous constitue un seuil biologique en aval du radier de l’ouvrage maçonné et complète sa protection contre l’affouillement.</vt:lpstr>
      <vt:lpstr> </vt:lpstr>
      <vt:lpstr>Avril 2006. Vue vers l’aval sur S1. Repousse de sorgho sur les chaumes coupées. </vt:lpstr>
      <vt:lpstr>La signature du boss ayant construit le seuil S1.</vt:lpstr>
      <vt:lpstr>Avril 2006. Vue vers l’amont sur les seuils S2 et S3 et la clôture de candélabre séparant la parcelle de Telson de celle de Madame Alfred, en amont. Par crainte d’un contournement après atterrissement, les ailes de ces deux seuils ont été prolongés et rehaussés en 2006, en marches d’escalier pour mieux centrer les écoulements.</vt:lpstr>
      <vt:lpstr>Mai 2006. Vue d’ensemble sur S1 depuis l’amont. L’ouvrage verrouille une partie rétrécie de la ravine. Un pied d’oranger sûre au premier plan. En arrière plan, en rive droite, rak à bayahonde.</vt:lpstr>
      <vt:lpstr>Mai 2007, avant les cyclones de septembre 2008. Vue de S1 depuis l’amont.</vt:lpstr>
      <vt:lpstr>Vue vers l’aval de la ravine Ti Crête. Le seuil S3. En rive gauche, la parcelle est exploitée par les familles Telson et Thémé, en indivision. Elle est protégée contre les incursions du bétail par une clôture en candélabres construite en 2006 avec l’aide du projet et à la suite de la construction des seuils S1, S2 et S3 construits au 1er trimestre 2006. La clotûre a été complétée par la plantation d’avocatiers en bas de pente, de manguiers en milieu de versant et de citronniers dans les parties plus sèches.</vt:lpstr>
      <vt:lpstr>Vue d’en haut du seuil S3. L’écoulement est vers la gauche. Le semis en poquet à la pioche (pikoi) après la première pluie supprime l’érosion aratoire et protège le sol contre l’incision par les eaux de ruissellement. La vulgarisation de pratiques « standard » incluant le travail du sol avant le semis va à l’encontre de cette pratique, malgré son intérêt en matière de conservation des sols.</vt:lpstr>
      <vt:lpstr>Vue vers l’amont. Le chantier du rehaussement du déversoir du seuil S2 et de prolongation de ses ailes. Le surcreusement du lit a été provoqué par le cyclone Jeanne.</vt:lpstr>
      <vt:lpstr>Présentation PowerPoint</vt:lpstr>
      <vt:lpstr>1er mai 2006. Préparation du sol au pikoi pour préparer l’installation d’une culture de canne à sucre. On peut faire l’hypothèse que la valorisation des productions vivrières dans les bas-fonds aménagés a permis l’introduction sur le versant de cultures de rente protectrices. </vt:lpstr>
      <vt:lpstr>1er mai 2006. Préparation des terres dans l’attente des pluies de mai. Les rampes paille sont construits avec les résidus de récolte provenant du nettoyage de la parcelle. Les rampes paille et sarclage ont été réalisés par un groupe de travail de 10 personnes appelé carré qui fonctionne sur la base de l’échange de travail tournant. Grâce au projet, ce groupe a bénéficié d’un sac de riz de 50 kg. par semaine. Cette aide n’est fournie que pendant la période de soudure, qui dure habituellement d’avril à mai. Le projet a planté des citronniers dans la haie de candélabres clôturant la parcelle. Le projet renforce cette haie avec des pieds de campêche espacés de 2 m, quelques macroboutures de gommiers et un semis de benzolive (Moringa oleifera) et de Gliricidia sepium. Elles sont habituellement temporaires, le projet cherche à les pérenniser et à les consolider par des semis directs de benzolive et de Gliricidia qui ne concurrencent pas les cultures. Quelques boutures de l’euphorbe Garde maison (Euphorbia Tirucalla) ont été plantées dans les griffes d’érosion. </vt:lpstr>
      <vt:lpstr>Vue de l’aval de S3. </vt:lpstr>
      <vt:lpstr>Vue d’en haut de S3. L’écoulement est vers la gauche. Les seuils en pierres sèches construits en 2005 sur l’affluent rive droite de la ravine Ti Crête sont situés dans la parcelle de Madame Alfred. La première pluie de mai 2006 a déposé des sédiments fertiles en amont du seuil S3.</vt:lpstr>
      <vt:lpstr>Telson désigne les premières alluvions déposées.</vt:lpstr>
      <vt:lpstr>Idem.</vt:lpstr>
      <vt:lpstr>Vue vers l’aval. Le seuil S2 après le rehaussement du déversoir et celui en escalier des ailes. Le paillage constitué par les résidus de récolte du maïs protège le sol contre l’érosion. Le sorgho planté en poquets va ensuite assurer une couverture végétale jusqu’en janvier, pendant 6 mois.</vt:lpstr>
      <vt:lpstr>Vue du seuil S2 depuis l’aval. Le radier est trop court par rapport à la hauteur de chute, le seuil sera affouillé mais non détruit lors des cyclones de septembre 2008. Il sera consolidé en 2009.</vt:lpstr>
      <vt:lpstr>Mai 2009. La récolte des patates douces est terminée. La règle indique le niveau des alluvions accumulées, ici sur une hauteur de 1,5 m.</vt:lpstr>
      <vt:lpstr>Le seuil S1; vue vers l’aval en novembre 2008. Les 4 cyclones de septembre 2008 ont comblé la retenue du seuil, sur une épaisseur d’environ 1,50 m. Des patates douces ont été plantées et et valorisent bien les matériaux sablo-limoneux déposés par les crues.</vt:lpstr>
      <vt:lpstr>1er février 2006. Vue de S3 et S2 vers l’aval. Les enfants de Telson et les premières récoltes de patates douces. </vt:lpstr>
      <vt:lpstr>Décembre 2006. Le sorgho cache en partie les seuils SM2-Ti Acrête et SB3-Ti Acrête.  Premières cultures  : sorgho, pois d’angole et bananiers. </vt:lpstr>
      <vt:lpstr>Présentation PowerPoint</vt:lpstr>
      <vt:lpstr>Gina Thémé avec l’une de ses filles. Le projet fournit un sac de riz par semaine par équipe de 10 travailleurs. Il complète le salaire qui est de 150 gourdes par jour pour les manœuvres (soit 3 € en mai 2009). Hors projet, le niveau des salaires pour les journaliers agricoles est d’environ 100 gourdes par jour. </vt:lpstr>
      <vt:lpstr>Présentation PowerPoint</vt:lpstr>
      <vt:lpstr>Présentation PowerPoint</vt:lpstr>
      <vt:lpstr>Présentation PowerPoint</vt:lpstr>
      <vt:lpstr>Novembre 2008. Vue du seuil S3 vers l’aval. Les pierres déposées par les cyclones de septembre 2008 proviennent des seuils en pierres sèches construits en 2005 sur la parcelle de Madame Alfred.</vt:lpstr>
      <vt:lpstr>Idem. Vue vers l’aval de S3 (1er plan) et S2 après les cyclones de septembre 2008.</vt:lpstr>
      <vt:lpstr>Novembre 2008. Vue du seuil S3 vers l’amont. La zone surcreusée compromet  la stabilité du seuil, mais l’ouvrage a bien résisté aux passages de crues de fréquence centennale. A cet emplacement, un bassin de dissipation sera construit en 2009, il facilitera également l’approvisionnement en eau pour l’arrosage des cultures et pour l’abreuvement du bétail.</vt:lpstr>
      <vt:lpstr>Septembre 2008, peu de temps après le passage des cyclones. L’alluvionnement derrière S1, vu vers l’aval. Les matériaux les plus grossiers ont été retenu par les seuils S3 et S2, en amont de S1.</vt:lpstr>
      <vt:lpstr>1er Février 2009. Seuil S3 vue vers l’amont. Au-dessus du seuil, à droite, un pois de souche (lablab Niger) vigoureux profite de l’humidité accumulée grâce au seuil. Un bassin de dissipation sera aménagé au pied du seuil, au niveau d’une zone surcreusée qui a constitué une retenue temporaire de septembre 2008 à fin janvier 2009. </vt:lpstr>
      <vt:lpstr>Novembre 2008. Vue du seuil S2 vers l’aval.</vt:lpstr>
      <vt:lpstr>1er février 2009. Idem. Le chantier de la construction du bassin de dissipation. Les grosses pierres sont posées sur un lit constitué de cailloux. Ces grosses pierres seront reliées par des joints au mortier de ciment pour constituer un pavage grossier et rugueux. Les murs latéraux du bassin seront également construits en pierres sèches avec un mortier de ciment. </vt:lpstr>
      <vt:lpstr>Idem. On voit la différence de granulométrie entre la première couche de matériaux et la suivante. En l’absence de brouettes robustes correctement entretenues, le transport des matériaux se fait avec des seaux.</vt:lpstr>
      <vt:lpstr>15 avril 2009. Le seuil S2 vu de l’aval. La construction du bassin de dissipation. Au centre, le boss Michaël Tanisma, chef de chantier. </vt:lpstr>
      <vt:lpstr>15 avril 2009. Le seuil S3 vu vers l’aval. Le radier visible ici est construit à l’aval du radier initial devenu le support d’un petit bassin de retenue (3,5 m3), non visible sur cette photo. Les pierres seront liées par un mortier au ciment grossier sur les 2/3 de la longueur du radier, son tiers devant favoriser l’infiltration d’une partie de l’écoulement. </vt:lpstr>
      <vt:lpstr>Mai 2009. Vue de la rive droite sur S1 (à droite) et S2 (à gauche). Le radier de S2 est achevé. On distingue le 1/3 aval non cimenté pour favoriser l’infiltration de l’écoulement. Le puis P2, non visible sur la photo, est situé à l’aval de S1 La porte en bois permet de fermer au bétail l’accès à la parcelle valorisée. Des seuils biologiques en gommier ont été plantés dans la petite ravine en rive gauche. La plantation a été complétée par un semis direct de benzolive. </vt:lpstr>
      <vt:lpstr>Mai 2009. Des seuils biologiques en gommier ont été plantés dans cette petite ravine en rive gauche, à l’amont de S1. La plantation a été complétée par un semis direct de benzolive</vt:lpstr>
      <vt:lpstr>Janvier 2009. Vue vers l’amont ; seuil S1. </vt:lpstr>
      <vt:lpstr>Novembre 2008. Vue du seuil S3 vers l’aval. L’amarante (au premier plan) et du gombo ont été semés peu de temps après le passage des 4 cyclones, en même temps que des boutures de patates douces (au deuxième plan) ont été plantées. Il s’agit de cultures d’urgence post-cyclone profitant des alluvions déposées derrière le seuil.</vt:lpstr>
      <vt:lpstr>Septembre 2008, peu de temps après le passage des cyclones. Telson Thémé. Vue depuis la rive gauche, vers l’aval. On aperçoit S1. Au 1er plan, association sorgho, pois d’Angole et quelques pieds de manioc. </vt:lpstr>
      <vt:lpstr>Le 1er février 2009. Les seuils S2 (1er plan) et S1, vu vers l’aval. A droite, les patates douces plantées sur la zone de dépôt du glissement de terrain ayant affecté le versant, à l’amont de S1, les patates douces plantées sur l’atterrissement immédiatement après les crues de septembre 2008. Dispersés alentour, les reliquats de l’association sorgho-pois d’Angole qui a été sinistrée par les cyclones. Sous la ligne d’horizon, on aperçoit des parcelles de canne à sucre en vert clair. </vt:lpstr>
      <vt:lpstr>Idem. Février 2009. le gombo prend le relais de l’amaranthe.</vt:lpstr>
      <vt:lpstr>Janvier 2009. L’atterrissement du seuil S1 vu vers l’aval. Les patates douces plantées fin septembre 2008 sont prêtes à être récoltées. </vt:lpstr>
      <vt:lpstr>Présentation PowerPoint</vt:lpstr>
      <vt:lpstr>Présentation PowerPoint</vt:lpstr>
      <vt:lpstr>Présentation PowerPoint</vt:lpstr>
      <vt:lpstr>S2, S3 sur Tia Crête. Le maïs est prêt à être récolté, sera remplacé par Pitimi</vt:lpstr>
      <vt:lpstr>Présentation PowerPoint</vt:lpstr>
      <vt:lpstr>Mai 2009. La haie en rive gauche. Manguier (au premier plan) et avocatier plantés par le projet. Les plants ont été arrosés 2-3 jours de suite après la plantation, grâce à l’eau du puis P1.</vt:lpstr>
      <vt:lpstr>Présentation PowerPoint</vt:lpstr>
      <vt:lpstr>15 avril 2009. Vue vers l’amont sur S2 et S3. Le sable déposé en bord de route par le camion est ensuite acheminé à dos de mulet, faute de pistes. </vt:lpstr>
      <vt:lpstr>L’acheminement des roches provenant de l’épierrage de la parcelle se fait avec la brouette fournie par le projet.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 Philippe NORVILUS, propriétaire dans la partie amont</vt:lpstr>
      <vt:lpstr>SB45 Fondations du SB 45</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En aval du seuil : contreforts, radier et bassin de dissipation d’énergie et de stockage (40 m3)</vt:lpstr>
      <vt:lpstr>- Capacité stockage amont par épisode pluvieux : 416 m3 ou 110 052 gal - Capacité de stockage en aval dans le bassin : 40 m3 ou 10800 gallons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SG3-Ti Acrête</vt:lpstr>
      <vt:lpstr>Présentation PowerPoint</vt:lpstr>
      <vt:lpstr>Présentation PowerPoint</vt:lpstr>
      <vt:lpstr>Présentation PowerPoint</vt:lpstr>
      <vt:lpstr>Présentation PowerPoint</vt:lpstr>
      <vt:lpstr>Ravine Tia Crête 8ème section Gros Morne Les murets de pierres sèches montés, en 2005 après le passage du cyclone Jeanne,  ont été détruits par le cyclone Hanna  en septembre 2008</vt:lpstr>
      <vt:lpstr>Au fond, bannaneraie  en amont de SG4 et extension de la bananeraie grâce à P1 et P2</vt:lpstr>
      <vt:lpstr>Présentation PowerPoint</vt:lpstr>
      <vt:lpstr>Le bananier plantain, culture prioritaire quand il y a de l’eau disponible et qu’ils ont les moyens d’acheter les plants. P7</vt:lpstr>
      <vt:lpstr>Jardin près kaye banane Giraumon arrosé à partir de P7.</vt:lpstr>
      <vt:lpstr>Novembre 2008. L’ouvrage en gabions a basculé sous l’effet de la pression hydrostatique lors des crues de septembre 2008, sans être emporté. L’atterrissement est resté en place, mais l’ouvrage est fragilisé. Du roseau a été planté pour le consolider et, en aval, des bois repousse de section importante seront plantés.</vt:lpstr>
      <vt:lpstr>Vue de l’aval du seuil qui a basculé sur les gabions du radier. </vt:lpstr>
      <vt:lpstr>Idem.</vt:lpstr>
      <vt:lpstr>Présentation PowerPoint</vt:lpstr>
      <vt:lpstr>Présentation PowerPoint</vt:lpstr>
      <vt:lpstr>SG26, S27, SB44</vt:lpstr>
      <vt:lpstr>Esaïe Nordelus exploitant des parcelles aménagées autour des seuils S 26 et S 27 (en indivision avec son frère Amérique Nordelus). 04/2009. Défriche brûlis de rak semée en maïs, pois Congo et un peu de mil et plantée en manioc. </vt:lpstr>
      <vt:lpstr>Présentation PowerPoint</vt:lpstr>
      <vt:lpstr>L’affluent rive gauche de la ravine Tia Crête. Dans le fond, bonne potentialité pour cultiver des bananes plantain et de l’igname Dioscorea alata (variété d’ombre grimpante).</vt:lpstr>
      <vt:lpstr>Repérage début avril 2009 par l’ingénieur Saintil du seuil en gabions S 26 qui sera construit en avril-mai 2009, avant le développement des cultures. L’impossibilité d’ancrer l’ouvrage dans la roche-mère dans l’axe d’écoulement de la ravine a justifié le choix d’une construction en gabions plutôt que celle d’une maçonnerie en pierres avec mortier au ciment (voir S27).</vt:lpstr>
      <vt:lpstr>Le creusement des fondations du seuil en gabions S 26. En aval, le seuil en pierres sèches de 2005. Début avril 2009.</vt:lpstr>
      <vt:lpstr>Le creusement des fondations. Une haie vive en candélabres protège la jachère longue boisée et pâturée par les cabrits contre les incursions des animaux.</vt:lpstr>
      <vt:lpstr> La terre extraite est déposée en aval pour éviter qu’elle ne soit entraînée dans la tranchée par une crue survenant avant la fin du chantier. Un dépôt en amont aurait permis d’amorcer l’atterrissement de l’ouvrage et de diminuer le risque de destruction par mise en pression hydrostatique. La profondeur des fondations améliore la stabilité de l’ouvrage et réduit le risque de renardage. Il faut souligner l’importance donnée à l’ancrage des ailes du seuil. </vt:lpstr>
      <vt:lpstr>L’ancrage des ailes  se fait dans la roche-mère (ici un calcaire crayeux appelé tuf).</vt:lpstr>
      <vt:lpstr>Le béton de propreté est mis en place sur 10-15 cm d’épaisseur.</vt:lpstr>
      <vt:lpstr>Préparation des paniers en toile à gabions qui seront ensuite posés sur le béton de propreté et arrimés aux fers à béton.</vt:lpstr>
      <vt:lpstr>Présentation PowerPoint</vt:lpstr>
      <vt:lpstr>L’ouvrage terminé avec une chape de surface améliorant la résistance du seuil et pouvant être utilisée comme aire de séchage. Un crépi au ciment permet de retenir de l’eau libre plus longtemps après une crue. Il accélère l’alluvionnement et favorise le dépôt de matériaux fins. Un alluvionnement artificiel partiel utilisant les terres provenant des fondations aurait permis de diminuer le risque de renardage, particulièrement important tant que l’ouvrage n’est pas atterri.</vt:lpstr>
      <vt:lpstr>Présentation PowerPoint</vt:lpstr>
      <vt:lpstr>Présentation PowerPoint</vt:lpstr>
      <vt:lpstr>Présentation PowerPoint</vt:lpstr>
      <vt:lpstr>Présentation PowerPoint</vt:lpstr>
      <vt:lpstr>Préparation d’un béton de propreté et mise place de 4 nappes verticales en fers à béton 3/8èmes de pouce destinées à améliorer la stabilité de l’ouvrage.</vt:lpstr>
      <vt:lpstr>Le talweg avant aménagement. Vestiges de seuils en pierres sèches construits en 2005, après le passage du cyclone Jeanne en septembre 2004. Le site pour la construction des nouveaux seuils a été choisi du fait du rétrécissement du talweg et d’un affleurement rocheux permettant l’ancrage de l’ouvrage.</vt:lpstr>
      <vt:lpstr>En amont du seuil maçonné prévu, détail d’un ouvrage construit en 2005 et affouillé par les cyclones de septembre 2008.</vt:lpstr>
      <vt:lpstr>Présentation PowerPoint</vt:lpstr>
      <vt:lpstr>Vue depuis l’aval de l’ouvrage en cours de construction. Le coffrage correspond à la construction d’une poutre en béton armé horizontal, poutre solidarisée avec les 4 poteaux verticaux.</vt:lpstr>
      <vt:lpstr>Présentation PowerPoint</vt:lpstr>
      <vt:lpstr>Présentation PowerPoint</vt:lpstr>
      <vt:lpstr>L’aval est à gauche de la photo. La pluie de la veille a interrompu momentanément le chantier. Par chance, les fondations étaient hors d’eau.</vt:lpstr>
      <vt:lpstr>Le ferraillage d’une poutre horizontale. Les étriers sont en fers ¼ de pouce, les barres principales en fers de 3/8 ème de pouce. Compte-tenu du coût élevé du ferraillage, la poursuite des débats techniques est nécessaire. En particulier, l’épaisseur de béton protégeant les fers les plus externes semble insuffisante.</vt:lpstr>
      <vt:lpstr>La poutre horizontale vue de dessus.</vt:lpstr>
      <vt:lpstr>Le seuil vue depuis l’amont. Les matériaux provenant de la fondation et déposés en amont de l’ouvrage devront maintenant être reprofilés et compactés pour créer un alluvionnement artificiel partiel. Un filtre constitué par de la roche concassée (tête roche) sera mis en place à l’amont du parement, au niveau du tuyau d’évacuation de l’eau. Faute de données concernant les débits de crues, il semble prudent de donner une certaine inclinaison aux deux ailes du seuil, de façon à diminuer les risques de contournement. </vt:lpstr>
      <vt:lpstr>L’un des 2  tuyaux d’évacuation vu de l’aval. Il permet d’alimenter le bassin situé en aval et favorise le ressuyage des terres après une crue. Une alternative envisageable serait la mise en place d’un ensemble de barbacanes munies de bouchons et permettant à l’agriculteur de réguler le ressuyage des terres retenues en amont. </vt:lpstr>
      <vt:lpstr>Le seuil vu de l’aval le lendemain de la pluie du 7 juin. Les 2 tuyaux sont situés à des niveaux différents. Un bassin de dissipation sera construit à l’emplacement de l’eau retenue actuellement.</vt:lpstr>
      <vt:lpstr>Vue vers l’aval. Seront construits, de l’amont vers l’aval, un bassin de dissipation, un radier puis un bassin de retenue plus important (de l’ordre de 25 m3) qui participe lui aussi à la dispersion de l’énergie de l’écoulement. Ce bassin met à profit des zones surcreusées par les cyclones de septembre 2008. </vt:lpstr>
      <vt:lpstr>Vue depuis l’aval. Le grand bassin est en cours de creusement.</vt:lpstr>
      <vt:lpstr>C28 adossé à SB27 80 m3 d’eau pour arrosage au goutte à goutte. Un début de mise en connexion des bassins (à partir de S26 bis).</vt:lpstr>
      <vt:lpstr>Vue aval</vt:lpstr>
      <vt:lpstr>Présentation PowerPoint</vt:lpstr>
      <vt:lpstr>Goutte à goutte</vt:lpstr>
      <vt:lpstr>Culture de piment</vt:lpstr>
      <vt:lpstr>En aval de C28. Arrosage du piment et du bananier</vt:lpstr>
      <vt:lpstr>Une crue a détruit la partie centrale du  jardin de piment. L’agriculteur a planté de la canne pour un écoulement sans dégâts des crues.</vt:lpstr>
      <vt:lpstr>Arrosage localisé  d’un plant de banane plantain.</vt:lpstr>
      <vt:lpstr>Pépinière au pied du bananier pour bénéficier de la fertilisation organique.</vt:lpstr>
      <vt:lpstr>Présentation PowerPoint</vt:lpstr>
      <vt:lpstr>Présentation PowerPoint</vt:lpstr>
      <vt:lpstr>Présentation PowerPoint</vt:lpstr>
      <vt:lpstr>Présentation PowerPoint</vt:lpstr>
      <vt:lpstr>Présentation PowerPoint</vt:lpstr>
      <vt:lpstr>Présentation PowerPoint</vt:lpstr>
      <vt:lpstr>La dispersion des chantiers augmente les frais de transport pour l’approche des matériaux. L’eau est amenée dans des drums. Le pick-up prend la relève des camions. L’aménagement de pistes est souvent nécessaire.</vt:lpstr>
      <vt:lpstr>L’acheminement final se fait par brouettes.</vt:lpstr>
      <vt:lpstr>Le transport de l’eau. Ils ne sont plus nécessaires après la construction des premiers bassins.</vt:lpstr>
      <vt:lpstr>Le pré-acheminement du sable. Le pick-up va ici prendre le relais du camion. </vt:lpstr>
      <vt:lpstr>Approvisionnement en pierres pour la construction du seuil maçonné. </vt:lpstr>
      <vt:lpstr>Présentation PowerPoint</vt:lpstr>
      <vt:lpstr>L’ingénier Saintil Clossy et le boss maçon Michaël Tanisma distribuent la paie hebdomadaire. Les salaires locaux représentent 41 %¨des coûts de construction des ouvrages.</vt:lpstr>
      <vt:lpstr>Présentation PowerPoint</vt:lpstr>
      <vt:lpstr>Présentation PowerPoint</vt:lpstr>
      <vt:lpstr>Novembre 2008. L’affluent rive droite sur lequel sera construit le seuil S30. Le bayahonde a divisé les écoulements lors de la crue et freiné les blocs rocheux transportés par l’eau. A son aval, la haie de candélabre a résisté aux crues et a joué son rôle de filtre, assurant ainsi une protection au seuil en pierres sèches. Les seuils situés plus en aval ont été détruits par les crues. 3 ou 4 seuils biologiques en candélabres sont prévus en amont de cette haie.</vt:lpstr>
      <vt:lpstr>La ravine Tia Crête vue vers l’amont. La haie vive de candélabres n’a pas résisté aux cyclones de septembre 2008.</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Ti Crête S30 </vt:lpstr>
      <vt:lpstr>Présentation PowerPoint</vt:lpstr>
      <vt:lpstr>Présentation PowerPoint</vt:lpstr>
      <vt:lpstr>Présentation PowerPoint</vt:lpstr>
      <vt:lpstr>Présentation PowerPoint</vt:lpstr>
      <vt:lpstr>Présentation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charles</dc:creator>
  <cp:lastModifiedBy>Charles Lilin</cp:lastModifiedBy>
  <cp:revision>138</cp:revision>
  <dcterms:created xsi:type="dcterms:W3CDTF">2012-03-07T15:10:30Z</dcterms:created>
  <dcterms:modified xsi:type="dcterms:W3CDTF">2025-06-09T14:37:52Z</dcterms:modified>
</cp:coreProperties>
</file>