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3" r:id="rId3"/>
    <p:sldId id="270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</p:sldIdLst>
  <p:sldSz cx="18288000" cy="10287000"/>
  <p:notesSz cx="6858000" cy="9144000"/>
  <p:embeddedFontLst>
    <p:embeddedFont>
      <p:font typeface="Calibri (MS)" panose="020B0604020202020204" charset="0"/>
      <p:regular r:id="rId64"/>
    </p:embeddedFont>
    <p:embeddedFont>
      <p:font typeface="Gill Sans MT Condensed" panose="020B0506020104020203" pitchFamily="34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2.png"/><Relationship Id="rId7" Type="http://schemas.openxmlformats.org/officeDocument/2006/relationships/slide" Target="slide1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6107131" y="1223905"/>
            <a:ext cx="5704059" cy="1244632"/>
            <a:chOff x="3114039" y="899796"/>
            <a:chExt cx="4193540" cy="91503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4039" y="899796"/>
              <a:ext cx="700188" cy="8911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7939" y="1027431"/>
              <a:ext cx="1058887" cy="7873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4739" y="1186181"/>
              <a:ext cx="1327148" cy="6258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8239" y="1280161"/>
              <a:ext cx="1069327" cy="534669"/>
            </a:xfrm>
            <a:prstGeom prst="rect">
              <a:avLst/>
            </a:prstGeom>
          </p:spPr>
        </p:pic>
      </p:grpSp>
      <p:sp>
        <p:nvSpPr>
          <p:cNvPr id="2" name="object 3">
            <a:hlinkClick r:id="rId6" action="ppaction://hlinksldjump"/>
            <a:extLst>
              <a:ext uri="{FF2B5EF4-FFF2-40B4-BE49-F238E27FC236}">
                <a16:creationId xmlns:a16="http://schemas.microsoft.com/office/drawing/2014/main" id="{FD39E4B0-E0F8-DEBD-A6BD-A1938F016423}"/>
              </a:ext>
            </a:extLst>
          </p:cNvPr>
          <p:cNvSpPr txBox="1"/>
          <p:nvPr/>
        </p:nvSpPr>
        <p:spPr>
          <a:xfrm>
            <a:off x="2819400" y="4860154"/>
            <a:ext cx="11913400" cy="333425"/>
          </a:xfrm>
          <a:prstGeom prst="rect">
            <a:avLst/>
          </a:prstGeom>
          <a:solidFill>
            <a:srgbClr val="00794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603"/>
              </a:lnSpc>
            </a:pPr>
            <a:r>
              <a:rPr sz="2176" b="1" dirty="0" err="1">
                <a:solidFill>
                  <a:srgbClr val="FFFFFF"/>
                </a:solidFill>
                <a:latin typeface="Gill Sans MT Condensed"/>
                <a:cs typeface="Gill Sans MT Condensed"/>
              </a:rPr>
              <a:t>Citerne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Familiale</a:t>
            </a:r>
            <a:r>
              <a:rPr sz="2176" b="1" spc="-4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#1</a:t>
            </a:r>
            <a:endParaRPr sz="2176" dirty="0">
              <a:latin typeface="Gill Sans MT Condensed"/>
              <a:cs typeface="Gill Sans MT Condensed"/>
            </a:endParaRPr>
          </a:p>
        </p:txBody>
      </p:sp>
      <p:sp>
        <p:nvSpPr>
          <p:cNvPr id="12" name="object 3">
            <a:hlinkClick r:id="rId7" action="ppaction://hlinksldjump"/>
            <a:extLst>
              <a:ext uri="{FF2B5EF4-FFF2-40B4-BE49-F238E27FC236}">
                <a16:creationId xmlns:a16="http://schemas.microsoft.com/office/drawing/2014/main" id="{56EADA72-EDA6-299E-8DFF-6140647D9328}"/>
              </a:ext>
            </a:extLst>
          </p:cNvPr>
          <p:cNvSpPr txBox="1"/>
          <p:nvPr/>
        </p:nvSpPr>
        <p:spPr>
          <a:xfrm>
            <a:off x="2809568" y="5800675"/>
            <a:ext cx="11913400" cy="333425"/>
          </a:xfrm>
          <a:prstGeom prst="rect">
            <a:avLst/>
          </a:prstGeom>
          <a:solidFill>
            <a:srgbClr val="00794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603"/>
              </a:lnSpc>
            </a:pPr>
            <a:r>
              <a:rPr sz="2176" b="1" dirty="0" err="1">
                <a:solidFill>
                  <a:srgbClr val="FFFFFF"/>
                </a:solidFill>
                <a:latin typeface="Gill Sans MT Condensed"/>
                <a:cs typeface="Gill Sans MT Condensed"/>
              </a:rPr>
              <a:t>Citerne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 err="1">
                <a:solidFill>
                  <a:srgbClr val="FFFFFF"/>
                </a:solidFill>
                <a:latin typeface="Gill Sans MT Condensed"/>
                <a:cs typeface="Gill Sans MT Condensed"/>
              </a:rPr>
              <a:t>Familiale</a:t>
            </a:r>
            <a:r>
              <a:rPr sz="2176" b="1" spc="-4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#</a:t>
            </a:r>
            <a:r>
              <a:rPr lang="fr-FR"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2</a:t>
            </a:r>
            <a:endParaRPr sz="2176" dirty="0">
              <a:latin typeface="Gill Sans MT Condensed"/>
              <a:cs typeface="Gill Sans MT Condensed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7AB2573-E508-684D-B837-093316FFE05E}"/>
              </a:ext>
            </a:extLst>
          </p:cNvPr>
          <p:cNvSpPr txBox="1"/>
          <p:nvPr/>
        </p:nvSpPr>
        <p:spPr>
          <a:xfrm>
            <a:off x="7824221" y="4157214"/>
            <a:ext cx="242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Index</a:t>
            </a:r>
          </a:p>
        </p:txBody>
      </p:sp>
      <p:sp>
        <p:nvSpPr>
          <p:cNvPr id="3" name="object 3">
            <a:hlinkClick r:id="rId8" action="ppaction://hlinksldjump"/>
            <a:extLst>
              <a:ext uri="{FF2B5EF4-FFF2-40B4-BE49-F238E27FC236}">
                <a16:creationId xmlns:a16="http://schemas.microsoft.com/office/drawing/2014/main" id="{107A581B-8137-EBD9-5490-DE18404144E2}"/>
              </a:ext>
            </a:extLst>
          </p:cNvPr>
          <p:cNvSpPr txBox="1"/>
          <p:nvPr/>
        </p:nvSpPr>
        <p:spPr>
          <a:xfrm>
            <a:off x="2819401" y="6625743"/>
            <a:ext cx="11913400" cy="293029"/>
          </a:xfrm>
          <a:prstGeom prst="rect">
            <a:avLst/>
          </a:prstGeom>
          <a:solidFill>
            <a:srgbClr val="007945"/>
          </a:solidFill>
        </p:spPr>
        <p:txBody>
          <a:bodyPr vert="horz" wrap="square" lIns="0" tIns="0" rIns="0" bIns="0" rtlCol="0">
            <a:spAutoFit/>
          </a:bodyPr>
          <a:lstStyle/>
          <a:p>
            <a:pPr marL="1727" algn="ctr">
              <a:spcBef>
                <a:spcPts val="48"/>
              </a:spcBef>
            </a:pPr>
            <a:r>
              <a:rPr sz="1904" b="1" dirty="0">
                <a:solidFill>
                  <a:srgbClr val="FFFFFF"/>
                </a:solidFill>
                <a:latin typeface="Calibri"/>
                <a:cs typeface="Calibri"/>
              </a:rPr>
              <a:t>SEUIL</a:t>
            </a:r>
            <a:r>
              <a:rPr sz="1904" b="1" spc="-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4" b="1" dirty="0">
                <a:solidFill>
                  <a:srgbClr val="FFFFFF"/>
                </a:solidFill>
                <a:latin typeface="Calibri"/>
                <a:cs typeface="Calibri"/>
              </a:rPr>
              <a:t>BASSIN</a:t>
            </a:r>
            <a:r>
              <a:rPr sz="1904" b="1"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4" b="1" dirty="0">
                <a:solidFill>
                  <a:srgbClr val="FFFFFF"/>
                </a:solidFill>
                <a:latin typeface="Calibri"/>
                <a:cs typeface="Calibri"/>
              </a:rPr>
              <a:t>Café</a:t>
            </a:r>
            <a:r>
              <a:rPr sz="1904" b="1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4" b="1" spc="-14" dirty="0">
                <a:solidFill>
                  <a:srgbClr val="FFFFFF"/>
                </a:solidFill>
                <a:latin typeface="Calibri"/>
                <a:cs typeface="Calibri"/>
              </a:rPr>
              <a:t>Taillé</a:t>
            </a:r>
            <a:endParaRPr sz="1904" dirty="0">
              <a:latin typeface="Calibri"/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D3D56D-33BF-7E66-76CD-935F6DB6E3EE}"/>
              </a:ext>
            </a:extLst>
          </p:cNvPr>
          <p:cNvSpPr txBox="1"/>
          <p:nvPr/>
        </p:nvSpPr>
        <p:spPr>
          <a:xfrm>
            <a:off x="2819400" y="3086100"/>
            <a:ext cx="1190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Ouvrages construits en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2402" r="-1240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705100" y="6943725"/>
            <a:ext cx="11201400" cy="2314575"/>
            <a:chOff x="0" y="0"/>
            <a:chExt cx="14935200" cy="3086100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4935200" cy="3086100"/>
            </a:xfrm>
            <a:prstGeom prst="rect">
              <a:avLst/>
            </a:prstGeom>
            <a:solidFill>
              <a:srgbClr val="25312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78400" y="1122045"/>
              <a:ext cx="8344412" cy="699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799">
                  <a:solidFill>
                    <a:srgbClr val="C9C3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POURSUITE DE LA POSE DES PARPAINGS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57525"/>
            <a:ext cx="4549535" cy="402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50"/>
              </a:lnSpc>
            </a:pPr>
            <a:r>
              <a:rPr lang="en-US" sz="6375" u="none">
                <a:solidFill>
                  <a:srgbClr val="F3EDE1"/>
                </a:solidFill>
                <a:latin typeface="Calibri (MS)"/>
                <a:ea typeface="Calibri (MS)"/>
                <a:cs typeface="Calibri (MS)"/>
                <a:sym typeface="Calibri (MS)"/>
              </a:rPr>
              <a:t>FINITION EXTERIEURE DE LA CITERNE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12693" y="0"/>
            <a:ext cx="11675307" cy="10287000"/>
            <a:chOff x="0" y="0"/>
            <a:chExt cx="9224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2493" cy="812800"/>
            </a:xfrm>
            <a:custGeom>
              <a:avLst/>
              <a:gdLst/>
              <a:ahLst/>
              <a:cxnLst/>
              <a:rect l="l" t="t" r="r" b="b"/>
              <a:pathLst>
                <a:path w="922493" h="812800">
                  <a:moveTo>
                    <a:pt x="0" y="0"/>
                  </a:moveTo>
                  <a:lnTo>
                    <a:pt x="922493" y="0"/>
                  </a:lnTo>
                  <a:lnTo>
                    <a:pt x="92249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8739" r="-87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5424118" cy="10287000"/>
            <a:chOff x="0" y="0"/>
            <a:chExt cx="2056549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65490" cy="13716000"/>
            </a:xfrm>
            <a:custGeom>
              <a:avLst/>
              <a:gdLst/>
              <a:ahLst/>
              <a:cxnLst/>
              <a:rect l="l" t="t" r="r" b="b"/>
              <a:pathLst>
                <a:path w="20565490" h="13716000">
                  <a:moveTo>
                    <a:pt x="0" y="0"/>
                  </a:moveTo>
                  <a:lnTo>
                    <a:pt x="20565490" y="0"/>
                  </a:lnTo>
                  <a:lnTo>
                    <a:pt x="2056549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" b="-1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11712535" y="3711555"/>
            <a:ext cx="10286999" cy="2863882"/>
            <a:chOff x="0" y="0"/>
            <a:chExt cx="13715999" cy="38185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3818509"/>
            </a:xfrm>
            <a:custGeom>
              <a:avLst/>
              <a:gdLst/>
              <a:ahLst/>
              <a:cxnLst/>
              <a:rect l="l" t="t" r="r" b="b"/>
              <a:pathLst>
                <a:path w="13716000" h="3818509">
                  <a:moveTo>
                    <a:pt x="0" y="0"/>
                  </a:moveTo>
                  <a:lnTo>
                    <a:pt x="13716000" y="0"/>
                  </a:lnTo>
                  <a:lnTo>
                    <a:pt x="13716000" y="3818509"/>
                  </a:lnTo>
                  <a:lnTo>
                    <a:pt x="0" y="3818509"/>
                  </a:ln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1658969" y="3657967"/>
            <a:ext cx="10286998" cy="2971060"/>
            <a:chOff x="0" y="0"/>
            <a:chExt cx="13715997" cy="39614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5997" cy="3961414"/>
            </a:xfrm>
            <a:custGeom>
              <a:avLst/>
              <a:gdLst/>
              <a:ahLst/>
              <a:cxnLst/>
              <a:rect l="l" t="t" r="r" b="b"/>
              <a:pathLst>
                <a:path w="13715997" h="3961414">
                  <a:moveTo>
                    <a:pt x="0" y="0"/>
                  </a:moveTo>
                  <a:lnTo>
                    <a:pt x="13715997" y="0"/>
                  </a:lnTo>
                  <a:lnTo>
                    <a:pt x="13715997" y="3961414"/>
                  </a:lnTo>
                  <a:lnTo>
                    <a:pt x="0" y="39614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13715997" cy="410428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20"/>
                </a:lnSpc>
              </a:pPr>
              <a:r>
                <a:rPr lang="en-US" sz="6600">
                  <a:solidFill>
                    <a:srgbClr val="C9C3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CHARPENTE  DU TOIT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299" b="-929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705100" y="6943725"/>
            <a:ext cx="11201400" cy="2314575"/>
            <a:chOff x="0" y="0"/>
            <a:chExt cx="14935200" cy="308610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4935200" cy="3086100"/>
            </a:xfrm>
            <a:prstGeom prst="rect">
              <a:avLst/>
            </a:prstGeom>
            <a:solidFill>
              <a:srgbClr val="25312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978400" y="1122045"/>
              <a:ext cx="8344412" cy="699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799">
                  <a:solidFill>
                    <a:srgbClr val="C9C3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POURSUITE DE LA CHARPENTE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9C3B7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E5DFD3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7166" r="-716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075247" y="4257675"/>
            <a:ext cx="3841153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3B473B"/>
                </a:solidFill>
                <a:latin typeface="Calibri (MS)"/>
                <a:ea typeface="Calibri (MS)"/>
                <a:cs typeface="Calibri (MS)"/>
                <a:sym typeface="Calibri (MS)"/>
              </a:rPr>
              <a:t>SIGNATURE DE LA FICHE DE PRESENCE JOURNALIERE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-2857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0" y="-19050"/>
            <a:ext cx="13935171" cy="6280500"/>
            <a:chOff x="0" y="0"/>
            <a:chExt cx="18580228" cy="8374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580227" cy="8373999"/>
            </a:xfrm>
            <a:custGeom>
              <a:avLst/>
              <a:gdLst/>
              <a:ahLst/>
              <a:cxnLst/>
              <a:rect l="l" t="t" r="r" b="b"/>
              <a:pathLst>
                <a:path w="18580227" h="8373999">
                  <a:moveTo>
                    <a:pt x="0" y="0"/>
                  </a:moveTo>
                  <a:lnTo>
                    <a:pt x="18580227" y="0"/>
                  </a:lnTo>
                  <a:lnTo>
                    <a:pt x="18580227" y="8373999"/>
                  </a:lnTo>
                  <a:lnTo>
                    <a:pt x="0" y="8373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 b="-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 rot="-10706428">
            <a:off x="5509047" y="498308"/>
            <a:ext cx="9026517" cy="19050"/>
            <a:chOff x="0" y="0"/>
            <a:chExt cx="12035356" cy="25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35409" cy="25400"/>
            </a:xfrm>
            <a:custGeom>
              <a:avLst/>
              <a:gdLst/>
              <a:ahLst/>
              <a:cxnLst/>
              <a:rect l="l" t="t" r="r" b="b"/>
              <a:pathLst>
                <a:path w="12035409" h="25400">
                  <a:moveTo>
                    <a:pt x="12700" y="0"/>
                  </a:moveTo>
                  <a:lnTo>
                    <a:pt x="12022709" y="0"/>
                  </a:lnTo>
                  <a:cubicBezTo>
                    <a:pt x="12029694" y="0"/>
                    <a:pt x="12035409" y="5715"/>
                    <a:pt x="12035409" y="12700"/>
                  </a:cubicBezTo>
                  <a:cubicBezTo>
                    <a:pt x="12035409" y="19685"/>
                    <a:pt x="12029694" y="25400"/>
                    <a:pt x="12022709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ubicBezTo>
                    <a:pt x="0" y="5715"/>
                    <a:pt x="5715" y="0"/>
                    <a:pt x="12700" y="0"/>
                  </a:cubicBezTo>
                  <a:close/>
                </a:path>
              </a:pathLst>
            </a:custGeom>
            <a:solidFill>
              <a:srgbClr val="596847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 rot="-8142448">
            <a:off x="7126269" y="3960396"/>
            <a:ext cx="8631530" cy="19050"/>
            <a:chOff x="0" y="0"/>
            <a:chExt cx="11508707" cy="25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08740" cy="25400"/>
            </a:xfrm>
            <a:custGeom>
              <a:avLst/>
              <a:gdLst/>
              <a:ahLst/>
              <a:cxnLst/>
              <a:rect l="l" t="t" r="r" b="b"/>
              <a:pathLst>
                <a:path w="11508740" h="25400">
                  <a:moveTo>
                    <a:pt x="12700" y="0"/>
                  </a:moveTo>
                  <a:lnTo>
                    <a:pt x="11496040" y="0"/>
                  </a:lnTo>
                  <a:cubicBezTo>
                    <a:pt x="11503025" y="0"/>
                    <a:pt x="11508740" y="5715"/>
                    <a:pt x="11508740" y="12700"/>
                  </a:cubicBezTo>
                  <a:cubicBezTo>
                    <a:pt x="11508740" y="19685"/>
                    <a:pt x="11503025" y="25400"/>
                    <a:pt x="11496040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ubicBezTo>
                    <a:pt x="0" y="5715"/>
                    <a:pt x="5715" y="0"/>
                    <a:pt x="12700" y="0"/>
                  </a:cubicBezTo>
                  <a:close/>
                </a:path>
              </a:pathLst>
            </a:custGeom>
            <a:solidFill>
              <a:srgbClr val="596847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 rot="-3388729">
            <a:off x="2618729" y="5214688"/>
            <a:ext cx="4123111" cy="19050"/>
            <a:chOff x="0" y="0"/>
            <a:chExt cx="5497481" cy="25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7449" cy="25400"/>
            </a:xfrm>
            <a:custGeom>
              <a:avLst/>
              <a:gdLst/>
              <a:ahLst/>
              <a:cxnLst/>
              <a:rect l="l" t="t" r="r" b="b"/>
              <a:pathLst>
                <a:path w="5497449" h="25400">
                  <a:moveTo>
                    <a:pt x="12700" y="0"/>
                  </a:moveTo>
                  <a:lnTo>
                    <a:pt x="5484749" y="0"/>
                  </a:lnTo>
                  <a:cubicBezTo>
                    <a:pt x="5491734" y="0"/>
                    <a:pt x="5497449" y="5715"/>
                    <a:pt x="5497449" y="12700"/>
                  </a:cubicBezTo>
                  <a:cubicBezTo>
                    <a:pt x="5497449" y="19685"/>
                    <a:pt x="5491734" y="25400"/>
                    <a:pt x="5484749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ubicBezTo>
                    <a:pt x="0" y="5715"/>
                    <a:pt x="5715" y="0"/>
                    <a:pt x="12700" y="0"/>
                  </a:cubicBezTo>
                  <a:close/>
                </a:path>
              </a:pathLst>
            </a:custGeom>
            <a:solidFill>
              <a:srgbClr val="596847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35200" y="-1"/>
            <a:ext cx="4197668" cy="2261902"/>
            <a:chOff x="0" y="0"/>
            <a:chExt cx="5596891" cy="3015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96890" cy="3015869"/>
            </a:xfrm>
            <a:custGeom>
              <a:avLst/>
              <a:gdLst/>
              <a:ahLst/>
              <a:cxnLst/>
              <a:rect l="l" t="t" r="r" b="b"/>
              <a:pathLst>
                <a:path w="5596890" h="3015869">
                  <a:moveTo>
                    <a:pt x="0" y="1507998"/>
                  </a:moveTo>
                  <a:cubicBezTo>
                    <a:pt x="0" y="675132"/>
                    <a:pt x="1252855" y="0"/>
                    <a:pt x="2798445" y="0"/>
                  </a:cubicBezTo>
                  <a:cubicBezTo>
                    <a:pt x="4344035" y="0"/>
                    <a:pt x="5596890" y="675132"/>
                    <a:pt x="5596890" y="1507998"/>
                  </a:cubicBezTo>
                  <a:cubicBezTo>
                    <a:pt x="5596890" y="2340864"/>
                    <a:pt x="4344035" y="3015869"/>
                    <a:pt x="2798445" y="3015869"/>
                  </a:cubicBezTo>
                  <a:cubicBezTo>
                    <a:pt x="1252855" y="3015869"/>
                    <a:pt x="0" y="2340737"/>
                    <a:pt x="0" y="1507998"/>
                  </a:cubicBez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920912" y="-14288"/>
            <a:ext cx="4226243" cy="2290572"/>
          </a:xfrm>
          <a:custGeom>
            <a:avLst/>
            <a:gdLst/>
            <a:ahLst/>
            <a:cxnLst/>
            <a:rect l="l" t="t" r="r" b="b"/>
            <a:pathLst>
              <a:path w="4226243" h="2290572">
                <a:moveTo>
                  <a:pt x="0" y="0"/>
                </a:moveTo>
                <a:lnTo>
                  <a:pt x="4226243" y="0"/>
                </a:lnTo>
                <a:lnTo>
                  <a:pt x="4226243" y="2290572"/>
                </a:lnTo>
                <a:lnTo>
                  <a:pt x="0" y="22905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4" name="Group 14"/>
          <p:cNvGrpSpPr/>
          <p:nvPr/>
        </p:nvGrpSpPr>
        <p:grpSpPr>
          <a:xfrm>
            <a:off x="13920912" y="-57150"/>
            <a:ext cx="4226282" cy="2333374"/>
            <a:chOff x="0" y="0"/>
            <a:chExt cx="5635043" cy="31111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35043" cy="3111166"/>
            </a:xfrm>
            <a:custGeom>
              <a:avLst/>
              <a:gdLst/>
              <a:ahLst/>
              <a:cxnLst/>
              <a:rect l="l" t="t" r="r" b="b"/>
              <a:pathLst>
                <a:path w="5635043" h="3111166">
                  <a:moveTo>
                    <a:pt x="0" y="0"/>
                  </a:moveTo>
                  <a:lnTo>
                    <a:pt x="5635043" y="0"/>
                  </a:lnTo>
                  <a:lnTo>
                    <a:pt x="5635043" y="3111166"/>
                  </a:lnTo>
                  <a:lnTo>
                    <a:pt x="0" y="3111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5635043" cy="3168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dirty="0">
                  <a:solidFill>
                    <a:srgbClr val="C9C3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ENTREE DE L’EAU DANS LA CITERNE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614390" y="6641432"/>
            <a:ext cx="4197668" cy="2839498"/>
            <a:chOff x="0" y="0"/>
            <a:chExt cx="5596890" cy="37859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96890" cy="3785997"/>
            </a:xfrm>
            <a:custGeom>
              <a:avLst/>
              <a:gdLst/>
              <a:ahLst/>
              <a:cxnLst/>
              <a:rect l="l" t="t" r="r" b="b"/>
              <a:pathLst>
                <a:path w="5596890" h="3785997">
                  <a:moveTo>
                    <a:pt x="0" y="1892935"/>
                  </a:moveTo>
                  <a:cubicBezTo>
                    <a:pt x="0" y="847471"/>
                    <a:pt x="1252855" y="0"/>
                    <a:pt x="2798445" y="0"/>
                  </a:cubicBezTo>
                  <a:cubicBezTo>
                    <a:pt x="4344035" y="0"/>
                    <a:pt x="5596890" y="847471"/>
                    <a:pt x="5596890" y="1892935"/>
                  </a:cubicBezTo>
                  <a:cubicBezTo>
                    <a:pt x="5596890" y="2938399"/>
                    <a:pt x="4344035" y="3785997"/>
                    <a:pt x="2798445" y="3785997"/>
                  </a:cubicBezTo>
                  <a:cubicBezTo>
                    <a:pt x="1252855" y="3785997"/>
                    <a:pt x="0" y="2938399"/>
                    <a:pt x="0" y="1892935"/>
                  </a:cubicBez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3600102" y="6627144"/>
            <a:ext cx="4226243" cy="2868073"/>
          </a:xfrm>
          <a:custGeom>
            <a:avLst/>
            <a:gdLst/>
            <a:ahLst/>
            <a:cxnLst/>
            <a:rect l="l" t="t" r="r" b="b"/>
            <a:pathLst>
              <a:path w="4226243" h="2868073">
                <a:moveTo>
                  <a:pt x="0" y="0"/>
                </a:moveTo>
                <a:lnTo>
                  <a:pt x="4226243" y="0"/>
                </a:lnTo>
                <a:lnTo>
                  <a:pt x="4226243" y="2868073"/>
                </a:lnTo>
                <a:lnTo>
                  <a:pt x="0" y="28680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0" name="Group 20"/>
          <p:cNvGrpSpPr/>
          <p:nvPr/>
        </p:nvGrpSpPr>
        <p:grpSpPr>
          <a:xfrm>
            <a:off x="13600102" y="6577138"/>
            <a:ext cx="4226280" cy="2918033"/>
            <a:chOff x="0" y="0"/>
            <a:chExt cx="5635040" cy="38907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635040" cy="3890711"/>
            </a:xfrm>
            <a:custGeom>
              <a:avLst/>
              <a:gdLst/>
              <a:ahLst/>
              <a:cxnLst/>
              <a:rect l="l" t="t" r="r" b="b"/>
              <a:pathLst>
                <a:path w="5635040" h="3890711">
                  <a:moveTo>
                    <a:pt x="0" y="0"/>
                  </a:moveTo>
                  <a:lnTo>
                    <a:pt x="5635040" y="0"/>
                  </a:lnTo>
                  <a:lnTo>
                    <a:pt x="5635040" y="3890711"/>
                  </a:lnTo>
                  <a:lnTo>
                    <a:pt x="0" y="38907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5635040" cy="395738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C9C3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COUVERCLE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574757" y="6930190"/>
            <a:ext cx="3633502" cy="1588199"/>
            <a:chOff x="0" y="0"/>
            <a:chExt cx="4844669" cy="21175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44669" cy="2117598"/>
            </a:xfrm>
            <a:custGeom>
              <a:avLst/>
              <a:gdLst/>
              <a:ahLst/>
              <a:cxnLst/>
              <a:rect l="l" t="t" r="r" b="b"/>
              <a:pathLst>
                <a:path w="4844669" h="2117598">
                  <a:moveTo>
                    <a:pt x="0" y="0"/>
                  </a:moveTo>
                  <a:lnTo>
                    <a:pt x="4844669" y="0"/>
                  </a:lnTo>
                  <a:lnTo>
                    <a:pt x="4844669" y="2117598"/>
                  </a:lnTo>
                  <a:lnTo>
                    <a:pt x="0" y="2117598"/>
                  </a:ln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560470" y="6915902"/>
            <a:ext cx="3662077" cy="1616774"/>
            <a:chOff x="0" y="0"/>
            <a:chExt cx="4882769" cy="215569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82769" cy="2155698"/>
            </a:xfrm>
            <a:custGeom>
              <a:avLst/>
              <a:gdLst/>
              <a:ahLst/>
              <a:cxnLst/>
              <a:rect l="l" t="t" r="r" b="b"/>
              <a:pathLst>
                <a:path w="4882769" h="2155698">
                  <a:moveTo>
                    <a:pt x="19050" y="0"/>
                  </a:moveTo>
                  <a:lnTo>
                    <a:pt x="4863719" y="0"/>
                  </a:lnTo>
                  <a:cubicBezTo>
                    <a:pt x="4874260" y="0"/>
                    <a:pt x="4882769" y="8509"/>
                    <a:pt x="4882769" y="19050"/>
                  </a:cubicBezTo>
                  <a:lnTo>
                    <a:pt x="4882769" y="2136648"/>
                  </a:lnTo>
                  <a:cubicBezTo>
                    <a:pt x="4882769" y="2147189"/>
                    <a:pt x="4874260" y="2155698"/>
                    <a:pt x="4863719" y="2155698"/>
                  </a:cubicBezTo>
                  <a:lnTo>
                    <a:pt x="19050" y="2155698"/>
                  </a:lnTo>
                  <a:cubicBezTo>
                    <a:pt x="8509" y="2155698"/>
                    <a:pt x="0" y="2147189"/>
                    <a:pt x="0" y="2136648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2136648"/>
                  </a:lnTo>
                  <a:lnTo>
                    <a:pt x="19050" y="2136648"/>
                  </a:lnTo>
                  <a:lnTo>
                    <a:pt x="19050" y="2117598"/>
                  </a:lnTo>
                  <a:lnTo>
                    <a:pt x="4863719" y="2117598"/>
                  </a:lnTo>
                  <a:lnTo>
                    <a:pt x="4863719" y="2136648"/>
                  </a:lnTo>
                  <a:lnTo>
                    <a:pt x="4844669" y="2136648"/>
                  </a:lnTo>
                  <a:lnTo>
                    <a:pt x="4844669" y="19050"/>
                  </a:lnTo>
                  <a:lnTo>
                    <a:pt x="4863719" y="19050"/>
                  </a:lnTo>
                  <a:lnTo>
                    <a:pt x="486371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88837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560470" y="6873039"/>
            <a:ext cx="3662112" cy="1659607"/>
            <a:chOff x="0" y="0"/>
            <a:chExt cx="4882816" cy="22128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82816" cy="2212809"/>
            </a:xfrm>
            <a:custGeom>
              <a:avLst/>
              <a:gdLst/>
              <a:ahLst/>
              <a:cxnLst/>
              <a:rect l="l" t="t" r="r" b="b"/>
              <a:pathLst>
                <a:path w="4882816" h="2212809">
                  <a:moveTo>
                    <a:pt x="0" y="0"/>
                  </a:moveTo>
                  <a:lnTo>
                    <a:pt x="4882816" y="0"/>
                  </a:lnTo>
                  <a:lnTo>
                    <a:pt x="4882816" y="2212809"/>
                  </a:lnTo>
                  <a:lnTo>
                    <a:pt x="0" y="22128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4882816" cy="22699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C9C3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ESPACE RESERVE POUR LE ROBINET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2402" r="-1240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705100" y="6943725"/>
            <a:ext cx="11201400" cy="2314575"/>
            <a:chOff x="0" y="0"/>
            <a:chExt cx="14935200" cy="3086100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4935200" cy="3086100"/>
            </a:xfrm>
            <a:prstGeom prst="rect">
              <a:avLst/>
            </a:prstGeom>
            <a:solidFill>
              <a:srgbClr val="25312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78400" y="1122045"/>
              <a:ext cx="8344412" cy="699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799">
                  <a:solidFill>
                    <a:srgbClr val="C9C3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CITERNE FAMILIALE #1 TERMINEE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3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9C3B7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2402" r="-1240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705100" y="6943725"/>
            <a:ext cx="11201400" cy="2314575"/>
            <a:chOff x="0" y="0"/>
            <a:chExt cx="14935200" cy="3086100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4935200" cy="3086100"/>
            </a:xfrm>
            <a:prstGeom prst="rect">
              <a:avLst/>
            </a:prstGeom>
            <a:solidFill>
              <a:srgbClr val="E5DFD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78400" y="1122045"/>
              <a:ext cx="8344412" cy="699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799">
                  <a:solidFill>
                    <a:srgbClr val="88837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BENEFICIAIRE DE LA CITERNE #1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8048" y="1677015"/>
            <a:ext cx="8149272" cy="56581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01167" y="2973989"/>
            <a:ext cx="11913400" cy="333425"/>
          </a:xfrm>
          <a:prstGeom prst="rect">
            <a:avLst/>
          </a:prstGeom>
          <a:solidFill>
            <a:srgbClr val="00794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603"/>
              </a:lnSpc>
            </a:pP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Fiche</a:t>
            </a:r>
            <a:r>
              <a:rPr sz="2176" b="1" spc="-27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technique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–</a:t>
            </a:r>
            <a:r>
              <a:rPr sz="2176" b="1" spc="-20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Citerne</a:t>
            </a:r>
            <a:r>
              <a:rPr sz="2176" b="1" spc="-20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Familiale</a:t>
            </a:r>
            <a:r>
              <a:rPr sz="2176" b="1" spc="-4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2</a:t>
            </a:r>
            <a:r>
              <a:rPr sz="2176" b="1" spc="-48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spc="-1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Bitaco</a:t>
            </a:r>
            <a:endParaRPr sz="2176">
              <a:latin typeface="Gill Sans MT Condensed"/>
              <a:cs typeface="Gill Sans MT Condense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92876" y="2965679"/>
            <a:ext cx="11930674" cy="2854621"/>
          </a:xfrm>
          <a:custGeom>
            <a:avLst/>
            <a:gdLst/>
            <a:ahLst/>
            <a:cxnLst/>
            <a:rect l="l" t="t" r="r" b="b"/>
            <a:pathLst>
              <a:path w="8771255" h="2098675">
                <a:moveTo>
                  <a:pt x="6096" y="682777"/>
                </a:moveTo>
                <a:lnTo>
                  <a:pt x="0" y="682777"/>
                </a:lnTo>
                <a:lnTo>
                  <a:pt x="0" y="982980"/>
                </a:lnTo>
                <a:lnTo>
                  <a:pt x="0" y="1281696"/>
                </a:lnTo>
                <a:lnTo>
                  <a:pt x="6096" y="1281696"/>
                </a:lnTo>
                <a:lnTo>
                  <a:pt x="6096" y="982992"/>
                </a:lnTo>
                <a:lnTo>
                  <a:pt x="6096" y="682777"/>
                </a:lnTo>
                <a:close/>
              </a:path>
              <a:path w="8771255" h="2098675">
                <a:moveTo>
                  <a:pt x="6096" y="6121"/>
                </a:moveTo>
                <a:lnTo>
                  <a:pt x="0" y="6121"/>
                </a:lnTo>
                <a:lnTo>
                  <a:pt x="0" y="384048"/>
                </a:lnTo>
                <a:lnTo>
                  <a:pt x="0" y="682764"/>
                </a:lnTo>
                <a:lnTo>
                  <a:pt x="6096" y="682764"/>
                </a:lnTo>
                <a:lnTo>
                  <a:pt x="6096" y="384060"/>
                </a:lnTo>
                <a:lnTo>
                  <a:pt x="6096" y="6121"/>
                </a:lnTo>
                <a:close/>
              </a:path>
              <a:path w="8771255" h="2098675">
                <a:moveTo>
                  <a:pt x="8764511" y="2092464"/>
                </a:moveTo>
                <a:lnTo>
                  <a:pt x="6096" y="2092464"/>
                </a:lnTo>
                <a:lnTo>
                  <a:pt x="6096" y="1882152"/>
                </a:lnTo>
                <a:lnTo>
                  <a:pt x="6096" y="1581924"/>
                </a:lnTo>
                <a:lnTo>
                  <a:pt x="6096" y="1281709"/>
                </a:lnTo>
                <a:lnTo>
                  <a:pt x="0" y="1281709"/>
                </a:lnTo>
                <a:lnTo>
                  <a:pt x="0" y="1581924"/>
                </a:lnTo>
                <a:lnTo>
                  <a:pt x="0" y="1882152"/>
                </a:lnTo>
                <a:lnTo>
                  <a:pt x="0" y="2092464"/>
                </a:lnTo>
                <a:lnTo>
                  <a:pt x="0" y="2098560"/>
                </a:lnTo>
                <a:lnTo>
                  <a:pt x="6096" y="2098560"/>
                </a:lnTo>
                <a:lnTo>
                  <a:pt x="8764511" y="2098560"/>
                </a:lnTo>
                <a:lnTo>
                  <a:pt x="8764511" y="2092464"/>
                </a:lnTo>
                <a:close/>
              </a:path>
              <a:path w="8771255" h="2098675">
                <a:moveTo>
                  <a:pt x="8764511" y="0"/>
                </a:moveTo>
                <a:lnTo>
                  <a:pt x="6096" y="0"/>
                </a:lnTo>
                <a:lnTo>
                  <a:pt x="0" y="0"/>
                </a:lnTo>
                <a:lnTo>
                  <a:pt x="0" y="6108"/>
                </a:lnTo>
                <a:lnTo>
                  <a:pt x="6096" y="6108"/>
                </a:lnTo>
                <a:lnTo>
                  <a:pt x="8764511" y="6108"/>
                </a:lnTo>
                <a:lnTo>
                  <a:pt x="8764511" y="0"/>
                </a:lnTo>
                <a:close/>
              </a:path>
              <a:path w="8771255" h="2098675">
                <a:moveTo>
                  <a:pt x="8770633" y="1281709"/>
                </a:moveTo>
                <a:lnTo>
                  <a:pt x="8764524" y="1281709"/>
                </a:lnTo>
                <a:lnTo>
                  <a:pt x="8764524" y="1581924"/>
                </a:lnTo>
                <a:lnTo>
                  <a:pt x="8764524" y="1882152"/>
                </a:lnTo>
                <a:lnTo>
                  <a:pt x="8764524" y="2092464"/>
                </a:lnTo>
                <a:lnTo>
                  <a:pt x="8764524" y="2098560"/>
                </a:lnTo>
                <a:lnTo>
                  <a:pt x="8770633" y="2098560"/>
                </a:lnTo>
                <a:lnTo>
                  <a:pt x="8770633" y="2092464"/>
                </a:lnTo>
                <a:lnTo>
                  <a:pt x="8770633" y="1882152"/>
                </a:lnTo>
                <a:lnTo>
                  <a:pt x="8770633" y="1581924"/>
                </a:lnTo>
                <a:lnTo>
                  <a:pt x="8770633" y="1281709"/>
                </a:lnTo>
                <a:close/>
              </a:path>
              <a:path w="8771255" h="2098675">
                <a:moveTo>
                  <a:pt x="8770633" y="682777"/>
                </a:moveTo>
                <a:lnTo>
                  <a:pt x="8764524" y="682777"/>
                </a:lnTo>
                <a:lnTo>
                  <a:pt x="8764524" y="982980"/>
                </a:lnTo>
                <a:lnTo>
                  <a:pt x="8764524" y="1281696"/>
                </a:lnTo>
                <a:lnTo>
                  <a:pt x="8770633" y="1281696"/>
                </a:lnTo>
                <a:lnTo>
                  <a:pt x="8770633" y="982992"/>
                </a:lnTo>
                <a:lnTo>
                  <a:pt x="8770633" y="682777"/>
                </a:lnTo>
                <a:close/>
              </a:path>
              <a:path w="8771255" h="2098675">
                <a:moveTo>
                  <a:pt x="8770633" y="6121"/>
                </a:moveTo>
                <a:lnTo>
                  <a:pt x="8764524" y="6121"/>
                </a:lnTo>
                <a:lnTo>
                  <a:pt x="8764524" y="384048"/>
                </a:lnTo>
                <a:lnTo>
                  <a:pt x="8764524" y="682764"/>
                </a:lnTo>
                <a:lnTo>
                  <a:pt x="8770633" y="682764"/>
                </a:lnTo>
                <a:lnTo>
                  <a:pt x="8770633" y="384060"/>
                </a:lnTo>
                <a:lnTo>
                  <a:pt x="8770633" y="6121"/>
                </a:lnTo>
                <a:close/>
              </a:path>
              <a:path w="8771255" h="2098675">
                <a:moveTo>
                  <a:pt x="8770633" y="0"/>
                </a:moveTo>
                <a:lnTo>
                  <a:pt x="8764524" y="0"/>
                </a:lnTo>
                <a:lnTo>
                  <a:pt x="8764524" y="6108"/>
                </a:lnTo>
                <a:lnTo>
                  <a:pt x="8770633" y="6108"/>
                </a:lnTo>
                <a:lnTo>
                  <a:pt x="87706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4" name="object 4"/>
          <p:cNvSpPr/>
          <p:nvPr/>
        </p:nvSpPr>
        <p:spPr>
          <a:xfrm>
            <a:off x="3069575" y="6674199"/>
            <a:ext cx="11776931" cy="8637"/>
          </a:xfrm>
          <a:custGeom>
            <a:avLst/>
            <a:gdLst/>
            <a:ahLst/>
            <a:cxnLst/>
            <a:rect l="l" t="t" r="r" b="b"/>
            <a:pathLst>
              <a:path w="8658225" h="6350">
                <a:moveTo>
                  <a:pt x="8657831" y="0"/>
                </a:moveTo>
                <a:lnTo>
                  <a:pt x="0" y="0"/>
                </a:lnTo>
                <a:lnTo>
                  <a:pt x="0" y="6096"/>
                </a:lnTo>
                <a:lnTo>
                  <a:pt x="8657831" y="6096"/>
                </a:lnTo>
                <a:lnTo>
                  <a:pt x="86578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5" name="object 5"/>
          <p:cNvSpPr txBox="1"/>
          <p:nvPr/>
        </p:nvSpPr>
        <p:spPr>
          <a:xfrm>
            <a:off x="3001184" y="3458367"/>
            <a:ext cx="11913400" cy="521848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92419">
              <a:spcBef>
                <a:spcPts val="136"/>
              </a:spcBef>
            </a:pPr>
            <a:r>
              <a:rPr sz="1632" b="1" dirty="0">
                <a:latin typeface="Gill Sans MT Condensed"/>
                <a:cs typeface="Gill Sans MT Condensed"/>
              </a:rPr>
              <a:t>Nom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20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l’ouvrage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: </a:t>
            </a:r>
            <a:r>
              <a:rPr sz="1632" dirty="0">
                <a:latin typeface="Gill Sans MT Condensed"/>
                <a:cs typeface="Gill Sans MT Condensed"/>
              </a:rPr>
              <a:t>Citerne</a:t>
            </a:r>
            <a:r>
              <a:rPr sz="1632" spc="-27" dirty="0">
                <a:latin typeface="Gill Sans MT Condensed"/>
                <a:cs typeface="Gill Sans MT Condensed"/>
              </a:rPr>
              <a:t> </a:t>
            </a:r>
            <a:r>
              <a:rPr sz="1632" spc="-14" dirty="0">
                <a:latin typeface="Gill Sans MT Condensed"/>
                <a:cs typeface="Gill Sans MT Condensed"/>
              </a:rPr>
              <a:t>Familiale</a:t>
            </a:r>
            <a:endParaRPr sz="1632">
              <a:latin typeface="Gill Sans MT Condensed"/>
              <a:cs typeface="Gill Sans MT Condensed"/>
            </a:endParaRPr>
          </a:p>
          <a:p>
            <a:pPr marL="92419">
              <a:spcBef>
                <a:spcPts val="1238"/>
              </a:spcBef>
            </a:pPr>
            <a:r>
              <a:rPr sz="1632" b="1" dirty="0">
                <a:latin typeface="Gill Sans MT Condensed"/>
                <a:cs typeface="Gill Sans MT Condensed"/>
              </a:rPr>
              <a:t>Coordonnées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GPS</a:t>
            </a:r>
            <a:r>
              <a:rPr sz="1632" b="1" spc="-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N18°25'08.56''/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W</a:t>
            </a:r>
            <a:r>
              <a:rPr sz="1632" spc="-34" dirty="0">
                <a:latin typeface="Gill Sans MT Condensed"/>
                <a:cs typeface="Gill Sans MT Condensed"/>
              </a:rPr>
              <a:t> </a:t>
            </a:r>
            <a:r>
              <a:rPr sz="1632" spc="-14" dirty="0">
                <a:latin typeface="Gill Sans MT Condensed"/>
                <a:cs typeface="Gill Sans MT Condensed"/>
              </a:rPr>
              <a:t>73°14'38.07''</a:t>
            </a:r>
            <a:endParaRPr sz="1632">
              <a:latin typeface="Gill Sans MT Condensed"/>
              <a:cs typeface="Gill Sans MT Condensed"/>
            </a:endParaRPr>
          </a:p>
          <a:p>
            <a:pPr marL="92419" marR="10010596">
              <a:lnSpc>
                <a:spcPct val="163300"/>
              </a:lnSpc>
              <a:spcBef>
                <a:spcPts val="20"/>
              </a:spcBef>
            </a:pPr>
            <a:r>
              <a:rPr sz="1632" b="1" dirty="0">
                <a:latin typeface="Gill Sans MT Condensed"/>
                <a:cs typeface="Gill Sans MT Condensed"/>
              </a:rPr>
              <a:t>Localité</a:t>
            </a:r>
            <a:r>
              <a:rPr sz="1632" b="1" spc="-20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20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l’ouvrage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: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spc="-14" dirty="0">
                <a:latin typeface="Gill Sans MT Condensed"/>
                <a:cs typeface="Gill Sans MT Condensed"/>
              </a:rPr>
              <a:t>Bitaco </a:t>
            </a:r>
            <a:r>
              <a:rPr sz="1632" b="1" dirty="0">
                <a:latin typeface="Gill Sans MT Condensed"/>
                <a:cs typeface="Gill Sans MT Condensed"/>
              </a:rPr>
              <a:t>Propriétaire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Valès</a:t>
            </a:r>
            <a:r>
              <a:rPr sz="1632" spc="-27" dirty="0">
                <a:latin typeface="Gill Sans MT Condensed"/>
                <a:cs typeface="Gill Sans MT Condensed"/>
              </a:rPr>
              <a:t> Vilmé</a:t>
            </a:r>
            <a:endParaRPr sz="1632">
              <a:latin typeface="Gill Sans MT Condensed"/>
              <a:cs typeface="Gill Sans MT Condensed"/>
            </a:endParaRPr>
          </a:p>
          <a:p>
            <a:pPr marL="92419">
              <a:spcBef>
                <a:spcPts val="1250"/>
              </a:spcBef>
            </a:pPr>
            <a:r>
              <a:rPr sz="1632" b="1" dirty="0">
                <a:latin typeface="Gill Sans MT Condensed"/>
                <a:cs typeface="Gill Sans MT Condensed"/>
              </a:rPr>
              <a:t>Dates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construction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Février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spc="-27" dirty="0">
                <a:latin typeface="Gill Sans MT Condensed"/>
                <a:cs typeface="Gill Sans MT Condensed"/>
              </a:rPr>
              <a:t>2025</a:t>
            </a:r>
            <a:endParaRPr sz="1632">
              <a:latin typeface="Gill Sans MT Condensed"/>
              <a:cs typeface="Gill Sans MT Condensed"/>
            </a:endParaRPr>
          </a:p>
          <a:p>
            <a:pPr marL="92419">
              <a:spcBef>
                <a:spcPts val="1245"/>
              </a:spcBef>
            </a:pPr>
            <a:r>
              <a:rPr sz="1632" b="1" dirty="0">
                <a:latin typeface="Gill Sans MT Condensed"/>
                <a:cs typeface="Gill Sans MT Condensed"/>
              </a:rPr>
              <a:t>Exécution/supervision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3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l’ouvrage</a:t>
            </a:r>
            <a:r>
              <a:rPr sz="1632" b="1" spc="-3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Un</a:t>
            </a:r>
            <a:r>
              <a:rPr sz="1632" spc="-3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Enfant</a:t>
            </a:r>
            <a:r>
              <a:rPr sz="1632" spc="-2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par</a:t>
            </a:r>
            <a:r>
              <a:rPr sz="1632" spc="-2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la</a:t>
            </a:r>
            <a:r>
              <a:rPr sz="1632" spc="-3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Main</a:t>
            </a:r>
            <a:r>
              <a:rPr sz="1632" spc="-3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(ing.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Saintil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spc="-14" dirty="0">
                <a:latin typeface="Gill Sans MT Condensed"/>
                <a:cs typeface="Gill Sans MT Condensed"/>
              </a:rPr>
              <a:t>CLOSSY)</a:t>
            </a:r>
            <a:endParaRPr sz="1632">
              <a:latin typeface="Gill Sans MT Condensed"/>
              <a:cs typeface="Gill Sans MT Condensed"/>
            </a:endParaRPr>
          </a:p>
          <a:p>
            <a:pPr>
              <a:lnSpc>
                <a:spcPct val="100000"/>
              </a:lnSpc>
            </a:pPr>
            <a:endParaRPr sz="1632">
              <a:latin typeface="Gill Sans MT Condensed"/>
              <a:cs typeface="Gill Sans MT Condensed"/>
            </a:endParaRPr>
          </a:p>
          <a:p>
            <a:pPr>
              <a:spcBef>
                <a:spcPts val="544"/>
              </a:spcBef>
            </a:pPr>
            <a:endParaRPr sz="1632">
              <a:latin typeface="Gill Sans MT Condensed"/>
              <a:cs typeface="Gill Sans MT Condensed"/>
            </a:endParaRPr>
          </a:p>
          <a:p>
            <a:pPr marL="92419"/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Caractéristiques</a:t>
            </a:r>
            <a:r>
              <a:rPr sz="1904" b="1" spc="-54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générales</a:t>
            </a:r>
            <a:r>
              <a:rPr sz="1904" b="1" spc="-48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de</a:t>
            </a:r>
            <a:r>
              <a:rPr sz="1904" b="1" spc="-6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spc="-14" dirty="0">
                <a:solidFill>
                  <a:srgbClr val="008000"/>
                </a:solidFill>
                <a:latin typeface="Gill Sans MT Condensed"/>
                <a:cs typeface="Gill Sans MT Condensed"/>
              </a:rPr>
              <a:t>l’ouvrage</a:t>
            </a:r>
            <a:endParaRPr sz="1904">
              <a:latin typeface="Gill Sans MT Condensed"/>
              <a:cs typeface="Gill Sans MT Condensed"/>
            </a:endParaRPr>
          </a:p>
          <a:p>
            <a:pPr>
              <a:lnSpc>
                <a:spcPct val="100000"/>
              </a:lnSpc>
            </a:pPr>
            <a:endParaRPr sz="1904">
              <a:latin typeface="Gill Sans MT Condensed"/>
              <a:cs typeface="Gill Sans MT Condensed"/>
            </a:endParaRPr>
          </a:p>
          <a:p>
            <a:pPr marL="92419">
              <a:spcBef>
                <a:spcPts val="7"/>
              </a:spcBef>
            </a:pPr>
            <a:r>
              <a:rPr sz="1632" b="1" spc="-14" dirty="0">
                <a:latin typeface="Gill Sans MT Condensed"/>
                <a:cs typeface="Gill Sans MT Condensed"/>
              </a:rPr>
              <a:t>Citerne</a:t>
            </a:r>
            <a:endParaRPr sz="1632">
              <a:latin typeface="Gill Sans MT Condensed"/>
              <a:cs typeface="Gill Sans MT Condensed"/>
            </a:endParaRPr>
          </a:p>
          <a:p>
            <a:pPr marL="714302" indent="-310942">
              <a:spcBef>
                <a:spcPts val="1904"/>
              </a:spcBef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Longueur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(L)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3,00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spc="-68" dirty="0">
                <a:latin typeface="Gill Sans MT Condensed"/>
                <a:cs typeface="Gill Sans MT Condensed"/>
              </a:rPr>
              <a:t>m</a:t>
            </a:r>
            <a:endParaRPr sz="1632">
              <a:latin typeface="Gill Sans MT Condensed"/>
              <a:cs typeface="Gill Sans MT Condensed"/>
            </a:endParaRPr>
          </a:p>
          <a:p>
            <a:pPr marL="714302" indent="-310942">
              <a:spcBef>
                <a:spcPts val="20"/>
              </a:spcBef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Largeur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(l)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2,00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spc="-68" dirty="0">
                <a:latin typeface="Gill Sans MT Condensed"/>
                <a:cs typeface="Gill Sans MT Condensed"/>
              </a:rPr>
              <a:t>m</a:t>
            </a:r>
            <a:endParaRPr sz="1632">
              <a:latin typeface="Gill Sans MT Condensed"/>
              <a:cs typeface="Gill Sans MT Condensed"/>
            </a:endParaRPr>
          </a:p>
          <a:p>
            <a:pPr marL="714302" indent="-310942"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Hauteur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(H)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2,00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spc="-68" dirty="0">
                <a:latin typeface="Gill Sans MT Condensed"/>
                <a:cs typeface="Gill Sans MT Condensed"/>
              </a:rPr>
              <a:t>m</a:t>
            </a:r>
            <a:endParaRPr sz="1632">
              <a:latin typeface="Gill Sans MT Condensed"/>
              <a:cs typeface="Gill Sans MT Condensed"/>
            </a:endParaRPr>
          </a:p>
          <a:p>
            <a:pPr marL="714302" indent="-310942">
              <a:spcBef>
                <a:spcPts val="14"/>
              </a:spcBef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Épaisseur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des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parois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(e)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0,20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spc="-68" dirty="0">
                <a:latin typeface="Gill Sans MT Condensed"/>
                <a:cs typeface="Gill Sans MT Condensed"/>
              </a:rPr>
              <a:t>m</a:t>
            </a:r>
            <a:endParaRPr sz="1632">
              <a:latin typeface="Gill Sans MT Condensed"/>
              <a:cs typeface="Gill Sans MT Condensed"/>
            </a:endParaRPr>
          </a:p>
          <a:p>
            <a:pPr marL="714302" indent="-310942"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Volume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12,00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spc="-34" dirty="0">
                <a:latin typeface="Gill Sans MT Condensed"/>
                <a:cs typeface="Gill Sans MT Condensed"/>
              </a:rPr>
              <a:t>m³</a:t>
            </a:r>
            <a:endParaRPr sz="1632">
              <a:latin typeface="Gill Sans MT Condensed"/>
              <a:cs typeface="Gill Sans MT Condensed"/>
            </a:endParaRPr>
          </a:p>
        </p:txBody>
      </p:sp>
      <p:grpSp>
        <p:nvGrpSpPr>
          <p:cNvPr id="6" name="object 7">
            <a:extLst>
              <a:ext uri="{FF2B5EF4-FFF2-40B4-BE49-F238E27FC236}">
                <a16:creationId xmlns:a16="http://schemas.microsoft.com/office/drawing/2014/main" id="{41FA015D-8A32-93BD-4411-ACCA9ACE21D1}"/>
              </a:ext>
            </a:extLst>
          </p:cNvPr>
          <p:cNvGrpSpPr/>
          <p:nvPr/>
        </p:nvGrpSpPr>
        <p:grpSpPr>
          <a:xfrm>
            <a:off x="6107131" y="1223905"/>
            <a:ext cx="5704059" cy="1244632"/>
            <a:chOff x="3114039" y="899796"/>
            <a:chExt cx="4193540" cy="915035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E38D57AC-C84A-51E4-7107-346A296AF54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4039" y="899796"/>
              <a:ext cx="700188" cy="891163"/>
            </a:xfrm>
            <a:prstGeom prst="rect">
              <a:avLst/>
            </a:prstGeom>
          </p:spPr>
        </p:pic>
        <p:pic>
          <p:nvPicPr>
            <p:cNvPr id="8" name="object 9">
              <a:extLst>
                <a:ext uri="{FF2B5EF4-FFF2-40B4-BE49-F238E27FC236}">
                  <a16:creationId xmlns:a16="http://schemas.microsoft.com/office/drawing/2014/main" id="{6F919DC7-3F31-4269-29D3-995ED30AB3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7939" y="1027431"/>
              <a:ext cx="1058887" cy="787398"/>
            </a:xfrm>
            <a:prstGeom prst="rect">
              <a:avLst/>
            </a:prstGeom>
          </p:spPr>
        </p:pic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3DA53714-A60A-5DBB-9764-5724BA080EF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4739" y="1186181"/>
              <a:ext cx="1327148" cy="625854"/>
            </a:xfrm>
            <a:prstGeom prst="rect">
              <a:avLst/>
            </a:prstGeom>
          </p:spPr>
        </p:pic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763494BD-CBFB-EA51-A8D3-3566CE2AD4F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8239" y="1280161"/>
              <a:ext cx="1069327" cy="534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997030" y="7701526"/>
            <a:ext cx="11922037" cy="257264"/>
          </a:xfrm>
          <a:prstGeom prst="rect">
            <a:avLst/>
          </a:prstGeom>
          <a:solidFill>
            <a:srgbClr val="A6A6A6"/>
          </a:solidFill>
          <a:ln w="6108">
            <a:solidFill>
              <a:srgbClr val="000000"/>
            </a:solidFill>
          </a:ln>
        </p:spPr>
        <p:txBody>
          <a:bodyPr vert="horz" wrap="square" lIns="0" tIns="6046" rIns="0" bIns="0" rtlCol="0">
            <a:spAutoFit/>
          </a:bodyPr>
          <a:lstStyle/>
          <a:p>
            <a:pPr marL="96737">
              <a:spcBef>
                <a:spcPts val="48"/>
              </a:spcBef>
            </a:pP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Choix</a:t>
            </a:r>
            <a:r>
              <a:rPr sz="1632" b="1" spc="-7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de</a:t>
            </a:r>
            <a:r>
              <a:rPr sz="1632" b="1" spc="-20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spc="-1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l’ouvrage</a:t>
            </a:r>
            <a:endParaRPr sz="1632">
              <a:latin typeface="Gill Sans MT Condensed"/>
              <a:cs typeface="Gill Sans MT Condensed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517260"/>
              </p:ext>
            </p:extLst>
          </p:nvPr>
        </p:nvGraphicFramePr>
        <p:xfrm>
          <a:off x="1828800" y="8155511"/>
          <a:ext cx="13090267" cy="18647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3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16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189"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Raisons</a:t>
                      </a:r>
                      <a:r>
                        <a:rPr sz="1500" b="1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du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choix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spc="-25" dirty="0">
                          <a:latin typeface="Gill Sans MT Condensed"/>
                          <a:cs typeface="Gill Sans MT Condensed"/>
                        </a:rPr>
                        <a:t>de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l’emplacement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ts val="1265"/>
                        </a:lnSpc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Le</a:t>
                      </a:r>
                      <a:r>
                        <a:rPr sz="1500" spc="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site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a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été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retenu en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raison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de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l’éloignement</a:t>
                      </a:r>
                      <a:r>
                        <a:rPr sz="1500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du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point d’eau le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plus proche,</a:t>
                      </a:r>
                      <a:r>
                        <a:rPr sz="1500" spc="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qui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imposait à</a:t>
                      </a:r>
                      <a:r>
                        <a:rPr sz="1500" spc="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la</a:t>
                      </a:r>
                      <a:endParaRPr sz="1500" dirty="0">
                        <a:latin typeface="Gill Sans MT Condensed"/>
                        <a:cs typeface="Gill Sans MT Condensed"/>
                      </a:endParaRPr>
                    </a:p>
                    <a:p>
                      <a:pPr marL="69850" marR="57785" algn="just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famille</a:t>
                      </a:r>
                      <a:r>
                        <a:rPr sz="1500" spc="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une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charge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importante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temps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et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-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effort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pour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l’approvisionnement.</a:t>
                      </a:r>
                      <a:r>
                        <a:rPr sz="1500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L’installation</a:t>
                      </a:r>
                      <a:r>
                        <a:rPr sz="1500" spc="-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de</a:t>
                      </a:r>
                      <a:r>
                        <a:rPr sz="1500" spc="-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la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citerne</a:t>
                      </a:r>
                      <a:r>
                        <a:rPr sz="1500" spc="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familiale</a:t>
                      </a:r>
                      <a:r>
                        <a:rPr sz="1500" spc="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permet</a:t>
                      </a:r>
                      <a:r>
                        <a:rPr sz="1500" spc="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de</a:t>
                      </a:r>
                      <a:r>
                        <a:rPr sz="1500" spc="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réduire</a:t>
                      </a:r>
                      <a:r>
                        <a:rPr sz="1500" spc="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cette</a:t>
                      </a:r>
                      <a:r>
                        <a:rPr sz="1500" spc="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contrainte</a:t>
                      </a:r>
                      <a:r>
                        <a:rPr sz="1500" spc="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et</a:t>
                      </a:r>
                      <a:r>
                        <a:rPr sz="1500" spc="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d’assurer</a:t>
                      </a:r>
                      <a:r>
                        <a:rPr sz="1500" spc="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un</a:t>
                      </a:r>
                      <a:r>
                        <a:rPr sz="1500" spc="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accès</a:t>
                      </a:r>
                      <a:r>
                        <a:rPr sz="1500" spc="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plus</a:t>
                      </a:r>
                      <a:r>
                        <a:rPr sz="1500" spc="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régulier,</a:t>
                      </a:r>
                      <a:r>
                        <a:rPr sz="1500" spc="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fiable</a:t>
                      </a:r>
                      <a:r>
                        <a:rPr sz="1500" spc="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et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sécurisé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à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la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ressource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 eau.</a:t>
                      </a:r>
                      <a:endParaRPr sz="1500" dirty="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798"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Accès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Accessible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toutes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saisons.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413"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Saison(s)</a:t>
                      </a:r>
                      <a:r>
                        <a:rPr sz="1500" b="1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propice(s)</a:t>
                      </a:r>
                      <a:r>
                        <a:rPr sz="1500" b="1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à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spc="-25" dirty="0">
                          <a:latin typeface="Gill Sans MT Condensed"/>
                          <a:cs typeface="Gill Sans MT Condensed"/>
                        </a:rPr>
                        <a:t>la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construction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Toute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l’année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389"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Choix</a:t>
                      </a:r>
                      <a:r>
                        <a:rPr sz="1500" b="1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du type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 d’ouvrage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L’accès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a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l’eau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portable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étant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très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limité</a:t>
                      </a:r>
                      <a:r>
                        <a:rPr sz="1500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dans</a:t>
                      </a:r>
                      <a:r>
                        <a:rPr sz="1500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la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zone,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la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citerne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constitue</a:t>
                      </a:r>
                      <a:r>
                        <a:rPr sz="1500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une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solution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adaptée</a:t>
                      </a:r>
                      <a:endParaRPr sz="1500" dirty="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object 3"/>
          <p:cNvSpPr txBox="1"/>
          <p:nvPr/>
        </p:nvSpPr>
        <p:spPr>
          <a:xfrm>
            <a:off x="2819400" y="1866900"/>
            <a:ext cx="11913400" cy="333425"/>
          </a:xfrm>
          <a:prstGeom prst="rect">
            <a:avLst/>
          </a:prstGeom>
          <a:solidFill>
            <a:srgbClr val="00794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603"/>
              </a:lnSpc>
            </a:pP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Fiche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technique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–</a:t>
            </a:r>
            <a:r>
              <a:rPr sz="2176" b="1" spc="-27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Citerne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Familiale</a:t>
            </a:r>
            <a:r>
              <a:rPr sz="2176" b="1" spc="-4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2176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#1</a:t>
            </a:r>
            <a:endParaRPr sz="2176">
              <a:latin typeface="Gill Sans MT Condensed"/>
              <a:cs typeface="Gill Sans MT Condensed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1520638" y="2476500"/>
            <a:ext cx="15849600" cy="4395565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92419">
              <a:spcBef>
                <a:spcPts val="136"/>
              </a:spcBef>
            </a:pPr>
            <a:r>
              <a:rPr sz="1632" b="1" dirty="0">
                <a:latin typeface="Gill Sans MT Condensed"/>
                <a:cs typeface="Gill Sans MT Condensed"/>
              </a:rPr>
              <a:t>Nom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20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l’ouvrage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: </a:t>
            </a:r>
            <a:r>
              <a:rPr sz="1632" dirty="0">
                <a:latin typeface="Gill Sans MT Condensed"/>
                <a:cs typeface="Gill Sans MT Condensed"/>
              </a:rPr>
              <a:t>Citerne</a:t>
            </a:r>
            <a:r>
              <a:rPr sz="1632" spc="-27" dirty="0">
                <a:latin typeface="Gill Sans MT Condensed"/>
                <a:cs typeface="Gill Sans MT Condensed"/>
              </a:rPr>
              <a:t> </a:t>
            </a:r>
            <a:r>
              <a:rPr sz="1632" spc="-14" dirty="0">
                <a:latin typeface="Gill Sans MT Condensed"/>
                <a:cs typeface="Gill Sans MT Condensed"/>
              </a:rPr>
              <a:t>Familiale</a:t>
            </a:r>
            <a:endParaRPr sz="1632" dirty="0">
              <a:latin typeface="Gill Sans MT Condensed"/>
              <a:cs typeface="Gill Sans MT Condensed"/>
            </a:endParaRPr>
          </a:p>
          <a:p>
            <a:pPr marL="92419" marR="7695808">
              <a:lnSpc>
                <a:spcPct val="163300"/>
              </a:lnSpc>
              <a:spcBef>
                <a:spcPts val="14"/>
              </a:spcBef>
            </a:pPr>
            <a:r>
              <a:rPr sz="1632" b="1" dirty="0">
                <a:latin typeface="Gill Sans MT Condensed"/>
                <a:cs typeface="Gill Sans MT Condensed"/>
              </a:rPr>
              <a:t>Coordonnées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GPS</a:t>
            </a:r>
            <a:r>
              <a:rPr sz="1632" b="1" spc="-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3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l’ouvrage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N18°24'29.73''/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W</a:t>
            </a:r>
            <a:r>
              <a:rPr sz="1632" spc="-27" dirty="0">
                <a:latin typeface="Gill Sans MT Condensed"/>
                <a:cs typeface="Gill Sans MT Condensed"/>
              </a:rPr>
              <a:t> </a:t>
            </a:r>
            <a:r>
              <a:rPr sz="1632" spc="-14" dirty="0">
                <a:latin typeface="Gill Sans MT Condensed"/>
                <a:cs typeface="Gill Sans MT Condensed"/>
              </a:rPr>
              <a:t>73°13'39.18'' </a:t>
            </a:r>
            <a:r>
              <a:rPr sz="1632" b="1" dirty="0">
                <a:latin typeface="Gill Sans MT Condensed"/>
                <a:cs typeface="Gill Sans MT Condensed"/>
              </a:rPr>
              <a:t>Localité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20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l’ouvrage</a:t>
            </a:r>
            <a:r>
              <a:rPr sz="1632" b="1" spc="-20" dirty="0">
                <a:latin typeface="Gill Sans MT Condensed"/>
                <a:cs typeface="Gill Sans MT Condensed"/>
              </a:rPr>
              <a:t> </a:t>
            </a:r>
            <a:r>
              <a:rPr sz="1632" spc="-14" dirty="0">
                <a:latin typeface="Gill Sans MT Condensed"/>
                <a:cs typeface="Gill Sans MT Condensed"/>
              </a:rPr>
              <a:t>Salagnac</a:t>
            </a:r>
            <a:endParaRPr sz="1632" dirty="0">
              <a:latin typeface="Gill Sans MT Condensed"/>
              <a:cs typeface="Gill Sans MT Condensed"/>
            </a:endParaRPr>
          </a:p>
          <a:p>
            <a:pPr marL="92419" marR="9294565">
              <a:lnSpc>
                <a:spcPct val="163300"/>
              </a:lnSpc>
              <a:spcBef>
                <a:spcPts val="20"/>
              </a:spcBef>
            </a:pPr>
            <a:r>
              <a:rPr sz="1632" b="1" dirty="0">
                <a:latin typeface="Gill Sans MT Condensed"/>
                <a:cs typeface="Gill Sans MT Condensed"/>
              </a:rPr>
              <a:t>Nom</a:t>
            </a:r>
            <a:r>
              <a:rPr sz="1632" b="1" spc="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du</a:t>
            </a:r>
            <a:r>
              <a:rPr sz="1632" b="1" spc="-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propriétaire</a:t>
            </a:r>
            <a:r>
              <a:rPr sz="1632" b="1" spc="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Fredo</a:t>
            </a:r>
            <a:r>
              <a:rPr sz="1632" spc="-14" dirty="0">
                <a:latin typeface="Gill Sans MT Condensed"/>
                <a:cs typeface="Gill Sans MT Condensed"/>
              </a:rPr>
              <a:t> Pierre-</a:t>
            </a:r>
            <a:r>
              <a:rPr sz="1632" spc="-27" dirty="0">
                <a:latin typeface="Gill Sans MT Condensed"/>
                <a:cs typeface="Gill Sans MT Condensed"/>
              </a:rPr>
              <a:t>Louis </a:t>
            </a:r>
            <a:r>
              <a:rPr sz="1632" b="1" dirty="0">
                <a:latin typeface="Gill Sans MT Condensed"/>
                <a:cs typeface="Gill Sans MT Condensed"/>
              </a:rPr>
              <a:t>Dates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construction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Février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spc="-27" dirty="0">
                <a:latin typeface="Gill Sans MT Condensed"/>
                <a:cs typeface="Gill Sans MT Condensed"/>
              </a:rPr>
              <a:t>2025</a:t>
            </a:r>
            <a:endParaRPr sz="1632" dirty="0">
              <a:latin typeface="Gill Sans MT Condensed"/>
              <a:cs typeface="Gill Sans MT Condensed"/>
            </a:endParaRPr>
          </a:p>
          <a:p>
            <a:pPr marL="92419">
              <a:spcBef>
                <a:spcPts val="1238"/>
              </a:spcBef>
            </a:pPr>
            <a:r>
              <a:rPr sz="1632" b="1" dirty="0">
                <a:latin typeface="Gill Sans MT Condensed"/>
                <a:cs typeface="Gill Sans MT Condensed"/>
              </a:rPr>
              <a:t>Exécution/supervision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3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l’ouvrage</a:t>
            </a:r>
            <a:r>
              <a:rPr sz="1632" b="1" spc="-3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Un</a:t>
            </a:r>
            <a:r>
              <a:rPr sz="1632" spc="-3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Enfant</a:t>
            </a:r>
            <a:r>
              <a:rPr sz="1632" spc="-2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par</a:t>
            </a:r>
            <a:r>
              <a:rPr sz="1632" spc="-2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la</a:t>
            </a:r>
            <a:r>
              <a:rPr sz="1632" spc="-3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Main</a:t>
            </a:r>
            <a:r>
              <a:rPr sz="1632" spc="-3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(ing.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Saintil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spc="-14" dirty="0">
                <a:latin typeface="Gill Sans MT Condensed"/>
                <a:cs typeface="Gill Sans MT Condensed"/>
              </a:rPr>
              <a:t>CLOSSY)</a:t>
            </a:r>
            <a:endParaRPr sz="1632" dirty="0">
              <a:latin typeface="Gill Sans MT Condensed"/>
              <a:cs typeface="Gill Sans MT Condensed"/>
            </a:endParaRPr>
          </a:p>
          <a:p>
            <a:pPr>
              <a:lnSpc>
                <a:spcPct val="100000"/>
              </a:lnSpc>
            </a:pPr>
            <a:endParaRPr sz="1632" dirty="0">
              <a:latin typeface="Gill Sans MT Condensed"/>
              <a:cs typeface="Gill Sans MT Condensed"/>
            </a:endParaRPr>
          </a:p>
          <a:p>
            <a:pPr>
              <a:spcBef>
                <a:spcPts val="544"/>
              </a:spcBef>
            </a:pPr>
            <a:endParaRPr sz="1632" dirty="0">
              <a:latin typeface="Gill Sans MT Condensed"/>
              <a:cs typeface="Gill Sans MT Condensed"/>
            </a:endParaRPr>
          </a:p>
          <a:p>
            <a:pPr marL="92419">
              <a:spcBef>
                <a:spcPts val="7"/>
              </a:spcBef>
            </a:pPr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Caractéristiques</a:t>
            </a:r>
            <a:r>
              <a:rPr sz="1904" b="1" spc="-54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générales</a:t>
            </a:r>
            <a:r>
              <a:rPr sz="1904" b="1" spc="-48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de</a:t>
            </a:r>
            <a:r>
              <a:rPr sz="1904" b="1" spc="-6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spc="-14" dirty="0">
                <a:solidFill>
                  <a:srgbClr val="008000"/>
                </a:solidFill>
                <a:latin typeface="Gill Sans MT Condensed"/>
                <a:cs typeface="Gill Sans MT Condensed"/>
              </a:rPr>
              <a:t>l’ouvrage</a:t>
            </a:r>
            <a:endParaRPr sz="1904" dirty="0">
              <a:latin typeface="Gill Sans MT Condensed"/>
              <a:cs typeface="Gill Sans MT Condensed"/>
            </a:endParaRPr>
          </a:p>
          <a:p>
            <a:pPr>
              <a:spcBef>
                <a:spcPts val="14"/>
              </a:spcBef>
            </a:pPr>
            <a:endParaRPr sz="1904" dirty="0">
              <a:latin typeface="Gill Sans MT Condensed"/>
              <a:cs typeface="Gill Sans MT Condensed"/>
            </a:endParaRPr>
          </a:p>
          <a:p>
            <a:pPr marL="92419"/>
            <a:r>
              <a:rPr sz="1632" b="1" spc="-14" dirty="0">
                <a:latin typeface="Gill Sans MT Condensed"/>
                <a:cs typeface="Gill Sans MT Condensed"/>
              </a:rPr>
              <a:t>Citerne</a:t>
            </a:r>
            <a:endParaRPr sz="1632" dirty="0">
              <a:latin typeface="Gill Sans MT Condensed"/>
              <a:cs typeface="Gill Sans MT Condensed"/>
            </a:endParaRPr>
          </a:p>
          <a:p>
            <a:pPr marL="714302" indent="-310942">
              <a:spcBef>
                <a:spcPts val="1911"/>
              </a:spcBef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Longueur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(L)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3,00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spc="-68" dirty="0">
                <a:latin typeface="Gill Sans MT Condensed"/>
                <a:cs typeface="Gill Sans MT Condensed"/>
              </a:rPr>
              <a:t>m</a:t>
            </a:r>
            <a:endParaRPr sz="1632" dirty="0">
              <a:latin typeface="Gill Sans MT Condensed"/>
              <a:cs typeface="Gill Sans MT Condensed"/>
            </a:endParaRPr>
          </a:p>
          <a:p>
            <a:pPr marL="714302" indent="-310942"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Largeur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(l)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2,00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spc="-68" dirty="0">
                <a:latin typeface="Gill Sans MT Condensed"/>
                <a:cs typeface="Gill Sans MT Condensed"/>
              </a:rPr>
              <a:t>m</a:t>
            </a:r>
            <a:endParaRPr sz="1632" dirty="0">
              <a:latin typeface="Gill Sans MT Condensed"/>
              <a:cs typeface="Gill Sans MT Condensed"/>
            </a:endParaRPr>
          </a:p>
          <a:p>
            <a:pPr marL="714302" indent="-310942">
              <a:spcBef>
                <a:spcPts val="20"/>
              </a:spcBef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Hauteur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(H)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2,00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spc="-68" dirty="0">
                <a:latin typeface="Gill Sans MT Condensed"/>
                <a:cs typeface="Gill Sans MT Condensed"/>
              </a:rPr>
              <a:t>m</a:t>
            </a:r>
            <a:endParaRPr sz="1632" dirty="0">
              <a:latin typeface="Gill Sans MT Condensed"/>
              <a:cs typeface="Gill Sans MT Condensed"/>
            </a:endParaRPr>
          </a:p>
          <a:p>
            <a:pPr marL="714302" indent="-310942"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Épaisseur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des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parois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(e)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0,20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spc="-68" dirty="0">
                <a:latin typeface="Gill Sans MT Condensed"/>
                <a:cs typeface="Gill Sans MT Condensed"/>
              </a:rPr>
              <a:t>m</a:t>
            </a:r>
            <a:endParaRPr sz="1632" dirty="0">
              <a:latin typeface="Gill Sans MT Condensed"/>
              <a:cs typeface="Gill Sans MT Condensed"/>
            </a:endParaRPr>
          </a:p>
          <a:p>
            <a:pPr marL="714302" indent="-310942">
              <a:buSzPct val="83333"/>
              <a:buFont typeface="Symbol"/>
              <a:buChar char=""/>
              <a:tabLst>
                <a:tab pos="714302" algn="l"/>
              </a:tabLst>
            </a:pPr>
            <a:r>
              <a:rPr sz="1632" dirty="0">
                <a:latin typeface="Gill Sans MT Condensed"/>
                <a:cs typeface="Gill Sans MT Condensed"/>
              </a:rPr>
              <a:t>Volume</a:t>
            </a:r>
            <a:r>
              <a:rPr sz="1632" spc="-20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: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dirty="0">
                <a:latin typeface="Gill Sans MT Condensed"/>
                <a:cs typeface="Gill Sans MT Condensed"/>
              </a:rPr>
              <a:t>12,00</a:t>
            </a:r>
            <a:r>
              <a:rPr sz="1632" spc="-14" dirty="0">
                <a:latin typeface="Gill Sans MT Condensed"/>
                <a:cs typeface="Gill Sans MT Condensed"/>
              </a:rPr>
              <a:t> </a:t>
            </a:r>
            <a:r>
              <a:rPr sz="1632" spc="-34" dirty="0">
                <a:latin typeface="Gill Sans MT Condensed"/>
                <a:cs typeface="Gill Sans MT Condensed"/>
              </a:rPr>
              <a:t>m³</a:t>
            </a:r>
            <a:endParaRPr sz="1632" dirty="0">
              <a:latin typeface="Gill Sans MT Condensed"/>
              <a:cs typeface="Gill Sans MT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7030" y="1229249"/>
            <a:ext cx="11922037" cy="257264"/>
          </a:xfrm>
          <a:prstGeom prst="rect">
            <a:avLst/>
          </a:prstGeom>
          <a:solidFill>
            <a:srgbClr val="A6A6A6"/>
          </a:solidFill>
          <a:ln w="6108">
            <a:solidFill>
              <a:srgbClr val="000000"/>
            </a:solidFill>
          </a:ln>
        </p:spPr>
        <p:txBody>
          <a:bodyPr vert="horz" wrap="square" lIns="0" tIns="6046" rIns="0" bIns="0" rtlCol="0">
            <a:spAutoFit/>
          </a:bodyPr>
          <a:lstStyle/>
          <a:p>
            <a:pPr marL="96737">
              <a:spcBef>
                <a:spcPts val="48"/>
              </a:spcBef>
            </a:pP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Choix</a:t>
            </a:r>
            <a:r>
              <a:rPr sz="1632" b="1" spc="-7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de</a:t>
            </a:r>
            <a:r>
              <a:rPr sz="1632" b="1" spc="-20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spc="-1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l’ouvrage</a:t>
            </a:r>
            <a:endParaRPr sz="1632">
              <a:latin typeface="Gill Sans MT Condensed"/>
              <a:cs typeface="Gill Sans MT Condensed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094449" y="1683224"/>
          <a:ext cx="11750155" cy="14061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2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413"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Raisons</a:t>
                      </a:r>
                      <a:r>
                        <a:rPr sz="1500" b="1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du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choix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spc="-25" dirty="0">
                          <a:latin typeface="Gill Sans MT Condensed"/>
                          <a:cs typeface="Gill Sans MT Condensed"/>
                        </a:rPr>
                        <a:t>de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l’emplacement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Le</a:t>
                      </a:r>
                      <a:r>
                        <a:rPr sz="1500" spc="1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site</a:t>
                      </a:r>
                      <a:r>
                        <a:rPr sz="1500" spc="1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a</a:t>
                      </a:r>
                      <a:r>
                        <a:rPr sz="1500" spc="1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été</a:t>
                      </a:r>
                      <a:r>
                        <a:rPr sz="1500" spc="1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retenu</a:t>
                      </a:r>
                      <a:r>
                        <a:rPr sz="1500" spc="1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114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raison</a:t>
                      </a:r>
                      <a:r>
                        <a:rPr sz="1500" spc="114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de</a:t>
                      </a:r>
                      <a:r>
                        <a:rPr sz="1500" spc="10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l’éloignement</a:t>
                      </a:r>
                      <a:r>
                        <a:rPr sz="1500" spc="10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du</a:t>
                      </a:r>
                      <a:r>
                        <a:rPr sz="1500" spc="1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point</a:t>
                      </a:r>
                      <a:r>
                        <a:rPr sz="1500" spc="10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d’eau</a:t>
                      </a:r>
                      <a:r>
                        <a:rPr sz="1500" spc="1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le</a:t>
                      </a:r>
                      <a:r>
                        <a:rPr sz="1500" spc="10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plus</a:t>
                      </a:r>
                      <a:r>
                        <a:rPr sz="1500" spc="1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proche,</a:t>
                      </a:r>
                      <a:r>
                        <a:rPr sz="1500" spc="114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qui</a:t>
                      </a:r>
                      <a:r>
                        <a:rPr sz="1500" spc="114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imposait</a:t>
                      </a:r>
                      <a:r>
                        <a:rPr sz="1500" spc="10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à</a:t>
                      </a:r>
                      <a:r>
                        <a:rPr sz="1500" spc="1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la</a:t>
                      </a:r>
                      <a:r>
                        <a:rPr sz="1500" spc="1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famille</a:t>
                      </a:r>
                      <a:r>
                        <a:rPr sz="1500" spc="114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une</a:t>
                      </a:r>
                      <a:r>
                        <a:rPr sz="1500" spc="1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charge</a:t>
                      </a:r>
                      <a:r>
                        <a:rPr sz="1500" spc="114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importante</a:t>
                      </a:r>
                      <a:r>
                        <a:rPr sz="1500" spc="1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1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temps</a:t>
                      </a:r>
                      <a:r>
                        <a:rPr sz="1500" spc="1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et</a:t>
                      </a:r>
                      <a:r>
                        <a:rPr sz="1500" spc="114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114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effort</a:t>
                      </a:r>
                      <a:r>
                        <a:rPr sz="1500" spc="10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pour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l’approvisionnement.</a:t>
                      </a:r>
                      <a:r>
                        <a:rPr sz="1500" spc="-4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L’installation</a:t>
                      </a:r>
                      <a:r>
                        <a:rPr sz="1500" spc="-4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de</a:t>
                      </a:r>
                      <a:r>
                        <a:rPr sz="1500" spc="-4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la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citerne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familiale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permet</a:t>
                      </a:r>
                      <a:r>
                        <a:rPr sz="1500" spc="-5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de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réduire</a:t>
                      </a:r>
                      <a:r>
                        <a:rPr sz="1500" spc="-4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cette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contrainte</a:t>
                      </a:r>
                      <a:r>
                        <a:rPr sz="1500" spc="-5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et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d’assurer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un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accès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plus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régulier,</a:t>
                      </a:r>
                      <a:r>
                        <a:rPr sz="1500" spc="-4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fiable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et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sécurisé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à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la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ressource</a:t>
                      </a:r>
                      <a:r>
                        <a:rPr sz="1500" spc="-3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-4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eau.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798"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Accès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65"/>
                        </a:lnSpc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Accessible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en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toutes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saisons.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413">
                <a:tc>
                  <a:txBody>
                    <a:bodyPr/>
                    <a:lstStyle/>
                    <a:p>
                      <a:pPr marL="69850" marR="460375">
                        <a:lnSpc>
                          <a:spcPts val="1320"/>
                        </a:lnSpc>
                      </a:pP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Saison(s)</a:t>
                      </a:r>
                      <a:r>
                        <a:rPr sz="1500" b="1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propice(s)</a:t>
                      </a:r>
                      <a:r>
                        <a:rPr sz="1500" b="1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à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spc="-25" dirty="0">
                          <a:latin typeface="Gill Sans MT Condensed"/>
                          <a:cs typeface="Gill Sans MT Condensed"/>
                        </a:rPr>
                        <a:t>la 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construction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75"/>
                        </a:lnSpc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Toute</a:t>
                      </a:r>
                      <a:r>
                        <a:rPr sz="1500" spc="-2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l’année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25">
                <a:tc>
                  <a:txBody>
                    <a:bodyPr/>
                    <a:lstStyle/>
                    <a:p>
                      <a:pPr marL="69850">
                        <a:lnSpc>
                          <a:spcPts val="1275"/>
                        </a:lnSpc>
                      </a:pP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Choix</a:t>
                      </a:r>
                      <a:r>
                        <a:rPr sz="1500" b="1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b="1" dirty="0">
                          <a:latin typeface="Gill Sans MT Condensed"/>
                          <a:cs typeface="Gill Sans MT Condensed"/>
                        </a:rPr>
                        <a:t>du type</a:t>
                      </a:r>
                      <a:r>
                        <a:rPr sz="1500" b="1" spc="-10" dirty="0">
                          <a:latin typeface="Gill Sans MT Condensed"/>
                          <a:cs typeface="Gill Sans MT Condensed"/>
                        </a:rPr>
                        <a:t> d’ouvrage</a:t>
                      </a:r>
                      <a:endParaRPr sz="150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75"/>
                        </a:lnSpc>
                      </a:pP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L’accès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a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l’eau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portable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étant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très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limité</a:t>
                      </a:r>
                      <a:r>
                        <a:rPr sz="1500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dans</a:t>
                      </a:r>
                      <a:r>
                        <a:rPr sz="1500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la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zone,</a:t>
                      </a:r>
                      <a:r>
                        <a:rPr sz="1500" spc="-3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la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citerne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constitue</a:t>
                      </a:r>
                      <a:r>
                        <a:rPr sz="1500" spc="-1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une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dirty="0">
                          <a:latin typeface="Gill Sans MT Condensed"/>
                          <a:cs typeface="Gill Sans MT Condensed"/>
                        </a:rPr>
                        <a:t>solution</a:t>
                      </a:r>
                      <a:r>
                        <a:rPr sz="1500" spc="-25" dirty="0">
                          <a:latin typeface="Gill Sans MT Condensed"/>
                          <a:cs typeface="Gill Sans MT Condensed"/>
                        </a:rPr>
                        <a:t> </a:t>
                      </a:r>
                      <a:r>
                        <a:rPr sz="1500" spc="-10" dirty="0">
                          <a:latin typeface="Gill Sans MT Condensed"/>
                          <a:cs typeface="Gill Sans MT Condensed"/>
                        </a:rPr>
                        <a:t>adaptée</a:t>
                      </a:r>
                      <a:endParaRPr sz="1500" dirty="0">
                        <a:latin typeface="Gill Sans MT Condensed"/>
                        <a:cs typeface="Gill Sans MT Condensed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997030" y="3490844"/>
            <a:ext cx="11922037" cy="257264"/>
          </a:xfrm>
          <a:prstGeom prst="rect">
            <a:avLst/>
          </a:prstGeom>
          <a:solidFill>
            <a:srgbClr val="A6A6A6"/>
          </a:solidFill>
          <a:ln w="6108">
            <a:solidFill>
              <a:srgbClr val="000000"/>
            </a:solidFill>
          </a:ln>
        </p:spPr>
        <p:txBody>
          <a:bodyPr vert="horz" wrap="square" lIns="0" tIns="6046" rIns="0" bIns="0" rtlCol="0">
            <a:spAutoFit/>
          </a:bodyPr>
          <a:lstStyle/>
          <a:p>
            <a:pPr marL="96737">
              <a:spcBef>
                <a:spcPts val="48"/>
              </a:spcBef>
            </a:pP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Caractéristiques</a:t>
            </a:r>
            <a:r>
              <a:rPr sz="1632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techniques</a:t>
            </a:r>
            <a:r>
              <a:rPr sz="1632" b="1" spc="-27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de</a:t>
            </a:r>
            <a:r>
              <a:rPr sz="1632" b="1" spc="-4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spc="-1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l’ouvrage</a:t>
            </a:r>
            <a:endParaRPr sz="1632">
              <a:latin typeface="Gill Sans MT Condensed"/>
              <a:cs typeface="Gill Sans MT Condense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7175" y="4016680"/>
            <a:ext cx="9801585" cy="4797470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spc="-14" dirty="0">
                <a:latin typeface="Gill Sans MT Condensed"/>
                <a:cs typeface="Gill Sans MT Condensed"/>
              </a:rPr>
              <a:t>Maçonnerie</a:t>
            </a:r>
            <a:endParaRPr sz="1632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911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Fond</a:t>
            </a:r>
            <a:r>
              <a:rPr sz="1496" b="1" spc="-27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de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la</a:t>
            </a:r>
            <a:r>
              <a:rPr sz="1496" b="1" spc="-27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citerne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surface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3,50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2,50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m,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épaisseur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0,20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m,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soit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un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volume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béton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1,75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spc="-34" dirty="0">
                <a:latin typeface="Gill Sans MT Condensed"/>
                <a:cs typeface="Gill Sans MT Condensed"/>
              </a:rPr>
              <a:t>m³.</a:t>
            </a:r>
            <a:endParaRPr sz="1496">
              <a:latin typeface="Gill Sans MT Condensed"/>
              <a:cs typeface="Gill Sans MT Condensed"/>
            </a:endParaRPr>
          </a:p>
          <a:p>
            <a:pPr marL="638294" indent="-310078"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Parois</a:t>
            </a:r>
            <a:r>
              <a:rPr sz="1496" b="1" spc="-3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réalisées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en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blocs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(parpaings)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0,40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long ×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0,20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48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haut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0,20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d’épaisseur.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Les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blocs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sont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remplis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béton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dosé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à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350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spc="-14" dirty="0">
                <a:latin typeface="Gill Sans MT Condensed"/>
                <a:cs typeface="Gill Sans MT Condensed"/>
              </a:rPr>
              <a:t>kg/m³.</a:t>
            </a:r>
            <a:endParaRPr sz="1496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20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Dalle</a:t>
            </a:r>
            <a:r>
              <a:rPr sz="1496" b="1" spc="-20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supérieure</a:t>
            </a:r>
            <a:r>
              <a:rPr sz="1496" b="1" spc="-3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surface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3,50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2,50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m,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épaisseur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0,15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m,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soit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un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volume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béton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1,3125</a:t>
            </a:r>
            <a:r>
              <a:rPr sz="1496" spc="-34" dirty="0">
                <a:latin typeface="Gill Sans MT Condensed"/>
                <a:cs typeface="Gill Sans MT Condensed"/>
              </a:rPr>
              <a:t> m³.</a:t>
            </a:r>
            <a:endParaRPr sz="1496">
              <a:latin typeface="Gill Sans MT Condensed"/>
              <a:cs typeface="Gill Sans MT Condensed"/>
            </a:endParaRPr>
          </a:p>
          <a:p>
            <a:pPr>
              <a:spcBef>
                <a:spcPts val="82"/>
              </a:spcBef>
              <a:buFont typeface="Symbol"/>
              <a:buChar char=""/>
            </a:pPr>
            <a:endParaRPr sz="1496">
              <a:latin typeface="Gill Sans MT Condensed"/>
              <a:cs typeface="Gill Sans MT Condensed"/>
            </a:endParaRPr>
          </a:p>
          <a:p>
            <a:pPr marL="17275"/>
            <a:r>
              <a:rPr sz="1632" b="1" dirty="0">
                <a:latin typeface="Gill Sans MT Condensed"/>
                <a:cs typeface="Gill Sans MT Condensed"/>
              </a:rPr>
              <a:t>Finitions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la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spc="-14" dirty="0">
                <a:latin typeface="Gill Sans MT Condensed"/>
                <a:cs typeface="Gill Sans MT Condensed"/>
              </a:rPr>
              <a:t>citerne</a:t>
            </a:r>
            <a:endParaRPr sz="1632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918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Intérieur</a:t>
            </a:r>
            <a:r>
              <a:rPr sz="1496" b="1" spc="-41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crépissage,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enduisage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et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cirage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faces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verticales.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Surface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totale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intérieure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: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2,00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(3,00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+</a:t>
            </a:r>
            <a:r>
              <a:rPr sz="1496" spc="-48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2,00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+</a:t>
            </a:r>
            <a:r>
              <a:rPr sz="1496" spc="-48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3,00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+</a:t>
            </a:r>
            <a:r>
              <a:rPr sz="1496" spc="-48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2,00)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=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20</a:t>
            </a:r>
            <a:r>
              <a:rPr sz="1496" spc="-34" dirty="0">
                <a:latin typeface="Gill Sans MT Condensed"/>
                <a:cs typeface="Gill Sans MT Condensed"/>
              </a:rPr>
              <a:t> m²</a:t>
            </a:r>
            <a:endParaRPr sz="1496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4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Fond :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chape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béton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d’au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moins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7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cm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3,00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2,00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=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6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spc="-34" dirty="0">
                <a:latin typeface="Gill Sans MT Condensed"/>
                <a:cs typeface="Gill Sans MT Condensed"/>
              </a:rPr>
              <a:t>m².</a:t>
            </a:r>
            <a:endParaRPr sz="1496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20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Extérieur</a:t>
            </a:r>
            <a:r>
              <a:rPr sz="1496" b="1" spc="-20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crépissage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toute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la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surface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visible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spc="-14" dirty="0">
                <a:latin typeface="Gill Sans MT Condensed"/>
                <a:cs typeface="Gill Sans MT Condensed"/>
              </a:rPr>
              <a:t>au-</a:t>
            </a:r>
            <a:r>
              <a:rPr sz="1496" dirty="0">
                <a:latin typeface="Gill Sans MT Condensed"/>
                <a:cs typeface="Gill Sans MT Condensed"/>
              </a:rPr>
              <a:t>dessus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du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spc="-27" dirty="0">
                <a:latin typeface="Gill Sans MT Condensed"/>
                <a:cs typeface="Gill Sans MT Condensed"/>
              </a:rPr>
              <a:t>sol.</a:t>
            </a:r>
            <a:endParaRPr sz="1496">
              <a:latin typeface="Gill Sans MT Condensed"/>
              <a:cs typeface="Gill Sans MT Condensed"/>
            </a:endParaRPr>
          </a:p>
          <a:p>
            <a:pPr>
              <a:spcBef>
                <a:spcPts val="82"/>
              </a:spcBef>
              <a:buFont typeface="Symbol"/>
              <a:buChar char=""/>
            </a:pPr>
            <a:endParaRPr sz="1496">
              <a:latin typeface="Gill Sans MT Condensed"/>
              <a:cs typeface="Gill Sans MT Condensed"/>
            </a:endParaRPr>
          </a:p>
          <a:p>
            <a:pPr marL="17275"/>
            <a:r>
              <a:rPr sz="1632" dirty="0">
                <a:latin typeface="Gill Sans MT Condensed"/>
                <a:cs typeface="Gill Sans MT Condensed"/>
              </a:rPr>
              <a:t>.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b="1" spc="-14" dirty="0">
                <a:latin typeface="Gill Sans MT Condensed"/>
                <a:cs typeface="Gill Sans MT Condensed"/>
              </a:rPr>
              <a:t>Ferraillage</a:t>
            </a:r>
            <a:endParaRPr sz="1632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931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Fond</a:t>
            </a:r>
            <a:r>
              <a:rPr sz="1496" b="1" spc="-7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de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la</a:t>
            </a:r>
            <a:r>
              <a:rPr sz="1496" b="1" spc="-27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citerne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quadrillage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fers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3/8’’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espacés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20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cm,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recourbés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en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U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1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remontant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dans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les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trous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parpaings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jusqu’à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la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dernière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spc="-14" dirty="0">
                <a:latin typeface="Gill Sans MT Condensed"/>
                <a:cs typeface="Gill Sans MT Condensed"/>
              </a:rPr>
              <a:t>rangée.</a:t>
            </a:r>
            <a:endParaRPr sz="1496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20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Dalle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quadrillage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fers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½’’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espacés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20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spc="-34" dirty="0">
                <a:latin typeface="Gill Sans MT Condensed"/>
                <a:cs typeface="Gill Sans MT Condensed"/>
              </a:rPr>
              <a:t>cm.</a:t>
            </a:r>
            <a:endParaRPr sz="1496">
              <a:latin typeface="Gill Sans MT Condensed"/>
              <a:cs typeface="Gill Sans MT Condensed"/>
            </a:endParaRPr>
          </a:p>
          <a:p>
            <a:pPr>
              <a:spcBef>
                <a:spcPts val="82"/>
              </a:spcBef>
              <a:buFont typeface="Symbol"/>
              <a:buChar char=""/>
            </a:pPr>
            <a:endParaRPr sz="1496">
              <a:latin typeface="Gill Sans MT Condensed"/>
              <a:cs typeface="Gill Sans MT Condensed"/>
            </a:endParaRPr>
          </a:p>
          <a:p>
            <a:pPr marL="17275">
              <a:spcBef>
                <a:spcPts val="7"/>
              </a:spcBef>
            </a:pPr>
            <a:r>
              <a:rPr sz="1632" b="1" spc="-14" dirty="0">
                <a:latin typeface="Gill Sans MT Condensed"/>
                <a:cs typeface="Gill Sans MT Condensed"/>
              </a:rPr>
              <a:t>Fouilles</a:t>
            </a:r>
            <a:endParaRPr sz="1632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931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dirty="0">
                <a:latin typeface="Gill Sans MT Condensed"/>
                <a:cs typeface="Gill Sans MT Condensed"/>
              </a:rPr>
              <a:t>Volume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estimé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: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10</a:t>
            </a:r>
            <a:r>
              <a:rPr sz="1496" spc="-34" dirty="0">
                <a:latin typeface="Gill Sans MT Condensed"/>
                <a:cs typeface="Gill Sans MT Condensed"/>
              </a:rPr>
              <a:t> m³</a:t>
            </a:r>
            <a:endParaRPr sz="1496">
              <a:latin typeface="Gill Sans MT Condensed"/>
              <a:cs typeface="Gill Sans MT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7176" y="1189181"/>
            <a:ext cx="1970163" cy="31047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Schémas/plans</a:t>
            </a:r>
            <a:r>
              <a:rPr sz="1904" b="1" spc="-75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de</a:t>
            </a:r>
            <a:r>
              <a:rPr sz="1904" b="1" spc="-68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spc="-14" dirty="0">
                <a:solidFill>
                  <a:srgbClr val="008000"/>
                </a:solidFill>
                <a:latin typeface="Gill Sans MT Condensed"/>
                <a:cs typeface="Gill Sans MT Condensed"/>
              </a:rPr>
              <a:t>l’ouvrage</a:t>
            </a:r>
            <a:endParaRPr sz="1904">
              <a:latin typeface="Gill Sans MT Condensed"/>
              <a:cs typeface="Gill Sans MT Condensed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4350" y="2306972"/>
            <a:ext cx="6445630" cy="23852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5381" y="5499358"/>
            <a:ext cx="5209093" cy="298500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-952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4"/>
              <a:stretch>
                <a:fillRect l="-300" r="-30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" y="-9525"/>
            <a:ext cx="18307050" cy="10189274"/>
          </a:xfrm>
          <a:custGeom>
            <a:avLst/>
            <a:gdLst/>
            <a:ahLst/>
            <a:cxnLst/>
            <a:rect l="l" t="t" r="r" b="b"/>
            <a:pathLst>
              <a:path w="18307050" h="10189274">
                <a:moveTo>
                  <a:pt x="0" y="0"/>
                </a:moveTo>
                <a:lnTo>
                  <a:pt x="18307050" y="0"/>
                </a:lnTo>
                <a:lnTo>
                  <a:pt x="18307050" y="10189274"/>
                </a:lnTo>
                <a:lnTo>
                  <a:pt x="0" y="10189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271999" y="271999"/>
            <a:ext cx="10138099" cy="9743002"/>
            <a:chOff x="0" y="0"/>
            <a:chExt cx="13517465" cy="12990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517499" cy="12990703"/>
            </a:xfrm>
            <a:custGeom>
              <a:avLst/>
              <a:gdLst/>
              <a:ahLst/>
              <a:cxnLst/>
              <a:rect l="l" t="t" r="r" b="b"/>
              <a:pathLst>
                <a:path w="13517499" h="12990703">
                  <a:moveTo>
                    <a:pt x="0" y="0"/>
                  </a:moveTo>
                  <a:lnTo>
                    <a:pt x="13517499" y="0"/>
                  </a:lnTo>
                  <a:lnTo>
                    <a:pt x="13517499" y="12990703"/>
                  </a:lnTo>
                  <a:lnTo>
                    <a:pt x="0" y="12990703"/>
                  </a:lnTo>
                  <a:close/>
                </a:path>
              </a:pathLst>
            </a:custGeom>
            <a:blipFill>
              <a:blip r:embed="rId4"/>
              <a:stretch>
                <a:fillRect l="-14068" r="-1406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704316" y="2807730"/>
            <a:ext cx="5554984" cy="334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88"/>
              </a:lnSpc>
            </a:pPr>
            <a:r>
              <a:rPr lang="en-US" sz="6825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EMPLACEMENT DE LA CITERNE # 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455968" y="6454116"/>
            <a:ext cx="5912870" cy="104775"/>
            <a:chOff x="0" y="0"/>
            <a:chExt cx="7883827" cy="139700"/>
          </a:xfrm>
        </p:grpSpPr>
        <p:sp>
          <p:nvSpPr>
            <p:cNvPr id="7" name="Freeform 7"/>
            <p:cNvSpPr/>
            <p:nvPr/>
          </p:nvSpPr>
          <p:spPr>
            <a:xfrm>
              <a:off x="93091" y="0"/>
              <a:ext cx="7744206" cy="186309"/>
            </a:xfrm>
            <a:custGeom>
              <a:avLst/>
              <a:gdLst/>
              <a:ahLst/>
              <a:cxnLst/>
              <a:rect l="l" t="t" r="r" b="b"/>
              <a:pathLst>
                <a:path w="7744206" h="186309">
                  <a:moveTo>
                    <a:pt x="0" y="0"/>
                  </a:moveTo>
                  <a:lnTo>
                    <a:pt x="7744206" y="0"/>
                  </a:lnTo>
                  <a:lnTo>
                    <a:pt x="7744206" y="186309"/>
                  </a:lnTo>
                  <a:lnTo>
                    <a:pt x="0" y="186309"/>
                  </a:lnTo>
                  <a:close/>
                </a:path>
              </a:pathLst>
            </a:custGeom>
            <a:solidFill>
              <a:srgbClr val="C8A69A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-952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698707" cy="10287000"/>
            <a:chOff x="0" y="0"/>
            <a:chExt cx="10264943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64902" cy="13716000"/>
            </a:xfrm>
            <a:custGeom>
              <a:avLst/>
              <a:gdLst/>
              <a:ahLst/>
              <a:cxnLst/>
              <a:rect l="l" t="t" r="r" b="b"/>
              <a:pathLst>
                <a:path w="10264902" h="13716000">
                  <a:moveTo>
                    <a:pt x="0" y="0"/>
                  </a:moveTo>
                  <a:lnTo>
                    <a:pt x="10264902" y="0"/>
                  </a:lnTo>
                  <a:lnTo>
                    <a:pt x="10264902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4"/>
              <a:stretch>
                <a:fillRect l="-107" r="-10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6127742"/>
            <a:ext cx="7953971" cy="9525"/>
            <a:chOff x="0" y="0"/>
            <a:chExt cx="10605295" cy="12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05262" cy="12700"/>
            </a:xfrm>
            <a:custGeom>
              <a:avLst/>
              <a:gdLst/>
              <a:ahLst/>
              <a:cxnLst/>
              <a:rect l="l" t="t" r="r" b="b"/>
              <a:pathLst>
                <a:path w="10605262" h="12700">
                  <a:moveTo>
                    <a:pt x="0" y="0"/>
                  </a:moveTo>
                  <a:lnTo>
                    <a:pt x="10605262" y="0"/>
                  </a:lnTo>
                  <a:lnTo>
                    <a:pt x="10605262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44000" y="1122593"/>
            <a:ext cx="7953971" cy="435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6"/>
              </a:lnSpc>
            </a:pPr>
            <a:r>
              <a:rPr lang="en-US" sz="7406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FERRAILLAGE DU FOND ET DES PAROIS DE LA CITERNE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6733532"/>
            <a:ext cx="7953971" cy="96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8"/>
              </a:lnSpc>
            </a:pPr>
            <a:r>
              <a:rPr lang="en-US" sz="2370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LES ARMATURES VERTICALES S’ETENDENT DU BAS DE LA FONDATION  JUSQU’A LA DERNIERE RANGEE DE BLOCS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8053031"/>
            <a:ext cx="7953971" cy="96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8"/>
              </a:lnSpc>
            </a:pPr>
            <a:r>
              <a:rPr lang="en-US" sz="2370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QUADRILLAGE DU FOND DE LA CITERNE AVEC DES ACIERS DE 3/8 POUCES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0"/>
            <a:ext cx="15773400" cy="10287000"/>
            <a:chOff x="0" y="0"/>
            <a:chExt cx="21031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3716000"/>
            </a:xfrm>
            <a:custGeom>
              <a:avLst/>
              <a:gdLst/>
              <a:ahLst/>
              <a:cxnLst/>
              <a:rect l="l" t="t" r="r" b="b"/>
              <a:pathLst>
                <a:path w="21031200" h="13716000">
                  <a:moveTo>
                    <a:pt x="0" y="0"/>
                  </a:moveTo>
                  <a:lnTo>
                    <a:pt x="21031200" y="0"/>
                  </a:lnTo>
                  <a:lnTo>
                    <a:pt x="210312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705100" y="6943725"/>
            <a:ext cx="11201400" cy="2314575"/>
            <a:chOff x="0" y="0"/>
            <a:chExt cx="14935200" cy="3086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35200" cy="3086100"/>
            </a:xfrm>
            <a:custGeom>
              <a:avLst/>
              <a:gdLst/>
              <a:ahLst/>
              <a:cxnLst/>
              <a:rect l="l" t="t" r="r" b="b"/>
              <a:pathLst>
                <a:path w="14935200" h="3086100">
                  <a:moveTo>
                    <a:pt x="0" y="0"/>
                  </a:moveTo>
                  <a:lnTo>
                    <a:pt x="14935200" y="0"/>
                  </a:lnTo>
                  <a:lnTo>
                    <a:pt x="14935200" y="3086100"/>
                  </a:lnTo>
                  <a:lnTo>
                    <a:pt x="0" y="3086100"/>
                  </a:lnTo>
                  <a:close/>
                </a:path>
              </a:pathLst>
            </a:custGeom>
            <a:solidFill>
              <a:srgbClr val="C8B7A1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642384"/>
            <a:ext cx="6258309" cy="667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BETONNAGE DE LA FONDATION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0"/>
            <a:ext cx="15773400" cy="10287000"/>
            <a:chOff x="0" y="0"/>
            <a:chExt cx="21031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3716000"/>
            </a:xfrm>
            <a:custGeom>
              <a:avLst/>
              <a:gdLst/>
              <a:ahLst/>
              <a:cxnLst/>
              <a:rect l="l" t="t" r="r" b="b"/>
              <a:pathLst>
                <a:path w="21031200" h="13716000">
                  <a:moveTo>
                    <a:pt x="0" y="0"/>
                  </a:moveTo>
                  <a:lnTo>
                    <a:pt x="21031200" y="0"/>
                  </a:lnTo>
                  <a:lnTo>
                    <a:pt x="210312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030700" y="0"/>
            <a:ext cx="1257300" cy="10287000"/>
            <a:chOff x="0" y="0"/>
            <a:chExt cx="16764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6400" cy="13716000"/>
            </a:xfrm>
            <a:custGeom>
              <a:avLst/>
              <a:gdLst/>
              <a:ahLst/>
              <a:cxnLst/>
              <a:rect l="l" t="t" r="r" b="b"/>
              <a:pathLst>
                <a:path w="1676400" h="13716000">
                  <a:moveTo>
                    <a:pt x="0" y="0"/>
                  </a:moveTo>
                  <a:lnTo>
                    <a:pt x="1676400" y="0"/>
                  </a:lnTo>
                  <a:lnTo>
                    <a:pt x="16764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31695" y="0"/>
            <a:ext cx="14024610" cy="10287000"/>
            <a:chOff x="0" y="0"/>
            <a:chExt cx="1869948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99480" cy="13716000"/>
            </a:xfrm>
            <a:custGeom>
              <a:avLst/>
              <a:gdLst/>
              <a:ahLst/>
              <a:cxnLst/>
              <a:rect l="l" t="t" r="r" b="b"/>
              <a:pathLst>
                <a:path w="18699480" h="13716000">
                  <a:moveTo>
                    <a:pt x="0" y="0"/>
                  </a:moveTo>
                  <a:lnTo>
                    <a:pt x="18699480" y="0"/>
                  </a:lnTo>
                  <a:lnTo>
                    <a:pt x="1869948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24" b="-112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-9525" y="-9525"/>
            <a:ext cx="2865120" cy="10306050"/>
          </a:xfrm>
          <a:custGeom>
            <a:avLst/>
            <a:gdLst/>
            <a:ahLst/>
            <a:cxnLst/>
            <a:rect l="l" t="t" r="r" b="b"/>
            <a:pathLst>
              <a:path w="2865120" h="10306050">
                <a:moveTo>
                  <a:pt x="0" y="0"/>
                </a:moveTo>
                <a:lnTo>
                  <a:pt x="2865120" y="0"/>
                </a:lnTo>
                <a:lnTo>
                  <a:pt x="286512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3" r="-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 rot="-5400000">
            <a:off x="-3958620" y="4126230"/>
            <a:ext cx="9641205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POSE DES PARPAINGS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-952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257300" y="497682"/>
            <a:ext cx="15773400" cy="2285715"/>
            <a:chOff x="0" y="0"/>
            <a:chExt cx="21031200" cy="3047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3047620"/>
            </a:xfrm>
            <a:custGeom>
              <a:avLst/>
              <a:gdLst/>
              <a:ahLst/>
              <a:cxnLst/>
              <a:rect l="l" t="t" r="r" b="b"/>
              <a:pathLst>
                <a:path w="21031200" h="3047620">
                  <a:moveTo>
                    <a:pt x="0" y="0"/>
                  </a:moveTo>
                  <a:lnTo>
                    <a:pt x="21031200" y="0"/>
                  </a:lnTo>
                  <a:lnTo>
                    <a:pt x="21031200" y="3047620"/>
                  </a:lnTo>
                  <a:lnTo>
                    <a:pt x="0" y="30476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1031200" cy="31142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MORTIER ET BETON POUR LA POSE DES PARPAINGS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7300" y="3308983"/>
            <a:ext cx="10613422" cy="4773453"/>
            <a:chOff x="0" y="0"/>
            <a:chExt cx="14151229" cy="63646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51229" cy="6364605"/>
            </a:xfrm>
            <a:custGeom>
              <a:avLst/>
              <a:gdLst/>
              <a:ahLst/>
              <a:cxnLst/>
              <a:rect l="l" t="t" r="r" b="b"/>
              <a:pathLst>
                <a:path w="14151229" h="6364605">
                  <a:moveTo>
                    <a:pt x="0" y="0"/>
                  </a:moveTo>
                  <a:lnTo>
                    <a:pt x="14151229" y="0"/>
                  </a:lnTo>
                  <a:lnTo>
                    <a:pt x="14151229" y="6364605"/>
                  </a:lnTo>
                  <a:lnTo>
                    <a:pt x="0" y="6364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61620" y="3308984"/>
            <a:ext cx="3634740" cy="1234440"/>
            <a:chOff x="0" y="0"/>
            <a:chExt cx="4846320" cy="16459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46320" cy="1645920"/>
            </a:xfrm>
            <a:custGeom>
              <a:avLst/>
              <a:gdLst/>
              <a:ahLst/>
              <a:cxnLst/>
              <a:rect l="l" t="t" r="r" b="b"/>
              <a:pathLst>
                <a:path w="4846320" h="1645920">
                  <a:moveTo>
                    <a:pt x="0" y="822960"/>
                  </a:moveTo>
                  <a:cubicBezTo>
                    <a:pt x="0" y="368427"/>
                    <a:pt x="1084834" y="0"/>
                    <a:pt x="2423160" y="0"/>
                  </a:cubicBezTo>
                  <a:cubicBezTo>
                    <a:pt x="3761486" y="0"/>
                    <a:pt x="4846320" y="368427"/>
                    <a:pt x="4846320" y="822960"/>
                  </a:cubicBezTo>
                  <a:cubicBezTo>
                    <a:pt x="4846320" y="1277493"/>
                    <a:pt x="3761486" y="1645920"/>
                    <a:pt x="2423160" y="1645920"/>
                  </a:cubicBezTo>
                  <a:cubicBezTo>
                    <a:pt x="1084834" y="1645920"/>
                    <a:pt x="0" y="1277493"/>
                    <a:pt x="0" y="822960"/>
                  </a:cubicBezTo>
                  <a:close/>
                </a:path>
              </a:pathLst>
            </a:custGeom>
            <a:solidFill>
              <a:srgbClr val="2E3F41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952095" y="3299459"/>
            <a:ext cx="3653790" cy="1253490"/>
          </a:xfrm>
          <a:custGeom>
            <a:avLst/>
            <a:gdLst/>
            <a:ahLst/>
            <a:cxnLst/>
            <a:rect l="l" t="t" r="r" b="b"/>
            <a:pathLst>
              <a:path w="3653790" h="1253490">
                <a:moveTo>
                  <a:pt x="0" y="0"/>
                </a:moveTo>
                <a:lnTo>
                  <a:pt x="3653790" y="0"/>
                </a:lnTo>
                <a:lnTo>
                  <a:pt x="3653790" y="1253490"/>
                </a:lnTo>
                <a:lnTo>
                  <a:pt x="0" y="1253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12952095" y="3256596"/>
            <a:ext cx="3653790" cy="1296353"/>
            <a:chOff x="0" y="0"/>
            <a:chExt cx="4871720" cy="17284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71720" cy="1728470"/>
            </a:xfrm>
            <a:custGeom>
              <a:avLst/>
              <a:gdLst/>
              <a:ahLst/>
              <a:cxnLst/>
              <a:rect l="l" t="t" r="r" b="b"/>
              <a:pathLst>
                <a:path w="4871720" h="1728470">
                  <a:moveTo>
                    <a:pt x="0" y="0"/>
                  </a:moveTo>
                  <a:lnTo>
                    <a:pt x="4871720" y="0"/>
                  </a:lnTo>
                  <a:lnTo>
                    <a:pt x="4871720" y="1728470"/>
                  </a:lnTo>
                  <a:lnTo>
                    <a:pt x="0" y="1728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871720" cy="17856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DBE0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MORTIER DOSÉ A 300KG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24385" y="6192915"/>
            <a:ext cx="3943350" cy="1525905"/>
            <a:chOff x="0" y="0"/>
            <a:chExt cx="5257800" cy="20345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57800" cy="2034540"/>
            </a:xfrm>
            <a:custGeom>
              <a:avLst/>
              <a:gdLst/>
              <a:ahLst/>
              <a:cxnLst/>
              <a:rect l="l" t="t" r="r" b="b"/>
              <a:pathLst>
                <a:path w="5257800" h="2034540">
                  <a:moveTo>
                    <a:pt x="0" y="1017270"/>
                  </a:moveTo>
                  <a:cubicBezTo>
                    <a:pt x="0" y="455422"/>
                    <a:pt x="1177036" y="0"/>
                    <a:pt x="2628900" y="0"/>
                  </a:cubicBezTo>
                  <a:cubicBezTo>
                    <a:pt x="4080764" y="0"/>
                    <a:pt x="5257800" y="455422"/>
                    <a:pt x="5257800" y="1017270"/>
                  </a:cubicBezTo>
                  <a:cubicBezTo>
                    <a:pt x="5257800" y="1579118"/>
                    <a:pt x="4080764" y="2034540"/>
                    <a:pt x="2628900" y="2034540"/>
                  </a:cubicBezTo>
                  <a:cubicBezTo>
                    <a:pt x="1177036" y="2034540"/>
                    <a:pt x="0" y="1579118"/>
                    <a:pt x="0" y="1017270"/>
                  </a:cubicBezTo>
                  <a:close/>
                </a:path>
              </a:pathLst>
            </a:custGeom>
            <a:solidFill>
              <a:srgbClr val="2E3F41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214860" y="6183390"/>
            <a:ext cx="3962400" cy="1544955"/>
          </a:xfrm>
          <a:custGeom>
            <a:avLst/>
            <a:gdLst/>
            <a:ahLst/>
            <a:cxnLst/>
            <a:rect l="l" t="t" r="r" b="b"/>
            <a:pathLst>
              <a:path w="3962400" h="1544955">
                <a:moveTo>
                  <a:pt x="0" y="0"/>
                </a:moveTo>
                <a:lnTo>
                  <a:pt x="3962400" y="0"/>
                </a:lnTo>
                <a:lnTo>
                  <a:pt x="3962400" y="1544955"/>
                </a:lnTo>
                <a:lnTo>
                  <a:pt x="0" y="154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12214860" y="6140528"/>
            <a:ext cx="3962400" cy="1587818"/>
            <a:chOff x="0" y="0"/>
            <a:chExt cx="5283200" cy="21170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283200" cy="2117090"/>
            </a:xfrm>
            <a:custGeom>
              <a:avLst/>
              <a:gdLst/>
              <a:ahLst/>
              <a:cxnLst/>
              <a:rect l="l" t="t" r="r" b="b"/>
              <a:pathLst>
                <a:path w="5283200" h="2117090">
                  <a:moveTo>
                    <a:pt x="0" y="0"/>
                  </a:moveTo>
                  <a:lnTo>
                    <a:pt x="5283200" y="0"/>
                  </a:lnTo>
                  <a:lnTo>
                    <a:pt x="5283200" y="2117090"/>
                  </a:lnTo>
                  <a:lnTo>
                    <a:pt x="0" y="21170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5283200" cy="21742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DBE0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 BETON DOSÉ A 350KG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661457" y="3921442"/>
            <a:ext cx="1295400" cy="1601154"/>
            <a:chOff x="0" y="0"/>
            <a:chExt cx="1727200" cy="2134872"/>
          </a:xfrm>
        </p:grpSpPr>
        <p:sp>
          <p:nvSpPr>
            <p:cNvPr id="21" name="Freeform 21"/>
            <p:cNvSpPr/>
            <p:nvPr/>
          </p:nvSpPr>
          <p:spPr>
            <a:xfrm>
              <a:off x="-762" y="-762"/>
              <a:ext cx="1728724" cy="2136394"/>
            </a:xfrm>
            <a:custGeom>
              <a:avLst/>
              <a:gdLst/>
              <a:ahLst/>
              <a:cxnLst/>
              <a:rect l="l" t="t" r="r" b="b"/>
              <a:pathLst>
                <a:path w="1728724" h="2136394">
                  <a:moveTo>
                    <a:pt x="1726565" y="11049"/>
                  </a:moveTo>
                  <a:lnTo>
                    <a:pt x="12065" y="2133219"/>
                  </a:lnTo>
                  <a:cubicBezTo>
                    <a:pt x="9906" y="2135886"/>
                    <a:pt x="5842" y="2136394"/>
                    <a:pt x="3175" y="2134108"/>
                  </a:cubicBezTo>
                  <a:cubicBezTo>
                    <a:pt x="508" y="2131822"/>
                    <a:pt x="0" y="2127885"/>
                    <a:pt x="2286" y="2125218"/>
                  </a:cubicBezTo>
                  <a:lnTo>
                    <a:pt x="1716659" y="3175"/>
                  </a:lnTo>
                  <a:cubicBezTo>
                    <a:pt x="1718818" y="508"/>
                    <a:pt x="1722882" y="0"/>
                    <a:pt x="1725549" y="2286"/>
                  </a:cubicBezTo>
                  <a:cubicBezTo>
                    <a:pt x="1728216" y="4572"/>
                    <a:pt x="1728724" y="8509"/>
                    <a:pt x="1726438" y="11176"/>
                  </a:cubicBezTo>
                  <a:close/>
                </a:path>
              </a:pathLst>
            </a:custGeom>
            <a:solidFill>
              <a:srgbClr val="465B51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375583" y="6095881"/>
            <a:ext cx="1844040" cy="864748"/>
            <a:chOff x="0" y="0"/>
            <a:chExt cx="2458720" cy="1152997"/>
          </a:xfrm>
        </p:grpSpPr>
        <p:sp>
          <p:nvSpPr>
            <p:cNvPr id="23" name="Freeform 23"/>
            <p:cNvSpPr/>
            <p:nvPr/>
          </p:nvSpPr>
          <p:spPr>
            <a:xfrm>
              <a:off x="-889" y="-889"/>
              <a:ext cx="2460498" cy="1154811"/>
            </a:xfrm>
            <a:custGeom>
              <a:avLst/>
              <a:gdLst/>
              <a:ahLst/>
              <a:cxnLst/>
              <a:rect l="l" t="t" r="r" b="b"/>
              <a:pathLst>
                <a:path w="2460498" h="1154811">
                  <a:moveTo>
                    <a:pt x="2450592" y="1153287"/>
                  </a:moveTo>
                  <a:lnTo>
                    <a:pt x="4572" y="12954"/>
                  </a:lnTo>
                  <a:cubicBezTo>
                    <a:pt x="1397" y="11557"/>
                    <a:pt x="0" y="7747"/>
                    <a:pt x="1524" y="4572"/>
                  </a:cubicBezTo>
                  <a:cubicBezTo>
                    <a:pt x="3048" y="1397"/>
                    <a:pt x="6731" y="0"/>
                    <a:pt x="9906" y="1524"/>
                  </a:cubicBezTo>
                  <a:lnTo>
                    <a:pt x="2455926" y="1141857"/>
                  </a:lnTo>
                  <a:cubicBezTo>
                    <a:pt x="2459101" y="1143381"/>
                    <a:pt x="2460498" y="1147064"/>
                    <a:pt x="2458974" y="1150239"/>
                  </a:cubicBezTo>
                  <a:cubicBezTo>
                    <a:pt x="2457450" y="1153414"/>
                    <a:pt x="2453767" y="1154811"/>
                    <a:pt x="2450592" y="1153287"/>
                  </a:cubicBezTo>
                  <a:close/>
                </a:path>
              </a:pathLst>
            </a:custGeom>
            <a:solidFill>
              <a:srgbClr val="465B51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0" y="8761095"/>
            <a:ext cx="18288000" cy="978218"/>
            <a:chOff x="0" y="0"/>
            <a:chExt cx="24384000" cy="13042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384000" cy="1304290"/>
            </a:xfrm>
            <a:custGeom>
              <a:avLst/>
              <a:gdLst/>
              <a:ahLst/>
              <a:cxnLst/>
              <a:rect l="l" t="t" r="r" b="b"/>
              <a:pathLst>
                <a:path w="24384000" h="1304290">
                  <a:moveTo>
                    <a:pt x="0" y="0"/>
                  </a:moveTo>
                  <a:lnTo>
                    <a:pt x="24384000" y="0"/>
                  </a:lnTo>
                  <a:lnTo>
                    <a:pt x="24384000" y="1304290"/>
                  </a:lnTo>
                  <a:lnTo>
                    <a:pt x="0" y="1304290"/>
                  </a:lnTo>
                  <a:close/>
                </a:path>
              </a:pathLst>
            </a:custGeom>
            <a:solidFill>
              <a:srgbClr val="2E3F41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421052" y="6951105"/>
            <a:ext cx="3798570" cy="796764"/>
            <a:chOff x="0" y="0"/>
            <a:chExt cx="5064760" cy="1062352"/>
          </a:xfrm>
        </p:grpSpPr>
        <p:sp>
          <p:nvSpPr>
            <p:cNvPr id="27" name="Freeform 27"/>
            <p:cNvSpPr/>
            <p:nvPr/>
          </p:nvSpPr>
          <p:spPr>
            <a:xfrm>
              <a:off x="-508" y="-635"/>
              <a:ext cx="5065776" cy="1063625"/>
            </a:xfrm>
            <a:custGeom>
              <a:avLst/>
              <a:gdLst/>
              <a:ahLst/>
              <a:cxnLst/>
              <a:rect l="l" t="t" r="r" b="b"/>
              <a:pathLst>
                <a:path w="5065776" h="1063625">
                  <a:moveTo>
                    <a:pt x="5060188" y="13208"/>
                  </a:moveTo>
                  <a:lnTo>
                    <a:pt x="8128" y="1062863"/>
                  </a:lnTo>
                  <a:cubicBezTo>
                    <a:pt x="4699" y="1063625"/>
                    <a:pt x="1270" y="1061339"/>
                    <a:pt x="635" y="1057910"/>
                  </a:cubicBezTo>
                  <a:cubicBezTo>
                    <a:pt x="0" y="1054481"/>
                    <a:pt x="2159" y="1051052"/>
                    <a:pt x="5588" y="1050417"/>
                  </a:cubicBezTo>
                  <a:lnTo>
                    <a:pt x="5057648" y="762"/>
                  </a:lnTo>
                  <a:cubicBezTo>
                    <a:pt x="5061077" y="0"/>
                    <a:pt x="5064506" y="2286"/>
                    <a:pt x="5065141" y="5715"/>
                  </a:cubicBezTo>
                  <a:cubicBezTo>
                    <a:pt x="5065776" y="9144"/>
                    <a:pt x="5063617" y="12573"/>
                    <a:pt x="5060188" y="13208"/>
                  </a:cubicBezTo>
                  <a:close/>
                </a:path>
              </a:pathLst>
            </a:custGeom>
            <a:solidFill>
              <a:srgbClr val="465B51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8" name="Group 28"/>
          <p:cNvGrpSpPr/>
          <p:nvPr/>
        </p:nvGrpSpPr>
        <p:grpSpPr>
          <a:xfrm rot="9327257">
            <a:off x="6615080" y="5712737"/>
            <a:ext cx="6966651" cy="9525"/>
            <a:chOff x="0" y="0"/>
            <a:chExt cx="9288868" cy="12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288907" cy="12700"/>
            </a:xfrm>
            <a:custGeom>
              <a:avLst/>
              <a:gdLst/>
              <a:ahLst/>
              <a:cxnLst/>
              <a:rect l="l" t="t" r="r" b="b"/>
              <a:pathLst>
                <a:path w="9288907" h="12700">
                  <a:moveTo>
                    <a:pt x="6350" y="0"/>
                  </a:moveTo>
                  <a:lnTo>
                    <a:pt x="9282557" y="0"/>
                  </a:lnTo>
                  <a:cubicBezTo>
                    <a:pt x="9286113" y="0"/>
                    <a:pt x="9288907" y="2794"/>
                    <a:pt x="9288907" y="6350"/>
                  </a:cubicBezTo>
                  <a:cubicBezTo>
                    <a:pt x="9288907" y="9906"/>
                    <a:pt x="9286113" y="12700"/>
                    <a:pt x="9282557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465B51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/>
          <p:nvPr/>
        </p:nvGrpSpPr>
        <p:grpSpPr>
          <a:xfrm rot="-9883308">
            <a:off x="5487579" y="7337582"/>
            <a:ext cx="3015162" cy="9525"/>
            <a:chOff x="0" y="0"/>
            <a:chExt cx="4020216" cy="127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20185" cy="12700"/>
            </a:xfrm>
            <a:custGeom>
              <a:avLst/>
              <a:gdLst/>
              <a:ahLst/>
              <a:cxnLst/>
              <a:rect l="l" t="t" r="r" b="b"/>
              <a:pathLst>
                <a:path w="4020185" h="12700">
                  <a:moveTo>
                    <a:pt x="6350" y="0"/>
                  </a:moveTo>
                  <a:lnTo>
                    <a:pt x="4013835" y="0"/>
                  </a:lnTo>
                  <a:cubicBezTo>
                    <a:pt x="4017391" y="0"/>
                    <a:pt x="4020185" y="2794"/>
                    <a:pt x="4020185" y="6350"/>
                  </a:cubicBezTo>
                  <a:cubicBezTo>
                    <a:pt x="4020185" y="9906"/>
                    <a:pt x="4017391" y="12700"/>
                    <a:pt x="4013835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465B51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0"/>
            <a:ext cx="15773400" cy="10287000"/>
            <a:chOff x="0" y="0"/>
            <a:chExt cx="21031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3716000"/>
            </a:xfrm>
            <a:custGeom>
              <a:avLst/>
              <a:gdLst/>
              <a:ahLst/>
              <a:cxnLst/>
              <a:rect l="l" t="t" r="r" b="b"/>
              <a:pathLst>
                <a:path w="21031200" h="13716000">
                  <a:moveTo>
                    <a:pt x="0" y="0"/>
                  </a:moveTo>
                  <a:lnTo>
                    <a:pt x="21031200" y="0"/>
                  </a:lnTo>
                  <a:lnTo>
                    <a:pt x="210312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71999" y="271999"/>
            <a:ext cx="7908899" cy="9743002"/>
            <a:chOff x="0" y="0"/>
            <a:chExt cx="10545199" cy="129906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545191" cy="12990703"/>
            </a:xfrm>
            <a:custGeom>
              <a:avLst/>
              <a:gdLst/>
              <a:ahLst/>
              <a:cxnLst/>
              <a:rect l="l" t="t" r="r" b="b"/>
              <a:pathLst>
                <a:path w="10545191" h="12990703">
                  <a:moveTo>
                    <a:pt x="0" y="0"/>
                  </a:moveTo>
                  <a:lnTo>
                    <a:pt x="10545191" y="0"/>
                  </a:lnTo>
                  <a:lnTo>
                    <a:pt x="10545191" y="12990703"/>
                  </a:lnTo>
                  <a:lnTo>
                    <a:pt x="0" y="12990703"/>
                  </a:lnTo>
                  <a:close/>
                </a:path>
              </a:pathLst>
            </a:custGeom>
            <a:blipFill>
              <a:blip r:embed="rId2"/>
              <a:stretch>
                <a:fillRect l="-32126" r="-3212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77373" y="2086892"/>
            <a:ext cx="7767627" cy="437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65"/>
              </a:lnSpc>
            </a:pPr>
            <a:r>
              <a:rPr lang="en-US" sz="8887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CREPISSAGE A L’INTERIEUR DE LA CITERNE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03736" y="6724650"/>
            <a:ext cx="8489197" cy="104775"/>
            <a:chOff x="0" y="0"/>
            <a:chExt cx="11318929" cy="139700"/>
          </a:xfrm>
        </p:grpSpPr>
        <p:sp>
          <p:nvSpPr>
            <p:cNvPr id="8" name="Freeform 8"/>
            <p:cNvSpPr/>
            <p:nvPr/>
          </p:nvSpPr>
          <p:spPr>
            <a:xfrm>
              <a:off x="93091" y="0"/>
              <a:ext cx="11179302" cy="186309"/>
            </a:xfrm>
            <a:custGeom>
              <a:avLst/>
              <a:gdLst/>
              <a:ahLst/>
              <a:cxnLst/>
              <a:rect l="l" t="t" r="r" b="b"/>
              <a:pathLst>
                <a:path w="11179302" h="186309">
                  <a:moveTo>
                    <a:pt x="0" y="0"/>
                  </a:moveTo>
                  <a:lnTo>
                    <a:pt x="11179302" y="0"/>
                  </a:lnTo>
                  <a:lnTo>
                    <a:pt x="11179302" y="186309"/>
                  </a:lnTo>
                  <a:lnTo>
                    <a:pt x="0" y="186309"/>
                  </a:lnTo>
                  <a:close/>
                </a:path>
              </a:pathLst>
            </a:custGeom>
            <a:solidFill>
              <a:srgbClr val="928A83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" y="-9525"/>
            <a:ext cx="18307050" cy="10189274"/>
          </a:xfrm>
          <a:custGeom>
            <a:avLst/>
            <a:gdLst/>
            <a:ahLst/>
            <a:cxnLst/>
            <a:rect l="l" t="t" r="r" b="b"/>
            <a:pathLst>
              <a:path w="18307050" h="10189274">
                <a:moveTo>
                  <a:pt x="0" y="0"/>
                </a:moveTo>
                <a:lnTo>
                  <a:pt x="18307050" y="0"/>
                </a:lnTo>
                <a:lnTo>
                  <a:pt x="18307050" y="10189274"/>
                </a:lnTo>
                <a:lnTo>
                  <a:pt x="0" y="10189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9144000" y="778109"/>
            <a:ext cx="8367994" cy="8730782"/>
            <a:chOff x="0" y="0"/>
            <a:chExt cx="11157325" cy="116410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57331" cy="11641074"/>
            </a:xfrm>
            <a:custGeom>
              <a:avLst/>
              <a:gdLst/>
              <a:ahLst/>
              <a:cxnLst/>
              <a:rect l="l" t="t" r="r" b="b"/>
              <a:pathLst>
                <a:path w="11157331" h="11641074">
                  <a:moveTo>
                    <a:pt x="0" y="0"/>
                  </a:moveTo>
                  <a:lnTo>
                    <a:pt x="11157331" y="0"/>
                  </a:lnTo>
                  <a:lnTo>
                    <a:pt x="11157331" y="11641074"/>
                  </a:lnTo>
                  <a:lnTo>
                    <a:pt x="0" y="11641074"/>
                  </a:lnTo>
                  <a:close/>
                </a:path>
              </a:pathLst>
            </a:custGeom>
            <a:solidFill>
              <a:srgbClr val="101B2C">
                <a:alpha val="3529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8423" y="4281170"/>
            <a:ext cx="6079148" cy="128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CHARPENTE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76006" y="778109"/>
            <a:ext cx="8367994" cy="8730782"/>
            <a:chOff x="0" y="0"/>
            <a:chExt cx="11157325" cy="116410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57331" cy="11641074"/>
            </a:xfrm>
            <a:custGeom>
              <a:avLst/>
              <a:gdLst/>
              <a:ahLst/>
              <a:cxnLst/>
              <a:rect l="l" t="t" r="r" b="b"/>
              <a:pathLst>
                <a:path w="11157331" h="11641074">
                  <a:moveTo>
                    <a:pt x="0" y="0"/>
                  </a:moveTo>
                  <a:lnTo>
                    <a:pt x="11157331" y="0"/>
                  </a:lnTo>
                  <a:lnTo>
                    <a:pt x="11157331" y="11641074"/>
                  </a:lnTo>
                  <a:lnTo>
                    <a:pt x="0" y="11641074"/>
                  </a:lnTo>
                  <a:close/>
                </a:path>
              </a:pathLst>
            </a:custGeom>
            <a:blipFill>
              <a:blip r:embed="rId4"/>
              <a:stretch>
                <a:fillRect l="-19556" r="-1955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9200" y="5974436"/>
            <a:ext cx="1970163" cy="540664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>
              <a:spcBef>
                <a:spcPts val="1148"/>
              </a:spcBef>
            </a:pPr>
            <a:endParaRPr sz="1496" dirty="0">
              <a:latin typeface="Calibri"/>
              <a:cs typeface="Calibri"/>
            </a:endParaRPr>
          </a:p>
          <a:p>
            <a:pPr marL="17275"/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Schémas/plans</a:t>
            </a:r>
            <a:r>
              <a:rPr sz="1904" b="1" spc="-75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dirty="0">
                <a:solidFill>
                  <a:srgbClr val="008000"/>
                </a:solidFill>
                <a:latin typeface="Gill Sans MT Condensed"/>
                <a:cs typeface="Gill Sans MT Condensed"/>
              </a:rPr>
              <a:t>de</a:t>
            </a:r>
            <a:r>
              <a:rPr sz="1904" b="1" spc="-68" dirty="0">
                <a:solidFill>
                  <a:srgbClr val="008000"/>
                </a:solidFill>
                <a:latin typeface="Gill Sans MT Condensed"/>
                <a:cs typeface="Gill Sans MT Condensed"/>
              </a:rPr>
              <a:t> </a:t>
            </a:r>
            <a:r>
              <a:rPr sz="1904" b="1" spc="-14" dirty="0">
                <a:solidFill>
                  <a:srgbClr val="008000"/>
                </a:solidFill>
                <a:latin typeface="Gill Sans MT Condensed"/>
                <a:cs typeface="Gill Sans MT Condensed"/>
              </a:rPr>
              <a:t>l’ouvrage</a:t>
            </a:r>
            <a:endParaRPr sz="1904" dirty="0">
              <a:latin typeface="Gill Sans MT Condensed"/>
              <a:cs typeface="Gill Sans MT Condensed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6972300"/>
            <a:ext cx="6445630" cy="23852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1400" y="6515100"/>
            <a:ext cx="5209093" cy="2985004"/>
          </a:xfrm>
          <a:prstGeom prst="rect">
            <a:avLst/>
          </a:prstGeom>
        </p:spPr>
      </p:pic>
      <p:sp>
        <p:nvSpPr>
          <p:cNvPr id="3" name="object 5"/>
          <p:cNvSpPr txBox="1"/>
          <p:nvPr/>
        </p:nvSpPr>
        <p:spPr>
          <a:xfrm>
            <a:off x="3101815" y="723900"/>
            <a:ext cx="10004585" cy="257264"/>
          </a:xfrm>
          <a:prstGeom prst="rect">
            <a:avLst/>
          </a:prstGeom>
          <a:solidFill>
            <a:srgbClr val="A6A6A6"/>
          </a:solidFill>
          <a:ln w="6108">
            <a:solidFill>
              <a:srgbClr val="000000"/>
            </a:solidFill>
          </a:ln>
        </p:spPr>
        <p:txBody>
          <a:bodyPr vert="horz" wrap="square" lIns="0" tIns="6046" rIns="0" bIns="0" rtlCol="0">
            <a:spAutoFit/>
          </a:bodyPr>
          <a:lstStyle/>
          <a:p>
            <a:pPr marL="96737">
              <a:spcBef>
                <a:spcPts val="48"/>
              </a:spcBef>
            </a:pP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Caractéristiques</a:t>
            </a:r>
            <a:r>
              <a:rPr sz="1632" b="1" spc="-3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techniques</a:t>
            </a:r>
            <a:r>
              <a:rPr sz="1632" b="1" spc="-27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de</a:t>
            </a:r>
            <a:r>
              <a:rPr sz="1632" b="1" spc="-41" dirty="0">
                <a:solidFill>
                  <a:srgbClr val="FFFFFF"/>
                </a:solidFill>
                <a:latin typeface="Gill Sans MT Condensed"/>
                <a:cs typeface="Gill Sans MT Condensed"/>
              </a:rPr>
              <a:t> </a:t>
            </a:r>
            <a:r>
              <a:rPr sz="1632" b="1" spc="-14" dirty="0">
                <a:solidFill>
                  <a:srgbClr val="FFFFFF"/>
                </a:solidFill>
                <a:latin typeface="Gill Sans MT Condensed"/>
                <a:cs typeface="Gill Sans MT Condensed"/>
              </a:rPr>
              <a:t>l’ouvrage</a:t>
            </a:r>
            <a:endParaRPr sz="1632">
              <a:latin typeface="Gill Sans MT Condensed"/>
              <a:cs typeface="Gill Sans MT Condense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1959" y="1247666"/>
            <a:ext cx="11130437" cy="432362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spc="-14" dirty="0">
                <a:latin typeface="Gill Sans MT Condensed"/>
                <a:cs typeface="Gill Sans MT Condensed"/>
              </a:rPr>
              <a:t>Maçonnerie</a:t>
            </a:r>
            <a:endParaRPr sz="1632" dirty="0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911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Fond</a:t>
            </a:r>
            <a:r>
              <a:rPr sz="1496" b="1" spc="-27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de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la</a:t>
            </a:r>
            <a:r>
              <a:rPr sz="1496" b="1" spc="-27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citerne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surface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3,50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2,50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m,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épaisseur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0,20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m,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soit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un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volume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béton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1,75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spc="-34" dirty="0">
                <a:latin typeface="Gill Sans MT Condensed"/>
                <a:cs typeface="Gill Sans MT Condensed"/>
              </a:rPr>
              <a:t>m³.</a:t>
            </a:r>
            <a:endParaRPr sz="1496" dirty="0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20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Parois</a:t>
            </a:r>
            <a:r>
              <a:rPr sz="1496" b="1" spc="-3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réalisées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en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blocs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(parpaings)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0,40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long ×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0,20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48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haut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0,20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d’épaisseur.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Les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blocs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sont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remplis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béton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dosé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à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350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spc="-14" dirty="0">
                <a:latin typeface="Gill Sans MT Condensed"/>
                <a:cs typeface="Gill Sans MT Condensed"/>
              </a:rPr>
              <a:t>kg/m³.</a:t>
            </a:r>
            <a:endParaRPr sz="1496" dirty="0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4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Dalle</a:t>
            </a:r>
            <a:r>
              <a:rPr sz="1496" b="1" spc="-20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supérieure</a:t>
            </a:r>
            <a:r>
              <a:rPr sz="1496" b="1" spc="-3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surface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3,50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2,50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m,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épaisseur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0,15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m,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soit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un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volume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béton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1,3125</a:t>
            </a:r>
            <a:r>
              <a:rPr sz="1496" spc="-34" dirty="0">
                <a:latin typeface="Gill Sans MT Condensed"/>
                <a:cs typeface="Gill Sans MT Condensed"/>
              </a:rPr>
              <a:t> m³.</a:t>
            </a:r>
            <a:endParaRPr sz="1496" dirty="0">
              <a:latin typeface="Gill Sans MT Condensed"/>
              <a:cs typeface="Gill Sans MT Condensed"/>
            </a:endParaRPr>
          </a:p>
          <a:p>
            <a:pPr>
              <a:spcBef>
                <a:spcPts val="88"/>
              </a:spcBef>
              <a:buFont typeface="Symbol"/>
              <a:buChar char=""/>
            </a:pPr>
            <a:endParaRPr sz="1496" dirty="0">
              <a:latin typeface="Gill Sans MT Condensed"/>
              <a:cs typeface="Gill Sans MT Condensed"/>
            </a:endParaRPr>
          </a:p>
          <a:p>
            <a:pPr marL="17275"/>
            <a:r>
              <a:rPr sz="1632" b="1" dirty="0">
                <a:latin typeface="Gill Sans MT Condensed"/>
                <a:cs typeface="Gill Sans MT Condensed"/>
              </a:rPr>
              <a:t>Finitions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de</a:t>
            </a:r>
            <a:r>
              <a:rPr sz="1632" b="1" spc="-14" dirty="0">
                <a:latin typeface="Gill Sans MT Condensed"/>
                <a:cs typeface="Gill Sans MT Condensed"/>
              </a:rPr>
              <a:t> </a:t>
            </a:r>
            <a:r>
              <a:rPr sz="1632" b="1" dirty="0">
                <a:latin typeface="Gill Sans MT Condensed"/>
                <a:cs typeface="Gill Sans MT Condensed"/>
              </a:rPr>
              <a:t>la</a:t>
            </a:r>
            <a:r>
              <a:rPr sz="1632" b="1" spc="-27" dirty="0">
                <a:latin typeface="Gill Sans MT Condensed"/>
                <a:cs typeface="Gill Sans MT Condensed"/>
              </a:rPr>
              <a:t> </a:t>
            </a:r>
            <a:r>
              <a:rPr sz="1632" b="1" spc="-14" dirty="0">
                <a:latin typeface="Gill Sans MT Condensed"/>
                <a:cs typeface="Gill Sans MT Condensed"/>
              </a:rPr>
              <a:t>citerne</a:t>
            </a:r>
            <a:endParaRPr sz="1632" dirty="0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911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Intérieur</a:t>
            </a:r>
            <a:r>
              <a:rPr sz="1496" b="1" spc="-41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crépissage,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enduisage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et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cirage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faces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verticales.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Surface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totale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intérieure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: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2,00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(3,00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+</a:t>
            </a:r>
            <a:r>
              <a:rPr sz="1496" spc="-48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2,00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+</a:t>
            </a:r>
            <a:r>
              <a:rPr sz="1496" spc="-48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3,00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+</a:t>
            </a:r>
            <a:r>
              <a:rPr sz="1496" spc="-48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2,00)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=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20</a:t>
            </a:r>
            <a:r>
              <a:rPr sz="1496" spc="-34" dirty="0">
                <a:latin typeface="Gill Sans MT Condensed"/>
                <a:cs typeface="Gill Sans MT Condensed"/>
              </a:rPr>
              <a:t> m²</a:t>
            </a:r>
            <a:endParaRPr sz="1496" dirty="0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20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Fond :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chape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béton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d’au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moins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7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cm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3,00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×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2,00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m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=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6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spc="-34" dirty="0">
                <a:latin typeface="Gill Sans MT Condensed"/>
                <a:cs typeface="Gill Sans MT Condensed"/>
              </a:rPr>
              <a:t>m².</a:t>
            </a:r>
            <a:endParaRPr sz="1496" dirty="0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4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Extérieur</a:t>
            </a:r>
            <a:r>
              <a:rPr sz="1496" b="1" spc="-20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crépissage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toute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la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surface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visible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spc="-14" dirty="0">
                <a:latin typeface="Gill Sans MT Condensed"/>
                <a:cs typeface="Gill Sans MT Condensed"/>
              </a:rPr>
              <a:t>au-</a:t>
            </a:r>
            <a:r>
              <a:rPr sz="1496" dirty="0">
                <a:latin typeface="Gill Sans MT Condensed"/>
                <a:cs typeface="Gill Sans MT Condensed"/>
              </a:rPr>
              <a:t>dessus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du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spc="-27" dirty="0">
                <a:latin typeface="Gill Sans MT Condensed"/>
                <a:cs typeface="Gill Sans MT Condensed"/>
              </a:rPr>
              <a:t>sol.</a:t>
            </a:r>
            <a:endParaRPr sz="1496" dirty="0">
              <a:latin typeface="Gill Sans MT Condensed"/>
              <a:cs typeface="Gill Sans MT Condensed"/>
            </a:endParaRPr>
          </a:p>
          <a:p>
            <a:pPr>
              <a:spcBef>
                <a:spcPts val="88"/>
              </a:spcBef>
              <a:buFont typeface="Symbol"/>
              <a:buChar char=""/>
            </a:pPr>
            <a:endParaRPr sz="1496" dirty="0">
              <a:latin typeface="Gill Sans MT Condensed"/>
              <a:cs typeface="Gill Sans MT Condensed"/>
            </a:endParaRPr>
          </a:p>
          <a:p>
            <a:pPr marL="17275"/>
            <a:r>
              <a:rPr sz="1632" dirty="0">
                <a:latin typeface="Gill Sans MT Condensed"/>
                <a:cs typeface="Gill Sans MT Condensed"/>
              </a:rPr>
              <a:t>.</a:t>
            </a:r>
            <a:r>
              <a:rPr sz="1632" spc="-7" dirty="0">
                <a:latin typeface="Gill Sans MT Condensed"/>
                <a:cs typeface="Gill Sans MT Condensed"/>
              </a:rPr>
              <a:t> </a:t>
            </a:r>
            <a:r>
              <a:rPr sz="1632" b="1" spc="-14" dirty="0">
                <a:latin typeface="Gill Sans MT Condensed"/>
                <a:cs typeface="Gill Sans MT Condensed"/>
              </a:rPr>
              <a:t>Ferraillage</a:t>
            </a:r>
            <a:endParaRPr sz="1632" dirty="0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1911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Fond</a:t>
            </a:r>
            <a:r>
              <a:rPr sz="1496" b="1" spc="-7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de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la</a:t>
            </a:r>
            <a:r>
              <a:rPr sz="1496" b="1" spc="-27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citerne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quadrillage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fers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3/8’’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espacés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20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cm,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recourbés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en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U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1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sur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2,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remontant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dans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les</a:t>
            </a:r>
            <a:r>
              <a:rPr sz="1496" spc="-1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trous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parpaings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jusqu’à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la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dernière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spc="-14" dirty="0">
                <a:latin typeface="Gill Sans MT Condensed"/>
                <a:cs typeface="Gill Sans MT Condensed"/>
              </a:rPr>
              <a:t>rangée.</a:t>
            </a:r>
            <a:endParaRPr sz="1496" dirty="0">
              <a:latin typeface="Gill Sans MT Condensed"/>
              <a:cs typeface="Gill Sans MT Condensed"/>
            </a:endParaRPr>
          </a:p>
          <a:p>
            <a:pPr marL="638294" indent="-310078">
              <a:spcBef>
                <a:spcPts val="20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b="1" dirty="0">
                <a:latin typeface="Gill Sans MT Condensed"/>
                <a:cs typeface="Gill Sans MT Condensed"/>
              </a:rPr>
              <a:t>Dalle</a:t>
            </a:r>
            <a:r>
              <a:rPr sz="1496" b="1" spc="-14" dirty="0">
                <a:latin typeface="Gill Sans MT Condensed"/>
                <a:cs typeface="Gill Sans MT Condensed"/>
              </a:rPr>
              <a:t> </a:t>
            </a:r>
            <a:r>
              <a:rPr sz="1496" b="1" dirty="0">
                <a:latin typeface="Gill Sans MT Condensed"/>
                <a:cs typeface="Gill Sans MT Condensed"/>
              </a:rPr>
              <a:t>:</a:t>
            </a:r>
            <a:r>
              <a:rPr sz="1496" b="1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quadrillage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fers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½’’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espacés</a:t>
            </a:r>
            <a:r>
              <a:rPr sz="1496" spc="-34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de</a:t>
            </a:r>
            <a:r>
              <a:rPr sz="1496" spc="-27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20</a:t>
            </a:r>
            <a:r>
              <a:rPr sz="1496" spc="-7" dirty="0">
                <a:latin typeface="Gill Sans MT Condensed"/>
                <a:cs typeface="Gill Sans MT Condensed"/>
              </a:rPr>
              <a:t> </a:t>
            </a:r>
            <a:r>
              <a:rPr sz="1496" spc="-34" dirty="0">
                <a:latin typeface="Gill Sans MT Condensed"/>
                <a:cs typeface="Gill Sans MT Condensed"/>
              </a:rPr>
              <a:t>cm.</a:t>
            </a:r>
            <a:endParaRPr sz="1496" dirty="0">
              <a:latin typeface="Gill Sans MT Condensed"/>
              <a:cs typeface="Gill Sans MT Condensed"/>
            </a:endParaRPr>
          </a:p>
          <a:p>
            <a:pPr>
              <a:spcBef>
                <a:spcPts val="82"/>
              </a:spcBef>
            </a:pPr>
            <a:endParaRPr sz="1496" dirty="0">
              <a:latin typeface="Gill Sans MT Condensed"/>
              <a:cs typeface="Gill Sans MT Condensed"/>
            </a:endParaRPr>
          </a:p>
          <a:p>
            <a:pPr marL="17275">
              <a:spcBef>
                <a:spcPts val="7"/>
              </a:spcBef>
            </a:pPr>
            <a:r>
              <a:rPr sz="1632" b="1" spc="-14" dirty="0">
                <a:latin typeface="Gill Sans MT Condensed"/>
                <a:cs typeface="Gill Sans MT Condensed"/>
              </a:rPr>
              <a:t>Fouilles</a:t>
            </a:r>
            <a:endParaRPr sz="1632" dirty="0">
              <a:latin typeface="Gill Sans MT Condensed"/>
              <a:cs typeface="Gill Sans MT Condensed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3352977" y="4717779"/>
            <a:ext cx="2222557" cy="861906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endParaRPr sz="1496" dirty="0">
              <a:latin typeface="Calibri"/>
              <a:cs typeface="Calibri"/>
            </a:endParaRPr>
          </a:p>
          <a:p>
            <a:pPr>
              <a:spcBef>
                <a:spcPts val="1177"/>
              </a:spcBef>
            </a:pPr>
            <a:endParaRPr sz="1496" dirty="0">
              <a:latin typeface="Calibri"/>
              <a:cs typeface="Calibri"/>
            </a:endParaRPr>
          </a:p>
          <a:p>
            <a:pPr marL="638294" indent="-310078">
              <a:spcBef>
                <a:spcPts val="7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dirty="0">
                <a:latin typeface="Gill Sans MT Condensed"/>
                <a:cs typeface="Gill Sans MT Condensed"/>
              </a:rPr>
              <a:t>Volume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estimé</a:t>
            </a:r>
            <a:r>
              <a:rPr sz="1496" spc="-20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:</a:t>
            </a:r>
            <a:r>
              <a:rPr sz="1496" spc="-41" dirty="0">
                <a:latin typeface="Gill Sans MT Condensed"/>
                <a:cs typeface="Gill Sans MT Condensed"/>
              </a:rPr>
              <a:t> </a:t>
            </a:r>
            <a:r>
              <a:rPr sz="1496" dirty="0">
                <a:latin typeface="Gill Sans MT Condensed"/>
                <a:cs typeface="Gill Sans MT Condensed"/>
              </a:rPr>
              <a:t>10</a:t>
            </a:r>
            <a:r>
              <a:rPr sz="1496" spc="-34" dirty="0">
                <a:latin typeface="Gill Sans MT Condensed"/>
                <a:cs typeface="Gill Sans MT Condensed"/>
              </a:rPr>
              <a:t> m³</a:t>
            </a:r>
            <a:endParaRPr sz="1496" dirty="0">
              <a:latin typeface="Gill Sans MT Condensed"/>
              <a:cs typeface="Gill Sans MT Condense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-952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19050" y="0"/>
            <a:ext cx="13716001" cy="10287000"/>
            <a:chOff x="0" y="0"/>
            <a:chExt cx="18288001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000" cy="13716000"/>
            </a:xfrm>
            <a:custGeom>
              <a:avLst/>
              <a:gdLst/>
              <a:ahLst/>
              <a:cxnLst/>
              <a:rect l="l" t="t" r="r" b="b"/>
              <a:pathLst>
                <a:path w="18288000" h="13716000">
                  <a:moveTo>
                    <a:pt x="0" y="0"/>
                  </a:moveTo>
                  <a:lnTo>
                    <a:pt x="18288000" y="0"/>
                  </a:lnTo>
                  <a:lnTo>
                    <a:pt x="18288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833497" y="2832491"/>
            <a:ext cx="10286998" cy="4622009"/>
            <a:chOff x="0" y="0"/>
            <a:chExt cx="13715997" cy="61626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5997" cy="6162679"/>
            </a:xfrm>
            <a:custGeom>
              <a:avLst/>
              <a:gdLst/>
              <a:ahLst/>
              <a:cxnLst/>
              <a:rect l="l" t="t" r="r" b="b"/>
              <a:pathLst>
                <a:path w="13715997" h="6162679">
                  <a:moveTo>
                    <a:pt x="0" y="0"/>
                  </a:moveTo>
                  <a:lnTo>
                    <a:pt x="13715997" y="0"/>
                  </a:lnTo>
                  <a:lnTo>
                    <a:pt x="13715997" y="6162679"/>
                  </a:lnTo>
                  <a:lnTo>
                    <a:pt x="0" y="61626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715997" cy="622935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DBE0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POURSUITE DE LA CHARPENTE DU TOIT    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" y="-9525"/>
            <a:ext cx="18307050" cy="10189274"/>
          </a:xfrm>
          <a:custGeom>
            <a:avLst/>
            <a:gdLst/>
            <a:ahLst/>
            <a:cxnLst/>
            <a:rect l="l" t="t" r="r" b="b"/>
            <a:pathLst>
              <a:path w="18307050" h="10189274">
                <a:moveTo>
                  <a:pt x="0" y="0"/>
                </a:moveTo>
                <a:lnTo>
                  <a:pt x="18307050" y="0"/>
                </a:lnTo>
                <a:lnTo>
                  <a:pt x="18307050" y="10189274"/>
                </a:lnTo>
                <a:lnTo>
                  <a:pt x="0" y="10189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269421" y="244929"/>
            <a:ext cx="4065841" cy="9797128"/>
            <a:chOff x="0" y="0"/>
            <a:chExt cx="5421121" cy="1306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21122" cy="13062838"/>
            </a:xfrm>
            <a:custGeom>
              <a:avLst/>
              <a:gdLst/>
              <a:ahLst/>
              <a:cxnLst/>
              <a:rect l="l" t="t" r="r" b="b"/>
              <a:pathLst>
                <a:path w="5421122" h="13062838">
                  <a:moveTo>
                    <a:pt x="0" y="0"/>
                  </a:moveTo>
                  <a:lnTo>
                    <a:pt x="5421122" y="0"/>
                  </a:lnTo>
                  <a:lnTo>
                    <a:pt x="5421122" y="13062838"/>
                  </a:lnTo>
                  <a:lnTo>
                    <a:pt x="0" y="13062838"/>
                  </a:lnTo>
                  <a:close/>
                </a:path>
              </a:pathLst>
            </a:custGeom>
            <a:solidFill>
              <a:srgbClr val="35642E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72003" y="0"/>
            <a:ext cx="13716000" cy="10286999"/>
            <a:chOff x="0" y="0"/>
            <a:chExt cx="18288000" cy="137159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288000" cy="13716000"/>
            </a:xfrm>
            <a:custGeom>
              <a:avLst/>
              <a:gdLst/>
              <a:ahLst/>
              <a:cxnLst/>
              <a:rect l="l" t="t" r="r" b="b"/>
              <a:pathLst>
                <a:path w="18288000" h="13716000">
                  <a:moveTo>
                    <a:pt x="0" y="0"/>
                  </a:moveTo>
                  <a:lnTo>
                    <a:pt x="18288000" y="0"/>
                  </a:lnTo>
                  <a:lnTo>
                    <a:pt x="18288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0"/>
            <a:ext cx="15773400" cy="10287000"/>
            <a:chOff x="0" y="0"/>
            <a:chExt cx="21031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3716000"/>
            </a:xfrm>
            <a:custGeom>
              <a:avLst/>
              <a:gdLst/>
              <a:ahLst/>
              <a:cxnLst/>
              <a:rect l="l" t="t" r="r" b="b"/>
              <a:pathLst>
                <a:path w="21031200" h="13716000">
                  <a:moveTo>
                    <a:pt x="0" y="0"/>
                  </a:moveTo>
                  <a:lnTo>
                    <a:pt x="21031200" y="0"/>
                  </a:lnTo>
                  <a:lnTo>
                    <a:pt x="210312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257300" cy="10287000"/>
            <a:chOff x="0" y="0"/>
            <a:chExt cx="16764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6400" cy="13716000"/>
            </a:xfrm>
            <a:custGeom>
              <a:avLst/>
              <a:gdLst/>
              <a:ahLst/>
              <a:cxnLst/>
              <a:rect l="l" t="t" r="r" b="b"/>
              <a:pathLst>
                <a:path w="1676400" h="13716000">
                  <a:moveTo>
                    <a:pt x="0" y="0"/>
                  </a:moveTo>
                  <a:lnTo>
                    <a:pt x="1676400" y="0"/>
                  </a:lnTo>
                  <a:lnTo>
                    <a:pt x="16764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30700" y="0"/>
            <a:ext cx="1257300" cy="10287000"/>
            <a:chOff x="0" y="0"/>
            <a:chExt cx="16764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6400" cy="13716000"/>
            </a:xfrm>
            <a:custGeom>
              <a:avLst/>
              <a:gdLst/>
              <a:ahLst/>
              <a:cxnLst/>
              <a:rect l="l" t="t" r="r" b="b"/>
              <a:pathLst>
                <a:path w="1676400" h="13716000">
                  <a:moveTo>
                    <a:pt x="0" y="0"/>
                  </a:moveTo>
                  <a:lnTo>
                    <a:pt x="1676400" y="0"/>
                  </a:lnTo>
                  <a:lnTo>
                    <a:pt x="16764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1999" y="271999"/>
            <a:ext cx="10138099" cy="9743002"/>
            <a:chOff x="0" y="0"/>
            <a:chExt cx="13517465" cy="129906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17499" cy="12990703"/>
            </a:xfrm>
            <a:custGeom>
              <a:avLst/>
              <a:gdLst/>
              <a:ahLst/>
              <a:cxnLst/>
              <a:rect l="l" t="t" r="r" b="b"/>
              <a:pathLst>
                <a:path w="13517499" h="12990703">
                  <a:moveTo>
                    <a:pt x="0" y="0"/>
                  </a:moveTo>
                  <a:lnTo>
                    <a:pt x="13517499" y="0"/>
                  </a:lnTo>
                  <a:lnTo>
                    <a:pt x="13517499" y="12990703"/>
                  </a:lnTo>
                  <a:lnTo>
                    <a:pt x="0" y="12990703"/>
                  </a:lnTo>
                  <a:close/>
                </a:path>
              </a:pathLst>
            </a:custGeom>
            <a:blipFill>
              <a:blip r:embed="rId2"/>
              <a:stretch>
                <a:fillRect l="-14068" r="-1406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704316" y="2833924"/>
            <a:ext cx="5554984" cy="327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8"/>
              </a:lnSpc>
            </a:pPr>
            <a:r>
              <a:rPr lang="en-US" sz="6675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FABRICATION DU TROU D’HOMME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455968" y="6411254"/>
            <a:ext cx="5912870" cy="104775"/>
            <a:chOff x="0" y="0"/>
            <a:chExt cx="7883827" cy="139700"/>
          </a:xfrm>
        </p:grpSpPr>
        <p:sp>
          <p:nvSpPr>
            <p:cNvPr id="12" name="Freeform 12"/>
            <p:cNvSpPr/>
            <p:nvPr/>
          </p:nvSpPr>
          <p:spPr>
            <a:xfrm>
              <a:off x="93091" y="0"/>
              <a:ext cx="7744206" cy="186309"/>
            </a:xfrm>
            <a:custGeom>
              <a:avLst/>
              <a:gdLst/>
              <a:ahLst/>
              <a:cxnLst/>
              <a:rect l="l" t="t" r="r" b="b"/>
              <a:pathLst>
                <a:path w="7744206" h="186309">
                  <a:moveTo>
                    <a:pt x="0" y="0"/>
                  </a:moveTo>
                  <a:lnTo>
                    <a:pt x="7744206" y="0"/>
                  </a:lnTo>
                  <a:lnTo>
                    <a:pt x="7744206" y="186309"/>
                  </a:lnTo>
                  <a:lnTo>
                    <a:pt x="0" y="186309"/>
                  </a:lnTo>
                  <a:close/>
                </a:path>
              </a:pathLst>
            </a:custGeom>
            <a:solidFill>
              <a:srgbClr val="6D8741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0"/>
            <a:ext cx="15773400" cy="10287000"/>
            <a:chOff x="0" y="0"/>
            <a:chExt cx="21031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3716000"/>
            </a:xfrm>
            <a:custGeom>
              <a:avLst/>
              <a:gdLst/>
              <a:ahLst/>
              <a:cxnLst/>
              <a:rect l="l" t="t" r="r" b="b"/>
              <a:pathLst>
                <a:path w="21031200" h="13716000">
                  <a:moveTo>
                    <a:pt x="0" y="0"/>
                  </a:moveTo>
                  <a:lnTo>
                    <a:pt x="21031200" y="0"/>
                  </a:lnTo>
                  <a:lnTo>
                    <a:pt x="210312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257300" cy="10287000"/>
            <a:chOff x="0" y="0"/>
            <a:chExt cx="16764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6400" cy="13716000"/>
            </a:xfrm>
            <a:custGeom>
              <a:avLst/>
              <a:gdLst/>
              <a:ahLst/>
              <a:cxnLst/>
              <a:rect l="l" t="t" r="r" b="b"/>
              <a:pathLst>
                <a:path w="1676400" h="13716000">
                  <a:moveTo>
                    <a:pt x="0" y="0"/>
                  </a:moveTo>
                  <a:lnTo>
                    <a:pt x="1676400" y="0"/>
                  </a:lnTo>
                  <a:lnTo>
                    <a:pt x="16764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30700" y="0"/>
            <a:ext cx="1257300" cy="10287000"/>
            <a:chOff x="0" y="0"/>
            <a:chExt cx="16764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6400" cy="13716000"/>
            </a:xfrm>
            <a:custGeom>
              <a:avLst/>
              <a:gdLst/>
              <a:ahLst/>
              <a:cxnLst/>
              <a:rect l="l" t="t" r="r" b="b"/>
              <a:pathLst>
                <a:path w="1676400" h="13716000">
                  <a:moveTo>
                    <a:pt x="0" y="0"/>
                  </a:moveTo>
                  <a:lnTo>
                    <a:pt x="1676400" y="0"/>
                  </a:lnTo>
                  <a:lnTo>
                    <a:pt x="16764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705100" y="6943725"/>
            <a:ext cx="11201400" cy="2314575"/>
            <a:chOff x="0" y="0"/>
            <a:chExt cx="14935200" cy="3086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35200" cy="3086100"/>
            </a:xfrm>
            <a:custGeom>
              <a:avLst/>
              <a:gdLst/>
              <a:ahLst/>
              <a:cxnLst/>
              <a:rect l="l" t="t" r="r" b="b"/>
              <a:pathLst>
                <a:path w="14935200" h="3086100">
                  <a:moveTo>
                    <a:pt x="0" y="0"/>
                  </a:moveTo>
                  <a:lnTo>
                    <a:pt x="14935200" y="0"/>
                  </a:lnTo>
                  <a:lnTo>
                    <a:pt x="14935200" y="3086100"/>
                  </a:lnTo>
                  <a:lnTo>
                    <a:pt x="0" y="3086100"/>
                  </a:lnTo>
                  <a:close/>
                </a:path>
              </a:pathLst>
            </a:custGeom>
            <a:solidFill>
              <a:srgbClr val="DBD1C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7642384"/>
            <a:ext cx="6258309" cy="667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BETONNAGE DU TOIT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0"/>
            <a:ext cx="15773400" cy="10287000"/>
            <a:chOff x="0" y="0"/>
            <a:chExt cx="21031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3716000"/>
            </a:xfrm>
            <a:custGeom>
              <a:avLst/>
              <a:gdLst/>
              <a:ahLst/>
              <a:cxnLst/>
              <a:rect l="l" t="t" r="r" b="b"/>
              <a:pathLst>
                <a:path w="21031200" h="13716000">
                  <a:moveTo>
                    <a:pt x="0" y="0"/>
                  </a:moveTo>
                  <a:lnTo>
                    <a:pt x="21031200" y="0"/>
                  </a:lnTo>
                  <a:lnTo>
                    <a:pt x="210312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030700" y="0"/>
            <a:ext cx="1257300" cy="10287000"/>
            <a:chOff x="0" y="0"/>
            <a:chExt cx="16764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6400" cy="13716000"/>
            </a:xfrm>
            <a:custGeom>
              <a:avLst/>
              <a:gdLst/>
              <a:ahLst/>
              <a:cxnLst/>
              <a:rect l="l" t="t" r="r" b="b"/>
              <a:pathLst>
                <a:path w="1676400" h="13716000">
                  <a:moveTo>
                    <a:pt x="0" y="0"/>
                  </a:moveTo>
                  <a:lnTo>
                    <a:pt x="1676400" y="0"/>
                  </a:lnTo>
                  <a:lnTo>
                    <a:pt x="16764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140732"/>
            <a:ext cx="8610600" cy="8001000"/>
            <a:chOff x="0" y="0"/>
            <a:chExt cx="11480800" cy="1066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80800" cy="10668000"/>
            </a:xfrm>
            <a:custGeom>
              <a:avLst/>
              <a:gdLst/>
              <a:ahLst/>
              <a:cxnLst/>
              <a:rect l="l" t="t" r="r" b="b"/>
              <a:pathLst>
                <a:path w="11480800" h="10668000">
                  <a:moveTo>
                    <a:pt x="0" y="0"/>
                  </a:moveTo>
                  <a:lnTo>
                    <a:pt x="11480800" y="0"/>
                  </a:lnTo>
                  <a:lnTo>
                    <a:pt x="11480800" y="10668000"/>
                  </a:lnTo>
                  <a:lnTo>
                    <a:pt x="0" y="10668000"/>
                  </a:lnTo>
                  <a:close/>
                </a:path>
              </a:pathLst>
            </a:custGeom>
            <a:solidFill>
              <a:srgbClr val="F1E6D5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81200" y="1028700"/>
            <a:ext cx="8305800" cy="8229600"/>
            <a:chOff x="0" y="0"/>
            <a:chExt cx="11074400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74400" cy="10972800"/>
            </a:xfrm>
            <a:custGeom>
              <a:avLst/>
              <a:gdLst/>
              <a:ahLst/>
              <a:cxnLst/>
              <a:rect l="l" t="t" r="r" b="b"/>
              <a:pathLst>
                <a:path w="11074400" h="10972800">
                  <a:moveTo>
                    <a:pt x="0" y="0"/>
                  </a:moveTo>
                  <a:lnTo>
                    <a:pt x="11074400" y="0"/>
                  </a:lnTo>
                  <a:lnTo>
                    <a:pt x="11074400" y="10972800"/>
                  </a:lnTo>
                  <a:lnTo>
                    <a:pt x="0" y="10972800"/>
                  </a:lnTo>
                  <a:close/>
                </a:path>
              </a:pathLst>
            </a:custGeom>
            <a:blipFill>
              <a:blip r:embed="rId2"/>
              <a:stretch>
                <a:fillRect l="-16055" r="-1605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610591" y="4116943"/>
            <a:ext cx="5648709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F1E6D5"/>
                </a:solidFill>
                <a:latin typeface="Calibri (MS)"/>
                <a:ea typeface="Calibri (MS)"/>
                <a:cs typeface="Calibri (MS)"/>
                <a:sym typeface="Calibri (MS)"/>
              </a:rPr>
              <a:t>TOIT DE LA CITERNE APRES LE BETONNAGE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-952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583593" y="0"/>
            <a:ext cx="16704407" cy="7781622"/>
            <a:chOff x="0" y="0"/>
            <a:chExt cx="22272543" cy="103754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272498" cy="10375519"/>
            </a:xfrm>
            <a:custGeom>
              <a:avLst/>
              <a:gdLst/>
              <a:ahLst/>
              <a:cxnLst/>
              <a:rect l="l" t="t" r="r" b="b"/>
              <a:pathLst>
                <a:path w="22272498" h="10375519">
                  <a:moveTo>
                    <a:pt x="0" y="0"/>
                  </a:moveTo>
                  <a:lnTo>
                    <a:pt x="22272498" y="0"/>
                  </a:lnTo>
                  <a:lnTo>
                    <a:pt x="22272498" y="10375519"/>
                  </a:lnTo>
                  <a:lnTo>
                    <a:pt x="0" y="10375519"/>
                  </a:lnTo>
                  <a:close/>
                </a:path>
              </a:pathLst>
            </a:custGeom>
            <a:blipFill>
              <a:blip r:embed="rId4"/>
              <a:stretch>
                <a:fillRect t="-21593" b="-2159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63342" y="8886190"/>
            <a:ext cx="12795958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FINITION EXTERNE DE LA CITERNE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29343" y="2429217"/>
            <a:ext cx="1891974" cy="6945793"/>
            <a:chOff x="0" y="0"/>
            <a:chExt cx="2522632" cy="92610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2601" cy="9261094"/>
            </a:xfrm>
            <a:custGeom>
              <a:avLst/>
              <a:gdLst/>
              <a:ahLst/>
              <a:cxnLst/>
              <a:rect l="l" t="t" r="r" b="b"/>
              <a:pathLst>
                <a:path w="2522601" h="9261094">
                  <a:moveTo>
                    <a:pt x="0" y="0"/>
                  </a:moveTo>
                  <a:lnTo>
                    <a:pt x="2522601" y="0"/>
                  </a:lnTo>
                  <a:lnTo>
                    <a:pt x="2522601" y="9261094"/>
                  </a:lnTo>
                  <a:lnTo>
                    <a:pt x="0" y="9261094"/>
                  </a:lnTo>
                  <a:close/>
                </a:path>
              </a:pathLst>
            </a:custGeom>
            <a:solidFill>
              <a:srgbClr val="858D84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EDD3A6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883" r="-88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47" y="4791075"/>
            <a:ext cx="3841153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CITERNE #2 TERMINEE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3381" y="376238"/>
            <a:ext cx="17521238" cy="9534525"/>
            <a:chOff x="0" y="0"/>
            <a:chExt cx="149365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3652" cy="812800"/>
            </a:xfrm>
            <a:custGeom>
              <a:avLst/>
              <a:gdLst/>
              <a:ahLst/>
              <a:cxnLst/>
              <a:rect l="l" t="t" r="r" b="b"/>
              <a:pathLst>
                <a:path w="1493652" h="812800">
                  <a:moveTo>
                    <a:pt x="0" y="0"/>
                  </a:moveTo>
                  <a:lnTo>
                    <a:pt x="1493652" y="0"/>
                  </a:lnTo>
                  <a:lnTo>
                    <a:pt x="149365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8912" b="-1891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0"/>
            <a:ext cx="15773400" cy="10287000"/>
            <a:chOff x="0" y="0"/>
            <a:chExt cx="21031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3716000"/>
            </a:xfrm>
            <a:custGeom>
              <a:avLst/>
              <a:gdLst/>
              <a:ahLst/>
              <a:cxnLst/>
              <a:rect l="l" t="t" r="r" b="b"/>
              <a:pathLst>
                <a:path w="21031200" h="13716000">
                  <a:moveTo>
                    <a:pt x="0" y="0"/>
                  </a:moveTo>
                  <a:lnTo>
                    <a:pt x="21031200" y="0"/>
                  </a:lnTo>
                  <a:lnTo>
                    <a:pt x="210312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257300" cy="10287000"/>
            <a:chOff x="0" y="0"/>
            <a:chExt cx="16764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6400" cy="13716000"/>
            </a:xfrm>
            <a:custGeom>
              <a:avLst/>
              <a:gdLst/>
              <a:ahLst/>
              <a:cxnLst/>
              <a:rect l="l" t="t" r="r" b="b"/>
              <a:pathLst>
                <a:path w="1676400" h="13716000">
                  <a:moveTo>
                    <a:pt x="0" y="0"/>
                  </a:moveTo>
                  <a:lnTo>
                    <a:pt x="1676400" y="0"/>
                  </a:lnTo>
                  <a:lnTo>
                    <a:pt x="16764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30700" y="0"/>
            <a:ext cx="1257300" cy="10287000"/>
            <a:chOff x="0" y="0"/>
            <a:chExt cx="16764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6400" cy="13716000"/>
            </a:xfrm>
            <a:custGeom>
              <a:avLst/>
              <a:gdLst/>
              <a:ahLst/>
              <a:cxnLst/>
              <a:rect l="l" t="t" r="r" b="b"/>
              <a:pathLst>
                <a:path w="1676400" h="13716000">
                  <a:moveTo>
                    <a:pt x="0" y="0"/>
                  </a:moveTo>
                  <a:lnTo>
                    <a:pt x="1676400" y="0"/>
                  </a:lnTo>
                  <a:lnTo>
                    <a:pt x="16764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6419850" cy="10287000"/>
            <a:chOff x="0" y="0"/>
            <a:chExt cx="85598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559800" cy="13716000"/>
            </a:xfrm>
            <a:custGeom>
              <a:avLst/>
              <a:gdLst/>
              <a:ahLst/>
              <a:cxnLst/>
              <a:rect l="l" t="t" r="r" b="b"/>
              <a:pathLst>
                <a:path w="8559800" h="13716000">
                  <a:moveTo>
                    <a:pt x="0" y="0"/>
                  </a:moveTo>
                  <a:lnTo>
                    <a:pt x="8559800" y="0"/>
                  </a:lnTo>
                  <a:lnTo>
                    <a:pt x="85598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1028700"/>
            <a:ext cx="10782300" cy="8229600"/>
            <a:chOff x="0" y="0"/>
            <a:chExt cx="14376400" cy="1097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376400" cy="10972800"/>
            </a:xfrm>
            <a:custGeom>
              <a:avLst/>
              <a:gdLst/>
              <a:ahLst/>
              <a:cxnLst/>
              <a:rect l="l" t="t" r="r" b="b"/>
              <a:pathLst>
                <a:path w="14376400" h="10972800">
                  <a:moveTo>
                    <a:pt x="0" y="0"/>
                  </a:moveTo>
                  <a:lnTo>
                    <a:pt x="14376400" y="0"/>
                  </a:lnTo>
                  <a:lnTo>
                    <a:pt x="14376400" y="10972800"/>
                  </a:lnTo>
                  <a:lnTo>
                    <a:pt x="0" y="10972800"/>
                  </a:lnTo>
                  <a:close/>
                </a:path>
              </a:pathLst>
            </a:custGeom>
            <a:blipFill>
              <a:blip r:embed="rId2"/>
              <a:stretch>
                <a:fillRect l="-883" r="-88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075247" y="4133850"/>
            <a:ext cx="3841153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BENEFICIAIRE DE LA CITERNE #2, Md VALES VILME.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E88BF64-F0DF-46BA-9093-752CB88802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169545"/>
            <a:ext cx="14813280" cy="9776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54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-952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383381" y="376238"/>
            <a:ext cx="17521238" cy="9534525"/>
            <a:chOff x="0" y="0"/>
            <a:chExt cx="23361651" cy="12712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61650" cy="12712700"/>
            </a:xfrm>
            <a:custGeom>
              <a:avLst/>
              <a:gdLst/>
              <a:ahLst/>
              <a:cxnLst/>
              <a:rect l="l" t="t" r="r" b="b"/>
              <a:pathLst>
                <a:path w="23361650" h="12712700">
                  <a:moveTo>
                    <a:pt x="0" y="0"/>
                  </a:moveTo>
                  <a:lnTo>
                    <a:pt x="23361650" y="0"/>
                  </a:lnTo>
                  <a:lnTo>
                    <a:pt x="23361650" y="12712700"/>
                  </a:lnTo>
                  <a:lnTo>
                    <a:pt x="0" y="12712700"/>
                  </a:lnTo>
                  <a:close/>
                </a:path>
              </a:pathLst>
            </a:custGeom>
            <a:blipFill>
              <a:blip r:embed="rId4"/>
              <a:stretch>
                <a:fillRect t="-1375" b="-137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0685" y="3083855"/>
            <a:ext cx="4885245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dirty="0">
                <a:latin typeface="Calibri"/>
                <a:cs typeface="Calibri"/>
              </a:rPr>
              <a:t>Projet</a:t>
            </a:r>
            <a:r>
              <a:rPr sz="1632" b="1" spc="-34" dirty="0">
                <a:latin typeface="Calibri"/>
                <a:cs typeface="Calibri"/>
              </a:rPr>
              <a:t> </a:t>
            </a:r>
            <a:r>
              <a:rPr sz="1632" b="1" dirty="0">
                <a:latin typeface="Calibri"/>
                <a:cs typeface="Calibri"/>
              </a:rPr>
              <a:t>:</a:t>
            </a:r>
            <a:r>
              <a:rPr sz="1632" b="1" spc="-20" dirty="0">
                <a:latin typeface="Calibri"/>
                <a:cs typeface="Calibri"/>
              </a:rPr>
              <a:t> </a:t>
            </a:r>
            <a:r>
              <a:rPr sz="1632" b="1" spc="-14" dirty="0">
                <a:latin typeface="Calibri"/>
                <a:cs typeface="Calibri"/>
              </a:rPr>
              <a:t>RENOUVEAU</a:t>
            </a:r>
            <a:r>
              <a:rPr sz="1632" b="1" spc="-20" dirty="0">
                <a:latin typeface="Calibri"/>
                <a:cs typeface="Calibri"/>
              </a:rPr>
              <a:t> </a:t>
            </a:r>
            <a:r>
              <a:rPr sz="1632" b="1" dirty="0">
                <a:latin typeface="Calibri"/>
                <a:cs typeface="Calibri"/>
              </a:rPr>
              <a:t>DU</a:t>
            </a:r>
            <a:r>
              <a:rPr sz="1632" b="1" spc="-27" dirty="0">
                <a:latin typeface="Calibri"/>
                <a:cs typeface="Calibri"/>
              </a:rPr>
              <a:t> </a:t>
            </a:r>
            <a:r>
              <a:rPr sz="1632" b="1" dirty="0">
                <a:latin typeface="Calibri"/>
                <a:cs typeface="Calibri"/>
              </a:rPr>
              <a:t>CENTRE</a:t>
            </a:r>
            <a:r>
              <a:rPr sz="1632" b="1" spc="-27" dirty="0">
                <a:latin typeface="Calibri"/>
                <a:cs typeface="Calibri"/>
              </a:rPr>
              <a:t> </a:t>
            </a:r>
            <a:r>
              <a:rPr sz="1632" b="1" dirty="0">
                <a:latin typeface="Calibri"/>
                <a:cs typeface="Calibri"/>
              </a:rPr>
              <a:t>DE</a:t>
            </a:r>
            <a:r>
              <a:rPr sz="1632" b="1" spc="-20" dirty="0">
                <a:latin typeface="Calibri"/>
                <a:cs typeface="Calibri"/>
              </a:rPr>
              <a:t> </a:t>
            </a:r>
            <a:r>
              <a:rPr sz="1632" b="1" dirty="0">
                <a:latin typeface="Calibri"/>
                <a:cs typeface="Calibri"/>
              </a:rPr>
              <a:t>SALAGNAC,</a:t>
            </a:r>
            <a:r>
              <a:rPr sz="1632" b="1" spc="-48" dirty="0">
                <a:latin typeface="Calibri"/>
                <a:cs typeface="Calibri"/>
              </a:rPr>
              <a:t> </a:t>
            </a:r>
            <a:r>
              <a:rPr sz="1632" b="1" dirty="0">
                <a:latin typeface="Calibri"/>
                <a:cs typeface="Calibri"/>
              </a:rPr>
              <a:t>phase</a:t>
            </a:r>
            <a:r>
              <a:rPr sz="1632" b="1" spc="-27" dirty="0">
                <a:latin typeface="Calibri"/>
                <a:cs typeface="Calibri"/>
              </a:rPr>
              <a:t> </a:t>
            </a:r>
            <a:r>
              <a:rPr sz="1632" b="1" spc="-68" dirty="0">
                <a:latin typeface="Calibri"/>
                <a:cs typeface="Calibri"/>
              </a:rPr>
              <a:t>2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69574" y="3754108"/>
            <a:ext cx="12145743" cy="575157"/>
          </a:xfrm>
          <a:prstGeom prst="rect">
            <a:avLst/>
          </a:prstGeom>
          <a:solidFill>
            <a:srgbClr val="007945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90"/>
              </a:lnSpc>
            </a:pPr>
            <a:r>
              <a:rPr sz="1904" b="1" dirty="0">
                <a:solidFill>
                  <a:srgbClr val="FFFFFF"/>
                </a:solidFill>
                <a:latin typeface="Calibri"/>
                <a:cs typeface="Calibri"/>
              </a:rPr>
              <a:t>FICHE</a:t>
            </a:r>
            <a:r>
              <a:rPr sz="1904" b="1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4" b="1" spc="-14" dirty="0">
                <a:solidFill>
                  <a:srgbClr val="FFFFFF"/>
                </a:solidFill>
                <a:latin typeface="Calibri"/>
                <a:cs typeface="Calibri"/>
              </a:rPr>
              <a:t>TECHNIQUE</a:t>
            </a:r>
            <a:endParaRPr sz="1904">
              <a:latin typeface="Calibri"/>
              <a:cs typeface="Calibri"/>
            </a:endParaRPr>
          </a:p>
          <a:p>
            <a:pPr marL="1727" algn="ctr">
              <a:spcBef>
                <a:spcPts val="48"/>
              </a:spcBef>
            </a:pPr>
            <a:r>
              <a:rPr sz="1904" b="1" dirty="0">
                <a:solidFill>
                  <a:srgbClr val="FFFFFF"/>
                </a:solidFill>
                <a:latin typeface="Calibri"/>
                <a:cs typeface="Calibri"/>
              </a:rPr>
              <a:t>SEUIL</a:t>
            </a:r>
            <a:r>
              <a:rPr sz="1904" b="1" spc="-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4" b="1" dirty="0">
                <a:solidFill>
                  <a:srgbClr val="FFFFFF"/>
                </a:solidFill>
                <a:latin typeface="Calibri"/>
                <a:cs typeface="Calibri"/>
              </a:rPr>
              <a:t>BASSIN</a:t>
            </a:r>
            <a:r>
              <a:rPr sz="1904" b="1"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4" b="1" dirty="0">
                <a:solidFill>
                  <a:srgbClr val="FFFFFF"/>
                </a:solidFill>
                <a:latin typeface="Calibri"/>
                <a:cs typeface="Calibri"/>
              </a:rPr>
              <a:t>Café</a:t>
            </a:r>
            <a:r>
              <a:rPr sz="1904" b="1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4" b="1" spc="-14" dirty="0">
                <a:solidFill>
                  <a:srgbClr val="FFFFFF"/>
                </a:solidFill>
                <a:latin typeface="Calibri"/>
                <a:cs typeface="Calibri"/>
              </a:rPr>
              <a:t>Taillé</a:t>
            </a:r>
            <a:endParaRPr sz="1904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4590" y="4823057"/>
            <a:ext cx="146834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spc="-34" dirty="0">
                <a:latin typeface="Calibri"/>
                <a:cs typeface="Calibri"/>
              </a:rPr>
              <a:t>I.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46474" y="4823057"/>
            <a:ext cx="1302502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spc="-14" dirty="0">
                <a:latin typeface="Calibri"/>
                <a:cs typeface="Calibri"/>
              </a:rPr>
              <a:t>LOCALISATION</a:t>
            </a:r>
            <a:endParaRPr sz="1632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094449" y="5358568"/>
          <a:ext cx="12356492" cy="879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9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6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305"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Nom</a:t>
                      </a:r>
                      <a:r>
                        <a:rPr sz="15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l’ouvrage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7945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032"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Localité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7945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Platon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Jovin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(Café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Taillé)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938"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Coordonnées</a:t>
                      </a:r>
                      <a:r>
                        <a:rPr sz="15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GPS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7945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  <a:tabLst>
                          <a:tab pos="1031240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18°25’29.5’’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W73°15’19.13’’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076983" y="6692805"/>
            <a:ext cx="11777794" cy="2106605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496" b="1" dirty="0">
                <a:latin typeface="Calibri"/>
                <a:cs typeface="Calibri"/>
              </a:rPr>
              <a:t>Propriétaire</a:t>
            </a:r>
            <a:r>
              <a:rPr sz="1496" b="1" spc="-20" dirty="0">
                <a:latin typeface="Calibri"/>
                <a:cs typeface="Calibri"/>
              </a:rPr>
              <a:t> </a:t>
            </a:r>
            <a:r>
              <a:rPr sz="1496" b="1" dirty="0">
                <a:latin typeface="Calibri"/>
                <a:cs typeface="Calibri"/>
              </a:rPr>
              <a:t>:</a:t>
            </a:r>
            <a:r>
              <a:rPr sz="1496" b="1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Yves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spc="-14" dirty="0">
                <a:latin typeface="Calibri"/>
                <a:cs typeface="Calibri"/>
              </a:rPr>
              <a:t>BERNADOTTE</a:t>
            </a:r>
            <a:endParaRPr sz="1496">
              <a:latin typeface="Calibri"/>
              <a:cs typeface="Calibri"/>
            </a:endParaRPr>
          </a:p>
          <a:p>
            <a:pPr marL="17275">
              <a:spcBef>
                <a:spcPts val="34"/>
              </a:spcBef>
            </a:pPr>
            <a:r>
              <a:rPr sz="1496" b="1" dirty="0">
                <a:latin typeface="Calibri"/>
                <a:cs typeface="Calibri"/>
              </a:rPr>
              <a:t>Accès</a:t>
            </a:r>
            <a:r>
              <a:rPr sz="1496" b="1" spc="-14" dirty="0">
                <a:latin typeface="Calibri"/>
                <a:cs typeface="Calibri"/>
              </a:rPr>
              <a:t> </a:t>
            </a:r>
            <a:r>
              <a:rPr sz="1496" b="1" dirty="0">
                <a:latin typeface="Calibri"/>
                <a:cs typeface="Calibri"/>
              </a:rPr>
              <a:t>et</a:t>
            </a:r>
            <a:r>
              <a:rPr sz="1496" b="1" spc="-27" dirty="0">
                <a:latin typeface="Calibri"/>
                <a:cs typeface="Calibri"/>
              </a:rPr>
              <a:t> </a:t>
            </a:r>
            <a:r>
              <a:rPr sz="1496" b="1" dirty="0">
                <a:latin typeface="Calibri"/>
                <a:cs typeface="Calibri"/>
              </a:rPr>
              <a:t>raisons</a:t>
            </a:r>
            <a:r>
              <a:rPr sz="1496" b="1" spc="-14" dirty="0">
                <a:latin typeface="Calibri"/>
                <a:cs typeface="Calibri"/>
              </a:rPr>
              <a:t> </a:t>
            </a:r>
            <a:r>
              <a:rPr sz="1496" b="1" dirty="0">
                <a:latin typeface="Calibri"/>
                <a:cs typeface="Calibri"/>
              </a:rPr>
              <a:t>du</a:t>
            </a:r>
            <a:r>
              <a:rPr sz="1496" b="1" spc="-20" dirty="0">
                <a:latin typeface="Calibri"/>
                <a:cs typeface="Calibri"/>
              </a:rPr>
              <a:t> </a:t>
            </a:r>
            <a:r>
              <a:rPr sz="1496" b="1" dirty="0">
                <a:latin typeface="Calibri"/>
                <a:cs typeface="Calibri"/>
              </a:rPr>
              <a:t>choix</a:t>
            </a:r>
            <a:r>
              <a:rPr sz="1496" b="1" spc="-41" dirty="0">
                <a:latin typeface="Calibri"/>
                <a:cs typeface="Calibri"/>
              </a:rPr>
              <a:t> </a:t>
            </a:r>
            <a:r>
              <a:rPr sz="1496" b="1" spc="-68" dirty="0">
                <a:latin typeface="Calibri"/>
                <a:cs typeface="Calibri"/>
              </a:rPr>
              <a:t>:</a:t>
            </a:r>
            <a:endParaRPr sz="1496">
              <a:latin typeface="Calibri"/>
              <a:cs typeface="Calibri"/>
            </a:endParaRPr>
          </a:p>
          <a:p>
            <a:pPr>
              <a:spcBef>
                <a:spcPts val="116"/>
              </a:spcBef>
            </a:pPr>
            <a:endParaRPr sz="1496">
              <a:latin typeface="Calibri"/>
              <a:cs typeface="Calibri"/>
            </a:endParaRPr>
          </a:p>
          <a:p>
            <a:pPr marL="639158" indent="-310942">
              <a:buSzPct val="90909"/>
              <a:buFont typeface="Symbol"/>
              <a:buChar char=""/>
              <a:tabLst>
                <a:tab pos="639158" algn="l"/>
              </a:tabLst>
            </a:pPr>
            <a:r>
              <a:rPr sz="1496" dirty="0">
                <a:latin typeface="Calibri"/>
                <a:cs typeface="Calibri"/>
              </a:rPr>
              <a:t>Prévenir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l'érosion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remontante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dans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la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spc="-14" dirty="0">
                <a:latin typeface="Calibri"/>
                <a:cs typeface="Calibri"/>
              </a:rPr>
              <a:t>ravine.</a:t>
            </a:r>
            <a:endParaRPr sz="1496">
              <a:latin typeface="Calibri"/>
              <a:cs typeface="Calibri"/>
            </a:endParaRPr>
          </a:p>
          <a:p>
            <a:pPr marL="638294" marR="6910" indent="-310942">
              <a:lnSpc>
                <a:spcPct val="100899"/>
              </a:lnSpc>
              <a:spcBef>
                <a:spcPts val="20"/>
              </a:spcBef>
              <a:buSzPct val="90909"/>
              <a:buFont typeface="Symbol"/>
              <a:buChar char=""/>
              <a:tabLst>
                <a:tab pos="638294" algn="l"/>
              </a:tabLst>
            </a:pPr>
            <a:r>
              <a:rPr sz="1496" dirty="0">
                <a:latin typeface="Calibri"/>
                <a:cs typeface="Calibri"/>
              </a:rPr>
              <a:t>Constituer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une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réserve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d'eau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utilisable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pour</a:t>
            </a:r>
            <a:r>
              <a:rPr sz="1496" spc="-41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l'abreuvement</a:t>
            </a:r>
            <a:r>
              <a:rPr sz="1496" spc="-48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du</a:t>
            </a:r>
            <a:r>
              <a:rPr sz="1496" spc="-41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bétail,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l’arrosage</a:t>
            </a:r>
            <a:r>
              <a:rPr sz="1496" spc="-48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d’appoint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des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pépinières,</a:t>
            </a:r>
            <a:r>
              <a:rPr sz="1496" spc="-48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et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éventuellement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certains</a:t>
            </a:r>
            <a:r>
              <a:rPr sz="1496" spc="-41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travaux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spc="-34" dirty="0">
                <a:latin typeface="Calibri"/>
                <a:cs typeface="Calibri"/>
              </a:rPr>
              <a:t>de </a:t>
            </a:r>
            <a:r>
              <a:rPr sz="1496" spc="-14" dirty="0">
                <a:latin typeface="Calibri"/>
                <a:cs typeface="Calibri"/>
              </a:rPr>
              <a:t>construction.</a:t>
            </a:r>
            <a:endParaRPr sz="1496">
              <a:latin typeface="Calibri"/>
              <a:cs typeface="Calibri"/>
            </a:endParaRPr>
          </a:p>
          <a:p>
            <a:pPr marL="639158" indent="-310942">
              <a:spcBef>
                <a:spcPts val="34"/>
              </a:spcBef>
              <a:buSzPct val="90909"/>
              <a:buFont typeface="Symbol"/>
              <a:buChar char=""/>
              <a:tabLst>
                <a:tab pos="639158" algn="l"/>
              </a:tabLst>
            </a:pPr>
            <a:r>
              <a:rPr sz="1496" dirty="0">
                <a:latin typeface="Calibri"/>
                <a:cs typeface="Calibri"/>
              </a:rPr>
              <a:t>Favoriser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le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développement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de</a:t>
            </a:r>
            <a:r>
              <a:rPr sz="1496" spc="-1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cultures</a:t>
            </a:r>
            <a:r>
              <a:rPr sz="1496" spc="-41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maraîchères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de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spc="-14" dirty="0">
                <a:latin typeface="Calibri"/>
                <a:cs typeface="Calibri"/>
              </a:rPr>
              <a:t>contre-</a:t>
            </a:r>
            <a:r>
              <a:rPr sz="1496" dirty="0">
                <a:latin typeface="Calibri"/>
                <a:cs typeface="Calibri"/>
              </a:rPr>
              <a:t>saison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(carotte,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piment</a:t>
            </a:r>
            <a:r>
              <a:rPr sz="1496" spc="-41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et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spc="-14" dirty="0">
                <a:latin typeface="Calibri"/>
                <a:cs typeface="Calibri"/>
              </a:rPr>
              <a:t>tomates).</a:t>
            </a:r>
            <a:endParaRPr sz="1496">
              <a:latin typeface="Calibri"/>
              <a:cs typeface="Calibri"/>
            </a:endParaRPr>
          </a:p>
          <a:p>
            <a:pPr marL="639158" indent="-310942">
              <a:spcBef>
                <a:spcPts val="27"/>
              </a:spcBef>
              <a:buSzPct val="90909"/>
              <a:buFont typeface="Symbol"/>
              <a:buChar char=""/>
              <a:tabLst>
                <a:tab pos="639158" algn="l"/>
              </a:tabLst>
            </a:pPr>
            <a:r>
              <a:rPr sz="1496" dirty="0">
                <a:latin typeface="Calibri"/>
                <a:cs typeface="Calibri"/>
              </a:rPr>
              <a:t>Contribuer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à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la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protection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de</a:t>
            </a:r>
            <a:r>
              <a:rPr sz="1496" spc="-1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la</a:t>
            </a:r>
            <a:r>
              <a:rPr sz="1496" spc="-1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route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menant</a:t>
            </a:r>
            <a:r>
              <a:rPr sz="1496" spc="-1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à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Petite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Rivière</a:t>
            </a:r>
            <a:r>
              <a:rPr sz="1496" spc="-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de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spc="-14" dirty="0">
                <a:latin typeface="Calibri"/>
                <a:cs typeface="Calibri"/>
              </a:rPr>
              <a:t>Nippes.</a:t>
            </a:r>
            <a:endParaRPr sz="1496">
              <a:latin typeface="Calibri"/>
              <a:cs typeface="Calibri"/>
            </a:endParaRPr>
          </a:p>
          <a:p>
            <a:pPr marL="639158" indent="-310942">
              <a:spcBef>
                <a:spcPts val="34"/>
              </a:spcBef>
              <a:buSzPct val="90909"/>
              <a:buFont typeface="Symbol"/>
              <a:buChar char=""/>
              <a:tabLst>
                <a:tab pos="639158" algn="l"/>
              </a:tabLst>
            </a:pPr>
            <a:r>
              <a:rPr sz="1496" dirty="0">
                <a:latin typeface="Calibri"/>
                <a:cs typeface="Calibri"/>
              </a:rPr>
              <a:t>Bénéficier</a:t>
            </a:r>
            <a:r>
              <a:rPr sz="1496" spc="-41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d’un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accès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facile,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grâce</a:t>
            </a:r>
            <a:r>
              <a:rPr sz="1496" spc="-1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à</a:t>
            </a:r>
            <a:r>
              <a:rPr sz="1496" spc="-41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la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proximité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de</a:t>
            </a:r>
            <a:r>
              <a:rPr sz="1496" spc="-1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la</a:t>
            </a:r>
            <a:r>
              <a:rPr sz="1496" spc="-3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route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de</a:t>
            </a:r>
            <a:r>
              <a:rPr sz="1496" spc="-1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Salagnac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-</a:t>
            </a:r>
            <a:r>
              <a:rPr sz="1496" spc="-41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Petite</a:t>
            </a:r>
            <a:r>
              <a:rPr sz="1496" spc="-48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Rivière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de</a:t>
            </a:r>
            <a:r>
              <a:rPr sz="1496" spc="-14" dirty="0">
                <a:latin typeface="Calibri"/>
                <a:cs typeface="Calibri"/>
              </a:rPr>
              <a:t> Nippes.</a:t>
            </a:r>
            <a:endParaRPr sz="1496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291107" y="1223905"/>
            <a:ext cx="5704059" cy="1244632"/>
            <a:chOff x="3249295" y="899796"/>
            <a:chExt cx="4193540" cy="9150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9295" y="899796"/>
              <a:ext cx="700200" cy="8911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3195" y="1027431"/>
              <a:ext cx="1058893" cy="7873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0007" y="1186181"/>
              <a:ext cx="1327137" cy="62585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3495" y="1280161"/>
              <a:ext cx="1069339" cy="534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4828" y="63924"/>
            <a:ext cx="240157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spc="-34" dirty="0">
                <a:latin typeface="Calibri"/>
                <a:cs typeface="Calibri"/>
              </a:rPr>
              <a:t>II.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94348" y="63924"/>
            <a:ext cx="1848698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dirty="0">
                <a:latin typeface="Calibri"/>
                <a:cs typeface="Calibri"/>
              </a:rPr>
              <a:t>TYPE</a:t>
            </a:r>
            <a:r>
              <a:rPr sz="1632" b="1" spc="-20" dirty="0">
                <a:latin typeface="Calibri"/>
                <a:cs typeface="Calibri"/>
              </a:rPr>
              <a:t> </a:t>
            </a:r>
            <a:r>
              <a:rPr sz="1632" b="1" spc="-14" dirty="0">
                <a:latin typeface="Calibri"/>
                <a:cs typeface="Calibri"/>
              </a:rPr>
              <a:t>D’OUVRAGE</a:t>
            </a:r>
            <a:endParaRPr sz="1632" dirty="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469186"/>
              </p:ext>
            </p:extLst>
          </p:nvPr>
        </p:nvGraphicFramePr>
        <p:xfrm>
          <a:off x="1676400" y="488536"/>
          <a:ext cx="15544799" cy="34955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7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844">
                <a:tc gridSpan="2">
                  <a:txBody>
                    <a:bodyPr/>
                    <a:lstStyle/>
                    <a:p>
                      <a:pPr marL="31115" algn="ctr">
                        <a:lnSpc>
                          <a:spcPts val="130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SB1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3663"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Description</a:t>
                      </a:r>
                      <a:r>
                        <a:rPr sz="15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succincte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Seuil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Dimensions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haut,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d’épaisseur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Profondeur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fouille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m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rétention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36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Dimensions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4,40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3,90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2,225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haut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Radiers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Radier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3,75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1,90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d’épaisseur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marR="2694305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Radier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d’épaisseur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Superficie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totale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15,125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m²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Glacis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Glacis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3,00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d’épaisseur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Glacis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5,60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2,45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d’épaisseur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48200" y="4194498"/>
            <a:ext cx="2891761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spc="-14" dirty="0">
                <a:latin typeface="Calibri"/>
                <a:cs typeface="Calibri"/>
              </a:rPr>
              <a:t>CARACTERISTIQUES</a:t>
            </a:r>
            <a:r>
              <a:rPr sz="1632" b="1" spc="68" dirty="0">
                <a:latin typeface="Calibri"/>
                <a:cs typeface="Calibri"/>
              </a:rPr>
              <a:t> </a:t>
            </a:r>
            <a:r>
              <a:rPr sz="1632" b="1" spc="-14" dirty="0">
                <a:latin typeface="Calibri"/>
                <a:cs typeface="Calibri"/>
              </a:rPr>
              <a:t>TECHNIQUES</a:t>
            </a:r>
            <a:endParaRPr sz="1632" dirty="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367290"/>
              </p:ext>
            </p:extLst>
          </p:nvPr>
        </p:nvGraphicFramePr>
        <p:xfrm>
          <a:off x="1676400" y="4763236"/>
          <a:ext cx="16078199" cy="5866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7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98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28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5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Principal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9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Seuil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11">
                <a:tc rowSpan="10">
                  <a:txBody>
                    <a:bodyPr/>
                    <a:lstStyle/>
                    <a:p>
                      <a:pPr marL="3810" algn="ctr">
                        <a:lnSpc>
                          <a:spcPts val="129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Caractéristiques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67005" marR="125095" algn="ctr">
                        <a:lnSpc>
                          <a:spcPct val="109100"/>
                        </a:lnSpc>
                        <a:spcBef>
                          <a:spcPts val="10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générales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l’aménagement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i="1" spc="-10" dirty="0">
                          <a:latin typeface="Calibri"/>
                          <a:cs typeface="Calibri"/>
                        </a:rPr>
                        <a:t>Longueur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4.40m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sz="1500" spc="-25" dirty="0">
                          <a:latin typeface="Calibri"/>
                          <a:cs typeface="Calibri"/>
                        </a:rPr>
                        <a:t>12m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0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300"/>
                        </a:lnSpc>
                      </a:pPr>
                      <a:r>
                        <a:rPr sz="1500" i="1" spc="-10" dirty="0">
                          <a:latin typeface="Calibri"/>
                          <a:cs typeface="Calibri"/>
                        </a:rPr>
                        <a:t>Largeur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30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3.90m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0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i="1" spc="-10" dirty="0">
                          <a:latin typeface="Calibri"/>
                          <a:cs typeface="Calibri"/>
                        </a:rPr>
                        <a:t>Hauteur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2.225m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sz="1500" spc="-25" dirty="0">
                          <a:latin typeface="Calibri"/>
                          <a:cs typeface="Calibri"/>
                        </a:rPr>
                        <a:t>4m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i="1" spc="-10" dirty="0">
                          <a:latin typeface="Calibri"/>
                          <a:cs typeface="Calibri"/>
                        </a:rPr>
                        <a:t>Epaisseur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0.60m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0.60m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0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i="1" spc="-10" dirty="0">
                          <a:latin typeface="Calibri"/>
                          <a:cs typeface="Calibri"/>
                        </a:rPr>
                        <a:t>Profondeur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9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0.75m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0.60m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270" algn="ctr">
                        <a:lnSpc>
                          <a:spcPts val="1290"/>
                        </a:lnSpc>
                        <a:tabLst>
                          <a:tab pos="2128520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Coordonnées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GPS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b="1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18°25’29.5’’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W73°15’19.13’’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0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965835">
                        <a:lnSpc>
                          <a:spcPts val="129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principal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: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38.181m</a:t>
                      </a:r>
                      <a:r>
                        <a:rPr sz="1400" spc="-15" baseline="31746" dirty="0">
                          <a:latin typeface="Calibri"/>
                          <a:cs typeface="Calibri"/>
                        </a:rPr>
                        <a:t>3</a:t>
                      </a:r>
                      <a:endParaRPr sz="1400" baseline="31746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5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35" algn="ctr">
                        <a:lnSpc>
                          <a:spcPts val="129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radier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: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15.125m</a:t>
                      </a:r>
                      <a:r>
                        <a:rPr sz="1400" spc="-15" baseline="31746" dirty="0">
                          <a:latin typeface="Calibri"/>
                          <a:cs typeface="Calibri"/>
                        </a:rPr>
                        <a:t>2</a:t>
                      </a:r>
                      <a:endParaRPr sz="1400" baseline="31746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0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186815">
                        <a:lnSpc>
                          <a:spcPts val="1300"/>
                        </a:lnSpc>
                        <a:tabLst>
                          <a:tab pos="3620770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glacis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25.62m</a:t>
                      </a:r>
                      <a:r>
                        <a:rPr sz="1400" spc="-15" baseline="31746" dirty="0">
                          <a:latin typeface="Calibri"/>
                          <a:cs typeface="Calibri"/>
                        </a:rPr>
                        <a:t>2</a:t>
                      </a:r>
                      <a:endParaRPr sz="1400" baseline="31746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0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Propriétaire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b="1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Yves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Bernadotte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5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58669">
                <a:tc>
                  <a:txBody>
                    <a:bodyPr/>
                    <a:lstStyle/>
                    <a:p>
                      <a:pPr marL="2540" algn="ctr">
                        <a:lnSpc>
                          <a:spcPts val="129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Justification</a:t>
                      </a:r>
                      <a:r>
                        <a:rPr sz="15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de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53670" marR="143510" algn="ctr">
                        <a:lnSpc>
                          <a:spcPct val="10180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l’emplacement,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saison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propice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construction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35" algn="ctr">
                        <a:lnSpc>
                          <a:spcPts val="129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RAISONS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CHOIX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L’EMPLACEMENT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7945" marR="238760">
                        <a:lnSpc>
                          <a:spcPct val="10180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nature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sol,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très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fin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filtrant,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favorise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phénomènes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d’érosion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importants,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qui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explique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grande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partie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forte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dégradation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constatée.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68580" marR="553720" indent="-635">
                        <a:lnSpc>
                          <a:spcPts val="135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620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mètres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d’altitude,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zone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bénéficie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conditions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particulièrement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favorables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l’activité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agricole.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construction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est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prévue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durant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saison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sèche,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période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appropriée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pour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travaux.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object 3">
            <a:extLst>
              <a:ext uri="{FF2B5EF4-FFF2-40B4-BE49-F238E27FC236}">
                <a16:creationId xmlns:a16="http://schemas.microsoft.com/office/drawing/2014/main" id="{4FB00CC6-B139-F3D9-3158-DAFE977372F1}"/>
              </a:ext>
            </a:extLst>
          </p:cNvPr>
          <p:cNvSpPr txBox="1"/>
          <p:nvPr/>
        </p:nvSpPr>
        <p:spPr>
          <a:xfrm>
            <a:off x="4894348" y="63924"/>
            <a:ext cx="1848698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dirty="0">
                <a:latin typeface="Calibri"/>
                <a:cs typeface="Calibri"/>
              </a:rPr>
              <a:t>TYPE</a:t>
            </a:r>
            <a:r>
              <a:rPr sz="1632" b="1" spc="-20" dirty="0">
                <a:latin typeface="Calibri"/>
                <a:cs typeface="Calibri"/>
              </a:rPr>
              <a:t> </a:t>
            </a:r>
            <a:r>
              <a:rPr sz="1632" b="1" spc="-14" dirty="0">
                <a:latin typeface="Calibri"/>
                <a:cs typeface="Calibri"/>
              </a:rPr>
              <a:t>D’OUVRAGE</a:t>
            </a:r>
            <a:endParaRPr sz="1632" dirty="0">
              <a:latin typeface="Calibri"/>
              <a:cs typeface="Calibri"/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4E39D3F8-6112-5258-C97A-407AB7098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809764"/>
              </p:ext>
            </p:extLst>
          </p:nvPr>
        </p:nvGraphicFramePr>
        <p:xfrm>
          <a:off x="1676400" y="488537"/>
          <a:ext cx="15544799" cy="3054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7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1350">
                <a:tc gridSpan="2">
                  <a:txBody>
                    <a:bodyPr/>
                    <a:lstStyle/>
                    <a:p>
                      <a:pPr marL="31115" algn="ctr">
                        <a:lnSpc>
                          <a:spcPts val="130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SB1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3414"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Description</a:t>
                      </a:r>
                      <a:r>
                        <a:rPr sz="15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succincte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Seuil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Dimensions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haut,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d’épaisseur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Profondeur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fouille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m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rétention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36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Dimensions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4,40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3,90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2,225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haut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Radiers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Radier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3,75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1,90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d’épaisseur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marR="2694305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Radier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d’épaisseur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Superficie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totale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15,125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m²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Glacis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Glacis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3,00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d’épaisseur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8600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Glacis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5,60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2,45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d’épaisseur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6">
            <a:extLst>
              <a:ext uri="{FF2B5EF4-FFF2-40B4-BE49-F238E27FC236}">
                <a16:creationId xmlns:a16="http://schemas.microsoft.com/office/drawing/2014/main" id="{43DF73B8-79F9-A456-66B8-64352E446EE1}"/>
              </a:ext>
            </a:extLst>
          </p:cNvPr>
          <p:cNvSpPr txBox="1"/>
          <p:nvPr/>
        </p:nvSpPr>
        <p:spPr>
          <a:xfrm>
            <a:off x="5029200" y="3699311"/>
            <a:ext cx="5257800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dirty="0">
                <a:latin typeface="Calibri"/>
                <a:cs typeface="Calibri"/>
              </a:rPr>
              <a:t>DATES</a:t>
            </a:r>
            <a:r>
              <a:rPr sz="1632" b="1" spc="-27" dirty="0">
                <a:latin typeface="Calibri"/>
                <a:cs typeface="Calibri"/>
              </a:rPr>
              <a:t> </a:t>
            </a:r>
            <a:r>
              <a:rPr sz="1632" b="1" dirty="0">
                <a:latin typeface="Calibri"/>
                <a:cs typeface="Calibri"/>
              </a:rPr>
              <a:t>DE</a:t>
            </a:r>
            <a:r>
              <a:rPr sz="1632" b="1" spc="-34" dirty="0">
                <a:latin typeface="Calibri"/>
                <a:cs typeface="Calibri"/>
              </a:rPr>
              <a:t> </a:t>
            </a:r>
            <a:r>
              <a:rPr sz="1632" b="1" spc="-14" dirty="0">
                <a:latin typeface="Calibri"/>
                <a:cs typeface="Calibri"/>
              </a:rPr>
              <a:t>CONSTRUCTION</a:t>
            </a:r>
            <a:r>
              <a:rPr lang="fr-FR" sz="1632" b="1" spc="-14" dirty="0">
                <a:latin typeface="Calibri"/>
                <a:cs typeface="Calibri"/>
              </a:rPr>
              <a:t> : mars-juin 2025</a:t>
            </a:r>
            <a:endParaRPr sz="1632" dirty="0">
              <a:latin typeface="Calibri"/>
              <a:cs typeface="Calibri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B83462D7-43F8-532A-1AD6-DD6CD72BA5D3}"/>
              </a:ext>
            </a:extLst>
          </p:cNvPr>
          <p:cNvSpPr txBox="1"/>
          <p:nvPr/>
        </p:nvSpPr>
        <p:spPr>
          <a:xfrm>
            <a:off x="9635506" y="3695700"/>
            <a:ext cx="4232894" cy="247635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496" b="1" dirty="0">
                <a:latin typeface="Calibri"/>
                <a:cs typeface="Calibri"/>
              </a:rPr>
              <a:t>Exécution</a:t>
            </a:r>
            <a:r>
              <a:rPr sz="1496" b="1" spc="-20" dirty="0">
                <a:latin typeface="Calibri"/>
                <a:cs typeface="Calibri"/>
              </a:rPr>
              <a:t> </a:t>
            </a:r>
            <a:r>
              <a:rPr sz="1496" b="1" dirty="0">
                <a:latin typeface="Calibri"/>
                <a:cs typeface="Calibri"/>
              </a:rPr>
              <a:t>du</a:t>
            </a:r>
            <a:r>
              <a:rPr sz="1496" b="1" spc="-20" dirty="0">
                <a:latin typeface="Calibri"/>
                <a:cs typeface="Calibri"/>
              </a:rPr>
              <a:t> </a:t>
            </a:r>
            <a:r>
              <a:rPr sz="1496" b="1" dirty="0">
                <a:latin typeface="Calibri"/>
                <a:cs typeface="Calibri"/>
              </a:rPr>
              <a:t>chantier</a:t>
            </a:r>
            <a:r>
              <a:rPr sz="1496" b="1" spc="-20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:</a:t>
            </a:r>
            <a:r>
              <a:rPr sz="1496" spc="-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Un</a:t>
            </a:r>
            <a:r>
              <a:rPr sz="1496" spc="-2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Enfant</a:t>
            </a:r>
            <a:r>
              <a:rPr sz="1496" spc="-7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par</a:t>
            </a:r>
            <a:r>
              <a:rPr sz="1496" spc="-14" dirty="0">
                <a:latin typeface="Calibri"/>
                <a:cs typeface="Calibri"/>
              </a:rPr>
              <a:t> </a:t>
            </a:r>
            <a:r>
              <a:rPr sz="1496" dirty="0">
                <a:latin typeface="Calibri"/>
                <a:cs typeface="Calibri"/>
              </a:rPr>
              <a:t>la</a:t>
            </a:r>
            <a:r>
              <a:rPr sz="1496" spc="-20" dirty="0">
                <a:latin typeface="Calibri"/>
                <a:cs typeface="Calibri"/>
              </a:rPr>
              <a:t> </a:t>
            </a:r>
            <a:r>
              <a:rPr sz="1496" spc="-27" dirty="0">
                <a:latin typeface="Calibri"/>
                <a:cs typeface="Calibri"/>
              </a:rPr>
              <a:t>Main</a:t>
            </a:r>
            <a:endParaRPr sz="1496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008322"/>
              </p:ext>
            </p:extLst>
          </p:nvPr>
        </p:nvGraphicFramePr>
        <p:xfrm>
          <a:off x="1600200" y="732827"/>
          <a:ext cx="15544800" cy="5976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1039">
                <a:tc rowSpan="2">
                  <a:txBody>
                    <a:bodyPr/>
                    <a:lstStyle/>
                    <a:p>
                      <a:pPr marL="1905" algn="ctr">
                        <a:lnSpc>
                          <a:spcPts val="1290"/>
                        </a:lnSpc>
                      </a:pP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endParaRPr lang="fr-FR" sz="1500" b="1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VOLUMES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MACONNERIE</a:t>
                      </a:r>
                      <a:endParaRPr lang="fr-FR" sz="1500" b="1" spc="-1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780" marR="235585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780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calculé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partir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(déduction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faite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poteaux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poutres)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 épaisseur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(0,60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14,00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3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780" marR="132715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780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obtenu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partir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dimensions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intérieures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(longueur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4,50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largeur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m,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hauteur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2,00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soit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côtés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diminuée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celle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chaînage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supérieur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épaisseur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24,08</a:t>
                      </a:r>
                      <a:r>
                        <a:rPr sz="15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Murets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bordure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deux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murets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(longueur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5,60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hauteur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0,50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épaisseur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(0,30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→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7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1,68</a:t>
                      </a:r>
                      <a:r>
                        <a:rPr sz="15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marR="226060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Murets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radier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deux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murets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(longueur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4,00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hauteurs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moins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des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deux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poteaux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bêche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épaisseur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6,42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lang="fr-FR" sz="1500" b="1" spc="-25" dirty="0">
                        <a:latin typeface="Calibri"/>
                        <a:cs typeface="Calibri"/>
                      </a:endParaRPr>
                    </a:p>
                    <a:p>
                      <a:pPr marL="525145" marR="226060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maçonnerie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46,18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VOLUMES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BETON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Seuil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poteaux,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section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longueurs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4,50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5,544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780" marR="455295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780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poutres,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sections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0,15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longueur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12,00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6,840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12,384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Bassin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Fond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5,20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5,10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poteaux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épaisseur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5,232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marR="2449195" indent="-228600">
                        <a:lnSpc>
                          <a:spcPts val="1340"/>
                        </a:lnSpc>
                        <a:spcBef>
                          <a:spcPts val="4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poteaux,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section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longueur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1,872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7,104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ts val="130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Radiers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67945" marR="1261745" indent="4572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radiers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dimensions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3,75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1,90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épaisseur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3,025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Glacis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glacis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latéraux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(5,60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3,00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3,60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2,45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m),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épaisseur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0,20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→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5,124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béton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pour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l’ouvrage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27,637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8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D66F71F-3C48-C899-609C-5F3272782BB4}"/>
              </a:ext>
            </a:extLst>
          </p:cNvPr>
          <p:cNvSpPr txBox="1"/>
          <p:nvPr/>
        </p:nvSpPr>
        <p:spPr>
          <a:xfrm>
            <a:off x="2514600" y="237769"/>
            <a:ext cx="13487400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" algn="ctr">
              <a:lnSpc>
                <a:spcPts val="1290"/>
              </a:lnSpc>
            </a:pPr>
            <a:endParaRPr lang="fr-FR" b="1" spc="-10" dirty="0">
              <a:cs typeface="Calibri"/>
            </a:endParaRPr>
          </a:p>
          <a:p>
            <a:pPr marL="1905" algn="ctr">
              <a:lnSpc>
                <a:spcPts val="1290"/>
              </a:lnSpc>
            </a:pPr>
            <a:r>
              <a:rPr lang="fr-FR" b="1" spc="-10" dirty="0">
                <a:cs typeface="Calibri"/>
              </a:rPr>
              <a:t>Dimensionnement</a:t>
            </a:r>
            <a:r>
              <a:rPr lang="fr-FR" spc="-10" dirty="0">
                <a:cs typeface="Calibri"/>
              </a:rPr>
              <a:t> </a:t>
            </a:r>
            <a:r>
              <a:rPr lang="fr-FR" b="1" dirty="0">
                <a:cs typeface="Calibri"/>
              </a:rPr>
              <a:t>et</a:t>
            </a:r>
            <a:r>
              <a:rPr lang="fr-FR" b="1" spc="-10" dirty="0">
                <a:cs typeface="Calibri"/>
              </a:rPr>
              <a:t> détails techniques</a:t>
            </a:r>
            <a:endParaRPr lang="fr-FR" dirty="0">
              <a:cs typeface="Calibri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362962"/>
              </p:ext>
            </p:extLst>
          </p:nvPr>
        </p:nvGraphicFramePr>
        <p:xfrm>
          <a:off x="1143000" y="-38100"/>
          <a:ext cx="15697200" cy="71411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5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086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ts val="1415"/>
                        </a:lnSpc>
                      </a:pPr>
                      <a:endParaRPr lang="fr-FR" sz="1600" b="1" spc="-10" dirty="0">
                        <a:latin typeface="Calibri"/>
                        <a:cs typeface="Calibri"/>
                      </a:endParaRPr>
                    </a:p>
                    <a:p>
                      <a:pPr marR="24765" algn="ctr">
                        <a:lnSpc>
                          <a:spcPts val="1415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FINITIONS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Rejointoiement,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crépissage,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enduisage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cirage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Seuil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525145" marR="161925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Crépissage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amont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toute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visible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seuil,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calculée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comme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(hauteur</a:t>
                      </a:r>
                      <a:r>
                        <a:rPr sz="1500" i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spc="-10" dirty="0">
                          <a:latin typeface="Calibri"/>
                          <a:cs typeface="Calibri"/>
                        </a:rPr>
                        <a:t>au-dessus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sol</a:t>
                      </a:r>
                      <a:r>
                        <a:rPr sz="15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i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longueur</a:t>
                      </a:r>
                      <a:r>
                        <a:rPr sz="15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3,14</a:t>
                      </a:r>
                      <a:r>
                        <a:rPr sz="15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½)</a:t>
                      </a:r>
                      <a:r>
                        <a:rPr sz="15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5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déversoir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soit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31,57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m²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crépir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au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mortier.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Rejointoiement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une surface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totale de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14,72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m²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.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Symbol"/>
                        <a:buChar char=""/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Bassin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525780" marR="219075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780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Finitions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faces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verticales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intérieures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totale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2,00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(4,50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4,00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4,50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4,00)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34,00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m²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crépir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au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mortier,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enduire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cirer.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780" marR="164465" indent="-228600">
                        <a:lnSpc>
                          <a:spcPct val="101800"/>
                        </a:lnSpc>
                        <a:buSzPct val="90909"/>
                        <a:buFont typeface="Symbol"/>
                        <a:buChar char=""/>
                        <a:tabLst>
                          <a:tab pos="525780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Fond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chape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béton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d’au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moins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d’épaisseur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une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surface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4,50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4,00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18,00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m²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.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28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FERRAILLAGE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210945">
                        <a:lnSpc>
                          <a:spcPct val="10000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B.</a:t>
                      </a:r>
                      <a:r>
                        <a:rPr sz="1500" b="1" spc="19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Seuil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1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Poteaux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verticaux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poteaux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armés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fers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½’’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cadres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(40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cm),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espacés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cm.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2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Poutres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horizontales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: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982344" lvl="1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Courier New"/>
                        <a:buChar char="o"/>
                        <a:tabLst>
                          <a:tab pos="982344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Poutre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libage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fers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½’’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cadres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(40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cm,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espacés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cm)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982344" lvl="1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Courier New"/>
                        <a:buChar char="o"/>
                        <a:tabLst>
                          <a:tab pos="982344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Poutre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intermédiaire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6 fers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 ½’’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cadres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(40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 15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cm,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espacés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cm)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982344" marR="60325" lvl="1" indent="-228600">
                        <a:lnSpc>
                          <a:spcPct val="101800"/>
                        </a:lnSpc>
                        <a:buSzPct val="90909"/>
                        <a:buFont typeface="Courier New"/>
                        <a:buChar char="o"/>
                        <a:tabLst>
                          <a:tab pos="982344" algn="l"/>
                        </a:tabLst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Poutre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chaînage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sous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le</a:t>
                      </a:r>
                      <a:r>
                        <a:rPr sz="1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déversoir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fers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3/8’’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cadres</a:t>
                      </a:r>
                      <a:r>
                        <a:rPr sz="1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(40</a:t>
                      </a:r>
                      <a:r>
                        <a:rPr sz="1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 10</a:t>
                      </a:r>
                      <a:r>
                        <a:rPr sz="1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cm,</a:t>
                      </a:r>
                      <a:r>
                        <a:rPr sz="1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espacés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15 cm)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pour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le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67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½’’,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3/8’’,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¼’’.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B.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Bassins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Poteaux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verticaux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poteaux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armés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fers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½’’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cadres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(40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cm,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espacés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cm)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20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Chaînage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supérieur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fers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3/8’’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cadres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(40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cm,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espacés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cm)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474843"/>
              </p:ext>
            </p:extLst>
          </p:nvPr>
        </p:nvGraphicFramePr>
        <p:xfrm>
          <a:off x="1143000" y="7124700"/>
          <a:ext cx="15697200" cy="3132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3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947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145" indent="-227965">
                        <a:lnSpc>
                          <a:spcPts val="1300"/>
                        </a:lnSpc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Quadrillage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fond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fers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espacés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cm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pour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les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bassins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½’’,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17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3/8’’,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rouleau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fil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ligature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général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pour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l’ouvrage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91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½’’,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35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3/8’’,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barres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¼’’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rouleau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fil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ligature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32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FOUILLES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Bassin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estimé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 marL="525145" indent="-22796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90909"/>
                        <a:buFont typeface="Symbol"/>
                        <a:buChar char=""/>
                        <a:tabLst>
                          <a:tab pos="525145" algn="l"/>
                        </a:tabLst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Seuil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estimé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fouilles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5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m³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66800" y="3187772"/>
            <a:ext cx="11389116" cy="5540815"/>
            <a:chOff x="0" y="1337311"/>
            <a:chExt cx="8373109" cy="4073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5671" y="2000732"/>
              <a:ext cx="3035762" cy="34097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37311"/>
              <a:ext cx="8372525" cy="2959734"/>
            </a:xfrm>
            <a:prstGeom prst="rect">
              <a:avLst/>
            </a:prstGeom>
          </p:spPr>
        </p:pic>
      </p:grpSp>
      <p:sp>
        <p:nvSpPr>
          <p:cNvPr id="6" name="object 3"/>
          <p:cNvSpPr txBox="1"/>
          <p:nvPr/>
        </p:nvSpPr>
        <p:spPr>
          <a:xfrm>
            <a:off x="4424590" y="1619490"/>
            <a:ext cx="212477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spc="-34" dirty="0">
                <a:latin typeface="Calibri"/>
                <a:cs typeface="Calibri"/>
              </a:rPr>
              <a:t>V.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5046475" y="1619490"/>
            <a:ext cx="2023715" cy="26860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632" b="1" dirty="0">
                <a:latin typeface="Calibri"/>
                <a:cs typeface="Calibri"/>
              </a:rPr>
              <a:t>PLANS</a:t>
            </a:r>
            <a:r>
              <a:rPr sz="1632" b="1" spc="-34" dirty="0">
                <a:latin typeface="Calibri"/>
                <a:cs typeface="Calibri"/>
              </a:rPr>
              <a:t> </a:t>
            </a:r>
            <a:r>
              <a:rPr sz="1632" b="1" spc="-14" dirty="0">
                <a:latin typeface="Calibri"/>
                <a:cs typeface="Calibri"/>
              </a:rPr>
              <a:t>SCHEMATIQUES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6570209" y="2333266"/>
            <a:ext cx="1462291" cy="31047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904" b="1" dirty="0">
                <a:latin typeface="Calibri"/>
                <a:cs typeface="Calibri"/>
              </a:rPr>
              <a:t>Vue</a:t>
            </a:r>
            <a:r>
              <a:rPr sz="1904" b="1" spc="-14" dirty="0">
                <a:latin typeface="Calibri"/>
                <a:cs typeface="Calibri"/>
              </a:rPr>
              <a:t> </a:t>
            </a:r>
            <a:r>
              <a:rPr sz="1904" b="1" dirty="0">
                <a:latin typeface="Calibri"/>
                <a:cs typeface="Calibri"/>
              </a:rPr>
              <a:t>de</a:t>
            </a:r>
            <a:r>
              <a:rPr sz="1904" b="1" spc="-7" dirty="0">
                <a:latin typeface="Calibri"/>
                <a:cs typeface="Calibri"/>
              </a:rPr>
              <a:t> </a:t>
            </a:r>
            <a:r>
              <a:rPr sz="1904" b="1" spc="-14" dirty="0">
                <a:latin typeface="Calibri"/>
                <a:cs typeface="Calibri"/>
              </a:rPr>
              <a:t>dessus</a:t>
            </a:r>
            <a:endParaRPr sz="1904" dirty="0"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B3548C-DBEA-0D74-54BE-4CD3AF2F4906}"/>
              </a:ext>
            </a:extLst>
          </p:cNvPr>
          <p:cNvSpPr/>
          <p:nvPr/>
        </p:nvSpPr>
        <p:spPr>
          <a:xfrm>
            <a:off x="7772400" y="7205739"/>
            <a:ext cx="1371600" cy="1519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04875" y="3467100"/>
            <a:ext cx="4963925" cy="3665825"/>
          </a:xfrm>
          <a:prstGeom prst="rect">
            <a:avLst/>
          </a:prstGeom>
        </p:spPr>
      </p:pic>
      <p:sp>
        <p:nvSpPr>
          <p:cNvPr id="10" name="object 2"/>
          <p:cNvSpPr txBox="1"/>
          <p:nvPr/>
        </p:nvSpPr>
        <p:spPr>
          <a:xfrm>
            <a:off x="14249400" y="2476500"/>
            <a:ext cx="1705863" cy="31047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/>
          <a:p>
            <a:pPr marL="17275">
              <a:spcBef>
                <a:spcPts val="136"/>
              </a:spcBef>
            </a:pPr>
            <a:r>
              <a:rPr sz="1904" b="1" dirty="0">
                <a:latin typeface="Calibri"/>
                <a:cs typeface="Calibri"/>
              </a:rPr>
              <a:t>Vue</a:t>
            </a:r>
            <a:r>
              <a:rPr sz="1904" b="1" spc="-14" dirty="0">
                <a:latin typeface="Calibri"/>
                <a:cs typeface="Calibri"/>
              </a:rPr>
              <a:t> Isométrique</a:t>
            </a:r>
            <a:endParaRPr sz="1904" dirty="0">
              <a:latin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52131-DA0F-0275-7A28-7647F27DAE9B}"/>
              </a:ext>
            </a:extLst>
          </p:cNvPr>
          <p:cNvSpPr/>
          <p:nvPr/>
        </p:nvSpPr>
        <p:spPr>
          <a:xfrm>
            <a:off x="6570209" y="7205739"/>
            <a:ext cx="1735591" cy="167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3381" y="376238"/>
            <a:ext cx="17521238" cy="9534525"/>
            <a:chOff x="0" y="0"/>
            <a:chExt cx="149365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3652" cy="812800"/>
            </a:xfrm>
            <a:custGeom>
              <a:avLst/>
              <a:gdLst/>
              <a:ahLst/>
              <a:cxnLst/>
              <a:rect l="l" t="t" r="r" b="b"/>
              <a:pathLst>
                <a:path w="1493652" h="812800">
                  <a:moveTo>
                    <a:pt x="0" y="0"/>
                  </a:moveTo>
                  <a:lnTo>
                    <a:pt x="1493652" y="0"/>
                  </a:lnTo>
                  <a:lnTo>
                    <a:pt x="149365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237" b="-123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2212" r="-1221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23248" y="4233507"/>
            <a:ext cx="5037507" cy="2964420"/>
            <a:chOff x="0" y="0"/>
            <a:chExt cx="6716675" cy="395255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6716675" cy="3952559"/>
            </a:xfrm>
            <a:prstGeom prst="rect">
              <a:avLst/>
            </a:prstGeom>
            <a:solidFill>
              <a:srgbClr val="4F633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8613" y="334278"/>
              <a:ext cx="5959450" cy="2556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20"/>
                </a:lnSpc>
              </a:pPr>
              <a:r>
                <a:rPr lang="en-US" sz="4342">
                  <a:solidFill>
                    <a:srgbClr val="DBE0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IMPLANTATION DU SEUIL BASSIN A CAFÉ TAILLE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299" b="-929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057400" y="1169285"/>
            <a:ext cx="8912951" cy="1841707"/>
            <a:chOff x="0" y="0"/>
            <a:chExt cx="11883935" cy="245560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883935" cy="2455609"/>
            </a:xfrm>
            <a:prstGeom prst="rect">
              <a:avLst/>
            </a:pr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961312" y="892197"/>
              <a:ext cx="6639646" cy="556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41"/>
                </a:lnSpc>
              </a:pPr>
              <a:r>
                <a:rPr lang="en-US" sz="2227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FOUILLE DU SEUIL BASSIN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999" y="271999"/>
            <a:ext cx="10138099" cy="9743002"/>
            <a:chOff x="0" y="0"/>
            <a:chExt cx="84576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5761" cy="812800"/>
            </a:xfrm>
            <a:custGeom>
              <a:avLst/>
              <a:gdLst/>
              <a:ahLst/>
              <a:cxnLst/>
              <a:rect l="l" t="t" r="r" b="b"/>
              <a:pathLst>
                <a:path w="845761" h="812800">
                  <a:moveTo>
                    <a:pt x="0" y="0"/>
                  </a:moveTo>
                  <a:lnTo>
                    <a:pt x="845761" y="0"/>
                  </a:lnTo>
                  <a:lnTo>
                    <a:pt x="84576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2028" r="-2202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508355" y="2541030"/>
            <a:ext cx="5808095" cy="4517924"/>
            <a:chOff x="0" y="0"/>
            <a:chExt cx="7744127" cy="6023899"/>
          </a:xfrm>
        </p:grpSpPr>
        <p:sp>
          <p:nvSpPr>
            <p:cNvPr id="5" name="TextBox 5"/>
            <p:cNvSpPr txBox="1"/>
            <p:nvPr/>
          </p:nvSpPr>
          <p:spPr>
            <a:xfrm>
              <a:off x="261282" y="-190500"/>
              <a:ext cx="7406645" cy="567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</a:pPr>
              <a:r>
                <a:rPr lang="en-US" sz="9000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FIXATION DE POTEAUX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5954049"/>
              <a:ext cx="7744127" cy="0"/>
            </a:xfrm>
            <a:prstGeom prst="line">
              <a:avLst/>
            </a:prstGeom>
            <a:ln w="139700" cap="flat">
              <a:solidFill>
                <a:srgbClr val="465B5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71999" y="271999"/>
            <a:ext cx="10138099" cy="9743002"/>
            <a:chOff x="0" y="0"/>
            <a:chExt cx="84576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5761" cy="812800"/>
            </a:xfrm>
            <a:custGeom>
              <a:avLst/>
              <a:gdLst/>
              <a:ahLst/>
              <a:cxnLst/>
              <a:rect l="l" t="t" r="r" b="b"/>
              <a:pathLst>
                <a:path w="845761" h="812800">
                  <a:moveTo>
                    <a:pt x="0" y="0"/>
                  </a:moveTo>
                  <a:lnTo>
                    <a:pt x="845761" y="0"/>
                  </a:lnTo>
                  <a:lnTo>
                    <a:pt x="84576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2057" r="-2205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08355" y="3226830"/>
            <a:ext cx="5808095" cy="3973766"/>
            <a:chOff x="0" y="0"/>
            <a:chExt cx="7744127" cy="5298355"/>
          </a:xfrm>
        </p:grpSpPr>
        <p:sp>
          <p:nvSpPr>
            <p:cNvPr id="7" name="TextBox 7"/>
            <p:cNvSpPr txBox="1"/>
            <p:nvPr/>
          </p:nvSpPr>
          <p:spPr>
            <a:xfrm>
              <a:off x="261282" y="-190500"/>
              <a:ext cx="7406645" cy="384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</a:pPr>
              <a:r>
                <a:rPr lang="en-US" sz="9000">
                  <a:solidFill>
                    <a:srgbClr val="C9C3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FOUILLE DE LA CITERNE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1282" y="4593505"/>
              <a:ext cx="7406645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endParaRPr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4125249"/>
              <a:ext cx="7744127" cy="0"/>
            </a:xfrm>
            <a:prstGeom prst="line">
              <a:avLst/>
            </a:prstGeom>
            <a:ln w="139700" cap="flat">
              <a:solidFill>
                <a:srgbClr val="BDB3A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101B2C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883" r="-88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47" y="4524375"/>
            <a:ext cx="384115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DEMARRAGE DE LA MAÇONNERIE DU SEUIL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58840" y="1108553"/>
            <a:ext cx="11859377" cy="8069894"/>
          </a:xfrm>
          <a:prstGeom prst="rect">
            <a:avLst/>
          </a:prstGeom>
          <a:solidFill>
            <a:srgbClr val="DBE0E0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5607369" y="1365529"/>
            <a:ext cx="11362320" cy="7555943"/>
            <a:chOff x="0" y="0"/>
            <a:chExt cx="122225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2256" cy="812800"/>
            </a:xfrm>
            <a:custGeom>
              <a:avLst/>
              <a:gdLst/>
              <a:ahLst/>
              <a:cxnLst/>
              <a:rect l="l" t="t" r="r" b="b"/>
              <a:pathLst>
                <a:path w="1222256" h="812800">
                  <a:moveTo>
                    <a:pt x="0" y="0"/>
                  </a:moveTo>
                  <a:lnTo>
                    <a:pt x="1222256" y="0"/>
                  </a:lnTo>
                  <a:lnTo>
                    <a:pt x="122225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6390" b="-639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3248" y="2492866"/>
            <a:ext cx="6982269" cy="5301268"/>
            <a:chOff x="0" y="0"/>
            <a:chExt cx="9309692" cy="7068357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9309692" cy="7068357"/>
            </a:xfrm>
            <a:prstGeom prst="rect">
              <a:avLst/>
            </a:pr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4778" y="456816"/>
              <a:ext cx="8260135" cy="5139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17"/>
                </a:lnSpc>
              </a:pPr>
              <a:r>
                <a:rPr lang="en-US" sz="6592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PREPARATION POUR LE BETONNAGE DU FOND DU BASSIN</a:t>
              </a: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101B2C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7205" r="-720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47" y="4524375"/>
            <a:ext cx="384115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VERIFICATION DE MESURE DU MUR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5411" y="-344001"/>
            <a:ext cx="19038822" cy="5487501"/>
            <a:chOff x="0" y="0"/>
            <a:chExt cx="5014340" cy="1445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4340" cy="1445268"/>
            </a:xfrm>
            <a:custGeom>
              <a:avLst/>
              <a:gdLst/>
              <a:ahLst/>
              <a:cxnLst/>
              <a:rect l="l" t="t" r="r" b="b"/>
              <a:pathLst>
                <a:path w="5014340" h="1445268">
                  <a:moveTo>
                    <a:pt x="0" y="0"/>
                  </a:moveTo>
                  <a:lnTo>
                    <a:pt x="5014340" y="0"/>
                  </a:lnTo>
                  <a:lnTo>
                    <a:pt x="5014340" y="1445268"/>
                  </a:lnTo>
                  <a:lnTo>
                    <a:pt x="0" y="1445268"/>
                  </a:ln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5014340" cy="1511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497258"/>
            <a:ext cx="8067675" cy="5391780"/>
            <a:chOff x="0" y="0"/>
            <a:chExt cx="121618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6186" cy="812800"/>
            </a:xfrm>
            <a:custGeom>
              <a:avLst/>
              <a:gdLst/>
              <a:ahLst/>
              <a:cxnLst/>
              <a:rect l="l" t="t" r="r" b="b"/>
              <a:pathLst>
                <a:path w="1216186" h="812800">
                  <a:moveTo>
                    <a:pt x="0" y="0"/>
                  </a:moveTo>
                  <a:lnTo>
                    <a:pt x="1216186" y="0"/>
                  </a:lnTo>
                  <a:lnTo>
                    <a:pt x="121618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6110" b="-611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1625" y="3497258"/>
            <a:ext cx="8067675" cy="5391780"/>
            <a:chOff x="0" y="0"/>
            <a:chExt cx="1216186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6186" cy="812800"/>
            </a:xfrm>
            <a:custGeom>
              <a:avLst/>
              <a:gdLst/>
              <a:ahLst/>
              <a:cxnLst/>
              <a:rect l="l" t="t" r="r" b="b"/>
              <a:pathLst>
                <a:path w="1216186" h="812800">
                  <a:moveTo>
                    <a:pt x="0" y="0"/>
                  </a:moveTo>
                  <a:lnTo>
                    <a:pt x="1216186" y="0"/>
                  </a:lnTo>
                  <a:lnTo>
                    <a:pt x="121618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90" r="-9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00345" y="971550"/>
            <a:ext cx="14087310" cy="90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</a:pPr>
            <a:r>
              <a:rPr lang="en-US" sz="5600">
                <a:solidFill>
                  <a:srgbClr val="101B2C"/>
                </a:solidFill>
                <a:latin typeface="Calibri (MS)"/>
                <a:ea typeface="Calibri (MS)"/>
                <a:cs typeface="Calibri (MS)"/>
                <a:sym typeface="Calibri (MS)"/>
              </a:rPr>
              <a:t>MAÇONNAGE DU MUR DU BASSIN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028700" y="9637408"/>
            <a:ext cx="16230600" cy="0"/>
          </a:xfrm>
          <a:prstGeom prst="line">
            <a:avLst/>
          </a:prstGeom>
          <a:ln w="9525" cap="flat">
            <a:solidFill>
              <a:srgbClr val="DBE0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101B2C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883" r="-88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47" y="4257675"/>
            <a:ext cx="3841153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FERRAILLAGE DU CHAINAGE SUPERIEUR DU BASSIN</a:t>
            </a:r>
          </a:p>
        </p:txBody>
      </p:sp>
    </p:spTree>
  </p:cSld>
  <p:clrMapOvr>
    <a:masterClrMapping/>
  </p:clrMapOvr>
  <p:transition spd="slow">
    <p:cover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58840" y="1108553"/>
            <a:ext cx="11859377" cy="8069894"/>
          </a:xfrm>
          <a:prstGeom prst="rect">
            <a:avLst/>
          </a:prstGeom>
          <a:solidFill>
            <a:srgbClr val="DBE0E0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5607369" y="1365529"/>
            <a:ext cx="11362320" cy="7555943"/>
            <a:chOff x="0" y="0"/>
            <a:chExt cx="122225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2256" cy="812800"/>
            </a:xfrm>
            <a:custGeom>
              <a:avLst/>
              <a:gdLst/>
              <a:ahLst/>
              <a:cxnLst/>
              <a:rect l="l" t="t" r="r" b="b"/>
              <a:pathLst>
                <a:path w="1222256" h="812800">
                  <a:moveTo>
                    <a:pt x="0" y="0"/>
                  </a:moveTo>
                  <a:lnTo>
                    <a:pt x="1222256" y="0"/>
                  </a:lnTo>
                  <a:lnTo>
                    <a:pt x="122225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59" b="-15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3248" y="2912804"/>
            <a:ext cx="6982269" cy="4461393"/>
            <a:chOff x="0" y="0"/>
            <a:chExt cx="9309692" cy="594852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9309692" cy="5948524"/>
            </a:xfrm>
            <a:prstGeom prst="rect">
              <a:avLst/>
            </a:pr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4778" y="456816"/>
              <a:ext cx="8260135" cy="4019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17"/>
                </a:lnSpc>
              </a:pPr>
              <a:r>
                <a:rPr lang="en-US" sz="6862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 BOSS VERIFIE L’HORIZONTALITE  DU MUR</a:t>
              </a: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101B2C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7205" r="-720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47" y="4524375"/>
            <a:ext cx="384115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CREPISSAGE INTERNE DU BASSIN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DBE0E0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7205" r="-720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47" y="4524375"/>
            <a:ext cx="384115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COFFRAGE DU DEVERSOIR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DBE0E0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7205" r="-720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47" y="4257675"/>
            <a:ext cx="3841153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VERIFICATION DE LA LARGEUR DU COFFRAGE DU DEVERSOIR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0" y="1683544"/>
            <a:ext cx="13716000" cy="3581400"/>
            <a:chOff x="0" y="0"/>
            <a:chExt cx="18288000" cy="4775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88000" cy="4775200"/>
            </a:xfrm>
            <a:custGeom>
              <a:avLst/>
              <a:gdLst/>
              <a:ahLst/>
              <a:cxnLst/>
              <a:rect l="l" t="t" r="r" b="b"/>
              <a:pathLst>
                <a:path w="18288000" h="4775200">
                  <a:moveTo>
                    <a:pt x="0" y="0"/>
                  </a:moveTo>
                  <a:lnTo>
                    <a:pt x="18288000" y="0"/>
                  </a:lnTo>
                  <a:lnTo>
                    <a:pt x="18288000" y="4775200"/>
                  </a:lnTo>
                  <a:lnTo>
                    <a:pt x="0" y="4775200"/>
                  </a:lnTo>
                  <a:close/>
                </a:path>
              </a:pathLst>
            </a:custGeom>
            <a:solidFill>
              <a:srgbClr val="DBE0E0">
                <a:alpha val="72157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86000" y="5403057"/>
            <a:ext cx="13716000" cy="2483643"/>
            <a:chOff x="0" y="0"/>
            <a:chExt cx="18288000" cy="33115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288000" cy="3311525"/>
            </a:xfrm>
            <a:custGeom>
              <a:avLst/>
              <a:gdLst/>
              <a:ahLst/>
              <a:cxnLst/>
              <a:rect l="l" t="t" r="r" b="b"/>
              <a:pathLst>
                <a:path w="18288000" h="3311525">
                  <a:moveTo>
                    <a:pt x="0" y="0"/>
                  </a:moveTo>
                  <a:lnTo>
                    <a:pt x="18288000" y="0"/>
                  </a:lnTo>
                  <a:lnTo>
                    <a:pt x="18288000" y="3311525"/>
                  </a:lnTo>
                  <a:lnTo>
                    <a:pt x="0" y="3311525"/>
                  </a:ln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525" y="-9525"/>
            <a:ext cx="18307050" cy="10306050"/>
            <a:chOff x="0" y="0"/>
            <a:chExt cx="24409400" cy="1374140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4409400" cy="13741400"/>
            </a:xfrm>
            <a:custGeom>
              <a:avLst/>
              <a:gdLst/>
              <a:ahLst/>
              <a:cxnLst/>
              <a:rect l="l" t="t" r="r" b="b"/>
              <a:pathLst>
                <a:path w="24409400" h="1374140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3728700"/>
                  </a:lnTo>
                  <a:cubicBezTo>
                    <a:pt x="24409400" y="13735686"/>
                    <a:pt x="24403686" y="13741400"/>
                    <a:pt x="24396700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24396700" y="13716000"/>
                  </a:lnTo>
                  <a:lnTo>
                    <a:pt x="24396700" y="13728700"/>
                  </a:lnTo>
                  <a:lnTo>
                    <a:pt x="24384000" y="1372870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72000" y="0"/>
            <a:ext cx="13716000" cy="10287000"/>
            <a:chOff x="0" y="0"/>
            <a:chExt cx="18288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88000" cy="13716000"/>
            </a:xfrm>
            <a:custGeom>
              <a:avLst/>
              <a:gdLst/>
              <a:ahLst/>
              <a:cxnLst/>
              <a:rect l="l" t="t" r="r" b="b"/>
              <a:pathLst>
                <a:path w="18288000" h="13716000">
                  <a:moveTo>
                    <a:pt x="0" y="0"/>
                  </a:moveTo>
                  <a:lnTo>
                    <a:pt x="18288000" y="0"/>
                  </a:lnTo>
                  <a:lnTo>
                    <a:pt x="18288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0567" y="520394"/>
            <a:ext cx="4150190" cy="1343685"/>
            <a:chOff x="0" y="0"/>
            <a:chExt cx="5533586" cy="17915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33644" cy="1791589"/>
            </a:xfrm>
            <a:custGeom>
              <a:avLst/>
              <a:gdLst/>
              <a:ahLst/>
              <a:cxnLst/>
              <a:rect l="l" t="t" r="r" b="b"/>
              <a:pathLst>
                <a:path w="5533644" h="1791589">
                  <a:moveTo>
                    <a:pt x="0" y="895731"/>
                  </a:moveTo>
                  <a:lnTo>
                    <a:pt x="9525" y="895731"/>
                  </a:lnTo>
                  <a:lnTo>
                    <a:pt x="0" y="895731"/>
                  </a:lnTo>
                  <a:cubicBezTo>
                    <a:pt x="0" y="394843"/>
                    <a:pt x="1248918" y="0"/>
                    <a:pt x="2766822" y="0"/>
                  </a:cubicBezTo>
                  <a:cubicBezTo>
                    <a:pt x="4284726" y="0"/>
                    <a:pt x="5533644" y="394843"/>
                    <a:pt x="5533644" y="895731"/>
                  </a:cubicBezTo>
                  <a:lnTo>
                    <a:pt x="5524119" y="895731"/>
                  </a:lnTo>
                  <a:lnTo>
                    <a:pt x="5533644" y="895731"/>
                  </a:lnTo>
                  <a:cubicBezTo>
                    <a:pt x="5533644" y="1396746"/>
                    <a:pt x="4284726" y="1791462"/>
                    <a:pt x="2766822" y="1791462"/>
                  </a:cubicBezTo>
                  <a:lnTo>
                    <a:pt x="2766822" y="1781937"/>
                  </a:lnTo>
                  <a:lnTo>
                    <a:pt x="2766822" y="1791462"/>
                  </a:lnTo>
                  <a:cubicBezTo>
                    <a:pt x="1248918" y="1791589"/>
                    <a:pt x="0" y="1396746"/>
                    <a:pt x="0" y="895731"/>
                  </a:cubicBezTo>
                  <a:lnTo>
                    <a:pt x="9525" y="895731"/>
                  </a:lnTo>
                  <a:lnTo>
                    <a:pt x="19050" y="895731"/>
                  </a:lnTo>
                  <a:lnTo>
                    <a:pt x="9525" y="895731"/>
                  </a:lnTo>
                  <a:lnTo>
                    <a:pt x="0" y="895731"/>
                  </a:lnTo>
                  <a:moveTo>
                    <a:pt x="19050" y="895731"/>
                  </a:moveTo>
                  <a:cubicBezTo>
                    <a:pt x="19050" y="900938"/>
                    <a:pt x="14732" y="905256"/>
                    <a:pt x="9525" y="905256"/>
                  </a:cubicBezTo>
                  <a:cubicBezTo>
                    <a:pt x="4318" y="905256"/>
                    <a:pt x="0" y="901065"/>
                    <a:pt x="0" y="895731"/>
                  </a:cubicBezTo>
                  <a:cubicBezTo>
                    <a:pt x="0" y="890397"/>
                    <a:pt x="4318" y="886206"/>
                    <a:pt x="9525" y="886206"/>
                  </a:cubicBezTo>
                  <a:cubicBezTo>
                    <a:pt x="14732" y="886206"/>
                    <a:pt x="19050" y="890524"/>
                    <a:pt x="19050" y="895731"/>
                  </a:cubicBezTo>
                  <a:cubicBezTo>
                    <a:pt x="19050" y="1373759"/>
                    <a:pt x="1239012" y="1772412"/>
                    <a:pt x="2766822" y="1772412"/>
                  </a:cubicBezTo>
                  <a:cubicBezTo>
                    <a:pt x="4294632" y="1772412"/>
                    <a:pt x="5514594" y="1373632"/>
                    <a:pt x="5514594" y="895731"/>
                  </a:cubicBezTo>
                  <a:cubicBezTo>
                    <a:pt x="5514594" y="417830"/>
                    <a:pt x="4294505" y="19050"/>
                    <a:pt x="2766822" y="19050"/>
                  </a:cubicBezTo>
                  <a:lnTo>
                    <a:pt x="2766822" y="9525"/>
                  </a:lnTo>
                  <a:lnTo>
                    <a:pt x="2766822" y="19050"/>
                  </a:lnTo>
                  <a:cubicBezTo>
                    <a:pt x="1239012" y="19050"/>
                    <a:pt x="19050" y="417830"/>
                    <a:pt x="19050" y="895731"/>
                  </a:cubicBezTo>
                  <a:close/>
                </a:path>
              </a:pathLst>
            </a:custGeom>
            <a:solidFill>
              <a:srgbClr val="35642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533586" cy="1848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DBE0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Muret à côté du glacis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4090804" y="2074251"/>
            <a:ext cx="4774738" cy="19050"/>
          </a:xfrm>
          <a:prstGeom prst="line">
            <a:avLst/>
          </a:prstGeom>
          <a:ln w="19050" cap="rnd">
            <a:solidFill>
              <a:srgbClr val="2E3F4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5" name="Group 15"/>
          <p:cNvGrpSpPr/>
          <p:nvPr/>
        </p:nvGrpSpPr>
        <p:grpSpPr>
          <a:xfrm>
            <a:off x="541495" y="2187416"/>
            <a:ext cx="3580447" cy="1618005"/>
            <a:chOff x="0" y="0"/>
            <a:chExt cx="4773930" cy="21573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73930" cy="2157349"/>
            </a:xfrm>
            <a:custGeom>
              <a:avLst/>
              <a:gdLst/>
              <a:ahLst/>
              <a:cxnLst/>
              <a:rect l="l" t="t" r="r" b="b"/>
              <a:pathLst>
                <a:path w="4773930" h="2157349">
                  <a:moveTo>
                    <a:pt x="9525" y="0"/>
                  </a:moveTo>
                  <a:lnTo>
                    <a:pt x="4764405" y="0"/>
                  </a:lnTo>
                  <a:cubicBezTo>
                    <a:pt x="4769612" y="0"/>
                    <a:pt x="4773930" y="4318"/>
                    <a:pt x="4773930" y="9525"/>
                  </a:cubicBezTo>
                  <a:lnTo>
                    <a:pt x="4773930" y="2147824"/>
                  </a:lnTo>
                  <a:cubicBezTo>
                    <a:pt x="4773930" y="2153031"/>
                    <a:pt x="4769612" y="2157349"/>
                    <a:pt x="4764405" y="2157349"/>
                  </a:cubicBezTo>
                  <a:lnTo>
                    <a:pt x="9525" y="2157349"/>
                  </a:lnTo>
                  <a:cubicBezTo>
                    <a:pt x="4318" y="2157349"/>
                    <a:pt x="0" y="2153031"/>
                    <a:pt x="0" y="2147824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moveTo>
                    <a:pt x="9525" y="19050"/>
                  </a:moveTo>
                  <a:lnTo>
                    <a:pt x="9525" y="9525"/>
                  </a:lnTo>
                  <a:lnTo>
                    <a:pt x="19050" y="9525"/>
                  </a:lnTo>
                  <a:lnTo>
                    <a:pt x="19050" y="2147824"/>
                  </a:lnTo>
                  <a:lnTo>
                    <a:pt x="9525" y="2147824"/>
                  </a:lnTo>
                  <a:lnTo>
                    <a:pt x="9525" y="2138299"/>
                  </a:lnTo>
                  <a:lnTo>
                    <a:pt x="4764405" y="2138299"/>
                  </a:lnTo>
                  <a:lnTo>
                    <a:pt x="4764405" y="2147824"/>
                  </a:lnTo>
                  <a:lnTo>
                    <a:pt x="4754880" y="2147824"/>
                  </a:lnTo>
                  <a:lnTo>
                    <a:pt x="4754880" y="9525"/>
                  </a:lnTo>
                  <a:lnTo>
                    <a:pt x="4764405" y="9525"/>
                  </a:lnTo>
                  <a:lnTo>
                    <a:pt x="4764405" y="19050"/>
                  </a:lnTo>
                  <a:lnTo>
                    <a:pt x="9525" y="19050"/>
                  </a:lnTo>
                  <a:close/>
                </a:path>
              </a:pathLst>
            </a:custGeom>
            <a:solidFill>
              <a:srgbClr val="35642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773930" cy="2214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DBE0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Glacis latéral facilitant le remplissage du bassin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4024004" y="3567186"/>
            <a:ext cx="4697319" cy="19050"/>
          </a:xfrm>
          <a:prstGeom prst="line">
            <a:avLst/>
          </a:prstGeom>
          <a:ln w="19050" cap="rnd">
            <a:solidFill>
              <a:srgbClr val="2E3F4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397298" y="4745941"/>
            <a:ext cx="3496041" cy="1170403"/>
            <a:chOff x="0" y="0"/>
            <a:chExt cx="4661388" cy="15605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661408" cy="1560576"/>
            </a:xfrm>
            <a:custGeom>
              <a:avLst/>
              <a:gdLst/>
              <a:ahLst/>
              <a:cxnLst/>
              <a:rect l="l" t="t" r="r" b="b"/>
              <a:pathLst>
                <a:path w="4661408" h="1560576">
                  <a:moveTo>
                    <a:pt x="0" y="266446"/>
                  </a:moveTo>
                  <a:cubicBezTo>
                    <a:pt x="0" y="119253"/>
                    <a:pt x="120269" y="0"/>
                    <a:pt x="268605" y="0"/>
                  </a:cubicBezTo>
                  <a:lnTo>
                    <a:pt x="4392803" y="0"/>
                  </a:lnTo>
                  <a:lnTo>
                    <a:pt x="4392803" y="9525"/>
                  </a:lnTo>
                  <a:lnTo>
                    <a:pt x="4392803" y="0"/>
                  </a:lnTo>
                  <a:cubicBezTo>
                    <a:pt x="4541012" y="0"/>
                    <a:pt x="4661408" y="119253"/>
                    <a:pt x="4661408" y="266446"/>
                  </a:cubicBezTo>
                  <a:lnTo>
                    <a:pt x="4651883" y="266446"/>
                  </a:lnTo>
                  <a:lnTo>
                    <a:pt x="4661408" y="266446"/>
                  </a:lnTo>
                  <a:lnTo>
                    <a:pt x="4661408" y="1294130"/>
                  </a:lnTo>
                  <a:lnTo>
                    <a:pt x="4651883" y="1294130"/>
                  </a:lnTo>
                  <a:lnTo>
                    <a:pt x="4661408" y="1294130"/>
                  </a:lnTo>
                  <a:cubicBezTo>
                    <a:pt x="4661408" y="1441323"/>
                    <a:pt x="4541139" y="1560576"/>
                    <a:pt x="4392803" y="1560576"/>
                  </a:cubicBezTo>
                  <a:lnTo>
                    <a:pt x="4392803" y="1551051"/>
                  </a:lnTo>
                  <a:lnTo>
                    <a:pt x="4392803" y="1560576"/>
                  </a:lnTo>
                  <a:lnTo>
                    <a:pt x="268605" y="1560576"/>
                  </a:lnTo>
                  <a:lnTo>
                    <a:pt x="268605" y="1551051"/>
                  </a:lnTo>
                  <a:lnTo>
                    <a:pt x="268605" y="1560576"/>
                  </a:lnTo>
                  <a:cubicBezTo>
                    <a:pt x="120269" y="1560576"/>
                    <a:pt x="0" y="1441323"/>
                    <a:pt x="0" y="1294130"/>
                  </a:cubicBezTo>
                  <a:lnTo>
                    <a:pt x="0" y="266446"/>
                  </a:lnTo>
                  <a:lnTo>
                    <a:pt x="9525" y="266446"/>
                  </a:lnTo>
                  <a:lnTo>
                    <a:pt x="0" y="266446"/>
                  </a:lnTo>
                  <a:moveTo>
                    <a:pt x="19050" y="266446"/>
                  </a:moveTo>
                  <a:lnTo>
                    <a:pt x="19050" y="1294130"/>
                  </a:lnTo>
                  <a:lnTo>
                    <a:pt x="9525" y="1294130"/>
                  </a:lnTo>
                  <a:lnTo>
                    <a:pt x="19050" y="1294130"/>
                  </a:lnTo>
                  <a:cubicBezTo>
                    <a:pt x="19050" y="1430655"/>
                    <a:pt x="130683" y="1541526"/>
                    <a:pt x="268605" y="1541526"/>
                  </a:cubicBezTo>
                  <a:lnTo>
                    <a:pt x="4392803" y="1541526"/>
                  </a:lnTo>
                  <a:cubicBezTo>
                    <a:pt x="4530725" y="1541526"/>
                    <a:pt x="4642358" y="1430655"/>
                    <a:pt x="4642358" y="1294130"/>
                  </a:cubicBezTo>
                  <a:lnTo>
                    <a:pt x="4642358" y="266446"/>
                  </a:lnTo>
                  <a:cubicBezTo>
                    <a:pt x="4642358" y="129921"/>
                    <a:pt x="4530725" y="19050"/>
                    <a:pt x="4392803" y="19050"/>
                  </a:cubicBezTo>
                  <a:lnTo>
                    <a:pt x="268605" y="19050"/>
                  </a:lnTo>
                  <a:lnTo>
                    <a:pt x="268605" y="9525"/>
                  </a:lnTo>
                  <a:lnTo>
                    <a:pt x="268605" y="19050"/>
                  </a:lnTo>
                  <a:cubicBezTo>
                    <a:pt x="130683" y="19050"/>
                    <a:pt x="19050" y="129921"/>
                    <a:pt x="19050" y="266446"/>
                  </a:cubicBezTo>
                  <a:close/>
                </a:path>
              </a:pathLst>
            </a:custGeom>
            <a:solidFill>
              <a:srgbClr val="35642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4661388" cy="161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DBE0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Déversoir du seuil</a:t>
              </a:r>
            </a:p>
          </p:txBody>
        </p:sp>
      </p:grpSp>
      <p:sp>
        <p:nvSpPr>
          <p:cNvPr id="22" name="AutoShape 22"/>
          <p:cNvSpPr/>
          <p:nvPr/>
        </p:nvSpPr>
        <p:spPr>
          <a:xfrm>
            <a:off x="3871623" y="5304270"/>
            <a:ext cx="3510899" cy="19050"/>
          </a:xfrm>
          <a:prstGeom prst="line">
            <a:avLst/>
          </a:prstGeom>
          <a:ln w="19050" cap="rnd">
            <a:solidFill>
              <a:srgbClr val="35642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" name="AutoShape 23"/>
          <p:cNvSpPr/>
          <p:nvPr/>
        </p:nvSpPr>
        <p:spPr>
          <a:xfrm>
            <a:off x="3481563" y="5177023"/>
            <a:ext cx="8470112" cy="19050"/>
          </a:xfrm>
          <a:prstGeom prst="line">
            <a:avLst/>
          </a:prstGeom>
          <a:ln w="19050" cap="rnd">
            <a:solidFill>
              <a:srgbClr val="2E3F4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487940" y="0"/>
            <a:ext cx="9800060" cy="10287000"/>
            <a:chOff x="0" y="0"/>
            <a:chExt cx="258108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1086" cy="2709333"/>
            </a:xfrm>
            <a:custGeom>
              <a:avLst/>
              <a:gdLst/>
              <a:ahLst/>
              <a:cxnLst/>
              <a:rect l="l" t="t" r="r" b="b"/>
              <a:pathLst>
                <a:path w="2581086" h="2709333">
                  <a:moveTo>
                    <a:pt x="0" y="0"/>
                  </a:moveTo>
                  <a:lnTo>
                    <a:pt x="2581086" y="0"/>
                  </a:lnTo>
                  <a:lnTo>
                    <a:pt x="258108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5312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2581086" cy="2814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21556" y="4251009"/>
            <a:ext cx="5122944" cy="1702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42"/>
              </a:lnSpc>
            </a:pPr>
            <a:r>
              <a:rPr lang="en-US" sz="5850">
                <a:solidFill>
                  <a:srgbClr val="C9C3B7"/>
                </a:solidFill>
                <a:latin typeface="Calibri (MS)"/>
                <a:ea typeface="Calibri (MS)"/>
                <a:cs typeface="Calibri (MS)"/>
                <a:sym typeface="Calibri (MS)"/>
              </a:rPr>
              <a:t>NIVELAGE DE LA FONDATION</a:t>
            </a:r>
          </a:p>
        </p:txBody>
      </p:sp>
      <p:sp>
        <p:nvSpPr>
          <p:cNvPr id="8" name="AutoShape 8"/>
          <p:cNvSpPr/>
          <p:nvPr/>
        </p:nvSpPr>
        <p:spPr>
          <a:xfrm>
            <a:off x="1221556" y="6743701"/>
            <a:ext cx="5122944" cy="0"/>
          </a:xfrm>
          <a:prstGeom prst="line">
            <a:avLst/>
          </a:prstGeom>
          <a:ln w="38100" cap="flat">
            <a:solidFill>
              <a:srgbClr val="8883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/>
          <p:nvPr/>
        </p:nvGrpSpPr>
        <p:grpSpPr>
          <a:xfrm>
            <a:off x="8741066" y="0"/>
            <a:ext cx="9546934" cy="5023098"/>
            <a:chOff x="0" y="0"/>
            <a:chExt cx="1544813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4813" cy="812800"/>
            </a:xfrm>
            <a:custGeom>
              <a:avLst/>
              <a:gdLst/>
              <a:ahLst/>
              <a:cxnLst/>
              <a:rect l="l" t="t" r="r" b="b"/>
              <a:pathLst>
                <a:path w="1544813" h="812800">
                  <a:moveTo>
                    <a:pt x="0" y="0"/>
                  </a:moveTo>
                  <a:lnTo>
                    <a:pt x="1544813" y="0"/>
                  </a:lnTo>
                  <a:lnTo>
                    <a:pt x="154481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8431" r="-843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41066" y="5263902"/>
            <a:ext cx="9546934" cy="5023098"/>
            <a:chOff x="0" y="0"/>
            <a:chExt cx="1544813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44813" cy="812800"/>
            </a:xfrm>
            <a:custGeom>
              <a:avLst/>
              <a:gdLst/>
              <a:ahLst/>
              <a:cxnLst/>
              <a:rect l="l" t="t" r="r" b="b"/>
              <a:pathLst>
                <a:path w="1544813" h="812800">
                  <a:moveTo>
                    <a:pt x="0" y="0"/>
                  </a:moveTo>
                  <a:lnTo>
                    <a:pt x="1544813" y="0"/>
                  </a:lnTo>
                  <a:lnTo>
                    <a:pt x="154481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8475" r="-847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5476575" cy="8229600"/>
            <a:chOff x="0" y="0"/>
            <a:chExt cx="812800" cy="1221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221387"/>
            </a:xfrm>
            <a:custGeom>
              <a:avLst/>
              <a:gdLst/>
              <a:ahLst/>
              <a:cxnLst/>
              <a:rect l="l" t="t" r="r" b="b"/>
              <a:pathLst>
                <a:path w="812800" h="1221387">
                  <a:moveTo>
                    <a:pt x="0" y="0"/>
                  </a:moveTo>
                  <a:lnTo>
                    <a:pt x="812800" y="0"/>
                  </a:lnTo>
                  <a:lnTo>
                    <a:pt x="812800" y="1221387"/>
                  </a:lnTo>
                  <a:lnTo>
                    <a:pt x="0" y="1221387"/>
                  </a:lnTo>
                  <a:close/>
                </a:path>
              </a:pathLst>
            </a:custGeom>
            <a:blipFill>
              <a:blip r:embed="rId2"/>
              <a:stretch>
                <a:fillRect l="-109" r="-10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811425" y="1028700"/>
            <a:ext cx="5476575" cy="8229600"/>
            <a:chOff x="0" y="0"/>
            <a:chExt cx="812800" cy="12213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1221387"/>
            </a:xfrm>
            <a:custGeom>
              <a:avLst/>
              <a:gdLst/>
              <a:ahLst/>
              <a:cxnLst/>
              <a:rect l="l" t="t" r="r" b="b"/>
              <a:pathLst>
                <a:path w="812800" h="1221387">
                  <a:moveTo>
                    <a:pt x="0" y="0"/>
                  </a:moveTo>
                  <a:lnTo>
                    <a:pt x="812800" y="0"/>
                  </a:lnTo>
                  <a:lnTo>
                    <a:pt x="812800" y="1221387"/>
                  </a:lnTo>
                  <a:lnTo>
                    <a:pt x="0" y="1221387"/>
                  </a:lnTo>
                  <a:close/>
                </a:path>
              </a:pathLst>
            </a:custGeom>
            <a:blipFill>
              <a:blip r:embed="rId3"/>
              <a:stretch>
                <a:fillRect l="-109" r="-10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66357" y="1028700"/>
            <a:ext cx="2955285" cy="8229600"/>
            <a:chOff x="0" y="0"/>
            <a:chExt cx="4759492" cy="132537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59452" cy="13253847"/>
            </a:xfrm>
            <a:custGeom>
              <a:avLst/>
              <a:gdLst/>
              <a:ahLst/>
              <a:cxnLst/>
              <a:rect l="l" t="t" r="r" b="b"/>
              <a:pathLst>
                <a:path w="4759452" h="13253847">
                  <a:moveTo>
                    <a:pt x="0" y="801624"/>
                  </a:moveTo>
                  <a:cubicBezTo>
                    <a:pt x="0" y="358902"/>
                    <a:pt x="358013" y="0"/>
                    <a:pt x="799592" y="0"/>
                  </a:cubicBezTo>
                  <a:lnTo>
                    <a:pt x="3959860" y="0"/>
                  </a:lnTo>
                  <a:lnTo>
                    <a:pt x="3959860" y="9525"/>
                  </a:lnTo>
                  <a:lnTo>
                    <a:pt x="3959860" y="0"/>
                  </a:lnTo>
                  <a:cubicBezTo>
                    <a:pt x="4401439" y="0"/>
                    <a:pt x="4759452" y="358902"/>
                    <a:pt x="4759452" y="801624"/>
                  </a:cubicBezTo>
                  <a:lnTo>
                    <a:pt x="4749927" y="801624"/>
                  </a:lnTo>
                  <a:lnTo>
                    <a:pt x="4759452" y="801624"/>
                  </a:lnTo>
                  <a:lnTo>
                    <a:pt x="4759452" y="12452096"/>
                  </a:lnTo>
                  <a:lnTo>
                    <a:pt x="4749927" y="12452096"/>
                  </a:lnTo>
                  <a:lnTo>
                    <a:pt x="4759452" y="12452096"/>
                  </a:lnTo>
                  <a:cubicBezTo>
                    <a:pt x="4759452" y="12894818"/>
                    <a:pt x="4401439" y="13253720"/>
                    <a:pt x="3959860" y="13253720"/>
                  </a:cubicBezTo>
                  <a:lnTo>
                    <a:pt x="3959860" y="13244195"/>
                  </a:lnTo>
                  <a:lnTo>
                    <a:pt x="3959860" y="13253720"/>
                  </a:lnTo>
                  <a:lnTo>
                    <a:pt x="799592" y="13253720"/>
                  </a:lnTo>
                  <a:lnTo>
                    <a:pt x="799592" y="13244195"/>
                  </a:lnTo>
                  <a:lnTo>
                    <a:pt x="799592" y="13253720"/>
                  </a:lnTo>
                  <a:cubicBezTo>
                    <a:pt x="358013" y="13253847"/>
                    <a:pt x="0" y="12894818"/>
                    <a:pt x="0" y="12452096"/>
                  </a:cubicBezTo>
                  <a:lnTo>
                    <a:pt x="0" y="801624"/>
                  </a:lnTo>
                  <a:lnTo>
                    <a:pt x="9525" y="801624"/>
                  </a:lnTo>
                  <a:lnTo>
                    <a:pt x="0" y="801624"/>
                  </a:lnTo>
                  <a:moveTo>
                    <a:pt x="19050" y="801624"/>
                  </a:moveTo>
                  <a:lnTo>
                    <a:pt x="19050" y="12452096"/>
                  </a:lnTo>
                  <a:lnTo>
                    <a:pt x="9525" y="12452096"/>
                  </a:lnTo>
                  <a:lnTo>
                    <a:pt x="19050" y="12452096"/>
                  </a:lnTo>
                  <a:cubicBezTo>
                    <a:pt x="19050" y="12884277"/>
                    <a:pt x="368554" y="13234670"/>
                    <a:pt x="799592" y="13234670"/>
                  </a:cubicBezTo>
                  <a:lnTo>
                    <a:pt x="3959860" y="13234670"/>
                  </a:lnTo>
                  <a:cubicBezTo>
                    <a:pt x="4390898" y="13234670"/>
                    <a:pt x="4740402" y="12884277"/>
                    <a:pt x="4740402" y="12452096"/>
                  </a:cubicBezTo>
                  <a:lnTo>
                    <a:pt x="4740402" y="801624"/>
                  </a:lnTo>
                  <a:cubicBezTo>
                    <a:pt x="4740402" y="369443"/>
                    <a:pt x="4390898" y="19050"/>
                    <a:pt x="3959860" y="19050"/>
                  </a:cubicBezTo>
                  <a:lnTo>
                    <a:pt x="799592" y="19050"/>
                  </a:lnTo>
                  <a:lnTo>
                    <a:pt x="799592" y="9525"/>
                  </a:lnTo>
                  <a:lnTo>
                    <a:pt x="799592" y="19050"/>
                  </a:lnTo>
                  <a:cubicBezTo>
                    <a:pt x="368554" y="19050"/>
                    <a:pt x="19050" y="369443"/>
                    <a:pt x="19050" y="801624"/>
                  </a:cubicBez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66357" y="1028700"/>
            <a:ext cx="2955285" cy="8229600"/>
            <a:chOff x="0" y="0"/>
            <a:chExt cx="4759492" cy="132537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9492" cy="13253786"/>
            </a:xfrm>
            <a:custGeom>
              <a:avLst/>
              <a:gdLst/>
              <a:ahLst/>
              <a:cxnLst/>
              <a:rect l="l" t="t" r="r" b="b"/>
              <a:pathLst>
                <a:path w="4759492" h="13253786">
                  <a:moveTo>
                    <a:pt x="0" y="0"/>
                  </a:moveTo>
                  <a:lnTo>
                    <a:pt x="4759492" y="0"/>
                  </a:lnTo>
                  <a:lnTo>
                    <a:pt x="4759492" y="13253786"/>
                  </a:lnTo>
                  <a:lnTo>
                    <a:pt x="0" y="132537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759492" cy="1332046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172"/>
                </a:lnSpc>
              </a:pPr>
              <a:r>
                <a:rPr lang="en-US" sz="3477">
                  <a:solidFill>
                    <a:srgbClr val="DBE0E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Échelle graduée pour contrôler l’atterrissement en amont du barrage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0" y="1683544"/>
            <a:ext cx="13716000" cy="3581400"/>
            <a:chOff x="0" y="0"/>
            <a:chExt cx="18288000" cy="4775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88000" cy="4775200"/>
            </a:xfrm>
            <a:custGeom>
              <a:avLst/>
              <a:gdLst/>
              <a:ahLst/>
              <a:cxnLst/>
              <a:rect l="l" t="t" r="r" b="b"/>
              <a:pathLst>
                <a:path w="18288000" h="4775200">
                  <a:moveTo>
                    <a:pt x="0" y="0"/>
                  </a:moveTo>
                  <a:lnTo>
                    <a:pt x="18288000" y="0"/>
                  </a:lnTo>
                  <a:lnTo>
                    <a:pt x="18288000" y="4775200"/>
                  </a:lnTo>
                  <a:lnTo>
                    <a:pt x="0" y="4775200"/>
                  </a:lnTo>
                  <a:close/>
                </a:path>
              </a:pathLst>
            </a:custGeom>
            <a:solidFill>
              <a:srgbClr val="DBE0E0">
                <a:alpha val="72157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86000" y="5403057"/>
            <a:ext cx="13716000" cy="2483643"/>
            <a:chOff x="0" y="0"/>
            <a:chExt cx="18288000" cy="33115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288000" cy="3311525"/>
            </a:xfrm>
            <a:custGeom>
              <a:avLst/>
              <a:gdLst/>
              <a:ahLst/>
              <a:cxnLst/>
              <a:rect l="l" t="t" r="r" b="b"/>
              <a:pathLst>
                <a:path w="18288000" h="3311525">
                  <a:moveTo>
                    <a:pt x="0" y="0"/>
                  </a:moveTo>
                  <a:lnTo>
                    <a:pt x="18288000" y="0"/>
                  </a:lnTo>
                  <a:lnTo>
                    <a:pt x="18288000" y="3311525"/>
                  </a:lnTo>
                  <a:lnTo>
                    <a:pt x="0" y="3311525"/>
                  </a:lnTo>
                  <a:close/>
                </a:path>
              </a:pathLst>
            </a:custGeom>
            <a:solidFill>
              <a:srgbClr val="DBE0E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575" y="-9525"/>
            <a:ext cx="18307050" cy="10306050"/>
            <a:chOff x="0" y="0"/>
            <a:chExt cx="24409400" cy="1374140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58D8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4409400" cy="13741400"/>
            </a:xfrm>
            <a:custGeom>
              <a:avLst/>
              <a:gdLst/>
              <a:ahLst/>
              <a:cxnLst/>
              <a:rect l="l" t="t" r="r" b="b"/>
              <a:pathLst>
                <a:path w="24409400" h="1374140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3728700"/>
                  </a:lnTo>
                  <a:cubicBezTo>
                    <a:pt x="24409400" y="13735686"/>
                    <a:pt x="24403686" y="13741400"/>
                    <a:pt x="24396700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24396700" y="13716000"/>
                  </a:lnTo>
                  <a:lnTo>
                    <a:pt x="24396700" y="13728700"/>
                  </a:lnTo>
                  <a:lnTo>
                    <a:pt x="24384000" y="1372870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35642E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72000" y="0"/>
            <a:ext cx="13716000" cy="10287000"/>
            <a:chOff x="0" y="0"/>
            <a:chExt cx="18288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88000" cy="13716000"/>
            </a:xfrm>
            <a:custGeom>
              <a:avLst/>
              <a:gdLst/>
              <a:ahLst/>
              <a:cxnLst/>
              <a:rect l="l" t="t" r="r" b="b"/>
              <a:pathLst>
                <a:path w="18288000" h="13716000">
                  <a:moveTo>
                    <a:pt x="0" y="0"/>
                  </a:moveTo>
                  <a:lnTo>
                    <a:pt x="18288000" y="0"/>
                  </a:lnTo>
                  <a:lnTo>
                    <a:pt x="18288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0608" y="1093745"/>
            <a:ext cx="2540919" cy="808373"/>
            <a:chOff x="0" y="0"/>
            <a:chExt cx="3387892" cy="10778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87852" cy="1077849"/>
            </a:xfrm>
            <a:custGeom>
              <a:avLst/>
              <a:gdLst/>
              <a:ahLst/>
              <a:cxnLst/>
              <a:rect l="l" t="t" r="r" b="b"/>
              <a:pathLst>
                <a:path w="3387852" h="1077849">
                  <a:moveTo>
                    <a:pt x="9525" y="0"/>
                  </a:moveTo>
                  <a:lnTo>
                    <a:pt x="3378327" y="0"/>
                  </a:lnTo>
                  <a:cubicBezTo>
                    <a:pt x="3383534" y="0"/>
                    <a:pt x="3387852" y="4318"/>
                    <a:pt x="3387852" y="9525"/>
                  </a:cubicBezTo>
                  <a:lnTo>
                    <a:pt x="3387852" y="1068324"/>
                  </a:lnTo>
                  <a:cubicBezTo>
                    <a:pt x="3387852" y="1073531"/>
                    <a:pt x="3383534" y="1077849"/>
                    <a:pt x="3378327" y="1077849"/>
                  </a:cubicBezTo>
                  <a:lnTo>
                    <a:pt x="9525" y="1077849"/>
                  </a:lnTo>
                  <a:cubicBezTo>
                    <a:pt x="4318" y="1077849"/>
                    <a:pt x="0" y="1073531"/>
                    <a:pt x="0" y="1068324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moveTo>
                    <a:pt x="9525" y="19050"/>
                  </a:moveTo>
                  <a:lnTo>
                    <a:pt x="9525" y="9525"/>
                  </a:lnTo>
                  <a:lnTo>
                    <a:pt x="19050" y="9525"/>
                  </a:lnTo>
                  <a:lnTo>
                    <a:pt x="19050" y="1068324"/>
                  </a:lnTo>
                  <a:lnTo>
                    <a:pt x="9525" y="1068324"/>
                  </a:lnTo>
                  <a:lnTo>
                    <a:pt x="9525" y="1058799"/>
                  </a:lnTo>
                  <a:lnTo>
                    <a:pt x="3378327" y="1058799"/>
                  </a:lnTo>
                  <a:lnTo>
                    <a:pt x="3378327" y="1068324"/>
                  </a:lnTo>
                  <a:lnTo>
                    <a:pt x="3368802" y="1068324"/>
                  </a:lnTo>
                  <a:lnTo>
                    <a:pt x="3368802" y="9525"/>
                  </a:lnTo>
                  <a:lnTo>
                    <a:pt x="3378327" y="9525"/>
                  </a:lnTo>
                  <a:lnTo>
                    <a:pt x="3378327" y="19050"/>
                  </a:lnTo>
                  <a:lnTo>
                    <a:pt x="9525" y="19050"/>
                  </a:ln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387892" cy="1134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Glacis latéral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0607" y="2465597"/>
            <a:ext cx="2540919" cy="772278"/>
            <a:chOff x="0" y="0"/>
            <a:chExt cx="3387892" cy="10297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87852" cy="1029716"/>
            </a:xfrm>
            <a:custGeom>
              <a:avLst/>
              <a:gdLst/>
              <a:ahLst/>
              <a:cxnLst/>
              <a:rect l="l" t="t" r="r" b="b"/>
              <a:pathLst>
                <a:path w="3387852" h="1029716">
                  <a:moveTo>
                    <a:pt x="0" y="514858"/>
                  </a:moveTo>
                  <a:lnTo>
                    <a:pt x="9525" y="514858"/>
                  </a:lnTo>
                  <a:lnTo>
                    <a:pt x="0" y="514858"/>
                  </a:lnTo>
                  <a:cubicBezTo>
                    <a:pt x="0" y="224155"/>
                    <a:pt x="769112" y="0"/>
                    <a:pt x="1693926" y="0"/>
                  </a:cubicBezTo>
                  <a:cubicBezTo>
                    <a:pt x="2618740" y="0"/>
                    <a:pt x="3387852" y="224155"/>
                    <a:pt x="3387852" y="514858"/>
                  </a:cubicBezTo>
                  <a:lnTo>
                    <a:pt x="3378327" y="514858"/>
                  </a:lnTo>
                  <a:lnTo>
                    <a:pt x="3387852" y="514858"/>
                  </a:lnTo>
                  <a:cubicBezTo>
                    <a:pt x="3387852" y="805561"/>
                    <a:pt x="2618740" y="1029716"/>
                    <a:pt x="1693926" y="1029716"/>
                  </a:cubicBezTo>
                  <a:lnTo>
                    <a:pt x="1693926" y="1020191"/>
                  </a:lnTo>
                  <a:lnTo>
                    <a:pt x="1693926" y="1029716"/>
                  </a:lnTo>
                  <a:cubicBezTo>
                    <a:pt x="769112" y="1029716"/>
                    <a:pt x="0" y="805561"/>
                    <a:pt x="0" y="514858"/>
                  </a:cubicBezTo>
                  <a:lnTo>
                    <a:pt x="9525" y="514858"/>
                  </a:lnTo>
                  <a:lnTo>
                    <a:pt x="19050" y="514858"/>
                  </a:lnTo>
                  <a:lnTo>
                    <a:pt x="9525" y="514858"/>
                  </a:lnTo>
                  <a:lnTo>
                    <a:pt x="0" y="514858"/>
                  </a:lnTo>
                  <a:moveTo>
                    <a:pt x="19050" y="514858"/>
                  </a:moveTo>
                  <a:cubicBezTo>
                    <a:pt x="19050" y="520065"/>
                    <a:pt x="14732" y="524383"/>
                    <a:pt x="9525" y="524383"/>
                  </a:cubicBezTo>
                  <a:cubicBezTo>
                    <a:pt x="4318" y="524383"/>
                    <a:pt x="0" y="520065"/>
                    <a:pt x="0" y="514858"/>
                  </a:cubicBezTo>
                  <a:cubicBezTo>
                    <a:pt x="0" y="509651"/>
                    <a:pt x="4318" y="505333"/>
                    <a:pt x="9525" y="505333"/>
                  </a:cubicBezTo>
                  <a:cubicBezTo>
                    <a:pt x="14732" y="505333"/>
                    <a:pt x="19050" y="509651"/>
                    <a:pt x="19050" y="514858"/>
                  </a:cubicBezTo>
                  <a:cubicBezTo>
                    <a:pt x="19050" y="782320"/>
                    <a:pt x="758317" y="1010666"/>
                    <a:pt x="1693926" y="1010666"/>
                  </a:cubicBezTo>
                  <a:cubicBezTo>
                    <a:pt x="2629535" y="1010666"/>
                    <a:pt x="3368802" y="782320"/>
                    <a:pt x="3368802" y="514858"/>
                  </a:cubicBezTo>
                  <a:cubicBezTo>
                    <a:pt x="3368802" y="247396"/>
                    <a:pt x="2629662" y="19050"/>
                    <a:pt x="1693926" y="19050"/>
                  </a:cubicBezTo>
                  <a:lnTo>
                    <a:pt x="1693926" y="9525"/>
                  </a:lnTo>
                  <a:lnTo>
                    <a:pt x="1693926" y="19050"/>
                  </a:lnTo>
                  <a:cubicBezTo>
                    <a:pt x="758317" y="19050"/>
                    <a:pt x="19050" y="247396"/>
                    <a:pt x="19050" y="514858"/>
                  </a:cubicBez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3387892" cy="1086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Déversoir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0607" y="3643838"/>
            <a:ext cx="2540919" cy="772278"/>
            <a:chOff x="0" y="0"/>
            <a:chExt cx="3387892" cy="10297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87979" cy="1029716"/>
            </a:xfrm>
            <a:custGeom>
              <a:avLst/>
              <a:gdLst/>
              <a:ahLst/>
              <a:cxnLst/>
              <a:rect l="l" t="t" r="r" b="b"/>
              <a:pathLst>
                <a:path w="3387979" h="1029716">
                  <a:moveTo>
                    <a:pt x="0" y="177927"/>
                  </a:moveTo>
                  <a:cubicBezTo>
                    <a:pt x="0" y="79502"/>
                    <a:pt x="80772" y="0"/>
                    <a:pt x="180213" y="0"/>
                  </a:cubicBezTo>
                  <a:lnTo>
                    <a:pt x="3207766" y="0"/>
                  </a:lnTo>
                  <a:lnTo>
                    <a:pt x="3207766" y="9525"/>
                  </a:lnTo>
                  <a:lnTo>
                    <a:pt x="3207766" y="0"/>
                  </a:lnTo>
                  <a:cubicBezTo>
                    <a:pt x="3307207" y="0"/>
                    <a:pt x="3387979" y="79502"/>
                    <a:pt x="3387979" y="177927"/>
                  </a:cubicBezTo>
                  <a:lnTo>
                    <a:pt x="3378454" y="177927"/>
                  </a:lnTo>
                  <a:lnTo>
                    <a:pt x="3387979" y="177927"/>
                  </a:lnTo>
                  <a:lnTo>
                    <a:pt x="3387979" y="851789"/>
                  </a:lnTo>
                  <a:lnTo>
                    <a:pt x="3378454" y="851789"/>
                  </a:lnTo>
                  <a:lnTo>
                    <a:pt x="3387979" y="851789"/>
                  </a:lnTo>
                  <a:cubicBezTo>
                    <a:pt x="3387979" y="950214"/>
                    <a:pt x="3307207" y="1029716"/>
                    <a:pt x="3207766" y="1029716"/>
                  </a:cubicBezTo>
                  <a:lnTo>
                    <a:pt x="3207766" y="1020191"/>
                  </a:lnTo>
                  <a:lnTo>
                    <a:pt x="3207766" y="1029716"/>
                  </a:lnTo>
                  <a:lnTo>
                    <a:pt x="180213" y="1029716"/>
                  </a:lnTo>
                  <a:lnTo>
                    <a:pt x="180213" y="1020191"/>
                  </a:lnTo>
                  <a:lnTo>
                    <a:pt x="180213" y="1029716"/>
                  </a:lnTo>
                  <a:cubicBezTo>
                    <a:pt x="80772" y="1029716"/>
                    <a:pt x="0" y="950087"/>
                    <a:pt x="0" y="851789"/>
                  </a:cubicBezTo>
                  <a:lnTo>
                    <a:pt x="0" y="177927"/>
                  </a:lnTo>
                  <a:lnTo>
                    <a:pt x="9525" y="177927"/>
                  </a:lnTo>
                  <a:lnTo>
                    <a:pt x="0" y="177927"/>
                  </a:lnTo>
                  <a:moveTo>
                    <a:pt x="19050" y="177927"/>
                  </a:moveTo>
                  <a:lnTo>
                    <a:pt x="19050" y="851789"/>
                  </a:lnTo>
                  <a:lnTo>
                    <a:pt x="9525" y="851789"/>
                  </a:lnTo>
                  <a:lnTo>
                    <a:pt x="19050" y="851789"/>
                  </a:lnTo>
                  <a:cubicBezTo>
                    <a:pt x="19050" y="939419"/>
                    <a:pt x="91059" y="1010666"/>
                    <a:pt x="180213" y="1010666"/>
                  </a:cubicBezTo>
                  <a:lnTo>
                    <a:pt x="3207766" y="1010666"/>
                  </a:lnTo>
                  <a:cubicBezTo>
                    <a:pt x="3296920" y="1010666"/>
                    <a:pt x="3368929" y="939419"/>
                    <a:pt x="3368929" y="851789"/>
                  </a:cubicBezTo>
                  <a:lnTo>
                    <a:pt x="3368929" y="177927"/>
                  </a:lnTo>
                  <a:cubicBezTo>
                    <a:pt x="3368929" y="90297"/>
                    <a:pt x="3296920" y="19050"/>
                    <a:pt x="3207766" y="19050"/>
                  </a:cubicBezTo>
                  <a:lnTo>
                    <a:pt x="180213" y="19050"/>
                  </a:lnTo>
                  <a:lnTo>
                    <a:pt x="180213" y="9525"/>
                  </a:lnTo>
                  <a:lnTo>
                    <a:pt x="180213" y="19050"/>
                  </a:lnTo>
                  <a:cubicBezTo>
                    <a:pt x="91059" y="19050"/>
                    <a:pt x="19050" y="90297"/>
                    <a:pt x="19050" y="177927"/>
                  </a:cubicBez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3387892" cy="1086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Seuil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60608" y="5029061"/>
            <a:ext cx="2540920" cy="772278"/>
            <a:chOff x="0" y="0"/>
            <a:chExt cx="3387894" cy="10297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87852" cy="1029716"/>
            </a:xfrm>
            <a:custGeom>
              <a:avLst/>
              <a:gdLst/>
              <a:ahLst/>
              <a:cxnLst/>
              <a:rect l="l" t="t" r="r" b="b"/>
              <a:pathLst>
                <a:path w="3387852" h="1029716">
                  <a:moveTo>
                    <a:pt x="0" y="514858"/>
                  </a:moveTo>
                  <a:lnTo>
                    <a:pt x="9525" y="514858"/>
                  </a:lnTo>
                  <a:lnTo>
                    <a:pt x="0" y="514858"/>
                  </a:lnTo>
                  <a:cubicBezTo>
                    <a:pt x="0" y="224155"/>
                    <a:pt x="769112" y="0"/>
                    <a:pt x="1693926" y="0"/>
                  </a:cubicBezTo>
                  <a:cubicBezTo>
                    <a:pt x="2618740" y="0"/>
                    <a:pt x="3387852" y="224155"/>
                    <a:pt x="3387852" y="514858"/>
                  </a:cubicBezTo>
                  <a:lnTo>
                    <a:pt x="3378327" y="514858"/>
                  </a:lnTo>
                  <a:lnTo>
                    <a:pt x="3387852" y="514858"/>
                  </a:lnTo>
                  <a:cubicBezTo>
                    <a:pt x="3387852" y="805561"/>
                    <a:pt x="2618740" y="1029716"/>
                    <a:pt x="1693926" y="1029716"/>
                  </a:cubicBezTo>
                  <a:lnTo>
                    <a:pt x="1693926" y="1020191"/>
                  </a:lnTo>
                  <a:lnTo>
                    <a:pt x="1693926" y="1029716"/>
                  </a:lnTo>
                  <a:cubicBezTo>
                    <a:pt x="769112" y="1029716"/>
                    <a:pt x="0" y="805561"/>
                    <a:pt x="0" y="514858"/>
                  </a:cubicBezTo>
                  <a:lnTo>
                    <a:pt x="9525" y="514858"/>
                  </a:lnTo>
                  <a:lnTo>
                    <a:pt x="19050" y="514858"/>
                  </a:lnTo>
                  <a:lnTo>
                    <a:pt x="9525" y="514858"/>
                  </a:lnTo>
                  <a:lnTo>
                    <a:pt x="0" y="514858"/>
                  </a:lnTo>
                  <a:moveTo>
                    <a:pt x="19050" y="514858"/>
                  </a:moveTo>
                  <a:cubicBezTo>
                    <a:pt x="19050" y="520065"/>
                    <a:pt x="14732" y="524383"/>
                    <a:pt x="9525" y="524383"/>
                  </a:cubicBezTo>
                  <a:cubicBezTo>
                    <a:pt x="4318" y="524383"/>
                    <a:pt x="0" y="520065"/>
                    <a:pt x="0" y="514858"/>
                  </a:cubicBezTo>
                  <a:cubicBezTo>
                    <a:pt x="0" y="509651"/>
                    <a:pt x="4318" y="505333"/>
                    <a:pt x="9525" y="505333"/>
                  </a:cubicBezTo>
                  <a:cubicBezTo>
                    <a:pt x="14732" y="505333"/>
                    <a:pt x="19050" y="509651"/>
                    <a:pt x="19050" y="514858"/>
                  </a:cubicBezTo>
                  <a:cubicBezTo>
                    <a:pt x="19050" y="782320"/>
                    <a:pt x="758317" y="1010666"/>
                    <a:pt x="1693926" y="1010666"/>
                  </a:cubicBezTo>
                  <a:cubicBezTo>
                    <a:pt x="2629535" y="1010666"/>
                    <a:pt x="3368802" y="782320"/>
                    <a:pt x="3368802" y="514858"/>
                  </a:cubicBezTo>
                  <a:cubicBezTo>
                    <a:pt x="3368802" y="247396"/>
                    <a:pt x="2629662" y="19050"/>
                    <a:pt x="1693926" y="19050"/>
                  </a:cubicBezTo>
                  <a:lnTo>
                    <a:pt x="1693926" y="9525"/>
                  </a:lnTo>
                  <a:lnTo>
                    <a:pt x="1693926" y="19050"/>
                  </a:lnTo>
                  <a:cubicBezTo>
                    <a:pt x="758317" y="19050"/>
                    <a:pt x="19050" y="247396"/>
                    <a:pt x="19050" y="514858"/>
                  </a:cubicBez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3387894" cy="1086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Bassin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0607" y="6491899"/>
            <a:ext cx="2540920" cy="844718"/>
            <a:chOff x="0" y="0"/>
            <a:chExt cx="3387894" cy="11262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87979" cy="1126236"/>
            </a:xfrm>
            <a:custGeom>
              <a:avLst/>
              <a:gdLst/>
              <a:ahLst/>
              <a:cxnLst/>
              <a:rect l="l" t="t" r="r" b="b"/>
              <a:pathLst>
                <a:path w="3387979" h="1126236">
                  <a:moveTo>
                    <a:pt x="0" y="194056"/>
                  </a:moveTo>
                  <a:cubicBezTo>
                    <a:pt x="0" y="86741"/>
                    <a:pt x="87884" y="0"/>
                    <a:pt x="196215" y="0"/>
                  </a:cubicBezTo>
                  <a:lnTo>
                    <a:pt x="3191764" y="0"/>
                  </a:lnTo>
                  <a:lnTo>
                    <a:pt x="3191764" y="9525"/>
                  </a:lnTo>
                  <a:lnTo>
                    <a:pt x="3191764" y="0"/>
                  </a:lnTo>
                  <a:cubicBezTo>
                    <a:pt x="3299968" y="0"/>
                    <a:pt x="3387979" y="86741"/>
                    <a:pt x="3387979" y="194056"/>
                  </a:cubicBezTo>
                  <a:lnTo>
                    <a:pt x="3378454" y="194056"/>
                  </a:lnTo>
                  <a:lnTo>
                    <a:pt x="3387979" y="194056"/>
                  </a:lnTo>
                  <a:lnTo>
                    <a:pt x="3387979" y="932180"/>
                  </a:lnTo>
                  <a:lnTo>
                    <a:pt x="3378454" y="932180"/>
                  </a:lnTo>
                  <a:lnTo>
                    <a:pt x="3387979" y="932180"/>
                  </a:lnTo>
                  <a:cubicBezTo>
                    <a:pt x="3387979" y="1039495"/>
                    <a:pt x="3300095" y="1126236"/>
                    <a:pt x="3191764" y="1126236"/>
                  </a:cubicBezTo>
                  <a:lnTo>
                    <a:pt x="3191764" y="1116711"/>
                  </a:lnTo>
                  <a:lnTo>
                    <a:pt x="3191764" y="1126236"/>
                  </a:lnTo>
                  <a:lnTo>
                    <a:pt x="196215" y="1126236"/>
                  </a:lnTo>
                  <a:lnTo>
                    <a:pt x="196215" y="1116711"/>
                  </a:lnTo>
                  <a:lnTo>
                    <a:pt x="196215" y="1126236"/>
                  </a:lnTo>
                  <a:cubicBezTo>
                    <a:pt x="87884" y="1126236"/>
                    <a:pt x="0" y="1039495"/>
                    <a:pt x="0" y="932180"/>
                  </a:cubicBezTo>
                  <a:lnTo>
                    <a:pt x="0" y="194056"/>
                  </a:lnTo>
                  <a:lnTo>
                    <a:pt x="9525" y="194056"/>
                  </a:lnTo>
                  <a:lnTo>
                    <a:pt x="0" y="194056"/>
                  </a:lnTo>
                  <a:moveTo>
                    <a:pt x="19050" y="194056"/>
                  </a:moveTo>
                  <a:lnTo>
                    <a:pt x="19050" y="932180"/>
                  </a:lnTo>
                  <a:lnTo>
                    <a:pt x="9525" y="932180"/>
                  </a:lnTo>
                  <a:lnTo>
                    <a:pt x="19050" y="932180"/>
                  </a:lnTo>
                  <a:cubicBezTo>
                    <a:pt x="19050" y="1028700"/>
                    <a:pt x="98298" y="1107186"/>
                    <a:pt x="196215" y="1107186"/>
                  </a:cubicBezTo>
                  <a:lnTo>
                    <a:pt x="3191764" y="1107186"/>
                  </a:lnTo>
                  <a:cubicBezTo>
                    <a:pt x="3289681" y="1107186"/>
                    <a:pt x="3368929" y="1028700"/>
                    <a:pt x="3368929" y="932180"/>
                  </a:cubicBezTo>
                  <a:lnTo>
                    <a:pt x="3368929" y="194056"/>
                  </a:lnTo>
                  <a:cubicBezTo>
                    <a:pt x="3368929" y="97536"/>
                    <a:pt x="3289681" y="19050"/>
                    <a:pt x="3191764" y="19050"/>
                  </a:cubicBezTo>
                  <a:lnTo>
                    <a:pt x="196215" y="19050"/>
                  </a:lnTo>
                  <a:lnTo>
                    <a:pt x="196215" y="9525"/>
                  </a:lnTo>
                  <a:lnTo>
                    <a:pt x="196215" y="19050"/>
                  </a:lnTo>
                  <a:cubicBezTo>
                    <a:pt x="98298" y="19050"/>
                    <a:pt x="19050" y="97536"/>
                    <a:pt x="19050" y="194056"/>
                  </a:cubicBezTo>
                  <a:close/>
                </a:path>
              </a:pathLst>
            </a:custGeom>
            <a:solidFill>
              <a:srgbClr val="101B2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3387894" cy="1183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01B2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Radier</a:t>
              </a:r>
            </a:p>
          </p:txBody>
        </p:sp>
      </p:grpSp>
      <p:sp>
        <p:nvSpPr>
          <p:cNvPr id="26" name="AutoShape 26"/>
          <p:cNvSpPr/>
          <p:nvPr/>
        </p:nvSpPr>
        <p:spPr>
          <a:xfrm rot="517351">
            <a:off x="3112355" y="2168857"/>
            <a:ext cx="9458452" cy="0"/>
          </a:xfrm>
          <a:prstGeom prst="line">
            <a:avLst/>
          </a:prstGeom>
          <a:ln w="28575" cap="rnd">
            <a:solidFill>
              <a:srgbClr val="101B2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27" name="AutoShape 27"/>
          <p:cNvSpPr/>
          <p:nvPr/>
        </p:nvSpPr>
        <p:spPr>
          <a:xfrm rot="73428">
            <a:off x="3164443" y="2986340"/>
            <a:ext cx="11959112" cy="0"/>
          </a:xfrm>
          <a:prstGeom prst="line">
            <a:avLst/>
          </a:prstGeom>
          <a:ln w="28575" cap="rnd">
            <a:solidFill>
              <a:srgbClr val="DBE0E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28" name="AutoShape 28"/>
          <p:cNvSpPr/>
          <p:nvPr/>
        </p:nvSpPr>
        <p:spPr>
          <a:xfrm rot="-172257">
            <a:off x="3158126" y="3742586"/>
            <a:ext cx="12236439" cy="0"/>
          </a:xfrm>
          <a:prstGeom prst="line">
            <a:avLst/>
          </a:prstGeom>
          <a:ln w="28575" cap="rnd">
            <a:solidFill>
              <a:srgbClr val="101B2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" name="AutoShape 29"/>
          <p:cNvSpPr/>
          <p:nvPr/>
        </p:nvSpPr>
        <p:spPr>
          <a:xfrm>
            <a:off x="3108522" y="4647070"/>
            <a:ext cx="10873814" cy="28575"/>
          </a:xfrm>
          <a:prstGeom prst="line">
            <a:avLst/>
          </a:prstGeom>
          <a:ln w="28575" cap="rnd">
            <a:solidFill>
              <a:srgbClr val="2E3F4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" name="AutoShape 30"/>
          <p:cNvSpPr/>
          <p:nvPr/>
        </p:nvSpPr>
        <p:spPr>
          <a:xfrm>
            <a:off x="3126360" y="6229276"/>
            <a:ext cx="8907070" cy="19050"/>
          </a:xfrm>
          <a:prstGeom prst="line">
            <a:avLst/>
          </a:prstGeom>
          <a:ln w="19050" cap="rnd">
            <a:solidFill>
              <a:srgbClr val="DBE0E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" name="AutoShape 31"/>
          <p:cNvSpPr/>
          <p:nvPr/>
        </p:nvSpPr>
        <p:spPr>
          <a:xfrm rot="-1098894">
            <a:off x="2940385" y="5421105"/>
            <a:ext cx="8900022" cy="0"/>
          </a:xfrm>
          <a:prstGeom prst="line">
            <a:avLst/>
          </a:prstGeom>
          <a:ln w="28575" cap="rnd">
            <a:solidFill>
              <a:srgbClr val="DBE0E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734300"/>
            <a:chOff x="0" y="0"/>
            <a:chExt cx="192189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1892" cy="812800"/>
            </a:xfrm>
            <a:custGeom>
              <a:avLst/>
              <a:gdLst/>
              <a:ahLst/>
              <a:cxnLst/>
              <a:rect l="l" t="t" r="r" b="b"/>
              <a:pathLst>
                <a:path w="1921892" h="812800">
                  <a:moveTo>
                    <a:pt x="0" y="0"/>
                  </a:moveTo>
                  <a:lnTo>
                    <a:pt x="1921892" y="0"/>
                  </a:lnTo>
                  <a:lnTo>
                    <a:pt x="192189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38669" b="-3866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-1024302" y="8133514"/>
            <a:ext cx="16230600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DBE0E0"/>
                </a:solidFill>
                <a:latin typeface="Calibri (MS)"/>
                <a:ea typeface="Calibri (MS)"/>
                <a:cs typeface="Calibri (MS)"/>
                <a:sym typeface="Calibri (MS)"/>
              </a:rPr>
              <a:t>Ouvrage terminé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533478" y="6532478"/>
            <a:ext cx="3754522" cy="3754522"/>
            <a:chOff x="0" y="0"/>
            <a:chExt cx="5006029" cy="5006029"/>
          </a:xfrm>
        </p:grpSpPr>
        <p:grpSp>
          <p:nvGrpSpPr>
            <p:cNvPr id="6" name="Group 6"/>
            <p:cNvGrpSpPr/>
            <p:nvPr/>
          </p:nvGrpSpPr>
          <p:grpSpPr>
            <a:xfrm>
              <a:off x="2503014" y="2503014"/>
              <a:ext cx="1251507" cy="1251507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503014" y="1251507"/>
              <a:ext cx="1251507" cy="1251507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51507" y="2503014"/>
              <a:ext cx="1251507" cy="1251507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754522" y="3754522"/>
              <a:ext cx="1251507" cy="1251507"/>
              <a:chOff x="0" y="0"/>
              <a:chExt cx="1913890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54522" y="2503014"/>
              <a:ext cx="1251507" cy="1251507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503014" y="3754522"/>
              <a:ext cx="1251507" cy="1251507"/>
              <a:chOff x="0" y="0"/>
              <a:chExt cx="1913890" cy="191389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754522" y="1251507"/>
              <a:ext cx="1251507" cy="1251507"/>
              <a:chOff x="0" y="0"/>
              <a:chExt cx="1913890" cy="19138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251507" y="3754522"/>
              <a:ext cx="1251507" cy="1251507"/>
              <a:chOff x="0" y="0"/>
              <a:chExt cx="1913890" cy="19138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754522" y="0"/>
              <a:ext cx="1251507" cy="1251507"/>
              <a:chOff x="0" y="0"/>
              <a:chExt cx="1913890" cy="191389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3754522"/>
              <a:ext cx="1251507" cy="1251507"/>
              <a:chOff x="0" y="0"/>
              <a:chExt cx="1913890" cy="191389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503014" y="1251507"/>
              <a:ext cx="1251507" cy="1251507"/>
              <a:chOff x="0" y="0"/>
              <a:chExt cx="1913890" cy="191389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 rot="-10800000">
            <a:off x="0" y="0"/>
            <a:ext cx="3754522" cy="3754522"/>
            <a:chOff x="0" y="0"/>
            <a:chExt cx="5006029" cy="5006029"/>
          </a:xfrm>
        </p:grpSpPr>
        <p:grpSp>
          <p:nvGrpSpPr>
            <p:cNvPr id="29" name="Group 29"/>
            <p:cNvGrpSpPr/>
            <p:nvPr/>
          </p:nvGrpSpPr>
          <p:grpSpPr>
            <a:xfrm>
              <a:off x="2503014" y="2503014"/>
              <a:ext cx="1251507" cy="1251507"/>
              <a:chOff x="0" y="0"/>
              <a:chExt cx="1913890" cy="191389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503014" y="1251507"/>
              <a:ext cx="1251507" cy="1251507"/>
              <a:chOff x="0" y="0"/>
              <a:chExt cx="1913890" cy="191389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251507" y="2503014"/>
              <a:ext cx="1251507" cy="1251507"/>
              <a:chOff x="0" y="0"/>
              <a:chExt cx="1913890" cy="191389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3754522" y="3754522"/>
              <a:ext cx="1251507" cy="1251507"/>
              <a:chOff x="0" y="0"/>
              <a:chExt cx="1913890" cy="191389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3754522" y="2503014"/>
              <a:ext cx="1251507" cy="1251507"/>
              <a:chOff x="0" y="0"/>
              <a:chExt cx="1913890" cy="191389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503014" y="3754522"/>
              <a:ext cx="1251507" cy="1251507"/>
              <a:chOff x="0" y="0"/>
              <a:chExt cx="1913890" cy="191389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3754522" y="1251507"/>
              <a:ext cx="1251507" cy="1251507"/>
              <a:chOff x="0" y="0"/>
              <a:chExt cx="1913890" cy="191389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251507" y="3754522"/>
              <a:ext cx="1251507" cy="1251507"/>
              <a:chOff x="0" y="0"/>
              <a:chExt cx="1913890" cy="191389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3754522" y="0"/>
              <a:ext cx="1251507" cy="1251507"/>
              <a:chOff x="0" y="0"/>
              <a:chExt cx="1913890" cy="191389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0" y="3754522"/>
              <a:ext cx="1251507" cy="1251507"/>
              <a:chOff x="0" y="0"/>
              <a:chExt cx="1913890" cy="191389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666B36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503014" y="1251507"/>
              <a:ext cx="1251507" cy="1251507"/>
              <a:chOff x="0" y="0"/>
              <a:chExt cx="1913890" cy="191389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3719513"/>
            <a:ext cx="4549535" cy="272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39"/>
              </a:lnSpc>
            </a:pPr>
            <a:r>
              <a:rPr lang="en-US" sz="5700" u="none">
                <a:solidFill>
                  <a:srgbClr val="C9C3B7"/>
                </a:solidFill>
                <a:latin typeface="Calibri (MS)"/>
                <a:ea typeface="Calibri (MS)"/>
                <a:cs typeface="Calibri (MS)"/>
                <a:sym typeface="Calibri (MS)"/>
              </a:rPr>
              <a:t>FERRAILLAGE DE LA FONDATION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612693" y="0"/>
            <a:ext cx="11675307" cy="10287000"/>
            <a:chOff x="0" y="0"/>
            <a:chExt cx="92249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2493" cy="812800"/>
            </a:xfrm>
            <a:custGeom>
              <a:avLst/>
              <a:gdLst/>
              <a:ahLst/>
              <a:cxnLst/>
              <a:rect l="l" t="t" r="r" b="b"/>
              <a:pathLst>
                <a:path w="922493" h="812800">
                  <a:moveTo>
                    <a:pt x="0" y="0"/>
                  </a:moveTo>
                  <a:lnTo>
                    <a:pt x="922493" y="0"/>
                  </a:lnTo>
                  <a:lnTo>
                    <a:pt x="92249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5757" b="-2575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B473B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8229600"/>
            <a:chOff x="0" y="0"/>
            <a:chExt cx="180622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06222" cy="812800"/>
            </a:xfrm>
            <a:custGeom>
              <a:avLst/>
              <a:gdLst/>
              <a:ahLst/>
              <a:cxnLst/>
              <a:rect l="l" t="t" r="r" b="b"/>
              <a:pathLst>
                <a:path w="1806222" h="812800">
                  <a:moveTo>
                    <a:pt x="0" y="0"/>
                  </a:moveTo>
                  <a:lnTo>
                    <a:pt x="1806222" y="0"/>
                  </a:lnTo>
                  <a:lnTo>
                    <a:pt x="180622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31" r="-3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45759" y="8615045"/>
            <a:ext cx="11396482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C9C3B7"/>
                </a:solidFill>
                <a:latin typeface="Calibri (MS)"/>
                <a:ea typeface="Calibri (MS)"/>
                <a:cs typeface="Calibri (MS)"/>
                <a:sym typeface="Calibri (MS)"/>
              </a:rPr>
              <a:t>BETONNAGE DE LA FONDATION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3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9C3B7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2539" r="-125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705100" y="6943725"/>
            <a:ext cx="11201400" cy="2314575"/>
            <a:chOff x="0" y="0"/>
            <a:chExt cx="14935200" cy="3086100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4935200" cy="3086100"/>
            </a:xfrm>
            <a:prstGeom prst="rect">
              <a:avLst/>
            </a:prstGeom>
            <a:solidFill>
              <a:srgbClr val="E5DFD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78400" y="1122045"/>
              <a:ext cx="8344412" cy="699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799">
                  <a:solidFill>
                    <a:srgbClr val="88837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DEMARRAGE DE LA POSE DES PARPAINGS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2342</Words>
  <Application>Microsoft Office PowerPoint</Application>
  <PresentationFormat>Personnalisé</PresentationFormat>
  <Paragraphs>306</Paragraphs>
  <Slides>62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70" baseType="lpstr">
      <vt:lpstr>Calibri (MS)</vt:lpstr>
      <vt:lpstr>Gill Sans MT Condensed</vt:lpstr>
      <vt:lpstr>Courier New</vt:lpstr>
      <vt:lpstr>Times New Roman</vt:lpstr>
      <vt:lpstr>Calibri</vt:lpstr>
      <vt:lpstr>Symbol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CITERNE #1 RENOUVEAU 2.pptx (1).pptx</dc:title>
  <dc:creator>Marie</dc:creator>
  <cp:lastModifiedBy>Charles Lilin</cp:lastModifiedBy>
  <cp:revision>6</cp:revision>
  <dcterms:created xsi:type="dcterms:W3CDTF">2006-08-16T00:00:00Z</dcterms:created>
  <dcterms:modified xsi:type="dcterms:W3CDTF">2025-09-30T14:52:25Z</dcterms:modified>
  <dc:identifier>DAGzCVan6dU</dc:identifier>
</cp:coreProperties>
</file>