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9" r:id="rId54"/>
    <p:sldId id="308" r:id="rId55"/>
    <p:sldId id="310" r:id="rId56"/>
  </p:sldIdLst>
  <p:sldSz cx="18288000" cy="10287000"/>
  <p:notesSz cx="6858000" cy="9144000"/>
  <p:embeddedFontLst>
    <p:embeddedFont>
      <p:font typeface="Archivo Black" panose="020B0604020202020204" charset="0"/>
      <p:regular r:id="rId57"/>
    </p:embeddedFont>
    <p:embeddedFont>
      <p:font typeface="Arial Bold" panose="020B0604020202020204" charset="0"/>
      <p:regular r:id="rId58"/>
    </p:embeddedFont>
    <p:embeddedFont>
      <p:font typeface="Arimo" panose="020B0604020202020204" charset="0"/>
      <p:regular r:id="rId59"/>
    </p:embeddedFont>
    <p:embeddedFont>
      <p:font typeface="Arimo Bold" panose="020B0604020202020204" charset="0"/>
      <p:regular r:id="rId60"/>
    </p:embeddedFont>
    <p:embeddedFont>
      <p:font typeface="Open Sans" panose="020B0606030504020204" pitchFamily="34" charset="0"/>
      <p:regular r:id="rId61"/>
      <p:bold r:id="rId62"/>
      <p:italic r:id="rId63"/>
      <p:boldItalic r:id="rId64"/>
    </p:embeddedFont>
    <p:embeddedFont>
      <p:font typeface="TT Rounds Condensed" panose="020B0604020202020204" charset="0"/>
      <p:regular r:id="rId65"/>
    </p:embeddedFont>
    <p:embeddedFont>
      <p:font typeface="TT Rounds Condensed Bold" panose="020B0604020202020204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1314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43.xml"/><Relationship Id="rId3" Type="http://schemas.openxmlformats.org/officeDocument/2006/relationships/slide" Target="slide9.xml"/><Relationship Id="rId7" Type="http://schemas.openxmlformats.org/officeDocument/2006/relationships/slide" Target="slide23.xml"/><Relationship Id="rId12" Type="http://schemas.openxmlformats.org/officeDocument/2006/relationships/slide" Target="slide38.xml"/><Relationship Id="rId17" Type="http://schemas.openxmlformats.org/officeDocument/2006/relationships/slide" Target="slide54.xml"/><Relationship Id="rId2" Type="http://schemas.openxmlformats.org/officeDocument/2006/relationships/image" Target="../media/image1.png"/><Relationship Id="rId16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36.xml"/><Relationship Id="rId5" Type="http://schemas.openxmlformats.org/officeDocument/2006/relationships/slide" Target="slide16.xml"/><Relationship Id="rId15" Type="http://schemas.openxmlformats.org/officeDocument/2006/relationships/slide" Target="slide49.xml"/><Relationship Id="rId10" Type="http://schemas.openxmlformats.org/officeDocument/2006/relationships/slide" Target="slide32.xml"/><Relationship Id="rId4" Type="http://schemas.openxmlformats.org/officeDocument/2006/relationships/slide" Target="slide12.xml"/><Relationship Id="rId9" Type="http://schemas.openxmlformats.org/officeDocument/2006/relationships/slide" Target="slide28.xml"/><Relationship Id="rId14" Type="http://schemas.openxmlformats.org/officeDocument/2006/relationships/slide" Target="slide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pcarta.com/fr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3184922"/>
            <a:ext cx="9144000" cy="7102078"/>
          </a:xfrm>
          <a:custGeom>
            <a:avLst/>
            <a:gdLst/>
            <a:ahLst/>
            <a:cxnLst/>
            <a:rect l="l" t="t" r="r" b="b"/>
            <a:pathLst>
              <a:path w="9144000" h="7102078">
                <a:moveTo>
                  <a:pt x="0" y="0"/>
                </a:moveTo>
                <a:lnTo>
                  <a:pt x="9144000" y="0"/>
                </a:lnTo>
                <a:lnTo>
                  <a:pt x="9144000" y="7102078"/>
                </a:lnTo>
                <a:lnTo>
                  <a:pt x="0" y="7102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1076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9144000" y="3184922"/>
            <a:ext cx="9144000" cy="7102078"/>
            <a:chOff x="0" y="0"/>
            <a:chExt cx="7965323" cy="61866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65322" cy="6186608"/>
            </a:xfrm>
            <a:custGeom>
              <a:avLst/>
              <a:gdLst/>
              <a:ahLst/>
              <a:cxnLst/>
              <a:rect l="l" t="t" r="r" b="b"/>
              <a:pathLst>
                <a:path w="7965322" h="6186608">
                  <a:moveTo>
                    <a:pt x="0" y="0"/>
                  </a:moveTo>
                  <a:lnTo>
                    <a:pt x="7965322" y="0"/>
                  </a:lnTo>
                  <a:lnTo>
                    <a:pt x="7965322" y="6186608"/>
                  </a:lnTo>
                  <a:lnTo>
                    <a:pt x="0" y="6186608"/>
                  </a:lnTo>
                  <a:close/>
                </a:path>
              </a:pathLst>
            </a:custGeom>
            <a:solidFill>
              <a:srgbClr val="000095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019175"/>
            <a:ext cx="115443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627"/>
              </a:lnSpc>
            </a:pPr>
            <a:r>
              <a:rPr lang="en-US" sz="3022" spc="28" dirty="0">
                <a:solidFill>
                  <a:srgbClr val="000000"/>
                </a:solidFill>
                <a:latin typeface="TT Rounds Condensed Bold"/>
              </a:rPr>
              <a:t>Gros Morne : ravine de Bois </a:t>
            </a:r>
            <a:r>
              <a:rPr lang="en-US" sz="3022" spc="28" dirty="0" err="1">
                <a:solidFill>
                  <a:srgbClr val="000000"/>
                </a:solidFill>
                <a:latin typeface="TT Rounds Condensed Bold"/>
              </a:rPr>
              <a:t>Scié</a:t>
            </a:r>
            <a:r>
              <a:rPr lang="en-US" sz="3022" spc="28" dirty="0">
                <a:solidFill>
                  <a:srgbClr val="000000"/>
                </a:solidFill>
                <a:latin typeface="TT Rounds Condensed Bold"/>
              </a:rPr>
              <a:t> et Haut Chatelain</a:t>
            </a:r>
          </a:p>
          <a:p>
            <a:pPr marL="0" lvl="0" indent="0" algn="ctr">
              <a:lnSpc>
                <a:spcPts val="3627"/>
              </a:lnSpc>
            </a:pPr>
            <a:r>
              <a:rPr lang="en-US" sz="3022" spc="28" dirty="0">
                <a:solidFill>
                  <a:srgbClr val="000000"/>
                </a:solidFill>
                <a:latin typeface="TT Rounds Condensed Bold"/>
              </a:rPr>
              <a:t>Index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97549" y="3584612"/>
            <a:ext cx="6836902" cy="6177555"/>
            <a:chOff x="0" y="-166859"/>
            <a:chExt cx="9115870" cy="8236740"/>
          </a:xfrm>
        </p:grpSpPr>
        <p:sp>
          <p:nvSpPr>
            <p:cNvPr id="9" name="TextBox 9"/>
            <p:cNvSpPr txBox="1"/>
            <p:nvPr/>
          </p:nvSpPr>
          <p:spPr>
            <a:xfrm>
              <a:off x="0" y="-166859"/>
              <a:ext cx="9115870" cy="6366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SG10-Bois </a:t>
              </a:r>
              <a:r>
                <a:rPr lang="en-US" sz="1800" u="sng" spc="16" dirty="0" err="1">
                  <a:solidFill>
                    <a:schemeClr val="bg1"/>
                  </a:solidFill>
                  <a:latin typeface="TT Rounds Condensed Bold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scié</a:t>
              </a:r>
              <a:endParaRPr lang="en-US" sz="1800" u="sng" spc="16" dirty="0">
                <a:solidFill>
                  <a:schemeClr val="bg1"/>
                </a:solidFill>
                <a:latin typeface="TT Rounds Condensed Bold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SB11-Bois </a:t>
              </a:r>
              <a:r>
                <a:rPr lang="en-US" sz="1800" u="sng" spc="16" dirty="0" err="1">
                  <a:solidFill>
                    <a:schemeClr val="bg1"/>
                  </a:solidFill>
                  <a:latin typeface="TT Rounds Condensed Bold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Scié</a:t>
              </a: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et B47</a:t>
              </a: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SB15-Bois </a:t>
              </a:r>
              <a:r>
                <a:rPr lang="en-US" sz="1800" u="sng" spc="16" dirty="0" err="1">
                  <a:solidFill>
                    <a:schemeClr val="bg1"/>
                  </a:solidFill>
                  <a:latin typeface="TT Rounds Condensed Bold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Scié</a:t>
              </a: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et C31</a:t>
              </a: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SM18-Bois </a:t>
              </a:r>
              <a:r>
                <a:rPr lang="en-US" sz="1800" u="sng" spc="16" dirty="0" err="1">
                  <a:solidFill>
                    <a:schemeClr val="bg1"/>
                  </a:solidFill>
                  <a:latin typeface="TT Rounds Condensed Bold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Scié</a:t>
              </a:r>
              <a:endParaRPr lang="en-US" sz="1800" u="sng" spc="16" dirty="0">
                <a:solidFill>
                  <a:schemeClr val="bg1"/>
                </a:solidFill>
                <a:latin typeface="TT Rounds Condensed Bold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SM19-Bois </a:t>
              </a:r>
              <a:r>
                <a:rPr lang="en-US" sz="1800" u="sng" spc="16" dirty="0" err="1">
                  <a:solidFill>
                    <a:schemeClr val="bg1"/>
                  </a:solidFill>
                  <a:latin typeface="TT Rounds Condensed Bold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Scié</a:t>
              </a:r>
              <a:endParaRPr lang="en-US" sz="1800" u="sng" spc="16" dirty="0">
                <a:solidFill>
                  <a:schemeClr val="bg1"/>
                </a:solidFill>
                <a:latin typeface="TT Rounds Condensed Bold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SB20-Bois </a:t>
              </a:r>
              <a:r>
                <a:rPr lang="en-US" sz="1800" u="sng" spc="16" dirty="0" err="1">
                  <a:solidFill>
                    <a:schemeClr val="bg1"/>
                  </a:solidFill>
                  <a:latin typeface="TT Rounds Condensed Bold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Scié</a:t>
              </a:r>
              <a:endParaRPr lang="en-US" sz="1800" u="sng" spc="16" dirty="0">
                <a:solidFill>
                  <a:schemeClr val="bg1"/>
                </a:solidFill>
                <a:latin typeface="TT Rounds Condensed Bold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SB21-Bois </a:t>
              </a:r>
              <a:r>
                <a:rPr lang="en-US" sz="1800" u="sng" spc="16" dirty="0" err="1">
                  <a:solidFill>
                    <a:schemeClr val="bg1"/>
                  </a:solidFill>
                  <a:latin typeface="TT Rounds Condensed Bold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Scié</a:t>
              </a:r>
              <a:endParaRPr lang="en-US" sz="1800" u="sng" spc="16" dirty="0">
                <a:solidFill>
                  <a:schemeClr val="bg1"/>
                </a:solidFill>
                <a:latin typeface="TT Rounds Condensed Bold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SB33-Bois </a:t>
              </a:r>
              <a:r>
                <a:rPr lang="en-US" sz="1800" u="sng" spc="16" dirty="0" err="1">
                  <a:solidFill>
                    <a:schemeClr val="bg1"/>
                  </a:solidFill>
                  <a:latin typeface="TT Rounds Condensed Bold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Scié</a:t>
              </a:r>
              <a:endParaRPr lang="en-US" sz="1800" u="sng" spc="16" dirty="0">
                <a:solidFill>
                  <a:schemeClr val="bg1"/>
                </a:solidFill>
                <a:latin typeface="TT Rounds Condensed Bold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SM5-Chatelain</a:t>
              </a: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SG7-Chatelain</a:t>
              </a: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SG8-Chatelain</a:t>
              </a: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SB34-Chatelain</a:t>
              </a: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SB35-Chatelain</a:t>
              </a:r>
            </a:p>
            <a:p>
              <a:pPr marL="0" lvl="0" indent="0">
                <a:lnSpc>
                  <a:spcPts val="2700"/>
                </a:lnSpc>
              </a:pPr>
              <a:r>
                <a:rPr lang="en-US" sz="1800" u="sng" spc="16" dirty="0">
                  <a:solidFill>
                    <a:schemeClr val="bg1"/>
                  </a:solidFill>
                  <a:latin typeface="TT Rounds Condensed Bold"/>
                  <a:hlinkClick r:id="rId1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Chemin rural de Chatelain à Bois </a:t>
              </a:r>
              <a:r>
                <a:rPr lang="en-US" sz="1800" u="sng" spc="16" dirty="0" err="1">
                  <a:solidFill>
                    <a:schemeClr val="bg1"/>
                  </a:solidFill>
                  <a:latin typeface="TT Rounds Condensed Bold"/>
                  <a:hlinkClick r:id="rId1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Scié</a:t>
              </a:r>
              <a:endParaRPr lang="en-US" sz="1800" u="sng" spc="16" dirty="0">
                <a:solidFill>
                  <a:schemeClr val="bg1"/>
                </a:solidFill>
                <a:latin typeface="TT Rounds Condensed Bold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732571"/>
              <a:ext cx="9115870" cy="1337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00"/>
                </a:lnSpc>
              </a:pPr>
              <a:r>
                <a:rPr lang="en-US" sz="1800" b="1" spc="16" dirty="0">
                  <a:solidFill>
                    <a:srgbClr val="FFFFFF"/>
                  </a:solidFill>
                  <a:latin typeface="TT Rounds Condensed"/>
                </a:rPr>
                <a:t>Index</a:t>
              </a:r>
            </a:p>
            <a:p>
              <a:pPr marL="0" lvl="0" indent="0">
                <a:lnSpc>
                  <a:spcPts val="2700"/>
                </a:lnSpc>
              </a:pP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Cliquer sur le </a:t>
              </a:r>
              <a:r>
                <a:rPr lang="en-US" sz="1800" spc="16" dirty="0" err="1">
                  <a:solidFill>
                    <a:srgbClr val="FFFFFF"/>
                  </a:solidFill>
                  <a:latin typeface="TT Rounds Condensed"/>
                </a:rPr>
                <a:t>titre</a:t>
              </a: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 </a:t>
              </a:r>
              <a:r>
                <a:rPr lang="en-US" sz="1800" spc="16" dirty="0" err="1">
                  <a:solidFill>
                    <a:srgbClr val="FFFFFF"/>
                  </a:solidFill>
                  <a:latin typeface="TT Rounds Condensed"/>
                </a:rPr>
                <a:t>choisi</a:t>
              </a: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 avec la </a:t>
              </a:r>
              <a:r>
                <a:rPr lang="en-US" sz="1800" spc="16" dirty="0" err="1">
                  <a:solidFill>
                    <a:srgbClr val="FFFFFF"/>
                  </a:solidFill>
                  <a:latin typeface="TT Rounds Condensed"/>
                </a:rPr>
                <a:t>touche</a:t>
              </a: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 Ctrl </a:t>
              </a:r>
              <a:r>
                <a:rPr lang="en-US" sz="1800" spc="16" dirty="0" err="1">
                  <a:solidFill>
                    <a:srgbClr val="FFFFFF"/>
                  </a:solidFill>
                  <a:latin typeface="TT Rounds Condensed"/>
                </a:rPr>
                <a:t>enfoncée</a:t>
              </a: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 pour </a:t>
              </a:r>
              <a:r>
                <a:rPr lang="en-US" sz="1800" spc="16" dirty="0" err="1">
                  <a:solidFill>
                    <a:srgbClr val="FFFFFF"/>
                  </a:solidFill>
                  <a:latin typeface="TT Rounds Condensed"/>
                </a:rPr>
                <a:t>accéder</a:t>
              </a: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 à la diapositive </a:t>
              </a:r>
              <a:r>
                <a:rPr lang="en-US" sz="1800" spc="16" dirty="0" err="1">
                  <a:solidFill>
                    <a:srgbClr val="FFFFFF"/>
                  </a:solidFill>
                  <a:latin typeface="TT Rounds Condensed"/>
                </a:rPr>
                <a:t>correspondante</a:t>
              </a:r>
              <a:endParaRPr lang="en-US" sz="1800" spc="16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9871108" y="3644066"/>
            <a:ext cx="5704988" cy="0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" name="AutoShape 5"/>
          <p:cNvSpPr/>
          <p:nvPr/>
        </p:nvSpPr>
        <p:spPr>
          <a:xfrm>
            <a:off x="9871108" y="6614359"/>
            <a:ext cx="5704988" cy="0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7335619" cy="5095875"/>
          </a:xfrm>
          <a:custGeom>
            <a:avLst/>
            <a:gdLst/>
            <a:ahLst/>
            <a:cxnLst/>
            <a:rect l="l" t="t" r="r" b="b"/>
            <a:pathLst>
              <a:path w="7335619" h="5095875">
                <a:moveTo>
                  <a:pt x="0" y="0"/>
                </a:moveTo>
                <a:lnTo>
                  <a:pt x="7335619" y="0"/>
                </a:lnTo>
                <a:lnTo>
                  <a:pt x="7335619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4" r="-2114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0" y="5191125"/>
            <a:ext cx="3620184" cy="5095875"/>
          </a:xfrm>
          <a:custGeom>
            <a:avLst/>
            <a:gdLst/>
            <a:ahLst/>
            <a:cxnLst/>
            <a:rect l="l" t="t" r="r" b="b"/>
            <a:pathLst>
              <a:path w="3620184" h="5095875">
                <a:moveTo>
                  <a:pt x="0" y="0"/>
                </a:moveTo>
                <a:lnTo>
                  <a:pt x="3620184" y="0"/>
                </a:lnTo>
                <a:lnTo>
                  <a:pt x="3620184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14" r="-102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3715434" y="5191125"/>
            <a:ext cx="3620184" cy="5095875"/>
          </a:xfrm>
          <a:custGeom>
            <a:avLst/>
            <a:gdLst/>
            <a:ahLst/>
            <a:cxnLst/>
            <a:rect l="l" t="t" r="r" b="b"/>
            <a:pathLst>
              <a:path w="3620184" h="5095875">
                <a:moveTo>
                  <a:pt x="0" y="0"/>
                </a:moveTo>
                <a:lnTo>
                  <a:pt x="3620185" y="0"/>
                </a:lnTo>
                <a:lnTo>
                  <a:pt x="3620185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6071" r="-131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8354884" y="9229725"/>
            <a:ext cx="5704988" cy="33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218"/>
              </a:lnSpc>
            </a:pPr>
            <a:r>
              <a:rPr lang="en-US" sz="2016">
                <a:solidFill>
                  <a:srgbClr val="000000"/>
                </a:solidFill>
                <a:latin typeface="Arial"/>
              </a:rPr>
              <a:t>Photo : décembre 2006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71108" y="4254500"/>
            <a:ext cx="5704988" cy="1377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58"/>
              </a:lnSpc>
            </a:pPr>
            <a:r>
              <a:rPr lang="en-US" sz="3416">
                <a:solidFill>
                  <a:srgbClr val="000000"/>
                </a:solidFill>
                <a:latin typeface="Arial Bold"/>
              </a:rPr>
              <a:t>SG10-Bois Scié</a:t>
            </a:r>
          </a:p>
          <a:p>
            <a:pPr marL="0" lvl="0" indent="0">
              <a:lnSpc>
                <a:spcPts val="2218"/>
              </a:lnSpc>
            </a:pPr>
            <a:r>
              <a:rPr lang="en-US" sz="2016">
                <a:solidFill>
                  <a:srgbClr val="000000"/>
                </a:solidFill>
                <a:latin typeface="Arial"/>
              </a:rPr>
              <a:t>Seuil en gabions Ravine Bois Scié 8ème section Ravine Gros Morne</a:t>
            </a:r>
          </a:p>
          <a:p>
            <a:pPr marL="0" lvl="0" indent="0">
              <a:lnSpc>
                <a:spcPts val="2218"/>
              </a:lnSpc>
            </a:pPr>
            <a:r>
              <a:rPr lang="en-US" sz="2016">
                <a:solidFill>
                  <a:srgbClr val="000000"/>
                </a:solidFill>
                <a:latin typeface="Arial"/>
              </a:rPr>
              <a:t>Bénéficiaires : familles TELLIUS  et YON-YON</a:t>
            </a: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67CFE7CF-2E77-62DC-9139-02D21A6A3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9716" y="9057026"/>
            <a:ext cx="1656085" cy="5031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3ADEF52E-8CBB-80DA-74A7-4E3A2FAFCA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2954" y="8984002"/>
            <a:ext cx="936823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2685" y="1336282"/>
            <a:ext cx="10128266" cy="109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</a:pPr>
            <a:r>
              <a:rPr lang="en-US" sz="4800" dirty="0">
                <a:solidFill>
                  <a:srgbClr val="000000"/>
                </a:solidFill>
                <a:latin typeface="Arial Bold"/>
              </a:rPr>
              <a:t>Devis SG 10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023956" y="3736764"/>
            <a:ext cx="3825253" cy="208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Arial Bold"/>
              </a:rPr>
              <a:t>SG10-Bois Scié</a:t>
            </a:r>
          </a:p>
          <a:p>
            <a:pPr marL="0" lvl="0" indent="0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Arial Bold"/>
              </a:rPr>
              <a:t>Seuil en gabions Ravine Bois Scié 8ème section Ravine Gros Morne</a:t>
            </a:r>
          </a:p>
          <a:p>
            <a:pPr marL="0" lvl="0" indent="0">
              <a:lnSpc>
                <a:spcPts val="2764"/>
              </a:lnSpc>
              <a:spcBef>
                <a:spcPct val="0"/>
              </a:spcBef>
            </a:pPr>
            <a:r>
              <a:rPr lang="en-US" sz="1974">
                <a:solidFill>
                  <a:srgbClr val="000000"/>
                </a:solidFill>
                <a:latin typeface="Arial Bold"/>
              </a:rPr>
              <a:t>Bénéficiaires : familles TELLIUS  et YON-YON</a:t>
            </a:r>
          </a:p>
        </p:txBody>
      </p:sp>
      <p:sp>
        <p:nvSpPr>
          <p:cNvPr id="4" name="Freeform 4"/>
          <p:cNvSpPr/>
          <p:nvPr/>
        </p:nvSpPr>
        <p:spPr>
          <a:xfrm>
            <a:off x="933936" y="3812964"/>
            <a:ext cx="10353554" cy="5959686"/>
          </a:xfrm>
          <a:custGeom>
            <a:avLst/>
            <a:gdLst/>
            <a:ahLst/>
            <a:cxnLst/>
            <a:rect l="l" t="t" r="r" b="b"/>
            <a:pathLst>
              <a:path w="10353554" h="5959686">
                <a:moveTo>
                  <a:pt x="0" y="0"/>
                </a:moveTo>
                <a:lnTo>
                  <a:pt x="10353554" y="0"/>
                </a:lnTo>
                <a:lnTo>
                  <a:pt x="10353554" y="5959686"/>
                </a:lnTo>
                <a:lnTo>
                  <a:pt x="0" y="5959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11" b="-25083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009882" y="1777098"/>
            <a:ext cx="5249418" cy="6732804"/>
          </a:xfrm>
          <a:custGeom>
            <a:avLst/>
            <a:gdLst/>
            <a:ahLst/>
            <a:cxnLst/>
            <a:rect l="l" t="t" r="r" b="b"/>
            <a:pathLst>
              <a:path w="5249418" h="6732804">
                <a:moveTo>
                  <a:pt x="0" y="0"/>
                </a:moveTo>
                <a:lnTo>
                  <a:pt x="5249418" y="0"/>
                </a:lnTo>
                <a:lnTo>
                  <a:pt x="5249418" y="6732804"/>
                </a:lnTo>
                <a:lnTo>
                  <a:pt x="0" y="6732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141" r="-4459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028700" y="1038225"/>
            <a:ext cx="7162789" cy="839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32"/>
              </a:lnSpc>
            </a:pPr>
            <a:r>
              <a:rPr lang="en-US" sz="5600">
                <a:solidFill>
                  <a:srgbClr val="000000"/>
                </a:solidFill>
                <a:latin typeface="Arial"/>
              </a:rPr>
              <a:t>SB 11-Bois Scié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949177"/>
            <a:ext cx="7162789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981211" y="8750935"/>
            <a:ext cx="7162789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Arial"/>
              </a:rPr>
              <a:t>Photos : décembre 2006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522338"/>
            <a:ext cx="7162789" cy="233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Arial"/>
              </a:rPr>
              <a:t>SB11-Bois Scié (le bassin B47 sera construit ultérieurement)</a:t>
            </a:r>
          </a:p>
          <a:p>
            <a:pPr marL="0" lvl="0" indent="0"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Arial"/>
              </a:rPr>
              <a:t>Ravine Bois Scié 8ème section Ravine Gros Morne</a:t>
            </a:r>
          </a:p>
          <a:p>
            <a:pPr marL="0" lvl="0" indent="0"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Arial"/>
              </a:rPr>
              <a:t>Bénéficiaire : familles TELLIUS</a:t>
            </a: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67A32EA2-410C-10B4-AF98-F39B16353E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306800" y="7658100"/>
            <a:ext cx="477093" cy="14059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1B579AD0-01DD-FCF9-CAE3-74DEE2ED3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22638" y="7727925"/>
            <a:ext cx="360362" cy="1444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>
            <a:hlinkClick r:id="rId3" action="ppaction://hlinksldjump"/>
            <a:extLst>
              <a:ext uri="{FF2B5EF4-FFF2-40B4-BE49-F238E27FC236}">
                <a16:creationId xmlns:a16="http://schemas.microsoft.com/office/drawing/2014/main" id="{C52122EA-C6BF-6801-753E-E84CE84F7666}"/>
              </a:ext>
            </a:extLst>
          </p:cNvPr>
          <p:cNvSpPr txBox="1"/>
          <p:nvPr/>
        </p:nvSpPr>
        <p:spPr>
          <a:xfrm>
            <a:off x="15240001" y="571438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43366" y="4229100"/>
            <a:ext cx="5815934" cy="502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899"/>
              </a:lnSpc>
              <a:spcBef>
                <a:spcPct val="0"/>
              </a:spcBef>
            </a:pPr>
            <a:r>
              <a:rPr lang="en-US" sz="4082" u="none" strike="noStrike">
                <a:solidFill>
                  <a:srgbClr val="000000"/>
                </a:solidFill>
                <a:latin typeface="Arial"/>
              </a:rPr>
              <a:t>SB11-Bois Scié (le bassin B47 sera construit ultérieurement)</a:t>
            </a:r>
          </a:p>
          <a:p>
            <a:pPr marL="0" lvl="0" indent="0" algn="r">
              <a:lnSpc>
                <a:spcPts val="4899"/>
              </a:lnSpc>
              <a:spcBef>
                <a:spcPct val="0"/>
              </a:spcBef>
            </a:pPr>
            <a:r>
              <a:rPr lang="en-US" sz="4082" u="none" strike="noStrike">
                <a:solidFill>
                  <a:srgbClr val="000000"/>
                </a:solidFill>
                <a:latin typeface="Arial"/>
              </a:rPr>
              <a:t>Ravine Bois Scié 8ème section Ravine Gros Morne</a:t>
            </a:r>
          </a:p>
          <a:p>
            <a:pPr marL="0" lvl="0" indent="0" algn="r">
              <a:lnSpc>
                <a:spcPts val="4899"/>
              </a:lnSpc>
              <a:spcBef>
                <a:spcPct val="0"/>
              </a:spcBef>
            </a:pPr>
            <a:r>
              <a:rPr lang="en-US" sz="4082" u="none" strike="noStrike">
                <a:solidFill>
                  <a:srgbClr val="000000"/>
                </a:solidFill>
                <a:latin typeface="Arial"/>
              </a:rPr>
              <a:t>Bénéficiaire : familles TELLIUS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443366" y="952500"/>
            <a:ext cx="5815934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899"/>
              </a:lnSpc>
              <a:spcBef>
                <a:spcPct val="0"/>
              </a:spcBef>
            </a:pPr>
            <a:r>
              <a:rPr lang="en-US" sz="4082" u="none" strike="noStrike">
                <a:solidFill>
                  <a:srgbClr val="000000"/>
                </a:solidFill>
                <a:latin typeface="Arial"/>
              </a:rPr>
              <a:t>Photos : décembre 2006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0856770" cy="10287000"/>
          </a:xfrm>
          <a:custGeom>
            <a:avLst/>
            <a:gdLst/>
            <a:ahLst/>
            <a:cxnLst/>
            <a:rect l="l" t="t" r="r" b="b"/>
            <a:pathLst>
              <a:path w="10856770" h="10287000">
                <a:moveTo>
                  <a:pt x="0" y="0"/>
                </a:moveTo>
                <a:lnTo>
                  <a:pt x="10856770" y="0"/>
                </a:lnTo>
                <a:lnTo>
                  <a:pt x="108567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0" r="-213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EE59F16E-8DCD-83BC-01EA-63970B5F3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0232" y="8748633"/>
            <a:ext cx="2940968" cy="50966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CAE31E9D-379E-7552-85E5-251D586CD0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4208" y="9042400"/>
            <a:ext cx="3842792" cy="6731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25550" y="776965"/>
            <a:ext cx="1334244" cy="6977872"/>
            <a:chOff x="0" y="0"/>
            <a:chExt cx="1265061" cy="6616057"/>
          </a:xfrm>
        </p:grpSpPr>
        <p:sp>
          <p:nvSpPr>
            <p:cNvPr id="3" name="Freeform 3"/>
            <p:cNvSpPr/>
            <p:nvPr/>
          </p:nvSpPr>
          <p:spPr>
            <a:xfrm>
              <a:off x="18034" y="18034"/>
              <a:ext cx="1228979" cy="6579869"/>
            </a:xfrm>
            <a:custGeom>
              <a:avLst/>
              <a:gdLst/>
              <a:ahLst/>
              <a:cxnLst/>
              <a:rect l="l" t="t" r="r" b="b"/>
              <a:pathLst>
                <a:path w="1228979" h="6579869">
                  <a:moveTo>
                    <a:pt x="0" y="0"/>
                  </a:moveTo>
                  <a:lnTo>
                    <a:pt x="1228979" y="0"/>
                  </a:lnTo>
                  <a:lnTo>
                    <a:pt x="1228979" y="6579869"/>
                  </a:lnTo>
                  <a:lnTo>
                    <a:pt x="0" y="65798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265047" cy="6615938"/>
            </a:xfrm>
            <a:custGeom>
              <a:avLst/>
              <a:gdLst/>
              <a:ahLst/>
              <a:cxnLst/>
              <a:rect l="l" t="t" r="r" b="b"/>
              <a:pathLst>
                <a:path w="1265047" h="6615938">
                  <a:moveTo>
                    <a:pt x="18034" y="0"/>
                  </a:moveTo>
                  <a:lnTo>
                    <a:pt x="1247013" y="0"/>
                  </a:lnTo>
                  <a:cubicBezTo>
                    <a:pt x="1257046" y="0"/>
                    <a:pt x="1265047" y="8128"/>
                    <a:pt x="1265047" y="18034"/>
                  </a:cubicBezTo>
                  <a:lnTo>
                    <a:pt x="1265047" y="6597903"/>
                  </a:lnTo>
                  <a:cubicBezTo>
                    <a:pt x="1265047" y="6607937"/>
                    <a:pt x="1256919" y="6615938"/>
                    <a:pt x="1247013" y="6615938"/>
                  </a:cubicBezTo>
                  <a:lnTo>
                    <a:pt x="18034" y="6615938"/>
                  </a:lnTo>
                  <a:cubicBezTo>
                    <a:pt x="8001" y="6615938"/>
                    <a:pt x="0" y="6607810"/>
                    <a:pt x="0" y="6597903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6597903"/>
                  </a:lnTo>
                  <a:lnTo>
                    <a:pt x="18034" y="6597903"/>
                  </a:lnTo>
                  <a:lnTo>
                    <a:pt x="18034" y="6579870"/>
                  </a:lnTo>
                  <a:lnTo>
                    <a:pt x="1247013" y="6579870"/>
                  </a:lnTo>
                  <a:lnTo>
                    <a:pt x="1247013" y="6597903"/>
                  </a:lnTo>
                  <a:lnTo>
                    <a:pt x="1228979" y="6597903"/>
                  </a:lnTo>
                  <a:lnTo>
                    <a:pt x="1228979" y="18034"/>
                  </a:lnTo>
                  <a:lnTo>
                    <a:pt x="1247013" y="18034"/>
                  </a:lnTo>
                  <a:lnTo>
                    <a:pt x="1247013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84290" y="1236018"/>
            <a:ext cx="1982316" cy="470148"/>
            <a:chOff x="0" y="0"/>
            <a:chExt cx="1879529" cy="445770"/>
          </a:xfrm>
        </p:grpSpPr>
        <p:sp>
          <p:nvSpPr>
            <p:cNvPr id="6" name="Freeform 6"/>
            <p:cNvSpPr/>
            <p:nvPr/>
          </p:nvSpPr>
          <p:spPr>
            <a:xfrm>
              <a:off x="18034" y="18034"/>
              <a:ext cx="1843405" cy="409702"/>
            </a:xfrm>
            <a:custGeom>
              <a:avLst/>
              <a:gdLst/>
              <a:ahLst/>
              <a:cxnLst/>
              <a:rect l="l" t="t" r="r" b="b"/>
              <a:pathLst>
                <a:path w="1843405" h="409702">
                  <a:moveTo>
                    <a:pt x="0" y="0"/>
                  </a:moveTo>
                  <a:lnTo>
                    <a:pt x="1843405" y="0"/>
                  </a:lnTo>
                  <a:lnTo>
                    <a:pt x="1843405" y="409702"/>
                  </a:lnTo>
                  <a:lnTo>
                    <a:pt x="0" y="4097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879473" cy="445770"/>
            </a:xfrm>
            <a:custGeom>
              <a:avLst/>
              <a:gdLst/>
              <a:ahLst/>
              <a:cxnLst/>
              <a:rect l="l" t="t" r="r" b="b"/>
              <a:pathLst>
                <a:path w="1879473" h="445770">
                  <a:moveTo>
                    <a:pt x="18034" y="0"/>
                  </a:moveTo>
                  <a:lnTo>
                    <a:pt x="1861439" y="0"/>
                  </a:lnTo>
                  <a:cubicBezTo>
                    <a:pt x="1871472" y="0"/>
                    <a:pt x="1879473" y="8128"/>
                    <a:pt x="1879473" y="18034"/>
                  </a:cubicBezTo>
                  <a:lnTo>
                    <a:pt x="1879473" y="427736"/>
                  </a:lnTo>
                  <a:cubicBezTo>
                    <a:pt x="1879473" y="437769"/>
                    <a:pt x="1871345" y="445770"/>
                    <a:pt x="1861439" y="445770"/>
                  </a:cubicBezTo>
                  <a:lnTo>
                    <a:pt x="18034" y="445770"/>
                  </a:lnTo>
                  <a:cubicBezTo>
                    <a:pt x="8128" y="445770"/>
                    <a:pt x="0" y="437642"/>
                    <a:pt x="0" y="427736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427736"/>
                  </a:lnTo>
                  <a:lnTo>
                    <a:pt x="18034" y="427736"/>
                  </a:lnTo>
                  <a:lnTo>
                    <a:pt x="18034" y="409702"/>
                  </a:lnTo>
                  <a:lnTo>
                    <a:pt x="1861439" y="409702"/>
                  </a:lnTo>
                  <a:lnTo>
                    <a:pt x="1861439" y="427736"/>
                  </a:lnTo>
                  <a:lnTo>
                    <a:pt x="1843405" y="427736"/>
                  </a:lnTo>
                  <a:lnTo>
                    <a:pt x="1843405" y="18034"/>
                  </a:lnTo>
                  <a:lnTo>
                    <a:pt x="1861439" y="18034"/>
                  </a:lnTo>
                  <a:lnTo>
                    <a:pt x="1861439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1066800" y="571500"/>
            <a:ext cx="11443054" cy="6763501"/>
          </a:xfrm>
          <a:custGeom>
            <a:avLst/>
            <a:gdLst/>
            <a:ahLst/>
            <a:cxnLst/>
            <a:rect l="l" t="t" r="r" b="b"/>
            <a:pathLst>
              <a:path w="11443054" h="6564842">
                <a:moveTo>
                  <a:pt x="0" y="0"/>
                </a:moveTo>
                <a:lnTo>
                  <a:pt x="11443054" y="0"/>
                </a:lnTo>
                <a:lnTo>
                  <a:pt x="11443054" y="6564842"/>
                </a:lnTo>
                <a:lnTo>
                  <a:pt x="0" y="6564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13" t="-3767" r="-301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2791867" y="8076493"/>
            <a:ext cx="10113168" cy="1350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2099">
                <a:solidFill>
                  <a:srgbClr val="1F497D"/>
                </a:solidFill>
                <a:latin typeface="Arial Bold"/>
              </a:rPr>
              <a:t>SB11-Bois Scié (le bassin B47 sera construit ultérieurement)</a:t>
            </a:r>
          </a:p>
          <a:p>
            <a:pPr algn="ctr">
              <a:lnSpc>
                <a:spcPts val="2519"/>
              </a:lnSpc>
            </a:pPr>
            <a:r>
              <a:rPr lang="en-US" sz="2099">
                <a:solidFill>
                  <a:srgbClr val="1F497D"/>
                </a:solidFill>
                <a:latin typeface="Arial"/>
              </a:rPr>
              <a:t>Ravine Bois Scié 8ème section Ravine Gros Morne</a:t>
            </a:r>
          </a:p>
          <a:p>
            <a:pPr algn="ctr">
              <a:lnSpc>
                <a:spcPts val="2519"/>
              </a:lnSpc>
            </a:pPr>
            <a:r>
              <a:rPr lang="en-US" sz="2099">
                <a:solidFill>
                  <a:srgbClr val="1F497D"/>
                </a:solidFill>
                <a:latin typeface="Arial"/>
              </a:rPr>
              <a:t>Bénéficiaire : familles TELLIUS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973" y="514350"/>
            <a:ext cx="12959163" cy="9258300"/>
          </a:xfrm>
          <a:custGeom>
            <a:avLst/>
            <a:gdLst/>
            <a:ahLst/>
            <a:cxnLst/>
            <a:rect l="l" t="t" r="r" b="b"/>
            <a:pathLst>
              <a:path w="12959163" h="9258300">
                <a:moveTo>
                  <a:pt x="0" y="0"/>
                </a:moveTo>
                <a:lnTo>
                  <a:pt x="12959163" y="0"/>
                </a:lnTo>
                <a:lnTo>
                  <a:pt x="1295916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41" b="-104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3563600" y="885825"/>
            <a:ext cx="4571999" cy="1248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Arial Bold"/>
              </a:rPr>
              <a:t>Bassin</a:t>
            </a:r>
            <a:r>
              <a:rPr lang="en-US" sz="3600" dirty="0">
                <a:solidFill>
                  <a:srgbClr val="000000"/>
                </a:solidFill>
                <a:latin typeface="Arial Bold"/>
              </a:rPr>
              <a:t> B47 du </a:t>
            </a:r>
            <a:r>
              <a:rPr lang="en-US" sz="3600" dirty="0" err="1">
                <a:solidFill>
                  <a:srgbClr val="000000"/>
                </a:solidFill>
                <a:latin typeface="Arial Bold"/>
              </a:rPr>
              <a:t>seuil</a:t>
            </a:r>
            <a:r>
              <a:rPr lang="en-US" sz="3600" dirty="0">
                <a:solidFill>
                  <a:srgbClr val="000000"/>
                </a:solidFill>
                <a:latin typeface="Arial Bold"/>
              </a:rPr>
              <a:t> SB11-Bois </a:t>
            </a:r>
            <a:r>
              <a:rPr lang="en-US" sz="3600" dirty="0" err="1">
                <a:solidFill>
                  <a:srgbClr val="000000"/>
                </a:solidFill>
                <a:latin typeface="Arial Bold"/>
              </a:rPr>
              <a:t>Scié</a:t>
            </a:r>
            <a:endParaRPr lang="en-US" sz="3600" dirty="0">
              <a:solidFill>
                <a:srgbClr val="000000"/>
              </a:solidFill>
              <a:latin typeface="Arial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32202" y="-15171"/>
            <a:ext cx="8316924" cy="10317340"/>
          </a:xfrm>
          <a:custGeom>
            <a:avLst/>
            <a:gdLst/>
            <a:ahLst/>
            <a:cxnLst/>
            <a:rect l="l" t="t" r="r" b="b"/>
            <a:pathLst>
              <a:path w="8316924" h="10317340">
                <a:moveTo>
                  <a:pt x="0" y="0"/>
                </a:moveTo>
                <a:lnTo>
                  <a:pt x="8316924" y="0"/>
                </a:lnTo>
                <a:lnTo>
                  <a:pt x="8316924" y="10317340"/>
                </a:lnTo>
                <a:lnTo>
                  <a:pt x="0" y="10317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27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0777713" y="7644445"/>
            <a:ext cx="4826431" cy="1350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0000"/>
                </a:solidFill>
                <a:latin typeface="Arial Bold"/>
              </a:rPr>
              <a:t>SB15-Bois Scié construit en 2007 complété par le bassin C31 en 2009 après le passage de 3 cyclones sur la zone.</a:t>
            </a:r>
          </a:p>
        </p:txBody>
      </p:sp>
      <p:sp>
        <p:nvSpPr>
          <p:cNvPr id="7" name="ZoneTexte 6">
            <a:hlinkClick r:id="rId3" action="ppaction://hlinksldjump"/>
            <a:extLst>
              <a:ext uri="{FF2B5EF4-FFF2-40B4-BE49-F238E27FC236}">
                <a16:creationId xmlns:a16="http://schemas.microsoft.com/office/drawing/2014/main" id="{91079364-C6B6-432F-78AC-EF56A50965B9}"/>
              </a:ext>
            </a:extLst>
          </p:cNvPr>
          <p:cNvSpPr txBox="1"/>
          <p:nvPr/>
        </p:nvSpPr>
        <p:spPr>
          <a:xfrm>
            <a:off x="15240001" y="571438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24200" y="1028700"/>
            <a:ext cx="10058400" cy="7010400"/>
          </a:xfrm>
          <a:custGeom>
            <a:avLst/>
            <a:gdLst/>
            <a:ahLst/>
            <a:cxnLst/>
            <a:rect l="l" t="t" r="r" b="b"/>
            <a:pathLst>
              <a:path w="8305800" h="8229600">
                <a:moveTo>
                  <a:pt x="0" y="0"/>
                </a:moveTo>
                <a:lnTo>
                  <a:pt x="8305800" y="0"/>
                </a:lnTo>
                <a:lnTo>
                  <a:pt x="8305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6" r="-2929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3792200" y="4762500"/>
            <a:ext cx="4200909" cy="1039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079"/>
              </a:lnSpc>
            </a:pPr>
            <a:r>
              <a:rPr lang="en-US" sz="3399" dirty="0">
                <a:solidFill>
                  <a:srgbClr val="000000"/>
                </a:solidFill>
                <a:latin typeface="Arial Bold"/>
              </a:rPr>
              <a:t>SB15-Bois </a:t>
            </a:r>
            <a:r>
              <a:rPr lang="en-US" sz="3399" dirty="0" err="1">
                <a:solidFill>
                  <a:srgbClr val="000000"/>
                </a:solidFill>
                <a:latin typeface="Arial Bold"/>
              </a:rPr>
              <a:t>Brûlé</a:t>
            </a:r>
            <a:r>
              <a:rPr lang="en-US" sz="3399" dirty="0">
                <a:solidFill>
                  <a:srgbClr val="000000"/>
                </a:solidFill>
                <a:latin typeface="Arial Bold"/>
              </a:rPr>
              <a:t> et son </a:t>
            </a:r>
            <a:r>
              <a:rPr lang="en-US" sz="3399" dirty="0" err="1">
                <a:solidFill>
                  <a:srgbClr val="000000"/>
                </a:solidFill>
                <a:latin typeface="Arial Bold"/>
              </a:rPr>
              <a:t>bassin</a:t>
            </a:r>
            <a:r>
              <a:rPr lang="en-US" sz="3399" dirty="0">
                <a:solidFill>
                  <a:srgbClr val="000000"/>
                </a:solidFill>
                <a:latin typeface="Arial Bold"/>
              </a:rPr>
              <a:t> C31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468600" cy="10287000"/>
          </a:xfrm>
          <a:custGeom>
            <a:avLst/>
            <a:gdLst/>
            <a:ahLst/>
            <a:cxnLst/>
            <a:rect l="l" t="t" r="r" b="b"/>
            <a:pathLst>
              <a:path w="11163300" h="10287000">
                <a:moveTo>
                  <a:pt x="0" y="0"/>
                </a:moveTo>
                <a:lnTo>
                  <a:pt x="11163300" y="0"/>
                </a:lnTo>
                <a:lnTo>
                  <a:pt x="111633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54" r="-482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5468600" y="4626610"/>
            <a:ext cx="2819400" cy="1473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</a:pPr>
            <a:r>
              <a:rPr lang="en-US" sz="2799" u="none" dirty="0">
                <a:solidFill>
                  <a:srgbClr val="000000"/>
                </a:solidFill>
                <a:latin typeface="Arial Bold"/>
              </a:rPr>
              <a:t>SB15-Bois </a:t>
            </a:r>
            <a:r>
              <a:rPr lang="en-US" sz="2799" u="none" dirty="0" err="1">
                <a:solidFill>
                  <a:srgbClr val="000000"/>
                </a:solidFill>
                <a:latin typeface="Arial Bold"/>
              </a:rPr>
              <a:t>Brûlé</a:t>
            </a:r>
            <a:r>
              <a:rPr lang="en-US" sz="2799" u="none" dirty="0">
                <a:solidFill>
                  <a:srgbClr val="000000"/>
                </a:solidFill>
                <a:latin typeface="Arial Bold"/>
              </a:rPr>
              <a:t> et son </a:t>
            </a:r>
            <a:r>
              <a:rPr lang="en-US" sz="2799" u="none" dirty="0" err="1">
                <a:solidFill>
                  <a:srgbClr val="000000"/>
                </a:solidFill>
                <a:latin typeface="Arial Bold"/>
              </a:rPr>
              <a:t>bassin</a:t>
            </a:r>
            <a:r>
              <a:rPr lang="en-US" sz="2799" u="none" dirty="0">
                <a:solidFill>
                  <a:srgbClr val="000000"/>
                </a:solidFill>
                <a:latin typeface="Arial Bold"/>
              </a:rPr>
              <a:t> C31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3430" y="-30323"/>
            <a:ext cx="10235970" cy="7536024"/>
          </a:xfrm>
          <a:custGeom>
            <a:avLst/>
            <a:gdLst/>
            <a:ahLst/>
            <a:cxnLst/>
            <a:rect l="l" t="t" r="r" b="b"/>
            <a:pathLst>
              <a:path w="10261140" h="7709427">
                <a:moveTo>
                  <a:pt x="0" y="0"/>
                </a:moveTo>
                <a:lnTo>
                  <a:pt x="10261140" y="0"/>
                </a:lnTo>
                <a:lnTo>
                  <a:pt x="10261140" y="7709427"/>
                </a:lnTo>
                <a:lnTo>
                  <a:pt x="0" y="7709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76"/>
            </a:stretch>
          </a:blipFill>
        </p:spPr>
        <p:txBody>
          <a:bodyPr/>
          <a:lstStyle/>
          <a:p>
            <a:endParaRPr lang="fr-FR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573654"/>
              </p:ext>
            </p:extLst>
          </p:nvPr>
        </p:nvGraphicFramePr>
        <p:xfrm>
          <a:off x="2969121" y="7525828"/>
          <a:ext cx="12349758" cy="2723072"/>
        </p:xfrm>
        <a:graphic>
          <a:graphicData uri="http://schemas.openxmlformats.org/drawingml/2006/table">
            <a:tbl>
              <a:tblPr/>
              <a:tblGrid>
                <a:gridCol w="12349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7617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 Bold"/>
                        </a:rPr>
                        <a:t>La construction de C31 à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 Bold"/>
                        </a:rPr>
                        <a:t>l’aval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 Bold"/>
                        </a:rPr>
                        <a:t> de SB15-Bois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 Bold"/>
                        </a:rPr>
                        <a:t>Scié</a:t>
                      </a:r>
                      <a:endParaRPr lang="en-US" sz="1100" dirty="0"/>
                    </a:p>
                    <a:p>
                      <a:pPr algn="l">
                        <a:lnSpc>
                          <a:spcPts val="1979"/>
                        </a:lnSpc>
                      </a:pPr>
                      <a:r>
                        <a:rPr lang="en-US" sz="1649" dirty="0">
                          <a:solidFill>
                            <a:srgbClr val="000000"/>
                          </a:solidFill>
                          <a:latin typeface="Arial Bold"/>
                        </a:rPr>
                        <a:t> </a:t>
                      </a:r>
                    </a:p>
                    <a:p>
                      <a:pPr algn="l">
                        <a:lnSpc>
                          <a:spcPts val="1979"/>
                        </a:lnSpc>
                      </a:pPr>
                      <a:r>
                        <a:rPr lang="en-US" sz="1649" dirty="0">
                          <a:solidFill>
                            <a:srgbClr val="000000"/>
                          </a:solidFill>
                          <a:latin typeface="Arial Bold"/>
                        </a:rPr>
                        <a:t>Date début de </a:t>
                      </a:r>
                      <a:r>
                        <a:rPr lang="en-US" sz="1649" dirty="0" err="1">
                          <a:solidFill>
                            <a:srgbClr val="000000"/>
                          </a:solidFill>
                          <a:latin typeface="Arial Bold"/>
                        </a:rPr>
                        <a:t>chantier</a:t>
                      </a:r>
                      <a:r>
                        <a:rPr lang="en-US" sz="1649" dirty="0">
                          <a:solidFill>
                            <a:srgbClr val="000000"/>
                          </a:solidFill>
                          <a:latin typeface="Arial Bold"/>
                        </a:rPr>
                        <a:t> : le 10/08/09 </a:t>
                      </a:r>
                    </a:p>
                    <a:p>
                      <a:pPr algn="l">
                        <a:lnSpc>
                          <a:spcPts val="1979"/>
                        </a:lnSpc>
                      </a:pPr>
                      <a:r>
                        <a:rPr lang="en-US" sz="1649" dirty="0">
                          <a:solidFill>
                            <a:srgbClr val="000000"/>
                          </a:solidFill>
                          <a:latin typeface="Arial Bold"/>
                        </a:rPr>
                        <a:t>Date de fin de </a:t>
                      </a:r>
                      <a:r>
                        <a:rPr lang="en-US" sz="1649" dirty="0" err="1">
                          <a:solidFill>
                            <a:srgbClr val="000000"/>
                          </a:solidFill>
                          <a:latin typeface="Arial Bold"/>
                        </a:rPr>
                        <a:t>chantier</a:t>
                      </a:r>
                      <a:r>
                        <a:rPr lang="en-US" sz="1649" dirty="0">
                          <a:solidFill>
                            <a:srgbClr val="000000"/>
                          </a:solidFill>
                          <a:latin typeface="Arial Bold"/>
                        </a:rPr>
                        <a:t> : le 18/09/09 </a:t>
                      </a:r>
                    </a:p>
                  </a:txBody>
                  <a:tcPr marL="96441" marR="96441" marT="96441" marB="96441" anchor="ctr">
                    <a:lnL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617">
                <a:tc>
                  <a:txBody>
                    <a:bodyPr/>
                    <a:lstStyle/>
                    <a:p>
                      <a:pPr algn="l">
                        <a:lnSpc>
                          <a:spcPts val="1979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1979"/>
                        </a:lnSpc>
                      </a:pPr>
                      <a:r>
                        <a:rPr lang="en-US" sz="1649" dirty="0">
                          <a:solidFill>
                            <a:srgbClr val="000000"/>
                          </a:solidFill>
                          <a:latin typeface="Arial Bold"/>
                        </a:rPr>
                        <a:t>Longueur                           : 5 m </a:t>
                      </a:r>
                    </a:p>
                    <a:p>
                      <a:pPr algn="l">
                        <a:lnSpc>
                          <a:spcPts val="1979"/>
                        </a:lnSpc>
                      </a:pPr>
                      <a:r>
                        <a:rPr lang="en-US" sz="1649" dirty="0" err="1">
                          <a:solidFill>
                            <a:srgbClr val="000000"/>
                          </a:solidFill>
                          <a:latin typeface="Arial Bold"/>
                        </a:rPr>
                        <a:t>Largeur</a:t>
                      </a:r>
                      <a:r>
                        <a:rPr lang="en-US" sz="1649" dirty="0">
                          <a:solidFill>
                            <a:srgbClr val="000000"/>
                          </a:solidFill>
                          <a:latin typeface="Arial Bold"/>
                        </a:rPr>
                        <a:t>                              : 5 m                    Volume                            : 35 m3  </a:t>
                      </a:r>
                    </a:p>
                    <a:p>
                      <a:pPr algn="l">
                        <a:lnSpc>
                          <a:spcPts val="1979"/>
                        </a:lnSpc>
                      </a:pPr>
                      <a:r>
                        <a:rPr lang="en-US" sz="1649" dirty="0">
                          <a:solidFill>
                            <a:srgbClr val="000000"/>
                          </a:solidFill>
                          <a:latin typeface="Arial Bold"/>
                        </a:rPr>
                        <a:t>Hauteur                             : 1.4m </a:t>
                      </a:r>
                    </a:p>
                    <a:p>
                      <a:pPr algn="l">
                        <a:lnSpc>
                          <a:spcPts val="1979"/>
                        </a:lnSpc>
                      </a:pPr>
                      <a:r>
                        <a:rPr lang="en-US" sz="1649" dirty="0">
                          <a:solidFill>
                            <a:srgbClr val="000000"/>
                          </a:solidFill>
                          <a:latin typeface="Arial Bold"/>
                        </a:rPr>
                        <a:t> </a:t>
                      </a:r>
                    </a:p>
                  </a:txBody>
                  <a:tcPr marL="96441" marR="96441" marT="96441" marB="96441" anchor="ctr">
                    <a:lnL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e image contenant carte, texte, atlas  Description générée automatiquement"/>
          <p:cNvSpPr/>
          <p:nvPr/>
        </p:nvSpPr>
        <p:spPr>
          <a:xfrm>
            <a:off x="463087" y="1722614"/>
            <a:ext cx="13865489" cy="8181762"/>
          </a:xfrm>
          <a:custGeom>
            <a:avLst/>
            <a:gdLst/>
            <a:ahLst/>
            <a:cxnLst/>
            <a:rect l="l" t="t" r="r" b="b"/>
            <a:pathLst>
              <a:path w="13865489" h="8181762">
                <a:moveTo>
                  <a:pt x="0" y="0"/>
                </a:moveTo>
                <a:lnTo>
                  <a:pt x="13865489" y="0"/>
                </a:lnTo>
                <a:lnTo>
                  <a:pt x="13865489" y="8181762"/>
                </a:lnTo>
                <a:lnTo>
                  <a:pt x="0" y="8181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2671564" y="4654302"/>
            <a:ext cx="1569318" cy="489198"/>
            <a:chOff x="0" y="0"/>
            <a:chExt cx="1487946" cy="4638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7932" cy="463804"/>
            </a:xfrm>
            <a:custGeom>
              <a:avLst/>
              <a:gdLst/>
              <a:ahLst/>
              <a:cxnLst/>
              <a:rect l="l" t="t" r="r" b="b"/>
              <a:pathLst>
                <a:path w="1487932" h="463804">
                  <a:moveTo>
                    <a:pt x="27051" y="0"/>
                  </a:moveTo>
                  <a:lnTo>
                    <a:pt x="1460881" y="0"/>
                  </a:lnTo>
                  <a:cubicBezTo>
                    <a:pt x="1475867" y="0"/>
                    <a:pt x="1487932" y="12192"/>
                    <a:pt x="1487932" y="27051"/>
                  </a:cubicBezTo>
                  <a:lnTo>
                    <a:pt x="1487932" y="436753"/>
                  </a:lnTo>
                  <a:cubicBezTo>
                    <a:pt x="1487932" y="451739"/>
                    <a:pt x="1475740" y="463804"/>
                    <a:pt x="1460881" y="463804"/>
                  </a:cubicBezTo>
                  <a:lnTo>
                    <a:pt x="27051" y="463804"/>
                  </a:lnTo>
                  <a:cubicBezTo>
                    <a:pt x="12192" y="463804"/>
                    <a:pt x="0" y="451739"/>
                    <a:pt x="0" y="436753"/>
                  </a:cubicBezTo>
                  <a:lnTo>
                    <a:pt x="0" y="27051"/>
                  </a:lnTo>
                  <a:cubicBezTo>
                    <a:pt x="0" y="12192"/>
                    <a:pt x="12192" y="0"/>
                    <a:pt x="27051" y="0"/>
                  </a:cubicBezTo>
                  <a:moveTo>
                    <a:pt x="27051" y="54229"/>
                  </a:moveTo>
                  <a:lnTo>
                    <a:pt x="27051" y="27051"/>
                  </a:lnTo>
                  <a:lnTo>
                    <a:pt x="54229" y="27051"/>
                  </a:lnTo>
                  <a:lnTo>
                    <a:pt x="54229" y="436753"/>
                  </a:lnTo>
                  <a:lnTo>
                    <a:pt x="27051" y="436753"/>
                  </a:lnTo>
                  <a:lnTo>
                    <a:pt x="27051" y="409702"/>
                  </a:lnTo>
                  <a:lnTo>
                    <a:pt x="1460881" y="409702"/>
                  </a:lnTo>
                  <a:lnTo>
                    <a:pt x="1460881" y="436753"/>
                  </a:lnTo>
                  <a:lnTo>
                    <a:pt x="1433830" y="436753"/>
                  </a:lnTo>
                  <a:lnTo>
                    <a:pt x="1433830" y="27051"/>
                  </a:lnTo>
                  <a:lnTo>
                    <a:pt x="1460881" y="27051"/>
                  </a:lnTo>
                  <a:lnTo>
                    <a:pt x="1460881" y="54229"/>
                  </a:lnTo>
                  <a:lnTo>
                    <a:pt x="27051" y="542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71564" y="220192"/>
            <a:ext cx="12651580" cy="72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699">
                <a:solidFill>
                  <a:srgbClr val="000000"/>
                </a:solidFill>
                <a:latin typeface="Arimo Bold"/>
              </a:rPr>
              <a:t>Localisation de Gros Morne</a:t>
            </a:r>
          </a:p>
          <a:p>
            <a:pPr algn="just">
              <a:lnSpc>
                <a:spcPts val="2519"/>
              </a:lnSpc>
            </a:pPr>
            <a:r>
              <a:rPr lang="en-US" sz="2099">
                <a:solidFill>
                  <a:srgbClr val="000000"/>
                </a:solidFill>
                <a:latin typeface="Arimo Bold"/>
              </a:rPr>
              <a:t>                                                            </a:t>
            </a:r>
            <a:r>
              <a:rPr lang="en-US" sz="2099">
                <a:solidFill>
                  <a:srgbClr val="000000"/>
                </a:solidFill>
                <a:latin typeface="Arimo"/>
              </a:rPr>
              <a:t>(</a:t>
            </a:r>
            <a:r>
              <a:rPr lang="en-US" sz="2099" u="sng">
                <a:solidFill>
                  <a:srgbClr val="000000"/>
                </a:solidFill>
                <a:latin typeface="Arimo"/>
                <a:hlinkClick r:id="rId3" tooltip="https://mapcarta.com/fr/"/>
              </a:rPr>
              <a:t>https://mapcarta.com/fr/</a:t>
            </a:r>
            <a:r>
              <a:rPr lang="en-US" sz="2099">
                <a:solidFill>
                  <a:srgbClr val="000000"/>
                </a:solidFill>
                <a:latin typeface="Arimo"/>
              </a:rPr>
              <a:t>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0652722" cy="8229600"/>
          </a:xfrm>
          <a:custGeom>
            <a:avLst/>
            <a:gdLst/>
            <a:ahLst/>
            <a:cxnLst/>
            <a:rect l="l" t="t" r="r" b="b"/>
            <a:pathLst>
              <a:path w="10652722" h="8229600">
                <a:moveTo>
                  <a:pt x="0" y="0"/>
                </a:moveTo>
                <a:lnTo>
                  <a:pt x="10652722" y="0"/>
                </a:lnTo>
                <a:lnTo>
                  <a:pt x="106527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7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2788936" y="4514850"/>
            <a:ext cx="4470364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600"/>
              </a:lnSpc>
            </a:pPr>
            <a:r>
              <a:rPr lang="en-US" sz="8000" u="none" spc="74">
                <a:solidFill>
                  <a:srgbClr val="000000"/>
                </a:solidFill>
                <a:latin typeface="TT Rounds Condensed Bold"/>
              </a:rPr>
              <a:t>C31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7550" y="-10886"/>
            <a:ext cx="16852900" cy="8632371"/>
            <a:chOff x="0" y="0"/>
            <a:chExt cx="11289030" cy="6350000"/>
          </a:xfrm>
        </p:grpSpPr>
        <p:sp>
          <p:nvSpPr>
            <p:cNvPr id="3" name="Freeform 3" descr="Ravine Bois Scie, defilement des seuils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r="-601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38200" y="8877300"/>
            <a:ext cx="15245652" cy="1254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24"/>
              </a:lnSpc>
              <a:spcBef>
                <a:spcPct val="0"/>
              </a:spcBef>
            </a:pPr>
            <a:r>
              <a:rPr lang="en-US" sz="2374" u="none" spc="22" dirty="0">
                <a:solidFill>
                  <a:srgbClr val="000000"/>
                </a:solidFill>
                <a:latin typeface="TT Rounds Condensed Bold"/>
              </a:rPr>
              <a:t>Ravine Bois </a:t>
            </a:r>
            <a:r>
              <a:rPr lang="en-US" sz="2374" u="none" spc="22" dirty="0" err="1">
                <a:solidFill>
                  <a:srgbClr val="000000"/>
                </a:solidFill>
                <a:latin typeface="TT Rounds Condensed Bold"/>
              </a:rPr>
              <a:t>Scié</a:t>
            </a:r>
            <a:r>
              <a:rPr lang="en-US" sz="2374" u="none" spc="22" dirty="0">
                <a:solidFill>
                  <a:srgbClr val="000000"/>
                </a:solidFill>
                <a:latin typeface="TT Rounds Condensed Bold"/>
              </a:rPr>
              <a:t> 8ème Section de Ravine Gros </a:t>
            </a:r>
            <a:r>
              <a:rPr lang="en-US" sz="2374" u="none" spc="22" dirty="0" err="1">
                <a:solidFill>
                  <a:srgbClr val="000000"/>
                </a:solidFill>
                <a:latin typeface="TT Rounds Condensed Bold"/>
              </a:rPr>
              <a:t>Morne</a:t>
            </a:r>
            <a:endParaRPr lang="en-US" sz="2374" u="none" spc="22" dirty="0">
              <a:solidFill>
                <a:srgbClr val="000000"/>
              </a:solidFill>
              <a:latin typeface="TT Rounds Condensed Bold"/>
            </a:endParaRPr>
          </a:p>
          <a:p>
            <a:pPr marL="0" lvl="0" indent="0" algn="just">
              <a:lnSpc>
                <a:spcPts val="3324"/>
              </a:lnSpc>
              <a:spcBef>
                <a:spcPct val="0"/>
              </a:spcBef>
            </a:pPr>
            <a:r>
              <a:rPr lang="en-US" sz="2374" u="none" spc="22" dirty="0">
                <a:solidFill>
                  <a:srgbClr val="000000"/>
                </a:solidFill>
                <a:latin typeface="TT Rounds Condensed Bold"/>
              </a:rPr>
              <a:t>Alternance de </a:t>
            </a:r>
            <a:r>
              <a:rPr lang="en-US" sz="2374" u="none" spc="22" dirty="0" err="1">
                <a:solidFill>
                  <a:srgbClr val="000000"/>
                </a:solidFill>
                <a:latin typeface="TT Rounds Condensed Bold"/>
              </a:rPr>
              <a:t>seuils</a:t>
            </a:r>
            <a:r>
              <a:rPr lang="en-US" sz="2374" u="none" spc="22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74" u="none" spc="22" dirty="0" err="1">
                <a:solidFill>
                  <a:srgbClr val="000000"/>
                </a:solidFill>
                <a:latin typeface="TT Rounds Condensed Bold"/>
              </a:rPr>
              <a:t>en</a:t>
            </a:r>
            <a:r>
              <a:rPr lang="en-US" sz="2374" u="none" spc="22" dirty="0">
                <a:solidFill>
                  <a:srgbClr val="000000"/>
                </a:solidFill>
                <a:latin typeface="TT Rounds Condensed Bold"/>
              </a:rPr>
              <a:t> Gabions et de </a:t>
            </a:r>
            <a:r>
              <a:rPr lang="en-US" sz="2374" u="none" spc="22" dirty="0" err="1">
                <a:solidFill>
                  <a:srgbClr val="000000"/>
                </a:solidFill>
                <a:latin typeface="TT Rounds Condensed Bold"/>
              </a:rPr>
              <a:t>seuils</a:t>
            </a:r>
            <a:r>
              <a:rPr lang="en-US" sz="2374" u="none" spc="22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74" u="none" spc="22" dirty="0" err="1">
                <a:solidFill>
                  <a:srgbClr val="000000"/>
                </a:solidFill>
                <a:latin typeface="TT Rounds Condensed Bold"/>
              </a:rPr>
              <a:t>maçonnés</a:t>
            </a:r>
            <a:endParaRPr lang="en-US" sz="2374" u="none" spc="22" dirty="0">
              <a:solidFill>
                <a:srgbClr val="000000"/>
              </a:solidFill>
              <a:latin typeface="TT Rounds Condensed Bold"/>
            </a:endParaRPr>
          </a:p>
          <a:p>
            <a:pPr marL="0" lvl="0" indent="0" algn="just">
              <a:lnSpc>
                <a:spcPts val="3324"/>
              </a:lnSpc>
              <a:spcBef>
                <a:spcPct val="0"/>
              </a:spcBef>
            </a:pPr>
            <a:r>
              <a:rPr lang="en-US" sz="2374" u="none" spc="22" dirty="0">
                <a:solidFill>
                  <a:srgbClr val="000000"/>
                </a:solidFill>
                <a:latin typeface="TT Rounds Condensed Bold"/>
              </a:rPr>
              <a:t>Jardins de MM. </a:t>
            </a:r>
            <a:r>
              <a:rPr lang="en-US" sz="2374" u="none" spc="22" dirty="0" err="1">
                <a:solidFill>
                  <a:srgbClr val="000000"/>
                </a:solidFill>
                <a:latin typeface="TT Rounds Condensed Bold"/>
              </a:rPr>
              <a:t>Telius</a:t>
            </a:r>
            <a:r>
              <a:rPr lang="en-US" sz="2374" u="none" spc="22" dirty="0">
                <a:solidFill>
                  <a:srgbClr val="000000"/>
                </a:solidFill>
                <a:latin typeface="TT Rounds Condensed Bold"/>
              </a:rPr>
              <a:t> et </a:t>
            </a:r>
            <a:r>
              <a:rPr lang="en-US" sz="2374" u="none" spc="22" dirty="0" err="1">
                <a:solidFill>
                  <a:srgbClr val="000000"/>
                </a:solidFill>
                <a:latin typeface="TT Rounds Condensed Bold"/>
              </a:rPr>
              <a:t>YonYon</a:t>
            </a:r>
            <a:r>
              <a:rPr lang="en-US" sz="2374" u="none" spc="22" dirty="0">
                <a:solidFill>
                  <a:srgbClr val="000000"/>
                </a:solidFill>
                <a:latin typeface="TT Rounds Condensed Bold"/>
              </a:rPr>
              <a:t> – </a:t>
            </a:r>
            <a:r>
              <a:rPr lang="en-US" sz="2374" u="none" spc="22" dirty="0" err="1">
                <a:solidFill>
                  <a:srgbClr val="000000"/>
                </a:solidFill>
                <a:latin typeface="TT Rounds Condensed Bold"/>
              </a:rPr>
              <a:t>mai</a:t>
            </a:r>
            <a:r>
              <a:rPr lang="en-US" sz="2374" u="none" spc="22" dirty="0">
                <a:solidFill>
                  <a:srgbClr val="000000"/>
                </a:solidFill>
                <a:latin typeface="TT Rounds Condensed Bold"/>
              </a:rPr>
              <a:t> 2007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6800" y="22860"/>
            <a:ext cx="16840201" cy="10287000"/>
          </a:xfrm>
          <a:custGeom>
            <a:avLst/>
            <a:gdLst/>
            <a:ahLst/>
            <a:cxnLst/>
            <a:rect l="l" t="t" r="r" b="b"/>
            <a:pathLst>
              <a:path w="17375445" h="11849878">
                <a:moveTo>
                  <a:pt x="0" y="0"/>
                </a:moveTo>
                <a:lnTo>
                  <a:pt x="17375445" y="0"/>
                </a:lnTo>
                <a:lnTo>
                  <a:pt x="17375445" y="11849877"/>
                </a:lnTo>
                <a:lnTo>
                  <a:pt x="0" y="11849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2" b="-1041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ZoneTexte 2">
            <a:hlinkClick r:id="rId3" action="ppaction://hlinksldjump"/>
            <a:extLst>
              <a:ext uri="{FF2B5EF4-FFF2-40B4-BE49-F238E27FC236}">
                <a16:creationId xmlns:a16="http://schemas.microsoft.com/office/drawing/2014/main" id="{7963227A-85A3-D35B-4798-1C9E1824A2DD}"/>
              </a:ext>
            </a:extLst>
          </p:cNvPr>
          <p:cNvSpPr txBox="1"/>
          <p:nvPr/>
        </p:nvSpPr>
        <p:spPr>
          <a:xfrm>
            <a:off x="15240001" y="952500"/>
            <a:ext cx="26670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1782" y="1567318"/>
            <a:ext cx="7911738" cy="7152363"/>
            <a:chOff x="111355" y="-249507"/>
            <a:chExt cx="6351270" cy="5741670"/>
          </a:xfrm>
        </p:grpSpPr>
        <p:sp>
          <p:nvSpPr>
            <p:cNvPr id="3" name="Freeform 3"/>
            <p:cNvSpPr/>
            <p:nvPr/>
          </p:nvSpPr>
          <p:spPr>
            <a:xfrm>
              <a:off x="111355" y="-249507"/>
              <a:ext cx="6351270" cy="5741670"/>
            </a:xfrm>
            <a:custGeom>
              <a:avLst/>
              <a:gdLst/>
              <a:ahLst/>
              <a:cxnLst/>
              <a:rect l="l" t="t" r="r" b="b"/>
              <a:pathLst>
                <a:path w="6351270" h="5741670">
                  <a:moveTo>
                    <a:pt x="0" y="542290"/>
                  </a:moveTo>
                  <a:lnTo>
                    <a:pt x="0" y="2392680"/>
                  </a:lnTo>
                  <a:cubicBezTo>
                    <a:pt x="0" y="2691130"/>
                    <a:pt x="242570" y="2933700"/>
                    <a:pt x="542290" y="2933700"/>
                  </a:cubicBezTo>
                  <a:lnTo>
                    <a:pt x="1148080" y="2933700"/>
                  </a:lnTo>
                  <a:cubicBezTo>
                    <a:pt x="1447800" y="2933700"/>
                    <a:pt x="1690370" y="3176270"/>
                    <a:pt x="1690370" y="3475990"/>
                  </a:cubicBezTo>
                  <a:lnTo>
                    <a:pt x="1690370" y="5199380"/>
                  </a:lnTo>
                  <a:cubicBezTo>
                    <a:pt x="1690370" y="5499100"/>
                    <a:pt x="1932940" y="5741670"/>
                    <a:pt x="2232660" y="5741670"/>
                  </a:cubicBezTo>
                  <a:lnTo>
                    <a:pt x="3599180" y="5741670"/>
                  </a:lnTo>
                  <a:cubicBezTo>
                    <a:pt x="3735070" y="5741670"/>
                    <a:pt x="3867150" y="5689600"/>
                    <a:pt x="3967480" y="5598160"/>
                  </a:cubicBezTo>
                  <a:lnTo>
                    <a:pt x="6177280" y="3553460"/>
                  </a:lnTo>
                  <a:cubicBezTo>
                    <a:pt x="6287770" y="3450590"/>
                    <a:pt x="6351270" y="3307080"/>
                    <a:pt x="6351270" y="3155950"/>
                  </a:cubicBezTo>
                  <a:lnTo>
                    <a:pt x="6351270" y="542290"/>
                  </a:lnTo>
                  <a:cubicBezTo>
                    <a:pt x="6350000" y="242570"/>
                    <a:pt x="6107430" y="0"/>
                    <a:pt x="5807710" y="0"/>
                  </a:cubicBezTo>
                  <a:lnTo>
                    <a:pt x="542290" y="0"/>
                  </a:lnTo>
                  <a:cubicBezTo>
                    <a:pt x="242570" y="0"/>
                    <a:pt x="0" y="242570"/>
                    <a:pt x="0" y="542290"/>
                  </a:cubicBezTo>
                  <a:close/>
                </a:path>
              </a:pathLst>
            </a:custGeom>
            <a:blipFill>
              <a:blip r:embed="rId2"/>
              <a:stretch>
                <a:fillRect l="-7834" r="-1270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711018" y="5924511"/>
            <a:ext cx="7548282" cy="700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31"/>
              </a:lnSpc>
            </a:pPr>
            <a:r>
              <a:rPr lang="en-US" sz="4937" b="1" dirty="0">
                <a:solidFill>
                  <a:srgbClr val="000000"/>
                </a:solidFill>
                <a:latin typeface="Open Sans"/>
              </a:rPr>
              <a:t>SM19-Bois </a:t>
            </a:r>
            <a:r>
              <a:rPr lang="en-US" sz="4937" b="1" dirty="0" err="1">
                <a:solidFill>
                  <a:srgbClr val="000000"/>
                </a:solidFill>
                <a:latin typeface="Open Sans"/>
              </a:rPr>
              <a:t>Scié</a:t>
            </a:r>
            <a:endParaRPr lang="en-US" sz="4937" b="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ZoneTexte 3">
            <a:hlinkClick r:id="rId3" action="ppaction://hlinksldjump"/>
            <a:extLst>
              <a:ext uri="{FF2B5EF4-FFF2-40B4-BE49-F238E27FC236}">
                <a16:creationId xmlns:a16="http://schemas.microsoft.com/office/drawing/2014/main" id="{B5D924DF-A34C-6AC8-3562-97881E738CD7}"/>
              </a:ext>
            </a:extLst>
          </p:cNvPr>
          <p:cNvSpPr txBox="1"/>
          <p:nvPr/>
        </p:nvSpPr>
        <p:spPr>
          <a:xfrm>
            <a:off x="8613076" y="2019300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525000" cy="10287000"/>
          </a:xfrm>
          <a:custGeom>
            <a:avLst/>
            <a:gdLst/>
            <a:ahLst/>
            <a:cxnLst/>
            <a:rect l="l" t="t" r="r" b="b"/>
            <a:pathLst>
              <a:path w="7698707" h="10287000">
                <a:moveTo>
                  <a:pt x="0" y="0"/>
                </a:moveTo>
                <a:lnTo>
                  <a:pt x="7698707" y="0"/>
                </a:lnTo>
                <a:lnTo>
                  <a:pt x="76987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815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334029" y="2552700"/>
            <a:ext cx="7953971" cy="4174379"/>
            <a:chOff x="0" y="0"/>
            <a:chExt cx="10605294" cy="5565838"/>
          </a:xfrm>
        </p:grpSpPr>
        <p:sp>
          <p:nvSpPr>
            <p:cNvPr id="4" name="AutoShape 4"/>
            <p:cNvSpPr/>
            <p:nvPr/>
          </p:nvSpPr>
          <p:spPr>
            <a:xfrm>
              <a:off x="0" y="2358707"/>
              <a:ext cx="10605294" cy="12700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0605294" cy="1573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8146"/>
                </a:lnSpc>
              </a:pPr>
              <a:r>
                <a:rPr lang="en-US" sz="7406">
                  <a:solidFill>
                    <a:srgbClr val="000000"/>
                  </a:solidFill>
                  <a:latin typeface="Arial Bold"/>
                </a:rPr>
                <a:t>SB20-Bois Scié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315652"/>
              <a:ext cx="10605294" cy="2250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18"/>
                </a:lnSpc>
              </a:pPr>
              <a:r>
                <a:rPr lang="en-US" sz="2370" dirty="0">
                  <a:solidFill>
                    <a:srgbClr val="000000"/>
                  </a:solidFill>
                  <a:latin typeface="Arial"/>
                </a:rPr>
                <a:t>SB20-Bois </a:t>
              </a:r>
              <a:r>
                <a:rPr lang="en-US" sz="2370" dirty="0" err="1">
                  <a:solidFill>
                    <a:srgbClr val="000000"/>
                  </a:solidFill>
                  <a:latin typeface="Arial"/>
                </a:rPr>
                <a:t>Scié</a:t>
              </a:r>
              <a:r>
                <a:rPr lang="en-US" sz="2370" dirty="0">
                  <a:solidFill>
                    <a:srgbClr val="000000"/>
                  </a:solidFill>
                  <a:latin typeface="Arial"/>
                </a:rPr>
                <a:t> et son </a:t>
              </a:r>
              <a:r>
                <a:rPr lang="en-US" sz="2370" dirty="0" err="1">
                  <a:solidFill>
                    <a:srgbClr val="000000"/>
                  </a:solidFill>
                  <a:latin typeface="Arial"/>
                </a:rPr>
                <a:t>bassin</a:t>
              </a:r>
              <a:r>
                <a:rPr lang="en-US" sz="2370" dirty="0">
                  <a:solidFill>
                    <a:srgbClr val="000000"/>
                  </a:solidFill>
                  <a:latin typeface="Arial"/>
                </a:rPr>
                <a:t> C 21</a:t>
              </a:r>
            </a:p>
            <a:p>
              <a:pPr marL="0" lvl="0" indent="0">
                <a:lnSpc>
                  <a:spcPts val="3318"/>
                </a:lnSpc>
              </a:pPr>
              <a:r>
                <a:rPr lang="en-US" sz="2370" dirty="0" err="1">
                  <a:solidFill>
                    <a:srgbClr val="000000"/>
                  </a:solidFill>
                  <a:latin typeface="Arial"/>
                </a:rPr>
                <a:t>Seuil</a:t>
              </a:r>
              <a:r>
                <a:rPr lang="en-US" sz="237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370" dirty="0" err="1">
                  <a:solidFill>
                    <a:srgbClr val="000000"/>
                  </a:solidFill>
                  <a:latin typeface="Arial"/>
                </a:rPr>
                <a:t>maçonné</a:t>
              </a:r>
              <a:r>
                <a:rPr lang="en-US" sz="2370" dirty="0">
                  <a:solidFill>
                    <a:srgbClr val="000000"/>
                  </a:solidFill>
                  <a:latin typeface="Arial"/>
                </a:rPr>
                <a:t> avec </a:t>
              </a:r>
              <a:r>
                <a:rPr lang="en-US" sz="2370" dirty="0" err="1">
                  <a:solidFill>
                    <a:srgbClr val="000000"/>
                  </a:solidFill>
                  <a:latin typeface="Arial"/>
                </a:rPr>
                <a:t>citerne</a:t>
              </a:r>
              <a:r>
                <a:rPr lang="en-US" sz="2370" dirty="0">
                  <a:solidFill>
                    <a:srgbClr val="000000"/>
                  </a:solidFill>
                  <a:latin typeface="Arial"/>
                </a:rPr>
                <a:t>, ravine Bois </a:t>
              </a:r>
              <a:r>
                <a:rPr lang="en-US" sz="2370" dirty="0" err="1">
                  <a:solidFill>
                    <a:srgbClr val="000000"/>
                  </a:solidFill>
                  <a:latin typeface="Arial"/>
                </a:rPr>
                <a:t>Scié</a:t>
              </a:r>
              <a:endParaRPr lang="en-US" sz="2370" dirty="0">
                <a:solidFill>
                  <a:srgbClr val="000000"/>
                </a:solidFill>
                <a:latin typeface="Arial"/>
              </a:endParaRPr>
            </a:p>
            <a:p>
              <a:pPr marL="0" lvl="0" indent="0">
                <a:lnSpc>
                  <a:spcPts val="3318"/>
                </a:lnSpc>
              </a:pPr>
              <a:r>
                <a:rPr lang="en-US" sz="2370" dirty="0">
                  <a:solidFill>
                    <a:srgbClr val="000000"/>
                  </a:solidFill>
                  <a:latin typeface="Arial"/>
                </a:rPr>
                <a:t>8ème Section Ravine Gros </a:t>
              </a:r>
              <a:r>
                <a:rPr lang="en-US" sz="2370" dirty="0" err="1">
                  <a:solidFill>
                    <a:srgbClr val="000000"/>
                  </a:solidFill>
                  <a:latin typeface="Arial"/>
                </a:rPr>
                <a:t>Morne</a:t>
              </a:r>
              <a:endParaRPr lang="en-US" sz="2370" dirty="0">
                <a:solidFill>
                  <a:srgbClr val="000000"/>
                </a:solidFill>
                <a:latin typeface="Arial"/>
              </a:endParaRPr>
            </a:p>
            <a:p>
              <a:pPr marL="0" lvl="0" indent="0">
                <a:lnSpc>
                  <a:spcPts val="3318"/>
                </a:lnSpc>
              </a:pPr>
              <a:r>
                <a:rPr lang="en-US" sz="2370" dirty="0" err="1">
                  <a:solidFill>
                    <a:srgbClr val="000000"/>
                  </a:solidFill>
                  <a:latin typeface="Arial"/>
                </a:rPr>
                <a:t>Construit</a:t>
              </a:r>
              <a:r>
                <a:rPr lang="en-US" sz="237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370" dirty="0" err="1">
                  <a:solidFill>
                    <a:srgbClr val="000000"/>
                  </a:solidFill>
                  <a:latin typeface="Arial"/>
                </a:rPr>
                <a:t>en</a:t>
              </a:r>
              <a:r>
                <a:rPr lang="en-US" sz="237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370" dirty="0" err="1">
                  <a:solidFill>
                    <a:srgbClr val="000000"/>
                  </a:solidFill>
                  <a:latin typeface="Arial"/>
                </a:rPr>
                <a:t>juin</a:t>
              </a:r>
              <a:r>
                <a:rPr lang="en-US" sz="2370" dirty="0">
                  <a:solidFill>
                    <a:srgbClr val="000000"/>
                  </a:solidFill>
                  <a:latin typeface="Arial"/>
                </a:rPr>
                <a:t> 2007</a:t>
              </a:r>
            </a:p>
          </p:txBody>
        </p:sp>
      </p:grpSp>
      <p:sp>
        <p:nvSpPr>
          <p:cNvPr id="7" name="ZoneTexte 6">
            <a:hlinkClick r:id="rId3" action="ppaction://hlinksldjump"/>
            <a:extLst>
              <a:ext uri="{FF2B5EF4-FFF2-40B4-BE49-F238E27FC236}">
                <a16:creationId xmlns:a16="http://schemas.microsoft.com/office/drawing/2014/main" id="{34EFCBA8-94CE-FD49-02A2-5B4CAA5C0FF5}"/>
              </a:ext>
            </a:extLst>
          </p:cNvPr>
          <p:cNvSpPr txBox="1"/>
          <p:nvPr/>
        </p:nvSpPr>
        <p:spPr>
          <a:xfrm>
            <a:off x="15240001" y="571438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5448" y="0"/>
            <a:ext cx="10045116" cy="7735788"/>
          </a:xfrm>
          <a:custGeom>
            <a:avLst/>
            <a:gdLst/>
            <a:ahLst/>
            <a:cxnLst/>
            <a:rect l="l" t="t" r="r" b="b"/>
            <a:pathLst>
              <a:path w="10045116" h="7735788">
                <a:moveTo>
                  <a:pt x="0" y="0"/>
                </a:moveTo>
                <a:lnTo>
                  <a:pt x="10045116" y="0"/>
                </a:lnTo>
                <a:lnTo>
                  <a:pt x="10045116" y="7735788"/>
                </a:lnTo>
                <a:lnTo>
                  <a:pt x="0" y="773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7" r="-131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1628276" y="7703921"/>
            <a:ext cx="3010177" cy="37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0000"/>
                </a:solidFill>
                <a:latin typeface="Arial"/>
              </a:rPr>
              <a:t>Photo Saintil CLOSSY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23520" y="4491880"/>
            <a:ext cx="1519518" cy="5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6"/>
              </a:lnSpc>
            </a:pPr>
            <a:r>
              <a:rPr lang="en-US" sz="1588">
                <a:solidFill>
                  <a:srgbClr val="FFFF00"/>
                </a:solidFill>
                <a:latin typeface="Arial"/>
              </a:rPr>
              <a:t>Accumulation de sédiments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95601" y="8391004"/>
            <a:ext cx="12600532" cy="895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dirty="0" err="1">
                <a:solidFill>
                  <a:srgbClr val="000000"/>
                </a:solidFill>
                <a:latin typeface="Arial Bold"/>
              </a:rPr>
              <a:t>Aménagements</a:t>
            </a:r>
            <a:r>
              <a:rPr lang="en-US" sz="27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 Bold"/>
              </a:rPr>
              <a:t>complémentaires</a:t>
            </a:r>
            <a:r>
              <a:rPr lang="en-US" sz="2799" dirty="0">
                <a:solidFill>
                  <a:srgbClr val="000000"/>
                </a:solidFill>
                <a:latin typeface="Arial Bold"/>
              </a:rPr>
              <a:t> : le </a:t>
            </a:r>
            <a:r>
              <a:rPr lang="en-US" sz="2799" dirty="0" err="1">
                <a:solidFill>
                  <a:srgbClr val="000000"/>
                </a:solidFill>
                <a:latin typeface="Arial Bold"/>
              </a:rPr>
              <a:t>bassin</a:t>
            </a:r>
            <a:r>
              <a:rPr lang="en-US" sz="27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 Bold"/>
              </a:rPr>
              <a:t>en</a:t>
            </a:r>
            <a:r>
              <a:rPr lang="en-US" sz="2799" dirty="0">
                <a:solidFill>
                  <a:srgbClr val="000000"/>
                </a:solidFill>
                <a:latin typeface="Arial Bold"/>
              </a:rPr>
              <a:t> aval du SB20-Bois </a:t>
            </a:r>
            <a:r>
              <a:rPr lang="en-US" sz="2799" dirty="0" err="1">
                <a:solidFill>
                  <a:srgbClr val="000000"/>
                </a:solidFill>
                <a:latin typeface="Arial Bold"/>
              </a:rPr>
              <a:t>Scié</a:t>
            </a:r>
            <a:r>
              <a:rPr lang="en-US" sz="27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 Bold"/>
              </a:rPr>
              <a:t>construit</a:t>
            </a:r>
            <a:r>
              <a:rPr lang="en-US" sz="27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 Bold"/>
              </a:rPr>
              <a:t>en</a:t>
            </a:r>
            <a:r>
              <a:rPr lang="en-US" sz="2799" dirty="0">
                <a:solidFill>
                  <a:srgbClr val="000000"/>
                </a:solidFill>
                <a:latin typeface="Arial Bold"/>
              </a:rPr>
              <a:t> 2007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73552" y="4929335"/>
            <a:ext cx="2227101" cy="380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FFFFFF"/>
                </a:solidFill>
                <a:latin typeface="Arial Bold"/>
              </a:rPr>
              <a:t>SB20-Bois Scié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86089"/>
            <a:ext cx="9220200" cy="6294095"/>
          </a:xfrm>
          <a:custGeom>
            <a:avLst/>
            <a:gdLst/>
            <a:ahLst/>
            <a:cxnLst/>
            <a:rect l="l" t="t" r="r" b="b"/>
            <a:pathLst>
              <a:path w="9220200" h="6294095">
                <a:moveTo>
                  <a:pt x="0" y="0"/>
                </a:moveTo>
                <a:lnTo>
                  <a:pt x="9220200" y="0"/>
                </a:lnTo>
                <a:lnTo>
                  <a:pt x="9220200" y="6294095"/>
                </a:lnTo>
                <a:lnTo>
                  <a:pt x="0" y="6294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46" b="-4084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604500" y="1986089"/>
            <a:ext cx="5532090" cy="4716459"/>
            <a:chOff x="0" y="0"/>
            <a:chExt cx="7376120" cy="6288612"/>
          </a:xfrm>
        </p:grpSpPr>
        <p:sp>
          <p:nvSpPr>
            <p:cNvPr id="4" name="TextBox 4"/>
            <p:cNvSpPr txBox="1"/>
            <p:nvPr/>
          </p:nvSpPr>
          <p:spPr>
            <a:xfrm>
              <a:off x="0" y="3764487"/>
              <a:ext cx="7376120" cy="252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0000"/>
                  </a:solidFill>
                  <a:latin typeface="Arial"/>
                </a:rPr>
                <a:t>SB20-Bois Scié et son bassin C 21</a:t>
              </a:r>
            </a:p>
            <a:p>
              <a:pPr marL="0" lvl="0" indent="0" algn="l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0000"/>
                  </a:solidFill>
                  <a:latin typeface="Arial"/>
                </a:rPr>
                <a:t>Seuil maçonné avec bassin</a:t>
              </a:r>
            </a:p>
            <a:p>
              <a:pPr marL="0" lvl="0" indent="0" algn="l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0000"/>
                  </a:solidFill>
                  <a:latin typeface="Arial"/>
                </a:rPr>
                <a:t>Ravine Bois Scié   8ème Section Ravine Gros Morne</a:t>
              </a:r>
            </a:p>
            <a:p>
              <a:pPr marL="0" lvl="0" indent="0" algn="l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0000"/>
                  </a:solidFill>
                  <a:latin typeface="Arial"/>
                </a:rPr>
                <a:t>Construit en Juin 2007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7376120" cy="2920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649"/>
                </a:lnSpc>
                <a:spcBef>
                  <a:spcPct val="0"/>
                </a:spcBef>
              </a:pPr>
              <a:r>
                <a:rPr lang="en-US" sz="8499" u="none" strike="noStrike">
                  <a:solidFill>
                    <a:srgbClr val="000000"/>
                  </a:solidFill>
                  <a:latin typeface="Arial Bold"/>
                </a:rPr>
                <a:t>SB20-Bois Scié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0"/>
            <a:ext cx="8610600" cy="80010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 descr="Citerne de Serel-Boko"/>
          <p:cNvSpPr/>
          <p:nvPr/>
        </p:nvSpPr>
        <p:spPr>
          <a:xfrm>
            <a:off x="1981200" y="1028700"/>
            <a:ext cx="8305800" cy="8229600"/>
          </a:xfrm>
          <a:custGeom>
            <a:avLst/>
            <a:gdLst/>
            <a:ahLst/>
            <a:cxnLst/>
            <a:rect l="l" t="t" r="r" b="b"/>
            <a:pathLst>
              <a:path w="8305800" h="8229600">
                <a:moveTo>
                  <a:pt x="0" y="0"/>
                </a:moveTo>
                <a:lnTo>
                  <a:pt x="8305800" y="0"/>
                </a:lnTo>
                <a:lnTo>
                  <a:pt x="8305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91" r="-21680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1610591" y="3197781"/>
            <a:ext cx="5648709" cy="3891439"/>
            <a:chOff x="0" y="0"/>
            <a:chExt cx="7531612" cy="5188585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7531612" cy="752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079"/>
                </a:lnSpc>
              </a:pPr>
              <a:r>
                <a:rPr lang="en-US" sz="3399">
                  <a:solidFill>
                    <a:srgbClr val="000000"/>
                  </a:solidFill>
                  <a:latin typeface="Arial Bold"/>
                </a:rPr>
                <a:t>SB20-Bois Scié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54100"/>
              <a:ext cx="7531612" cy="4134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199"/>
                </a:lnSpc>
              </a:pPr>
              <a:r>
                <a:rPr lang="en-US" sz="2799" spc="26">
                  <a:solidFill>
                    <a:srgbClr val="000000"/>
                  </a:solidFill>
                  <a:latin typeface="TT Rounds Condensed"/>
                </a:rPr>
                <a:t>SB20-Bois Scié et son bassin C 21</a:t>
              </a:r>
            </a:p>
            <a:p>
              <a:pPr marL="0" lvl="0" indent="0">
                <a:lnSpc>
                  <a:spcPts val="4199"/>
                </a:lnSpc>
              </a:pPr>
              <a:r>
                <a:rPr lang="en-US" sz="2799" spc="26">
                  <a:solidFill>
                    <a:srgbClr val="000000"/>
                  </a:solidFill>
                  <a:latin typeface="TT Rounds Condensed"/>
                </a:rPr>
                <a:t>Seuil maçonné avec bassin</a:t>
              </a:r>
            </a:p>
            <a:p>
              <a:pPr marL="0" lvl="0" indent="0">
                <a:lnSpc>
                  <a:spcPts val="4199"/>
                </a:lnSpc>
              </a:pPr>
              <a:r>
                <a:rPr lang="en-US" sz="2799" spc="26">
                  <a:solidFill>
                    <a:srgbClr val="000000"/>
                  </a:solidFill>
                  <a:latin typeface="TT Rounds Condensed"/>
                </a:rPr>
                <a:t> Ravine Bois Scié   8ème Section Ravine Gros Morne</a:t>
              </a:r>
            </a:p>
            <a:p>
              <a:pPr marL="0" lvl="0" indent="0">
                <a:lnSpc>
                  <a:spcPts val="4199"/>
                </a:lnSpc>
              </a:pPr>
              <a:r>
                <a:rPr lang="en-US" sz="2799" spc="26">
                  <a:solidFill>
                    <a:srgbClr val="000000"/>
                  </a:solidFill>
                  <a:latin typeface="TT Rounds Condensed"/>
                </a:rPr>
                <a:t>Construit en Juin/juillet 2007 – Jardins de MM Sereel et Boko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19850" cy="102870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0782300" cy="8229600"/>
          </a:xfrm>
          <a:custGeom>
            <a:avLst/>
            <a:gdLst/>
            <a:ahLst/>
            <a:cxnLst/>
            <a:rect l="l" t="t" r="r" b="b"/>
            <a:pathLst>
              <a:path w="10782300" h="8229600">
                <a:moveTo>
                  <a:pt x="0" y="0"/>
                </a:moveTo>
                <a:lnTo>
                  <a:pt x="10782300" y="0"/>
                </a:lnTo>
                <a:lnTo>
                  <a:pt x="107823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7" r="-68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3075247" y="3190875"/>
            <a:ext cx="3841153" cy="378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</a:pPr>
            <a:r>
              <a:rPr lang="en-US" sz="3000" u="none" strike="noStrike">
                <a:solidFill>
                  <a:srgbClr val="000000"/>
                </a:solidFill>
                <a:latin typeface="Arial"/>
              </a:rPr>
              <a:t>SB21-Bois Scié et emplacement de son bassin C43 en aval</a:t>
            </a:r>
          </a:p>
          <a:p>
            <a:pPr marL="0" lvl="0" indent="0" algn="ctr">
              <a:lnSpc>
                <a:spcPts val="4200"/>
              </a:lnSpc>
            </a:pPr>
            <a:r>
              <a:rPr lang="en-US" sz="3000" u="none" strike="noStrike">
                <a:solidFill>
                  <a:srgbClr val="000000"/>
                </a:solidFill>
                <a:latin typeface="Arial"/>
              </a:rPr>
              <a:t>Suite aux trois cyclones de 2008, affouillement en aval de SB21-Bois Scié</a:t>
            </a:r>
          </a:p>
        </p:txBody>
      </p:sp>
      <p:sp>
        <p:nvSpPr>
          <p:cNvPr id="5" name="ZoneTexte 4">
            <a:hlinkClick r:id="rId3" action="ppaction://hlinksldjump"/>
            <a:extLst>
              <a:ext uri="{FF2B5EF4-FFF2-40B4-BE49-F238E27FC236}">
                <a16:creationId xmlns:a16="http://schemas.microsoft.com/office/drawing/2014/main" id="{375FA3A1-7C9D-0325-0AFE-9C28BAD6DCCE}"/>
              </a:ext>
            </a:extLst>
          </p:cNvPr>
          <p:cNvSpPr txBox="1"/>
          <p:nvPr/>
        </p:nvSpPr>
        <p:spPr>
          <a:xfrm>
            <a:off x="15240001" y="571438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616658" cy="102870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479162" y="1341209"/>
            <a:ext cx="7658335" cy="7604582"/>
          </a:xfrm>
          <a:custGeom>
            <a:avLst/>
            <a:gdLst/>
            <a:ahLst/>
            <a:cxnLst/>
            <a:rect l="l" t="t" r="r" b="b"/>
            <a:pathLst>
              <a:path w="7658335" h="7604582">
                <a:moveTo>
                  <a:pt x="0" y="0"/>
                </a:moveTo>
                <a:lnTo>
                  <a:pt x="7658334" y="0"/>
                </a:lnTo>
                <a:lnTo>
                  <a:pt x="7658334" y="7604582"/>
                </a:lnTo>
                <a:lnTo>
                  <a:pt x="0" y="7604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01" r="-158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2030127" y="2288413"/>
            <a:ext cx="4771973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600"/>
              </a:lnSpc>
            </a:pPr>
            <a:r>
              <a:rPr lang="en-US" sz="5500" u="none" strike="noStrike">
                <a:solidFill>
                  <a:srgbClr val="000000"/>
                </a:solidFill>
                <a:latin typeface="Arial"/>
              </a:rPr>
              <a:t>SB21-Bois Scié et son bassin C43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11732" y="-811502"/>
            <a:ext cx="3196427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spc="19">
                <a:solidFill>
                  <a:srgbClr val="000000">
                    <a:alpha val="19608"/>
                  </a:srgbClr>
                </a:solidFill>
                <a:latin typeface="TT Rounds Condensed Bold"/>
              </a:rPr>
              <a:t>Ravine Bois Scié</a:t>
            </a:r>
          </a:p>
        </p:txBody>
      </p:sp>
      <p:sp>
        <p:nvSpPr>
          <p:cNvPr id="3" name="AutoShape 3"/>
          <p:cNvSpPr/>
          <p:nvPr/>
        </p:nvSpPr>
        <p:spPr>
          <a:xfrm>
            <a:off x="4043309" y="1977340"/>
            <a:ext cx="10201382" cy="6332319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Freeform 4" descr="Ti_C&amp;Bois_Scié"/>
          <p:cNvSpPr/>
          <p:nvPr/>
        </p:nvSpPr>
        <p:spPr>
          <a:xfrm>
            <a:off x="4043309" y="1977340"/>
            <a:ext cx="10201382" cy="6332319"/>
          </a:xfrm>
          <a:custGeom>
            <a:avLst/>
            <a:gdLst/>
            <a:ahLst/>
            <a:cxnLst/>
            <a:rect l="l" t="t" r="r" b="b"/>
            <a:pathLst>
              <a:path w="10201382" h="6332319">
                <a:moveTo>
                  <a:pt x="0" y="0"/>
                </a:moveTo>
                <a:lnTo>
                  <a:pt x="10201382" y="0"/>
                </a:lnTo>
                <a:lnTo>
                  <a:pt x="10201382" y="6332320"/>
                </a:lnTo>
                <a:lnTo>
                  <a:pt x="0" y="6332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81" r="-1033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-111732" y="35267"/>
            <a:ext cx="6543899" cy="1986865"/>
            <a:chOff x="0" y="0"/>
            <a:chExt cx="8725199" cy="264915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8725199" cy="2649154"/>
              <a:chOff x="0" y="0"/>
              <a:chExt cx="10575855" cy="321105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575854" cy="3211052"/>
              </a:xfrm>
              <a:custGeom>
                <a:avLst/>
                <a:gdLst/>
                <a:ahLst/>
                <a:cxnLst/>
                <a:rect l="l" t="t" r="r" b="b"/>
                <a:pathLst>
                  <a:path w="10575854" h="3211052">
                    <a:moveTo>
                      <a:pt x="0" y="0"/>
                    </a:moveTo>
                    <a:lnTo>
                      <a:pt x="0" y="3211052"/>
                    </a:lnTo>
                    <a:lnTo>
                      <a:pt x="10575854" y="3211052"/>
                    </a:lnTo>
                    <a:lnTo>
                      <a:pt x="10575854" y="0"/>
                    </a:lnTo>
                    <a:lnTo>
                      <a:pt x="0" y="0"/>
                    </a:lnTo>
                    <a:close/>
                    <a:moveTo>
                      <a:pt x="10514895" y="3150092"/>
                    </a:moveTo>
                    <a:lnTo>
                      <a:pt x="59690" y="3150092"/>
                    </a:lnTo>
                    <a:lnTo>
                      <a:pt x="59690" y="59690"/>
                    </a:lnTo>
                    <a:lnTo>
                      <a:pt x="10514895" y="59690"/>
                    </a:lnTo>
                    <a:lnTo>
                      <a:pt x="10514895" y="31500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40358" y="270244"/>
              <a:ext cx="8044484" cy="2051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80"/>
                </a:lnSpc>
                <a:spcBef>
                  <a:spcPct val="0"/>
                </a:spcBef>
              </a:pPr>
              <a:r>
                <a:rPr lang="en-US" sz="2986" spc="27">
                  <a:solidFill>
                    <a:srgbClr val="000000"/>
                  </a:solidFill>
                  <a:latin typeface="TT Rounds Condensed"/>
                </a:rPr>
                <a:t>Carte localisant les ravines Ti Crête et Bois Scié par rapport à Gros Morne et à Trois Rivières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185727" y="1162948"/>
            <a:ext cx="591654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spc="25" dirty="0">
                <a:solidFill>
                  <a:srgbClr val="000000"/>
                </a:solidFill>
                <a:latin typeface="TT Rounds Condensed Bold"/>
              </a:rPr>
              <a:t>Ravines de Ti </a:t>
            </a:r>
            <a:r>
              <a:rPr lang="en-US" sz="2700" spc="25" dirty="0" err="1">
                <a:solidFill>
                  <a:srgbClr val="000000"/>
                </a:solidFill>
                <a:latin typeface="TT Rounds Condensed Bold"/>
              </a:rPr>
              <a:t>Acrête</a:t>
            </a:r>
            <a:r>
              <a:rPr lang="en-US" sz="2700" spc="25" dirty="0">
                <a:solidFill>
                  <a:srgbClr val="000000"/>
                </a:solidFill>
                <a:latin typeface="TT Rounds Condensed Bold"/>
              </a:rPr>
              <a:t> et de Bois </a:t>
            </a:r>
            <a:r>
              <a:rPr lang="en-US" sz="2700" spc="25" dirty="0" err="1">
                <a:solidFill>
                  <a:srgbClr val="000000"/>
                </a:solidFill>
                <a:latin typeface="TT Rounds Condensed Bold"/>
              </a:rPr>
              <a:t>Scié</a:t>
            </a:r>
            <a:endParaRPr lang="en-US" sz="2700" spc="25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923348" y="8548604"/>
            <a:ext cx="10441304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</a:rPr>
              <a:t>Les ravines de Ti Acrête et de Bois Scié</a:t>
            </a:r>
          </a:p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</a:rPr>
              <a:t> En 2007, utilisation de MapInfo (un SIG) et des cartes topographiques pour localiser ces deux bassins versants.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0994" y="191246"/>
            <a:ext cx="13209744" cy="9907308"/>
          </a:xfrm>
          <a:custGeom>
            <a:avLst/>
            <a:gdLst/>
            <a:ahLst/>
            <a:cxnLst/>
            <a:rect l="l" t="t" r="r" b="b"/>
            <a:pathLst>
              <a:path w="13209744" h="9907308">
                <a:moveTo>
                  <a:pt x="0" y="0"/>
                </a:moveTo>
                <a:lnTo>
                  <a:pt x="13209744" y="0"/>
                </a:lnTo>
                <a:lnTo>
                  <a:pt x="13209744" y="9907308"/>
                </a:lnTo>
                <a:lnTo>
                  <a:pt x="0" y="9907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248474"/>
              </p:ext>
            </p:extLst>
          </p:nvPr>
        </p:nvGraphicFramePr>
        <p:xfrm>
          <a:off x="6553200" y="1038017"/>
          <a:ext cx="11543607" cy="5673976"/>
        </p:xfrm>
        <a:graphic>
          <a:graphicData uri="http://schemas.openxmlformats.org/drawingml/2006/table">
            <a:tbl>
              <a:tblPr/>
              <a:tblGrid>
                <a:gridCol w="384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8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0601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Main d’œuvre 8ème section Rivière Gros Morne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En gourdes 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En euros 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274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Fouille fondations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83"/>
                        </a:lnSpc>
                        <a:defRPr/>
                      </a:pPr>
                      <a:r>
                        <a:rPr lang="en-US" sz="1486">
                          <a:solidFill>
                            <a:srgbClr val="000000"/>
                          </a:solidFill>
                          <a:latin typeface="Arial"/>
                        </a:rPr>
                        <a:t>16 250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83"/>
                        </a:lnSpc>
                        <a:defRPr/>
                      </a:pPr>
                      <a:r>
                        <a:rPr lang="en-US" sz="1486">
                          <a:solidFill>
                            <a:srgbClr val="000000"/>
                          </a:solidFill>
                          <a:latin typeface="Arial Bold"/>
                        </a:rPr>
                        <a:t>325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238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Manœuvres constr. + maçons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"/>
                        </a:rPr>
                        <a:t>47 100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942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238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 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 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0601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Achat roches et graviers sable /agriculteurs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83"/>
                        </a:lnSpc>
                        <a:defRPr/>
                      </a:pPr>
                      <a:r>
                        <a:rPr lang="en-US" sz="1486">
                          <a:solidFill>
                            <a:srgbClr val="000000"/>
                          </a:solidFill>
                          <a:latin typeface="Arial"/>
                        </a:rPr>
                        <a:t>29 150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83"/>
                        </a:lnSpc>
                        <a:defRPr/>
                      </a:pPr>
                      <a:r>
                        <a:rPr lang="en-US" sz="1486">
                          <a:solidFill>
                            <a:srgbClr val="000000"/>
                          </a:solidFill>
                          <a:latin typeface="Arial Bold"/>
                        </a:rPr>
                        <a:t>583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238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Transport sable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"/>
                        </a:rPr>
                        <a:t>  9 150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183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74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Drums d’eau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83"/>
                        </a:lnSpc>
                        <a:defRPr/>
                      </a:pPr>
                      <a:r>
                        <a:rPr lang="en-US" sz="1486">
                          <a:solidFill>
                            <a:srgbClr val="000000"/>
                          </a:solidFill>
                          <a:latin typeface="Arial"/>
                        </a:rPr>
                        <a:t>  3 600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83"/>
                        </a:lnSpc>
                        <a:defRPr/>
                      </a:pPr>
                      <a:r>
                        <a:rPr lang="en-US" sz="1486">
                          <a:solidFill>
                            <a:srgbClr val="000000"/>
                          </a:solidFill>
                          <a:latin typeface="Arial Bold"/>
                        </a:rPr>
                        <a:t>72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74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Repas chantiers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83"/>
                        </a:lnSpc>
                        <a:defRPr/>
                      </a:pPr>
                      <a:r>
                        <a:rPr lang="en-US" sz="1486">
                          <a:solidFill>
                            <a:srgbClr val="000000"/>
                          </a:solidFill>
                          <a:latin typeface="Arial"/>
                        </a:rPr>
                        <a:t>  3 750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83"/>
                        </a:lnSpc>
                        <a:defRPr/>
                      </a:pPr>
                      <a:r>
                        <a:rPr lang="en-US" sz="1486">
                          <a:solidFill>
                            <a:srgbClr val="000000"/>
                          </a:solidFill>
                          <a:latin typeface="Arial Bold"/>
                        </a:rPr>
                        <a:t>75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0238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TOTAL salaires locaux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109 000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 dirty="0">
                          <a:solidFill>
                            <a:srgbClr val="000000"/>
                          </a:solidFill>
                          <a:latin typeface="Arial Bold"/>
                        </a:rPr>
                        <a:t>2180 </a:t>
                      </a:r>
                      <a:r>
                        <a:rPr lang="en-US" sz="1351" dirty="0" err="1">
                          <a:solidFill>
                            <a:srgbClr val="000000"/>
                          </a:solidFill>
                          <a:latin typeface="Arial Bold"/>
                        </a:rPr>
                        <a:t>soit</a:t>
                      </a:r>
                      <a:r>
                        <a:rPr lang="en-US" sz="1351" dirty="0">
                          <a:solidFill>
                            <a:srgbClr val="000000"/>
                          </a:solidFill>
                          <a:latin typeface="Arial Bold"/>
                        </a:rPr>
                        <a:t>  59,20 %</a:t>
                      </a:r>
                      <a:endParaRPr lang="en-US" sz="1100" dirty="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01769"/>
              </p:ext>
            </p:extLst>
          </p:nvPr>
        </p:nvGraphicFramePr>
        <p:xfrm>
          <a:off x="6553199" y="6745600"/>
          <a:ext cx="11543607" cy="2739162"/>
        </p:xfrm>
        <a:graphic>
          <a:graphicData uri="http://schemas.openxmlformats.org/drawingml/2006/table">
            <a:tbl>
              <a:tblPr/>
              <a:tblGrid>
                <a:gridCol w="3847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8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527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Achat matériaux commerce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En gourdes 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En euros 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27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 dirty="0">
                          <a:solidFill>
                            <a:srgbClr val="000000"/>
                          </a:solidFill>
                          <a:latin typeface="Arial Bold"/>
                        </a:rPr>
                        <a:t>Camion sable</a:t>
                      </a:r>
                      <a:endParaRPr lang="en-US" sz="1100" dirty="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 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527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Ciment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"/>
                        </a:rPr>
                        <a:t>49 245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984,9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527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Gabions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"/>
                        </a:rPr>
                        <a:t>22 300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446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527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Planches et scies 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"/>
                        </a:rPr>
                        <a:t>3 500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70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527"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TOTAL 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>
                          <a:solidFill>
                            <a:srgbClr val="000000"/>
                          </a:solidFill>
                          <a:latin typeface="Arial Bold"/>
                        </a:rPr>
                        <a:t>75 045</a:t>
                      </a:r>
                      <a:endParaRPr lang="en-US" sz="110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21"/>
                        </a:lnSpc>
                        <a:defRPr/>
                      </a:pPr>
                      <a:r>
                        <a:rPr lang="en-US" sz="1351" dirty="0">
                          <a:solidFill>
                            <a:srgbClr val="000000"/>
                          </a:solidFill>
                          <a:latin typeface="Arial Bold"/>
                        </a:rPr>
                        <a:t>1500,9 </a:t>
                      </a:r>
                      <a:r>
                        <a:rPr lang="en-US" sz="1351" dirty="0" err="1">
                          <a:solidFill>
                            <a:srgbClr val="000000"/>
                          </a:solidFill>
                          <a:latin typeface="Arial Bold"/>
                        </a:rPr>
                        <a:t>soit</a:t>
                      </a:r>
                      <a:r>
                        <a:rPr lang="en-US" sz="1351" dirty="0">
                          <a:solidFill>
                            <a:srgbClr val="000000"/>
                          </a:solidFill>
                          <a:latin typeface="Arial Bold"/>
                        </a:rPr>
                        <a:t>  40,80 %</a:t>
                      </a:r>
                      <a:endParaRPr lang="en-US" sz="1100" dirty="0"/>
                    </a:p>
                  </a:txBody>
                  <a:tcPr marL="86877" marR="86877" marT="86877" marB="86877" anchor="ctr">
                    <a:lnL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38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562100" y="1375473"/>
            <a:ext cx="4784299" cy="362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28"/>
              </a:lnSpc>
              <a:spcBef>
                <a:spcPct val="0"/>
              </a:spcBef>
            </a:pPr>
            <a:r>
              <a:rPr lang="en-US" sz="4020">
                <a:solidFill>
                  <a:srgbClr val="000000"/>
                </a:solidFill>
                <a:latin typeface="Arial Bold"/>
              </a:rPr>
              <a:t>Bilan des dépenses pour le seuil C43</a:t>
            </a:r>
          </a:p>
          <a:p>
            <a:pPr marL="0" lvl="0" indent="0">
              <a:lnSpc>
                <a:spcPts val="5628"/>
              </a:lnSpc>
              <a:spcBef>
                <a:spcPct val="0"/>
              </a:spcBef>
            </a:pPr>
            <a:r>
              <a:rPr lang="en-US" sz="4020">
                <a:solidFill>
                  <a:srgbClr val="000000"/>
                </a:solidFill>
                <a:latin typeface="Arial Bold"/>
              </a:rPr>
              <a:t>Bassin en aval du SB21-Bois Scié construit en 2007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403443"/>
              </p:ext>
            </p:extLst>
          </p:nvPr>
        </p:nvGraphicFramePr>
        <p:xfrm>
          <a:off x="595864" y="6434004"/>
          <a:ext cx="19036636" cy="3530771"/>
        </p:xfrm>
        <a:graphic>
          <a:graphicData uri="http://schemas.openxmlformats.org/drawingml/2006/table">
            <a:tbl>
              <a:tblPr/>
              <a:tblGrid>
                <a:gridCol w="19036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30771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1100" dirty="0"/>
                    </a:p>
                    <a:p>
                      <a:pPr algn="just">
                        <a:lnSpc>
                          <a:spcPts val="2519"/>
                        </a:lnSpc>
                      </a:pP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Date début de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chantier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 : 15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octobre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 2009</a:t>
                      </a:r>
                    </a:p>
                    <a:p>
                      <a:pPr algn="just">
                        <a:lnSpc>
                          <a:spcPts val="2519"/>
                        </a:lnSpc>
                      </a:pP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Date de fin de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chantier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 : 14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décembre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 2009</a:t>
                      </a:r>
                    </a:p>
                    <a:p>
                      <a:pPr algn="just">
                        <a:lnSpc>
                          <a:spcPts val="2519"/>
                        </a:lnSpc>
                      </a:pP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Longueur : 15 m</a:t>
                      </a:r>
                    </a:p>
                    <a:p>
                      <a:pPr algn="just">
                        <a:lnSpc>
                          <a:spcPts val="2519"/>
                        </a:lnSpc>
                      </a:pP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Largeur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 : 0,60 m</a:t>
                      </a:r>
                    </a:p>
                    <a:p>
                      <a:pPr algn="just">
                        <a:lnSpc>
                          <a:spcPts val="2519"/>
                        </a:lnSpc>
                      </a:pP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Hauteur au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déversoir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 : 1,30 m (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en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amont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) et 2,10 m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en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 aval</a:t>
                      </a:r>
                    </a:p>
                    <a:p>
                      <a:pPr algn="just">
                        <a:lnSpc>
                          <a:spcPts val="2519"/>
                        </a:lnSpc>
                      </a:pP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Volume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maçonnerie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 du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seuil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 : 24,3 m³  </a:t>
                      </a:r>
                    </a:p>
                    <a:p>
                      <a:pPr algn="just">
                        <a:lnSpc>
                          <a:spcPts val="2519"/>
                        </a:lnSpc>
                      </a:pP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Volume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bassin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 de dissipation </a:t>
                      </a:r>
                      <a:r>
                        <a:rPr lang="en-US" sz="2099" dirty="0" err="1">
                          <a:solidFill>
                            <a:srgbClr val="000000"/>
                          </a:solidFill>
                          <a:latin typeface="Arial"/>
                        </a:rPr>
                        <a:t>énergie</a:t>
                      </a: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 : 4,70 X 3,90 X 0,70 = 12 m³</a:t>
                      </a:r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2099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6441" marR="96441" marT="96441" marB="96441" anchor="ctr">
                    <a:lnL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0358778" y="2624973"/>
            <a:ext cx="4008032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Arial Bold"/>
              </a:rPr>
              <a:t>SB33-Bois Scié</a:t>
            </a:r>
          </a:p>
        </p:txBody>
      </p:sp>
      <p:sp>
        <p:nvSpPr>
          <p:cNvPr id="4" name="Freeform 4"/>
          <p:cNvSpPr/>
          <p:nvPr/>
        </p:nvSpPr>
        <p:spPr>
          <a:xfrm>
            <a:off x="595864" y="212888"/>
            <a:ext cx="7862925" cy="5929070"/>
          </a:xfrm>
          <a:custGeom>
            <a:avLst/>
            <a:gdLst/>
            <a:ahLst/>
            <a:cxnLst/>
            <a:rect l="l" t="t" r="r" b="b"/>
            <a:pathLst>
              <a:path w="7862925" h="5929070">
                <a:moveTo>
                  <a:pt x="0" y="0"/>
                </a:moveTo>
                <a:lnTo>
                  <a:pt x="7862925" y="0"/>
                </a:lnTo>
                <a:lnTo>
                  <a:pt x="7862925" y="5929070"/>
                </a:lnTo>
                <a:lnTo>
                  <a:pt x="0" y="5929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ZoneTexte 4">
            <a:hlinkClick r:id="rId3" action="ppaction://hlinksldjump"/>
            <a:extLst>
              <a:ext uri="{FF2B5EF4-FFF2-40B4-BE49-F238E27FC236}">
                <a16:creationId xmlns:a16="http://schemas.microsoft.com/office/drawing/2014/main" id="{434E4303-6243-B5BF-31F0-5F2C006831EB}"/>
              </a:ext>
            </a:extLst>
          </p:cNvPr>
          <p:cNvSpPr txBox="1"/>
          <p:nvPr/>
        </p:nvSpPr>
        <p:spPr>
          <a:xfrm>
            <a:off x="15240001" y="571438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378828"/>
            <a:ext cx="10028946" cy="6730011"/>
          </a:xfrm>
          <a:custGeom>
            <a:avLst/>
            <a:gdLst/>
            <a:ahLst/>
            <a:cxnLst/>
            <a:rect l="l" t="t" r="r" b="b"/>
            <a:pathLst>
              <a:path w="10028946" h="6730011">
                <a:moveTo>
                  <a:pt x="0" y="0"/>
                </a:moveTo>
                <a:lnTo>
                  <a:pt x="10028946" y="0"/>
                </a:lnTo>
                <a:lnTo>
                  <a:pt x="10028946" y="6730010"/>
                </a:lnTo>
                <a:lnTo>
                  <a:pt x="0" y="6730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3" b="-1069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1069544" y="2226428"/>
            <a:ext cx="6189756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776"/>
              </a:lnSpc>
            </a:pPr>
            <a:r>
              <a:rPr lang="en-US" sz="8146">
                <a:solidFill>
                  <a:srgbClr val="000000"/>
                </a:solidFill>
                <a:latin typeface="Arial Bold"/>
              </a:rPr>
              <a:t>SB33-Bois Scié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0"/>
            <a:ext cx="9144000" cy="10366602"/>
            <a:chOff x="0" y="0"/>
            <a:chExt cx="3093156" cy="35067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93156" cy="3506727"/>
            </a:xfrm>
            <a:custGeom>
              <a:avLst/>
              <a:gdLst/>
              <a:ahLst/>
              <a:cxnLst/>
              <a:rect l="l" t="t" r="r" b="b"/>
              <a:pathLst>
                <a:path w="3093156" h="3506727">
                  <a:moveTo>
                    <a:pt x="0" y="0"/>
                  </a:moveTo>
                  <a:lnTo>
                    <a:pt x="3093156" y="0"/>
                  </a:lnTo>
                  <a:lnTo>
                    <a:pt x="3093156" y="3506727"/>
                  </a:lnTo>
                  <a:lnTo>
                    <a:pt x="0" y="35067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/>
        </p:nvSpPr>
        <p:spPr>
          <a:xfrm>
            <a:off x="600075" y="554151"/>
            <a:ext cx="8051346" cy="9178698"/>
          </a:xfrm>
          <a:custGeom>
            <a:avLst/>
            <a:gdLst/>
            <a:ahLst/>
            <a:cxnLst/>
            <a:rect l="l" t="t" r="r" b="b"/>
            <a:pathLst>
              <a:path w="8051346" h="9178698">
                <a:moveTo>
                  <a:pt x="0" y="0"/>
                </a:moveTo>
                <a:lnTo>
                  <a:pt x="8051346" y="0"/>
                </a:lnTo>
                <a:lnTo>
                  <a:pt x="8051346" y="9178698"/>
                </a:lnTo>
                <a:lnTo>
                  <a:pt x="0" y="9178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9" b="-1625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0147845" y="904875"/>
            <a:ext cx="711145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21"/>
              </a:lnSpc>
            </a:pPr>
            <a:r>
              <a:rPr lang="en-US" sz="6017">
                <a:solidFill>
                  <a:srgbClr val="000000"/>
                </a:solidFill>
                <a:latin typeface="Arial Bold"/>
              </a:rPr>
              <a:t>SB33-Bois Scié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47845" y="3890010"/>
            <a:ext cx="6642009" cy="45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al"/>
              </a:rPr>
              <a:t>Chantier de construction de SB33-Bois Scié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163300" cy="10287000"/>
          </a:xfrm>
          <a:custGeom>
            <a:avLst/>
            <a:gdLst/>
            <a:ahLst/>
            <a:cxnLst/>
            <a:rect l="l" t="t" r="r" b="b"/>
            <a:pathLst>
              <a:path w="11163300" h="10287000">
                <a:moveTo>
                  <a:pt x="0" y="0"/>
                </a:moveTo>
                <a:lnTo>
                  <a:pt x="11163300" y="0"/>
                </a:lnTo>
                <a:lnTo>
                  <a:pt x="111633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16" r="-1367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2458700" y="4817110"/>
            <a:ext cx="4533900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</a:pPr>
            <a:r>
              <a:rPr lang="en-US" sz="2799" u="none">
                <a:solidFill>
                  <a:srgbClr val="000000"/>
                </a:solidFill>
                <a:latin typeface="Arial Bold"/>
              </a:rPr>
              <a:t>SB33-Bois Scié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6600557" cy="4067175"/>
          </a:xfrm>
          <a:custGeom>
            <a:avLst/>
            <a:gdLst/>
            <a:ahLst/>
            <a:cxnLst/>
            <a:rect l="l" t="t" r="r" b="b"/>
            <a:pathLst>
              <a:path w="6600557" h="4067175">
                <a:moveTo>
                  <a:pt x="0" y="0"/>
                </a:moveTo>
                <a:lnTo>
                  <a:pt x="6600557" y="0"/>
                </a:lnTo>
                <a:lnTo>
                  <a:pt x="6600557" y="4067175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556" b="-170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28700" y="5191125"/>
            <a:ext cx="6600557" cy="4067175"/>
          </a:xfrm>
          <a:custGeom>
            <a:avLst/>
            <a:gdLst/>
            <a:ahLst/>
            <a:cxnLst/>
            <a:rect l="l" t="t" r="r" b="b"/>
            <a:pathLst>
              <a:path w="6600557" h="4067175">
                <a:moveTo>
                  <a:pt x="0" y="0"/>
                </a:moveTo>
                <a:lnTo>
                  <a:pt x="6600557" y="0"/>
                </a:lnTo>
                <a:lnTo>
                  <a:pt x="6600557" y="4067175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541" b="-1336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8001000" y="1471052"/>
            <a:ext cx="9258300" cy="6986371"/>
            <a:chOff x="0" y="-19050"/>
            <a:chExt cx="11211206" cy="9315162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"/>
              <a:ext cx="11211206" cy="1644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600"/>
                </a:lnSpc>
                <a:spcBef>
                  <a:spcPct val="0"/>
                </a:spcBef>
              </a:pPr>
              <a:r>
                <a:rPr lang="en-US" sz="8000" spc="74">
                  <a:solidFill>
                    <a:srgbClr val="000000"/>
                  </a:solidFill>
                  <a:latin typeface="TT Rounds Condensed Bold"/>
                </a:rPr>
                <a:t>Haut Chatelain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605294"/>
              <a:ext cx="11211206" cy="639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14"/>
                </a:lnSpc>
                <a:spcBef>
                  <a:spcPct val="0"/>
                </a:spcBef>
              </a:pPr>
              <a:r>
                <a:rPr lang="en-US" sz="2543">
                  <a:solidFill>
                    <a:srgbClr val="000000"/>
                  </a:solidFill>
                  <a:latin typeface="Arial"/>
                </a:rPr>
                <a:t>Photos : décembre 2006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394863"/>
              <a:ext cx="11211206" cy="1901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66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Arial"/>
                </a:rPr>
                <a:t>SM5-Haut Chatelain</a:t>
              </a:r>
            </a:p>
            <a:p>
              <a:pPr marL="0" lvl="0" indent="0" algn="ctr">
                <a:lnSpc>
                  <a:spcPts val="3766"/>
                </a:lnSpc>
                <a:spcBef>
                  <a:spcPct val="0"/>
                </a:spcBef>
              </a:pPr>
              <a:r>
                <a:rPr lang="en-US" sz="2511" dirty="0" err="1">
                  <a:solidFill>
                    <a:srgbClr val="000000"/>
                  </a:solidFill>
                  <a:latin typeface="Arial"/>
                </a:rPr>
                <a:t>Seuil</a:t>
              </a:r>
              <a:r>
                <a:rPr lang="en-US" sz="251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511" dirty="0" err="1">
                  <a:solidFill>
                    <a:srgbClr val="000000"/>
                  </a:solidFill>
                  <a:latin typeface="Arial"/>
                </a:rPr>
                <a:t>maçonné</a:t>
              </a:r>
              <a:r>
                <a:rPr lang="en-US" sz="2511" dirty="0">
                  <a:solidFill>
                    <a:srgbClr val="000000"/>
                  </a:solidFill>
                  <a:latin typeface="Arial"/>
                </a:rPr>
                <a:t> Haut Chatelain 8ème section Ravine Gros </a:t>
              </a:r>
              <a:r>
                <a:rPr lang="en-US" sz="2511" dirty="0" err="1">
                  <a:solidFill>
                    <a:srgbClr val="000000"/>
                  </a:solidFill>
                  <a:latin typeface="Arial"/>
                </a:rPr>
                <a:t>Morne</a:t>
              </a:r>
              <a:endParaRPr lang="en-US" sz="2511" dirty="0">
                <a:solidFill>
                  <a:srgbClr val="000000"/>
                </a:solidFill>
                <a:latin typeface="Arial"/>
              </a:endParaRPr>
            </a:p>
            <a:p>
              <a:pPr marL="0" lvl="0" indent="0" algn="ctr">
                <a:lnSpc>
                  <a:spcPts val="3766"/>
                </a:lnSpc>
                <a:spcBef>
                  <a:spcPct val="0"/>
                </a:spcBef>
              </a:pPr>
              <a:r>
                <a:rPr lang="en-US" sz="2511" dirty="0" err="1">
                  <a:solidFill>
                    <a:srgbClr val="000000"/>
                  </a:solidFill>
                  <a:latin typeface="Arial"/>
                </a:rPr>
                <a:t>Bénéficiaire</a:t>
              </a:r>
              <a:r>
                <a:rPr lang="en-US" sz="2511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511" dirty="0" err="1">
                  <a:solidFill>
                    <a:srgbClr val="000000"/>
                  </a:solidFill>
                  <a:latin typeface="Arial"/>
                </a:rPr>
                <a:t>famille</a:t>
              </a:r>
              <a:r>
                <a:rPr lang="en-US" sz="251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511" dirty="0" err="1">
                  <a:solidFill>
                    <a:srgbClr val="000000"/>
                  </a:solidFill>
                  <a:latin typeface="Arial"/>
                </a:rPr>
                <a:t>Dieulifète</a:t>
              </a:r>
              <a:r>
                <a:rPr lang="en-US" sz="251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511" dirty="0" err="1">
                  <a:solidFill>
                    <a:srgbClr val="000000"/>
                  </a:solidFill>
                  <a:latin typeface="Arial"/>
                </a:rPr>
                <a:t>Céladon</a:t>
              </a:r>
              <a:endParaRPr lang="en-US" sz="251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" name="ZoneTexte 8">
            <a:hlinkClick r:id="rId4" action="ppaction://hlinksldjump"/>
            <a:extLst>
              <a:ext uri="{FF2B5EF4-FFF2-40B4-BE49-F238E27FC236}">
                <a16:creationId xmlns:a16="http://schemas.microsoft.com/office/drawing/2014/main" id="{57C588AE-00DB-A217-B503-CF80867A15A8}"/>
              </a:ext>
            </a:extLst>
          </p:cNvPr>
          <p:cNvSpPr txBox="1"/>
          <p:nvPr/>
        </p:nvSpPr>
        <p:spPr>
          <a:xfrm>
            <a:off x="15240001" y="571438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72422" y="1452042"/>
            <a:ext cx="1766292" cy="514872"/>
            <a:chOff x="0" y="0"/>
            <a:chExt cx="1674706" cy="488175"/>
          </a:xfrm>
        </p:grpSpPr>
        <p:sp>
          <p:nvSpPr>
            <p:cNvPr id="3" name="Freeform 3"/>
            <p:cNvSpPr/>
            <p:nvPr/>
          </p:nvSpPr>
          <p:spPr>
            <a:xfrm>
              <a:off x="18034" y="18034"/>
              <a:ext cx="1638554" cy="452120"/>
            </a:xfrm>
            <a:custGeom>
              <a:avLst/>
              <a:gdLst/>
              <a:ahLst/>
              <a:cxnLst/>
              <a:rect l="l" t="t" r="r" b="b"/>
              <a:pathLst>
                <a:path w="1638554" h="452120">
                  <a:moveTo>
                    <a:pt x="0" y="0"/>
                  </a:moveTo>
                  <a:lnTo>
                    <a:pt x="1638554" y="0"/>
                  </a:lnTo>
                  <a:lnTo>
                    <a:pt x="1638554" y="452120"/>
                  </a:lnTo>
                  <a:lnTo>
                    <a:pt x="0" y="45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674622" cy="488188"/>
            </a:xfrm>
            <a:custGeom>
              <a:avLst/>
              <a:gdLst/>
              <a:ahLst/>
              <a:cxnLst/>
              <a:rect l="l" t="t" r="r" b="b"/>
              <a:pathLst>
                <a:path w="1674622" h="488188">
                  <a:moveTo>
                    <a:pt x="18034" y="0"/>
                  </a:moveTo>
                  <a:lnTo>
                    <a:pt x="1656588" y="0"/>
                  </a:lnTo>
                  <a:cubicBezTo>
                    <a:pt x="1666621" y="0"/>
                    <a:pt x="1674622" y="8128"/>
                    <a:pt x="1674622" y="18034"/>
                  </a:cubicBezTo>
                  <a:lnTo>
                    <a:pt x="1674622" y="470154"/>
                  </a:lnTo>
                  <a:cubicBezTo>
                    <a:pt x="1674622" y="480187"/>
                    <a:pt x="1666494" y="488188"/>
                    <a:pt x="1656588" y="488188"/>
                  </a:cubicBezTo>
                  <a:lnTo>
                    <a:pt x="18034" y="488188"/>
                  </a:lnTo>
                  <a:cubicBezTo>
                    <a:pt x="8128" y="488188"/>
                    <a:pt x="0" y="480060"/>
                    <a:pt x="0" y="470154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470154"/>
                  </a:lnTo>
                  <a:lnTo>
                    <a:pt x="18034" y="470154"/>
                  </a:lnTo>
                  <a:lnTo>
                    <a:pt x="18034" y="451993"/>
                  </a:lnTo>
                  <a:lnTo>
                    <a:pt x="1656588" y="451993"/>
                  </a:lnTo>
                  <a:lnTo>
                    <a:pt x="1656588" y="470027"/>
                  </a:lnTo>
                  <a:lnTo>
                    <a:pt x="1638554" y="470027"/>
                  </a:lnTo>
                  <a:lnTo>
                    <a:pt x="1638554" y="18034"/>
                  </a:lnTo>
                  <a:lnTo>
                    <a:pt x="1656588" y="18034"/>
                  </a:lnTo>
                  <a:lnTo>
                    <a:pt x="1656588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Freeform 5"/>
          <p:cNvSpPr/>
          <p:nvPr/>
        </p:nvSpPr>
        <p:spPr>
          <a:xfrm>
            <a:off x="2447688" y="0"/>
            <a:ext cx="13554312" cy="10165734"/>
          </a:xfrm>
          <a:custGeom>
            <a:avLst/>
            <a:gdLst/>
            <a:ahLst/>
            <a:cxnLst/>
            <a:rect l="l" t="t" r="r" b="b"/>
            <a:pathLst>
              <a:path w="13554312" h="10165734">
                <a:moveTo>
                  <a:pt x="0" y="0"/>
                </a:moveTo>
                <a:lnTo>
                  <a:pt x="13554312" y="0"/>
                </a:lnTo>
                <a:lnTo>
                  <a:pt x="13554312" y="10165734"/>
                </a:lnTo>
                <a:lnTo>
                  <a:pt x="0" y="10165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60157"/>
            <a:ext cx="8342304" cy="7766685"/>
            <a:chOff x="0" y="0"/>
            <a:chExt cx="6350000" cy="59118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2540" cy="5913120"/>
            </a:xfrm>
            <a:custGeom>
              <a:avLst/>
              <a:gdLst/>
              <a:ahLst/>
              <a:cxnLst/>
              <a:rect l="l" t="t" r="r" b="b"/>
              <a:pathLst>
                <a:path w="6352540" h="5913120">
                  <a:moveTo>
                    <a:pt x="5995670" y="1826260"/>
                  </a:moveTo>
                  <a:lnTo>
                    <a:pt x="4719320" y="1826260"/>
                  </a:lnTo>
                  <a:cubicBezTo>
                    <a:pt x="4523740" y="1826260"/>
                    <a:pt x="4364990" y="1667510"/>
                    <a:pt x="4364990" y="1471930"/>
                  </a:cubicBezTo>
                  <a:lnTo>
                    <a:pt x="4364990" y="354330"/>
                  </a:lnTo>
                  <a:cubicBezTo>
                    <a:pt x="4364990" y="158750"/>
                    <a:pt x="4206240" y="0"/>
                    <a:pt x="4010660" y="0"/>
                  </a:cubicBezTo>
                  <a:lnTo>
                    <a:pt x="1061720" y="0"/>
                  </a:lnTo>
                  <a:cubicBezTo>
                    <a:pt x="866140" y="0"/>
                    <a:pt x="707390" y="158750"/>
                    <a:pt x="707390" y="354330"/>
                  </a:cubicBezTo>
                  <a:lnTo>
                    <a:pt x="707390" y="506730"/>
                  </a:lnTo>
                  <a:cubicBezTo>
                    <a:pt x="707390" y="702310"/>
                    <a:pt x="548640" y="861060"/>
                    <a:pt x="353060" y="861060"/>
                  </a:cubicBezTo>
                  <a:cubicBezTo>
                    <a:pt x="158750" y="861060"/>
                    <a:pt x="0" y="1018540"/>
                    <a:pt x="0" y="1214120"/>
                  </a:cubicBezTo>
                  <a:lnTo>
                    <a:pt x="0" y="4723130"/>
                  </a:lnTo>
                  <a:cubicBezTo>
                    <a:pt x="0" y="4918710"/>
                    <a:pt x="158750" y="5077460"/>
                    <a:pt x="354330" y="5077460"/>
                  </a:cubicBezTo>
                  <a:cubicBezTo>
                    <a:pt x="549910" y="5077460"/>
                    <a:pt x="708660" y="5236210"/>
                    <a:pt x="708660" y="5431790"/>
                  </a:cubicBezTo>
                  <a:lnTo>
                    <a:pt x="708660" y="5558790"/>
                  </a:lnTo>
                  <a:cubicBezTo>
                    <a:pt x="708660" y="5754370"/>
                    <a:pt x="867410" y="5913120"/>
                    <a:pt x="1062990" y="5913120"/>
                  </a:cubicBezTo>
                  <a:lnTo>
                    <a:pt x="4013200" y="5913120"/>
                  </a:lnTo>
                  <a:cubicBezTo>
                    <a:pt x="4208780" y="5913120"/>
                    <a:pt x="4367530" y="5754370"/>
                    <a:pt x="4367530" y="5558790"/>
                  </a:cubicBezTo>
                  <a:lnTo>
                    <a:pt x="4367530" y="5431790"/>
                  </a:lnTo>
                  <a:cubicBezTo>
                    <a:pt x="4367530" y="5236210"/>
                    <a:pt x="4526280" y="5077460"/>
                    <a:pt x="4721860" y="5077460"/>
                  </a:cubicBezTo>
                  <a:lnTo>
                    <a:pt x="5998210" y="5077460"/>
                  </a:lnTo>
                  <a:cubicBezTo>
                    <a:pt x="6193790" y="5077460"/>
                    <a:pt x="6352540" y="4918710"/>
                    <a:pt x="6352540" y="4723130"/>
                  </a:cubicBezTo>
                  <a:lnTo>
                    <a:pt x="6352540" y="2179320"/>
                  </a:lnTo>
                  <a:cubicBezTo>
                    <a:pt x="6350000" y="1983740"/>
                    <a:pt x="6191250" y="1826260"/>
                    <a:pt x="5995670" y="1826260"/>
                  </a:cubicBezTo>
                  <a:close/>
                </a:path>
              </a:pathLst>
            </a:custGeom>
            <a:blipFill>
              <a:blip r:embed="rId2"/>
              <a:stretch>
                <a:fillRect l="-7676" r="-1611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04500" y="1199484"/>
            <a:ext cx="6299200" cy="6316503"/>
            <a:chOff x="0" y="0"/>
            <a:chExt cx="8398933" cy="842200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52400"/>
              <a:ext cx="8398933" cy="320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9000"/>
                </a:lnSpc>
              </a:pPr>
              <a:r>
                <a:rPr lang="en-US" sz="7500">
                  <a:solidFill>
                    <a:srgbClr val="000000"/>
                  </a:solidFill>
                  <a:latin typeface="Arial Bold"/>
                </a:rPr>
                <a:t>SG7-Haut Chatelain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075301"/>
              <a:ext cx="7891603" cy="580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486"/>
                </a:lnSpc>
                <a:spcBef>
                  <a:spcPct val="0"/>
                </a:spcBef>
              </a:pPr>
              <a:r>
                <a:rPr lang="en-US" sz="2324">
                  <a:solidFill>
                    <a:srgbClr val="000000"/>
                  </a:solidFill>
                  <a:latin typeface="Arial"/>
                </a:rPr>
                <a:t>Photos : juin 2006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38315"/>
              <a:ext cx="7891603" cy="2283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443"/>
                </a:lnSpc>
                <a:spcBef>
                  <a:spcPct val="0"/>
                </a:spcBef>
              </a:pPr>
              <a:r>
                <a:rPr lang="en-US" sz="2295">
                  <a:solidFill>
                    <a:srgbClr val="000000"/>
                  </a:solidFill>
                  <a:latin typeface="Arial"/>
                </a:rPr>
                <a:t>SG7-Haut Chatelain</a:t>
              </a:r>
            </a:p>
            <a:p>
              <a:pPr marL="0" lvl="0" indent="0">
                <a:lnSpc>
                  <a:spcPts val="3443"/>
                </a:lnSpc>
                <a:spcBef>
                  <a:spcPct val="0"/>
                </a:spcBef>
              </a:pPr>
              <a:r>
                <a:rPr lang="en-US" sz="2295">
                  <a:solidFill>
                    <a:srgbClr val="000000"/>
                  </a:solidFill>
                  <a:latin typeface="Arial"/>
                </a:rPr>
                <a:t>Seuil en gabions Chatelain, 8ème section Ravine Gros Morne</a:t>
              </a:r>
            </a:p>
            <a:p>
              <a:pPr marL="0" lvl="0" indent="0">
                <a:lnSpc>
                  <a:spcPts val="3443"/>
                </a:lnSpc>
                <a:spcBef>
                  <a:spcPct val="0"/>
                </a:spcBef>
              </a:pPr>
              <a:r>
                <a:rPr lang="en-US" sz="2295">
                  <a:solidFill>
                    <a:srgbClr val="000000"/>
                  </a:solidFill>
                  <a:latin typeface="Arial"/>
                </a:rPr>
                <a:t>Bénéficiaires : famille Wilson JOSEPH</a:t>
              </a:r>
            </a:p>
          </p:txBody>
        </p:sp>
      </p:grpSp>
      <p:sp>
        <p:nvSpPr>
          <p:cNvPr id="14" name="ZoneTexte 13">
            <a:hlinkClick r:id="rId3" action="ppaction://hlinksldjump"/>
            <a:extLst>
              <a:ext uri="{FF2B5EF4-FFF2-40B4-BE49-F238E27FC236}">
                <a16:creationId xmlns:a16="http://schemas.microsoft.com/office/drawing/2014/main" id="{DA1DA813-4C73-66FC-BC55-A1B951B890A8}"/>
              </a:ext>
            </a:extLst>
          </p:cNvPr>
          <p:cNvSpPr txBox="1"/>
          <p:nvPr/>
        </p:nvSpPr>
        <p:spPr>
          <a:xfrm>
            <a:off x="15240001" y="571438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4300" y="1028700"/>
            <a:ext cx="8191500" cy="8232234"/>
          </a:xfrm>
          <a:custGeom>
            <a:avLst/>
            <a:gdLst/>
            <a:ahLst/>
            <a:cxnLst/>
            <a:rect l="l" t="t" r="r" b="b"/>
            <a:pathLst>
              <a:path w="8191500" h="8232234">
                <a:moveTo>
                  <a:pt x="0" y="0"/>
                </a:moveTo>
                <a:lnTo>
                  <a:pt x="8191500" y="0"/>
                </a:lnTo>
                <a:lnTo>
                  <a:pt x="8191500" y="8232234"/>
                </a:lnTo>
                <a:lnTo>
                  <a:pt x="0" y="8232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57" r="-29846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604557" y="2558285"/>
            <a:ext cx="6299143" cy="4348750"/>
            <a:chOff x="0" y="0"/>
            <a:chExt cx="8398857" cy="5798333"/>
          </a:xfrm>
        </p:grpSpPr>
        <p:sp>
          <p:nvSpPr>
            <p:cNvPr id="5" name="TextBox 5"/>
            <p:cNvSpPr txBox="1"/>
            <p:nvPr/>
          </p:nvSpPr>
          <p:spPr>
            <a:xfrm>
              <a:off x="0" y="47625"/>
              <a:ext cx="8398857" cy="1999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220"/>
                </a:lnSpc>
                <a:spcBef>
                  <a:spcPct val="0"/>
                </a:spcBef>
              </a:pPr>
              <a:r>
                <a:rPr lang="en-US" sz="5800">
                  <a:solidFill>
                    <a:srgbClr val="000000"/>
                  </a:solidFill>
                  <a:latin typeface="Arial Bold"/>
                </a:rPr>
                <a:t>S</a:t>
              </a:r>
              <a:r>
                <a:rPr lang="en-US" sz="5800" u="none" strike="noStrike">
                  <a:solidFill>
                    <a:srgbClr val="000000"/>
                  </a:solidFill>
                  <a:latin typeface="Arial Bold"/>
                </a:rPr>
                <a:t>G7-Haut Chatelain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463299"/>
              <a:ext cx="8398857" cy="542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0000"/>
                  </a:solidFill>
                  <a:latin typeface="Arial"/>
                </a:rPr>
                <a:t>Photo : juin 2006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769508"/>
              <a:ext cx="8398857" cy="202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0000"/>
                  </a:solidFill>
                  <a:latin typeface="Arial"/>
                </a:rPr>
                <a:t>SG7-Haut Chatelain</a:t>
              </a:r>
            </a:p>
            <a:p>
              <a:pPr marL="0" lvl="0" indent="0" algn="l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0000"/>
                  </a:solidFill>
                  <a:latin typeface="Arial"/>
                </a:rPr>
                <a:t>Seuil en gabions Chatelain, 8ème section Ravine Gros Morne</a:t>
              </a:r>
            </a:p>
            <a:p>
              <a:pPr marL="0" lvl="0" indent="0" algn="l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0000"/>
                  </a:solidFill>
                  <a:latin typeface="Arial"/>
                </a:rPr>
                <a:t>Fouille des fondations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Copie de Bois_Scié_Ti_Crête"/>
          <p:cNvSpPr/>
          <p:nvPr/>
        </p:nvSpPr>
        <p:spPr>
          <a:xfrm>
            <a:off x="3526632" y="2617119"/>
            <a:ext cx="11487150" cy="6891337"/>
          </a:xfrm>
          <a:custGeom>
            <a:avLst/>
            <a:gdLst/>
            <a:ahLst/>
            <a:cxnLst/>
            <a:rect l="l" t="t" r="r" b="b"/>
            <a:pathLst>
              <a:path w="11487150" h="6891337">
                <a:moveTo>
                  <a:pt x="0" y="0"/>
                </a:moveTo>
                <a:lnTo>
                  <a:pt x="11487150" y="0"/>
                </a:lnTo>
                <a:lnTo>
                  <a:pt x="11487150" y="6891337"/>
                </a:lnTo>
                <a:lnTo>
                  <a:pt x="0" y="6891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3476626" y="9551342"/>
            <a:ext cx="11408568" cy="380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2099">
                <a:solidFill>
                  <a:srgbClr val="000000"/>
                </a:solidFill>
                <a:latin typeface="Arial"/>
              </a:rPr>
              <a:t>Une carte localise les seuils dans les deux bassins versants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601575" y="2874170"/>
            <a:ext cx="2050257" cy="326231"/>
            <a:chOff x="0" y="0"/>
            <a:chExt cx="1943947" cy="309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43989" cy="309372"/>
            </a:xfrm>
            <a:custGeom>
              <a:avLst/>
              <a:gdLst/>
              <a:ahLst/>
              <a:cxnLst/>
              <a:rect l="l" t="t" r="r" b="b"/>
              <a:pathLst>
                <a:path w="1943989" h="309372">
                  <a:moveTo>
                    <a:pt x="0" y="0"/>
                  </a:moveTo>
                  <a:lnTo>
                    <a:pt x="1943989" y="0"/>
                  </a:lnTo>
                  <a:lnTo>
                    <a:pt x="1943989" y="309372"/>
                  </a:lnTo>
                  <a:lnTo>
                    <a:pt x="0" y="309372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943947" cy="328365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l">
                <a:lnSpc>
                  <a:spcPts val="1620"/>
                </a:lnSpc>
              </a:pPr>
              <a:r>
                <a:rPr lang="en-US" sz="1350" spc="2">
                  <a:solidFill>
                    <a:srgbClr val="000000"/>
                  </a:solidFill>
                  <a:latin typeface="Archivo Black"/>
                </a:rPr>
                <a:t>Ravine Ti Acrête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708732" y="7736682"/>
            <a:ext cx="2050255" cy="323850"/>
            <a:chOff x="0" y="0"/>
            <a:chExt cx="1943946" cy="3070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43989" cy="307086"/>
            </a:xfrm>
            <a:custGeom>
              <a:avLst/>
              <a:gdLst/>
              <a:ahLst/>
              <a:cxnLst/>
              <a:rect l="l" t="t" r="r" b="b"/>
              <a:pathLst>
                <a:path w="1943989" h="307086">
                  <a:moveTo>
                    <a:pt x="0" y="0"/>
                  </a:moveTo>
                  <a:lnTo>
                    <a:pt x="1943989" y="0"/>
                  </a:lnTo>
                  <a:lnTo>
                    <a:pt x="1943989" y="307086"/>
                  </a:lnTo>
                  <a:lnTo>
                    <a:pt x="0" y="307086"/>
                  </a:lnTo>
                  <a:close/>
                </a:path>
              </a:pathLst>
            </a:custGeom>
            <a:solidFill>
              <a:srgbClr val="FFCC9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943946" cy="32610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l">
                <a:lnSpc>
                  <a:spcPts val="1620"/>
                </a:lnSpc>
              </a:pPr>
              <a:r>
                <a:rPr lang="en-US" sz="1350" spc="2">
                  <a:solidFill>
                    <a:srgbClr val="000000"/>
                  </a:solidFill>
                  <a:latin typeface="Archivo Black"/>
                </a:rPr>
                <a:t>Ravine Bois Scié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53888" y="3193256"/>
            <a:ext cx="554831" cy="661988"/>
            <a:chOff x="0" y="0"/>
            <a:chExt cx="526062" cy="627662"/>
          </a:xfrm>
        </p:grpSpPr>
        <p:sp>
          <p:nvSpPr>
            <p:cNvPr id="11" name="Freeform 11"/>
            <p:cNvSpPr/>
            <p:nvPr/>
          </p:nvSpPr>
          <p:spPr>
            <a:xfrm>
              <a:off x="1524" y="2413"/>
              <a:ext cx="522986" cy="622808"/>
            </a:xfrm>
            <a:custGeom>
              <a:avLst/>
              <a:gdLst/>
              <a:ahLst/>
              <a:cxnLst/>
              <a:rect l="l" t="t" r="r" b="b"/>
              <a:pathLst>
                <a:path w="522986" h="622808">
                  <a:moveTo>
                    <a:pt x="522986" y="8763"/>
                  </a:moveTo>
                  <a:lnTo>
                    <a:pt x="10414" y="622808"/>
                  </a:lnTo>
                  <a:lnTo>
                    <a:pt x="0" y="614172"/>
                  </a:lnTo>
                  <a:lnTo>
                    <a:pt x="512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189494" y="8053388"/>
            <a:ext cx="1526382" cy="121443"/>
            <a:chOff x="0" y="0"/>
            <a:chExt cx="1447236" cy="115146"/>
          </a:xfrm>
        </p:grpSpPr>
        <p:sp>
          <p:nvSpPr>
            <p:cNvPr id="13" name="Freeform 13"/>
            <p:cNvSpPr/>
            <p:nvPr/>
          </p:nvSpPr>
          <p:spPr>
            <a:xfrm>
              <a:off x="6350" y="0"/>
              <a:ext cx="1434592" cy="115189"/>
            </a:xfrm>
            <a:custGeom>
              <a:avLst/>
              <a:gdLst/>
              <a:ahLst/>
              <a:cxnLst/>
              <a:rect l="l" t="t" r="r" b="b"/>
              <a:pathLst>
                <a:path w="1434592" h="115189">
                  <a:moveTo>
                    <a:pt x="1434592" y="13589"/>
                  </a:moveTo>
                  <a:lnTo>
                    <a:pt x="889" y="115189"/>
                  </a:lnTo>
                  <a:lnTo>
                    <a:pt x="0" y="101600"/>
                  </a:lnTo>
                  <a:lnTo>
                    <a:pt x="14335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331927" y="121705"/>
            <a:ext cx="11840169" cy="665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spc="39">
                <a:solidFill>
                  <a:srgbClr val="000000"/>
                </a:solidFill>
                <a:latin typeface="TT Rounds Condensed Bold"/>
              </a:rPr>
              <a:t>Ravine de Bois Scié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50790" y="1089295"/>
            <a:ext cx="12851605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497D"/>
                </a:solidFill>
                <a:latin typeface="Arimo"/>
              </a:rPr>
              <a:t>La surface du bassin versant de la ravine </a:t>
            </a:r>
            <a:r>
              <a:rPr lang="en-US" sz="2300">
                <a:solidFill>
                  <a:srgbClr val="1F497D"/>
                </a:solidFill>
                <a:latin typeface="Arimo Bold"/>
              </a:rPr>
              <a:t>Bois Scié</a:t>
            </a:r>
            <a:r>
              <a:rPr lang="en-US" sz="2300">
                <a:solidFill>
                  <a:srgbClr val="1F497D"/>
                </a:solidFill>
                <a:latin typeface="Arimo"/>
              </a:rPr>
              <a:t> est de 0,74 km2, sa longueur de 1,5 km, le dénivelé est de 220 m et sa pente moyenne est de 6%.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43366" y="5753100"/>
            <a:ext cx="5815934" cy="350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560"/>
              </a:lnSpc>
              <a:spcBef>
                <a:spcPct val="0"/>
              </a:spcBef>
            </a:pPr>
            <a:r>
              <a:rPr lang="en-US" sz="3800" u="none" strike="noStrike" dirty="0">
                <a:solidFill>
                  <a:srgbClr val="000000"/>
                </a:solidFill>
                <a:latin typeface="Arial Bold"/>
              </a:rPr>
              <a:t>SG7-Chatelain</a:t>
            </a:r>
          </a:p>
          <a:p>
            <a:pPr marL="0" lvl="0" indent="0">
              <a:lnSpc>
                <a:spcPts val="4560"/>
              </a:lnSpc>
              <a:spcBef>
                <a:spcPct val="0"/>
              </a:spcBef>
            </a:pPr>
            <a:r>
              <a:rPr lang="en-US" sz="3800" u="none" strike="noStrike" dirty="0" err="1">
                <a:solidFill>
                  <a:srgbClr val="000000"/>
                </a:solidFill>
                <a:latin typeface="Arial Bold"/>
              </a:rPr>
              <a:t>Seuil</a:t>
            </a:r>
            <a:r>
              <a:rPr lang="en-US" sz="3800" u="none" strike="noStrike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800" u="none" strike="noStrike" dirty="0" err="1">
                <a:solidFill>
                  <a:srgbClr val="000000"/>
                </a:solidFill>
                <a:latin typeface="Arial Bold"/>
              </a:rPr>
              <a:t>en</a:t>
            </a:r>
            <a:r>
              <a:rPr lang="en-US" sz="3800" u="none" strike="noStrike" dirty="0">
                <a:solidFill>
                  <a:srgbClr val="000000"/>
                </a:solidFill>
                <a:latin typeface="Arial Bold"/>
              </a:rPr>
              <a:t> gabions Chatelain, 8ème section Ravine Gros Morne</a:t>
            </a:r>
          </a:p>
          <a:p>
            <a:pPr marL="0" lvl="0" indent="0">
              <a:lnSpc>
                <a:spcPts val="4560"/>
              </a:lnSpc>
              <a:spcBef>
                <a:spcPct val="0"/>
              </a:spcBef>
            </a:pPr>
            <a:r>
              <a:rPr lang="en-US" sz="3800" u="none" strike="noStrike" dirty="0">
                <a:solidFill>
                  <a:srgbClr val="000000"/>
                </a:solidFill>
                <a:latin typeface="Arial Bold"/>
              </a:rPr>
              <a:t>Sole de béton pour </a:t>
            </a:r>
            <a:r>
              <a:rPr lang="en-US" sz="3800" u="none" strike="noStrike" dirty="0" err="1">
                <a:solidFill>
                  <a:srgbClr val="000000"/>
                </a:solidFill>
                <a:latin typeface="Arial Bold"/>
              </a:rPr>
              <a:t>asseoir</a:t>
            </a:r>
            <a:r>
              <a:rPr lang="en-US" sz="3800" u="none" strike="noStrike" dirty="0">
                <a:solidFill>
                  <a:srgbClr val="000000"/>
                </a:solidFill>
                <a:latin typeface="Arial Bold"/>
              </a:rPr>
              <a:t> les gabions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443366" y="962025"/>
            <a:ext cx="581593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Arial"/>
              </a:rPr>
              <a:t>Photo : juin 2006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0856770" cy="10287000"/>
          </a:xfrm>
          <a:custGeom>
            <a:avLst/>
            <a:gdLst/>
            <a:ahLst/>
            <a:cxnLst/>
            <a:rect l="l" t="t" r="r" b="b"/>
            <a:pathLst>
              <a:path w="10856770" h="10287000">
                <a:moveTo>
                  <a:pt x="0" y="0"/>
                </a:moveTo>
                <a:lnTo>
                  <a:pt x="10856770" y="0"/>
                </a:lnTo>
                <a:lnTo>
                  <a:pt x="108567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16" r="-1460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43366" y="5172075"/>
            <a:ext cx="5815934" cy="408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280"/>
              </a:lnSpc>
              <a:spcBef>
                <a:spcPct val="0"/>
              </a:spcBef>
            </a:pPr>
            <a:r>
              <a:rPr lang="en-US" sz="4400" u="none" strike="noStrike" dirty="0">
                <a:solidFill>
                  <a:srgbClr val="000000"/>
                </a:solidFill>
                <a:latin typeface="Arial Bold"/>
              </a:rPr>
              <a:t>SG7-Haut Chatelain</a:t>
            </a:r>
          </a:p>
          <a:p>
            <a:pPr marL="0" lvl="0" indent="0">
              <a:lnSpc>
                <a:spcPts val="5280"/>
              </a:lnSpc>
              <a:spcBef>
                <a:spcPct val="0"/>
              </a:spcBef>
            </a:pPr>
            <a:r>
              <a:rPr lang="en-US" sz="4400" u="none" strike="noStrike" dirty="0" err="1">
                <a:solidFill>
                  <a:srgbClr val="000000"/>
                </a:solidFill>
                <a:latin typeface="Arial Bold"/>
              </a:rPr>
              <a:t>Seuil</a:t>
            </a:r>
            <a:r>
              <a:rPr lang="en-US" sz="4400" u="none" strike="noStrike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400" u="none" strike="noStrike" dirty="0" err="1">
                <a:solidFill>
                  <a:srgbClr val="000000"/>
                </a:solidFill>
                <a:latin typeface="Arial Bold"/>
              </a:rPr>
              <a:t>en</a:t>
            </a:r>
            <a:r>
              <a:rPr lang="en-US" sz="4400" u="none" strike="noStrike" dirty="0">
                <a:solidFill>
                  <a:srgbClr val="000000"/>
                </a:solidFill>
                <a:latin typeface="Arial Bold"/>
              </a:rPr>
              <a:t> gabions Haut Chatelain, 8ème section Ravine Gros Morne</a:t>
            </a:r>
          </a:p>
          <a:p>
            <a:pPr marL="0" lvl="0" indent="0">
              <a:lnSpc>
                <a:spcPts val="5280"/>
              </a:lnSpc>
              <a:spcBef>
                <a:spcPct val="0"/>
              </a:spcBef>
            </a:pPr>
            <a:r>
              <a:rPr lang="en-US" sz="4400" u="none" strike="noStrike" dirty="0">
                <a:solidFill>
                  <a:srgbClr val="000000"/>
                </a:solidFill>
                <a:latin typeface="Arial Bold"/>
              </a:rPr>
              <a:t>Pose des gabions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443366" y="962025"/>
            <a:ext cx="5815934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960"/>
              </a:lnSpc>
              <a:spcBef>
                <a:spcPct val="0"/>
              </a:spcBef>
            </a:pPr>
            <a:r>
              <a:rPr lang="en-US" sz="3300" u="none" strike="noStrike">
                <a:solidFill>
                  <a:srgbClr val="000000"/>
                </a:solidFill>
                <a:latin typeface="Arial"/>
              </a:rPr>
              <a:t>Photo : juin 2006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0856770" cy="10287000"/>
          </a:xfrm>
          <a:custGeom>
            <a:avLst/>
            <a:gdLst/>
            <a:ahLst/>
            <a:cxnLst/>
            <a:rect l="l" t="t" r="r" b="b"/>
            <a:pathLst>
              <a:path w="10856770" h="10287000">
                <a:moveTo>
                  <a:pt x="0" y="0"/>
                </a:moveTo>
                <a:lnTo>
                  <a:pt x="10856770" y="0"/>
                </a:lnTo>
                <a:lnTo>
                  <a:pt x="108567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54" r="-11522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2239825"/>
            <a:ext cx="9591422" cy="6606481"/>
          </a:xfrm>
          <a:custGeom>
            <a:avLst/>
            <a:gdLst/>
            <a:ahLst/>
            <a:cxnLst/>
            <a:rect l="l" t="t" r="r" b="b"/>
            <a:pathLst>
              <a:path w="9591422" h="6606481">
                <a:moveTo>
                  <a:pt x="0" y="0"/>
                </a:moveTo>
                <a:lnTo>
                  <a:pt x="9591422" y="0"/>
                </a:lnTo>
                <a:lnTo>
                  <a:pt x="9591422" y="6606481"/>
                </a:lnTo>
                <a:lnTo>
                  <a:pt x="0" y="6606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1" r="-3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105772" y="4087049"/>
            <a:ext cx="7854490" cy="1500579"/>
          </a:xfrm>
          <a:custGeom>
            <a:avLst/>
            <a:gdLst/>
            <a:ahLst/>
            <a:cxnLst/>
            <a:rect l="l" t="t" r="r" b="b"/>
            <a:pathLst>
              <a:path w="7854490" h="1500579">
                <a:moveTo>
                  <a:pt x="0" y="0"/>
                </a:moveTo>
                <a:lnTo>
                  <a:pt x="7854490" y="0"/>
                </a:lnTo>
                <a:lnTo>
                  <a:pt x="7854490" y="1500579"/>
                </a:lnTo>
                <a:lnTo>
                  <a:pt x="0" y="1500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14" r="-2161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028700" y="735126"/>
            <a:ext cx="1623060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15"/>
              </a:lnSpc>
            </a:pPr>
            <a:r>
              <a:rPr lang="en-US" sz="6012">
                <a:solidFill>
                  <a:srgbClr val="000000"/>
                </a:solidFill>
                <a:latin typeface="Open Sans"/>
              </a:rPr>
              <a:t>SM5 - Haut Chatelain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698707" cy="10287000"/>
          </a:xfrm>
          <a:custGeom>
            <a:avLst/>
            <a:gdLst/>
            <a:ahLst/>
            <a:cxnLst/>
            <a:rect l="l" t="t" r="r" b="b"/>
            <a:pathLst>
              <a:path w="7698707" h="10287000">
                <a:moveTo>
                  <a:pt x="0" y="0"/>
                </a:moveTo>
                <a:lnTo>
                  <a:pt x="7698707" y="0"/>
                </a:lnTo>
                <a:lnTo>
                  <a:pt x="76987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83" r="-51492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9144000" y="2301693"/>
            <a:ext cx="7953971" cy="5683615"/>
            <a:chOff x="0" y="0"/>
            <a:chExt cx="10605294" cy="7578153"/>
          </a:xfrm>
        </p:grpSpPr>
        <p:sp>
          <p:nvSpPr>
            <p:cNvPr id="4" name="AutoShape 4"/>
            <p:cNvSpPr/>
            <p:nvPr/>
          </p:nvSpPr>
          <p:spPr>
            <a:xfrm>
              <a:off x="0" y="3730307"/>
              <a:ext cx="10605294" cy="12700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0605294" cy="2944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8146"/>
                </a:lnSpc>
              </a:pPr>
              <a:r>
                <a:rPr lang="en-US" sz="7406" dirty="0">
                  <a:solidFill>
                    <a:srgbClr val="000000"/>
                  </a:solidFill>
                  <a:latin typeface="Arial Bold"/>
                </a:rPr>
                <a:t>SG8-Haut Chatelain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687252"/>
              <a:ext cx="10605294" cy="572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</a:pPr>
              <a:r>
                <a:rPr lang="en-US" sz="2400" strike="noStrike">
                  <a:solidFill>
                    <a:srgbClr val="000000"/>
                  </a:solidFill>
                  <a:latin typeface="Arial"/>
                </a:rPr>
                <a:t>Photo : Mai  2006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886767"/>
              <a:ext cx="10605294" cy="1691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18"/>
                </a:lnSpc>
                <a:spcBef>
                  <a:spcPct val="0"/>
                </a:spcBef>
              </a:pPr>
              <a:r>
                <a:rPr lang="en-US" sz="2370" u="none" strike="noStrike">
                  <a:solidFill>
                    <a:srgbClr val="000000"/>
                  </a:solidFill>
                  <a:latin typeface="Arial"/>
                </a:rPr>
                <a:t>Seuil en gabions Chatelain, 8ème  section Ravine Gros Morne</a:t>
              </a:r>
            </a:p>
            <a:p>
              <a:pPr marL="0" lvl="0" indent="0" algn="l">
                <a:lnSpc>
                  <a:spcPts val="3318"/>
                </a:lnSpc>
                <a:spcBef>
                  <a:spcPct val="0"/>
                </a:spcBef>
              </a:pPr>
              <a:r>
                <a:rPr lang="en-US" sz="2370" u="none" strike="noStrike">
                  <a:solidFill>
                    <a:srgbClr val="000000"/>
                  </a:solidFill>
                  <a:latin typeface="Arial"/>
                </a:rPr>
                <a:t>Bénéficiaire : Famille Rénold CELADON</a:t>
              </a:r>
            </a:p>
          </p:txBody>
        </p:sp>
      </p:grpSp>
      <p:sp>
        <p:nvSpPr>
          <p:cNvPr id="8" name="ZoneTexte 7">
            <a:hlinkClick r:id="rId3" action="ppaction://hlinksldjump"/>
            <a:extLst>
              <a:ext uri="{FF2B5EF4-FFF2-40B4-BE49-F238E27FC236}">
                <a16:creationId xmlns:a16="http://schemas.microsoft.com/office/drawing/2014/main" id="{A9A8714E-E23F-1263-45E4-9B6654933BBF}"/>
              </a:ext>
            </a:extLst>
          </p:cNvPr>
          <p:cNvSpPr txBox="1"/>
          <p:nvPr/>
        </p:nvSpPr>
        <p:spPr>
          <a:xfrm>
            <a:off x="15240001" y="571438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43366" y="5924550"/>
            <a:ext cx="5815934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75"/>
              </a:lnSpc>
              <a:spcBef>
                <a:spcPct val="0"/>
              </a:spcBef>
            </a:pPr>
            <a:r>
              <a:rPr lang="en-US" sz="3562" u="none" strike="noStrike" dirty="0">
                <a:solidFill>
                  <a:srgbClr val="000000"/>
                </a:solidFill>
                <a:latin typeface="Arial Bold"/>
              </a:rPr>
              <a:t>SG8-Haut Chatelain</a:t>
            </a:r>
          </a:p>
          <a:p>
            <a:pPr marL="0" lvl="0" indent="0">
              <a:lnSpc>
                <a:spcPts val="4275"/>
              </a:lnSpc>
              <a:spcBef>
                <a:spcPct val="0"/>
              </a:spcBef>
            </a:pPr>
            <a:r>
              <a:rPr lang="en-US" sz="3562" u="none" strike="noStrike" dirty="0" err="1">
                <a:solidFill>
                  <a:srgbClr val="000000"/>
                </a:solidFill>
                <a:latin typeface="Arial Bold"/>
              </a:rPr>
              <a:t>Seuil</a:t>
            </a:r>
            <a:r>
              <a:rPr lang="en-US" sz="3562" u="none" strike="noStrike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562" u="none" strike="noStrike" dirty="0" err="1">
                <a:solidFill>
                  <a:srgbClr val="000000"/>
                </a:solidFill>
                <a:latin typeface="Arial Bold"/>
              </a:rPr>
              <a:t>en</a:t>
            </a:r>
            <a:r>
              <a:rPr lang="en-US" sz="3562" u="none" strike="noStrike" dirty="0">
                <a:solidFill>
                  <a:srgbClr val="000000"/>
                </a:solidFill>
                <a:latin typeface="Arial Bold"/>
              </a:rPr>
              <a:t> gabions Haut Chatelain, 8ème  section Ravine Gros Morne</a:t>
            </a:r>
          </a:p>
          <a:p>
            <a:pPr marL="0" lvl="0" indent="0">
              <a:lnSpc>
                <a:spcPts val="4275"/>
              </a:lnSpc>
              <a:spcBef>
                <a:spcPct val="0"/>
              </a:spcBef>
            </a:pPr>
            <a:r>
              <a:rPr lang="en-US" sz="3562" u="none" strike="noStrike" dirty="0" err="1">
                <a:solidFill>
                  <a:srgbClr val="000000"/>
                </a:solidFill>
                <a:latin typeface="Arial Bold"/>
              </a:rPr>
              <a:t>Bénéficiaire</a:t>
            </a:r>
            <a:r>
              <a:rPr lang="en-US" sz="3562" u="none" strike="noStrike" dirty="0">
                <a:solidFill>
                  <a:srgbClr val="000000"/>
                </a:solidFill>
                <a:latin typeface="Arial Bold"/>
              </a:rPr>
              <a:t> : Famille </a:t>
            </a:r>
            <a:r>
              <a:rPr lang="en-US" sz="3562" u="none" strike="noStrike" dirty="0" err="1">
                <a:solidFill>
                  <a:srgbClr val="000000"/>
                </a:solidFill>
                <a:latin typeface="Arial Bold"/>
              </a:rPr>
              <a:t>Rénold</a:t>
            </a:r>
            <a:r>
              <a:rPr lang="en-US" sz="3562" u="none" strike="noStrike" dirty="0">
                <a:solidFill>
                  <a:srgbClr val="000000"/>
                </a:solidFill>
                <a:latin typeface="Arial Bold"/>
              </a:rPr>
              <a:t> CELADON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443366" y="971550"/>
            <a:ext cx="5815934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555"/>
              </a:lnSpc>
              <a:spcBef>
                <a:spcPct val="0"/>
              </a:spcBef>
            </a:pPr>
            <a:r>
              <a:rPr lang="en-US" sz="2962" u="none" strike="noStrike">
                <a:solidFill>
                  <a:srgbClr val="000000"/>
                </a:solidFill>
                <a:latin typeface="Arial"/>
              </a:rPr>
              <a:t>Photo : Juin 2006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0856770" cy="10287000"/>
          </a:xfrm>
          <a:custGeom>
            <a:avLst/>
            <a:gdLst/>
            <a:ahLst/>
            <a:cxnLst/>
            <a:rect l="l" t="t" r="r" b="b"/>
            <a:pathLst>
              <a:path w="10856770" h="10287000">
                <a:moveTo>
                  <a:pt x="0" y="0"/>
                </a:moveTo>
                <a:lnTo>
                  <a:pt x="10856770" y="0"/>
                </a:lnTo>
                <a:lnTo>
                  <a:pt x="108567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69" r="-19907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0314" y="757870"/>
            <a:ext cx="1982316" cy="470148"/>
            <a:chOff x="0" y="0"/>
            <a:chExt cx="1879529" cy="445770"/>
          </a:xfrm>
        </p:grpSpPr>
        <p:sp>
          <p:nvSpPr>
            <p:cNvPr id="3" name="Freeform 3"/>
            <p:cNvSpPr/>
            <p:nvPr/>
          </p:nvSpPr>
          <p:spPr>
            <a:xfrm>
              <a:off x="18034" y="18034"/>
              <a:ext cx="1843405" cy="409702"/>
            </a:xfrm>
            <a:custGeom>
              <a:avLst/>
              <a:gdLst/>
              <a:ahLst/>
              <a:cxnLst/>
              <a:rect l="l" t="t" r="r" b="b"/>
              <a:pathLst>
                <a:path w="1843405" h="409702">
                  <a:moveTo>
                    <a:pt x="0" y="0"/>
                  </a:moveTo>
                  <a:lnTo>
                    <a:pt x="1843405" y="0"/>
                  </a:lnTo>
                  <a:lnTo>
                    <a:pt x="1843405" y="409702"/>
                  </a:lnTo>
                  <a:lnTo>
                    <a:pt x="0" y="4097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879473" cy="445770"/>
            </a:xfrm>
            <a:custGeom>
              <a:avLst/>
              <a:gdLst/>
              <a:ahLst/>
              <a:cxnLst/>
              <a:rect l="l" t="t" r="r" b="b"/>
              <a:pathLst>
                <a:path w="1879473" h="445770">
                  <a:moveTo>
                    <a:pt x="18034" y="0"/>
                  </a:moveTo>
                  <a:lnTo>
                    <a:pt x="1861439" y="0"/>
                  </a:lnTo>
                  <a:cubicBezTo>
                    <a:pt x="1871472" y="0"/>
                    <a:pt x="1879473" y="8128"/>
                    <a:pt x="1879473" y="18034"/>
                  </a:cubicBezTo>
                  <a:lnTo>
                    <a:pt x="1879473" y="427736"/>
                  </a:lnTo>
                  <a:cubicBezTo>
                    <a:pt x="1879473" y="437769"/>
                    <a:pt x="1871345" y="445770"/>
                    <a:pt x="1861439" y="445770"/>
                  </a:cubicBezTo>
                  <a:lnTo>
                    <a:pt x="18034" y="445770"/>
                  </a:lnTo>
                  <a:cubicBezTo>
                    <a:pt x="8128" y="445770"/>
                    <a:pt x="0" y="437642"/>
                    <a:pt x="0" y="427736"/>
                  </a:cubicBezTo>
                  <a:lnTo>
                    <a:pt x="0" y="18034"/>
                  </a:lnTo>
                  <a:cubicBezTo>
                    <a:pt x="0" y="8128"/>
                    <a:pt x="8128" y="0"/>
                    <a:pt x="18034" y="0"/>
                  </a:cubicBezTo>
                  <a:moveTo>
                    <a:pt x="18034" y="36068"/>
                  </a:moveTo>
                  <a:lnTo>
                    <a:pt x="18034" y="18034"/>
                  </a:lnTo>
                  <a:lnTo>
                    <a:pt x="36068" y="18034"/>
                  </a:lnTo>
                  <a:lnTo>
                    <a:pt x="36068" y="427736"/>
                  </a:lnTo>
                  <a:lnTo>
                    <a:pt x="18034" y="427736"/>
                  </a:lnTo>
                  <a:lnTo>
                    <a:pt x="18034" y="409702"/>
                  </a:lnTo>
                  <a:lnTo>
                    <a:pt x="1861439" y="409702"/>
                  </a:lnTo>
                  <a:lnTo>
                    <a:pt x="1861439" y="427736"/>
                  </a:lnTo>
                  <a:lnTo>
                    <a:pt x="1843405" y="427736"/>
                  </a:lnTo>
                  <a:lnTo>
                    <a:pt x="1843405" y="18034"/>
                  </a:lnTo>
                  <a:lnTo>
                    <a:pt x="1861439" y="18034"/>
                  </a:lnTo>
                  <a:lnTo>
                    <a:pt x="1861439" y="36068"/>
                  </a:lnTo>
                  <a:lnTo>
                    <a:pt x="18034" y="360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Freeform 5"/>
          <p:cNvSpPr/>
          <p:nvPr/>
        </p:nvSpPr>
        <p:spPr>
          <a:xfrm>
            <a:off x="2488743" y="152057"/>
            <a:ext cx="13513257" cy="10134943"/>
          </a:xfrm>
          <a:custGeom>
            <a:avLst/>
            <a:gdLst/>
            <a:ahLst/>
            <a:cxnLst/>
            <a:rect l="l" t="t" r="r" b="b"/>
            <a:pathLst>
              <a:path w="13513257" h="10134943">
                <a:moveTo>
                  <a:pt x="0" y="0"/>
                </a:moveTo>
                <a:lnTo>
                  <a:pt x="13513257" y="0"/>
                </a:lnTo>
                <a:lnTo>
                  <a:pt x="13513257" y="10134943"/>
                </a:lnTo>
                <a:lnTo>
                  <a:pt x="0" y="10134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800" y="9409229"/>
            <a:ext cx="15245652" cy="908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18"/>
              </a:lnSpc>
              <a:spcBef>
                <a:spcPct val="0"/>
              </a:spcBef>
            </a:pPr>
            <a:r>
              <a:rPr lang="en-US" sz="4727" u="none" dirty="0" err="1">
                <a:solidFill>
                  <a:srgbClr val="000000"/>
                </a:solidFill>
                <a:latin typeface="Arial"/>
              </a:rPr>
              <a:t>Seuil</a:t>
            </a:r>
            <a:r>
              <a:rPr lang="en-US" sz="4727" u="none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727" u="none" dirty="0" err="1">
                <a:solidFill>
                  <a:srgbClr val="000000"/>
                </a:solidFill>
                <a:latin typeface="Arial"/>
              </a:rPr>
              <a:t>bassin</a:t>
            </a:r>
            <a:r>
              <a:rPr lang="en-US" sz="4727" u="none" dirty="0">
                <a:solidFill>
                  <a:srgbClr val="000000"/>
                </a:solidFill>
                <a:latin typeface="Arial"/>
              </a:rPr>
              <a:t> SB34-Haut Chatelain sur la ravine Chatelain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81001" y="190499"/>
            <a:ext cx="17739904" cy="9040380"/>
            <a:chOff x="40405" y="321138"/>
            <a:chExt cx="11287760" cy="6350000"/>
          </a:xfrm>
        </p:grpSpPr>
        <p:sp>
          <p:nvSpPr>
            <p:cNvPr id="4" name="Freeform 4"/>
            <p:cNvSpPr/>
            <p:nvPr/>
          </p:nvSpPr>
          <p:spPr>
            <a:xfrm>
              <a:off x="40405" y="321138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 t="-18945" b="-14401"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5" name="ZoneTexte 4">
            <a:hlinkClick r:id="rId4" action="ppaction://hlinksldjump"/>
            <a:extLst>
              <a:ext uri="{FF2B5EF4-FFF2-40B4-BE49-F238E27FC236}">
                <a16:creationId xmlns:a16="http://schemas.microsoft.com/office/drawing/2014/main" id="{AAFD97F7-81F2-4C52-6A4D-A51BD67609EC}"/>
              </a:ext>
            </a:extLst>
          </p:cNvPr>
          <p:cNvSpPr txBox="1"/>
          <p:nvPr/>
        </p:nvSpPr>
        <p:spPr>
          <a:xfrm>
            <a:off x="16341481" y="190499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84010" y="418820"/>
            <a:ext cx="10535275" cy="9449359"/>
          </a:xfrm>
          <a:custGeom>
            <a:avLst/>
            <a:gdLst/>
            <a:ahLst/>
            <a:cxnLst/>
            <a:rect l="l" t="t" r="r" b="b"/>
            <a:pathLst>
              <a:path w="10535275" h="9449359">
                <a:moveTo>
                  <a:pt x="0" y="0"/>
                </a:moveTo>
                <a:lnTo>
                  <a:pt x="10535275" y="0"/>
                </a:lnTo>
                <a:lnTo>
                  <a:pt x="10535275" y="9449360"/>
                </a:lnTo>
                <a:lnTo>
                  <a:pt x="0" y="9449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6" r="-1908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028700" y="914400"/>
            <a:ext cx="4914900" cy="180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096"/>
              </a:lnSpc>
            </a:pPr>
            <a:r>
              <a:rPr lang="en-US" sz="5913" dirty="0">
                <a:solidFill>
                  <a:srgbClr val="000000"/>
                </a:solidFill>
                <a:latin typeface="Arial Bold"/>
              </a:rPr>
              <a:t>SB34-Haut Chatelain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500461"/>
              </p:ext>
            </p:extLst>
          </p:nvPr>
        </p:nvGraphicFramePr>
        <p:xfrm>
          <a:off x="1143000" y="1"/>
          <a:ext cx="16078200" cy="10356469"/>
        </p:xfrm>
        <a:graphic>
          <a:graphicData uri="http://schemas.openxmlformats.org/drawingml/2006/table">
            <a:tbl>
              <a:tblPr/>
              <a:tblGrid>
                <a:gridCol w="364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8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8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5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100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24382">
                <a:tc gridSpan="5">
                  <a:txBody>
                    <a:bodyPr/>
                    <a:lstStyle/>
                    <a:p>
                      <a:pPr algn="l">
                        <a:lnSpc>
                          <a:spcPts val="1967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886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13 novembre 2009 Date de fin de chantier : 5 décembre 2009 Longueur : 13,75 m</a:t>
                      </a:r>
                    </a:p>
                    <a:p>
                      <a:pPr algn="l">
                        <a:lnSpc>
                          <a:spcPts val="184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Largeur : 0,60 m</a:t>
                      </a:r>
                    </a:p>
                    <a:p>
                      <a:pPr algn="l">
                        <a:lnSpc>
                          <a:spcPts val="187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Hauteur au déversoir : 1,40 m (en amont) et 0,90 m en aval Volume maçonnerie du seuil : 16,5 m³</a:t>
                      </a:r>
                    </a:p>
                    <a:p>
                      <a:pPr algn="l">
                        <a:lnSpc>
                          <a:spcPts val="184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Volume bassin de dissipation énergie : 4,90 X 4,05 X 0,75 = 14,88 m³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67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886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13 novembre 2009 Date de fin de chantier : 5 décembre 2009 Longueur : 13,75 m</a:t>
                      </a:r>
                    </a:p>
                    <a:p>
                      <a:pPr algn="l">
                        <a:lnSpc>
                          <a:spcPts val="184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Largeur : 0,60 m</a:t>
                      </a:r>
                    </a:p>
                    <a:p>
                      <a:pPr algn="l">
                        <a:lnSpc>
                          <a:spcPts val="187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Hauteur au déversoir : 1,40 m (en amont) et 0,90 m en aval Volume maçonnerie du seuil : 16,5 m³</a:t>
                      </a:r>
                    </a:p>
                    <a:p>
                      <a:pPr algn="l">
                        <a:lnSpc>
                          <a:spcPts val="184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Volume bassin de dissipation énergie : 4,90 X 4,05 X 0,75 = 14,88 m³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67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886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13 novembre 2009 Date de fin de chantier : 5 décembre 2009 Longueur : 13,75 m</a:t>
                      </a:r>
                    </a:p>
                    <a:p>
                      <a:pPr algn="l">
                        <a:lnSpc>
                          <a:spcPts val="184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Largeur : 0,60 m</a:t>
                      </a:r>
                    </a:p>
                    <a:p>
                      <a:pPr algn="l">
                        <a:lnSpc>
                          <a:spcPts val="187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Hauteur au déversoir : 1,40 m (en amont) et 0,90 m en aval Volume maçonnerie du seuil : 16,5 m³</a:t>
                      </a:r>
                    </a:p>
                    <a:p>
                      <a:pPr algn="l">
                        <a:lnSpc>
                          <a:spcPts val="184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Volume bassin de dissipation énergie : 4,90 X 4,05 X 0,75 = 14,88 m³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67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886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13 novembre 2009 Date de fin de chantier : 5 décembre 2009 Longueur : 13,75 m</a:t>
                      </a:r>
                    </a:p>
                    <a:p>
                      <a:pPr algn="l">
                        <a:lnSpc>
                          <a:spcPts val="184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Largeur : 0,60 m</a:t>
                      </a:r>
                    </a:p>
                    <a:p>
                      <a:pPr algn="l">
                        <a:lnSpc>
                          <a:spcPts val="187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Hauteur au déversoir : 1,40 m (en amont) et 0,90 m en aval Volume maçonnerie du seuil : 16,5 m³</a:t>
                      </a:r>
                    </a:p>
                    <a:p>
                      <a:pPr algn="l">
                        <a:lnSpc>
                          <a:spcPts val="184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Volume bassin de dissipation énergie : 4,90 X 4,05 X 0,75 = 14,88 m³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67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886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13 novembre 2009 Date de fin de chantier : 5 décembre 2009 Longueur : 13,75 m</a:t>
                      </a:r>
                    </a:p>
                    <a:p>
                      <a:pPr algn="l">
                        <a:lnSpc>
                          <a:spcPts val="184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Largeur : 0,60 m</a:t>
                      </a:r>
                    </a:p>
                    <a:p>
                      <a:pPr algn="l">
                        <a:lnSpc>
                          <a:spcPts val="187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Hauteur au déversoir : 1,40 m (en amont) et 0,90 m en aval Volume maçonnerie du seuil : 16,5 m³</a:t>
                      </a:r>
                    </a:p>
                    <a:p>
                      <a:pPr algn="l">
                        <a:lnSpc>
                          <a:spcPts val="1847"/>
                        </a:lnSpc>
                      </a:pPr>
                      <a:r>
                        <a:rPr lang="en-US" sz="1639">
                          <a:solidFill>
                            <a:srgbClr val="000000"/>
                          </a:solidFill>
                          <a:latin typeface="Arial"/>
                        </a:rPr>
                        <a:t>Volume bassin de dissipation énergie : 4,90 X 4,05 X 0,75 = 14,88 m³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438">
                <a:tc gridSpan="5"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683">
                <a:tc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64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 Bold"/>
                        </a:rPr>
                        <a:t>Nombre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19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 Bold"/>
                        </a:rPr>
                        <a:t>Prix d’achat</a:t>
                      </a:r>
                      <a:endParaRPr lang="en-US" sz="1100"/>
                    </a:p>
                    <a:p>
                      <a:pPr algn="ctr">
                        <a:lnSpc>
                          <a:spcPts val="2056"/>
                        </a:lnSpc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 Bold"/>
                        </a:rPr>
                        <a:t>unitaire</a:t>
                      </a:r>
                    </a:p>
                    <a:p>
                      <a:pPr algn="ctr">
                        <a:lnSpc>
                          <a:spcPts val="2026"/>
                        </a:lnSpc>
                      </a:pPr>
                      <a:endParaRPr lang="en-US" sz="1788" spc="-14">
                        <a:solidFill>
                          <a:srgbClr val="000000"/>
                        </a:solidFill>
                        <a:latin typeface="Arial Bold"/>
                      </a:endParaRP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r>
                        <a:rPr lang="en-US" sz="1788">
                          <a:solidFill>
                            <a:srgbClr val="000000"/>
                          </a:solidFill>
                          <a:latin typeface="Arial Bold"/>
                        </a:rPr>
                        <a:t>Prix d’achat 1 € = 50 gdes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56"/>
                        </a:lnSpc>
                        <a:defRPr/>
                      </a:pPr>
                      <a:r>
                        <a:rPr lang="en-US" sz="1788">
                          <a:solidFill>
                            <a:srgbClr val="000000"/>
                          </a:solidFill>
                          <a:latin typeface="Arial Bold"/>
                        </a:rPr>
                        <a:t>Prix d’achat 1 € = 50 gdes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259">
                <a:tc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 Bold"/>
                        </a:rPr>
                        <a:t>En gourdes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 Bold"/>
                        </a:rPr>
                        <a:t>En euros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927">
                <a:tc>
                  <a:txBody>
                    <a:bodyPr/>
                    <a:lstStyle/>
                    <a:p>
                      <a:pPr algn="l">
                        <a:lnSpc>
                          <a:spcPts val="2019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Jours	manœuvres</a:t>
                      </a:r>
                      <a:endParaRPr lang="en-US" sz="1100"/>
                    </a:p>
                    <a:p>
                      <a:pPr algn="l">
                        <a:lnSpc>
                          <a:spcPts val="2011"/>
                        </a:lnSpc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fouilles fondations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>
                          <a:solidFill>
                            <a:srgbClr val="000000"/>
                          </a:solidFill>
                          <a:latin typeface="Arial"/>
                        </a:rPr>
                        <a:t>Contrat de 10000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10000gdes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194">
                <a:tc>
                  <a:txBody>
                    <a:bodyPr/>
                    <a:lstStyle/>
                    <a:p>
                      <a:pPr algn="l">
                        <a:lnSpc>
                          <a:spcPts val="2056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m³	de	roches achetées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59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500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29500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590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3594">
                <a:tc>
                  <a:txBody>
                    <a:bodyPr/>
                    <a:lstStyle/>
                    <a:p>
                      <a:pPr algn="l">
                        <a:lnSpc>
                          <a:spcPts val="2056"/>
                        </a:lnSpc>
                        <a:defRPr/>
                      </a:pPr>
                      <a:r>
                        <a:rPr lang="en-US" sz="1788">
                          <a:solidFill>
                            <a:srgbClr val="000000"/>
                          </a:solidFill>
                          <a:latin typeface="Arial"/>
                        </a:rPr>
                        <a:t>chargements sable </a:t>
                      </a:r>
                      <a:r>
                        <a:rPr lang="en-US" sz="1788">
                          <a:solidFill>
                            <a:srgbClr val="001F5F"/>
                          </a:solidFill>
                          <a:latin typeface="Arial"/>
                        </a:rPr>
                        <a:t>transport sable </a:t>
                      </a:r>
                      <a:r>
                        <a:rPr lang="en-US" sz="1788">
                          <a:solidFill>
                            <a:srgbClr val="000000"/>
                          </a:solidFill>
                          <a:latin typeface="Arial"/>
                        </a:rPr>
                        <a:t>Brouettes gravier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1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32</a:t>
                      </a:r>
                      <a:endParaRPr lang="en-US" sz="1100"/>
                    </a:p>
                    <a:p>
                      <a:pPr algn="l">
                        <a:lnSpc>
                          <a:spcPts val="2056"/>
                        </a:lnSpc>
                      </a:pPr>
                      <a:r>
                        <a:rPr lang="en-US" sz="1788" spc="-37">
                          <a:solidFill>
                            <a:srgbClr val="001F5F"/>
                          </a:solidFill>
                          <a:latin typeface="Arial"/>
                        </a:rPr>
                        <a:t>14</a:t>
                      </a:r>
                    </a:p>
                    <a:p>
                      <a:pPr algn="l">
                        <a:lnSpc>
                          <a:spcPts val="2026"/>
                        </a:lnSpc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104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1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150</a:t>
                      </a:r>
                      <a:endParaRPr lang="en-US" sz="1100"/>
                    </a:p>
                    <a:p>
                      <a:pPr algn="l">
                        <a:lnSpc>
                          <a:spcPts val="2056"/>
                        </a:lnSpc>
                      </a:pPr>
                      <a:r>
                        <a:rPr lang="en-US" sz="1788" spc="-37">
                          <a:solidFill>
                            <a:srgbClr val="001F5F"/>
                          </a:solidFill>
                          <a:latin typeface="Arial"/>
                        </a:rPr>
                        <a:t>150</a:t>
                      </a:r>
                    </a:p>
                    <a:p>
                      <a:pPr algn="l">
                        <a:lnSpc>
                          <a:spcPts val="2026"/>
                        </a:lnSpc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11"/>
                        </a:lnSpc>
                        <a:defRPr/>
                      </a:pPr>
                      <a:r>
                        <a:rPr lang="en-US" sz="1788" spc="-29">
                          <a:solidFill>
                            <a:srgbClr val="000000"/>
                          </a:solidFill>
                          <a:latin typeface="Arial"/>
                        </a:rPr>
                        <a:t>4800</a:t>
                      </a:r>
                      <a:endParaRPr lang="en-US" sz="1100"/>
                    </a:p>
                    <a:p>
                      <a:pPr algn="l">
                        <a:lnSpc>
                          <a:spcPts val="2056"/>
                        </a:lnSpc>
                      </a:pPr>
                      <a:r>
                        <a:rPr lang="en-US" sz="1788" spc="-29">
                          <a:solidFill>
                            <a:srgbClr val="001F5F"/>
                          </a:solidFill>
                          <a:latin typeface="Arial"/>
                        </a:rPr>
                        <a:t>2100</a:t>
                      </a:r>
                    </a:p>
                    <a:p>
                      <a:pPr algn="l">
                        <a:lnSpc>
                          <a:spcPts val="2026"/>
                        </a:lnSpc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10400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1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96</a:t>
                      </a:r>
                      <a:endParaRPr lang="en-US" sz="1100"/>
                    </a:p>
                    <a:p>
                      <a:pPr algn="l">
                        <a:lnSpc>
                          <a:spcPts val="2056"/>
                        </a:lnSpc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42</a:t>
                      </a:r>
                    </a:p>
                    <a:p>
                      <a:pPr algn="l">
                        <a:lnSpc>
                          <a:spcPts val="2026"/>
                        </a:lnSpc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208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349"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>
                          <a:solidFill>
                            <a:srgbClr val="000000"/>
                          </a:solidFill>
                          <a:latin typeface="Arial"/>
                        </a:rPr>
                        <a:t>drums d’eau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60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150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29">
                          <a:solidFill>
                            <a:srgbClr val="000000"/>
                          </a:solidFill>
                          <a:latin typeface="Arial"/>
                        </a:rPr>
                        <a:t>9000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 dirty="0">
                          <a:solidFill>
                            <a:srgbClr val="000000"/>
                          </a:solidFill>
                          <a:latin typeface="Arial"/>
                        </a:rPr>
                        <a:t>180</a:t>
                      </a:r>
                      <a:endParaRPr lang="en-US" sz="1100" dirty="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2927">
                <a:tc>
                  <a:txBody>
                    <a:bodyPr/>
                    <a:lstStyle/>
                    <a:p>
                      <a:pPr algn="l">
                        <a:lnSpc>
                          <a:spcPts val="2056"/>
                        </a:lnSpc>
                        <a:defRPr/>
                      </a:pPr>
                      <a:r>
                        <a:rPr lang="en-US" sz="1788">
                          <a:solidFill>
                            <a:srgbClr val="000000"/>
                          </a:solidFill>
                          <a:latin typeface="Arial"/>
                        </a:rPr>
                        <a:t>sacs de ciment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1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56</a:t>
                      </a:r>
                      <a:endParaRPr lang="en-US" sz="1100"/>
                    </a:p>
                    <a:p>
                      <a:pPr algn="l">
                        <a:lnSpc>
                          <a:spcPts val="2026"/>
                        </a:lnSpc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119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1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335</a:t>
                      </a:r>
                      <a:endParaRPr lang="en-US" sz="1100"/>
                    </a:p>
                    <a:p>
                      <a:pPr algn="l">
                        <a:lnSpc>
                          <a:spcPts val="2026"/>
                        </a:lnSpc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340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11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18760</a:t>
                      </a:r>
                      <a:endParaRPr lang="en-US" sz="1100"/>
                    </a:p>
                    <a:p>
                      <a:pPr algn="l">
                        <a:lnSpc>
                          <a:spcPts val="2026"/>
                        </a:lnSpc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40460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11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375.2</a:t>
                      </a:r>
                      <a:endParaRPr lang="en-US" sz="1100"/>
                    </a:p>
                    <a:p>
                      <a:pPr algn="l">
                        <a:lnSpc>
                          <a:spcPts val="2026"/>
                        </a:lnSpc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809.2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259"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Fer 3/8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35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225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29">
                          <a:solidFill>
                            <a:srgbClr val="000000"/>
                          </a:solidFill>
                          <a:latin typeface="Arial"/>
                        </a:rPr>
                        <a:t>7875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157.5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259"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Fer 1/4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75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29">
                          <a:solidFill>
                            <a:srgbClr val="000000"/>
                          </a:solidFill>
                          <a:latin typeface="Arial"/>
                        </a:rPr>
                        <a:t>3000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60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36862">
                <a:tc>
                  <a:txBody>
                    <a:bodyPr/>
                    <a:lstStyle/>
                    <a:p>
                      <a:pPr algn="l">
                        <a:lnSpc>
                          <a:spcPts val="2026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Jours : manœuvres</a:t>
                      </a:r>
                      <a:endParaRPr lang="en-US" sz="1100"/>
                    </a:p>
                    <a:p>
                      <a:pPr algn="l">
                        <a:lnSpc>
                          <a:spcPts val="2056"/>
                        </a:lnSpc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construction </a:t>
                      </a:r>
                      <a:r>
                        <a:rPr lang="en-US" sz="1788" spc="-14">
                          <a:solidFill>
                            <a:srgbClr val="006FC0"/>
                          </a:solidFill>
                          <a:latin typeface="Arial"/>
                        </a:rPr>
                        <a:t>jeune apprenti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80</a:t>
                      </a:r>
                      <a:endParaRPr lang="en-US" sz="1100"/>
                    </a:p>
                    <a:p>
                      <a:pPr algn="l">
                        <a:lnSpc>
                          <a:spcPts val="2071"/>
                        </a:lnSpc>
                      </a:pPr>
                      <a:r>
                        <a:rPr lang="en-US" sz="1788" spc="-37">
                          <a:solidFill>
                            <a:srgbClr val="006FC0"/>
                          </a:solidFill>
                          <a:latin typeface="Arial"/>
                        </a:rPr>
                        <a:t>45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150</a:t>
                      </a:r>
                      <a:endParaRPr lang="en-US" sz="1100"/>
                    </a:p>
                    <a:p>
                      <a:pPr algn="l">
                        <a:lnSpc>
                          <a:spcPts val="2071"/>
                        </a:lnSpc>
                      </a:pPr>
                      <a:r>
                        <a:rPr lang="en-US" sz="1788" spc="-37">
                          <a:solidFill>
                            <a:srgbClr val="006FC0"/>
                          </a:solidFill>
                          <a:latin typeface="Arial"/>
                        </a:rPr>
                        <a:t>150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12000</a:t>
                      </a:r>
                      <a:endParaRPr lang="en-US" sz="1100"/>
                    </a:p>
                    <a:p>
                      <a:pPr algn="l">
                        <a:lnSpc>
                          <a:spcPts val="2071"/>
                        </a:lnSpc>
                      </a:pPr>
                      <a:r>
                        <a:rPr lang="en-US" sz="1788" spc="-29">
                          <a:solidFill>
                            <a:srgbClr val="006FC0"/>
                          </a:solidFill>
                          <a:latin typeface="Arial"/>
                        </a:rPr>
                        <a:t>6750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71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240</a:t>
                      </a:r>
                      <a:endParaRPr lang="en-US" sz="1100"/>
                    </a:p>
                    <a:p>
                      <a:pPr algn="l">
                        <a:lnSpc>
                          <a:spcPts val="2071"/>
                        </a:lnSpc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135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2259"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>
                          <a:solidFill>
                            <a:srgbClr val="000000"/>
                          </a:solidFill>
                          <a:latin typeface="Arial"/>
                        </a:rPr>
                        <a:t>journées boss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500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29">
                          <a:solidFill>
                            <a:srgbClr val="000000"/>
                          </a:solidFill>
                          <a:latin typeface="Arial"/>
                        </a:rPr>
                        <a:t>7500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150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2259"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>
                          <a:solidFill>
                            <a:srgbClr val="000000"/>
                          </a:solidFill>
                          <a:latin typeface="Arial"/>
                        </a:rPr>
                        <a:t>journées aide boss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50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350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17500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350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87818">
                <a:tc>
                  <a:txBody>
                    <a:bodyPr/>
                    <a:lstStyle/>
                    <a:p>
                      <a:pPr algn="l">
                        <a:lnSpc>
                          <a:spcPts val="2056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"/>
                        </a:rPr>
                        <a:t>Repas	chantiers sacs riz et huile,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56"/>
                        </a:lnSpc>
                        <a:defRPr/>
                      </a:pPr>
                      <a:r>
                        <a:rPr lang="en-US" sz="1788" spc="-74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56"/>
                        </a:lnSpc>
                        <a:defRPr/>
                      </a:pPr>
                      <a:r>
                        <a:rPr lang="en-US" sz="1788" spc="-29">
                          <a:solidFill>
                            <a:srgbClr val="000000"/>
                          </a:solidFill>
                          <a:latin typeface="Arial"/>
                        </a:rPr>
                        <a:t>1150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56"/>
                        </a:lnSpc>
                        <a:defRPr/>
                      </a:pPr>
                      <a:r>
                        <a:rPr lang="en-US" sz="1788" spc="-29">
                          <a:solidFill>
                            <a:srgbClr val="000000"/>
                          </a:solidFill>
                          <a:latin typeface="Arial"/>
                        </a:rPr>
                        <a:t>3450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56"/>
                        </a:lnSpc>
                        <a:defRPr/>
                      </a:pPr>
                      <a:r>
                        <a:rPr lang="en-US" sz="1788" spc="-37">
                          <a:solidFill>
                            <a:srgbClr val="000000"/>
                          </a:solidFill>
                          <a:latin typeface="Arial"/>
                        </a:rPr>
                        <a:t>69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8530"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000000"/>
                          </a:solidFill>
                          <a:latin typeface="Arial Bold"/>
                        </a:rPr>
                        <a:t>TOTAL</a:t>
                      </a: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4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14">
                          <a:solidFill>
                            <a:srgbClr val="FF00FF"/>
                          </a:solidFill>
                          <a:latin typeface="Arial Bold"/>
                        </a:rPr>
                        <a:t>183095</a:t>
                      </a:r>
                      <a:endParaRPr lang="en-US" sz="1100"/>
                    </a:p>
                    <a:p>
                      <a:pPr algn="l">
                        <a:lnSpc>
                          <a:spcPts val="1982"/>
                        </a:lnSpc>
                      </a:pPr>
                      <a:r>
                        <a:rPr lang="en-US" sz="1788" spc="-14">
                          <a:solidFill>
                            <a:srgbClr val="FF00FF"/>
                          </a:solidFill>
                          <a:latin typeface="Arial Bold"/>
                        </a:rPr>
                        <a:t>gourdes</a:t>
                      </a:r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82"/>
                        </a:lnSpc>
                        <a:defRPr/>
                      </a:pPr>
                      <a:r>
                        <a:rPr lang="en-US" sz="1788" spc="-14" dirty="0">
                          <a:solidFill>
                            <a:srgbClr val="FF00FF"/>
                          </a:solidFill>
                          <a:latin typeface="Arial Bold"/>
                        </a:rPr>
                        <a:t>3661.9€</a:t>
                      </a:r>
                      <a:endParaRPr lang="en-US" sz="1100" dirty="0"/>
                    </a:p>
                  </a:txBody>
                  <a:tcPr marL="0" marR="0" marT="0" marB="0" anchor="ctr">
                    <a:lnL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3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3563600" y="571500"/>
            <a:ext cx="2865558" cy="91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08"/>
              </a:lnSpc>
              <a:spcBef>
                <a:spcPct val="0"/>
              </a:spcBef>
            </a:pPr>
            <a:r>
              <a:rPr lang="en-US" sz="2506" u="none" dirty="0" err="1">
                <a:solidFill>
                  <a:srgbClr val="000000"/>
                </a:solidFill>
                <a:latin typeface="Arial Bold"/>
              </a:rPr>
              <a:t>Seuil</a:t>
            </a:r>
            <a:r>
              <a:rPr lang="en-US" sz="2506" u="none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2506" u="none" dirty="0" err="1">
                <a:solidFill>
                  <a:srgbClr val="000000"/>
                </a:solidFill>
                <a:latin typeface="Arial Bold"/>
              </a:rPr>
              <a:t>bassin</a:t>
            </a:r>
            <a:r>
              <a:rPr lang="en-US" sz="2506" u="none" dirty="0">
                <a:solidFill>
                  <a:srgbClr val="000000"/>
                </a:solidFill>
                <a:latin typeface="Arial Bold"/>
              </a:rPr>
              <a:t> SB34-Haut Chatelain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15600" y="2945460"/>
            <a:ext cx="6578585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103"/>
              </a:lnSpc>
              <a:spcBef>
                <a:spcPct val="0"/>
              </a:spcBef>
            </a:pPr>
            <a:r>
              <a:rPr lang="en-US" sz="5086" spc="-72" dirty="0">
                <a:solidFill>
                  <a:srgbClr val="000000"/>
                </a:solidFill>
                <a:latin typeface="Arial Bold"/>
              </a:rPr>
              <a:t>SB35-Haut Chatelain</a:t>
            </a:r>
          </a:p>
          <a:p>
            <a:pPr marL="0" lvl="0" indent="0">
              <a:lnSpc>
                <a:spcPts val="6103"/>
              </a:lnSpc>
              <a:spcBef>
                <a:spcPct val="0"/>
              </a:spcBef>
            </a:pPr>
            <a:r>
              <a:rPr lang="en-US" sz="5086" spc="-72" dirty="0" err="1">
                <a:solidFill>
                  <a:srgbClr val="000000"/>
                </a:solidFill>
                <a:latin typeface="Arial Bold"/>
              </a:rPr>
              <a:t>Seuil</a:t>
            </a:r>
            <a:r>
              <a:rPr lang="en-US" sz="5086" spc="-72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86" spc="-72" dirty="0" err="1">
                <a:solidFill>
                  <a:srgbClr val="000000"/>
                </a:solidFill>
                <a:latin typeface="Arial Bold"/>
              </a:rPr>
              <a:t>maçonné</a:t>
            </a:r>
            <a:r>
              <a:rPr lang="en-US" sz="5086" spc="-72" dirty="0">
                <a:solidFill>
                  <a:srgbClr val="000000"/>
                </a:solidFill>
                <a:latin typeface="Arial Bold"/>
              </a:rPr>
              <a:t> et </a:t>
            </a:r>
            <a:r>
              <a:rPr lang="en-US" sz="5086" spc="-72" dirty="0" err="1">
                <a:solidFill>
                  <a:srgbClr val="000000"/>
                </a:solidFill>
                <a:latin typeface="Arial Bold"/>
              </a:rPr>
              <a:t>bassin</a:t>
            </a:r>
            <a:r>
              <a:rPr lang="en-US" sz="5086" spc="-72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86" spc="-72" dirty="0" err="1">
                <a:solidFill>
                  <a:srgbClr val="000000"/>
                </a:solidFill>
                <a:latin typeface="Arial Bold"/>
              </a:rPr>
              <a:t>en</a:t>
            </a:r>
            <a:r>
              <a:rPr lang="en-US" sz="5086" spc="-72" dirty="0">
                <a:solidFill>
                  <a:srgbClr val="000000"/>
                </a:solidFill>
                <a:latin typeface="Arial Bold"/>
              </a:rPr>
              <a:t> aval de la ravine haut </a:t>
            </a:r>
            <a:r>
              <a:rPr lang="en-US" sz="5086" spc="-72" dirty="0" err="1">
                <a:solidFill>
                  <a:srgbClr val="000000"/>
                </a:solidFill>
                <a:latin typeface="Arial Bold"/>
              </a:rPr>
              <a:t>Châtelain</a:t>
            </a:r>
            <a:endParaRPr lang="en-US" sz="5086" spc="-72" dirty="0">
              <a:solidFill>
                <a:srgbClr val="000000"/>
              </a:solidFill>
              <a:latin typeface="Arial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15600" y="6370555"/>
            <a:ext cx="6743700" cy="2887745"/>
            <a:chOff x="0" y="-95251"/>
            <a:chExt cx="8991599" cy="3850326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1"/>
              <a:ext cx="8771446" cy="432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45"/>
                </a:lnSpc>
                <a:spcBef>
                  <a:spcPct val="0"/>
                </a:spcBef>
              </a:pPr>
              <a:endParaRPr lang="en-US" sz="1896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20153" y="936791"/>
              <a:ext cx="8771446" cy="281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45"/>
                </a:lnSpc>
                <a:spcBef>
                  <a:spcPct val="0"/>
                </a:spcBef>
              </a:pP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Avant la construction du SB35-Haut Chatelain,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une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intermédiation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foncière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a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été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effectuée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pour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sécuriser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le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métayer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qui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exploitait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la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parcelle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. Les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héritiers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bénéficiant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du S34-Haut Chatelain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en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amont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ont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accepté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de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vendre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au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métayer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le terrain sur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lequel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a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été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construit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S35-Haut Chatelain,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ce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qui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permet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d’agrandir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le lakou  de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cette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96" dirty="0" err="1">
                  <a:solidFill>
                    <a:srgbClr val="000000"/>
                  </a:solidFill>
                  <a:latin typeface="Arial"/>
                </a:rPr>
                <a:t>famille</a:t>
              </a:r>
              <a:r>
                <a:rPr lang="en-US" sz="1896" dirty="0">
                  <a:solidFill>
                    <a:srgbClr val="000000"/>
                  </a:solidFill>
                  <a:latin typeface="Arial"/>
                </a:rPr>
                <a:t>.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026066"/>
            <a:ext cx="8115300" cy="8232234"/>
          </a:xfrm>
          <a:custGeom>
            <a:avLst/>
            <a:gdLst/>
            <a:ahLst/>
            <a:cxnLst/>
            <a:rect l="l" t="t" r="r" b="b"/>
            <a:pathLst>
              <a:path w="8115300" h="8232234">
                <a:moveTo>
                  <a:pt x="0" y="0"/>
                </a:moveTo>
                <a:lnTo>
                  <a:pt x="8115300" y="0"/>
                </a:lnTo>
                <a:lnTo>
                  <a:pt x="8115300" y="8232234"/>
                </a:lnTo>
                <a:lnTo>
                  <a:pt x="0" y="8232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33" r="-2680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ZoneTexte 6">
            <a:hlinkClick r:id="rId3" action="ppaction://hlinksldjump"/>
            <a:extLst>
              <a:ext uri="{FF2B5EF4-FFF2-40B4-BE49-F238E27FC236}">
                <a16:creationId xmlns:a16="http://schemas.microsoft.com/office/drawing/2014/main" id="{E70A1CF3-CE52-F66B-0E28-4AAA3A451D86}"/>
              </a:ext>
            </a:extLst>
          </p:cNvPr>
          <p:cNvSpPr txBox="1"/>
          <p:nvPr/>
        </p:nvSpPr>
        <p:spPr>
          <a:xfrm>
            <a:off x="15240001" y="571438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9700" y="7505700"/>
            <a:ext cx="13408599" cy="228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 dirty="0">
                <a:solidFill>
                  <a:srgbClr val="000000"/>
                </a:solidFill>
                <a:latin typeface="Arimo"/>
              </a:rPr>
              <a:t>MapInfo et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l’orthophotoplan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ont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été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fournis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par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l’UTSIG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car,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en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2007, il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n’y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avait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pas encore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d’image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d’Haïti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avec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une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définition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correcte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sur Google  Earth. </a:t>
            </a:r>
          </a:p>
          <a:p>
            <a:pPr algn="l">
              <a:lnSpc>
                <a:spcPts val="2519"/>
              </a:lnSpc>
            </a:pPr>
            <a:r>
              <a:rPr lang="en-US" sz="2099" dirty="0">
                <a:solidFill>
                  <a:srgbClr val="000000"/>
                </a:solidFill>
                <a:latin typeface="Arimo"/>
              </a:rPr>
              <a:t>La surface du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bassin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versant de la ravine </a:t>
            </a:r>
            <a:r>
              <a:rPr lang="en-US" sz="2099" dirty="0">
                <a:solidFill>
                  <a:srgbClr val="000000"/>
                </a:solidFill>
                <a:latin typeface="Arimo Bold"/>
              </a:rPr>
              <a:t>Ti </a:t>
            </a:r>
            <a:r>
              <a:rPr lang="en-US" sz="2099" dirty="0" err="1">
                <a:solidFill>
                  <a:srgbClr val="000000"/>
                </a:solidFill>
                <a:latin typeface="Arimo Bold"/>
              </a:rPr>
              <a:t>Acrête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est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de 0,51 km2,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sa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longueur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est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de 1,1 km et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sa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pente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moyenne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de 8,2% (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dénivelé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de 90 m.)</a:t>
            </a:r>
          </a:p>
          <a:p>
            <a:pPr algn="l">
              <a:lnSpc>
                <a:spcPts val="2519"/>
              </a:lnSpc>
            </a:pPr>
            <a:r>
              <a:rPr lang="en-US" sz="2099" dirty="0">
                <a:solidFill>
                  <a:srgbClr val="000000"/>
                </a:solidFill>
                <a:latin typeface="Arimo"/>
              </a:rPr>
              <a:t>La surface du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bassin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versant de la ravine </a:t>
            </a:r>
            <a:r>
              <a:rPr lang="en-US" sz="2099" dirty="0">
                <a:solidFill>
                  <a:srgbClr val="000000"/>
                </a:solidFill>
                <a:latin typeface="Arimo Bold"/>
              </a:rPr>
              <a:t>Bois </a:t>
            </a:r>
            <a:r>
              <a:rPr lang="en-US" sz="2099" dirty="0" err="1">
                <a:solidFill>
                  <a:srgbClr val="000000"/>
                </a:solidFill>
                <a:latin typeface="Arimo Bold"/>
              </a:rPr>
              <a:t>Scié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est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de 0,74 km2,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sa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longueur de 1,5 km, le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dénivelé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est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de 220 m et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sa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pente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moyenne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rimo"/>
              </a:rPr>
              <a:t>est</a:t>
            </a:r>
            <a:r>
              <a:rPr lang="en-US" sz="2099" dirty="0">
                <a:solidFill>
                  <a:srgbClr val="000000"/>
                </a:solidFill>
                <a:latin typeface="Arimo"/>
              </a:rPr>
              <a:t> de 6%.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329082" y="-7144"/>
            <a:ext cx="9810750" cy="7096125"/>
            <a:chOff x="0" y="0"/>
            <a:chExt cx="9302044" cy="6728178"/>
          </a:xfrm>
        </p:grpSpPr>
        <p:sp>
          <p:nvSpPr>
            <p:cNvPr id="4" name="Freeform 4" descr="000Ti_Crête_seuils"/>
            <p:cNvSpPr/>
            <p:nvPr/>
          </p:nvSpPr>
          <p:spPr>
            <a:xfrm>
              <a:off x="6731" y="6731"/>
              <a:ext cx="9288526" cy="6714617"/>
            </a:xfrm>
            <a:custGeom>
              <a:avLst/>
              <a:gdLst/>
              <a:ahLst/>
              <a:cxnLst/>
              <a:rect l="l" t="t" r="r" b="b"/>
              <a:pathLst>
                <a:path w="9288526" h="6714617">
                  <a:moveTo>
                    <a:pt x="0" y="0"/>
                  </a:moveTo>
                  <a:lnTo>
                    <a:pt x="9288526" y="0"/>
                  </a:lnTo>
                  <a:lnTo>
                    <a:pt x="9288526" y="6714617"/>
                  </a:lnTo>
                  <a:lnTo>
                    <a:pt x="0" y="6714617"/>
                  </a:lnTo>
                  <a:close/>
                </a:path>
              </a:pathLst>
            </a:custGeom>
            <a:blipFill>
              <a:blip r:embed="rId2"/>
              <a:stretch>
                <a:fillRect l="-136" t="-100" r="-136" b="-10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485056" y="652240"/>
            <a:ext cx="1614676" cy="44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699">
                <a:solidFill>
                  <a:srgbClr val="1F497D"/>
                </a:solidFill>
                <a:latin typeface="Arimo Bold"/>
              </a:rPr>
              <a:t>Ti Acrête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94840" y="5512780"/>
            <a:ext cx="1830701" cy="44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699">
                <a:solidFill>
                  <a:srgbClr val="1F497D"/>
                </a:solidFill>
                <a:latin typeface="Arimo Bold"/>
              </a:rPr>
              <a:t>Bois Scié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11201400" y="920908"/>
            <a:ext cx="2177595" cy="444460"/>
          </a:xfrm>
          <a:prstGeom prst="line">
            <a:avLst/>
          </a:prstGeom>
          <a:ln w="28575" cap="rnd">
            <a:solidFill>
              <a:srgbClr val="FF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8" name="AutoShape 8"/>
          <p:cNvSpPr/>
          <p:nvPr/>
        </p:nvSpPr>
        <p:spPr>
          <a:xfrm>
            <a:off x="10310044" y="5754659"/>
            <a:ext cx="3078296" cy="26789"/>
          </a:xfrm>
          <a:prstGeom prst="line">
            <a:avLst/>
          </a:prstGeom>
          <a:ln w="28575" cap="rnd">
            <a:solidFill>
              <a:srgbClr val="FF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45780"/>
            <a:ext cx="9067800" cy="9067800"/>
            <a:chOff x="0" y="0"/>
            <a:chExt cx="3282950" cy="32829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40" r="-3297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AutoShape 4"/>
          <p:cNvSpPr/>
          <p:nvPr/>
        </p:nvSpPr>
        <p:spPr>
          <a:xfrm>
            <a:off x="10604500" y="4355655"/>
            <a:ext cx="62992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0604500" y="2756404"/>
            <a:ext cx="7226300" cy="1475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602"/>
              </a:lnSpc>
              <a:spcBef>
                <a:spcPct val="0"/>
              </a:spcBef>
            </a:pPr>
            <a:r>
              <a:rPr lang="en-US" sz="6225" u="none" strike="noStrike" spc="-88" dirty="0">
                <a:solidFill>
                  <a:srgbClr val="000000"/>
                </a:solidFill>
                <a:latin typeface="Arial Bold"/>
              </a:rPr>
              <a:t>SB35-Haut Chatelain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976390"/>
              </p:ext>
            </p:extLst>
          </p:nvPr>
        </p:nvGraphicFramePr>
        <p:xfrm>
          <a:off x="2743201" y="0"/>
          <a:ext cx="12954000" cy="10286999"/>
        </p:xfrm>
        <a:graphic>
          <a:graphicData uri="http://schemas.openxmlformats.org/drawingml/2006/table">
            <a:tbl>
              <a:tblPr/>
              <a:tblGrid>
                <a:gridCol w="2930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0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9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1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28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87671">
                <a:tc gridSpan="6">
                  <a:txBody>
                    <a:bodyPr/>
                    <a:lstStyle/>
                    <a:p>
                      <a:pPr algn="ctr">
                        <a:lnSpc>
                          <a:spcPts val="1934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Arial Bold"/>
                        </a:rPr>
                        <a:t>Bilan des dépenses pour SB35-Haut Chatelain</a:t>
                      </a:r>
                      <a:endParaRPr lang="en-US" sz="1100"/>
                    </a:p>
                    <a:p>
                      <a:pPr algn="ctr">
                        <a:lnSpc>
                          <a:spcPts val="1934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Seuil maçonné et bassin en aval de la ravine Châtelain</a:t>
                      </a:r>
                    </a:p>
                    <a:p>
                      <a:pPr algn="r">
                        <a:lnSpc>
                          <a:spcPts val="1762"/>
                        </a:lnSpc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Ingénieur Saintil CLOSSY</a:t>
                      </a:r>
                    </a:p>
                    <a:p>
                      <a:pPr algn="l">
                        <a:lnSpc>
                          <a:spcPts val="1905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19.02.2010 Date de fin de chantier : 31.03.2010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934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Arial Bold"/>
                        </a:rPr>
                        <a:t>Bilan des dépenses pour SB35-Haut Chatelain</a:t>
                      </a:r>
                      <a:endParaRPr lang="en-US" sz="1100"/>
                    </a:p>
                    <a:p>
                      <a:pPr algn="ctr">
                        <a:lnSpc>
                          <a:spcPts val="1934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Seuil maçonné et bassin en aval de la ravine Châtelain</a:t>
                      </a:r>
                    </a:p>
                    <a:p>
                      <a:pPr algn="r">
                        <a:lnSpc>
                          <a:spcPts val="1762"/>
                        </a:lnSpc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Ingénieur Saintil CLOSSY</a:t>
                      </a:r>
                    </a:p>
                    <a:p>
                      <a:pPr algn="l">
                        <a:lnSpc>
                          <a:spcPts val="1905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19.02.2010 Date de fin de chantier : 31.03.2010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934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Arial Bold"/>
                        </a:rPr>
                        <a:t>Bilan des dépenses pour SB35-Haut Chatelain</a:t>
                      </a:r>
                      <a:endParaRPr lang="en-US" sz="1100"/>
                    </a:p>
                    <a:p>
                      <a:pPr algn="ctr">
                        <a:lnSpc>
                          <a:spcPts val="1934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Seuil maçonné et bassin en aval de la ravine Châtelain</a:t>
                      </a:r>
                    </a:p>
                    <a:p>
                      <a:pPr algn="r">
                        <a:lnSpc>
                          <a:spcPts val="1762"/>
                        </a:lnSpc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Ingénieur Saintil CLOSSY</a:t>
                      </a:r>
                    </a:p>
                    <a:p>
                      <a:pPr algn="l">
                        <a:lnSpc>
                          <a:spcPts val="1905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19.02.2010 Date de fin de chantier : 31.03.2010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934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Arial Bold"/>
                        </a:rPr>
                        <a:t>Bilan des dépenses pour SB35-Haut Chatelain</a:t>
                      </a:r>
                      <a:endParaRPr lang="en-US" sz="1100"/>
                    </a:p>
                    <a:p>
                      <a:pPr algn="ctr">
                        <a:lnSpc>
                          <a:spcPts val="1934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Seuil maçonné et bassin en aval de la ravine Châtelain</a:t>
                      </a:r>
                    </a:p>
                    <a:p>
                      <a:pPr algn="r">
                        <a:lnSpc>
                          <a:spcPts val="1762"/>
                        </a:lnSpc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Ingénieur Saintil CLOSSY</a:t>
                      </a:r>
                    </a:p>
                    <a:p>
                      <a:pPr algn="l">
                        <a:lnSpc>
                          <a:spcPts val="1905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19.02.2010 Date de fin de chantier : 31.03.2010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934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Arial Bold"/>
                        </a:rPr>
                        <a:t>Bilan des dépenses pour SB35-Haut Chatelain</a:t>
                      </a:r>
                      <a:endParaRPr lang="en-US" sz="1100"/>
                    </a:p>
                    <a:p>
                      <a:pPr algn="ctr">
                        <a:lnSpc>
                          <a:spcPts val="1934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Seuil maçonné et bassin en aval de la ravine Châtelain</a:t>
                      </a:r>
                    </a:p>
                    <a:p>
                      <a:pPr algn="r">
                        <a:lnSpc>
                          <a:spcPts val="1762"/>
                        </a:lnSpc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Ingénieur Saintil CLOSSY</a:t>
                      </a:r>
                    </a:p>
                    <a:p>
                      <a:pPr algn="l">
                        <a:lnSpc>
                          <a:spcPts val="1905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19.02.2010 Date de fin de chantier : 31.03.2010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934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Arial Bold"/>
                        </a:rPr>
                        <a:t>Bilan des dépenses pour SB35-Haut Chatelain</a:t>
                      </a:r>
                      <a:endParaRPr lang="en-US" sz="1100"/>
                    </a:p>
                    <a:p>
                      <a:pPr algn="ctr">
                        <a:lnSpc>
                          <a:spcPts val="1934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Seuil maçonné et bassin en aval de la ravine Châtelain</a:t>
                      </a:r>
                    </a:p>
                    <a:p>
                      <a:pPr algn="r">
                        <a:lnSpc>
                          <a:spcPts val="1762"/>
                        </a:lnSpc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Ingénieur Saintil CLOSSY</a:t>
                      </a:r>
                    </a:p>
                    <a:p>
                      <a:pPr algn="l">
                        <a:lnSpc>
                          <a:spcPts val="1905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Date début de chantier : 19.02.2010 Date de fin de chantier : 31.03.2010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0350">
                <a:tc gridSpan="4">
                  <a:txBody>
                    <a:bodyPr/>
                    <a:lstStyle/>
                    <a:p>
                      <a:pPr algn="l">
                        <a:lnSpc>
                          <a:spcPts val="1934"/>
                        </a:lnSpc>
                        <a:defRPr/>
                      </a:pPr>
                      <a:r>
                        <a:rPr lang="en-US" sz="1649" spc="-15" dirty="0" err="1">
                          <a:solidFill>
                            <a:srgbClr val="000000"/>
                          </a:solidFill>
                          <a:latin typeface="Arial Bold"/>
                        </a:rPr>
                        <a:t>Seuil</a:t>
                      </a: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 Bold"/>
                        </a:rPr>
                        <a:t> </a:t>
                      </a:r>
                      <a:r>
                        <a:rPr lang="en-US" sz="1649" spc="-15" dirty="0" err="1">
                          <a:solidFill>
                            <a:srgbClr val="000000"/>
                          </a:solidFill>
                          <a:latin typeface="Arial Bold"/>
                        </a:rPr>
                        <a:t>maçonné</a:t>
                      </a: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 Bold"/>
                        </a:rPr>
                        <a:t>	</a:t>
                      </a:r>
                      <a:r>
                        <a:rPr lang="en-US" sz="1649" spc="-15" dirty="0" err="1">
                          <a:solidFill>
                            <a:srgbClr val="000000"/>
                          </a:solidFill>
                          <a:latin typeface="Arial Bold"/>
                        </a:rPr>
                        <a:t>Coordonnées</a:t>
                      </a: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 Bold"/>
                        </a:rPr>
                        <a:t> GPS</a:t>
                      </a:r>
                      <a:endParaRPr lang="en-US" sz="1100" dirty="0"/>
                    </a:p>
                    <a:p>
                      <a:pPr algn="l">
                        <a:lnSpc>
                          <a:spcPts val="1889"/>
                        </a:lnSpc>
                      </a:pP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Longueur </a:t>
                      </a:r>
                      <a:r>
                        <a:rPr lang="en-US" sz="1649" spc="-15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seuil</a:t>
                      </a: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: 17,50 m	N.19°37’27’’</a:t>
                      </a:r>
                    </a:p>
                    <a:p>
                      <a:pPr algn="l">
                        <a:lnSpc>
                          <a:spcPts val="1897"/>
                        </a:lnSpc>
                      </a:pPr>
                      <a:r>
                        <a:rPr lang="en-US" sz="1649" spc="-15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Largeur</a:t>
                      </a: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en-US" sz="1649" spc="-15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seuil</a:t>
                      </a: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: 0,60 m	O. 0,72°39’55’’</a:t>
                      </a:r>
                    </a:p>
                    <a:p>
                      <a:pPr algn="l">
                        <a:lnSpc>
                          <a:spcPts val="1889"/>
                        </a:lnSpc>
                      </a:pP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"/>
                        </a:rPr>
                        <a:t>Hauteur </a:t>
                      </a:r>
                      <a:r>
                        <a:rPr lang="en-US" sz="1649" spc="-15" dirty="0" err="1">
                          <a:solidFill>
                            <a:srgbClr val="000000"/>
                          </a:solidFill>
                          <a:latin typeface="Arial"/>
                        </a:rPr>
                        <a:t>seuil</a:t>
                      </a: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"/>
                        </a:rPr>
                        <a:t> au </a:t>
                      </a:r>
                      <a:r>
                        <a:rPr lang="en-US" sz="1649" spc="-15" dirty="0" err="1">
                          <a:solidFill>
                            <a:srgbClr val="000000"/>
                          </a:solidFill>
                          <a:latin typeface="Arial"/>
                        </a:rPr>
                        <a:t>déversoir</a:t>
                      </a: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"/>
                        </a:rPr>
                        <a:t> : 0,80 m Volume </a:t>
                      </a:r>
                      <a:r>
                        <a:rPr lang="en-US" sz="1649" spc="-15" dirty="0" err="1">
                          <a:solidFill>
                            <a:srgbClr val="000000"/>
                          </a:solidFill>
                          <a:latin typeface="Arial"/>
                        </a:rPr>
                        <a:t>maçonnerie</a:t>
                      </a:r>
                      <a:r>
                        <a:rPr lang="en-US" sz="1649" spc="-15" dirty="0">
                          <a:solidFill>
                            <a:srgbClr val="000000"/>
                          </a:solidFill>
                          <a:latin typeface="Arial"/>
                        </a:rPr>
                        <a:t> : XXX m³</a:t>
                      </a:r>
                    </a:p>
                    <a:p>
                      <a:pPr algn="l">
                        <a:lnSpc>
                          <a:spcPts val="1687"/>
                        </a:lnSpc>
                      </a:pPr>
                      <a:r>
                        <a:rPr lang="en-US" sz="1500" spc="-13" dirty="0" err="1">
                          <a:solidFill>
                            <a:srgbClr val="000000"/>
                          </a:solidFill>
                          <a:latin typeface="Arial Bold"/>
                        </a:rPr>
                        <a:t>Capacité</a:t>
                      </a:r>
                      <a:r>
                        <a:rPr lang="en-US" sz="1500" spc="-13" dirty="0">
                          <a:solidFill>
                            <a:srgbClr val="000000"/>
                          </a:solidFill>
                          <a:latin typeface="Arial Bold"/>
                        </a:rPr>
                        <a:t> stockage </a:t>
                      </a:r>
                      <a:r>
                        <a:rPr lang="en-US" sz="1500" spc="-13" dirty="0" err="1">
                          <a:solidFill>
                            <a:srgbClr val="000000"/>
                          </a:solidFill>
                          <a:latin typeface="Arial Bold"/>
                        </a:rPr>
                        <a:t>amont</a:t>
                      </a:r>
                      <a:r>
                        <a:rPr lang="en-US" sz="1500" spc="-13" dirty="0">
                          <a:solidFill>
                            <a:srgbClr val="000000"/>
                          </a:solidFill>
                          <a:latin typeface="Arial Bold"/>
                        </a:rPr>
                        <a:t>/</a:t>
                      </a:r>
                      <a:r>
                        <a:rPr lang="en-US" sz="1500" spc="-13" dirty="0" err="1">
                          <a:solidFill>
                            <a:srgbClr val="000000"/>
                          </a:solidFill>
                          <a:latin typeface="Arial Bold"/>
                        </a:rPr>
                        <a:t>épisode</a:t>
                      </a:r>
                      <a:r>
                        <a:rPr lang="en-US" sz="1500" spc="-13" dirty="0">
                          <a:solidFill>
                            <a:srgbClr val="000000"/>
                          </a:solidFill>
                          <a:latin typeface="Arial Bold"/>
                        </a:rPr>
                        <a:t> </a:t>
                      </a:r>
                      <a:r>
                        <a:rPr lang="en-US" sz="1500" spc="-13" dirty="0" err="1">
                          <a:solidFill>
                            <a:srgbClr val="000000"/>
                          </a:solidFill>
                          <a:latin typeface="Arial Bold"/>
                        </a:rPr>
                        <a:t>pluvieux</a:t>
                      </a:r>
                      <a:r>
                        <a:rPr lang="en-US" sz="1500" spc="-13" dirty="0">
                          <a:solidFill>
                            <a:srgbClr val="000000"/>
                          </a:solidFill>
                          <a:latin typeface="Arial Bold"/>
                        </a:rPr>
                        <a:t> : 144 m3 </a:t>
                      </a:r>
                      <a:r>
                        <a:rPr lang="en-US" sz="1500" spc="-13" dirty="0" err="1">
                          <a:solidFill>
                            <a:srgbClr val="000000"/>
                          </a:solidFill>
                          <a:latin typeface="Arial Bold"/>
                        </a:rPr>
                        <a:t>ou</a:t>
                      </a:r>
                      <a:r>
                        <a:rPr lang="en-US" sz="1500" spc="-13" dirty="0">
                          <a:solidFill>
                            <a:srgbClr val="000000"/>
                          </a:solidFill>
                          <a:latin typeface="Arial Bold"/>
                        </a:rPr>
                        <a:t> 38 095 gal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34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Seuil maçonné	Coordonnées GPS</a:t>
                      </a:r>
                      <a:endParaRPr lang="en-US" sz="1100"/>
                    </a:p>
                    <a:p>
                      <a:pPr algn="l">
                        <a:lnSpc>
                          <a:spcPts val="1889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Longueur seuil : 17,50 m	N.19°37’27’’</a:t>
                      </a:r>
                    </a:p>
                    <a:p>
                      <a:pPr algn="l">
                        <a:lnSpc>
                          <a:spcPts val="1897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Largeur seuil : 0,60 m	O. 0,72°39’55’’</a:t>
                      </a:r>
                    </a:p>
                    <a:p>
                      <a:pPr algn="l">
                        <a:lnSpc>
                          <a:spcPts val="1889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Hauteur seuil au déversoir : 0,80 m Volume maçonnerie : XXX m³</a:t>
                      </a:r>
                    </a:p>
                    <a:p>
                      <a:pPr algn="l">
                        <a:lnSpc>
                          <a:spcPts val="1687"/>
                        </a:lnSpc>
                      </a:pPr>
                      <a:r>
                        <a:rPr lang="en-US" sz="1500" spc="-13">
                          <a:solidFill>
                            <a:srgbClr val="000000"/>
                          </a:solidFill>
                          <a:latin typeface="Arial Bold"/>
                        </a:rPr>
                        <a:t>Capacité stockage amont/épisode pluvieux : 144 m3 ou 38 095 gal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34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Seuil maçonné	Coordonnées GPS</a:t>
                      </a:r>
                      <a:endParaRPr lang="en-US" sz="1100"/>
                    </a:p>
                    <a:p>
                      <a:pPr algn="l">
                        <a:lnSpc>
                          <a:spcPts val="1889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Longueur seuil : 17,50 m	N.19°37’27’’</a:t>
                      </a:r>
                    </a:p>
                    <a:p>
                      <a:pPr algn="l">
                        <a:lnSpc>
                          <a:spcPts val="1897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Largeur seuil : 0,60 m	O. 0,72°39’55’’</a:t>
                      </a:r>
                    </a:p>
                    <a:p>
                      <a:pPr algn="l">
                        <a:lnSpc>
                          <a:spcPts val="1889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Hauteur seuil au déversoir : 0,80 m Volume maçonnerie : XXX m³</a:t>
                      </a:r>
                    </a:p>
                    <a:p>
                      <a:pPr algn="l">
                        <a:lnSpc>
                          <a:spcPts val="1687"/>
                        </a:lnSpc>
                      </a:pPr>
                      <a:r>
                        <a:rPr lang="en-US" sz="1500" spc="-13">
                          <a:solidFill>
                            <a:srgbClr val="000000"/>
                          </a:solidFill>
                          <a:latin typeface="Arial Bold"/>
                        </a:rPr>
                        <a:t>Capacité stockage amont/épisode pluvieux : 144 m3 ou 38 095 gal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34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Seuil maçonné	Coordonnées GPS</a:t>
                      </a:r>
                      <a:endParaRPr lang="en-US" sz="1100"/>
                    </a:p>
                    <a:p>
                      <a:pPr algn="l">
                        <a:lnSpc>
                          <a:spcPts val="1889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Longueur seuil : 17,50 m	N.19°37’27’’</a:t>
                      </a:r>
                    </a:p>
                    <a:p>
                      <a:pPr algn="l">
                        <a:lnSpc>
                          <a:spcPts val="1897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Largeur seuil : 0,60 m	O. 0,72°39’55’’</a:t>
                      </a:r>
                    </a:p>
                    <a:p>
                      <a:pPr algn="l">
                        <a:lnSpc>
                          <a:spcPts val="1889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Hauteur seuil au déversoir : 0,80 m Volume maçonnerie : XXX m³</a:t>
                      </a:r>
                    </a:p>
                    <a:p>
                      <a:pPr algn="l">
                        <a:lnSpc>
                          <a:spcPts val="1687"/>
                        </a:lnSpc>
                      </a:pPr>
                      <a:r>
                        <a:rPr lang="en-US" sz="1500" spc="-13">
                          <a:solidFill>
                            <a:srgbClr val="000000"/>
                          </a:solidFill>
                          <a:latin typeface="Arial Bold"/>
                        </a:rPr>
                        <a:t>Capacité stockage amont/épisode pluvieux : 144 m3 ou 38 095 gal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97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898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Bassin en aval : </a:t>
                      </a: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Longueur = 5 ,80 m Largeur = 2,54 m Hauteur = 0,70 m Volume = </a:t>
                      </a: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10,3 m³ </a:t>
                      </a: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ou 2725 gallons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7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1898"/>
                        </a:lnSpc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Bassin en aval : </a:t>
                      </a: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Longueur = 5 ,80 m Largeur = 2,54 m Hauteur = 0,70 m Volume = </a:t>
                      </a: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10,3 m³ </a:t>
                      </a: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ou 2725 gallons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443">
                <a:tc>
                  <a:txBody>
                    <a:bodyPr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Nombre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7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Prix d’achat</a:t>
                      </a:r>
                      <a:endParaRPr lang="en-US" sz="1100"/>
                    </a:p>
                    <a:p>
                      <a:pPr algn="ctr">
                        <a:lnSpc>
                          <a:spcPts val="1852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unitaire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889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Prix d’achat 1 € = 50 gdes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89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Prix d’achat 1 € = 50 gdes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89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 Bold"/>
                        </a:rPr>
                        <a:t>Prix d’achat 1 € = 50 gdes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243">
                <a:tc>
                  <a:txBody>
                    <a:bodyPr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En gourdes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En gourdes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En euros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394"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Camion de sable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20 000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20 000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400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519">
                <a:tc>
                  <a:txBody>
                    <a:bodyPr/>
                    <a:lstStyle/>
                    <a:p>
                      <a:pPr algn="l">
                        <a:lnSpc>
                          <a:spcPts val="1867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Jours  manœuvres</a:t>
                      </a:r>
                      <a:endParaRPr lang="en-US" sz="1100"/>
                    </a:p>
                    <a:p>
                      <a:pPr algn="l">
                        <a:lnSpc>
                          <a:spcPts val="1852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fouilles fondations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Contrat de 10 000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10 000gdes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10 000gdes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443">
                <a:tc>
                  <a:txBody>
                    <a:bodyPr/>
                    <a:lstStyle/>
                    <a:p>
                      <a:pPr algn="l">
                        <a:lnSpc>
                          <a:spcPts val="1889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m³	de	roches achetées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56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28 000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28 000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560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519">
                <a:tc>
                  <a:txBody>
                    <a:bodyPr/>
                    <a:lstStyle/>
                    <a:p>
                      <a:pPr algn="l">
                        <a:lnSpc>
                          <a:spcPts val="1889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Charges de sable Brouettes gravier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67"/>
                        </a:lnSpc>
                        <a:defRPr/>
                      </a:pPr>
                      <a:r>
                        <a:rPr lang="en-US" sz="1649" spc="-74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  <a:endParaRPr lang="en-US" sz="1100"/>
                    </a:p>
                    <a:p>
                      <a:pPr algn="l">
                        <a:lnSpc>
                          <a:spcPts val="1852"/>
                        </a:lnSpc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106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67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2 250</a:t>
                      </a:r>
                      <a:endParaRPr lang="en-US" sz="1100"/>
                    </a:p>
                    <a:p>
                      <a:pPr algn="r">
                        <a:lnSpc>
                          <a:spcPts val="1852"/>
                        </a:lnSpc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867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1 800</a:t>
                      </a:r>
                      <a:endParaRPr lang="en-US" sz="1100"/>
                    </a:p>
                    <a:p>
                      <a:pPr algn="r">
                        <a:lnSpc>
                          <a:spcPts val="1852"/>
                        </a:lnSpc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10 600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867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1 800</a:t>
                      </a:r>
                      <a:endParaRPr lang="en-US" sz="1100"/>
                    </a:p>
                    <a:p>
                      <a:pPr algn="r">
                        <a:lnSpc>
                          <a:spcPts val="1852"/>
                        </a:lnSpc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10 600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67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36</a:t>
                      </a:r>
                      <a:endParaRPr lang="en-US" sz="1100"/>
                    </a:p>
                    <a:p>
                      <a:pPr algn="l">
                        <a:lnSpc>
                          <a:spcPts val="1852"/>
                        </a:lnSpc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212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243"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drums d’eau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6 000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6 000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120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sacs de ciment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190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335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63 650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63 650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0">
                          <a:solidFill>
                            <a:srgbClr val="000000"/>
                          </a:solidFill>
                          <a:latin typeface="Arial"/>
                        </a:rPr>
                        <a:t>1273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243"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Fer 3/8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225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0">
                          <a:solidFill>
                            <a:srgbClr val="000000"/>
                          </a:solidFill>
                          <a:latin typeface="Arial"/>
                        </a:rPr>
                        <a:t>9000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0">
                          <a:solidFill>
                            <a:srgbClr val="000000"/>
                          </a:solidFill>
                          <a:latin typeface="Arial"/>
                        </a:rPr>
                        <a:t>9000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180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394"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Fer 1/4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33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75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2 450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2 450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49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6519">
                <a:tc>
                  <a:txBody>
                    <a:bodyPr/>
                    <a:lstStyle/>
                    <a:p>
                      <a:pPr algn="l">
                        <a:lnSpc>
                          <a:spcPts val="1867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Jours manœuvres</a:t>
                      </a:r>
                      <a:endParaRPr lang="en-US" sz="1100"/>
                    </a:p>
                    <a:p>
                      <a:pPr algn="l">
                        <a:lnSpc>
                          <a:spcPts val="1852"/>
                        </a:lnSpc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construction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97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155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97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97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23 250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97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23 250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97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465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2243"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journées boss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394"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>
                          <a:solidFill>
                            <a:srgbClr val="000000"/>
                          </a:solidFill>
                          <a:latin typeface="Arial"/>
                        </a:rPr>
                        <a:t>journées aide boss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350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19 250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19 250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385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75443">
                <a:tc>
                  <a:txBody>
                    <a:bodyPr/>
                    <a:lstStyle/>
                    <a:p>
                      <a:pPr algn="l">
                        <a:lnSpc>
                          <a:spcPts val="1905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"/>
                        </a:rPr>
                        <a:t>Repas	chantiers sacs riz et huile,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74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0">
                          <a:solidFill>
                            <a:srgbClr val="000000"/>
                          </a:solidFill>
                          <a:latin typeface="Arial"/>
                        </a:rPr>
                        <a:t>1350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5 400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5 400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108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5469"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TOTAL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209 400 gourdes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15">
                          <a:solidFill>
                            <a:srgbClr val="000000"/>
                          </a:solidFill>
                          <a:latin typeface="Arial Bold"/>
                        </a:rPr>
                        <a:t>209 400 gourdes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dirty="0">
                          <a:solidFill>
                            <a:srgbClr val="000000"/>
                          </a:solidFill>
                          <a:latin typeface="Arial Bold"/>
                        </a:rPr>
                        <a:t>4 188 €</a:t>
                      </a:r>
                      <a:endParaRPr lang="en-US" sz="1100" dirty="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518151"/>
              </p:ext>
            </p:extLst>
          </p:nvPr>
        </p:nvGraphicFramePr>
        <p:xfrm>
          <a:off x="3419364" y="1050177"/>
          <a:ext cx="13608843" cy="3911203"/>
        </p:xfrm>
        <a:graphic>
          <a:graphicData uri="http://schemas.openxmlformats.org/drawingml/2006/table">
            <a:tbl>
              <a:tblPr/>
              <a:tblGrid>
                <a:gridCol w="4531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4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9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87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7021">
                <a:tc>
                  <a:txBody>
                    <a:bodyPr/>
                    <a:lstStyle/>
                    <a:p>
                      <a:pPr algn="l">
                        <a:lnSpc>
                          <a:spcPts val="1724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 Bold"/>
                        </a:rPr>
                        <a:t>Main d’œuvre 8ème section Rivière Gros Morne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9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 Bold"/>
                        </a:rPr>
                        <a:t>En gourdes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739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 Bold"/>
                        </a:rPr>
                        <a:t>En euros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739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 Bold"/>
                        </a:rPr>
                        <a:t>En euros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739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 Bold"/>
                        </a:rPr>
                        <a:t>En euros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66"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"/>
                        </a:rPr>
                        <a:t>Fouille fondations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10 000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47"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"/>
                        </a:rPr>
                        <a:t>Manœuvres construction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23 250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465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465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465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47"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"/>
                        </a:rPr>
                        <a:t>Boss maçon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29 250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585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585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585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219">
                <a:tc>
                  <a:txBody>
                    <a:bodyPr/>
                    <a:lstStyle/>
                    <a:p>
                      <a:pPr algn="l">
                        <a:lnSpc>
                          <a:spcPts val="1702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Achat roches et graviers</a:t>
                      </a:r>
                      <a:endParaRPr lang="en-US" sz="1100"/>
                    </a:p>
                    <a:p>
                      <a:pPr algn="l">
                        <a:lnSpc>
                          <a:spcPts val="1672"/>
                        </a:lnSpc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"/>
                        </a:rPr>
                        <a:t>/agriculteurs</a:t>
                      </a:r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28 000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560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560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912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560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747"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Concassage gravier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12 400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248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248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248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734">
                <a:tc>
                  <a:txBody>
                    <a:bodyPr/>
                    <a:lstStyle/>
                    <a:p>
                      <a:pPr algn="l">
                        <a:lnSpc>
                          <a:spcPts val="1739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Drums d’eau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6 000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120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120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14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120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875">
                <a:tc>
                  <a:txBody>
                    <a:bodyPr/>
                    <a:lstStyle/>
                    <a:p>
                      <a:pPr algn="l">
                        <a:lnSpc>
                          <a:spcPts val="1739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"/>
                        </a:rPr>
                        <a:t>Repas chantiers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5 400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108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108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830"/>
                        </a:lnSpc>
                        <a:defRPr/>
                      </a:pPr>
                      <a:r>
                        <a:rPr lang="en-US" sz="1649" spc="-37">
                          <a:solidFill>
                            <a:srgbClr val="000000"/>
                          </a:solidFill>
                          <a:latin typeface="Arial"/>
                        </a:rPr>
                        <a:t>108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747"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 Bold"/>
                        </a:rPr>
                        <a:t>TOTAL salaires locaux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 Bold"/>
                        </a:rPr>
                        <a:t>114 300 gdes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 Bold"/>
                        </a:rPr>
                        <a:t>2 286 €, soit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 Bold"/>
                        </a:rPr>
                        <a:t>54,6 %</a:t>
                      </a:r>
                      <a:endParaRPr lang="en-US" sz="1100"/>
                    </a:p>
                  </a:txBody>
                  <a:tcPr marL="0" marR="0" marT="0" marB="0" anchor="ctr">
                    <a:lnL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560790"/>
              </p:ext>
            </p:extLst>
          </p:nvPr>
        </p:nvGraphicFramePr>
        <p:xfrm>
          <a:off x="3419364" y="5316423"/>
          <a:ext cx="13608844" cy="2839639"/>
        </p:xfrm>
        <a:graphic>
          <a:graphicData uri="http://schemas.openxmlformats.org/drawingml/2006/table">
            <a:tbl>
              <a:tblPr/>
              <a:tblGrid>
                <a:gridCol w="4530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3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1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7024"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Arial Bold"/>
                        </a:rPr>
                        <a:t>Achat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Arial Bold"/>
                        </a:rPr>
                        <a:t> de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Arial Bold"/>
                        </a:rPr>
                        <a:t>matériaux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latin typeface="Arial Bold"/>
                        </a:rPr>
                        <a:t> dans le commerce</a:t>
                      </a:r>
                      <a:endParaRPr lang="en-US" sz="1100" dirty="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 Bold"/>
                        </a:rPr>
                        <a:t>En gourdes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 Bold"/>
                        </a:rPr>
                        <a:t>En euros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 Bold"/>
                        </a:rPr>
                        <a:t>En euros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 Bold"/>
                        </a:rPr>
                        <a:t>En euros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024"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Camion sable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20 000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400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400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400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024"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"/>
                        </a:rPr>
                        <a:t>Ciment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63 650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1 273 €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1 273 €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"/>
                        </a:rPr>
                        <a:t>1 273 €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024"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"/>
                        </a:rPr>
                        <a:t>Fer à béton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11 450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229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229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50"/>
                        </a:lnSpc>
                        <a:defRPr/>
                      </a:pPr>
                      <a:r>
                        <a:rPr lang="en-US" sz="1500" spc="-37">
                          <a:solidFill>
                            <a:srgbClr val="000000"/>
                          </a:solidFill>
                          <a:latin typeface="Arial"/>
                        </a:rPr>
                        <a:t>229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43">
                <a:tc>
                  <a:txBody>
                    <a:bodyPr/>
                    <a:lstStyle/>
                    <a:p>
                      <a:pPr algn="l">
                        <a:lnSpc>
                          <a:spcPts val="1665"/>
                        </a:lnSpc>
                        <a:defRPr/>
                      </a:pPr>
                      <a:r>
                        <a:rPr lang="en-US" sz="1500" spc="-15">
                          <a:solidFill>
                            <a:srgbClr val="000000"/>
                          </a:solidFill>
                          <a:latin typeface="Arial Bold"/>
                        </a:rPr>
                        <a:t>TOTAL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65"/>
                        </a:lnSpc>
                        <a:defRPr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Arial Bold"/>
                        </a:rPr>
                        <a:t>95 100 </a:t>
                      </a:r>
                      <a:r>
                        <a:rPr lang="en-US" sz="1500" dirty="0" err="1">
                          <a:solidFill>
                            <a:srgbClr val="000000"/>
                          </a:solidFill>
                          <a:latin typeface="Arial Bold"/>
                        </a:rPr>
                        <a:t>gdes</a:t>
                      </a:r>
                      <a:endParaRPr lang="en-US" sz="1100" dirty="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65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 Bold"/>
                        </a:rPr>
                        <a:t>1 902 € soit</a:t>
                      </a:r>
                      <a:endParaRPr lang="en-US" sz="1100"/>
                    </a:p>
                  </a:txBody>
                  <a:tcPr marL="0" marR="0" marT="0" marB="0" anchor="ctr">
                    <a:lnL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65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ial Bold"/>
                        </a:rPr>
                        <a:t>45,4 %</a:t>
                      </a:r>
                      <a:endParaRPr lang="en-US" sz="1100"/>
                    </a:p>
                  </a:txBody>
                  <a:tcPr marL="0" marR="0" marT="0" marB="0" anchor="ctr">
                    <a:lnL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62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941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solidFill>
              <a:srgbClr val="000000">
                <a:alpha val="19608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8423" y="3014345"/>
            <a:ext cx="6079148" cy="403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Arial Bold"/>
              </a:rPr>
              <a:t>Réhabilitation du chemin rural de Haut Châtelain à Bois Scié</a:t>
            </a:r>
          </a:p>
        </p:txBody>
      </p:sp>
      <p:sp>
        <p:nvSpPr>
          <p:cNvPr id="5" name="Freeform 5"/>
          <p:cNvSpPr/>
          <p:nvPr/>
        </p:nvSpPr>
        <p:spPr>
          <a:xfrm>
            <a:off x="776006" y="778109"/>
            <a:ext cx="8367994" cy="8730782"/>
          </a:xfrm>
          <a:custGeom>
            <a:avLst/>
            <a:gdLst/>
            <a:ahLst/>
            <a:cxnLst/>
            <a:rect l="l" t="t" r="r" b="b"/>
            <a:pathLst>
              <a:path w="8367994" h="8730782">
                <a:moveTo>
                  <a:pt x="0" y="0"/>
                </a:moveTo>
                <a:lnTo>
                  <a:pt x="8367994" y="0"/>
                </a:lnTo>
                <a:lnTo>
                  <a:pt x="8367994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03" r="-2240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ZoneTexte 5">
            <a:hlinkClick r:id="rId3" action="ppaction://hlinksldjump"/>
            <a:extLst>
              <a:ext uri="{FF2B5EF4-FFF2-40B4-BE49-F238E27FC236}">
                <a16:creationId xmlns:a16="http://schemas.microsoft.com/office/drawing/2014/main" id="{E45449FB-76E3-4DCF-019D-F07F4CB1A10C}"/>
              </a:ext>
            </a:extLst>
          </p:cNvPr>
          <p:cNvSpPr txBox="1"/>
          <p:nvPr/>
        </p:nvSpPr>
        <p:spPr>
          <a:xfrm>
            <a:off x="15837408" y="240437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2193664"/>
            <a:ext cx="8570452" cy="2727607"/>
            <a:chOff x="0" y="0"/>
            <a:chExt cx="11427270" cy="3636809"/>
          </a:xfrm>
        </p:grpSpPr>
        <p:sp>
          <p:nvSpPr>
            <p:cNvPr id="4" name="TextBox 4"/>
            <p:cNvSpPr txBox="1"/>
            <p:nvPr/>
          </p:nvSpPr>
          <p:spPr>
            <a:xfrm>
              <a:off x="0" y="1833028"/>
              <a:ext cx="11427270" cy="1803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332"/>
                </a:lnSpc>
              </a:pPr>
              <a:r>
                <a:rPr lang="en-US" sz="3554">
                  <a:solidFill>
                    <a:srgbClr val="000000"/>
                  </a:solidFill>
                  <a:latin typeface="Arial"/>
                </a:rPr>
                <a:t>Réhabilitation du chemin rural de Haut Châtelain à Bois Scié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11427270" cy="1120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000"/>
                </a:lnSpc>
              </a:pPr>
              <a:r>
                <a:rPr lang="en-US" sz="5000">
                  <a:solidFill>
                    <a:srgbClr val="000000"/>
                  </a:solidFill>
                  <a:latin typeface="Arial"/>
                </a:rPr>
                <a:t>AVANT LES TRAVAUX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265062" y="0"/>
            <a:ext cx="8022938" cy="5095875"/>
          </a:xfrm>
          <a:custGeom>
            <a:avLst/>
            <a:gdLst/>
            <a:ahLst/>
            <a:cxnLst/>
            <a:rect l="l" t="t" r="r" b="b"/>
            <a:pathLst>
              <a:path w="8022938" h="5095875">
                <a:moveTo>
                  <a:pt x="0" y="0"/>
                </a:moveTo>
                <a:lnTo>
                  <a:pt x="8022938" y="0"/>
                </a:lnTo>
                <a:lnTo>
                  <a:pt x="8022938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0" b="-1807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265062" y="5191125"/>
            <a:ext cx="8022938" cy="5095875"/>
          </a:xfrm>
          <a:custGeom>
            <a:avLst/>
            <a:gdLst/>
            <a:ahLst/>
            <a:cxnLst/>
            <a:rect l="l" t="t" r="r" b="b"/>
            <a:pathLst>
              <a:path w="8022938" h="5095875">
                <a:moveTo>
                  <a:pt x="0" y="0"/>
                </a:moveTo>
                <a:lnTo>
                  <a:pt x="8022938" y="0"/>
                </a:lnTo>
                <a:lnTo>
                  <a:pt x="8022938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613" b="-2791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74120"/>
            <a:ext cx="11012312" cy="8812880"/>
          </a:xfrm>
          <a:custGeom>
            <a:avLst/>
            <a:gdLst/>
            <a:ahLst/>
            <a:cxnLst/>
            <a:rect l="l" t="t" r="r" b="b"/>
            <a:pathLst>
              <a:path w="11012312" h="8812880">
                <a:moveTo>
                  <a:pt x="0" y="0"/>
                </a:moveTo>
                <a:lnTo>
                  <a:pt x="11012312" y="0"/>
                </a:lnTo>
                <a:lnTo>
                  <a:pt x="11012312" y="8812880"/>
                </a:lnTo>
                <a:lnTo>
                  <a:pt x="0" y="8812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15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2060062" y="1350295"/>
            <a:ext cx="4844426" cy="175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</a:pPr>
            <a:r>
              <a:rPr lang="en-US" sz="4800" dirty="0">
                <a:solidFill>
                  <a:srgbClr val="000000"/>
                </a:solidFill>
                <a:latin typeface="Arial"/>
              </a:rPr>
              <a:t>APRES LES TRAVAUX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060062" y="8204730"/>
            <a:ext cx="4222491" cy="87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Arial"/>
              </a:rPr>
              <a:t>Réhabilitation du chemin rural de Haut Châtelain à Bois Scié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00388" y="476251"/>
            <a:ext cx="12087225" cy="1585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sz="5399" spc="50">
                <a:solidFill>
                  <a:srgbClr val="000000"/>
                </a:solidFill>
                <a:latin typeface="TT Rounds Condensed"/>
              </a:rPr>
              <a:t>Orthophotoplan de la ravine Ti Crête. Son bassin versant a une surface de 0,51 km2, sa longueur est de 1,1 km et sa pente moyenne de 8,2% (dénivelé de 90 m. entre le point le plus haut, à 310 m., et le point le plus bas, à 220 m.).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278856" y="-6152"/>
            <a:ext cx="13730288" cy="8170069"/>
            <a:chOff x="0" y="0"/>
            <a:chExt cx="13018347" cy="7746436"/>
          </a:xfrm>
        </p:grpSpPr>
        <p:sp>
          <p:nvSpPr>
            <p:cNvPr id="4" name="Freeform 4" descr="Photo_Ti_Crête"/>
            <p:cNvSpPr/>
            <p:nvPr/>
          </p:nvSpPr>
          <p:spPr>
            <a:xfrm>
              <a:off x="6731" y="6731"/>
              <a:ext cx="13004800" cy="7732903"/>
            </a:xfrm>
            <a:custGeom>
              <a:avLst/>
              <a:gdLst/>
              <a:ahLst/>
              <a:cxnLst/>
              <a:rect l="l" t="t" r="r" b="b"/>
              <a:pathLst>
                <a:path w="13004800" h="7732903">
                  <a:moveTo>
                    <a:pt x="0" y="0"/>
                  </a:moveTo>
                  <a:lnTo>
                    <a:pt x="13004800" y="0"/>
                  </a:lnTo>
                  <a:lnTo>
                    <a:pt x="13004800" y="7732903"/>
                  </a:lnTo>
                  <a:lnTo>
                    <a:pt x="0" y="7732903"/>
                  </a:lnTo>
                  <a:close/>
                </a:path>
              </a:pathLst>
            </a:custGeom>
            <a:blipFill>
              <a:blip r:embed="rId2"/>
              <a:stretch>
                <a:fillRect l="-97" t="-87" r="-97" b="-8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39700" y="8438629"/>
            <a:ext cx="13408599" cy="933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0000"/>
                </a:solidFill>
                <a:latin typeface="Arimo"/>
              </a:rPr>
              <a:t>Zoom sur le bassin versant de Ti Acrête. Pour faciliter le suivi des ouvrages construits (seuil maçonnés, seuils-bassin, seuils en gabions SG, puits P), un fichier KML est associé à chaque ouvrage et permet de le localiser sur Google Earth.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27311"/>
            <a:ext cx="13716000" cy="10232379"/>
          </a:xfrm>
          <a:custGeom>
            <a:avLst/>
            <a:gdLst/>
            <a:ahLst/>
            <a:cxnLst/>
            <a:rect l="l" t="t" r="r" b="b"/>
            <a:pathLst>
              <a:path w="13716000" h="10232379">
                <a:moveTo>
                  <a:pt x="0" y="0"/>
                </a:moveTo>
                <a:lnTo>
                  <a:pt x="13716000" y="0"/>
                </a:lnTo>
                <a:lnTo>
                  <a:pt x="13716000" y="10232378"/>
                </a:lnTo>
                <a:lnTo>
                  <a:pt x="0" y="10232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" r="-12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9338593" y="2205745"/>
            <a:ext cx="690934" cy="582922"/>
            <a:chOff x="0" y="0"/>
            <a:chExt cx="655108" cy="5526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5066" cy="552704"/>
            </a:xfrm>
            <a:custGeom>
              <a:avLst/>
              <a:gdLst/>
              <a:ahLst/>
              <a:cxnLst/>
              <a:rect l="l" t="t" r="r" b="b"/>
              <a:pathLst>
                <a:path w="655066" h="552704">
                  <a:moveTo>
                    <a:pt x="20320" y="0"/>
                  </a:moveTo>
                  <a:lnTo>
                    <a:pt x="634746" y="0"/>
                  </a:lnTo>
                  <a:cubicBezTo>
                    <a:pt x="645922" y="0"/>
                    <a:pt x="655066" y="9144"/>
                    <a:pt x="655066" y="20320"/>
                  </a:cubicBezTo>
                  <a:lnTo>
                    <a:pt x="655066" y="532384"/>
                  </a:lnTo>
                  <a:cubicBezTo>
                    <a:pt x="655066" y="543560"/>
                    <a:pt x="645922" y="552704"/>
                    <a:pt x="634746" y="552704"/>
                  </a:cubicBezTo>
                  <a:lnTo>
                    <a:pt x="20320" y="552704"/>
                  </a:lnTo>
                  <a:cubicBezTo>
                    <a:pt x="9144" y="552704"/>
                    <a:pt x="0" y="543560"/>
                    <a:pt x="0" y="532384"/>
                  </a:cubicBezTo>
                  <a:lnTo>
                    <a:pt x="0" y="20320"/>
                  </a:lnTo>
                  <a:cubicBezTo>
                    <a:pt x="0" y="9144"/>
                    <a:pt x="9144" y="0"/>
                    <a:pt x="20320" y="0"/>
                  </a:cubicBezTo>
                  <a:moveTo>
                    <a:pt x="20320" y="40640"/>
                  </a:moveTo>
                  <a:lnTo>
                    <a:pt x="20320" y="20320"/>
                  </a:lnTo>
                  <a:lnTo>
                    <a:pt x="40640" y="20320"/>
                  </a:lnTo>
                  <a:lnTo>
                    <a:pt x="40640" y="532384"/>
                  </a:lnTo>
                  <a:lnTo>
                    <a:pt x="20320" y="532384"/>
                  </a:lnTo>
                  <a:lnTo>
                    <a:pt x="20320" y="512064"/>
                  </a:lnTo>
                  <a:lnTo>
                    <a:pt x="634746" y="512064"/>
                  </a:lnTo>
                  <a:lnTo>
                    <a:pt x="634746" y="532384"/>
                  </a:lnTo>
                  <a:lnTo>
                    <a:pt x="614426" y="532384"/>
                  </a:lnTo>
                  <a:lnTo>
                    <a:pt x="614426" y="20320"/>
                  </a:lnTo>
                  <a:lnTo>
                    <a:pt x="634746" y="20320"/>
                  </a:lnTo>
                  <a:lnTo>
                    <a:pt x="634746" y="40640"/>
                  </a:lnTo>
                  <a:lnTo>
                    <a:pt x="20320" y="406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54617" y="3393877"/>
            <a:ext cx="2489879" cy="458361"/>
            <a:chOff x="0" y="0"/>
            <a:chExt cx="2360774" cy="434594"/>
          </a:xfrm>
        </p:grpSpPr>
        <p:sp>
          <p:nvSpPr>
            <p:cNvPr id="6" name="Freeform 6"/>
            <p:cNvSpPr/>
            <p:nvPr/>
          </p:nvSpPr>
          <p:spPr>
            <a:xfrm>
              <a:off x="20320" y="20320"/>
              <a:ext cx="2320163" cy="393954"/>
            </a:xfrm>
            <a:custGeom>
              <a:avLst/>
              <a:gdLst/>
              <a:ahLst/>
              <a:cxnLst/>
              <a:rect l="l" t="t" r="r" b="b"/>
              <a:pathLst>
                <a:path w="2320163" h="393954">
                  <a:moveTo>
                    <a:pt x="0" y="0"/>
                  </a:moveTo>
                  <a:lnTo>
                    <a:pt x="2320163" y="0"/>
                  </a:lnTo>
                  <a:lnTo>
                    <a:pt x="2320163" y="393954"/>
                  </a:lnTo>
                  <a:lnTo>
                    <a:pt x="0" y="393954"/>
                  </a:ln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360803" cy="434594"/>
            </a:xfrm>
            <a:custGeom>
              <a:avLst/>
              <a:gdLst/>
              <a:ahLst/>
              <a:cxnLst/>
              <a:rect l="l" t="t" r="r" b="b"/>
              <a:pathLst>
                <a:path w="2360803" h="434594">
                  <a:moveTo>
                    <a:pt x="20320" y="0"/>
                  </a:moveTo>
                  <a:lnTo>
                    <a:pt x="2340483" y="0"/>
                  </a:lnTo>
                  <a:cubicBezTo>
                    <a:pt x="2351659" y="0"/>
                    <a:pt x="2360803" y="9144"/>
                    <a:pt x="2360803" y="20320"/>
                  </a:cubicBezTo>
                  <a:lnTo>
                    <a:pt x="2360803" y="414274"/>
                  </a:lnTo>
                  <a:cubicBezTo>
                    <a:pt x="2360803" y="425450"/>
                    <a:pt x="2351659" y="434594"/>
                    <a:pt x="2340483" y="434594"/>
                  </a:cubicBezTo>
                  <a:lnTo>
                    <a:pt x="20320" y="434594"/>
                  </a:lnTo>
                  <a:cubicBezTo>
                    <a:pt x="9144" y="434594"/>
                    <a:pt x="0" y="425450"/>
                    <a:pt x="0" y="414274"/>
                  </a:cubicBezTo>
                  <a:lnTo>
                    <a:pt x="0" y="20320"/>
                  </a:lnTo>
                  <a:cubicBezTo>
                    <a:pt x="0" y="9144"/>
                    <a:pt x="9144" y="0"/>
                    <a:pt x="20320" y="0"/>
                  </a:cubicBezTo>
                  <a:moveTo>
                    <a:pt x="20320" y="40640"/>
                  </a:moveTo>
                  <a:lnTo>
                    <a:pt x="20320" y="20320"/>
                  </a:lnTo>
                  <a:lnTo>
                    <a:pt x="40640" y="20320"/>
                  </a:lnTo>
                  <a:lnTo>
                    <a:pt x="40640" y="414274"/>
                  </a:lnTo>
                  <a:lnTo>
                    <a:pt x="20320" y="414274"/>
                  </a:lnTo>
                  <a:lnTo>
                    <a:pt x="20320" y="393954"/>
                  </a:lnTo>
                  <a:lnTo>
                    <a:pt x="2340483" y="393954"/>
                  </a:lnTo>
                  <a:lnTo>
                    <a:pt x="2340483" y="414274"/>
                  </a:lnTo>
                  <a:lnTo>
                    <a:pt x="2320163" y="414274"/>
                  </a:lnTo>
                  <a:lnTo>
                    <a:pt x="2320163" y="20320"/>
                  </a:lnTo>
                  <a:lnTo>
                    <a:pt x="2340483" y="20320"/>
                  </a:lnTo>
                  <a:lnTo>
                    <a:pt x="2340483" y="40640"/>
                  </a:lnTo>
                  <a:lnTo>
                    <a:pt x="20320" y="406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360774" cy="434594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 spc="16">
                  <a:solidFill>
                    <a:srgbClr val="000000"/>
                  </a:solidFill>
                  <a:latin typeface="TT Rounds Condensed"/>
                </a:rPr>
                <a:t>Seuil SM1, SM2 et SM3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9564863" y="3077877"/>
            <a:ext cx="1318514" cy="26789"/>
          </a:xfrm>
          <a:prstGeom prst="line">
            <a:avLst/>
          </a:prstGeom>
          <a:ln w="28575" cap="rnd">
            <a:solidFill>
              <a:srgbClr val="FF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ois Scié et Chatelain"/>
          <p:cNvSpPr/>
          <p:nvPr/>
        </p:nvSpPr>
        <p:spPr>
          <a:xfrm>
            <a:off x="2286000" y="18318"/>
            <a:ext cx="13716000" cy="7715250"/>
          </a:xfrm>
          <a:custGeom>
            <a:avLst/>
            <a:gdLst/>
            <a:ahLst/>
            <a:cxnLst/>
            <a:rect l="l" t="t" r="r" b="b"/>
            <a:pathLst>
              <a:path w="13716000" h="7715250">
                <a:moveTo>
                  <a:pt x="0" y="0"/>
                </a:moveTo>
                <a:lnTo>
                  <a:pt x="13716000" y="0"/>
                </a:lnTo>
                <a:lnTo>
                  <a:pt x="13716000" y="7715250"/>
                </a:lnTo>
                <a:lnTo>
                  <a:pt x="0" y="771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" b="-2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2414588" y="8076493"/>
            <a:ext cx="13458825" cy="703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0000"/>
                </a:solidFill>
                <a:latin typeface="Arial"/>
              </a:rPr>
              <a:t>Les seuils construits à Bois Scié et dans la zone de Chatelain sur une image Google Earth. Les noms en blanc correspondent aux ouvrages pour lesquels manquent encore photos et fiches techniques.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548" y="1260158"/>
            <a:ext cx="8342304" cy="7766685"/>
            <a:chOff x="0" y="0"/>
            <a:chExt cx="6350000" cy="59118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2540" cy="5913120"/>
            </a:xfrm>
            <a:custGeom>
              <a:avLst/>
              <a:gdLst/>
              <a:ahLst/>
              <a:cxnLst/>
              <a:rect l="l" t="t" r="r" b="b"/>
              <a:pathLst>
                <a:path w="6352540" h="5913120">
                  <a:moveTo>
                    <a:pt x="5995670" y="1826260"/>
                  </a:moveTo>
                  <a:lnTo>
                    <a:pt x="4719320" y="1826260"/>
                  </a:lnTo>
                  <a:cubicBezTo>
                    <a:pt x="4523740" y="1826260"/>
                    <a:pt x="4364990" y="1667510"/>
                    <a:pt x="4364990" y="1471930"/>
                  </a:cubicBezTo>
                  <a:lnTo>
                    <a:pt x="4364990" y="354330"/>
                  </a:lnTo>
                  <a:cubicBezTo>
                    <a:pt x="4364990" y="158750"/>
                    <a:pt x="4206240" y="0"/>
                    <a:pt x="4010660" y="0"/>
                  </a:cubicBezTo>
                  <a:lnTo>
                    <a:pt x="1061720" y="0"/>
                  </a:lnTo>
                  <a:cubicBezTo>
                    <a:pt x="866140" y="0"/>
                    <a:pt x="707390" y="158750"/>
                    <a:pt x="707390" y="354330"/>
                  </a:cubicBezTo>
                  <a:lnTo>
                    <a:pt x="707390" y="506730"/>
                  </a:lnTo>
                  <a:cubicBezTo>
                    <a:pt x="707390" y="702310"/>
                    <a:pt x="548640" y="861060"/>
                    <a:pt x="353060" y="861060"/>
                  </a:cubicBezTo>
                  <a:cubicBezTo>
                    <a:pt x="158750" y="861060"/>
                    <a:pt x="0" y="1018540"/>
                    <a:pt x="0" y="1214120"/>
                  </a:cubicBezTo>
                  <a:lnTo>
                    <a:pt x="0" y="4723130"/>
                  </a:lnTo>
                  <a:cubicBezTo>
                    <a:pt x="0" y="4918710"/>
                    <a:pt x="158750" y="5077460"/>
                    <a:pt x="354330" y="5077460"/>
                  </a:cubicBezTo>
                  <a:cubicBezTo>
                    <a:pt x="549910" y="5077460"/>
                    <a:pt x="708660" y="5236210"/>
                    <a:pt x="708660" y="5431790"/>
                  </a:cubicBezTo>
                  <a:lnTo>
                    <a:pt x="708660" y="5558790"/>
                  </a:lnTo>
                  <a:cubicBezTo>
                    <a:pt x="708660" y="5754370"/>
                    <a:pt x="867410" y="5913120"/>
                    <a:pt x="1062990" y="5913120"/>
                  </a:cubicBezTo>
                  <a:lnTo>
                    <a:pt x="4013200" y="5913120"/>
                  </a:lnTo>
                  <a:cubicBezTo>
                    <a:pt x="4208780" y="5913120"/>
                    <a:pt x="4367530" y="5754370"/>
                    <a:pt x="4367530" y="5558790"/>
                  </a:cubicBezTo>
                  <a:lnTo>
                    <a:pt x="4367530" y="5431790"/>
                  </a:lnTo>
                  <a:cubicBezTo>
                    <a:pt x="4367530" y="5236210"/>
                    <a:pt x="4526280" y="5077460"/>
                    <a:pt x="4721860" y="5077460"/>
                  </a:cubicBezTo>
                  <a:lnTo>
                    <a:pt x="5998210" y="5077460"/>
                  </a:lnTo>
                  <a:cubicBezTo>
                    <a:pt x="6193790" y="5077460"/>
                    <a:pt x="6352540" y="4918710"/>
                    <a:pt x="6352540" y="4723130"/>
                  </a:cubicBezTo>
                  <a:lnTo>
                    <a:pt x="6352540" y="2179320"/>
                  </a:lnTo>
                  <a:cubicBezTo>
                    <a:pt x="6350000" y="1983740"/>
                    <a:pt x="6191250" y="1826260"/>
                    <a:pt x="5995670" y="1826260"/>
                  </a:cubicBezTo>
                  <a:close/>
                </a:path>
              </a:pathLst>
            </a:custGeom>
            <a:blipFill>
              <a:blip r:embed="rId2"/>
              <a:stretch>
                <a:fillRect l="-4743" r="-1916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604500" y="2030371"/>
            <a:ext cx="629920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40"/>
              </a:lnSpc>
            </a:pPr>
            <a:r>
              <a:rPr lang="en-US" sz="5200">
                <a:solidFill>
                  <a:srgbClr val="000000"/>
                </a:solidFill>
                <a:latin typeface="Arial Bold"/>
              </a:rPr>
              <a:t> SG 10-Bois Scié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35398" y="8643902"/>
            <a:ext cx="5918702" cy="38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23"/>
              </a:lnSpc>
              <a:spcBef>
                <a:spcPct val="0"/>
              </a:spcBef>
            </a:pPr>
            <a:r>
              <a:rPr lang="en-US" sz="1949">
                <a:solidFill>
                  <a:srgbClr val="000000"/>
                </a:solidFill>
                <a:latin typeface="Arial"/>
              </a:rPr>
              <a:t>Photos : décembre 2006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04500" y="4976793"/>
            <a:ext cx="5918702" cy="168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368"/>
              </a:lnSpc>
              <a:spcBef>
                <a:spcPct val="0"/>
              </a:spcBef>
            </a:pPr>
            <a:endParaRPr/>
          </a:p>
          <a:p>
            <a:pPr marL="0" lvl="0" indent="0">
              <a:lnSpc>
                <a:spcPts val="2868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rial"/>
              </a:rPr>
              <a:t>Seuil en gabions Ravine Bois Scié 8ème section Ravine Gros Morne</a:t>
            </a:r>
          </a:p>
          <a:p>
            <a:pPr marL="0" lvl="0" indent="0">
              <a:lnSpc>
                <a:spcPts val="2868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rial"/>
              </a:rPr>
              <a:t>Bénéficiaires : familles TELLIUS  et YON-YON</a:t>
            </a:r>
          </a:p>
        </p:txBody>
      </p:sp>
      <p:sp>
        <p:nvSpPr>
          <p:cNvPr id="13" name="Line 6">
            <a:extLst>
              <a:ext uri="{FF2B5EF4-FFF2-40B4-BE49-F238E27FC236}">
                <a16:creationId xmlns:a16="http://schemas.microsoft.com/office/drawing/2014/main" id="{4C36F6F8-C42D-3A14-08FE-B30607A974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9200" y="8275637"/>
            <a:ext cx="215900" cy="1444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09582BF4-DF69-64D5-BCC0-392856DAD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6900" y="7770812"/>
            <a:ext cx="215900" cy="1444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Line 8">
            <a:extLst>
              <a:ext uri="{FF2B5EF4-FFF2-40B4-BE49-F238E27FC236}">
                <a16:creationId xmlns:a16="http://schemas.microsoft.com/office/drawing/2014/main" id="{87FBB3D1-2C98-097B-28DF-5E1BEF7044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2938" y="7770812"/>
            <a:ext cx="288925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" name="ZoneTexte 3">
            <a:hlinkClick r:id="rId3" action="ppaction://hlinksldjump"/>
            <a:extLst>
              <a:ext uri="{FF2B5EF4-FFF2-40B4-BE49-F238E27FC236}">
                <a16:creationId xmlns:a16="http://schemas.microsoft.com/office/drawing/2014/main" id="{D871AB65-631A-54BE-1EA9-A2DA199C56B8}"/>
              </a:ext>
            </a:extLst>
          </p:cNvPr>
          <p:cNvSpPr txBox="1"/>
          <p:nvPr/>
        </p:nvSpPr>
        <p:spPr>
          <a:xfrm>
            <a:off x="15240001" y="571438"/>
            <a:ext cx="16637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Retour à l’index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1864</Words>
  <Application>Microsoft Office PowerPoint</Application>
  <PresentationFormat>Personnalisé</PresentationFormat>
  <Paragraphs>440</Paragraphs>
  <Slides>55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5" baseType="lpstr">
      <vt:lpstr>Arial Bold</vt:lpstr>
      <vt:lpstr>TT Rounds Condensed</vt:lpstr>
      <vt:lpstr>TT Rounds Condensed Bold</vt:lpstr>
      <vt:lpstr>Archivo Black</vt:lpstr>
      <vt:lpstr>Arial</vt:lpstr>
      <vt:lpstr>Arimo</vt:lpstr>
      <vt:lpstr>Arimo Bold</vt:lpstr>
      <vt:lpstr>Calibri</vt:lpstr>
      <vt:lpstr>Open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Salagnac chemins, citernes, pépinières revu.pptx</dc:title>
  <dc:creator>Marie</dc:creator>
  <cp:lastModifiedBy>Charles Lilin</cp:lastModifiedBy>
  <cp:revision>8</cp:revision>
  <dcterms:created xsi:type="dcterms:W3CDTF">2006-08-16T00:00:00Z</dcterms:created>
  <dcterms:modified xsi:type="dcterms:W3CDTF">2025-05-24T09:19:39Z</dcterms:modified>
  <dc:identifier>DAGAx78XZlc</dc:identifier>
</cp:coreProperties>
</file>