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56" r:id="rId2"/>
    <p:sldId id="259" r:id="rId3"/>
    <p:sldId id="405" r:id="rId4"/>
    <p:sldId id="296" r:id="rId5"/>
    <p:sldId id="318" r:id="rId6"/>
    <p:sldId id="324" r:id="rId7"/>
    <p:sldId id="306" r:id="rId8"/>
    <p:sldId id="311" r:id="rId9"/>
    <p:sldId id="305" r:id="rId10"/>
    <p:sldId id="298" r:id="rId11"/>
    <p:sldId id="319" r:id="rId12"/>
    <p:sldId id="320" r:id="rId13"/>
    <p:sldId id="277" r:id="rId14"/>
    <p:sldId id="322" r:id="rId15"/>
    <p:sldId id="261" r:id="rId16"/>
    <p:sldId id="334" r:id="rId17"/>
    <p:sldId id="404" r:id="rId18"/>
    <p:sldId id="262" r:id="rId19"/>
    <p:sldId id="263" r:id="rId20"/>
    <p:sldId id="267" r:id="rId21"/>
    <p:sldId id="325" r:id="rId22"/>
    <p:sldId id="326" r:id="rId23"/>
    <p:sldId id="327" r:id="rId24"/>
    <p:sldId id="380" r:id="rId25"/>
    <p:sldId id="381" r:id="rId26"/>
    <p:sldId id="353" r:id="rId27"/>
    <p:sldId id="299" r:id="rId28"/>
    <p:sldId id="331" r:id="rId29"/>
    <p:sldId id="394" r:id="rId30"/>
    <p:sldId id="278" r:id="rId31"/>
    <p:sldId id="332" r:id="rId32"/>
    <p:sldId id="395" r:id="rId33"/>
    <p:sldId id="329" r:id="rId34"/>
    <p:sldId id="328" r:id="rId35"/>
    <p:sldId id="269" r:id="rId36"/>
    <p:sldId id="287" r:id="rId37"/>
    <p:sldId id="288" r:id="rId38"/>
    <p:sldId id="289" r:id="rId39"/>
    <p:sldId id="293" r:id="rId40"/>
    <p:sldId id="266" r:id="rId41"/>
    <p:sldId id="397" r:id="rId42"/>
    <p:sldId id="354" r:id="rId43"/>
    <p:sldId id="355" r:id="rId44"/>
    <p:sldId id="356" r:id="rId45"/>
    <p:sldId id="271" r:id="rId46"/>
    <p:sldId id="272" r:id="rId47"/>
    <p:sldId id="270" r:id="rId48"/>
    <p:sldId id="291" r:id="rId49"/>
    <p:sldId id="396" r:id="rId50"/>
    <p:sldId id="398" r:id="rId51"/>
    <p:sldId id="399" r:id="rId52"/>
    <p:sldId id="406" r:id="rId53"/>
    <p:sldId id="408" r:id="rId54"/>
    <p:sldId id="307" r:id="rId55"/>
    <p:sldId id="360" r:id="rId56"/>
    <p:sldId id="359" r:id="rId57"/>
    <p:sldId id="400" r:id="rId58"/>
    <p:sldId id="283" r:id="rId59"/>
    <p:sldId id="301" r:id="rId60"/>
    <p:sldId id="300" r:id="rId61"/>
    <p:sldId id="361" r:id="rId62"/>
    <p:sldId id="403" r:id="rId63"/>
    <p:sldId id="362" r:id="rId64"/>
    <p:sldId id="286" r:id="rId65"/>
    <p:sldId id="363" r:id="rId66"/>
    <p:sldId id="317" r:id="rId67"/>
    <p:sldId id="364" r:id="rId68"/>
    <p:sldId id="365" r:id="rId69"/>
    <p:sldId id="366" r:id="rId70"/>
    <p:sldId id="407" r:id="rId71"/>
    <p:sldId id="375" r:id="rId72"/>
    <p:sldId id="401" r:id="rId73"/>
    <p:sldId id="376" r:id="rId74"/>
    <p:sldId id="304" r:id="rId75"/>
    <p:sldId id="378" r:id="rId76"/>
    <p:sldId id="313" r:id="rId77"/>
    <p:sldId id="312" r:id="rId78"/>
    <p:sldId id="402" r:id="rId79"/>
    <p:sldId id="382" r:id="rId80"/>
    <p:sldId id="257" r:id="rId81"/>
    <p:sldId id="258" r:id="rId82"/>
  </p:sldIdLst>
  <p:sldSz cx="9144000" cy="6858000" type="screen4x3"/>
  <p:notesSz cx="6858000" cy="9144000"/>
  <p:photoAlbum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5" autoAdjust="0"/>
    <p:restoredTop sz="81356" autoAdjust="0"/>
  </p:normalViewPr>
  <p:slideViewPr>
    <p:cSldViewPr>
      <p:cViewPr varScale="1">
        <p:scale>
          <a:sx n="77" d="100"/>
          <a:sy n="77" d="100"/>
        </p:scale>
        <p:origin x="2202" y="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19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Click to edit Master text styles</a:t>
            </a:r>
          </a:p>
          <a:p>
            <a:pPr lvl="1"/>
            <a:r>
              <a:rPr lang="fr-FR" noProof="0"/>
              <a:t>Second level</a:t>
            </a:r>
          </a:p>
          <a:p>
            <a:pPr lvl="2"/>
            <a:r>
              <a:rPr lang="fr-FR" noProof="0"/>
              <a:t>Third level</a:t>
            </a:r>
          </a:p>
          <a:p>
            <a:pPr lvl="3"/>
            <a:r>
              <a:rPr lang="fr-FR" noProof="0"/>
              <a:t>Fourth level</a:t>
            </a:r>
          </a:p>
          <a:p>
            <a:pPr lvl="4"/>
            <a:r>
              <a:rPr lang="fr-FR" noProof="0"/>
              <a:t>Fifth level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0A808FA-EC19-4E36-A49E-9A873019150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89726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A808FA-EC19-4E36-A49E-9A8730191507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75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A808FA-EC19-4E36-A49E-9A8730191507}" type="slidenum">
              <a:rPr lang="fr-FR" smtClean="0"/>
              <a:pPr>
                <a:defRPr/>
              </a:pPr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6425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A808FA-EC19-4E36-A49E-9A8730191507}" type="slidenum">
              <a:rPr lang="fr-FR" smtClean="0"/>
              <a:pPr>
                <a:defRPr/>
              </a:pPr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4884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A808FA-EC19-4E36-A49E-9A8730191507}" type="slidenum">
              <a:rPr lang="fr-FR" smtClean="0"/>
              <a:pPr>
                <a:defRPr/>
              </a:pPr>
              <a:t>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8353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A808FA-EC19-4E36-A49E-9A8730191507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2209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  <p:sp>
        <p:nvSpPr>
          <p:cNvPr id="5632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3085BF-AC68-40A1-8D82-F798B30100F1}" type="slidenum">
              <a:rPr lang="fr-FR"/>
              <a:pPr eaLnBrk="1" hangingPunct="1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702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A808FA-EC19-4E36-A49E-9A8730191507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8128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A6C86F-3B4C-47BF-826A-15164CDC9109}" type="slidenum">
              <a:rPr lang="fr-FR"/>
              <a:pPr eaLnBrk="1" hangingPunct="1"/>
              <a:t>15</a:t>
            </a:fld>
            <a:endParaRPr lang="fr-FR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A808FA-EC19-4E36-A49E-9A8730191507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94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A808FA-EC19-4E36-A49E-9A8730191507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732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A808FA-EC19-4E36-A49E-9A8730191507}" type="slidenum">
              <a:rPr lang="fr-FR" smtClean="0"/>
              <a:pPr>
                <a:defRPr/>
              </a:pPr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2831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1AE7D-CEDF-4D37-B118-8483B6710B89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1350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CAD31-70A4-4D25-B2B9-8B5000E05E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4551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1514D-5E06-47C4-83D9-50DF366CD22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7650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95448-AD33-45E5-870B-6C211A11186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7030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7616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E7B929D-8DF4-ABDF-4036-2618E6008F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38642DE-FC1B-DC30-2611-666B6584B2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02F5471-E699-A309-727C-B8EE6D2F83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565B84-B54C-43F3-BE0F-02EE02463FD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00370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4F2E9-E5F4-472F-AB05-8E11238CC5A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2550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BB6A4-CAEF-4800-9CE3-9FCAEB5E92D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759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C498A-5DA9-4AB1-91F3-9B02176E669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442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51726-640C-4905-94CB-209A7D5BCBE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1782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CCD02-602B-470C-B45E-39825B73819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89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A4E55-CE40-4C31-A980-3D6164BA613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268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29FAE-18DE-4DC3-91DA-9B63AE922DC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9384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E6D77-7705-4628-B83E-F35CD94C162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8948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D5851839-8296-4CDB-ACCF-D728F93F555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13" Type="http://schemas.openxmlformats.org/officeDocument/2006/relationships/slide" Target="slide71.xml"/><Relationship Id="rId3" Type="http://schemas.openxmlformats.org/officeDocument/2006/relationships/slide" Target="slide13.xml"/><Relationship Id="rId7" Type="http://schemas.openxmlformats.org/officeDocument/2006/relationships/slide" Target="slide42.xml"/><Relationship Id="rId12" Type="http://schemas.openxmlformats.org/officeDocument/2006/relationships/slide" Target="slide66.xml"/><Relationship Id="rId17" Type="http://schemas.openxmlformats.org/officeDocument/2006/relationships/slide" Target="slide79.xml"/><Relationship Id="rId2" Type="http://schemas.openxmlformats.org/officeDocument/2006/relationships/notesSlide" Target="../notesSlides/notesSlide1.xml"/><Relationship Id="rId16" Type="http://schemas.openxmlformats.org/officeDocument/2006/relationships/slide" Target="slide7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11" Type="http://schemas.openxmlformats.org/officeDocument/2006/relationships/slide" Target="slide61.xml"/><Relationship Id="rId5" Type="http://schemas.openxmlformats.org/officeDocument/2006/relationships/slide" Target="slide33.xml"/><Relationship Id="rId15" Type="http://schemas.openxmlformats.org/officeDocument/2006/relationships/slide" Target="slide77.xml"/><Relationship Id="rId10" Type="http://schemas.openxmlformats.org/officeDocument/2006/relationships/slide" Target="slide55.xml"/><Relationship Id="rId4" Type="http://schemas.openxmlformats.org/officeDocument/2006/relationships/slide" Target="slide30.xml"/><Relationship Id="rId9" Type="http://schemas.openxmlformats.org/officeDocument/2006/relationships/slide" Target="slide50.xml"/><Relationship Id="rId14" Type="http://schemas.openxmlformats.org/officeDocument/2006/relationships/slide" Target="slide7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5" Type="http://schemas.openxmlformats.org/officeDocument/2006/relationships/image" Target="../media/image81.jpg"/><Relationship Id="rId4" Type="http://schemas.openxmlformats.org/officeDocument/2006/relationships/image" Target="../media/image8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6"/>
          <p:cNvSpPr txBox="1">
            <a:spLocks noChangeArrowheads="1"/>
          </p:cNvSpPr>
          <p:nvPr/>
        </p:nvSpPr>
        <p:spPr bwMode="auto">
          <a:xfrm>
            <a:off x="323528" y="620688"/>
            <a:ext cx="882047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400" b="1" dirty="0"/>
              <a:t>Aménagements réalisés dans la ravine Bois Brûlé, Pelletier, Morne Ti Kayes, Rousseau, Nan Pierre et Morne La Crête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4F85B6C-BB7C-7FC2-76CC-B877594E77DF}"/>
              </a:ext>
            </a:extLst>
          </p:cNvPr>
          <p:cNvSpPr txBox="1"/>
          <p:nvPr/>
        </p:nvSpPr>
        <p:spPr>
          <a:xfrm>
            <a:off x="539552" y="1916832"/>
            <a:ext cx="8064896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Index</a:t>
            </a:r>
          </a:p>
          <a:p>
            <a:r>
              <a:rPr lang="fr-FR" sz="1600" b="1" dirty="0">
                <a:hlinkClick r:id="rId3" action="ppaction://hlinksldjump"/>
              </a:rPr>
              <a:t>SB36-Bois Brûlé</a:t>
            </a:r>
            <a:endParaRPr lang="fr-FR" sz="1600" b="1" dirty="0"/>
          </a:p>
          <a:p>
            <a:r>
              <a:rPr lang="fr-FR" sz="1600" b="1" dirty="0">
                <a:hlinkClick r:id="rId4" action="ppaction://hlinksldjump"/>
              </a:rPr>
              <a:t>SB37-Bois Brûlé</a:t>
            </a:r>
            <a:endParaRPr lang="fr-FR" sz="1600" b="1" dirty="0"/>
          </a:p>
          <a:p>
            <a:r>
              <a:rPr lang="fr-FR" sz="1600" b="1" dirty="0">
                <a:hlinkClick r:id="rId5" action="ppaction://hlinksldjump"/>
              </a:rPr>
              <a:t>SB38-Bois Brûlé</a:t>
            </a:r>
            <a:endParaRPr lang="fr-FR" sz="1600" b="1" dirty="0"/>
          </a:p>
          <a:p>
            <a:r>
              <a:rPr lang="fr-FR" sz="1600" b="1" dirty="0">
                <a:hlinkClick r:id="rId6" action="ppaction://hlinksldjump"/>
              </a:rPr>
              <a:t>SB39-Bois Brûlé</a:t>
            </a:r>
            <a:endParaRPr lang="fr-FR" sz="1600" b="1" dirty="0"/>
          </a:p>
          <a:p>
            <a:r>
              <a:rPr lang="fr-FR" sz="1600" b="1" dirty="0">
                <a:hlinkClick r:id="rId7" action="ppaction://hlinksldjump"/>
              </a:rPr>
              <a:t>SBXX-Bois Brûlé</a:t>
            </a:r>
            <a:endParaRPr lang="fr-FR" sz="1600" b="1" dirty="0"/>
          </a:p>
          <a:p>
            <a:r>
              <a:rPr lang="fr-FR" sz="1600" b="1" dirty="0">
                <a:hlinkClick r:id="rId8" action="ppaction://hlinksldjump"/>
              </a:rPr>
              <a:t>SG40-Bois Brûlé</a:t>
            </a:r>
            <a:endParaRPr lang="fr-FR" sz="1600" b="1" dirty="0"/>
          </a:p>
          <a:p>
            <a:r>
              <a:rPr lang="fr-FR" sz="1600" b="1" dirty="0">
                <a:hlinkClick r:id="rId9" action="ppaction://hlinksldjump"/>
              </a:rPr>
              <a:t>SB48-Bois Brûlé</a:t>
            </a:r>
            <a:endParaRPr lang="fr-FR" sz="1600" b="1" dirty="0"/>
          </a:p>
          <a:p>
            <a:r>
              <a:rPr lang="fr-FR" sz="1600" b="1" dirty="0">
                <a:hlinkClick r:id="rId10" action="ppaction://hlinksldjump"/>
              </a:rPr>
              <a:t>SM2-Pelletier</a:t>
            </a:r>
            <a:endParaRPr lang="fr-FR" sz="1600" b="1" dirty="0"/>
          </a:p>
          <a:p>
            <a:r>
              <a:rPr lang="fr-FR" sz="1600" b="1" dirty="0">
                <a:hlinkClick r:id="rId11" action="ppaction://hlinksldjump"/>
              </a:rPr>
              <a:t>SM4-Morne Ti Kayes</a:t>
            </a:r>
            <a:endParaRPr lang="fr-FR" sz="1600" b="1" dirty="0"/>
          </a:p>
          <a:p>
            <a:r>
              <a:rPr lang="fr-FR" sz="1600" b="1" dirty="0">
                <a:hlinkClick r:id="rId12" action="ppaction://hlinksldjump"/>
              </a:rPr>
              <a:t>SG6-Morne Ti Kayes</a:t>
            </a:r>
            <a:endParaRPr lang="fr-FR" sz="1600" b="1" dirty="0"/>
          </a:p>
          <a:p>
            <a:r>
              <a:rPr lang="fr-FR" sz="1600" b="1" dirty="0">
                <a:hlinkClick r:id="rId13" action="ppaction://hlinksldjump"/>
              </a:rPr>
              <a:t>SG9-Rousseau</a:t>
            </a:r>
            <a:endParaRPr lang="fr-FR" sz="1600" b="1" dirty="0"/>
          </a:p>
          <a:p>
            <a:r>
              <a:rPr lang="fr-FR" sz="1600" b="1" dirty="0">
                <a:hlinkClick r:id="rId14" action="ppaction://hlinksldjump"/>
              </a:rPr>
              <a:t>SM12-Nan Pierre</a:t>
            </a:r>
            <a:endParaRPr lang="fr-FR" sz="1600" b="1" dirty="0"/>
          </a:p>
          <a:p>
            <a:r>
              <a:rPr lang="fr-FR" sz="1600" b="1" dirty="0">
                <a:hlinkClick r:id="rId15" action="ppaction://hlinksldjump"/>
              </a:rPr>
              <a:t>SM12bis-Nan Pierre</a:t>
            </a:r>
            <a:endParaRPr lang="fr-FR" sz="1600" b="1" dirty="0"/>
          </a:p>
          <a:p>
            <a:r>
              <a:rPr lang="fr-FR" sz="1600" b="1" dirty="0">
                <a:hlinkClick r:id="rId16" action="ppaction://hlinksldjump"/>
              </a:rPr>
              <a:t>SM24-Nan Pierre</a:t>
            </a:r>
            <a:endParaRPr lang="fr-FR" sz="1600" b="1" dirty="0"/>
          </a:p>
          <a:p>
            <a:r>
              <a:rPr lang="fr-FR" sz="1600" b="1" dirty="0">
                <a:hlinkClick r:id="rId17" action="ppaction://hlinksldjump"/>
              </a:rPr>
              <a:t>SB41-Morne La Crête</a:t>
            </a:r>
            <a:endParaRPr lang="fr-FR" sz="1600" b="1" dirty="0"/>
          </a:p>
          <a:p>
            <a:endParaRPr lang="fr-F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Dans les replats au fond de la ravine Bois Brulé, il y a des manguiers. Certains ont été surgreffés par le projet SOS ESF avec la variété Francique. La photo présente un manguier rustique de la variété « gros peau » très productif.</a:t>
            </a:r>
          </a:p>
        </p:txBody>
      </p:sp>
      <p:sp>
        <p:nvSpPr>
          <p:cNvPr id="53251" name="Rectangle 3" descr="Manguier gros peau 84 Dzn"/>
          <p:cNvSpPr>
            <a:spLocks noGrp="1" noChangeAspect="1" noChangeArrowheads="1"/>
          </p:cNvSpPr>
          <p:nvPr isPhoto="1"/>
        </p:nvSpPr>
        <p:spPr bwMode="auto">
          <a:xfrm>
            <a:off x="629443" y="10611"/>
            <a:ext cx="7885113" cy="591343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52" name="ZoneTexte 1"/>
          <p:cNvSpPr txBox="1">
            <a:spLocks noChangeArrowheads="1"/>
          </p:cNvSpPr>
          <p:nvPr/>
        </p:nvSpPr>
        <p:spPr bwMode="auto">
          <a:xfrm>
            <a:off x="107950" y="5949950"/>
            <a:ext cx="89646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dirty="0"/>
              <a:t>Dans les replats au fond de la ravine Bois Brûlé, il y a des manguiers. Certains ont été surgreffés par le projet SOS ESF avec la variété Francique. La photo présente un manguier rustique de la variété « gros peau », très productif.</a:t>
            </a:r>
          </a:p>
        </p:txBody>
      </p:sp>
    </p:spTree>
    <p:extLst>
      <p:ext uri="{BB962C8B-B14F-4D97-AF65-F5344CB8AC3E}">
        <p14:creationId xmlns:p14="http://schemas.microsoft.com/office/powerpoint/2010/main" val="367338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Le bassin versant de Bois Brûlé est un lieu de pâturage libre : dans les raks et sur les résidus de cultures : sorgho + pois congo.</a:t>
            </a:r>
          </a:p>
        </p:txBody>
      </p:sp>
      <p:sp>
        <p:nvSpPr>
          <p:cNvPr id="10243" name="Rectangle 3" descr="Extraction 2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8027988" cy="602138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44" name="ZoneTexte 1"/>
          <p:cNvSpPr txBox="1">
            <a:spLocks noChangeArrowheads="1"/>
          </p:cNvSpPr>
          <p:nvPr/>
        </p:nvSpPr>
        <p:spPr bwMode="auto">
          <a:xfrm>
            <a:off x="34925" y="6165850"/>
            <a:ext cx="9037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dirty="0"/>
              <a:t>Le bassin versant de Bois Brûlé est un lieu de pâturage libre, dans les raks et sur les résidus de cultures : sorgho + pois </a:t>
            </a:r>
            <a:r>
              <a:rPr lang="fr-FR" sz="1400" dirty="0" err="1"/>
              <a:t>congo</a:t>
            </a:r>
            <a:r>
              <a:rPr lang="fr-FR" sz="1400" dirty="0"/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Photo prise en mars 2009 : la ravine est sèche et il n’y a plus que de l’eau impropre de l’abreuvement et aux usages domestiques.</a:t>
            </a:r>
          </a:p>
        </p:txBody>
      </p:sp>
      <p:sp>
        <p:nvSpPr>
          <p:cNvPr id="11267" name="Rectangle 3" descr="Extraction 2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8220075" cy="616585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268" name="ZoneTexte 1"/>
          <p:cNvSpPr txBox="1">
            <a:spLocks noChangeArrowheads="1"/>
          </p:cNvSpPr>
          <p:nvPr/>
        </p:nvSpPr>
        <p:spPr bwMode="auto">
          <a:xfrm>
            <a:off x="0" y="616585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dirty="0"/>
              <a:t>Mars 2009 : la ravine de Bois Brûlé est sèche et il n’y a plus que de l’eau impropre pour l’abreuvement, pas plus que pour les usages domestiques.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L’emplacement du seuil SB36 est favorable à la conduite d’un chantier, car il est proche d’un chemin d’accès pour approcher les matériaux.</a:t>
            </a:r>
          </a:p>
        </p:txBody>
      </p:sp>
      <p:sp>
        <p:nvSpPr>
          <p:cNvPr id="13315" name="Rectangle 3" descr="s36"/>
          <p:cNvSpPr>
            <a:spLocks noGrp="1" noChangeAspect="1" noChangeArrowheads="1"/>
          </p:cNvSpPr>
          <p:nvPr isPhoto="1"/>
        </p:nvSpPr>
        <p:spPr bwMode="auto">
          <a:xfrm>
            <a:off x="899592" y="0"/>
            <a:ext cx="7344816" cy="5507895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16" name="ZoneTexte 1"/>
          <p:cNvSpPr txBox="1">
            <a:spLocks noChangeArrowheads="1"/>
          </p:cNvSpPr>
          <p:nvPr/>
        </p:nvSpPr>
        <p:spPr bwMode="auto">
          <a:xfrm>
            <a:off x="143668" y="5596116"/>
            <a:ext cx="8856663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2000" b="1" dirty="0"/>
              <a:t>Seuil et bassin SB36-Bois Brûlé</a:t>
            </a:r>
            <a:r>
              <a:rPr lang="fr-FR" sz="2000" dirty="0"/>
              <a:t> </a:t>
            </a:r>
            <a:endParaRPr lang="fr-FR" sz="1400" dirty="0"/>
          </a:p>
          <a:p>
            <a:pPr algn="ctr" eaLnBrk="1" hangingPunct="1"/>
            <a:r>
              <a:rPr lang="fr-FR" sz="1400" dirty="0"/>
              <a:t>C’est le premier seuil maçonné qui ferme la partie aval des deux branches de la ravine Bois Brûlé.</a:t>
            </a:r>
          </a:p>
          <a:p>
            <a:pPr eaLnBrk="1" hangingPunct="1"/>
            <a:r>
              <a:rPr lang="fr-FR" sz="1400" dirty="0"/>
              <a:t>L’emplacement du seuil SB36 est favorable à la conduite d’un chantier, car il est proche d’un chemin d’accès pour approcher les matériaux.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3AEEDD1-3AB6-4437-D160-CDBF994E0B7E}"/>
              </a:ext>
            </a:extLst>
          </p:cNvPr>
          <p:cNvSpPr txBox="1"/>
          <p:nvPr/>
        </p:nvSpPr>
        <p:spPr>
          <a:xfrm>
            <a:off x="1043608" y="5090340"/>
            <a:ext cx="1809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SB36-Bois Brûlé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3793AD6-855A-1757-844C-65A032E4CD89}"/>
              </a:ext>
            </a:extLst>
          </p:cNvPr>
          <p:cNvSpPr txBox="1"/>
          <p:nvPr/>
        </p:nvSpPr>
        <p:spPr>
          <a:xfrm>
            <a:off x="7668344" y="476672"/>
            <a:ext cx="172819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b="1" dirty="0">
                <a:hlinkClick r:id="rId4" action="ppaction://hlinksldjump"/>
              </a:rPr>
              <a:t>Retour à l’index</a:t>
            </a:r>
            <a:endParaRPr lang="fr-FR" sz="14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4000"/>
              <a:t>Restes de murs secs construits en janvier 2009 : les roches ont été vendues à des transporteurs pour les constructions en ville. Le seuil SB36 a contribué à stopper la destruction des murs secs plus en amont.</a:t>
            </a:r>
          </a:p>
        </p:txBody>
      </p:sp>
      <p:sp>
        <p:nvSpPr>
          <p:cNvPr id="14339" name="Rectangle 3" descr="Extraction 24"/>
          <p:cNvSpPr>
            <a:spLocks noGrp="1" noChangeAspect="1" noChangeArrowheads="1"/>
          </p:cNvSpPr>
          <p:nvPr isPhoto="1"/>
        </p:nvSpPr>
        <p:spPr bwMode="auto">
          <a:xfrm>
            <a:off x="593725" y="0"/>
            <a:ext cx="7956550" cy="5967413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340" name="ZoneTexte 1"/>
          <p:cNvSpPr txBox="1">
            <a:spLocks noChangeArrowheads="1"/>
          </p:cNvSpPr>
          <p:nvPr/>
        </p:nvSpPr>
        <p:spPr bwMode="auto">
          <a:xfrm>
            <a:off x="0" y="6021288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dirty="0"/>
              <a:t>Restes de murs secs construits en janvier 2009 : les roches ont été vendues à des transporteurs pour les constructions en ville. Le seuil SB36-Bois Brûlé a contribué à stopper la destruction des murs secs.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SB36. Date du cliché : Novembre 2010.</a:t>
            </a:r>
          </a:p>
        </p:txBody>
      </p:sp>
      <p:sp>
        <p:nvSpPr>
          <p:cNvPr id="15363" name="Rectangle 3" descr="DSC02124"/>
          <p:cNvSpPr>
            <a:spLocks noGrp="1" noChangeAspect="1" noChangeArrowheads="1"/>
          </p:cNvSpPr>
          <p:nvPr isPhoto="1"/>
        </p:nvSpPr>
        <p:spPr bwMode="auto">
          <a:xfrm>
            <a:off x="450056" y="0"/>
            <a:ext cx="8243888" cy="6183313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/>
            <a:endParaRPr lang="fr-FR" dirty="0"/>
          </a:p>
        </p:txBody>
      </p:sp>
      <p:sp>
        <p:nvSpPr>
          <p:cNvPr id="15364" name="ZoneTexte 1"/>
          <p:cNvSpPr txBox="1">
            <a:spLocks noChangeArrowheads="1"/>
          </p:cNvSpPr>
          <p:nvPr/>
        </p:nvSpPr>
        <p:spPr bwMode="auto">
          <a:xfrm>
            <a:off x="1265802" y="6381328"/>
            <a:ext cx="41569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dirty="0"/>
              <a:t>SB36-Bois Brûlé Date du cliché : Novembre 2010.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0453912-37D8-C170-6C33-F12B7E206167}"/>
              </a:ext>
            </a:extLst>
          </p:cNvPr>
          <p:cNvSpPr txBox="1"/>
          <p:nvPr/>
        </p:nvSpPr>
        <p:spPr>
          <a:xfrm>
            <a:off x="6884029" y="5731922"/>
            <a:ext cx="1809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SB36-Bois Brûlé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SB36 : les 2 tuyaux du seuil maçonné permettent un écoulement pour abaisser le niveau de l’eau retenue en amont, afin de ne pas submerger les cultures sur une trop longue période.</a:t>
            </a:r>
          </a:p>
        </p:txBody>
      </p:sp>
      <p:sp>
        <p:nvSpPr>
          <p:cNvPr id="16387" name="Rectangle 3" descr="DSC02140"/>
          <p:cNvSpPr>
            <a:spLocks noGrp="1" noChangeAspect="1" noChangeArrowheads="1"/>
          </p:cNvSpPr>
          <p:nvPr isPhoto="1"/>
        </p:nvSpPr>
        <p:spPr bwMode="auto">
          <a:xfrm>
            <a:off x="605631" y="0"/>
            <a:ext cx="7932738" cy="594995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388" name="ZoneTexte 1"/>
          <p:cNvSpPr txBox="1">
            <a:spLocks noChangeArrowheads="1"/>
          </p:cNvSpPr>
          <p:nvPr/>
        </p:nvSpPr>
        <p:spPr bwMode="auto">
          <a:xfrm>
            <a:off x="0" y="6093296"/>
            <a:ext cx="89646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b="1" dirty="0"/>
              <a:t>SB36-Bois Brûlé</a:t>
            </a:r>
            <a:r>
              <a:rPr lang="fr-FR" sz="1400" dirty="0"/>
              <a:t> : les 2 tuyaux du seuil permettent un écoulement pour abaisser le niveau de l’eau retenue en amont, afin de ne pas submerger les cultures pendant une trop longue période.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DF30305-F67C-4B36-0F95-C07C303FA3AE}"/>
              </a:ext>
            </a:extLst>
          </p:cNvPr>
          <p:cNvSpPr txBox="1"/>
          <p:nvPr/>
        </p:nvSpPr>
        <p:spPr>
          <a:xfrm>
            <a:off x="6804248" y="5589240"/>
            <a:ext cx="1809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SB36-Bois Brûlé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4F077BF1-210F-0BB3-E509-3D279513E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333375"/>
            <a:ext cx="4392612" cy="329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5D247F6A-A3A3-F93B-FD06-235A848C2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429000"/>
            <a:ext cx="4319588" cy="324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Text Box 7">
            <a:extLst>
              <a:ext uri="{FF2B5EF4-FFF2-40B4-BE49-F238E27FC236}">
                <a16:creationId xmlns:a16="http://schemas.microsoft.com/office/drawing/2014/main" id="{E45D802C-CC34-E443-9050-B874929D6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188913"/>
            <a:ext cx="69135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400"/>
              <a:t>Principes  de fonctionnement pour la gestion des eaux de ruissellement</a:t>
            </a:r>
          </a:p>
        </p:txBody>
      </p:sp>
      <p:sp>
        <p:nvSpPr>
          <p:cNvPr id="4104" name="Text Box 8">
            <a:extLst>
              <a:ext uri="{FF2B5EF4-FFF2-40B4-BE49-F238E27FC236}">
                <a16:creationId xmlns:a16="http://schemas.microsoft.com/office/drawing/2014/main" id="{D01FA6B4-B7DC-97E4-F8CC-E897E59A6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49275"/>
            <a:ext cx="3600450" cy="8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400" b="1" dirty="0"/>
              <a:t>Seuil et bassin SB36-Bois Brûlé</a:t>
            </a:r>
          </a:p>
          <a:p>
            <a:pPr algn="just">
              <a:spcBef>
                <a:spcPct val="50000"/>
              </a:spcBef>
            </a:pPr>
            <a:r>
              <a:rPr lang="fr-FR" altLang="fr-FR" sz="1400" b="1" dirty="0"/>
              <a:t>Après le passage du cyclone Thomas en novembre 2010</a:t>
            </a:r>
          </a:p>
        </p:txBody>
      </p:sp>
      <p:sp>
        <p:nvSpPr>
          <p:cNvPr id="4105" name="Text Box 9">
            <a:extLst>
              <a:ext uri="{FF2B5EF4-FFF2-40B4-BE49-F238E27FC236}">
                <a16:creationId xmlns:a16="http://schemas.microsoft.com/office/drawing/2014/main" id="{B0CCD214-86EA-FFC1-2DE6-0049D1C25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8" y="1557338"/>
            <a:ext cx="4319587" cy="12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altLang="fr-FR" sz="1400" dirty="0"/>
              <a:t>Quantité d’eau retenue par épisode pluvieux derrière 25 seuils : 9490 m3, soit 2 500 000 gallons.</a:t>
            </a:r>
          </a:p>
          <a:p>
            <a:pPr>
              <a:spcBef>
                <a:spcPct val="50000"/>
              </a:spcBef>
            </a:pPr>
            <a:r>
              <a:rPr lang="fr-FR" altLang="fr-FR" sz="1400" dirty="0"/>
              <a:t>Cette quantité d’eau s’infiltre pendant plusieurs semaines prolongeant l’effet utile de chaque pluie pour les cultures de fond frais</a:t>
            </a:r>
          </a:p>
        </p:txBody>
      </p:sp>
      <p:sp>
        <p:nvSpPr>
          <p:cNvPr id="4108" name="Line 12">
            <a:extLst>
              <a:ext uri="{FF2B5EF4-FFF2-40B4-BE49-F238E27FC236}">
                <a16:creationId xmlns:a16="http://schemas.microsoft.com/office/drawing/2014/main" id="{A2CA8328-E311-9417-BFC4-18BBEFA5D2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8400" y="5229225"/>
            <a:ext cx="647700" cy="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09" name="Line 13">
            <a:extLst>
              <a:ext uri="{FF2B5EF4-FFF2-40B4-BE49-F238E27FC236}">
                <a16:creationId xmlns:a16="http://schemas.microsoft.com/office/drawing/2014/main" id="{5DAF5F10-2A37-51CE-1A71-7391BDF64C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1550" y="5084763"/>
            <a:ext cx="504825" cy="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10" name="Text Box 14">
            <a:extLst>
              <a:ext uri="{FF2B5EF4-FFF2-40B4-BE49-F238E27FC236}">
                <a16:creationId xmlns:a16="http://schemas.microsoft.com/office/drawing/2014/main" id="{28546166-3B7D-2EDA-E87C-59AE4723C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4868863"/>
            <a:ext cx="42481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1400" dirty="0"/>
              <a:t>Capacité de stockage dans les 16  bassins construits en aval des seuils, 350 m3, soit 93 000 gallons pour usages domestiques et agricoles.</a:t>
            </a:r>
          </a:p>
        </p:txBody>
      </p:sp>
      <p:sp>
        <p:nvSpPr>
          <p:cNvPr id="4115" name="Freeform 19">
            <a:extLst>
              <a:ext uri="{FF2B5EF4-FFF2-40B4-BE49-F238E27FC236}">
                <a16:creationId xmlns:a16="http://schemas.microsoft.com/office/drawing/2014/main" id="{4CBAFE17-6CCA-B2D6-AF21-5D68E9BB9CD6}"/>
              </a:ext>
            </a:extLst>
          </p:cNvPr>
          <p:cNvSpPr>
            <a:spLocks/>
          </p:cNvSpPr>
          <p:nvPr/>
        </p:nvSpPr>
        <p:spPr bwMode="auto">
          <a:xfrm>
            <a:off x="4572000" y="1268413"/>
            <a:ext cx="4284663" cy="1308100"/>
          </a:xfrm>
          <a:custGeom>
            <a:avLst/>
            <a:gdLst>
              <a:gd name="T0" fmla="*/ 0 w 2699"/>
              <a:gd name="T1" fmla="*/ 726 h 824"/>
              <a:gd name="T2" fmla="*/ 181 w 2699"/>
              <a:gd name="T3" fmla="*/ 771 h 824"/>
              <a:gd name="T4" fmla="*/ 272 w 2699"/>
              <a:gd name="T5" fmla="*/ 816 h 824"/>
              <a:gd name="T6" fmla="*/ 544 w 2699"/>
              <a:gd name="T7" fmla="*/ 816 h 824"/>
              <a:gd name="T8" fmla="*/ 816 w 2699"/>
              <a:gd name="T9" fmla="*/ 771 h 824"/>
              <a:gd name="T10" fmla="*/ 1043 w 2699"/>
              <a:gd name="T11" fmla="*/ 816 h 824"/>
              <a:gd name="T12" fmla="*/ 1315 w 2699"/>
              <a:gd name="T13" fmla="*/ 771 h 824"/>
              <a:gd name="T14" fmla="*/ 1452 w 2699"/>
              <a:gd name="T15" fmla="*/ 726 h 824"/>
              <a:gd name="T16" fmla="*/ 1724 w 2699"/>
              <a:gd name="T17" fmla="*/ 680 h 824"/>
              <a:gd name="T18" fmla="*/ 1905 w 2699"/>
              <a:gd name="T19" fmla="*/ 726 h 824"/>
              <a:gd name="T20" fmla="*/ 2177 w 2699"/>
              <a:gd name="T21" fmla="*/ 680 h 824"/>
              <a:gd name="T22" fmla="*/ 2449 w 2699"/>
              <a:gd name="T23" fmla="*/ 680 h 824"/>
              <a:gd name="T24" fmla="*/ 2631 w 2699"/>
              <a:gd name="T25" fmla="*/ 635 h 824"/>
              <a:gd name="T26" fmla="*/ 2676 w 2699"/>
              <a:gd name="T27" fmla="*/ 544 h 824"/>
              <a:gd name="T28" fmla="*/ 2676 w 2699"/>
              <a:gd name="T29" fmla="*/ 408 h 824"/>
              <a:gd name="T30" fmla="*/ 2540 w 2699"/>
              <a:gd name="T31" fmla="*/ 363 h 824"/>
              <a:gd name="T32" fmla="*/ 2223 w 2699"/>
              <a:gd name="T33" fmla="*/ 227 h 824"/>
              <a:gd name="T34" fmla="*/ 2041 w 2699"/>
              <a:gd name="T35" fmla="*/ 227 h 824"/>
              <a:gd name="T36" fmla="*/ 1905 w 2699"/>
              <a:gd name="T37" fmla="*/ 181 h 824"/>
              <a:gd name="T38" fmla="*/ 1814 w 2699"/>
              <a:gd name="T39" fmla="*/ 136 h 824"/>
              <a:gd name="T40" fmla="*/ 2041 w 2699"/>
              <a:gd name="T41" fmla="*/ 91 h 824"/>
              <a:gd name="T42" fmla="*/ 2223 w 2699"/>
              <a:gd name="T43" fmla="*/ 91 h 824"/>
              <a:gd name="T44" fmla="*/ 2404 w 2699"/>
              <a:gd name="T45" fmla="*/ 91 h 824"/>
              <a:gd name="T46" fmla="*/ 2540 w 2699"/>
              <a:gd name="T47" fmla="*/ 45 h 824"/>
              <a:gd name="T48" fmla="*/ 2585 w 2699"/>
              <a:gd name="T49" fmla="*/ 0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699" h="824">
                <a:moveTo>
                  <a:pt x="0" y="726"/>
                </a:moveTo>
                <a:cubicBezTo>
                  <a:pt x="68" y="741"/>
                  <a:pt x="136" y="756"/>
                  <a:pt x="181" y="771"/>
                </a:cubicBezTo>
                <a:cubicBezTo>
                  <a:pt x="226" y="786"/>
                  <a:pt x="212" y="808"/>
                  <a:pt x="272" y="816"/>
                </a:cubicBezTo>
                <a:cubicBezTo>
                  <a:pt x="332" y="824"/>
                  <a:pt x="453" y="824"/>
                  <a:pt x="544" y="816"/>
                </a:cubicBezTo>
                <a:cubicBezTo>
                  <a:pt x="635" y="808"/>
                  <a:pt x="733" y="771"/>
                  <a:pt x="816" y="771"/>
                </a:cubicBezTo>
                <a:cubicBezTo>
                  <a:pt x="899" y="771"/>
                  <a:pt x="960" y="816"/>
                  <a:pt x="1043" y="816"/>
                </a:cubicBezTo>
                <a:cubicBezTo>
                  <a:pt x="1126" y="816"/>
                  <a:pt x="1247" y="786"/>
                  <a:pt x="1315" y="771"/>
                </a:cubicBezTo>
                <a:cubicBezTo>
                  <a:pt x="1383" y="756"/>
                  <a:pt x="1384" y="741"/>
                  <a:pt x="1452" y="726"/>
                </a:cubicBezTo>
                <a:cubicBezTo>
                  <a:pt x="1520" y="711"/>
                  <a:pt x="1649" y="680"/>
                  <a:pt x="1724" y="680"/>
                </a:cubicBezTo>
                <a:cubicBezTo>
                  <a:pt x="1799" y="680"/>
                  <a:pt x="1830" y="726"/>
                  <a:pt x="1905" y="726"/>
                </a:cubicBezTo>
                <a:cubicBezTo>
                  <a:pt x="1980" y="726"/>
                  <a:pt x="2086" y="688"/>
                  <a:pt x="2177" y="680"/>
                </a:cubicBezTo>
                <a:cubicBezTo>
                  <a:pt x="2268" y="672"/>
                  <a:pt x="2373" y="688"/>
                  <a:pt x="2449" y="680"/>
                </a:cubicBezTo>
                <a:cubicBezTo>
                  <a:pt x="2525" y="672"/>
                  <a:pt x="2593" y="658"/>
                  <a:pt x="2631" y="635"/>
                </a:cubicBezTo>
                <a:cubicBezTo>
                  <a:pt x="2669" y="612"/>
                  <a:pt x="2669" y="582"/>
                  <a:pt x="2676" y="544"/>
                </a:cubicBezTo>
                <a:cubicBezTo>
                  <a:pt x="2683" y="506"/>
                  <a:pt x="2699" y="438"/>
                  <a:pt x="2676" y="408"/>
                </a:cubicBezTo>
                <a:cubicBezTo>
                  <a:pt x="2653" y="378"/>
                  <a:pt x="2615" y="393"/>
                  <a:pt x="2540" y="363"/>
                </a:cubicBezTo>
                <a:cubicBezTo>
                  <a:pt x="2465" y="333"/>
                  <a:pt x="2306" y="250"/>
                  <a:pt x="2223" y="227"/>
                </a:cubicBezTo>
                <a:cubicBezTo>
                  <a:pt x="2140" y="204"/>
                  <a:pt x="2094" y="235"/>
                  <a:pt x="2041" y="227"/>
                </a:cubicBezTo>
                <a:cubicBezTo>
                  <a:pt x="1988" y="219"/>
                  <a:pt x="1943" y="196"/>
                  <a:pt x="1905" y="181"/>
                </a:cubicBezTo>
                <a:cubicBezTo>
                  <a:pt x="1867" y="166"/>
                  <a:pt x="1791" y="151"/>
                  <a:pt x="1814" y="136"/>
                </a:cubicBezTo>
                <a:cubicBezTo>
                  <a:pt x="1837" y="121"/>
                  <a:pt x="1973" y="98"/>
                  <a:pt x="2041" y="91"/>
                </a:cubicBezTo>
                <a:cubicBezTo>
                  <a:pt x="2109" y="84"/>
                  <a:pt x="2163" y="91"/>
                  <a:pt x="2223" y="91"/>
                </a:cubicBezTo>
                <a:cubicBezTo>
                  <a:pt x="2283" y="91"/>
                  <a:pt x="2351" y="99"/>
                  <a:pt x="2404" y="91"/>
                </a:cubicBezTo>
                <a:cubicBezTo>
                  <a:pt x="2457" y="83"/>
                  <a:pt x="2510" y="60"/>
                  <a:pt x="2540" y="45"/>
                </a:cubicBezTo>
                <a:cubicBezTo>
                  <a:pt x="2570" y="30"/>
                  <a:pt x="2578" y="7"/>
                  <a:pt x="2585" y="0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17" name="Freeform 21">
            <a:extLst>
              <a:ext uri="{FF2B5EF4-FFF2-40B4-BE49-F238E27FC236}">
                <a16:creationId xmlns:a16="http://schemas.microsoft.com/office/drawing/2014/main" id="{66734103-D8D8-DFE1-B44F-DCCE64E7E648}"/>
              </a:ext>
            </a:extLst>
          </p:cNvPr>
          <p:cNvSpPr>
            <a:spLocks/>
          </p:cNvSpPr>
          <p:nvPr/>
        </p:nvSpPr>
        <p:spPr bwMode="auto">
          <a:xfrm>
            <a:off x="4787900" y="1125538"/>
            <a:ext cx="3816350" cy="1162050"/>
          </a:xfrm>
          <a:custGeom>
            <a:avLst/>
            <a:gdLst>
              <a:gd name="T0" fmla="*/ 0 w 2404"/>
              <a:gd name="T1" fmla="*/ 680 h 732"/>
              <a:gd name="T2" fmla="*/ 136 w 2404"/>
              <a:gd name="T3" fmla="*/ 680 h 732"/>
              <a:gd name="T4" fmla="*/ 227 w 2404"/>
              <a:gd name="T5" fmla="*/ 725 h 732"/>
              <a:gd name="T6" fmla="*/ 408 w 2404"/>
              <a:gd name="T7" fmla="*/ 725 h 732"/>
              <a:gd name="T8" fmla="*/ 499 w 2404"/>
              <a:gd name="T9" fmla="*/ 725 h 732"/>
              <a:gd name="T10" fmla="*/ 635 w 2404"/>
              <a:gd name="T11" fmla="*/ 680 h 732"/>
              <a:gd name="T12" fmla="*/ 817 w 2404"/>
              <a:gd name="T13" fmla="*/ 680 h 732"/>
              <a:gd name="T14" fmla="*/ 998 w 2404"/>
              <a:gd name="T15" fmla="*/ 725 h 732"/>
              <a:gd name="T16" fmla="*/ 1089 w 2404"/>
              <a:gd name="T17" fmla="*/ 680 h 732"/>
              <a:gd name="T18" fmla="*/ 1361 w 2404"/>
              <a:gd name="T19" fmla="*/ 635 h 732"/>
              <a:gd name="T20" fmla="*/ 1542 w 2404"/>
              <a:gd name="T21" fmla="*/ 589 h 732"/>
              <a:gd name="T22" fmla="*/ 1724 w 2404"/>
              <a:gd name="T23" fmla="*/ 635 h 732"/>
              <a:gd name="T24" fmla="*/ 1951 w 2404"/>
              <a:gd name="T25" fmla="*/ 589 h 732"/>
              <a:gd name="T26" fmla="*/ 2132 w 2404"/>
              <a:gd name="T27" fmla="*/ 589 h 732"/>
              <a:gd name="T28" fmla="*/ 2223 w 2404"/>
              <a:gd name="T29" fmla="*/ 589 h 732"/>
              <a:gd name="T30" fmla="*/ 2132 w 2404"/>
              <a:gd name="T31" fmla="*/ 453 h 732"/>
              <a:gd name="T32" fmla="*/ 1951 w 2404"/>
              <a:gd name="T33" fmla="*/ 362 h 732"/>
              <a:gd name="T34" fmla="*/ 1724 w 2404"/>
              <a:gd name="T35" fmla="*/ 317 h 732"/>
              <a:gd name="T36" fmla="*/ 1588 w 2404"/>
              <a:gd name="T37" fmla="*/ 181 h 732"/>
              <a:gd name="T38" fmla="*/ 1724 w 2404"/>
              <a:gd name="T39" fmla="*/ 90 h 732"/>
              <a:gd name="T40" fmla="*/ 1905 w 2404"/>
              <a:gd name="T41" fmla="*/ 90 h 732"/>
              <a:gd name="T42" fmla="*/ 2132 w 2404"/>
              <a:gd name="T43" fmla="*/ 90 h 732"/>
              <a:gd name="T44" fmla="*/ 2268 w 2404"/>
              <a:gd name="T45" fmla="*/ 90 h 732"/>
              <a:gd name="T46" fmla="*/ 2359 w 2404"/>
              <a:gd name="T47" fmla="*/ 45 h 732"/>
              <a:gd name="T48" fmla="*/ 2404 w 2404"/>
              <a:gd name="T49" fmla="*/ 0 h 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404" h="732">
                <a:moveTo>
                  <a:pt x="0" y="680"/>
                </a:moveTo>
                <a:cubicBezTo>
                  <a:pt x="49" y="676"/>
                  <a:pt x="98" y="673"/>
                  <a:pt x="136" y="680"/>
                </a:cubicBezTo>
                <a:cubicBezTo>
                  <a:pt x="174" y="687"/>
                  <a:pt x="182" y="718"/>
                  <a:pt x="227" y="725"/>
                </a:cubicBezTo>
                <a:cubicBezTo>
                  <a:pt x="272" y="732"/>
                  <a:pt x="363" y="725"/>
                  <a:pt x="408" y="725"/>
                </a:cubicBezTo>
                <a:cubicBezTo>
                  <a:pt x="453" y="725"/>
                  <a:pt x="461" y="732"/>
                  <a:pt x="499" y="725"/>
                </a:cubicBezTo>
                <a:cubicBezTo>
                  <a:pt x="537" y="718"/>
                  <a:pt x="582" y="687"/>
                  <a:pt x="635" y="680"/>
                </a:cubicBezTo>
                <a:cubicBezTo>
                  <a:pt x="688" y="673"/>
                  <a:pt x="756" y="673"/>
                  <a:pt x="817" y="680"/>
                </a:cubicBezTo>
                <a:cubicBezTo>
                  <a:pt x="878" y="687"/>
                  <a:pt x="953" y="725"/>
                  <a:pt x="998" y="725"/>
                </a:cubicBezTo>
                <a:cubicBezTo>
                  <a:pt x="1043" y="725"/>
                  <a:pt x="1029" y="695"/>
                  <a:pt x="1089" y="680"/>
                </a:cubicBezTo>
                <a:cubicBezTo>
                  <a:pt x="1149" y="665"/>
                  <a:pt x="1286" y="650"/>
                  <a:pt x="1361" y="635"/>
                </a:cubicBezTo>
                <a:cubicBezTo>
                  <a:pt x="1436" y="620"/>
                  <a:pt x="1482" y="589"/>
                  <a:pt x="1542" y="589"/>
                </a:cubicBezTo>
                <a:cubicBezTo>
                  <a:pt x="1602" y="589"/>
                  <a:pt x="1656" y="635"/>
                  <a:pt x="1724" y="635"/>
                </a:cubicBezTo>
                <a:cubicBezTo>
                  <a:pt x="1792" y="635"/>
                  <a:pt x="1883" y="597"/>
                  <a:pt x="1951" y="589"/>
                </a:cubicBezTo>
                <a:cubicBezTo>
                  <a:pt x="2019" y="581"/>
                  <a:pt x="2087" y="589"/>
                  <a:pt x="2132" y="589"/>
                </a:cubicBezTo>
                <a:cubicBezTo>
                  <a:pt x="2177" y="589"/>
                  <a:pt x="2223" y="612"/>
                  <a:pt x="2223" y="589"/>
                </a:cubicBezTo>
                <a:cubicBezTo>
                  <a:pt x="2223" y="566"/>
                  <a:pt x="2177" y="491"/>
                  <a:pt x="2132" y="453"/>
                </a:cubicBezTo>
                <a:cubicBezTo>
                  <a:pt x="2087" y="415"/>
                  <a:pt x="2019" y="385"/>
                  <a:pt x="1951" y="362"/>
                </a:cubicBezTo>
                <a:cubicBezTo>
                  <a:pt x="1883" y="339"/>
                  <a:pt x="1784" y="347"/>
                  <a:pt x="1724" y="317"/>
                </a:cubicBezTo>
                <a:cubicBezTo>
                  <a:pt x="1664" y="287"/>
                  <a:pt x="1588" y="219"/>
                  <a:pt x="1588" y="181"/>
                </a:cubicBezTo>
                <a:cubicBezTo>
                  <a:pt x="1588" y="143"/>
                  <a:pt x="1671" y="105"/>
                  <a:pt x="1724" y="90"/>
                </a:cubicBezTo>
                <a:cubicBezTo>
                  <a:pt x="1777" y="75"/>
                  <a:pt x="1837" y="90"/>
                  <a:pt x="1905" y="90"/>
                </a:cubicBezTo>
                <a:cubicBezTo>
                  <a:pt x="1973" y="90"/>
                  <a:pt x="2072" y="90"/>
                  <a:pt x="2132" y="90"/>
                </a:cubicBezTo>
                <a:cubicBezTo>
                  <a:pt x="2192" y="90"/>
                  <a:pt x="2230" y="97"/>
                  <a:pt x="2268" y="90"/>
                </a:cubicBezTo>
                <a:cubicBezTo>
                  <a:pt x="2306" y="83"/>
                  <a:pt x="2336" y="60"/>
                  <a:pt x="2359" y="45"/>
                </a:cubicBezTo>
                <a:cubicBezTo>
                  <a:pt x="2382" y="30"/>
                  <a:pt x="2397" y="7"/>
                  <a:pt x="2404" y="0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18" name="Text Box 22">
            <a:extLst>
              <a:ext uri="{FF2B5EF4-FFF2-40B4-BE49-F238E27FC236}">
                <a16:creationId xmlns:a16="http://schemas.microsoft.com/office/drawing/2014/main" id="{89A83960-4279-7659-F189-8978A45F4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6550" y="692150"/>
            <a:ext cx="863600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1200" b="1"/>
              <a:t>AMONT</a:t>
            </a:r>
          </a:p>
        </p:txBody>
      </p:sp>
      <p:sp>
        <p:nvSpPr>
          <p:cNvPr id="4119" name="Text Box 23">
            <a:extLst>
              <a:ext uri="{FF2B5EF4-FFF2-40B4-BE49-F238E27FC236}">
                <a16:creationId xmlns:a16="http://schemas.microsoft.com/office/drawing/2014/main" id="{A65A911E-6E60-1B6E-CC7C-6781A7F4B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500438"/>
            <a:ext cx="647700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1200" b="1"/>
              <a:t>AVAL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SB 36.  Eau retenue en amont. Estimation : XX m3 par épisode pluvieux.</a:t>
            </a:r>
          </a:p>
        </p:txBody>
      </p:sp>
      <p:sp>
        <p:nvSpPr>
          <p:cNvPr id="17411" name="Rectangle 3" descr="DSC02126"/>
          <p:cNvSpPr>
            <a:spLocks noGrp="1" noChangeAspect="1" noChangeArrowheads="1"/>
          </p:cNvSpPr>
          <p:nvPr isPhoto="1"/>
        </p:nvSpPr>
        <p:spPr bwMode="auto">
          <a:xfrm>
            <a:off x="365918" y="0"/>
            <a:ext cx="8412163" cy="6308725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412" name="ZoneTexte 1"/>
          <p:cNvSpPr txBox="1">
            <a:spLocks noChangeArrowheads="1"/>
          </p:cNvSpPr>
          <p:nvPr/>
        </p:nvSpPr>
        <p:spPr bwMode="auto">
          <a:xfrm>
            <a:off x="107950" y="6443663"/>
            <a:ext cx="57166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b="1" dirty="0"/>
              <a:t>SB36-Bois Brûlé  </a:t>
            </a:r>
            <a:r>
              <a:rPr lang="fr-FR" sz="1400" dirty="0"/>
              <a:t>Eau retenue en amont suite à un épisode pluvieux.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D49424E-C78B-2E72-B3EB-0DF4300D7974}"/>
              </a:ext>
            </a:extLst>
          </p:cNvPr>
          <p:cNvSpPr txBox="1"/>
          <p:nvPr/>
        </p:nvSpPr>
        <p:spPr>
          <a:xfrm>
            <a:off x="7010557" y="6001543"/>
            <a:ext cx="1809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SB36-Bois Brûlé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SB36 : On peut remarquer, en novembre, l’exubérance de la couverture herbacée, qui pourrait faire de bonnes réserves fourragères pour les mois de mars et avril.</a:t>
            </a:r>
          </a:p>
        </p:txBody>
      </p:sp>
      <p:sp>
        <p:nvSpPr>
          <p:cNvPr id="18435" name="Rectangle 3" descr="DSC02128"/>
          <p:cNvSpPr>
            <a:spLocks noGrp="1" noChangeAspect="1" noChangeArrowheads="1"/>
          </p:cNvSpPr>
          <p:nvPr isPhoto="1"/>
        </p:nvSpPr>
        <p:spPr bwMode="auto">
          <a:xfrm>
            <a:off x="558006" y="-22593"/>
            <a:ext cx="8027988" cy="602138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8436" name="ZoneTexte 1"/>
          <p:cNvSpPr txBox="1">
            <a:spLocks noChangeArrowheads="1"/>
          </p:cNvSpPr>
          <p:nvPr/>
        </p:nvSpPr>
        <p:spPr bwMode="auto">
          <a:xfrm>
            <a:off x="107950" y="6165850"/>
            <a:ext cx="90360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b="1" dirty="0"/>
              <a:t>SB36-Bois Brûlé</a:t>
            </a:r>
            <a:r>
              <a:rPr lang="fr-FR" sz="1400" dirty="0"/>
              <a:t> On peut remarquer, en novembre, l’exubérance de la couverture herbacée, qui pourrait faire de bonnes réserves fourragères pour les mois de mars et avril.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67783C8-D744-80E4-56AA-A0B94E0DE719}"/>
              </a:ext>
            </a:extLst>
          </p:cNvPr>
          <p:cNvSpPr txBox="1"/>
          <p:nvPr/>
        </p:nvSpPr>
        <p:spPr>
          <a:xfrm>
            <a:off x="6884029" y="5661248"/>
            <a:ext cx="1809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SB36-Bois Brûlé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1800"/>
              <a:t>Représentation des bassins versants aménagés par SOS ESF; Identification de la ligne de partage des eaux entre Les Trois Rivières vers Port de Paix et La rivière Quinte vers Gonaïves.</a:t>
            </a:r>
          </a:p>
        </p:txBody>
      </p:sp>
      <p:sp>
        <p:nvSpPr>
          <p:cNvPr id="3075" name="Rectangle 3" descr="Bassin versant aménagé 2006"/>
          <p:cNvSpPr>
            <a:spLocks noGrp="1" noChangeAspect="1" noChangeArrowheads="1"/>
          </p:cNvSpPr>
          <p:nvPr isPhoto="1"/>
        </p:nvSpPr>
        <p:spPr bwMode="auto">
          <a:xfrm>
            <a:off x="0" y="-19050"/>
            <a:ext cx="4854575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076" name="ZoneTexte 1"/>
          <p:cNvSpPr txBox="1">
            <a:spLocks noChangeArrowheads="1"/>
          </p:cNvSpPr>
          <p:nvPr/>
        </p:nvSpPr>
        <p:spPr bwMode="auto">
          <a:xfrm>
            <a:off x="5003800" y="692150"/>
            <a:ext cx="4140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b="1" dirty="0"/>
              <a:t>4 bassins versants aménagés par SOS ESF.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C8DEBCA-35FA-573B-6B22-3C34200C4CF3}"/>
              </a:ext>
            </a:extLst>
          </p:cNvPr>
          <p:cNvSpPr txBox="1"/>
          <p:nvPr/>
        </p:nvSpPr>
        <p:spPr>
          <a:xfrm>
            <a:off x="5003799" y="4725144"/>
            <a:ext cx="2741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Bois Brûlé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9B38F02F-47A2-8994-6BDA-EBFFF9379B88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2339752" y="4869160"/>
            <a:ext cx="2664047" cy="406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542272D3-B541-13B5-63AC-C54C2773C4B2}"/>
              </a:ext>
            </a:extLst>
          </p:cNvPr>
          <p:cNvSpPr txBox="1"/>
          <p:nvPr/>
        </p:nvSpPr>
        <p:spPr>
          <a:xfrm>
            <a:off x="4854575" y="1923256"/>
            <a:ext cx="2741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Ti </a:t>
            </a:r>
            <a:r>
              <a:rPr lang="fr-FR" sz="1400" dirty="0" err="1"/>
              <a:t>Acrête</a:t>
            </a:r>
            <a:endParaRPr lang="fr-FR" sz="14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A0ECF7B-B2CE-0B78-5275-CE6918DAFF4F}"/>
              </a:ext>
            </a:extLst>
          </p:cNvPr>
          <p:cNvSpPr txBox="1"/>
          <p:nvPr/>
        </p:nvSpPr>
        <p:spPr>
          <a:xfrm>
            <a:off x="4854575" y="2636912"/>
            <a:ext cx="2381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Chatelain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5D65AD6-B16B-F3A5-EAB2-04186F961253}"/>
              </a:ext>
            </a:extLst>
          </p:cNvPr>
          <p:cNvSpPr txBox="1"/>
          <p:nvPr/>
        </p:nvSpPr>
        <p:spPr>
          <a:xfrm>
            <a:off x="4932040" y="3350568"/>
            <a:ext cx="2448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Bois Scié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FD9E100-58B2-748F-AE0D-EA72AA3829FF}"/>
              </a:ext>
            </a:extLst>
          </p:cNvPr>
          <p:cNvCxnSpPr>
            <a:cxnSpLocks/>
          </p:cNvCxnSpPr>
          <p:nvPr/>
        </p:nvCxnSpPr>
        <p:spPr>
          <a:xfrm flipH="1" flipV="1">
            <a:off x="2771800" y="3501578"/>
            <a:ext cx="2108576" cy="78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F7C279F-2FB6-B541-DBFF-CE96BA4DB4CE}"/>
              </a:ext>
            </a:extLst>
          </p:cNvPr>
          <p:cNvCxnSpPr>
            <a:cxnSpLocks/>
          </p:cNvCxnSpPr>
          <p:nvPr/>
        </p:nvCxnSpPr>
        <p:spPr>
          <a:xfrm flipH="1" flipV="1">
            <a:off x="1691680" y="2814728"/>
            <a:ext cx="3211705" cy="119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A410FE9A-AD4F-678C-00A2-E83778F6E9EA}"/>
              </a:ext>
            </a:extLst>
          </p:cNvPr>
          <p:cNvCxnSpPr>
            <a:cxnSpLocks/>
          </p:cNvCxnSpPr>
          <p:nvPr/>
        </p:nvCxnSpPr>
        <p:spPr>
          <a:xfrm flipH="1" flipV="1">
            <a:off x="2770404" y="2088213"/>
            <a:ext cx="2108576" cy="78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SB36 : les parties amont ont été empoissonnées avec des tilapias.</a:t>
            </a:r>
          </a:p>
        </p:txBody>
      </p:sp>
      <p:sp>
        <p:nvSpPr>
          <p:cNvPr id="19459" name="Rectangle 3" descr="DSC0213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8388350" cy="6291263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460" name="ZoneTexte 1"/>
          <p:cNvSpPr txBox="1">
            <a:spLocks noChangeArrowheads="1"/>
          </p:cNvSpPr>
          <p:nvPr/>
        </p:nvSpPr>
        <p:spPr bwMode="auto">
          <a:xfrm>
            <a:off x="0" y="6381750"/>
            <a:ext cx="76576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b="1" dirty="0"/>
              <a:t>SB36-Bois Brûlé</a:t>
            </a:r>
            <a:r>
              <a:rPr lang="fr-FR" sz="1400" dirty="0"/>
              <a:t> L’eau de la retenue en amont du seuil a été empoissonnée avec des tilapias.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196F05F-C97A-839E-9949-B5184DC00AB6}"/>
              </a:ext>
            </a:extLst>
          </p:cNvPr>
          <p:cNvSpPr txBox="1"/>
          <p:nvPr/>
        </p:nvSpPr>
        <p:spPr>
          <a:xfrm>
            <a:off x="6804248" y="6001543"/>
            <a:ext cx="1809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SB36-Bois Brûlé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SB36 : Date du cliché : juillet 2011.</a:t>
            </a:r>
          </a:p>
        </p:txBody>
      </p:sp>
      <p:sp>
        <p:nvSpPr>
          <p:cNvPr id="20483" name="Rectangle 3" descr="DSC04311"/>
          <p:cNvSpPr>
            <a:spLocks noGrp="1" noChangeAspect="1" noChangeArrowheads="1"/>
          </p:cNvSpPr>
          <p:nvPr isPhoto="1"/>
        </p:nvSpPr>
        <p:spPr bwMode="auto">
          <a:xfrm>
            <a:off x="305593" y="0"/>
            <a:ext cx="8532813" cy="6399213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484" name="ZoneTexte 1"/>
          <p:cNvSpPr txBox="1">
            <a:spLocks noChangeArrowheads="1"/>
          </p:cNvSpPr>
          <p:nvPr/>
        </p:nvSpPr>
        <p:spPr bwMode="auto">
          <a:xfrm>
            <a:off x="107950" y="6453188"/>
            <a:ext cx="38149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b="1" dirty="0"/>
              <a:t>SB36-Bois Brûlé</a:t>
            </a:r>
            <a:r>
              <a:rPr lang="fr-FR" sz="1400" dirty="0"/>
              <a:t> Date du cliché : juillet 2011.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1B7A970-D9C6-41F5-7EE9-9CA5C5DE08AC}"/>
              </a:ext>
            </a:extLst>
          </p:cNvPr>
          <p:cNvSpPr txBox="1"/>
          <p:nvPr/>
        </p:nvSpPr>
        <p:spPr>
          <a:xfrm>
            <a:off x="7028491" y="6087083"/>
            <a:ext cx="1809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SB36-Bois Brûlé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4000"/>
              <a:t>SB36 : Date du cliché : juillet 2011.</a:t>
            </a:r>
          </a:p>
        </p:txBody>
      </p:sp>
      <p:sp>
        <p:nvSpPr>
          <p:cNvPr id="21507" name="Rectangle 3" descr="DSC0431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8459788" cy="634523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508" name="ZoneTexte 5"/>
          <p:cNvSpPr txBox="1">
            <a:spLocks noChangeArrowheads="1"/>
          </p:cNvSpPr>
          <p:nvPr/>
        </p:nvSpPr>
        <p:spPr bwMode="auto">
          <a:xfrm>
            <a:off x="107950" y="6453188"/>
            <a:ext cx="38149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b="1" dirty="0"/>
              <a:t>SB36-Bois Brûlé</a:t>
            </a:r>
            <a:r>
              <a:rPr lang="fr-FR" sz="1400" dirty="0"/>
              <a:t> Date du cliché : juillet 2011.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4DCA49B-33C6-601A-9561-921B359E02C9}"/>
              </a:ext>
            </a:extLst>
          </p:cNvPr>
          <p:cNvSpPr txBox="1"/>
          <p:nvPr/>
        </p:nvSpPr>
        <p:spPr>
          <a:xfrm>
            <a:off x="107950" y="358873"/>
            <a:ext cx="1809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SB36-Bois Brûlé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4000"/>
              <a:t>SB36 : Date du cliché : juillet 2011.</a:t>
            </a:r>
          </a:p>
        </p:txBody>
      </p:sp>
      <p:sp>
        <p:nvSpPr>
          <p:cNvPr id="22531" name="Rectangle 3" descr="DSC04316"/>
          <p:cNvSpPr>
            <a:spLocks noGrp="1" noChangeAspect="1" noChangeArrowheads="1"/>
          </p:cNvSpPr>
          <p:nvPr isPhoto="1"/>
        </p:nvSpPr>
        <p:spPr bwMode="auto">
          <a:xfrm>
            <a:off x="251520" y="10953"/>
            <a:ext cx="8459788" cy="634523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32" name="ZoneTexte 5"/>
          <p:cNvSpPr txBox="1">
            <a:spLocks noChangeArrowheads="1"/>
          </p:cNvSpPr>
          <p:nvPr/>
        </p:nvSpPr>
        <p:spPr bwMode="auto">
          <a:xfrm>
            <a:off x="107950" y="6453188"/>
            <a:ext cx="38149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b="1" dirty="0"/>
              <a:t>SB36-Bois Brûlé</a:t>
            </a:r>
            <a:r>
              <a:rPr lang="fr-FR" sz="1400" dirty="0"/>
              <a:t> Date du cliché : juillet 2011.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B581608-AF13-4BB6-9D75-FD3399313FF7}"/>
              </a:ext>
            </a:extLst>
          </p:cNvPr>
          <p:cNvSpPr txBox="1"/>
          <p:nvPr/>
        </p:nvSpPr>
        <p:spPr>
          <a:xfrm>
            <a:off x="6938549" y="6001543"/>
            <a:ext cx="1809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SB36-Bois Brûlé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SB36</a:t>
            </a:r>
          </a:p>
        </p:txBody>
      </p:sp>
      <p:sp>
        <p:nvSpPr>
          <p:cNvPr id="47107" name="Rectangle 3" descr="DSC0478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7137448" y="6381328"/>
            <a:ext cx="199285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accent3"/>
                </a:solidFill>
              </a:rPr>
              <a:t>SB36-Bois Brûlé</a:t>
            </a:r>
          </a:p>
        </p:txBody>
      </p:sp>
    </p:spTree>
    <p:extLst>
      <p:ext uri="{BB962C8B-B14F-4D97-AF65-F5344CB8AC3E}">
        <p14:creationId xmlns:p14="http://schemas.microsoft.com/office/powerpoint/2010/main" val="1437040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SB36</a:t>
            </a:r>
          </a:p>
        </p:txBody>
      </p:sp>
      <p:sp>
        <p:nvSpPr>
          <p:cNvPr id="48131" name="Rectangle 3" descr="DSC0488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7164288" y="6381328"/>
            <a:ext cx="199285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accent3"/>
                </a:solidFill>
              </a:rPr>
              <a:t>SB36-Bois Brûlé</a:t>
            </a:r>
          </a:p>
        </p:txBody>
      </p:sp>
    </p:spTree>
    <p:extLst>
      <p:ext uri="{BB962C8B-B14F-4D97-AF65-F5344CB8AC3E}">
        <p14:creationId xmlns:p14="http://schemas.microsoft.com/office/powerpoint/2010/main" val="2964922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7_mars_06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940DF4D-535D-77E2-DB74-DF6A6D56400A}"/>
              </a:ext>
            </a:extLst>
          </p:cNvPr>
          <p:cNvSpPr txBox="1"/>
          <p:nvPr/>
        </p:nvSpPr>
        <p:spPr>
          <a:xfrm>
            <a:off x="5220072" y="6453336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SB36-Bois Brûlé</a:t>
            </a:r>
            <a:r>
              <a:rPr lang="fr-FR" sz="1400" dirty="0">
                <a:solidFill>
                  <a:schemeClr val="bg1"/>
                </a:solidFill>
              </a:rPr>
              <a:t> Date du cliché : juillet 2011</a:t>
            </a:r>
          </a:p>
        </p:txBody>
      </p:sp>
    </p:spTree>
    <p:extLst>
      <p:ext uri="{BB962C8B-B14F-4D97-AF65-F5344CB8AC3E}">
        <p14:creationId xmlns:p14="http://schemas.microsoft.com/office/powerpoint/2010/main" val="3818305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Partie amont de SB36 en saison sèche; le bétail est abreuvé avec l’eau du puits P8</a:t>
            </a:r>
          </a:p>
        </p:txBody>
      </p:sp>
      <p:sp>
        <p:nvSpPr>
          <p:cNvPr id="49155" name="Rectangle 3" descr="DSC0368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8459788" cy="6345238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9156" name="ZoneTexte 1"/>
          <p:cNvSpPr txBox="1">
            <a:spLocks noChangeArrowheads="1"/>
          </p:cNvSpPr>
          <p:nvPr/>
        </p:nvSpPr>
        <p:spPr bwMode="auto">
          <a:xfrm>
            <a:off x="0" y="6453188"/>
            <a:ext cx="77973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dirty="0"/>
              <a:t>Partie amont de </a:t>
            </a:r>
            <a:r>
              <a:rPr lang="fr-FR" sz="1400" b="1" dirty="0"/>
              <a:t>SB36-Bois Brûlé</a:t>
            </a:r>
            <a:r>
              <a:rPr lang="fr-FR" sz="1400" dirty="0"/>
              <a:t> en saison sèche ; le bétail est abreuvé avec l’eau du puits P8</a:t>
            </a:r>
          </a:p>
        </p:txBody>
      </p:sp>
    </p:spTree>
    <p:extLst>
      <p:ext uri="{BB962C8B-B14F-4D97-AF65-F5344CB8AC3E}">
        <p14:creationId xmlns:p14="http://schemas.microsoft.com/office/powerpoint/2010/main" val="9728563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SB36</a:t>
            </a:r>
          </a:p>
        </p:txBody>
      </p:sp>
      <p:sp>
        <p:nvSpPr>
          <p:cNvPr id="48131" name="Rectangle 3" descr="DSC0488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7164288" y="6381328"/>
            <a:ext cx="199285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accent3"/>
                </a:solidFill>
              </a:rPr>
              <a:t>SB36-Bois Brûlé</a:t>
            </a:r>
          </a:p>
        </p:txBody>
      </p:sp>
    </p:spTree>
    <p:extLst>
      <p:ext uri="{BB962C8B-B14F-4D97-AF65-F5344CB8AC3E}">
        <p14:creationId xmlns:p14="http://schemas.microsoft.com/office/powerpoint/2010/main" val="1042770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86E5E7EB-4B31-F980-C2C3-0F869ACD1D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328927"/>
              </p:ext>
            </p:extLst>
          </p:nvPr>
        </p:nvGraphicFramePr>
        <p:xfrm>
          <a:off x="179512" y="0"/>
          <a:ext cx="8496944" cy="679369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32926">
                  <a:extLst>
                    <a:ext uri="{9D8B030D-6E8A-4147-A177-3AD203B41FA5}">
                      <a16:colId xmlns:a16="http://schemas.microsoft.com/office/drawing/2014/main" val="276408607"/>
                    </a:ext>
                  </a:extLst>
                </a:gridCol>
                <a:gridCol w="2304984">
                  <a:extLst>
                    <a:ext uri="{9D8B030D-6E8A-4147-A177-3AD203B41FA5}">
                      <a16:colId xmlns:a16="http://schemas.microsoft.com/office/drawing/2014/main" val="1362947948"/>
                    </a:ext>
                  </a:extLst>
                </a:gridCol>
                <a:gridCol w="2368724">
                  <a:extLst>
                    <a:ext uri="{9D8B030D-6E8A-4147-A177-3AD203B41FA5}">
                      <a16:colId xmlns:a16="http://schemas.microsoft.com/office/drawing/2014/main" val="1801144294"/>
                    </a:ext>
                  </a:extLst>
                </a:gridCol>
                <a:gridCol w="273796">
                  <a:extLst>
                    <a:ext uri="{9D8B030D-6E8A-4147-A177-3AD203B41FA5}">
                      <a16:colId xmlns:a16="http://schemas.microsoft.com/office/drawing/2014/main" val="1701729338"/>
                    </a:ext>
                  </a:extLst>
                </a:gridCol>
                <a:gridCol w="273796">
                  <a:extLst>
                    <a:ext uri="{9D8B030D-6E8A-4147-A177-3AD203B41FA5}">
                      <a16:colId xmlns:a16="http://schemas.microsoft.com/office/drawing/2014/main" val="453261483"/>
                    </a:ext>
                  </a:extLst>
                </a:gridCol>
                <a:gridCol w="2142718">
                  <a:extLst>
                    <a:ext uri="{9D8B030D-6E8A-4147-A177-3AD203B41FA5}">
                      <a16:colId xmlns:a16="http://schemas.microsoft.com/office/drawing/2014/main" val="2594046048"/>
                    </a:ext>
                  </a:extLst>
                </a:gridCol>
              </a:tblGrid>
              <a:tr h="365152">
                <a:tc gridSpan="6">
                  <a:txBody>
                    <a:bodyPr/>
                    <a:lstStyle/>
                    <a:p>
                      <a:pPr algn="ctr"/>
                      <a:br>
                        <a:rPr lang="fr-FR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fr-FR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Bilan des dépenses pour le seuil SB36-Bois Brûlé</a:t>
                      </a:r>
                    </a:p>
                    <a:p>
                      <a:pPr algn="ctr"/>
                      <a:r>
                        <a:rPr lang="fr-FR" sz="1000" dirty="0">
                          <a:solidFill>
                            <a:schemeClr val="tx1"/>
                          </a:solidFill>
                          <a:effectLst/>
                        </a:rPr>
                        <a:t>Seuil maçonné et bassin en aval à Ravine Bois Brûlé</a:t>
                      </a:r>
                    </a:p>
                    <a:p>
                      <a:pPr algn="r"/>
                      <a:r>
                        <a:rPr lang="fr-FR" sz="1000" dirty="0">
                          <a:solidFill>
                            <a:schemeClr val="tx1"/>
                          </a:solidFill>
                          <a:effectLst/>
                        </a:rPr>
                        <a:t>Ingénieur Saintil CLOSSY</a:t>
                      </a:r>
                    </a:p>
                    <a:p>
                      <a:pPr>
                        <a:tabLst>
                          <a:tab pos="2971800" algn="l"/>
                        </a:tabLst>
                      </a:pPr>
                      <a:r>
                        <a:rPr lang="fr-FR" sz="1000" dirty="0">
                          <a:solidFill>
                            <a:schemeClr val="tx1"/>
                          </a:solidFill>
                          <a:effectLst/>
                        </a:rPr>
                        <a:t>Date début de chantier : 12.04..2010</a:t>
                      </a:r>
                    </a:p>
                    <a:p>
                      <a:r>
                        <a:rPr lang="fr-FR" sz="1000" dirty="0">
                          <a:solidFill>
                            <a:schemeClr val="tx1"/>
                          </a:solidFill>
                          <a:effectLst/>
                        </a:rPr>
                        <a:t>Date de fin de chantier : 15.05.2010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352397"/>
                  </a:ext>
                </a:extLst>
              </a:tr>
              <a:tr h="619797">
                <a:tc gridSpan="4">
                  <a:txBody>
                    <a:bodyPr/>
                    <a:lstStyle/>
                    <a:p>
                      <a:r>
                        <a:rPr lang="fr-FR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r>
                        <a:rPr lang="fr-FR" sz="1000" dirty="0">
                          <a:solidFill>
                            <a:schemeClr val="tx1"/>
                          </a:solidFill>
                          <a:effectLst/>
                        </a:rPr>
                        <a:t>Seuil maçonné                                               Coordonnées GPS</a:t>
                      </a:r>
                    </a:p>
                    <a:p>
                      <a:r>
                        <a:rPr lang="fr-FR" sz="1000" dirty="0">
                          <a:solidFill>
                            <a:schemeClr val="tx1"/>
                          </a:solidFill>
                          <a:effectLst/>
                        </a:rPr>
                        <a:t>Longueur seuil : 17 m                                    N.19°36’ 30’’</a:t>
                      </a:r>
                    </a:p>
                    <a:p>
                      <a:r>
                        <a:rPr lang="fr-FR" sz="1000" dirty="0">
                          <a:solidFill>
                            <a:schemeClr val="tx1"/>
                          </a:solidFill>
                          <a:effectLst/>
                        </a:rPr>
                        <a:t>Largeur mur : 0,80 m                                     O. 072°39’ 44’’</a:t>
                      </a:r>
                    </a:p>
                    <a:p>
                      <a:r>
                        <a:rPr lang="fr-FR" sz="1000" dirty="0">
                          <a:solidFill>
                            <a:schemeClr val="tx1"/>
                          </a:solidFill>
                          <a:effectLst/>
                        </a:rPr>
                        <a:t>Hauteur seuil au déversoir : en amont = 1,80 m, en aval 2,30 m</a:t>
                      </a:r>
                    </a:p>
                    <a:p>
                      <a:pPr algn="just"/>
                      <a:r>
                        <a:rPr lang="fr-FR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just"/>
                      <a:r>
                        <a:rPr lang="fr-FR" sz="1000" dirty="0">
                          <a:solidFill>
                            <a:schemeClr val="tx1"/>
                          </a:solidFill>
                          <a:effectLst/>
                        </a:rPr>
                        <a:t>Capacité stockage amont/épisode pluvieux : 800 m</a:t>
                      </a:r>
                      <a:r>
                        <a:rPr lang="fr-FR" sz="1000" baseline="30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fr-FR" sz="1000" dirty="0">
                          <a:solidFill>
                            <a:schemeClr val="tx1"/>
                          </a:solidFill>
                          <a:effectLst/>
                        </a:rPr>
                        <a:t> ou 211 640 gal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Bassin en aval :</a:t>
                      </a:r>
                    </a:p>
                    <a:p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Longueur = 4,50 m</a:t>
                      </a:r>
                    </a:p>
                    <a:p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Largeur = 5 m </a:t>
                      </a:r>
                    </a:p>
                    <a:p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Hauteur = 0,65 m</a:t>
                      </a:r>
                    </a:p>
                    <a:p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Volume  = 14,62 m</a:t>
                      </a:r>
                      <a:r>
                        <a:rPr lang="fr-FR" sz="1000" baseline="30000">
                          <a:solidFill>
                            <a:schemeClr val="tx1"/>
                          </a:solidFill>
                          <a:effectLst/>
                        </a:rPr>
                        <a:t>3 </a:t>
                      </a:r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ou 3 868 gallons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0995251"/>
                  </a:ext>
                </a:extLst>
              </a:tr>
              <a:tr h="105702">
                <a:tc>
                  <a:txBody>
                    <a:bodyPr/>
                    <a:lstStyle/>
                    <a:p>
                      <a:pPr marL="228600"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 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Nombre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Prix d’achat unitaire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Prix d’achat </a:t>
                      </a:r>
                    </a:p>
                    <a:p>
                      <a:pPr algn="ctr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1 € = 50 gdes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286976"/>
                  </a:ext>
                </a:extLst>
              </a:tr>
              <a:tr h="264255"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 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 dirty="0">
                          <a:solidFill>
                            <a:schemeClr val="tx1"/>
                          </a:solidFill>
                          <a:effectLst/>
                        </a:rPr>
                        <a:t>  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 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En gourdes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 dirty="0">
                          <a:solidFill>
                            <a:schemeClr val="tx1"/>
                          </a:solidFill>
                          <a:effectLst/>
                        </a:rPr>
                        <a:t>En euros 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371506"/>
                  </a:ext>
                </a:extLst>
              </a:tr>
              <a:tr h="158553"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Camion de sable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2 000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30 000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   600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3855862"/>
                  </a:ext>
                </a:extLst>
              </a:tr>
              <a:tr h="264255"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Jours manœuvres fouilles fondations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1 950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9 750 gdes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   195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2823820"/>
                  </a:ext>
                </a:extLst>
              </a:tr>
              <a:tr h="158553"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fr-FR" sz="1000" baseline="30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de roches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119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  500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59 500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   1 190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2278043"/>
                  </a:ext>
                </a:extLst>
              </a:tr>
              <a:tr h="369957"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Transport de sable </a:t>
                      </a:r>
                    </a:p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Brouettes gravier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 dirty="0">
                          <a:solidFill>
                            <a:schemeClr val="tx1"/>
                          </a:solidFill>
                          <a:effectLst/>
                        </a:rPr>
                        <a:t> 15</a:t>
                      </a:r>
                    </a:p>
                    <a:p>
                      <a:pPr algn="just"/>
                      <a:r>
                        <a:rPr lang="fr-FR" sz="1000" dirty="0">
                          <a:solidFill>
                            <a:schemeClr val="tx1"/>
                          </a:solidFill>
                          <a:effectLst/>
                        </a:rPr>
                        <a:t>160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  750</a:t>
                      </a:r>
                    </a:p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  100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11 250</a:t>
                      </a:r>
                    </a:p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16 000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     225</a:t>
                      </a:r>
                    </a:p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     320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6384923"/>
                  </a:ext>
                </a:extLst>
              </a:tr>
              <a:tr h="211404"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drums d’eau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79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  150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 11 850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    237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083882"/>
                  </a:ext>
                </a:extLst>
              </a:tr>
              <a:tr h="211404"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sacs de ciment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288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  335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 96 480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   1929,6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5730061"/>
                  </a:ext>
                </a:extLst>
              </a:tr>
              <a:tr h="211404"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Fer 3/8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50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  235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 11 750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     235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3794550"/>
                  </a:ext>
                </a:extLst>
              </a:tr>
              <a:tr h="158553"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Fer 1/4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65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    85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  5525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    110,5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2676076"/>
                  </a:ext>
                </a:extLst>
              </a:tr>
              <a:tr h="211404"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Jours manœuvres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185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  150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  27 750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      555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504675"/>
                  </a:ext>
                </a:extLst>
              </a:tr>
              <a:tr h="158553"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journées boss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  500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 2 500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       50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615012"/>
                  </a:ext>
                </a:extLst>
              </a:tr>
              <a:tr h="158553"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journées aide boss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85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  350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29 750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     595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845045"/>
                  </a:ext>
                </a:extLst>
              </a:tr>
              <a:tr h="158553"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planches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1 dz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4 500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 4500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       90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3512858"/>
                  </a:ext>
                </a:extLst>
              </a:tr>
              <a:tr h="158553"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Scie + lame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  350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   350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         7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8078100"/>
                  </a:ext>
                </a:extLst>
              </a:tr>
              <a:tr h="158553"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Repas chantiers sacs riz et huile,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6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1 233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 7 400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      148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476480"/>
                  </a:ext>
                </a:extLst>
              </a:tr>
              <a:tr h="422808"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TOTAL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 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 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1000">
                          <a:solidFill>
                            <a:schemeClr val="tx1"/>
                          </a:solidFill>
                          <a:effectLst/>
                        </a:rPr>
                        <a:t>324 355 gourdes 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 dirty="0">
                          <a:solidFill>
                            <a:schemeClr val="tx1"/>
                          </a:solidFill>
                          <a:effectLst/>
                        </a:rPr>
                        <a:t>6 487,10 € 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1" marR="216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7457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2294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Bois Brûlé et Morne La Crête">
            <a:extLst>
              <a:ext uri="{FF2B5EF4-FFF2-40B4-BE49-F238E27FC236}">
                <a16:creationId xmlns:a16="http://schemas.microsoft.com/office/drawing/2014/main" id="{EC68FEE2-F69A-6C68-9A30-5B56BEBB11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-4363"/>
            <a:ext cx="9144000" cy="51435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25C0D2E-775C-6071-EBE4-FA268BD68541}"/>
              </a:ext>
            </a:extLst>
          </p:cNvPr>
          <p:cNvSpPr txBox="1"/>
          <p:nvPr/>
        </p:nvSpPr>
        <p:spPr>
          <a:xfrm>
            <a:off x="107504" y="5517232"/>
            <a:ext cx="892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Les seuils sur la ravine de Bois Brûlé et de Morne La Crête</a:t>
            </a:r>
          </a:p>
        </p:txBody>
      </p:sp>
    </p:spTree>
    <p:extLst>
      <p:ext uri="{BB962C8B-B14F-4D97-AF65-F5344CB8AC3E}">
        <p14:creationId xmlns:p14="http://schemas.microsoft.com/office/powerpoint/2010/main" val="17384531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Fin de chantier sur S37</a:t>
            </a:r>
          </a:p>
        </p:txBody>
      </p:sp>
      <p:sp>
        <p:nvSpPr>
          <p:cNvPr id="28675" name="Rectangle 3" descr="s37"/>
          <p:cNvSpPr>
            <a:spLocks noGrp="1" noChangeAspect="1" noChangeArrowheads="1"/>
          </p:cNvSpPr>
          <p:nvPr isPhoto="1"/>
        </p:nvSpPr>
        <p:spPr bwMode="auto">
          <a:xfrm>
            <a:off x="539552" y="0"/>
            <a:ext cx="7548811" cy="566124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676" name="ZoneTexte 1"/>
          <p:cNvSpPr txBox="1">
            <a:spLocks noChangeArrowheads="1"/>
          </p:cNvSpPr>
          <p:nvPr/>
        </p:nvSpPr>
        <p:spPr bwMode="auto">
          <a:xfrm>
            <a:off x="179512" y="5805264"/>
            <a:ext cx="81369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2000" b="1" dirty="0"/>
              <a:t>Le seuil bassin SB37-Bois Brûlé</a:t>
            </a:r>
          </a:p>
          <a:p>
            <a:pPr eaLnBrk="1" hangingPunct="1"/>
            <a:endParaRPr lang="fr-FR" sz="1400" dirty="0"/>
          </a:p>
          <a:p>
            <a:pPr eaLnBrk="1" hangingPunct="1"/>
            <a:r>
              <a:rPr lang="fr-FR" sz="1400" dirty="0"/>
              <a:t>Fin de chantier sur SB37-Bois Brûlé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028DA6A-A5D9-3BED-F8AB-ACF58FAFA05F}"/>
              </a:ext>
            </a:extLst>
          </p:cNvPr>
          <p:cNvSpPr txBox="1"/>
          <p:nvPr/>
        </p:nvSpPr>
        <p:spPr>
          <a:xfrm>
            <a:off x="7668344" y="476672"/>
            <a:ext cx="172819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b="1" dirty="0">
                <a:hlinkClick r:id="rId3" action="ppaction://hlinksldjump"/>
              </a:rPr>
              <a:t>Retour à l’index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1722505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SB 38</a:t>
            </a:r>
          </a:p>
        </p:txBody>
      </p:sp>
      <p:sp>
        <p:nvSpPr>
          <p:cNvPr id="30723" name="Rectangle 3" descr="DSC04324"/>
          <p:cNvSpPr>
            <a:spLocks noGrp="1" noChangeAspect="1" noChangeArrowheads="1"/>
          </p:cNvSpPr>
          <p:nvPr isPhoto="1"/>
        </p:nvSpPr>
        <p:spPr bwMode="auto">
          <a:xfrm>
            <a:off x="665820" y="0"/>
            <a:ext cx="7812360" cy="585927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98C2E1B-9BF8-5540-BC0D-B0D8BEBBCF44}"/>
              </a:ext>
            </a:extLst>
          </p:cNvPr>
          <p:cNvSpPr txBox="1"/>
          <p:nvPr/>
        </p:nvSpPr>
        <p:spPr>
          <a:xfrm>
            <a:off x="107504" y="609329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SB37-Bois Brûlé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9453E00-7134-50FE-1216-8F273AB66793}"/>
              </a:ext>
            </a:extLst>
          </p:cNvPr>
          <p:cNvSpPr txBox="1"/>
          <p:nvPr/>
        </p:nvSpPr>
        <p:spPr>
          <a:xfrm>
            <a:off x="6642484" y="5453946"/>
            <a:ext cx="2249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SB37-Bois Brûlé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954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3C92430-897B-BF52-9C3E-DD8930C1E0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580271"/>
              </p:ext>
            </p:extLst>
          </p:nvPr>
        </p:nvGraphicFramePr>
        <p:xfrm>
          <a:off x="1034981" y="78008"/>
          <a:ext cx="8109019" cy="677999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185919">
                  <a:extLst>
                    <a:ext uri="{9D8B030D-6E8A-4147-A177-3AD203B41FA5}">
                      <a16:colId xmlns:a16="http://schemas.microsoft.com/office/drawing/2014/main" val="1547234299"/>
                    </a:ext>
                  </a:extLst>
                </a:gridCol>
                <a:gridCol w="1095035">
                  <a:extLst>
                    <a:ext uri="{9D8B030D-6E8A-4147-A177-3AD203B41FA5}">
                      <a16:colId xmlns:a16="http://schemas.microsoft.com/office/drawing/2014/main" val="795326265"/>
                    </a:ext>
                  </a:extLst>
                </a:gridCol>
                <a:gridCol w="1634997">
                  <a:extLst>
                    <a:ext uri="{9D8B030D-6E8A-4147-A177-3AD203B41FA5}">
                      <a16:colId xmlns:a16="http://schemas.microsoft.com/office/drawing/2014/main" val="397924021"/>
                    </a:ext>
                  </a:extLst>
                </a:gridCol>
                <a:gridCol w="886878">
                  <a:extLst>
                    <a:ext uri="{9D8B030D-6E8A-4147-A177-3AD203B41FA5}">
                      <a16:colId xmlns:a16="http://schemas.microsoft.com/office/drawing/2014/main" val="1807244653"/>
                    </a:ext>
                  </a:extLst>
                </a:gridCol>
                <a:gridCol w="261297">
                  <a:extLst>
                    <a:ext uri="{9D8B030D-6E8A-4147-A177-3AD203B41FA5}">
                      <a16:colId xmlns:a16="http://schemas.microsoft.com/office/drawing/2014/main" val="2276871503"/>
                    </a:ext>
                  </a:extLst>
                </a:gridCol>
                <a:gridCol w="2044893">
                  <a:extLst>
                    <a:ext uri="{9D8B030D-6E8A-4147-A177-3AD203B41FA5}">
                      <a16:colId xmlns:a16="http://schemas.microsoft.com/office/drawing/2014/main" val="1708707974"/>
                    </a:ext>
                  </a:extLst>
                </a:gridCol>
              </a:tblGrid>
              <a:tr h="901307">
                <a:tc gridSpan="6"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Bilan des dépenses pour le seuil SB37-Bois Brûlé</a:t>
                      </a:r>
                    </a:p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  <a:effectLst/>
                        </a:rPr>
                        <a:t>Seuil maçonné et bassin en aval à Ravine Bois Brûlé</a:t>
                      </a:r>
                    </a:p>
                    <a:p>
                      <a:pPr algn="r"/>
                      <a:r>
                        <a:rPr lang="fr-FR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r"/>
                      <a:r>
                        <a:rPr lang="fr-FR" sz="900" dirty="0">
                          <a:solidFill>
                            <a:schemeClr val="tx1"/>
                          </a:solidFill>
                          <a:effectLst/>
                        </a:rPr>
                        <a:t>Ingénieur Saintil CLOSSY</a:t>
                      </a:r>
                    </a:p>
                    <a:p>
                      <a:pPr>
                        <a:tabLst>
                          <a:tab pos="2971800" algn="l"/>
                        </a:tabLst>
                      </a:pPr>
                      <a:r>
                        <a:rPr lang="fr-FR" sz="900" dirty="0">
                          <a:solidFill>
                            <a:schemeClr val="tx1"/>
                          </a:solidFill>
                          <a:effectLst/>
                        </a:rPr>
                        <a:t>Date début de chantier : 19.04..2010</a:t>
                      </a:r>
                    </a:p>
                    <a:p>
                      <a:r>
                        <a:rPr lang="fr-FR" sz="900" dirty="0">
                          <a:solidFill>
                            <a:schemeClr val="tx1"/>
                          </a:solidFill>
                          <a:effectLst/>
                        </a:rPr>
                        <a:t>Date de fin de chantier : 15.05.2010</a:t>
                      </a:r>
                      <a:endParaRPr lang="fr-FR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010426"/>
                  </a:ext>
                </a:extLst>
              </a:tr>
              <a:tr h="962412">
                <a:tc gridSpan="4">
                  <a:txBody>
                    <a:bodyPr/>
                    <a:lstStyle/>
                    <a:p>
                      <a:r>
                        <a:rPr lang="fr-FR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r>
                        <a:rPr lang="fr-FR" sz="900" dirty="0">
                          <a:solidFill>
                            <a:schemeClr val="tx1"/>
                          </a:solidFill>
                          <a:effectLst/>
                        </a:rPr>
                        <a:t>Seuil maçonné                                             Coordonnées GPS</a:t>
                      </a:r>
                    </a:p>
                    <a:p>
                      <a:r>
                        <a:rPr lang="fr-FR" sz="900" dirty="0">
                          <a:solidFill>
                            <a:schemeClr val="tx1"/>
                          </a:solidFill>
                          <a:effectLst/>
                        </a:rPr>
                        <a:t>Longueur seuil : 17 m                                    N.19°36’ 38’’</a:t>
                      </a:r>
                    </a:p>
                    <a:p>
                      <a:r>
                        <a:rPr lang="fr-FR" sz="900" dirty="0">
                          <a:solidFill>
                            <a:schemeClr val="tx1"/>
                          </a:solidFill>
                          <a:effectLst/>
                        </a:rPr>
                        <a:t>Largeur mur : 0,60 m                                    O. 72°39’ 51’’</a:t>
                      </a:r>
                    </a:p>
                    <a:p>
                      <a:r>
                        <a:rPr lang="fr-FR" sz="900" dirty="0">
                          <a:solidFill>
                            <a:schemeClr val="tx1"/>
                          </a:solidFill>
                          <a:effectLst/>
                        </a:rPr>
                        <a:t>Hauteur seuil au déversoir : en amont = 2 m, en aval 2,90 m</a:t>
                      </a:r>
                    </a:p>
                    <a:p>
                      <a:pPr algn="just"/>
                      <a:r>
                        <a:rPr lang="fr-FR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just"/>
                      <a:r>
                        <a:rPr lang="fr-FR" sz="900" dirty="0">
                          <a:solidFill>
                            <a:schemeClr val="tx1"/>
                          </a:solidFill>
                          <a:effectLst/>
                        </a:rPr>
                        <a:t>Capacité stockage amont/épisode pluvieux : 1080 m3 ou 285 714 gal</a:t>
                      </a:r>
                      <a:endParaRPr lang="fr-FR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FR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r>
                        <a:rPr lang="fr-FR" sz="900" dirty="0">
                          <a:solidFill>
                            <a:schemeClr val="tx1"/>
                          </a:solidFill>
                          <a:effectLst/>
                        </a:rPr>
                        <a:t>Bassin en aval :</a:t>
                      </a:r>
                    </a:p>
                    <a:p>
                      <a:r>
                        <a:rPr lang="fr-FR" sz="900" dirty="0">
                          <a:solidFill>
                            <a:schemeClr val="tx1"/>
                          </a:solidFill>
                          <a:effectLst/>
                        </a:rPr>
                        <a:t>Longueur = 4,70 m</a:t>
                      </a:r>
                    </a:p>
                    <a:p>
                      <a:r>
                        <a:rPr lang="fr-FR" sz="900" dirty="0">
                          <a:solidFill>
                            <a:schemeClr val="tx1"/>
                          </a:solidFill>
                          <a:effectLst/>
                        </a:rPr>
                        <a:t>Largeur = 4,10 m </a:t>
                      </a:r>
                    </a:p>
                    <a:p>
                      <a:r>
                        <a:rPr lang="fr-FR" sz="900" dirty="0">
                          <a:solidFill>
                            <a:schemeClr val="tx1"/>
                          </a:solidFill>
                          <a:effectLst/>
                        </a:rPr>
                        <a:t>Hauteur = 1 m</a:t>
                      </a:r>
                    </a:p>
                    <a:p>
                      <a:r>
                        <a:rPr lang="fr-FR" sz="900" dirty="0">
                          <a:solidFill>
                            <a:schemeClr val="tx1"/>
                          </a:solidFill>
                          <a:effectLst/>
                        </a:rPr>
                        <a:t>Volume  = 19,27 m</a:t>
                      </a:r>
                      <a:r>
                        <a:rPr lang="fr-FR" sz="900" baseline="30000" dirty="0">
                          <a:solidFill>
                            <a:schemeClr val="tx1"/>
                          </a:solidFill>
                          <a:effectLst/>
                        </a:rPr>
                        <a:t>3 </a:t>
                      </a:r>
                      <a:r>
                        <a:rPr lang="fr-FR" sz="900" dirty="0">
                          <a:solidFill>
                            <a:schemeClr val="tx1"/>
                          </a:solidFill>
                          <a:effectLst/>
                        </a:rPr>
                        <a:t>ou 5098 gallons</a:t>
                      </a:r>
                      <a:endParaRPr lang="fr-FR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266534"/>
                  </a:ext>
                </a:extLst>
              </a:tr>
              <a:tr h="274975">
                <a:tc>
                  <a:txBody>
                    <a:bodyPr/>
                    <a:lstStyle/>
                    <a:p>
                      <a:pPr marL="228600"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 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Nombre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Prix d’achat unitaire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Prix d’achat </a:t>
                      </a:r>
                    </a:p>
                    <a:p>
                      <a:pPr algn="ctr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1 € = 50 gdes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686033"/>
                  </a:ext>
                </a:extLst>
              </a:tr>
              <a:tr h="442029"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 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 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 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En gourdes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 dirty="0">
                          <a:solidFill>
                            <a:schemeClr val="tx1"/>
                          </a:solidFill>
                          <a:effectLst/>
                        </a:rPr>
                        <a:t>En euros </a:t>
                      </a:r>
                      <a:endParaRPr lang="fr-FR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6576693"/>
                  </a:ext>
                </a:extLst>
              </a:tr>
              <a:tr h="221014"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Camion de sable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2 000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28 000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 560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317996"/>
                  </a:ext>
                </a:extLst>
              </a:tr>
              <a:tr h="368357"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Jours manœuvres fouilles fondations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2700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13 500 gdes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 270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657354"/>
                  </a:ext>
                </a:extLst>
              </a:tr>
              <a:tr h="221014"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piles de roches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104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500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52 000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 1 040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345300"/>
                  </a:ext>
                </a:extLst>
              </a:tr>
              <a:tr h="442029"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Transport de sable </a:t>
                      </a:r>
                    </a:p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Brouettes gravier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13,5</a:t>
                      </a:r>
                    </a:p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144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1000</a:t>
                      </a:r>
                    </a:p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100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13 500</a:t>
                      </a:r>
                    </a:p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14 400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    270</a:t>
                      </a:r>
                    </a:p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    288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3404868"/>
                  </a:ext>
                </a:extLst>
              </a:tr>
              <a:tr h="221014"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drums d’eau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94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150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14 100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    282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6395823"/>
                  </a:ext>
                </a:extLst>
              </a:tr>
              <a:tr h="221014"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sacs de ciment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270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335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90 450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 1 809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864964"/>
                  </a:ext>
                </a:extLst>
              </a:tr>
              <a:tr h="221014"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Fer 3/8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45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235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10 575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    211,5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936352"/>
                  </a:ext>
                </a:extLst>
              </a:tr>
              <a:tr h="221014"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Fer 1/4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60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  85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5 100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    102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9727981"/>
                  </a:ext>
                </a:extLst>
              </a:tr>
              <a:tr h="221014"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Jours manœuvres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185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  150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27 750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       555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5257280"/>
                  </a:ext>
                </a:extLst>
              </a:tr>
              <a:tr h="221014"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journées boss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500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10 000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    200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0176741"/>
                  </a:ext>
                </a:extLst>
              </a:tr>
              <a:tr h="221014"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journées aide boss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55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350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19 250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    385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9792452"/>
                  </a:ext>
                </a:extLst>
              </a:tr>
              <a:tr h="221014"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planches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1 dz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4 500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4 500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      90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864754"/>
                  </a:ext>
                </a:extLst>
              </a:tr>
              <a:tr h="221014"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Scie + lame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350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 350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        7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870883"/>
                  </a:ext>
                </a:extLst>
              </a:tr>
              <a:tr h="294686"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Repas chantiers sacs riz et huile,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5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1 260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6 300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    126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347176"/>
                  </a:ext>
                </a:extLst>
              </a:tr>
              <a:tr h="663043">
                <a:tc>
                  <a:txBody>
                    <a:bodyPr/>
                    <a:lstStyle/>
                    <a:p>
                      <a:pPr algn="just"/>
                      <a:r>
                        <a:rPr lang="fr-FR" sz="900" dirty="0">
                          <a:solidFill>
                            <a:schemeClr val="tx1"/>
                          </a:solidFill>
                          <a:effectLst/>
                        </a:rPr>
                        <a:t>TOTAL </a:t>
                      </a:r>
                      <a:endParaRPr lang="fr-FR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 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 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 dirty="0">
                          <a:solidFill>
                            <a:schemeClr val="tx1"/>
                          </a:solidFill>
                          <a:effectLst/>
                        </a:rPr>
                        <a:t>309 775 gourdes </a:t>
                      </a:r>
                      <a:endParaRPr lang="fr-FR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 dirty="0">
                          <a:solidFill>
                            <a:schemeClr val="tx1"/>
                          </a:solidFill>
                          <a:effectLst/>
                        </a:rPr>
                        <a:t> 6 195,50 € </a:t>
                      </a:r>
                      <a:endParaRPr lang="fr-FR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430" marR="224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60702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0316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SB38</a:t>
            </a:r>
          </a:p>
        </p:txBody>
      </p:sp>
      <p:sp>
        <p:nvSpPr>
          <p:cNvPr id="46083" name="Rectangle 3" descr="DSC0432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36575" y="476250"/>
            <a:ext cx="199285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accent3"/>
                </a:solidFill>
              </a:rPr>
              <a:t>SB38-Bois Brûlé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FE8B0B7-B9BD-6230-1379-5AC19189656D}"/>
              </a:ext>
            </a:extLst>
          </p:cNvPr>
          <p:cNvSpPr txBox="1"/>
          <p:nvPr/>
        </p:nvSpPr>
        <p:spPr>
          <a:xfrm>
            <a:off x="7668344" y="476672"/>
            <a:ext cx="172819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b="1" dirty="0">
                <a:hlinkClick r:id="rId3" action="ppaction://hlinksldjump"/>
              </a:rPr>
              <a:t>Retour à l’index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38910505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SB38</a:t>
            </a:r>
          </a:p>
        </p:txBody>
      </p:sp>
      <p:sp>
        <p:nvSpPr>
          <p:cNvPr id="45059" name="Rectangle 3" descr="DSC04322"/>
          <p:cNvSpPr>
            <a:spLocks noGrp="1" noChangeAspect="1" noChangeArrowheads="1"/>
          </p:cNvSpPr>
          <p:nvPr isPhoto="1"/>
        </p:nvSpPr>
        <p:spPr bwMode="auto">
          <a:xfrm>
            <a:off x="467544" y="0"/>
            <a:ext cx="8388350" cy="6291263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5060" name="ZoneTexte 1"/>
          <p:cNvSpPr txBox="1">
            <a:spLocks noChangeArrowheads="1"/>
          </p:cNvSpPr>
          <p:nvPr/>
        </p:nvSpPr>
        <p:spPr bwMode="auto">
          <a:xfrm>
            <a:off x="179512" y="6430039"/>
            <a:ext cx="15888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b="1" dirty="0"/>
              <a:t>SB38-Bois Brûlé</a:t>
            </a:r>
          </a:p>
        </p:txBody>
      </p:sp>
    </p:spTree>
    <p:extLst>
      <p:ext uri="{BB962C8B-B14F-4D97-AF65-F5344CB8AC3E}">
        <p14:creationId xmlns:p14="http://schemas.microsoft.com/office/powerpoint/2010/main" val="6400467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SB 39  est construit à la confluence de la 2</a:t>
            </a:r>
            <a:r>
              <a:rPr lang="fr-FR" baseline="30000"/>
              <a:t>ème</a:t>
            </a:r>
            <a:r>
              <a:rPr lang="fr-FR"/>
              <a:t> branche avec la ravine principale de Bois Brûlé.</a:t>
            </a:r>
          </a:p>
        </p:txBody>
      </p:sp>
      <p:sp>
        <p:nvSpPr>
          <p:cNvPr id="33795" name="Rectangle 3" descr="DSC03212"/>
          <p:cNvSpPr>
            <a:spLocks noGrp="1" noChangeAspect="1" noChangeArrowheads="1"/>
          </p:cNvSpPr>
          <p:nvPr isPhoto="1"/>
        </p:nvSpPr>
        <p:spPr bwMode="auto">
          <a:xfrm>
            <a:off x="755575" y="0"/>
            <a:ext cx="7740845" cy="5805264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796" name="ZoneTexte 1"/>
          <p:cNvSpPr txBox="1">
            <a:spLocks noChangeArrowheads="1"/>
          </p:cNvSpPr>
          <p:nvPr/>
        </p:nvSpPr>
        <p:spPr bwMode="auto">
          <a:xfrm>
            <a:off x="107950" y="5949280"/>
            <a:ext cx="903605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2000" b="1" dirty="0"/>
              <a:t>SB39-Bois Brûlé</a:t>
            </a:r>
          </a:p>
          <a:p>
            <a:pPr eaLnBrk="1" hangingPunct="1"/>
            <a:r>
              <a:rPr lang="fr-FR" sz="1400" b="1" dirty="0"/>
              <a:t>SB39-Bois Brûlé</a:t>
            </a:r>
            <a:r>
              <a:rPr lang="fr-FR" sz="1400" dirty="0"/>
              <a:t> est construit à la confluence de la 2</a:t>
            </a:r>
            <a:r>
              <a:rPr lang="fr-FR" sz="1400" baseline="30000" dirty="0"/>
              <a:t>ème</a:t>
            </a:r>
            <a:r>
              <a:rPr lang="fr-FR" sz="1400" dirty="0"/>
              <a:t> branche avec la ravine principale de Bois Brûlé.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2AF5908-742D-5434-648A-9A6492CDEAC2}"/>
              </a:ext>
            </a:extLst>
          </p:cNvPr>
          <p:cNvSpPr txBox="1"/>
          <p:nvPr/>
        </p:nvSpPr>
        <p:spPr>
          <a:xfrm>
            <a:off x="6642484" y="5453946"/>
            <a:ext cx="1853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SB39-Bois Brûlé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213E86C-F1DE-0D33-0E6D-8BC2F17D6689}"/>
              </a:ext>
            </a:extLst>
          </p:cNvPr>
          <p:cNvSpPr txBox="1"/>
          <p:nvPr/>
        </p:nvSpPr>
        <p:spPr>
          <a:xfrm>
            <a:off x="7668344" y="476672"/>
            <a:ext cx="172819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b="1" dirty="0">
                <a:hlinkClick r:id="rId3" action="ppaction://hlinksldjump"/>
              </a:rPr>
              <a:t>Retour à l’index</a:t>
            </a:r>
            <a:endParaRPr lang="fr-FR" sz="1400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 SB39 : en novembre 2010</a:t>
            </a:r>
          </a:p>
        </p:txBody>
      </p:sp>
      <p:sp>
        <p:nvSpPr>
          <p:cNvPr id="34819" name="Rectangle 3" descr="DSC0212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8604250" cy="6453188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820" name="ZoneTexte 1"/>
          <p:cNvSpPr txBox="1">
            <a:spLocks noChangeArrowheads="1"/>
          </p:cNvSpPr>
          <p:nvPr/>
        </p:nvSpPr>
        <p:spPr bwMode="auto">
          <a:xfrm>
            <a:off x="107950" y="6453188"/>
            <a:ext cx="29610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b="1" dirty="0"/>
              <a:t> SB39-Bois Brûlé</a:t>
            </a:r>
            <a:r>
              <a:rPr lang="fr-FR" sz="1400" dirty="0"/>
              <a:t> Novembre 2010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54C430E-FDF8-ACB3-9151-61AD09ECE189}"/>
              </a:ext>
            </a:extLst>
          </p:cNvPr>
          <p:cNvSpPr txBox="1"/>
          <p:nvPr/>
        </p:nvSpPr>
        <p:spPr>
          <a:xfrm>
            <a:off x="6750314" y="6021288"/>
            <a:ext cx="1853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SB39-Bois Brûlé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/>
          </a:p>
        </p:txBody>
      </p:sp>
      <p:sp>
        <p:nvSpPr>
          <p:cNvPr id="35843" name="Rectangle 3" descr="DSC02131 [1600x1200]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4D3FD31-05FC-7829-D781-9A3DFC6451DF}"/>
              </a:ext>
            </a:extLst>
          </p:cNvPr>
          <p:cNvSpPr txBox="1"/>
          <p:nvPr/>
        </p:nvSpPr>
        <p:spPr>
          <a:xfrm>
            <a:off x="7164288" y="6381328"/>
            <a:ext cx="1853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SB39-Bois Brûlé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SB39 : capacité de stockage en amont :</a:t>
            </a:r>
          </a:p>
        </p:txBody>
      </p:sp>
      <p:sp>
        <p:nvSpPr>
          <p:cNvPr id="36867" name="Rectangle 3" descr="DSC0213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8412163" cy="6308725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868" name="ZoneTexte 1"/>
          <p:cNvSpPr txBox="1">
            <a:spLocks noChangeArrowheads="1"/>
          </p:cNvSpPr>
          <p:nvPr/>
        </p:nvSpPr>
        <p:spPr bwMode="auto">
          <a:xfrm>
            <a:off x="107950" y="6453188"/>
            <a:ext cx="66030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b="1" dirty="0"/>
              <a:t>SB39-Bois Brûlé</a:t>
            </a:r>
            <a:r>
              <a:rPr lang="fr-FR" sz="1400" dirty="0"/>
              <a:t> Stockage de l’eau en amont et dans le bassin construit en aval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3240C2F-9628-AA2C-69AA-488F977D87AA}"/>
              </a:ext>
            </a:extLst>
          </p:cNvPr>
          <p:cNvSpPr txBox="1"/>
          <p:nvPr/>
        </p:nvSpPr>
        <p:spPr>
          <a:xfrm>
            <a:off x="467544" y="241498"/>
            <a:ext cx="1853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SB39-Bois Brûlé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SC02131 [1600x1200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-27384"/>
            <a:ext cx="7751762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0" y="5843290"/>
            <a:ext cx="9036496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400" b="1" dirty="0"/>
              <a:t>Après le passage du cyclone Thomas en novembre 2010</a:t>
            </a:r>
          </a:p>
          <a:p>
            <a:pPr algn="ctr" eaLnBrk="1" hangingPunct="1">
              <a:spcBef>
                <a:spcPct val="50000"/>
              </a:spcBef>
            </a:pPr>
            <a:r>
              <a:rPr lang="fr-FR" sz="1400" dirty="0"/>
              <a:t>(Construction du </a:t>
            </a:r>
            <a:r>
              <a:rPr lang="fr-FR" sz="1400" b="1" dirty="0"/>
              <a:t>SB39-Bois Brûlé</a:t>
            </a:r>
            <a:r>
              <a:rPr lang="fr-FR" sz="1400" dirty="0"/>
              <a:t> avril-mai 2010)</a:t>
            </a:r>
          </a:p>
        </p:txBody>
      </p:sp>
      <p:sp>
        <p:nvSpPr>
          <p:cNvPr id="37892" name="Freeform 4"/>
          <p:cNvSpPr>
            <a:spLocks/>
          </p:cNvSpPr>
          <p:nvPr/>
        </p:nvSpPr>
        <p:spPr bwMode="auto">
          <a:xfrm>
            <a:off x="3702050" y="3446066"/>
            <a:ext cx="4745038" cy="2322513"/>
          </a:xfrm>
          <a:custGeom>
            <a:avLst/>
            <a:gdLst>
              <a:gd name="T0" fmla="*/ 4745038 w 2989"/>
              <a:gd name="T1" fmla="*/ 812800 h 1463"/>
              <a:gd name="T2" fmla="*/ 4629150 w 2989"/>
              <a:gd name="T3" fmla="*/ 711200 h 1463"/>
              <a:gd name="T4" fmla="*/ 4468813 w 2989"/>
              <a:gd name="T5" fmla="*/ 566738 h 1463"/>
              <a:gd name="T6" fmla="*/ 4411663 w 2989"/>
              <a:gd name="T7" fmla="*/ 493713 h 1463"/>
              <a:gd name="T8" fmla="*/ 4383088 w 2989"/>
              <a:gd name="T9" fmla="*/ 449263 h 1463"/>
              <a:gd name="T10" fmla="*/ 4310063 w 2989"/>
              <a:gd name="T11" fmla="*/ 392113 h 1463"/>
              <a:gd name="T12" fmla="*/ 4048125 w 2989"/>
              <a:gd name="T13" fmla="*/ 160338 h 1463"/>
              <a:gd name="T14" fmla="*/ 3875088 w 2989"/>
              <a:gd name="T15" fmla="*/ 87313 h 1463"/>
              <a:gd name="T16" fmla="*/ 3584575 w 2989"/>
              <a:gd name="T17" fmla="*/ 0 h 1463"/>
              <a:gd name="T18" fmla="*/ 2930525 w 2989"/>
              <a:gd name="T19" fmla="*/ 73025 h 1463"/>
              <a:gd name="T20" fmla="*/ 2597150 w 2989"/>
              <a:gd name="T21" fmla="*/ 115888 h 1463"/>
              <a:gd name="T22" fmla="*/ 2466975 w 2989"/>
              <a:gd name="T23" fmla="*/ 174625 h 1463"/>
              <a:gd name="T24" fmla="*/ 2060575 w 2989"/>
              <a:gd name="T25" fmla="*/ 246063 h 1463"/>
              <a:gd name="T26" fmla="*/ 709613 w 2989"/>
              <a:gd name="T27" fmla="*/ 203200 h 1463"/>
              <a:gd name="T28" fmla="*/ 187325 w 2989"/>
              <a:gd name="T29" fmla="*/ 276225 h 1463"/>
              <a:gd name="T30" fmla="*/ 246063 w 2989"/>
              <a:gd name="T31" fmla="*/ 841375 h 1463"/>
              <a:gd name="T32" fmla="*/ 361950 w 2989"/>
              <a:gd name="T33" fmla="*/ 914400 h 1463"/>
              <a:gd name="T34" fmla="*/ 608013 w 2989"/>
              <a:gd name="T35" fmla="*/ 1089025 h 1463"/>
              <a:gd name="T36" fmla="*/ 739775 w 2989"/>
              <a:gd name="T37" fmla="*/ 1146175 h 1463"/>
              <a:gd name="T38" fmla="*/ 884238 w 2989"/>
              <a:gd name="T39" fmla="*/ 1262063 h 1463"/>
              <a:gd name="T40" fmla="*/ 971550 w 2989"/>
              <a:gd name="T41" fmla="*/ 1363663 h 1463"/>
              <a:gd name="T42" fmla="*/ 1087438 w 2989"/>
              <a:gd name="T43" fmla="*/ 1450975 h 1463"/>
              <a:gd name="T44" fmla="*/ 1116013 w 2989"/>
              <a:gd name="T45" fmla="*/ 1481138 h 1463"/>
              <a:gd name="T46" fmla="*/ 1203325 w 2989"/>
              <a:gd name="T47" fmla="*/ 1509713 h 1463"/>
              <a:gd name="T48" fmla="*/ 1290638 w 2989"/>
              <a:gd name="T49" fmla="*/ 1552575 h 1463"/>
              <a:gd name="T50" fmla="*/ 1349375 w 2989"/>
              <a:gd name="T51" fmla="*/ 1611313 h 1463"/>
              <a:gd name="T52" fmla="*/ 1624013 w 2989"/>
              <a:gd name="T53" fmla="*/ 1785938 h 1463"/>
              <a:gd name="T54" fmla="*/ 1827213 w 2989"/>
              <a:gd name="T55" fmla="*/ 1930400 h 1463"/>
              <a:gd name="T56" fmla="*/ 1928813 w 2989"/>
              <a:gd name="T57" fmla="*/ 2017713 h 1463"/>
              <a:gd name="T58" fmla="*/ 2219325 w 2989"/>
              <a:gd name="T59" fmla="*/ 2090738 h 1463"/>
              <a:gd name="T60" fmla="*/ 2306638 w 2989"/>
              <a:gd name="T61" fmla="*/ 2133600 h 1463"/>
              <a:gd name="T62" fmla="*/ 2365375 w 2989"/>
              <a:gd name="T63" fmla="*/ 2206625 h 1463"/>
              <a:gd name="T64" fmla="*/ 2379663 w 2989"/>
              <a:gd name="T65" fmla="*/ 2322513 h 14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989" h="1463">
                <a:moveTo>
                  <a:pt x="2989" y="512"/>
                </a:moveTo>
                <a:cubicBezTo>
                  <a:pt x="2947" y="491"/>
                  <a:pt x="2945" y="481"/>
                  <a:pt x="2916" y="448"/>
                </a:cubicBezTo>
                <a:cubicBezTo>
                  <a:pt x="2884" y="411"/>
                  <a:pt x="2849" y="390"/>
                  <a:pt x="2815" y="357"/>
                </a:cubicBezTo>
                <a:cubicBezTo>
                  <a:pt x="2797" y="302"/>
                  <a:pt x="2820" y="353"/>
                  <a:pt x="2779" y="311"/>
                </a:cubicBezTo>
                <a:cubicBezTo>
                  <a:pt x="2771" y="303"/>
                  <a:pt x="2768" y="292"/>
                  <a:pt x="2761" y="283"/>
                </a:cubicBezTo>
                <a:cubicBezTo>
                  <a:pt x="2742" y="260"/>
                  <a:pt x="2739" y="267"/>
                  <a:pt x="2715" y="247"/>
                </a:cubicBezTo>
                <a:cubicBezTo>
                  <a:pt x="2658" y="200"/>
                  <a:pt x="2623" y="124"/>
                  <a:pt x="2550" y="101"/>
                </a:cubicBezTo>
                <a:cubicBezTo>
                  <a:pt x="2522" y="71"/>
                  <a:pt x="2480" y="68"/>
                  <a:pt x="2441" y="55"/>
                </a:cubicBezTo>
                <a:cubicBezTo>
                  <a:pt x="2380" y="35"/>
                  <a:pt x="2318" y="20"/>
                  <a:pt x="2258" y="0"/>
                </a:cubicBezTo>
                <a:cubicBezTo>
                  <a:pt x="2119" y="9"/>
                  <a:pt x="1985" y="35"/>
                  <a:pt x="1846" y="46"/>
                </a:cubicBezTo>
                <a:cubicBezTo>
                  <a:pt x="1766" y="66"/>
                  <a:pt x="1739" y="67"/>
                  <a:pt x="1636" y="73"/>
                </a:cubicBezTo>
                <a:cubicBezTo>
                  <a:pt x="1606" y="83"/>
                  <a:pt x="1584" y="100"/>
                  <a:pt x="1554" y="110"/>
                </a:cubicBezTo>
                <a:cubicBezTo>
                  <a:pt x="1495" y="166"/>
                  <a:pt x="1363" y="151"/>
                  <a:pt x="1298" y="155"/>
                </a:cubicBezTo>
                <a:cubicBezTo>
                  <a:pt x="460" y="145"/>
                  <a:pt x="772" y="192"/>
                  <a:pt x="447" y="128"/>
                </a:cubicBezTo>
                <a:cubicBezTo>
                  <a:pt x="265" y="134"/>
                  <a:pt x="211" y="81"/>
                  <a:pt x="118" y="174"/>
                </a:cubicBezTo>
                <a:cubicBezTo>
                  <a:pt x="78" y="293"/>
                  <a:pt x="0" y="480"/>
                  <a:pt x="155" y="530"/>
                </a:cubicBezTo>
                <a:cubicBezTo>
                  <a:pt x="178" y="554"/>
                  <a:pt x="203" y="554"/>
                  <a:pt x="228" y="576"/>
                </a:cubicBezTo>
                <a:cubicBezTo>
                  <a:pt x="277" y="619"/>
                  <a:pt x="320" y="665"/>
                  <a:pt x="383" y="686"/>
                </a:cubicBezTo>
                <a:cubicBezTo>
                  <a:pt x="409" y="711"/>
                  <a:pt x="431" y="714"/>
                  <a:pt x="466" y="722"/>
                </a:cubicBezTo>
                <a:cubicBezTo>
                  <a:pt x="501" y="757"/>
                  <a:pt x="514" y="781"/>
                  <a:pt x="557" y="795"/>
                </a:cubicBezTo>
                <a:cubicBezTo>
                  <a:pt x="576" y="815"/>
                  <a:pt x="593" y="840"/>
                  <a:pt x="612" y="859"/>
                </a:cubicBezTo>
                <a:cubicBezTo>
                  <a:pt x="632" y="880"/>
                  <a:pt x="662" y="895"/>
                  <a:pt x="685" y="914"/>
                </a:cubicBezTo>
                <a:cubicBezTo>
                  <a:pt x="692" y="920"/>
                  <a:pt x="695" y="929"/>
                  <a:pt x="703" y="933"/>
                </a:cubicBezTo>
                <a:cubicBezTo>
                  <a:pt x="720" y="942"/>
                  <a:pt x="758" y="951"/>
                  <a:pt x="758" y="951"/>
                </a:cubicBezTo>
                <a:cubicBezTo>
                  <a:pt x="806" y="996"/>
                  <a:pt x="741" y="941"/>
                  <a:pt x="813" y="978"/>
                </a:cubicBezTo>
                <a:cubicBezTo>
                  <a:pt x="828" y="986"/>
                  <a:pt x="836" y="1005"/>
                  <a:pt x="850" y="1015"/>
                </a:cubicBezTo>
                <a:cubicBezTo>
                  <a:pt x="897" y="1050"/>
                  <a:pt x="968" y="1110"/>
                  <a:pt x="1023" y="1125"/>
                </a:cubicBezTo>
                <a:cubicBezTo>
                  <a:pt x="1061" y="1161"/>
                  <a:pt x="1113" y="1180"/>
                  <a:pt x="1151" y="1216"/>
                </a:cubicBezTo>
                <a:cubicBezTo>
                  <a:pt x="1171" y="1235"/>
                  <a:pt x="1189" y="1260"/>
                  <a:pt x="1215" y="1271"/>
                </a:cubicBezTo>
                <a:cubicBezTo>
                  <a:pt x="1271" y="1296"/>
                  <a:pt x="1338" y="1308"/>
                  <a:pt x="1398" y="1317"/>
                </a:cubicBezTo>
                <a:cubicBezTo>
                  <a:pt x="1415" y="1328"/>
                  <a:pt x="1437" y="1331"/>
                  <a:pt x="1453" y="1344"/>
                </a:cubicBezTo>
                <a:cubicBezTo>
                  <a:pt x="1468" y="1356"/>
                  <a:pt x="1476" y="1376"/>
                  <a:pt x="1490" y="1390"/>
                </a:cubicBezTo>
                <a:cubicBezTo>
                  <a:pt x="1499" y="1457"/>
                  <a:pt x="1499" y="1432"/>
                  <a:pt x="1499" y="1463"/>
                </a:cubicBezTo>
              </a:path>
            </a:pathLst>
          </a:custGeom>
          <a:noFill/>
          <a:ln w="19050" cap="flat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7893" name="AutoShape 5"/>
          <p:cNvSpPr>
            <a:spLocks noChangeArrowheads="1"/>
          </p:cNvSpPr>
          <p:nvPr/>
        </p:nvSpPr>
        <p:spPr bwMode="auto">
          <a:xfrm rot="10800000" flipH="1">
            <a:off x="4284663" y="3141266"/>
            <a:ext cx="1152525" cy="144463"/>
          </a:xfrm>
          <a:prstGeom prst="parallelogram">
            <a:avLst>
              <a:gd name="adj" fmla="val 199450"/>
            </a:avLst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7894" name="Freeform 6"/>
          <p:cNvSpPr>
            <a:spLocks/>
          </p:cNvSpPr>
          <p:nvPr/>
        </p:nvSpPr>
        <p:spPr bwMode="auto">
          <a:xfrm>
            <a:off x="2051050" y="1988741"/>
            <a:ext cx="2971800" cy="1035050"/>
          </a:xfrm>
          <a:custGeom>
            <a:avLst/>
            <a:gdLst>
              <a:gd name="T0" fmla="*/ 2971800 w 1872"/>
              <a:gd name="T1" fmla="*/ 962025 h 652"/>
              <a:gd name="T2" fmla="*/ 2782888 w 1872"/>
              <a:gd name="T3" fmla="*/ 801688 h 652"/>
              <a:gd name="T4" fmla="*/ 2667000 w 1872"/>
              <a:gd name="T5" fmla="*/ 714375 h 652"/>
              <a:gd name="T6" fmla="*/ 2636838 w 1872"/>
              <a:gd name="T7" fmla="*/ 685800 h 652"/>
              <a:gd name="T8" fmla="*/ 2332038 w 1872"/>
              <a:gd name="T9" fmla="*/ 569913 h 652"/>
              <a:gd name="T10" fmla="*/ 2012950 w 1872"/>
              <a:gd name="T11" fmla="*/ 482600 h 652"/>
              <a:gd name="T12" fmla="*/ 1897063 w 1872"/>
              <a:gd name="T13" fmla="*/ 381000 h 652"/>
              <a:gd name="T14" fmla="*/ 1679575 w 1872"/>
              <a:gd name="T15" fmla="*/ 265113 h 652"/>
              <a:gd name="T16" fmla="*/ 1447800 w 1872"/>
              <a:gd name="T17" fmla="*/ 222250 h 652"/>
              <a:gd name="T18" fmla="*/ 1301750 w 1872"/>
              <a:gd name="T19" fmla="*/ 177800 h 652"/>
              <a:gd name="T20" fmla="*/ 982663 w 1872"/>
              <a:gd name="T21" fmla="*/ 149225 h 652"/>
              <a:gd name="T22" fmla="*/ 808038 w 1872"/>
              <a:gd name="T23" fmla="*/ 76200 h 652"/>
              <a:gd name="T24" fmla="*/ 619125 w 1872"/>
              <a:gd name="T25" fmla="*/ 47625 h 652"/>
              <a:gd name="T26" fmla="*/ 358775 w 1872"/>
              <a:gd name="T27" fmla="*/ 3175 h 652"/>
              <a:gd name="T28" fmla="*/ 25400 w 1872"/>
              <a:gd name="T29" fmla="*/ 90488 h 652"/>
              <a:gd name="T30" fmla="*/ 96838 w 1872"/>
              <a:gd name="T31" fmla="*/ 425450 h 652"/>
              <a:gd name="T32" fmla="*/ 242888 w 1872"/>
              <a:gd name="T33" fmla="*/ 468313 h 652"/>
              <a:gd name="T34" fmla="*/ 344488 w 1872"/>
              <a:gd name="T35" fmla="*/ 555625 h 652"/>
              <a:gd name="T36" fmla="*/ 446088 w 1872"/>
              <a:gd name="T37" fmla="*/ 700088 h 652"/>
              <a:gd name="T38" fmla="*/ 590550 w 1872"/>
              <a:gd name="T39" fmla="*/ 874713 h 652"/>
              <a:gd name="T40" fmla="*/ 663575 w 1872"/>
              <a:gd name="T41" fmla="*/ 947738 h 652"/>
              <a:gd name="T42" fmla="*/ 677863 w 1872"/>
              <a:gd name="T43" fmla="*/ 1035050 h 65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872" h="652">
                <a:moveTo>
                  <a:pt x="1872" y="606"/>
                </a:moveTo>
                <a:cubicBezTo>
                  <a:pt x="1829" y="592"/>
                  <a:pt x="1792" y="535"/>
                  <a:pt x="1753" y="505"/>
                </a:cubicBezTo>
                <a:cubicBezTo>
                  <a:pt x="1647" y="425"/>
                  <a:pt x="1730" y="500"/>
                  <a:pt x="1680" y="450"/>
                </a:cubicBezTo>
                <a:cubicBezTo>
                  <a:pt x="1674" y="444"/>
                  <a:pt x="1669" y="436"/>
                  <a:pt x="1661" y="432"/>
                </a:cubicBezTo>
                <a:cubicBezTo>
                  <a:pt x="1617" y="406"/>
                  <a:pt x="1519" y="369"/>
                  <a:pt x="1469" y="359"/>
                </a:cubicBezTo>
                <a:cubicBezTo>
                  <a:pt x="1363" y="306"/>
                  <a:pt x="1431" y="316"/>
                  <a:pt x="1268" y="304"/>
                </a:cubicBezTo>
                <a:cubicBezTo>
                  <a:pt x="1214" y="250"/>
                  <a:pt x="1240" y="270"/>
                  <a:pt x="1195" y="240"/>
                </a:cubicBezTo>
                <a:cubicBezTo>
                  <a:pt x="1156" y="182"/>
                  <a:pt x="1122" y="179"/>
                  <a:pt x="1058" y="167"/>
                </a:cubicBezTo>
                <a:cubicBezTo>
                  <a:pt x="993" y="125"/>
                  <a:pt x="1055" y="159"/>
                  <a:pt x="912" y="140"/>
                </a:cubicBezTo>
                <a:cubicBezTo>
                  <a:pt x="882" y="136"/>
                  <a:pt x="850" y="119"/>
                  <a:pt x="820" y="112"/>
                </a:cubicBezTo>
                <a:cubicBezTo>
                  <a:pt x="752" y="97"/>
                  <a:pt x="691" y="98"/>
                  <a:pt x="619" y="94"/>
                </a:cubicBezTo>
                <a:cubicBezTo>
                  <a:pt x="576" y="80"/>
                  <a:pt x="549" y="65"/>
                  <a:pt x="509" y="48"/>
                </a:cubicBezTo>
                <a:cubicBezTo>
                  <a:pt x="481" y="36"/>
                  <a:pt x="408" y="32"/>
                  <a:pt x="390" y="30"/>
                </a:cubicBezTo>
                <a:cubicBezTo>
                  <a:pt x="301" y="0"/>
                  <a:pt x="355" y="14"/>
                  <a:pt x="226" y="2"/>
                </a:cubicBezTo>
                <a:cubicBezTo>
                  <a:pt x="160" y="90"/>
                  <a:pt x="110" y="26"/>
                  <a:pt x="16" y="57"/>
                </a:cubicBezTo>
                <a:cubicBezTo>
                  <a:pt x="0" y="101"/>
                  <a:pt x="1" y="238"/>
                  <a:pt x="61" y="268"/>
                </a:cubicBezTo>
                <a:cubicBezTo>
                  <a:pt x="82" y="279"/>
                  <a:pt x="127" y="289"/>
                  <a:pt x="153" y="295"/>
                </a:cubicBezTo>
                <a:cubicBezTo>
                  <a:pt x="178" y="312"/>
                  <a:pt x="195" y="330"/>
                  <a:pt x="217" y="350"/>
                </a:cubicBezTo>
                <a:cubicBezTo>
                  <a:pt x="229" y="385"/>
                  <a:pt x="254" y="415"/>
                  <a:pt x="281" y="441"/>
                </a:cubicBezTo>
                <a:cubicBezTo>
                  <a:pt x="299" y="496"/>
                  <a:pt x="314" y="532"/>
                  <a:pt x="372" y="551"/>
                </a:cubicBezTo>
                <a:cubicBezTo>
                  <a:pt x="387" y="566"/>
                  <a:pt x="403" y="582"/>
                  <a:pt x="418" y="597"/>
                </a:cubicBezTo>
                <a:cubicBezTo>
                  <a:pt x="431" y="610"/>
                  <a:pt x="427" y="652"/>
                  <a:pt x="427" y="652"/>
                </a:cubicBezTo>
              </a:path>
            </a:pathLst>
          </a:custGeom>
          <a:noFill/>
          <a:ln w="19050" cap="flat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E845553-4CD1-28F4-1E04-E5EDF6DF8430}"/>
              </a:ext>
            </a:extLst>
          </p:cNvPr>
          <p:cNvSpPr txBox="1"/>
          <p:nvPr/>
        </p:nvSpPr>
        <p:spPr>
          <a:xfrm>
            <a:off x="6642484" y="5453946"/>
            <a:ext cx="1853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SB39-Bois Brûlé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8470518"/>
              </p:ext>
            </p:extLst>
          </p:nvPr>
        </p:nvGraphicFramePr>
        <p:xfrm>
          <a:off x="1403350" y="-81185"/>
          <a:ext cx="7129090" cy="5346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4381553" imgH="3285709" progId="PowerPoint.Slide.8">
                  <p:embed/>
                </p:oleObj>
              </mc:Choice>
              <mc:Fallback>
                <p:oleObj name="Slide" r:id="rId2" imgW="4381553" imgH="3285709" progId="PowerPoint.Slid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-81185"/>
                        <a:ext cx="7129090" cy="53463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Oval 5"/>
          <p:cNvSpPr>
            <a:spLocks noChangeArrowheads="1"/>
          </p:cNvSpPr>
          <p:nvPr/>
        </p:nvSpPr>
        <p:spPr bwMode="auto">
          <a:xfrm>
            <a:off x="5715000" y="2170113"/>
            <a:ext cx="228600" cy="228600"/>
          </a:xfrm>
          <a:prstGeom prst="ellipse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0" y="358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125" name="Rectangle 7"/>
          <p:cNvSpPr>
            <a:spLocks noChangeArrowheads="1"/>
          </p:cNvSpPr>
          <p:nvPr/>
        </p:nvSpPr>
        <p:spPr bwMode="auto">
          <a:xfrm>
            <a:off x="0" y="358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5126" name="Rectangle 8"/>
          <p:cNvSpPr>
            <a:spLocks noChangeArrowheads="1"/>
          </p:cNvSpPr>
          <p:nvPr/>
        </p:nvSpPr>
        <p:spPr bwMode="auto">
          <a:xfrm>
            <a:off x="251520" y="6433591"/>
            <a:ext cx="889248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tabLst>
                <a:tab pos="4572000" algn="l"/>
              </a:tabLst>
            </a:pPr>
            <a:r>
              <a:rPr lang="fr-FR" sz="1400" i="1" dirty="0">
                <a:ea typeface="Times New Roman" pitchFamily="18" charset="0"/>
                <a:cs typeface="Arial" charset="0"/>
              </a:rPr>
              <a:t>Photo Google du 28 septembre 2004, faisant apparaître les ravines décapées par le cyclone Jeanne.</a:t>
            </a:r>
            <a:endParaRPr lang="fr-FR" sz="1400" dirty="0">
              <a:ea typeface="Times New Roman" pitchFamily="18" charset="0"/>
              <a:cs typeface="Arial" charset="0"/>
            </a:endParaRPr>
          </a:p>
        </p:txBody>
      </p:sp>
      <p:graphicFrame>
        <p:nvGraphicFramePr>
          <p:cNvPr id="47171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359898"/>
              </p:ext>
            </p:extLst>
          </p:nvPr>
        </p:nvGraphicFramePr>
        <p:xfrm>
          <a:off x="1873250" y="5214599"/>
          <a:ext cx="5867400" cy="1218992"/>
        </p:xfrm>
        <a:graphic>
          <a:graphicData uri="http://schemas.openxmlformats.org/drawingml/2006/table">
            <a:tbl>
              <a:tblPr/>
              <a:tblGrid>
                <a:gridCol w="285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3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352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0" algn="l"/>
                        </a:tabLst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Bassin versant de la ravine </a:t>
                      </a: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Bois Brûlé</a:t>
                      </a:r>
                      <a:endParaRPr kumimoji="0" 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16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0" algn="l"/>
                        </a:tabLst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Surface</a:t>
                      </a: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0" algn="l"/>
                        </a:tabLst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0,42 km2</a:t>
                      </a: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16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0" algn="l"/>
                        </a:tabLst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Altitude</a:t>
                      </a: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0" algn="l"/>
                        </a:tabLst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210 à 284 m</a:t>
                      </a: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16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0" algn="l"/>
                        </a:tabLst>
                      </a:pPr>
                      <a:r>
                        <a:rPr kumimoji="0" 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Longueur de la ravine principale</a:t>
                      </a: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0" algn="l"/>
                        </a:tabLst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1 100 km</a:t>
                      </a: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851355"/>
              </p:ext>
            </p:extLst>
          </p:nvPr>
        </p:nvGraphicFramePr>
        <p:xfrm>
          <a:off x="323528" y="260648"/>
          <a:ext cx="8712968" cy="59766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7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64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5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30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504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03391">
                <a:tc gridSpan="6">
                  <a:txBody>
                    <a:bodyPr/>
                    <a:lstStyle/>
                    <a:p>
                      <a:pPr algn="ctr">
                        <a:lnSpc>
                          <a:spcPts val="1290"/>
                        </a:lnSpc>
                        <a:spcBef>
                          <a:spcPts val="1230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Bilan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des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 err="1">
                          <a:latin typeface="Arial"/>
                          <a:cs typeface="Arial"/>
                        </a:rPr>
                        <a:t>dépenses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pour</a:t>
                      </a:r>
                      <a:r>
                        <a:rPr lang="fr-FR" sz="14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S</a:t>
                      </a:r>
                      <a:r>
                        <a:rPr lang="fr-FR" sz="1400" b="1" spc="-25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39</a:t>
                      </a:r>
                      <a:endParaRPr sz="1400" dirty="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290"/>
                        </a:lnSpc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Seuil</a:t>
                      </a:r>
                      <a:r>
                        <a:rPr sz="14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maçonné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et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bassin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sur</a:t>
                      </a:r>
                      <a:r>
                        <a:rPr sz="14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affluent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Ravine</a:t>
                      </a:r>
                      <a:r>
                        <a:rPr sz="14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Bois</a:t>
                      </a:r>
                      <a:r>
                        <a:rPr sz="14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Brûlé</a:t>
                      </a:r>
                      <a:endParaRPr sz="1400" dirty="0">
                        <a:latin typeface="Arial"/>
                        <a:cs typeface="Arial"/>
                      </a:endParaRPr>
                    </a:p>
                    <a:p>
                      <a:pPr marR="62865" algn="r">
                        <a:lnSpc>
                          <a:spcPts val="1175"/>
                        </a:lnSpc>
                        <a:spcBef>
                          <a:spcPts val="1095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Ingénieur</a:t>
                      </a:r>
                      <a:r>
                        <a:rPr sz="105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Saintil</a:t>
                      </a:r>
                      <a:r>
                        <a:rPr sz="105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CLOSSY</a:t>
                      </a:r>
                      <a:endParaRPr sz="1050" dirty="0">
                        <a:latin typeface="Arial"/>
                        <a:cs typeface="Arial"/>
                      </a:endParaRPr>
                    </a:p>
                    <a:p>
                      <a:pPr marL="67945" marR="3590925">
                        <a:lnSpc>
                          <a:spcPts val="127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Date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début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chantier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:</a:t>
                      </a:r>
                      <a:r>
                        <a:rPr sz="105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11.06.2010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Date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fin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chantier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: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31.07.2010</a:t>
                      </a: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100182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3114">
                <a:tc gridSpan="4">
                  <a:txBody>
                    <a:bodyPr/>
                    <a:lstStyle/>
                    <a:p>
                      <a:pPr marL="67945">
                        <a:lnSpc>
                          <a:spcPts val="1290"/>
                        </a:lnSpc>
                        <a:spcBef>
                          <a:spcPts val="1225"/>
                        </a:spcBef>
                        <a:tabLst>
                          <a:tab pos="2804160" algn="l"/>
                        </a:tabLst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Seuil</a:t>
                      </a:r>
                      <a:r>
                        <a:rPr sz="10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maçonné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	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Coordonnées </a:t>
                      </a:r>
                      <a:r>
                        <a:rPr sz="1050" b="1" spc="-25" dirty="0">
                          <a:latin typeface="Arial"/>
                          <a:cs typeface="Arial"/>
                        </a:rPr>
                        <a:t>GPS</a:t>
                      </a:r>
                      <a:endParaRPr sz="1050" dirty="0">
                        <a:latin typeface="Arial"/>
                        <a:cs typeface="Arial"/>
                      </a:endParaRPr>
                    </a:p>
                    <a:p>
                      <a:pPr marL="67945">
                        <a:lnSpc>
                          <a:spcPts val="1265"/>
                        </a:lnSpc>
                        <a:tabLst>
                          <a:tab pos="2656205" algn="l"/>
                        </a:tabLst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Longueur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seuil</a:t>
                      </a:r>
                      <a:r>
                        <a:rPr sz="105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: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12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	N.19°36’</a:t>
                      </a:r>
                      <a:r>
                        <a:rPr sz="105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43’’</a:t>
                      </a:r>
                      <a:endParaRPr sz="1050" dirty="0">
                        <a:latin typeface="Arial"/>
                        <a:cs typeface="Arial"/>
                      </a:endParaRPr>
                    </a:p>
                    <a:p>
                      <a:pPr marL="67945">
                        <a:lnSpc>
                          <a:spcPts val="1265"/>
                        </a:lnSpc>
                        <a:tabLst>
                          <a:tab pos="2654935" algn="l"/>
                        </a:tabLst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Largeur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mur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: 0,80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	O.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072°39’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23’’</a:t>
                      </a:r>
                      <a:endParaRPr sz="1050" dirty="0">
                        <a:latin typeface="Arial"/>
                        <a:cs typeface="Arial"/>
                      </a:endParaRPr>
                    </a:p>
                    <a:p>
                      <a:pPr marL="67945">
                        <a:lnSpc>
                          <a:spcPts val="129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Hauteur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seuil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au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déversoir :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amont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=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2,20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m,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aval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1,80</a:t>
                      </a:r>
                      <a:r>
                        <a:rPr sz="105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0" dirty="0">
                          <a:latin typeface="Arial"/>
                          <a:cs typeface="Arial"/>
                        </a:rPr>
                        <a:t>m</a:t>
                      </a:r>
                      <a:endParaRPr sz="1050" dirty="0">
                        <a:latin typeface="Arial"/>
                        <a:cs typeface="Arial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Capacité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stockage</a:t>
                      </a:r>
                      <a:r>
                        <a:rPr sz="10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amont/épisode</a:t>
                      </a:r>
                      <a:r>
                        <a:rPr sz="10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pluvieux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: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330</a:t>
                      </a:r>
                      <a:r>
                        <a:rPr sz="10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m3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ou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87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301gal</a:t>
                      </a: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997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67945" marR="187325">
                        <a:lnSpc>
                          <a:spcPct val="95900"/>
                        </a:lnSpc>
                        <a:spcBef>
                          <a:spcPts val="1215"/>
                        </a:spcBef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Bassin</a:t>
                      </a:r>
                      <a:r>
                        <a:rPr sz="10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10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aval</a:t>
                      </a:r>
                      <a:r>
                        <a:rPr sz="10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50" dirty="0">
                          <a:latin typeface="Arial"/>
                          <a:cs typeface="Arial"/>
                        </a:rPr>
                        <a:t>: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Longueur</a:t>
                      </a:r>
                      <a:r>
                        <a:rPr sz="105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=4,90</a:t>
                      </a:r>
                      <a:r>
                        <a:rPr sz="105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0" dirty="0">
                          <a:latin typeface="Arial"/>
                          <a:cs typeface="Arial"/>
                        </a:rPr>
                        <a:t>m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Largeur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=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60" dirty="0">
                          <a:latin typeface="Arial"/>
                          <a:cs typeface="Arial"/>
                        </a:rPr>
                        <a:t>m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Hauteur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=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1,80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0" dirty="0">
                          <a:latin typeface="Arial"/>
                          <a:cs typeface="Arial"/>
                        </a:rPr>
                        <a:t>m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Volume</a:t>
                      </a:r>
                      <a:r>
                        <a:rPr sz="1050" spc="2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=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44,1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050" b="1" baseline="31746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1050" b="1" spc="-30" baseline="31746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ou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11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666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gallons</a:t>
                      </a: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989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3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1275"/>
                        </a:lnSpc>
                      </a:pPr>
                      <a:r>
                        <a:rPr sz="1050" b="1" spc="-10" dirty="0">
                          <a:latin typeface="Arial"/>
                          <a:cs typeface="Arial"/>
                        </a:rPr>
                        <a:t>Nombre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50"/>
                        </a:lnSpc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Prix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d’achat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635" algn="ctr">
                        <a:lnSpc>
                          <a:spcPts val="1230"/>
                        </a:lnSpc>
                      </a:pPr>
                      <a:r>
                        <a:rPr sz="1050" b="1" spc="-10" dirty="0">
                          <a:latin typeface="Arial"/>
                          <a:cs typeface="Arial"/>
                        </a:rPr>
                        <a:t>unitaire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814069" marR="807085" indent="40640">
                        <a:lnSpc>
                          <a:spcPts val="1270"/>
                        </a:lnSpc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Prix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d’achat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1 €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=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50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gdes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1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8580">
                        <a:lnSpc>
                          <a:spcPts val="1220"/>
                        </a:lnSpc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gourdes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220"/>
                        </a:lnSpc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euros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432">
                <a:tc>
                  <a:txBody>
                    <a:bodyPr/>
                    <a:lstStyle/>
                    <a:p>
                      <a:pPr marL="67945">
                        <a:lnSpc>
                          <a:spcPts val="121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Camion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sable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210"/>
                        </a:lnSpc>
                      </a:pPr>
                      <a:r>
                        <a:rPr sz="1050" spc="-25" dirty="0">
                          <a:latin typeface="Arial"/>
                          <a:cs typeface="Arial"/>
                        </a:rPr>
                        <a:t>17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21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2 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000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8580">
                        <a:lnSpc>
                          <a:spcPts val="121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34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000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6695">
                        <a:lnSpc>
                          <a:spcPts val="1210"/>
                        </a:lnSpc>
                      </a:pPr>
                      <a:r>
                        <a:rPr sz="1050" spc="-25" dirty="0">
                          <a:latin typeface="Arial"/>
                          <a:cs typeface="Arial"/>
                        </a:rPr>
                        <a:t>680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399">
                <a:tc>
                  <a:txBody>
                    <a:bodyPr/>
                    <a:lstStyle/>
                    <a:p>
                      <a:pPr marL="67945">
                        <a:lnSpc>
                          <a:spcPts val="126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Jours</a:t>
                      </a:r>
                      <a:r>
                        <a:rPr sz="1050" spc="130" dirty="0">
                          <a:latin typeface="Arial"/>
                          <a:cs typeface="Arial"/>
                        </a:rPr>
                        <a:t>  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manœuvres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67945">
                        <a:lnSpc>
                          <a:spcPts val="122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fouilles</a:t>
                      </a:r>
                      <a:r>
                        <a:rPr sz="105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fondations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4432">
                <a:tc>
                  <a:txBody>
                    <a:bodyPr/>
                    <a:lstStyle/>
                    <a:p>
                      <a:pPr marL="67945">
                        <a:lnSpc>
                          <a:spcPts val="122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piles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roches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220"/>
                        </a:lnSpc>
                      </a:pPr>
                      <a:r>
                        <a:rPr sz="1050" spc="-25" dirty="0">
                          <a:latin typeface="Arial"/>
                          <a:cs typeface="Arial"/>
                        </a:rPr>
                        <a:t>88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56944" algn="r">
                        <a:lnSpc>
                          <a:spcPts val="1220"/>
                        </a:lnSpc>
                      </a:pPr>
                      <a:r>
                        <a:rPr sz="1050" spc="-25" dirty="0">
                          <a:latin typeface="Arial"/>
                          <a:cs typeface="Arial"/>
                        </a:rPr>
                        <a:t>500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8580">
                        <a:lnSpc>
                          <a:spcPts val="122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44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000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6695">
                        <a:lnSpc>
                          <a:spcPts val="1220"/>
                        </a:lnSpc>
                      </a:pPr>
                      <a:r>
                        <a:rPr sz="1050" spc="-25" dirty="0">
                          <a:latin typeface="Arial"/>
                          <a:cs typeface="Arial"/>
                        </a:rPr>
                        <a:t>880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433">
                <a:tc>
                  <a:txBody>
                    <a:bodyPr/>
                    <a:lstStyle/>
                    <a:p>
                      <a:pPr marL="67945" marR="95885">
                        <a:lnSpc>
                          <a:spcPts val="127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Transport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sable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Brouettes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gravier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250"/>
                        </a:lnSpc>
                      </a:pPr>
                      <a:r>
                        <a:rPr sz="1050" spc="-25" dirty="0">
                          <a:latin typeface="Arial"/>
                          <a:cs typeface="Arial"/>
                        </a:rPr>
                        <a:t>17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69850">
                        <a:lnSpc>
                          <a:spcPts val="1230"/>
                        </a:lnSpc>
                      </a:pPr>
                      <a:r>
                        <a:rPr sz="1050" spc="-25" dirty="0">
                          <a:latin typeface="Arial"/>
                          <a:cs typeface="Arial"/>
                        </a:rPr>
                        <a:t>222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ts val="1250"/>
                        </a:lnSpc>
                      </a:pPr>
                      <a:r>
                        <a:rPr sz="1050" spc="-25" dirty="0">
                          <a:latin typeface="Arial"/>
                          <a:cs typeface="Arial"/>
                        </a:rPr>
                        <a:t>750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187325">
                        <a:lnSpc>
                          <a:spcPts val="1230"/>
                        </a:lnSpc>
                      </a:pPr>
                      <a:r>
                        <a:rPr sz="1050" spc="-25" dirty="0">
                          <a:latin typeface="Arial"/>
                          <a:cs typeface="Arial"/>
                        </a:rPr>
                        <a:t>100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7950">
                        <a:lnSpc>
                          <a:spcPts val="125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12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750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ts val="123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22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200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4795">
                        <a:lnSpc>
                          <a:spcPts val="1250"/>
                        </a:lnSpc>
                      </a:pPr>
                      <a:r>
                        <a:rPr sz="1050" spc="-25" dirty="0">
                          <a:latin typeface="Arial"/>
                          <a:cs typeface="Arial"/>
                        </a:rPr>
                        <a:t>255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4795">
                        <a:lnSpc>
                          <a:spcPts val="1230"/>
                        </a:lnSpc>
                      </a:pPr>
                      <a:r>
                        <a:rPr sz="1050" spc="-25" dirty="0">
                          <a:latin typeface="Arial"/>
                          <a:cs typeface="Arial"/>
                        </a:rPr>
                        <a:t>444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4432">
                <a:tc>
                  <a:txBody>
                    <a:bodyPr/>
                    <a:lstStyle/>
                    <a:p>
                      <a:pPr marL="67945">
                        <a:lnSpc>
                          <a:spcPts val="122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drums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d’eau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220"/>
                        </a:lnSpc>
                      </a:pPr>
                      <a:r>
                        <a:rPr sz="1050" spc="-25" dirty="0">
                          <a:latin typeface="Arial"/>
                          <a:cs typeface="Arial"/>
                        </a:rPr>
                        <a:t>85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56944" algn="r">
                        <a:lnSpc>
                          <a:spcPts val="1220"/>
                        </a:lnSpc>
                      </a:pPr>
                      <a:r>
                        <a:rPr sz="1050" spc="-25" dirty="0">
                          <a:latin typeface="Arial"/>
                          <a:cs typeface="Arial"/>
                        </a:rPr>
                        <a:t>150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8580">
                        <a:lnSpc>
                          <a:spcPts val="122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12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750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165">
                        <a:lnSpc>
                          <a:spcPts val="1220"/>
                        </a:lnSpc>
                      </a:pPr>
                      <a:r>
                        <a:rPr sz="1050" spc="-25" dirty="0">
                          <a:latin typeface="Arial"/>
                          <a:cs typeface="Arial"/>
                        </a:rPr>
                        <a:t>255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4432">
                <a:tc>
                  <a:txBody>
                    <a:bodyPr/>
                    <a:lstStyle/>
                    <a:p>
                      <a:pPr marL="67945">
                        <a:lnSpc>
                          <a:spcPts val="121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sacs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ciment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210"/>
                        </a:lnSpc>
                      </a:pPr>
                      <a:r>
                        <a:rPr sz="1050" spc="-25" dirty="0">
                          <a:latin typeface="Arial"/>
                          <a:cs typeface="Arial"/>
                        </a:rPr>
                        <a:t>379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56944" algn="r">
                        <a:lnSpc>
                          <a:spcPts val="1210"/>
                        </a:lnSpc>
                      </a:pPr>
                      <a:r>
                        <a:rPr sz="1050" spc="-25" dirty="0">
                          <a:latin typeface="Arial"/>
                          <a:cs typeface="Arial"/>
                        </a:rPr>
                        <a:t>335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8580">
                        <a:lnSpc>
                          <a:spcPts val="121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126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965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ts val="121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2 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539,3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4432">
                <a:tc>
                  <a:txBody>
                    <a:bodyPr/>
                    <a:lstStyle/>
                    <a:p>
                      <a:pPr marL="67945">
                        <a:lnSpc>
                          <a:spcPts val="122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Fer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3/8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220"/>
                        </a:lnSpc>
                      </a:pPr>
                      <a:r>
                        <a:rPr sz="1050" spc="-25" dirty="0">
                          <a:latin typeface="Arial"/>
                          <a:cs typeface="Arial"/>
                        </a:rPr>
                        <a:t>100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56944" algn="r">
                        <a:lnSpc>
                          <a:spcPts val="1220"/>
                        </a:lnSpc>
                      </a:pPr>
                      <a:r>
                        <a:rPr sz="1050" spc="-25" dirty="0">
                          <a:latin typeface="Arial"/>
                          <a:cs typeface="Arial"/>
                        </a:rPr>
                        <a:t>225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7950">
                        <a:lnSpc>
                          <a:spcPts val="122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22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500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265">
                        <a:lnSpc>
                          <a:spcPts val="1220"/>
                        </a:lnSpc>
                      </a:pPr>
                      <a:r>
                        <a:rPr sz="1050" spc="-25" dirty="0">
                          <a:latin typeface="Arial"/>
                          <a:cs typeface="Arial"/>
                        </a:rPr>
                        <a:t>450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4432">
                <a:tc>
                  <a:txBody>
                    <a:bodyPr/>
                    <a:lstStyle/>
                    <a:p>
                      <a:pPr marL="67945">
                        <a:lnSpc>
                          <a:spcPts val="121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Fer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1/4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210"/>
                        </a:lnSpc>
                      </a:pPr>
                      <a:r>
                        <a:rPr sz="1050" spc="-25" dirty="0">
                          <a:latin typeface="Arial"/>
                          <a:cs typeface="Arial"/>
                        </a:rPr>
                        <a:t>90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56944" algn="r">
                        <a:lnSpc>
                          <a:spcPts val="1210"/>
                        </a:lnSpc>
                      </a:pPr>
                      <a:r>
                        <a:rPr sz="1050" spc="-25" dirty="0">
                          <a:latin typeface="Arial"/>
                          <a:cs typeface="Arial"/>
                        </a:rPr>
                        <a:t>85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47320">
                        <a:lnSpc>
                          <a:spcPts val="121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7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650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265">
                        <a:lnSpc>
                          <a:spcPts val="1210"/>
                        </a:lnSpc>
                      </a:pPr>
                      <a:r>
                        <a:rPr sz="1050" spc="-25" dirty="0">
                          <a:latin typeface="Arial"/>
                          <a:cs typeface="Arial"/>
                        </a:rPr>
                        <a:t>153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4432">
                <a:tc>
                  <a:txBody>
                    <a:bodyPr/>
                    <a:lstStyle/>
                    <a:p>
                      <a:pPr marL="67945">
                        <a:lnSpc>
                          <a:spcPts val="122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Jours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manœuvres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220"/>
                        </a:lnSpc>
                      </a:pPr>
                      <a:r>
                        <a:rPr sz="1050" spc="-25" dirty="0">
                          <a:latin typeface="Arial"/>
                          <a:cs typeface="Arial"/>
                        </a:rPr>
                        <a:t>313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56944" algn="r">
                        <a:lnSpc>
                          <a:spcPts val="1220"/>
                        </a:lnSpc>
                      </a:pPr>
                      <a:r>
                        <a:rPr sz="1050" spc="-25" dirty="0">
                          <a:latin typeface="Arial"/>
                          <a:cs typeface="Arial"/>
                        </a:rPr>
                        <a:t>150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8580">
                        <a:lnSpc>
                          <a:spcPts val="122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46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950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265">
                        <a:lnSpc>
                          <a:spcPts val="1220"/>
                        </a:lnSpc>
                      </a:pPr>
                      <a:r>
                        <a:rPr sz="1050" spc="-25" dirty="0">
                          <a:latin typeface="Arial"/>
                          <a:cs typeface="Arial"/>
                        </a:rPr>
                        <a:t>939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4432">
                <a:tc>
                  <a:txBody>
                    <a:bodyPr/>
                    <a:lstStyle/>
                    <a:p>
                      <a:pPr marL="67945">
                        <a:lnSpc>
                          <a:spcPts val="121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journées</a:t>
                      </a:r>
                      <a:r>
                        <a:rPr sz="105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boss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ts val="1210"/>
                        </a:lnSpc>
                      </a:pPr>
                      <a:r>
                        <a:rPr sz="1050" spc="-50" dirty="0">
                          <a:latin typeface="Arial"/>
                          <a:cs typeface="Arial"/>
                        </a:rPr>
                        <a:t>5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210"/>
                        </a:lnSpc>
                      </a:pPr>
                      <a:r>
                        <a:rPr sz="1050" spc="-25" dirty="0">
                          <a:latin typeface="Arial"/>
                          <a:cs typeface="Arial"/>
                        </a:rPr>
                        <a:t>500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8580">
                        <a:lnSpc>
                          <a:spcPts val="121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2 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500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8285" algn="ctr">
                        <a:lnSpc>
                          <a:spcPts val="1210"/>
                        </a:lnSpc>
                      </a:pPr>
                      <a:r>
                        <a:rPr sz="1050" spc="-25" dirty="0">
                          <a:latin typeface="Arial"/>
                          <a:cs typeface="Arial"/>
                        </a:rPr>
                        <a:t>50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4432">
                <a:tc>
                  <a:txBody>
                    <a:bodyPr/>
                    <a:lstStyle/>
                    <a:p>
                      <a:pPr marL="67945">
                        <a:lnSpc>
                          <a:spcPts val="122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journées</a:t>
                      </a:r>
                      <a:r>
                        <a:rPr sz="105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aide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boss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220"/>
                        </a:lnSpc>
                      </a:pPr>
                      <a:r>
                        <a:rPr sz="1050" spc="-25" dirty="0">
                          <a:latin typeface="Arial"/>
                          <a:cs typeface="Arial"/>
                        </a:rPr>
                        <a:t>87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56944" algn="r">
                        <a:lnSpc>
                          <a:spcPts val="1220"/>
                        </a:lnSpc>
                      </a:pPr>
                      <a:r>
                        <a:rPr sz="1050" spc="-25" dirty="0">
                          <a:latin typeface="Arial"/>
                          <a:cs typeface="Arial"/>
                        </a:rPr>
                        <a:t>350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8580">
                        <a:lnSpc>
                          <a:spcPts val="122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30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450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265">
                        <a:lnSpc>
                          <a:spcPts val="1220"/>
                        </a:lnSpc>
                      </a:pPr>
                      <a:r>
                        <a:rPr sz="1050" spc="-25" dirty="0">
                          <a:latin typeface="Arial"/>
                          <a:cs typeface="Arial"/>
                        </a:rPr>
                        <a:t>609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31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31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65433">
                <a:tc>
                  <a:txBody>
                    <a:bodyPr/>
                    <a:lstStyle/>
                    <a:p>
                      <a:pPr marL="67945" marR="59690">
                        <a:lnSpc>
                          <a:spcPts val="1270"/>
                        </a:lnSpc>
                        <a:tabLst>
                          <a:tab pos="703580" algn="l"/>
                        </a:tabLst>
                      </a:pPr>
                      <a:r>
                        <a:rPr sz="1050" spc="-20" dirty="0">
                          <a:latin typeface="Arial"/>
                          <a:cs typeface="Arial"/>
                        </a:rPr>
                        <a:t>Repas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	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chantiers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sacs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riz et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huile,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275"/>
                        </a:lnSpc>
                      </a:pPr>
                      <a:r>
                        <a:rPr sz="1050" spc="-50" dirty="0">
                          <a:latin typeface="Arial"/>
                          <a:cs typeface="Arial"/>
                        </a:rPr>
                        <a:t>7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275"/>
                        </a:lnSpc>
                      </a:pPr>
                      <a:r>
                        <a:rPr sz="1050" spc="-20" dirty="0">
                          <a:latin typeface="Arial"/>
                          <a:cs typeface="Arial"/>
                        </a:rPr>
                        <a:t>1100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85420">
                        <a:lnSpc>
                          <a:spcPts val="1275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7 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700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265">
                        <a:lnSpc>
                          <a:spcPts val="1275"/>
                        </a:lnSpc>
                      </a:pPr>
                      <a:r>
                        <a:rPr sz="1050" spc="-25" dirty="0">
                          <a:latin typeface="Arial"/>
                          <a:cs typeface="Arial"/>
                        </a:rPr>
                        <a:t>154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3153">
                <a:tc>
                  <a:txBody>
                    <a:bodyPr/>
                    <a:lstStyle/>
                    <a:p>
                      <a:pPr marL="67945">
                        <a:lnSpc>
                          <a:spcPts val="1220"/>
                        </a:lnSpc>
                      </a:pPr>
                      <a:r>
                        <a:rPr sz="1050" b="1" spc="-10" dirty="0">
                          <a:latin typeface="Arial"/>
                          <a:cs typeface="Arial"/>
                        </a:rPr>
                        <a:t>TOTAL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8580">
                        <a:lnSpc>
                          <a:spcPts val="1220"/>
                        </a:lnSpc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370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415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 gourdes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220"/>
                        </a:lnSpc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7</a:t>
                      </a:r>
                      <a:r>
                        <a:rPr sz="10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408,30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50" dirty="0">
                          <a:latin typeface="Arial"/>
                          <a:cs typeface="Arial"/>
                        </a:rPr>
                        <a:t>€</a:t>
                      </a: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02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>
            <a:extLst>
              <a:ext uri="{FF2B5EF4-FFF2-40B4-BE49-F238E27FC236}">
                <a16:creationId xmlns:a16="http://schemas.microsoft.com/office/drawing/2014/main" id="{08FCE883-29F6-08E2-902A-7508A308FD47}"/>
              </a:ext>
            </a:extLst>
          </p:cNvPr>
          <p:cNvGraphicFramePr>
            <a:graphicFrameLocks noGrp="1"/>
          </p:cNvGraphicFramePr>
          <p:nvPr/>
        </p:nvGraphicFramePr>
        <p:xfrm>
          <a:off x="539552" y="548680"/>
          <a:ext cx="6480720" cy="25922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0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1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1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8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85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2699">
                <a:tc>
                  <a:txBody>
                    <a:bodyPr/>
                    <a:lstStyle/>
                    <a:p>
                      <a:pPr marL="67945" marR="296545">
                        <a:lnSpc>
                          <a:spcPts val="116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Main</a:t>
                      </a:r>
                      <a:r>
                        <a:rPr sz="11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d’œuvre</a:t>
                      </a:r>
                      <a:r>
                        <a:rPr sz="11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8</a:t>
                      </a:r>
                      <a:r>
                        <a:rPr sz="1100" b="1" baseline="29914" dirty="0">
                          <a:latin typeface="Arial"/>
                          <a:cs typeface="Arial"/>
                        </a:rPr>
                        <a:t>ème</a:t>
                      </a:r>
                      <a:r>
                        <a:rPr sz="1100" b="1" spc="97" baseline="299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section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Rivière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Gros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Morne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6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gourdes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8580">
                        <a:lnSpc>
                          <a:spcPts val="116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euros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961">
                <a:tc>
                  <a:txBody>
                    <a:bodyPr/>
                    <a:lstStyle/>
                    <a:p>
                      <a:pPr marL="67945">
                        <a:lnSpc>
                          <a:spcPts val="1160"/>
                        </a:lnSpc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Fouille</a:t>
                      </a:r>
                      <a:r>
                        <a:rPr sz="11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fondations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407">
                <a:tc>
                  <a:txBody>
                    <a:bodyPr/>
                    <a:lstStyle/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Manœuvres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construction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46</a:t>
                      </a:r>
                      <a:r>
                        <a:rPr sz="11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5" dirty="0">
                          <a:latin typeface="Arial"/>
                          <a:cs typeface="Arial"/>
                        </a:rPr>
                        <a:t>950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8580">
                        <a:lnSpc>
                          <a:spcPts val="1100"/>
                        </a:lnSpc>
                      </a:pPr>
                      <a:r>
                        <a:rPr sz="1100" spc="-25" dirty="0">
                          <a:latin typeface="Arial"/>
                          <a:cs typeface="Arial"/>
                        </a:rPr>
                        <a:t>939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9407">
                <a:tc>
                  <a:txBody>
                    <a:bodyPr/>
                    <a:lstStyle/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Boss</a:t>
                      </a:r>
                      <a:r>
                        <a:rPr sz="11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maçon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32</a:t>
                      </a:r>
                      <a:r>
                        <a:rPr sz="11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5" dirty="0">
                          <a:latin typeface="Arial"/>
                          <a:cs typeface="Arial"/>
                        </a:rPr>
                        <a:t>950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8580">
                        <a:lnSpc>
                          <a:spcPts val="1100"/>
                        </a:lnSpc>
                      </a:pPr>
                      <a:r>
                        <a:rPr sz="1100" spc="-25" dirty="0">
                          <a:latin typeface="Arial"/>
                          <a:cs typeface="Arial"/>
                        </a:rPr>
                        <a:t>659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537">
                <a:tc>
                  <a:txBody>
                    <a:bodyPr/>
                    <a:lstStyle/>
                    <a:p>
                      <a:pPr marL="67945">
                        <a:lnSpc>
                          <a:spcPts val="1130"/>
                        </a:lnSpc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Achat</a:t>
                      </a:r>
                      <a:r>
                        <a:rPr sz="11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roches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et 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graviers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67945">
                        <a:lnSpc>
                          <a:spcPts val="1110"/>
                        </a:lnSpc>
                      </a:pPr>
                      <a:r>
                        <a:rPr sz="1100" spc="-10" dirty="0">
                          <a:latin typeface="Arial"/>
                          <a:cs typeface="Arial"/>
                        </a:rPr>
                        <a:t>/agriculteurs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275"/>
                        </a:lnSpc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66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5" dirty="0">
                          <a:latin typeface="Arial"/>
                          <a:cs typeface="Arial"/>
                        </a:rPr>
                        <a:t>200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8580">
                        <a:lnSpc>
                          <a:spcPts val="1275"/>
                        </a:lnSpc>
                      </a:pPr>
                      <a:r>
                        <a:rPr sz="1100" spc="-20" dirty="0">
                          <a:latin typeface="Arial"/>
                          <a:cs typeface="Arial"/>
                        </a:rPr>
                        <a:t>1324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9407">
                <a:tc>
                  <a:txBody>
                    <a:bodyPr/>
                    <a:lstStyle/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Transport</a:t>
                      </a:r>
                      <a:r>
                        <a:rPr sz="11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sable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12</a:t>
                      </a:r>
                      <a:r>
                        <a:rPr sz="11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5" dirty="0">
                          <a:latin typeface="Arial"/>
                          <a:cs typeface="Arial"/>
                        </a:rPr>
                        <a:t>750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8580">
                        <a:lnSpc>
                          <a:spcPts val="1100"/>
                        </a:lnSpc>
                      </a:pPr>
                      <a:r>
                        <a:rPr sz="1100" spc="-25" dirty="0">
                          <a:latin typeface="Arial"/>
                          <a:cs typeface="Arial"/>
                        </a:rPr>
                        <a:t>255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731">
                <a:tc>
                  <a:txBody>
                    <a:bodyPr/>
                    <a:lstStyle/>
                    <a:p>
                      <a:pPr marL="67945">
                        <a:lnSpc>
                          <a:spcPts val="1160"/>
                        </a:lnSpc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Drums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d’eau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220"/>
                        </a:lnSpc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12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5" dirty="0">
                          <a:latin typeface="Arial"/>
                          <a:cs typeface="Arial"/>
                        </a:rPr>
                        <a:t>750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8580">
                        <a:lnSpc>
                          <a:spcPts val="1220"/>
                        </a:lnSpc>
                      </a:pPr>
                      <a:r>
                        <a:rPr sz="1100" spc="-25" dirty="0">
                          <a:latin typeface="Arial"/>
                          <a:cs typeface="Arial"/>
                        </a:rPr>
                        <a:t>255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9731">
                <a:tc>
                  <a:txBody>
                    <a:bodyPr/>
                    <a:lstStyle/>
                    <a:p>
                      <a:pPr marL="67945">
                        <a:lnSpc>
                          <a:spcPts val="1160"/>
                        </a:lnSpc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Repas</a:t>
                      </a:r>
                      <a:r>
                        <a:rPr sz="11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chantiers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ts val="1220"/>
                        </a:lnSpc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7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5" dirty="0">
                          <a:latin typeface="Arial"/>
                          <a:cs typeface="Arial"/>
                        </a:rPr>
                        <a:t>700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8580">
                        <a:lnSpc>
                          <a:spcPts val="1220"/>
                        </a:lnSpc>
                      </a:pPr>
                      <a:r>
                        <a:rPr sz="1100" spc="-25" dirty="0">
                          <a:latin typeface="Arial"/>
                          <a:cs typeface="Arial"/>
                        </a:rPr>
                        <a:t>154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9407">
                <a:tc>
                  <a:txBody>
                    <a:bodyPr/>
                    <a:lstStyle/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TOTAL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salaires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locaux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179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300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gdes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10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586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€,</a:t>
                      </a:r>
                      <a:r>
                        <a:rPr sz="11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soit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48,4 </a:t>
                      </a:r>
                      <a:r>
                        <a:rPr sz="1100" b="1" spc="-50" dirty="0">
                          <a:latin typeface="Arial"/>
                          <a:cs typeface="Arial"/>
                        </a:rPr>
                        <a:t>%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" name="object 4">
            <a:extLst>
              <a:ext uri="{FF2B5EF4-FFF2-40B4-BE49-F238E27FC236}">
                <a16:creationId xmlns:a16="http://schemas.microsoft.com/office/drawing/2014/main" id="{27B36761-686F-1FFF-CD62-13DDCDC8D9E9}"/>
              </a:ext>
            </a:extLst>
          </p:cNvPr>
          <p:cNvGraphicFramePr>
            <a:graphicFrameLocks noGrp="1"/>
          </p:cNvGraphicFramePr>
          <p:nvPr/>
        </p:nvGraphicFramePr>
        <p:xfrm>
          <a:off x="548578" y="3435187"/>
          <a:ext cx="6471693" cy="19380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57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8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9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77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87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7606">
                <a:tc>
                  <a:txBody>
                    <a:bodyPr/>
                    <a:lstStyle/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Achat</a:t>
                      </a:r>
                      <a:r>
                        <a:rPr sz="11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matériaux</a:t>
                      </a:r>
                      <a:r>
                        <a:rPr sz="11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commerce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gourdes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8580">
                        <a:lnSpc>
                          <a:spcPts val="110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euros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Camion</a:t>
                      </a:r>
                      <a:r>
                        <a:rPr sz="11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sable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34</a:t>
                      </a:r>
                      <a:r>
                        <a:rPr sz="11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5" dirty="0">
                          <a:latin typeface="Arial"/>
                          <a:cs typeface="Arial"/>
                        </a:rPr>
                        <a:t>000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173355">
                        <a:lnSpc>
                          <a:spcPts val="1100"/>
                        </a:lnSpc>
                      </a:pPr>
                      <a:r>
                        <a:rPr sz="1100" spc="-25" dirty="0">
                          <a:latin typeface="Arial"/>
                          <a:cs typeface="Arial"/>
                        </a:rPr>
                        <a:t>680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1100" spc="-10" dirty="0">
                          <a:latin typeface="Arial"/>
                          <a:cs typeface="Arial"/>
                        </a:rPr>
                        <a:t>Ciment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126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5" dirty="0">
                          <a:latin typeface="Arial"/>
                          <a:cs typeface="Arial"/>
                        </a:rPr>
                        <a:t>965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8580">
                        <a:lnSpc>
                          <a:spcPts val="1100"/>
                        </a:lnSpc>
                      </a:pPr>
                      <a:r>
                        <a:rPr sz="1100" spc="-10" dirty="0">
                          <a:latin typeface="Arial"/>
                          <a:cs typeface="Arial"/>
                        </a:rPr>
                        <a:t>2539,3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Fer</a:t>
                      </a:r>
                      <a:r>
                        <a:rPr sz="11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à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 béton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30</a:t>
                      </a:r>
                      <a:r>
                        <a:rPr sz="11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5" dirty="0">
                          <a:latin typeface="Arial"/>
                          <a:cs typeface="Arial"/>
                        </a:rPr>
                        <a:t>150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173355">
                        <a:lnSpc>
                          <a:spcPts val="1100"/>
                        </a:lnSpc>
                      </a:pPr>
                      <a:r>
                        <a:rPr sz="1100" spc="-25" dirty="0">
                          <a:latin typeface="Arial"/>
                          <a:cs typeface="Arial"/>
                        </a:rPr>
                        <a:t>603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606">
                <a:tc>
                  <a:txBody>
                    <a:bodyPr/>
                    <a:lstStyle/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TOTAL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191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115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gdes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10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822,3€ 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soit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51,6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0" dirty="0">
                          <a:latin typeface="Arial"/>
                          <a:cs typeface="Arial"/>
                        </a:rPr>
                        <a:t>%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27701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7_mars_06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D281766-DF37-15E7-FBC2-F4E1983A2961}"/>
              </a:ext>
            </a:extLst>
          </p:cNvPr>
          <p:cNvSpPr txBox="1"/>
          <p:nvPr/>
        </p:nvSpPr>
        <p:spPr>
          <a:xfrm>
            <a:off x="4860032" y="6453336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SBXX-Bois Brulé Date du cliché : juillet 2011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C42320C-B7B3-4869-0B2C-D0B2FAA0340A}"/>
              </a:ext>
            </a:extLst>
          </p:cNvPr>
          <p:cNvSpPr txBox="1"/>
          <p:nvPr/>
        </p:nvSpPr>
        <p:spPr>
          <a:xfrm>
            <a:off x="7668344" y="476672"/>
            <a:ext cx="172819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b="1" dirty="0">
                <a:hlinkClick r:id="rId3" action="ppaction://hlinksldjump"/>
              </a:rPr>
              <a:t>Retour à l’index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39441703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7_mars_06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1319F5B-04F6-BD4A-9EC2-D870DE07048E}"/>
              </a:ext>
            </a:extLst>
          </p:cNvPr>
          <p:cNvSpPr txBox="1"/>
          <p:nvPr/>
        </p:nvSpPr>
        <p:spPr>
          <a:xfrm>
            <a:off x="5292080" y="6520703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SBXX-Bois Brulé Date du cliché : juillet 2011</a:t>
            </a:r>
          </a:p>
        </p:txBody>
      </p:sp>
    </p:spTree>
    <p:extLst>
      <p:ext uri="{BB962C8B-B14F-4D97-AF65-F5344CB8AC3E}">
        <p14:creationId xmlns:p14="http://schemas.microsoft.com/office/powerpoint/2010/main" val="1578653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7_mars_06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8800"/>
            <a:ext cx="9144000" cy="57388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6C50002-6537-5895-EC10-DB678FC93EAB}"/>
              </a:ext>
            </a:extLst>
          </p:cNvPr>
          <p:cNvSpPr txBox="1"/>
          <p:nvPr/>
        </p:nvSpPr>
        <p:spPr>
          <a:xfrm>
            <a:off x="5220072" y="764704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SBXX-Bois Brulé Date du cliché : juillet 2011</a:t>
            </a:r>
          </a:p>
        </p:txBody>
      </p:sp>
    </p:spTree>
    <p:extLst>
      <p:ext uri="{BB962C8B-B14F-4D97-AF65-F5344CB8AC3E}">
        <p14:creationId xmlns:p14="http://schemas.microsoft.com/office/powerpoint/2010/main" val="38016992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SG 40. La paroi en amont est enduite d’un crépi.</a:t>
            </a:r>
          </a:p>
        </p:txBody>
      </p:sp>
      <p:sp>
        <p:nvSpPr>
          <p:cNvPr id="39939" name="Rectangle 3" descr="DSC03232"/>
          <p:cNvSpPr>
            <a:spLocks noGrp="1" noChangeAspect="1" noChangeArrowheads="1"/>
          </p:cNvSpPr>
          <p:nvPr isPhoto="1"/>
        </p:nvSpPr>
        <p:spPr bwMode="auto">
          <a:xfrm>
            <a:off x="634064" y="14401"/>
            <a:ext cx="7875872" cy="5114187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5495" b="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9940" name="ZoneTexte 1"/>
          <p:cNvSpPr txBox="1">
            <a:spLocks noChangeArrowheads="1"/>
          </p:cNvSpPr>
          <p:nvPr/>
        </p:nvSpPr>
        <p:spPr bwMode="auto">
          <a:xfrm>
            <a:off x="332311" y="5517232"/>
            <a:ext cx="878497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2000" b="1" dirty="0"/>
              <a:t>SG40-Bois Brûlé </a:t>
            </a:r>
          </a:p>
          <a:p>
            <a:pPr eaLnBrk="1" hangingPunct="1"/>
            <a:r>
              <a:rPr lang="fr-FR" sz="1400" dirty="0"/>
              <a:t>La paroi en amont du seuil en gabions est enduite d’un crépi.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130966E-1B87-444D-97CE-059B6898095E}"/>
              </a:ext>
            </a:extLst>
          </p:cNvPr>
          <p:cNvSpPr txBox="1"/>
          <p:nvPr/>
        </p:nvSpPr>
        <p:spPr>
          <a:xfrm>
            <a:off x="7668344" y="476672"/>
            <a:ext cx="172819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b="1" dirty="0">
                <a:hlinkClick r:id="rId3" action="ppaction://hlinksldjump"/>
              </a:rPr>
              <a:t>Retour à l’index</a:t>
            </a:r>
            <a:endParaRPr lang="fr-FR" sz="1400" b="1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Le talus aval est planté de canne à sucre.</a:t>
            </a:r>
          </a:p>
        </p:txBody>
      </p:sp>
      <p:sp>
        <p:nvSpPr>
          <p:cNvPr id="40963" name="Rectangle 3" descr="DSC03458"/>
          <p:cNvSpPr>
            <a:spLocks noGrp="1" noChangeAspect="1" noChangeArrowheads="1"/>
          </p:cNvSpPr>
          <p:nvPr isPhoto="1"/>
        </p:nvSpPr>
        <p:spPr bwMode="auto">
          <a:xfrm>
            <a:off x="450056" y="4244"/>
            <a:ext cx="8243888" cy="6183313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0964" name="ZoneTexte 1"/>
          <p:cNvSpPr txBox="1">
            <a:spLocks noChangeArrowheads="1"/>
          </p:cNvSpPr>
          <p:nvPr/>
        </p:nvSpPr>
        <p:spPr bwMode="auto">
          <a:xfrm>
            <a:off x="0" y="6381750"/>
            <a:ext cx="58160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b="1" dirty="0"/>
              <a:t>SG40-Bois Brûlé </a:t>
            </a:r>
            <a:r>
              <a:rPr lang="fr-FR" sz="1400" dirty="0"/>
              <a:t>Le talus en aval du seuil est planté de canne à sucre.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FACBEC2-4BA8-3FC1-56EE-2E75995771A1}"/>
              </a:ext>
            </a:extLst>
          </p:cNvPr>
          <p:cNvSpPr txBox="1"/>
          <p:nvPr/>
        </p:nvSpPr>
        <p:spPr>
          <a:xfrm>
            <a:off x="7065020" y="5870387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SG40-Bois Brûlé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/>
          </a:p>
        </p:txBody>
      </p:sp>
      <p:sp>
        <p:nvSpPr>
          <p:cNvPr id="41987" name="Rectangle 3" descr="DSC0322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1A90CB1-1F13-61CA-4763-52E67714BC53}"/>
              </a:ext>
            </a:extLst>
          </p:cNvPr>
          <p:cNvSpPr txBox="1"/>
          <p:nvPr/>
        </p:nvSpPr>
        <p:spPr>
          <a:xfrm>
            <a:off x="7092280" y="6453336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SG40-Bois Brûlé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/>
          </a:p>
        </p:txBody>
      </p:sp>
      <p:sp>
        <p:nvSpPr>
          <p:cNvPr id="43011" name="Rectangle 3" descr="02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E11F420-6066-F50A-A064-9E08F52813FF}"/>
              </a:ext>
            </a:extLst>
          </p:cNvPr>
          <p:cNvSpPr txBox="1"/>
          <p:nvPr/>
        </p:nvSpPr>
        <p:spPr>
          <a:xfrm>
            <a:off x="7092280" y="6453336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SG40-Bois Brûlé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66FF8BF-6AEE-9ADC-8217-77D03FA177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913651"/>
              </p:ext>
            </p:extLst>
          </p:nvPr>
        </p:nvGraphicFramePr>
        <p:xfrm>
          <a:off x="323528" y="0"/>
          <a:ext cx="8712969" cy="715419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348727">
                  <a:extLst>
                    <a:ext uri="{9D8B030D-6E8A-4147-A177-3AD203B41FA5}">
                      <a16:colId xmlns:a16="http://schemas.microsoft.com/office/drawing/2014/main" val="1002814231"/>
                    </a:ext>
                  </a:extLst>
                </a:gridCol>
                <a:gridCol w="1176591">
                  <a:extLst>
                    <a:ext uri="{9D8B030D-6E8A-4147-A177-3AD203B41FA5}">
                      <a16:colId xmlns:a16="http://schemas.microsoft.com/office/drawing/2014/main" val="3739433995"/>
                    </a:ext>
                  </a:extLst>
                </a:gridCol>
                <a:gridCol w="2428948">
                  <a:extLst>
                    <a:ext uri="{9D8B030D-6E8A-4147-A177-3AD203B41FA5}">
                      <a16:colId xmlns:a16="http://schemas.microsoft.com/office/drawing/2014/main" val="1685750234"/>
                    </a:ext>
                  </a:extLst>
                </a:gridCol>
                <a:gridCol w="280755">
                  <a:extLst>
                    <a:ext uri="{9D8B030D-6E8A-4147-A177-3AD203B41FA5}">
                      <a16:colId xmlns:a16="http://schemas.microsoft.com/office/drawing/2014/main" val="2887928780"/>
                    </a:ext>
                  </a:extLst>
                </a:gridCol>
                <a:gridCol w="280755">
                  <a:extLst>
                    <a:ext uri="{9D8B030D-6E8A-4147-A177-3AD203B41FA5}">
                      <a16:colId xmlns:a16="http://schemas.microsoft.com/office/drawing/2014/main" val="1643423309"/>
                    </a:ext>
                  </a:extLst>
                </a:gridCol>
                <a:gridCol w="2197193">
                  <a:extLst>
                    <a:ext uri="{9D8B030D-6E8A-4147-A177-3AD203B41FA5}">
                      <a16:colId xmlns:a16="http://schemas.microsoft.com/office/drawing/2014/main" val="3757811977"/>
                    </a:ext>
                  </a:extLst>
                </a:gridCol>
              </a:tblGrid>
              <a:tr h="596607">
                <a:tc gridSpan="6"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</a:rPr>
                        <a:t>Bilan des dépenses pour le SG40-Bois Brûlé</a:t>
                      </a:r>
                    </a:p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  <a:effectLst/>
                        </a:rPr>
                        <a:t>Seuil en gabions sur affluent Ravine Bois Brûlé</a:t>
                      </a:r>
                    </a:p>
                    <a:p>
                      <a:pPr algn="r"/>
                      <a:r>
                        <a:rPr lang="fr-FR" sz="900" dirty="0">
                          <a:solidFill>
                            <a:schemeClr val="tx1"/>
                          </a:solidFill>
                          <a:effectLst/>
                        </a:rPr>
                        <a:t>Ingénieur Saintil CLOSSY</a:t>
                      </a:r>
                    </a:p>
                    <a:p>
                      <a:pPr>
                        <a:tabLst>
                          <a:tab pos="2971800" algn="l"/>
                        </a:tabLst>
                      </a:pPr>
                      <a:r>
                        <a:rPr lang="fr-FR" sz="900" dirty="0">
                          <a:solidFill>
                            <a:schemeClr val="tx1"/>
                          </a:solidFill>
                          <a:effectLst/>
                        </a:rPr>
                        <a:t>Date début de chantier : 19.07.2010</a:t>
                      </a:r>
                    </a:p>
                    <a:p>
                      <a:r>
                        <a:rPr lang="fr-FR" sz="900" dirty="0">
                          <a:solidFill>
                            <a:schemeClr val="tx1"/>
                          </a:solidFill>
                          <a:effectLst/>
                        </a:rPr>
                        <a:t>Date de fin de chantier : 14.08.2010</a:t>
                      </a:r>
                      <a:endParaRPr lang="fr-FR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798021"/>
                  </a:ext>
                </a:extLst>
              </a:tr>
              <a:tr h="500381">
                <a:tc gridSpan="4">
                  <a:txBody>
                    <a:bodyPr/>
                    <a:lstStyle/>
                    <a:p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Seuil en gabions</a:t>
                      </a:r>
                    </a:p>
                    <a:p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Longueur seuil : 15 m </a:t>
                      </a:r>
                    </a:p>
                    <a:p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Largeur mur : 1 m</a:t>
                      </a:r>
                    </a:p>
                    <a:p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Hauteur seuil au déversoir : en amont = 1,50 m</a:t>
                      </a:r>
                    </a:p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Capacité stockage amont/épisode pluvieux : 231 m3 ou 61 111 gal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Coordonnée GPS</a:t>
                      </a:r>
                    </a:p>
                    <a:p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N.19°36’ 39’’</a:t>
                      </a:r>
                    </a:p>
                    <a:p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O. 072°39’ 43’’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358504"/>
                  </a:ext>
                </a:extLst>
              </a:tr>
              <a:tr h="153963">
                <a:tc>
                  <a:txBody>
                    <a:bodyPr/>
                    <a:lstStyle/>
                    <a:p>
                      <a:pPr marL="228600"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 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Nombre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Prix d’achat unitaire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Prix d’achat </a:t>
                      </a:r>
                    </a:p>
                    <a:p>
                      <a:pPr algn="ctr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1 € = 50 gdes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575048"/>
                  </a:ext>
                </a:extLst>
              </a:tr>
              <a:tr h="461890"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 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 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 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En gourdes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En euros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961039"/>
                  </a:ext>
                </a:extLst>
              </a:tr>
              <a:tr h="230944"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Camion de sable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2 000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6 000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 120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8772532"/>
                  </a:ext>
                </a:extLst>
              </a:tr>
              <a:tr h="307926"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Jours manœuvres fouilles fondations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2300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11 500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 230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4431017"/>
                  </a:ext>
                </a:extLst>
              </a:tr>
              <a:tr h="230944"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piles de roches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75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500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37 500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 750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2033301"/>
                  </a:ext>
                </a:extLst>
              </a:tr>
              <a:tr h="384908"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Transport de sable </a:t>
                      </a:r>
                    </a:p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Brouettes gravier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63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1000</a:t>
                      </a:r>
                    </a:p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100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3000</a:t>
                      </a:r>
                    </a:p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6 300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   60</a:t>
                      </a:r>
                    </a:p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 126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3420282"/>
                  </a:ext>
                </a:extLst>
              </a:tr>
              <a:tr h="230944"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drums d’eau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25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150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3 750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   75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447034"/>
                  </a:ext>
                </a:extLst>
              </a:tr>
              <a:tr h="230944"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sacs de ciment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65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335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21 775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 435,5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6333787"/>
                  </a:ext>
                </a:extLst>
              </a:tr>
              <a:tr h="230944"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Fer 3/8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30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225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6750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  135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0803332"/>
                  </a:ext>
                </a:extLst>
              </a:tr>
              <a:tr h="230944"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Gabions 4.1.1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6 100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61 000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1220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3033925"/>
                  </a:ext>
                </a:extLst>
              </a:tr>
              <a:tr h="230944"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Gabions 4.1.0,5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4 250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8 500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 170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9597235"/>
                  </a:ext>
                </a:extLst>
              </a:tr>
              <a:tr h="230944"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Gabions 3.1.1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4 600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18 400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368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2402970"/>
                  </a:ext>
                </a:extLst>
              </a:tr>
              <a:tr h="230944"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Gabions 3.1.0.5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3 900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15 600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312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0696211"/>
                  </a:ext>
                </a:extLst>
              </a:tr>
              <a:tr h="230944"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Fil de fer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75 kg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33 750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 675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7973156"/>
                  </a:ext>
                </a:extLst>
              </a:tr>
              <a:tr h="230944"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Jours manœuvres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215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  150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32 250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    645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4160480"/>
                  </a:ext>
                </a:extLst>
              </a:tr>
              <a:tr h="230944"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journées boss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20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500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10 000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 200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2296045"/>
                  </a:ext>
                </a:extLst>
              </a:tr>
              <a:tr h="230944"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journées aide boss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30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350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10 500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 210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4520986"/>
                  </a:ext>
                </a:extLst>
              </a:tr>
              <a:tr h="307926"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Repas chantiers sacs riz et huile,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1025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4 100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      82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336884"/>
                  </a:ext>
                </a:extLst>
              </a:tr>
              <a:tr h="692834"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TOTAL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 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>
                          <a:solidFill>
                            <a:schemeClr val="tx1"/>
                          </a:solidFill>
                          <a:effectLst/>
                        </a:rPr>
                        <a:t>  </a:t>
                      </a:r>
                      <a:endParaRPr lang="fr-FR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fr-FR" sz="900" dirty="0">
                          <a:solidFill>
                            <a:schemeClr val="tx1"/>
                          </a:solidFill>
                          <a:effectLst/>
                        </a:rPr>
                        <a:t>290 675</a:t>
                      </a:r>
                      <a:endParaRPr lang="fr-FR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900" dirty="0">
                          <a:solidFill>
                            <a:schemeClr val="tx1"/>
                          </a:solidFill>
                          <a:effectLst/>
                        </a:rPr>
                        <a:t>5 813,5 € </a:t>
                      </a:r>
                      <a:endParaRPr lang="fr-FR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10" marR="229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202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9398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Murs secs reconstruits fin 2008 après les trois cyclones. Sur la photo Google de juillet 2009, on dénombre plus d’une centaine de murs secs.</a:t>
            </a:r>
          </a:p>
        </p:txBody>
      </p:sp>
      <p:sp>
        <p:nvSpPr>
          <p:cNvPr id="7171" name="Rectangle 3" descr="Extraction 2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8172450" cy="612933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72" name="ZoneTexte 1"/>
          <p:cNvSpPr txBox="1">
            <a:spLocks noChangeArrowheads="1"/>
          </p:cNvSpPr>
          <p:nvPr/>
        </p:nvSpPr>
        <p:spPr bwMode="auto">
          <a:xfrm>
            <a:off x="107950" y="6165850"/>
            <a:ext cx="90360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b="1" dirty="0"/>
              <a:t>Bois Brûlé. Murs secs reconstruits fin 2008 après les trois cyclones</a:t>
            </a:r>
            <a:r>
              <a:rPr lang="fr-FR" sz="1400" dirty="0"/>
              <a:t>. Sur la photo Google de juillet 2009, on dénombre plus d’une centaine de murs secs.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575223"/>
              </p:ext>
            </p:extLst>
          </p:nvPr>
        </p:nvGraphicFramePr>
        <p:xfrm>
          <a:off x="359532" y="116632"/>
          <a:ext cx="8424936" cy="18995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85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9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050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Seuil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bassin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SB48-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Bois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Brûlé</a:t>
                      </a:r>
                      <a:endParaRPr sz="1400" dirty="0">
                        <a:latin typeface="Arial"/>
                        <a:cs typeface="Arial"/>
                      </a:endParaRPr>
                    </a:p>
                    <a:p>
                      <a:pPr marR="62865" algn="r">
                        <a:lnSpc>
                          <a:spcPts val="1175"/>
                        </a:lnSpc>
                        <a:spcBef>
                          <a:spcPts val="1095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Ingénieur</a:t>
                      </a:r>
                      <a:r>
                        <a:rPr sz="11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Saintil</a:t>
                      </a:r>
                      <a:r>
                        <a:rPr sz="11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CLOSSY</a:t>
                      </a:r>
                      <a:endParaRPr sz="1100" dirty="0">
                        <a:latin typeface="Arial"/>
                        <a:cs typeface="Arial"/>
                      </a:endParaRPr>
                    </a:p>
                    <a:p>
                      <a:pPr marL="67945" marR="4150360">
                        <a:lnSpc>
                          <a:spcPts val="1150"/>
                        </a:lnSpc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Date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début</a:t>
                      </a:r>
                      <a:r>
                        <a:rPr sz="11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1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chantier</a:t>
                      </a:r>
                      <a:r>
                        <a:rPr sz="11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:</a:t>
                      </a:r>
                      <a:r>
                        <a:rPr sz="11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latin typeface="Arial"/>
                          <a:cs typeface="Arial"/>
                        </a:rPr>
                        <a:t>2014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Date</a:t>
                      </a:r>
                      <a:r>
                        <a:rPr sz="11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1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fin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1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chantier :</a:t>
                      </a:r>
                      <a:r>
                        <a:rPr sz="11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latin typeface="Arial"/>
                          <a:cs typeface="Arial"/>
                        </a:rPr>
                        <a:t>2014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00182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183">
                <a:tc>
                  <a:txBody>
                    <a:bodyPr/>
                    <a:lstStyle/>
                    <a:p>
                      <a:pPr marL="67945">
                        <a:lnSpc>
                          <a:spcPts val="1125"/>
                        </a:lnSpc>
                        <a:spcBef>
                          <a:spcPts val="1110"/>
                        </a:spcBef>
                        <a:tabLst>
                          <a:tab pos="2620010" algn="l"/>
                        </a:tabLst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Seuil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maçonné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	Coordonnées</a:t>
                      </a:r>
                      <a:r>
                        <a:rPr sz="11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GPS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9040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125"/>
                        </a:lnSpc>
                        <a:spcBef>
                          <a:spcPts val="1110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Bassin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aval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0" dirty="0">
                          <a:latin typeface="Arial"/>
                          <a:cs typeface="Arial"/>
                        </a:rPr>
                        <a:t>: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9040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259">
                <a:tc>
                  <a:txBody>
                    <a:bodyPr/>
                    <a:lstStyle/>
                    <a:p>
                      <a:pPr marL="67945">
                        <a:lnSpc>
                          <a:spcPts val="1045"/>
                        </a:lnSpc>
                        <a:tabLst>
                          <a:tab pos="2628265" algn="l"/>
                        </a:tabLst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Longueur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seuil</a:t>
                      </a:r>
                      <a:r>
                        <a:rPr sz="11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: 16</a:t>
                      </a:r>
                      <a:r>
                        <a:rPr sz="11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	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N.19°36’35,4’’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045"/>
                        </a:lnSpc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Volume</a:t>
                      </a:r>
                      <a:r>
                        <a:rPr sz="1100" spc="2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=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50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100" b="1" baseline="29914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1100" b="1" spc="-15" baseline="299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5" dirty="0">
                          <a:latin typeface="Arial"/>
                          <a:cs typeface="Arial"/>
                        </a:rPr>
                        <a:t>ou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666">
                <a:tc>
                  <a:txBody>
                    <a:bodyPr/>
                    <a:lstStyle/>
                    <a:p>
                      <a:pPr marL="67945">
                        <a:lnSpc>
                          <a:spcPts val="1050"/>
                        </a:lnSpc>
                        <a:tabLst>
                          <a:tab pos="2595245" algn="l"/>
                        </a:tabLst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Largeur</a:t>
                      </a:r>
                      <a:r>
                        <a:rPr sz="11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mur</a:t>
                      </a:r>
                      <a:r>
                        <a:rPr sz="11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: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0,70</a:t>
                      </a:r>
                      <a:r>
                        <a:rPr sz="11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	W.</a:t>
                      </a:r>
                      <a:r>
                        <a:rPr sz="11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072°39’53,7’’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666">
                <a:tc>
                  <a:txBody>
                    <a:bodyPr/>
                    <a:lstStyle/>
                    <a:p>
                      <a:pPr marL="67945">
                        <a:lnSpc>
                          <a:spcPts val="1050"/>
                        </a:lnSpc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Altitude</a:t>
                      </a:r>
                      <a:r>
                        <a:rPr sz="11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: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252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m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666">
                <a:tc>
                  <a:txBody>
                    <a:bodyPr/>
                    <a:lstStyle/>
                    <a:p>
                      <a:pPr marL="67945">
                        <a:lnSpc>
                          <a:spcPts val="1050"/>
                        </a:lnSpc>
                        <a:tabLst>
                          <a:tab pos="2472055" algn="l"/>
                          <a:tab pos="3234055" algn="l"/>
                        </a:tabLst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Hauteur</a:t>
                      </a:r>
                      <a:r>
                        <a:rPr sz="11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seuil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au</a:t>
                      </a:r>
                      <a:r>
                        <a:rPr sz="11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déversoir :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11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amont</a:t>
                      </a:r>
                      <a:r>
                        <a:rPr sz="11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=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	m,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latin typeface="Arial"/>
                          <a:cs typeface="Arial"/>
                        </a:rPr>
                        <a:t>aval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	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m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1405">
                <a:tc>
                  <a:txBody>
                    <a:bodyPr/>
                    <a:lstStyle/>
                    <a:p>
                      <a:pPr marL="67945">
                        <a:lnSpc>
                          <a:spcPts val="112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Capacité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stockage</a:t>
                      </a:r>
                      <a:r>
                        <a:rPr sz="11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amont/épisode</a:t>
                      </a:r>
                      <a:r>
                        <a:rPr sz="11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pluvieux</a:t>
                      </a:r>
                      <a:r>
                        <a:rPr sz="11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0" dirty="0">
                          <a:latin typeface="Arial"/>
                          <a:cs typeface="Arial"/>
                        </a:rPr>
                        <a:t>: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5696" y="2088178"/>
            <a:ext cx="5688632" cy="458118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96AD35D-009D-11D9-F365-3D061DF4F502}"/>
              </a:ext>
            </a:extLst>
          </p:cNvPr>
          <p:cNvSpPr txBox="1"/>
          <p:nvPr/>
        </p:nvSpPr>
        <p:spPr>
          <a:xfrm>
            <a:off x="5724128" y="6289575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spc="-10" dirty="0">
                <a:solidFill>
                  <a:schemeClr val="bg1"/>
                </a:solidFill>
                <a:latin typeface="Arial"/>
                <a:cs typeface="Arial"/>
              </a:rPr>
              <a:t>SB48-</a:t>
            </a:r>
            <a:r>
              <a:rPr lang="fr-FR" sz="1400" b="1" dirty="0">
                <a:solidFill>
                  <a:schemeClr val="bg1"/>
                </a:solidFill>
                <a:latin typeface="Arial"/>
                <a:cs typeface="Arial"/>
              </a:rPr>
              <a:t>Bois</a:t>
            </a:r>
            <a:r>
              <a:rPr lang="fr-FR" sz="1400" b="1" spc="-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r-FR" sz="1400" b="1" spc="-20" dirty="0">
                <a:solidFill>
                  <a:schemeClr val="bg1"/>
                </a:solidFill>
                <a:latin typeface="Arial"/>
                <a:cs typeface="Arial"/>
              </a:rPr>
              <a:t>Brûlé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05ADA3A-5B06-FC0C-0142-5422740D0757}"/>
              </a:ext>
            </a:extLst>
          </p:cNvPr>
          <p:cNvSpPr txBox="1"/>
          <p:nvPr/>
        </p:nvSpPr>
        <p:spPr>
          <a:xfrm>
            <a:off x="7274372" y="2204864"/>
            <a:ext cx="172819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b="1" dirty="0">
                <a:hlinkClick r:id="rId3" action="ppaction://hlinksldjump"/>
              </a:rPr>
              <a:t>Retour à l’index</a:t>
            </a:r>
            <a:endParaRPr lang="fr-FR" sz="1400" b="1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4">
            <a:extLst>
              <a:ext uri="{FF2B5EF4-FFF2-40B4-BE49-F238E27FC236}">
                <a16:creationId xmlns:a16="http://schemas.microsoft.com/office/drawing/2014/main" id="{8D31AE40-4B13-554E-F5C8-01572C14FC3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1600" y="0"/>
            <a:ext cx="7128792" cy="62373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1E106E5-70B1-8072-95A0-1A28F25D9EFA}"/>
              </a:ext>
            </a:extLst>
          </p:cNvPr>
          <p:cNvSpPr txBox="1"/>
          <p:nvPr/>
        </p:nvSpPr>
        <p:spPr>
          <a:xfrm>
            <a:off x="6444208" y="5733256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spc="-10" dirty="0">
                <a:solidFill>
                  <a:schemeClr val="bg1"/>
                </a:solidFill>
                <a:latin typeface="Arial"/>
                <a:cs typeface="Arial"/>
              </a:rPr>
              <a:t>SB48-</a:t>
            </a:r>
            <a:r>
              <a:rPr lang="fr-FR" sz="1400" b="1" dirty="0">
                <a:solidFill>
                  <a:schemeClr val="bg1"/>
                </a:solidFill>
                <a:latin typeface="Arial"/>
                <a:cs typeface="Arial"/>
              </a:rPr>
              <a:t>Bois</a:t>
            </a:r>
            <a:r>
              <a:rPr lang="fr-FR" sz="1400" b="1" spc="-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fr-FR" sz="1400" b="1" spc="-20" dirty="0">
                <a:solidFill>
                  <a:schemeClr val="bg1"/>
                </a:solidFill>
                <a:latin typeface="Arial"/>
                <a:cs typeface="Arial"/>
              </a:rPr>
              <a:t>Brûlé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700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ousseau, Morne Ti Kayes, Nan Pierre">
            <a:extLst>
              <a:ext uri="{FF2B5EF4-FFF2-40B4-BE49-F238E27FC236}">
                <a16:creationId xmlns:a16="http://schemas.microsoft.com/office/drawing/2014/main" id="{A5AA6721-79D2-C407-2AFD-243E4BA8A44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00" r="13776"/>
          <a:stretch/>
        </p:blipFill>
        <p:spPr>
          <a:xfrm>
            <a:off x="690791" y="-27384"/>
            <a:ext cx="7762417" cy="589857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C4C67BE-1C9D-D65C-E7C0-B1796D502605}"/>
              </a:ext>
            </a:extLst>
          </p:cNvPr>
          <p:cNvSpPr txBox="1"/>
          <p:nvPr/>
        </p:nvSpPr>
        <p:spPr>
          <a:xfrm>
            <a:off x="395536" y="6165304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Les bassins versants de Rousseau, Morne Ti Kayes, Morne La Crête et Nan Pierre. Il manque celui de Pelletier dans la section de Savane </a:t>
            </a:r>
            <a:r>
              <a:rPr lang="fr-FR" sz="1400"/>
              <a:t>Carrée.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8050816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1">
            <a:extLst>
              <a:ext uri="{FF2B5EF4-FFF2-40B4-BE49-F238E27FC236}">
                <a16:creationId xmlns:a16="http://schemas.microsoft.com/office/drawing/2014/main" id="{03422466-9412-8765-16E8-4B748DCA0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725488"/>
          </a:xfrm>
        </p:spPr>
        <p:txBody>
          <a:bodyPr/>
          <a:lstStyle/>
          <a:p>
            <a:r>
              <a:rPr lang="fr-FR" altLang="fr-FR" sz="1200" b="1" dirty="0">
                <a:solidFill>
                  <a:schemeClr val="tx1"/>
                </a:solidFill>
              </a:rPr>
              <a:t>VUE D’ENSEMBLE DU BASSIN VERSANT EN COURS D’AMENAGEMENT</a:t>
            </a:r>
            <a:br>
              <a:rPr lang="fr-FR" altLang="fr-FR" sz="1200" b="1" dirty="0">
                <a:solidFill>
                  <a:schemeClr val="tx1"/>
                </a:solidFill>
              </a:rPr>
            </a:br>
            <a:r>
              <a:rPr lang="fr-FR" altLang="fr-FR" sz="1200" b="1" dirty="0">
                <a:solidFill>
                  <a:schemeClr val="tx1"/>
                </a:solidFill>
              </a:rPr>
              <a:t>RAVINE Morne Saline : 10 ha  / 6 </a:t>
            </a:r>
            <a:r>
              <a:rPr lang="fr-FR" altLang="fr-FR" sz="1200" b="1" dirty="0" err="1">
                <a:solidFill>
                  <a:schemeClr val="tx1"/>
                </a:solidFill>
              </a:rPr>
              <a:t>ème</a:t>
            </a:r>
            <a:r>
              <a:rPr lang="fr-FR" altLang="fr-FR" sz="1200" b="1" dirty="0">
                <a:solidFill>
                  <a:schemeClr val="tx1"/>
                </a:solidFill>
              </a:rPr>
              <a:t> SECTION DE SAVANE CARREE</a:t>
            </a:r>
            <a:br>
              <a:rPr lang="fr-FR" altLang="fr-FR" sz="1200" b="1" dirty="0">
                <a:solidFill>
                  <a:schemeClr val="tx1"/>
                </a:solidFill>
              </a:rPr>
            </a:br>
            <a:r>
              <a:rPr lang="fr-FR" altLang="fr-FR" sz="1200" b="1" dirty="0">
                <a:solidFill>
                  <a:schemeClr val="tx1"/>
                </a:solidFill>
              </a:rPr>
              <a:t>Correction de ravines – Construction de seuils </a:t>
            </a:r>
            <a:br>
              <a:rPr lang="fr-FR" altLang="fr-FR" sz="1200" b="1" dirty="0">
                <a:solidFill>
                  <a:schemeClr val="tx1"/>
                </a:solidFill>
              </a:rPr>
            </a:br>
            <a:r>
              <a:rPr lang="fr-FR" altLang="fr-FR" sz="1200" b="1" dirty="0">
                <a:solidFill>
                  <a:schemeClr val="tx1"/>
                </a:solidFill>
              </a:rPr>
              <a:t>afin de protéger le périmètre irrigué de PELLETIER 1 et 2  (35 ha)</a:t>
            </a:r>
            <a:endParaRPr lang="fr-FR" altLang="fr-FR" sz="1200" dirty="0">
              <a:solidFill>
                <a:schemeClr val="tx1"/>
              </a:solidFill>
            </a:endParaRPr>
          </a:p>
        </p:txBody>
      </p:sp>
      <p:pic>
        <p:nvPicPr>
          <p:cNvPr id="24579" name="Picture 2" descr="C:\Users\guillaume\Documents\Gros_Morne\Savane Carrée.jpg">
            <a:extLst>
              <a:ext uri="{FF2B5EF4-FFF2-40B4-BE49-F238E27FC236}">
                <a16:creationId xmlns:a16="http://schemas.microsoft.com/office/drawing/2014/main" id="{968501C1-D929-9DF4-0DBA-D46F13BE18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4313" y="1000125"/>
            <a:ext cx="8686800" cy="5500688"/>
          </a:xfrm>
          <a:noFill/>
        </p:spPr>
      </p:pic>
      <p:sp>
        <p:nvSpPr>
          <p:cNvPr id="24580" name="ZoneTexte 5">
            <a:extLst>
              <a:ext uri="{FF2B5EF4-FFF2-40B4-BE49-F238E27FC236}">
                <a16:creationId xmlns:a16="http://schemas.microsoft.com/office/drawing/2014/main" id="{500EF69C-285B-F0D0-7C67-7EC5CD9D2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5188" y="2714625"/>
            <a:ext cx="571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 b="1">
                <a:solidFill>
                  <a:srgbClr val="2004EC"/>
                </a:solidFill>
              </a:rPr>
              <a:t>S 2</a:t>
            </a:r>
          </a:p>
        </p:txBody>
      </p:sp>
      <p:sp>
        <p:nvSpPr>
          <p:cNvPr id="24581" name="ZoneTexte 6">
            <a:extLst>
              <a:ext uri="{FF2B5EF4-FFF2-40B4-BE49-F238E27FC236}">
                <a16:creationId xmlns:a16="http://schemas.microsoft.com/office/drawing/2014/main" id="{B0344D64-9836-1126-8891-A42477D2E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643438"/>
            <a:ext cx="3000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400" b="1">
                <a:solidFill>
                  <a:srgbClr val="2004EC"/>
                </a:solidFill>
              </a:rPr>
              <a:t>Périmètre Irrigué de Pelletier</a:t>
            </a:r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id="{DD458D69-6454-A3CE-23FA-BE97219C1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7050" y="3933825"/>
            <a:ext cx="287338" cy="142875"/>
          </a:xfrm>
          <a:prstGeom prst="rect">
            <a:avLst/>
          </a:prstGeom>
          <a:solidFill>
            <a:srgbClr val="75FA1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 altLang="fr-FR">
              <a:solidFill>
                <a:srgbClr val="75FA12"/>
              </a:solidFill>
            </a:endParaRPr>
          </a:p>
        </p:txBody>
      </p:sp>
      <p:sp>
        <p:nvSpPr>
          <p:cNvPr id="24584" name="Text Box 8">
            <a:extLst>
              <a:ext uri="{FF2B5EF4-FFF2-40B4-BE49-F238E27FC236}">
                <a16:creationId xmlns:a16="http://schemas.microsoft.com/office/drawing/2014/main" id="{2E54FE77-E885-3B00-3640-B79D8DA18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6613525"/>
            <a:ext cx="20161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1000"/>
              <a:t>Pépinière de Savane Carrée</a:t>
            </a:r>
          </a:p>
        </p:txBody>
      </p:sp>
      <p:sp>
        <p:nvSpPr>
          <p:cNvPr id="24586" name="Line 10">
            <a:extLst>
              <a:ext uri="{FF2B5EF4-FFF2-40B4-BE49-F238E27FC236}">
                <a16:creationId xmlns:a16="http://schemas.microsoft.com/office/drawing/2014/main" id="{A706DEF0-F055-01DB-BC1D-9EED7A6DF8C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92950" y="4005263"/>
            <a:ext cx="15827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587" name="Line 11">
            <a:extLst>
              <a:ext uri="{FF2B5EF4-FFF2-40B4-BE49-F238E27FC236}">
                <a16:creationId xmlns:a16="http://schemas.microsoft.com/office/drawing/2014/main" id="{D673FCA6-F671-DF17-870B-BC549935A8D2}"/>
              </a:ext>
            </a:extLst>
          </p:cNvPr>
          <p:cNvSpPr>
            <a:spLocks noChangeShapeType="1"/>
          </p:cNvSpPr>
          <p:nvPr/>
        </p:nvSpPr>
        <p:spPr bwMode="auto">
          <a:xfrm>
            <a:off x="8675688" y="4005263"/>
            <a:ext cx="0" cy="266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588" name="Rectangle 12">
            <a:extLst>
              <a:ext uri="{FF2B5EF4-FFF2-40B4-BE49-F238E27FC236}">
                <a16:creationId xmlns:a16="http://schemas.microsoft.com/office/drawing/2014/main" id="{E05E448E-8915-2CDB-6CCA-F3E551DFD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2813" y="6669088"/>
            <a:ext cx="287337" cy="188912"/>
          </a:xfrm>
          <a:prstGeom prst="rect">
            <a:avLst/>
          </a:prstGeom>
          <a:solidFill>
            <a:srgbClr val="75FA1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 altLang="fr-FR">
              <a:solidFill>
                <a:srgbClr val="75FA12"/>
              </a:solidFill>
            </a:endParaRPr>
          </a:p>
        </p:txBody>
      </p:sp>
      <p:sp>
        <p:nvSpPr>
          <p:cNvPr id="24589" name="Text Box 5">
            <a:extLst>
              <a:ext uri="{FF2B5EF4-FFF2-40B4-BE49-F238E27FC236}">
                <a16:creationId xmlns:a16="http://schemas.microsoft.com/office/drawing/2014/main" id="{FAC661B5-E179-433F-FB79-7CAC5A8C1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453188"/>
            <a:ext cx="66960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900" b="1"/>
              <a:t>Charles LILIN Guillaume MICHEL Travaux sur orthophotoplans UTSIG Août 2007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1">
            <a:extLst>
              <a:ext uri="{FF2B5EF4-FFF2-40B4-BE49-F238E27FC236}">
                <a16:creationId xmlns:a16="http://schemas.microsoft.com/office/drawing/2014/main" id="{FB6A79BF-4AFB-3FF8-695D-68F3484C1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1400" b="1" dirty="0"/>
              <a:t>Seuil SM2-Pelletier   Famille de Elie JACQUES</a:t>
            </a:r>
            <a:br>
              <a:rPr lang="fr-FR" altLang="fr-FR" sz="1400" b="1" dirty="0"/>
            </a:br>
            <a:r>
              <a:rPr lang="fr-FR" altLang="fr-FR" sz="1400" b="1" dirty="0"/>
              <a:t>Ravine Morne Saline / Fin des travaux : mai 2006</a:t>
            </a:r>
            <a:br>
              <a:rPr lang="fr-FR" altLang="fr-FR" sz="1400" b="1" dirty="0"/>
            </a:br>
            <a:r>
              <a:rPr lang="fr-FR" altLang="fr-FR" sz="1400" b="1" dirty="0"/>
              <a:t>6</a:t>
            </a:r>
            <a:r>
              <a:rPr lang="fr-FR" altLang="fr-FR" sz="1400" b="1" baseline="30000" dirty="0"/>
              <a:t>ème</a:t>
            </a:r>
            <a:r>
              <a:rPr lang="fr-FR" altLang="fr-FR" sz="1400" b="1" dirty="0"/>
              <a:t> section de Savane Carrée</a:t>
            </a:r>
          </a:p>
        </p:txBody>
      </p:sp>
      <p:pic>
        <p:nvPicPr>
          <p:cNvPr id="25603" name="Picture 2" descr="C:\Users\guillaume\Pictures\Chantiers\Section Savane Carree\Jardin Elie 1106\Seuil Savane carree 0107 004.jpg">
            <a:extLst>
              <a:ext uri="{FF2B5EF4-FFF2-40B4-BE49-F238E27FC236}">
                <a16:creationId xmlns:a16="http://schemas.microsoft.com/office/drawing/2014/main" id="{9FA1CAAF-1118-C762-2F86-B79DD1DEF58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57813" y="4143375"/>
            <a:ext cx="2914650" cy="2185988"/>
          </a:xfrm>
          <a:noFill/>
        </p:spPr>
      </p:pic>
      <p:pic>
        <p:nvPicPr>
          <p:cNvPr id="25604" name="Picture 3" descr="C:\Users\guillaume\Pictures\Chantiers\Section Savane Carree\Jardin Elie 1106\Seuil Savane carree 0107 010.jpg">
            <a:extLst>
              <a:ext uri="{FF2B5EF4-FFF2-40B4-BE49-F238E27FC236}">
                <a16:creationId xmlns:a16="http://schemas.microsoft.com/office/drawing/2014/main" id="{3C262C96-C441-5139-CF6F-3AB86F6308E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2693988"/>
            <a:ext cx="4038600" cy="2338387"/>
          </a:xfrm>
          <a:noFill/>
        </p:spPr>
      </p:pic>
      <p:pic>
        <p:nvPicPr>
          <p:cNvPr id="25605" name="Picture 4" descr="C:\Users\guillaume\Pictures\Chantiers\Ravine Morne Saline\Ravine Morne Saline 008.jpg">
            <a:extLst>
              <a:ext uri="{FF2B5EF4-FFF2-40B4-BE49-F238E27FC236}">
                <a16:creationId xmlns:a16="http://schemas.microsoft.com/office/drawing/2014/main" id="{0FABFE2D-D964-880C-75F7-70A7CBBA9CB7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57813" y="1643063"/>
            <a:ext cx="2916237" cy="2187575"/>
          </a:xfrm>
          <a:noFill/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D502CEC-41F0-05D5-65F4-9DA865F69A69}"/>
              </a:ext>
            </a:extLst>
          </p:cNvPr>
          <p:cNvSpPr txBox="1"/>
          <p:nvPr/>
        </p:nvSpPr>
        <p:spPr>
          <a:xfrm>
            <a:off x="142874" y="5143500"/>
            <a:ext cx="514920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100" b="1" dirty="0"/>
              <a:t>Seuil maçonné SM2-Pelletier, aménagé dans  la ravine Morne Saline permettant </a:t>
            </a:r>
            <a:r>
              <a:rPr lang="fr-FR" altLang="fr-FR" sz="1100" dirty="0"/>
              <a:t>:</a:t>
            </a:r>
          </a:p>
          <a:p>
            <a:pPr eaLnBrk="1" hangingPunct="1"/>
            <a:endParaRPr lang="fr-FR" altLang="fr-FR" sz="1100" dirty="0"/>
          </a:p>
          <a:p>
            <a:pPr eaLnBrk="1" hangingPunct="1">
              <a:buFontTx/>
              <a:buAutoNum type="arabicPeriod"/>
            </a:pPr>
            <a:r>
              <a:rPr lang="fr-FR" altLang="fr-FR" sz="1100" dirty="0"/>
              <a:t>L’ intensification des cultures vivrières en fond de ravine (</a:t>
            </a:r>
            <a:r>
              <a:rPr lang="fr-FR" altLang="fr-FR" sz="1100" dirty="0" err="1"/>
              <a:t>cf</a:t>
            </a:r>
            <a:r>
              <a:rPr lang="fr-FR" altLang="fr-FR" sz="1100" dirty="0"/>
              <a:t> photo  décembre 2006),</a:t>
            </a:r>
          </a:p>
          <a:p>
            <a:pPr eaLnBrk="1" hangingPunct="1">
              <a:buFontTx/>
              <a:buAutoNum type="arabicPeriod"/>
            </a:pPr>
            <a:r>
              <a:rPr lang="fr-FR" altLang="fr-FR" sz="1100" dirty="0"/>
              <a:t>La protection du périmètre irrigué de PELLETIER 1 et 2, soit 35 ha.</a:t>
            </a:r>
          </a:p>
        </p:txBody>
      </p:sp>
      <p:sp>
        <p:nvSpPr>
          <p:cNvPr id="25607" name="ZoneTexte 9">
            <a:extLst>
              <a:ext uri="{FF2B5EF4-FFF2-40B4-BE49-F238E27FC236}">
                <a16:creationId xmlns:a16="http://schemas.microsoft.com/office/drawing/2014/main" id="{5D1A2961-B95A-4E02-A03A-A3B03997C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0688" y="3429000"/>
            <a:ext cx="24288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100" b="1"/>
              <a:t>Canal d’irrigation de PELLETIER</a:t>
            </a:r>
          </a:p>
        </p:txBody>
      </p:sp>
      <p:sp>
        <p:nvSpPr>
          <p:cNvPr id="25608" name="ZoneTexte 10">
            <a:extLst>
              <a:ext uri="{FF2B5EF4-FFF2-40B4-BE49-F238E27FC236}">
                <a16:creationId xmlns:a16="http://schemas.microsoft.com/office/drawing/2014/main" id="{2E21A2D8-37A1-681E-4E14-F9111890B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0688" y="6357938"/>
            <a:ext cx="25717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100" b="1"/>
              <a:t>Pois 2 mois irrigué – Jardin de Elie  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5D1E2A06-ED9D-821B-6079-58D90B2602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8036" y="5851596"/>
            <a:ext cx="7859713" cy="850900"/>
          </a:xfrm>
        </p:spPr>
        <p:txBody>
          <a:bodyPr/>
          <a:lstStyle/>
          <a:p>
            <a:pPr algn="l" eaLnBrk="1" hangingPunct="1"/>
            <a:r>
              <a:rPr lang="fr-FR" altLang="fr-FR" sz="1400" b="1" dirty="0"/>
              <a:t>SM2-Pelletier– 6</a:t>
            </a:r>
            <a:r>
              <a:rPr lang="fr-FR" altLang="fr-FR" sz="1400" b="1" baseline="30000" dirty="0"/>
              <a:t>ème</a:t>
            </a:r>
            <a:r>
              <a:rPr lang="fr-FR" altLang="fr-FR" sz="1400" b="1" dirty="0"/>
              <a:t> Section Savane Carrée</a:t>
            </a:r>
            <a:br>
              <a:rPr lang="fr-FR" altLang="fr-FR" sz="1400" b="1" dirty="0"/>
            </a:br>
            <a:r>
              <a:rPr lang="fr-FR" altLang="fr-FR" sz="1400" dirty="0"/>
              <a:t>Bénéficiaires : Famille Elie JACQUES Chantiers Photos : mai 2006</a:t>
            </a:r>
            <a:br>
              <a:rPr lang="fr-FR" altLang="fr-FR" sz="1400" dirty="0"/>
            </a:br>
            <a:endParaRPr lang="fr-FR" altLang="fr-FR" sz="1400" dirty="0"/>
          </a:p>
        </p:txBody>
      </p:sp>
      <p:pic>
        <p:nvPicPr>
          <p:cNvPr id="12293" name="Picture 6">
            <a:extLst>
              <a:ext uri="{FF2B5EF4-FFF2-40B4-BE49-F238E27FC236}">
                <a16:creationId xmlns:a16="http://schemas.microsoft.com/office/drawing/2014/main" id="{51CA9C84-F6CD-6A78-10D6-BAAA934F6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3020" y="476967"/>
            <a:ext cx="3993280" cy="532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>
            <a:extLst>
              <a:ext uri="{FF2B5EF4-FFF2-40B4-BE49-F238E27FC236}">
                <a16:creationId xmlns:a16="http://schemas.microsoft.com/office/drawing/2014/main" id="{C60C1501-615D-AFA3-0F20-0799B0D92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036" y="404664"/>
            <a:ext cx="4047940" cy="539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DF95683-9339-89CE-854F-B26E529D7744}"/>
              </a:ext>
            </a:extLst>
          </p:cNvPr>
          <p:cNvSpPr txBox="1"/>
          <p:nvPr/>
        </p:nvSpPr>
        <p:spPr>
          <a:xfrm>
            <a:off x="7632204" y="129244"/>
            <a:ext cx="172819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b="1" dirty="0">
                <a:hlinkClick r:id="rId4" action="ppaction://hlinksldjump"/>
              </a:rPr>
              <a:t>Retour à l’index</a:t>
            </a:r>
            <a:endParaRPr lang="fr-FR" sz="1400" b="1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5">
            <a:extLst>
              <a:ext uri="{FF2B5EF4-FFF2-40B4-BE49-F238E27FC236}">
                <a16:creationId xmlns:a16="http://schemas.microsoft.com/office/drawing/2014/main" id="{C97E7C11-98EA-25D4-7321-1F7DCAA08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2639" y="1323911"/>
            <a:ext cx="4988949" cy="374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10">
            <a:extLst>
              <a:ext uri="{FF2B5EF4-FFF2-40B4-BE49-F238E27FC236}">
                <a16:creationId xmlns:a16="http://schemas.microsoft.com/office/drawing/2014/main" id="{34EFBEE6-10A1-906C-A8AD-6C707C5BD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067215"/>
            <a:ext cx="276890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 dirty="0"/>
              <a:t>Seuil en pierres sèches</a:t>
            </a:r>
          </a:p>
        </p:txBody>
      </p:sp>
      <p:sp>
        <p:nvSpPr>
          <p:cNvPr id="11272" name="Text Box 11">
            <a:extLst>
              <a:ext uri="{FF2B5EF4-FFF2-40B4-BE49-F238E27FC236}">
                <a16:creationId xmlns:a16="http://schemas.microsoft.com/office/drawing/2014/main" id="{F3C16051-5133-54B5-6E51-968A50330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3202" y="5199398"/>
            <a:ext cx="276890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 dirty="0"/>
              <a:t>Structures végétales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F3A6D72-DECA-ACBC-BA58-BB393AD7EF3B}"/>
              </a:ext>
            </a:extLst>
          </p:cNvPr>
          <p:cNvSpPr txBox="1"/>
          <p:nvPr/>
        </p:nvSpPr>
        <p:spPr>
          <a:xfrm>
            <a:off x="179512" y="5585243"/>
            <a:ext cx="91472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b="1" dirty="0"/>
              <a:t>Zone de Pelletier </a:t>
            </a:r>
          </a:p>
          <a:p>
            <a:pPr algn="ctr"/>
            <a:r>
              <a:rPr lang="fr-FR" altLang="fr-FR" sz="1400" b="1" dirty="0"/>
              <a:t>(6ème Section Savane Carrée)</a:t>
            </a:r>
            <a:br>
              <a:rPr lang="fr-FR" altLang="fr-FR" sz="1400" b="1" dirty="0"/>
            </a:br>
            <a:br>
              <a:rPr lang="fr-FR" altLang="fr-FR" sz="1400" dirty="0"/>
            </a:br>
            <a:r>
              <a:rPr lang="fr-FR" altLang="fr-FR" sz="1400" dirty="0"/>
              <a:t>Aménagements antérieurs au chantier de 2006</a:t>
            </a:r>
            <a:endParaRPr lang="fr-FR" sz="1400" dirty="0"/>
          </a:p>
        </p:txBody>
      </p:sp>
      <p:pic>
        <p:nvPicPr>
          <p:cNvPr id="11266" name="Picture 4">
            <a:extLst>
              <a:ext uri="{FF2B5EF4-FFF2-40B4-BE49-F238E27FC236}">
                <a16:creationId xmlns:a16="http://schemas.microsoft.com/office/drawing/2014/main" id="{A12765E7-BD9B-8D90-A089-B28D683C5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93" y="260648"/>
            <a:ext cx="4705119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9423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4B5EFD10-9A37-6D18-1E6D-F4F40DEDCA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8837"/>
            <a:ext cx="7859713" cy="777875"/>
          </a:xfrm>
        </p:spPr>
        <p:txBody>
          <a:bodyPr/>
          <a:lstStyle/>
          <a:p>
            <a:r>
              <a:rPr lang="fr-FR" altLang="fr-FR" sz="1400" b="1" dirty="0"/>
              <a:t>SM2-Pelletier</a:t>
            </a:r>
            <a:br>
              <a:rPr lang="fr-FR" altLang="fr-FR" sz="1400" b="1" dirty="0"/>
            </a:br>
            <a:r>
              <a:rPr lang="fr-FR" altLang="fr-FR" sz="1400" b="1" dirty="0"/>
              <a:t>Seuil maçonné Zone de Pelletier – 6</a:t>
            </a:r>
            <a:r>
              <a:rPr lang="fr-FR" altLang="fr-FR" sz="1400" b="1" baseline="30000" dirty="0"/>
              <a:t>ème</a:t>
            </a:r>
            <a:r>
              <a:rPr lang="fr-FR" altLang="fr-FR" sz="1400" b="1" dirty="0"/>
              <a:t> Section Savane Carrée</a:t>
            </a:r>
            <a:br>
              <a:rPr lang="fr-FR" altLang="fr-FR" sz="1400" b="1" dirty="0"/>
            </a:br>
            <a:r>
              <a:rPr lang="fr-FR" altLang="fr-FR" sz="1400" dirty="0"/>
              <a:t>Bénéficiaires : Famille Elie JACQUES</a:t>
            </a:r>
            <a:br>
              <a:rPr lang="fr-FR" altLang="fr-FR" sz="1400" dirty="0"/>
            </a:br>
            <a:r>
              <a:rPr lang="fr-FR" altLang="fr-FR" sz="1400" dirty="0"/>
              <a:t>Construit en mai 2006</a:t>
            </a:r>
          </a:p>
        </p:txBody>
      </p:sp>
      <p:sp>
        <p:nvSpPr>
          <p:cNvPr id="18437" name="Text Box 5">
            <a:extLst>
              <a:ext uri="{FF2B5EF4-FFF2-40B4-BE49-F238E27FC236}">
                <a16:creationId xmlns:a16="http://schemas.microsoft.com/office/drawing/2014/main" id="{61430B4D-E35E-53FF-FC7D-E8D22E478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6505599"/>
            <a:ext cx="154781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400" dirty="0"/>
              <a:t>Photo : mai 2006</a:t>
            </a:r>
          </a:p>
        </p:txBody>
      </p:sp>
      <p:pic>
        <p:nvPicPr>
          <p:cNvPr id="18438" name="Picture 6">
            <a:extLst>
              <a:ext uri="{FF2B5EF4-FFF2-40B4-BE49-F238E27FC236}">
                <a16:creationId xmlns:a16="http://schemas.microsoft.com/office/drawing/2014/main" id="{AAB64297-8395-D396-1811-73245C91B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895" y="923007"/>
            <a:ext cx="7350209" cy="551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4">
            <a:extLst>
              <a:ext uri="{FF2B5EF4-FFF2-40B4-BE49-F238E27FC236}">
                <a16:creationId xmlns:a16="http://schemas.microsoft.com/office/drawing/2014/main" id="{3F2BD41C-3CFB-A56C-AD8F-F90571E21809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468313" y="1706563"/>
          <a:ext cx="9226550" cy="442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268102" imgH="4924349" progId="Excel.Sheet.8">
                  <p:embed/>
                </p:oleObj>
              </mc:Choice>
              <mc:Fallback>
                <p:oleObj name="Worksheet" r:id="rId2" imgW="10268102" imgH="4924349" progId="Excel.Sheet.8">
                  <p:embed/>
                  <p:pic>
                    <p:nvPicPr>
                      <p:cNvPr id="13314" name="Object 4">
                        <a:extLst>
                          <a:ext uri="{FF2B5EF4-FFF2-40B4-BE49-F238E27FC236}">
                            <a16:creationId xmlns:a16="http://schemas.microsoft.com/office/drawing/2014/main" id="{3F2BD41C-3CFB-A56C-AD8F-F90571E218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706563"/>
                        <a:ext cx="9226550" cy="4421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Text Box 9">
            <a:extLst>
              <a:ext uri="{FF2B5EF4-FFF2-40B4-BE49-F238E27FC236}">
                <a16:creationId xmlns:a16="http://schemas.microsoft.com/office/drawing/2014/main" id="{6DFB268C-3259-158C-38D8-2AEB4EC93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476250"/>
            <a:ext cx="6049962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 dirty="0">
                <a:solidFill>
                  <a:schemeClr val="tx2"/>
                </a:solidFill>
              </a:rPr>
              <a:t>SM2-Pelletier</a:t>
            </a:r>
            <a:br>
              <a:rPr lang="fr-FR" altLang="fr-FR" sz="1200" b="1" dirty="0">
                <a:solidFill>
                  <a:schemeClr val="tx2"/>
                </a:solidFill>
              </a:rPr>
            </a:br>
            <a:r>
              <a:rPr lang="fr-FR" altLang="fr-FR" sz="1200" b="1" dirty="0">
                <a:solidFill>
                  <a:schemeClr val="tx2"/>
                </a:solidFill>
              </a:rPr>
              <a:t>6ème Section Savane Carrée</a:t>
            </a:r>
            <a:br>
              <a:rPr lang="fr-FR" altLang="fr-FR" sz="1200" b="1" dirty="0">
                <a:solidFill>
                  <a:schemeClr val="tx2"/>
                </a:solidFill>
              </a:rPr>
            </a:br>
            <a:r>
              <a:rPr lang="fr-FR" altLang="fr-FR" sz="1200" dirty="0">
                <a:solidFill>
                  <a:schemeClr val="tx2"/>
                </a:solidFill>
              </a:rPr>
              <a:t>Bénéficiaires : Famille Elie JACQUES</a:t>
            </a:r>
            <a:br>
              <a:rPr lang="fr-FR" altLang="fr-FR" sz="1200" dirty="0">
                <a:solidFill>
                  <a:schemeClr val="tx2"/>
                </a:solidFill>
              </a:rPr>
            </a:br>
            <a:endParaRPr lang="fr-FR" altLang="fr-FR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>
            <a:extLst>
              <a:ext uri="{FF2B5EF4-FFF2-40B4-BE49-F238E27FC236}">
                <a16:creationId xmlns:a16="http://schemas.microsoft.com/office/drawing/2014/main" id="{3D6E0968-BC19-F6B2-ACD6-4745AA986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682" y="320884"/>
            <a:ext cx="8229600" cy="710407"/>
          </a:xfrm>
        </p:spPr>
        <p:txBody>
          <a:bodyPr/>
          <a:lstStyle/>
          <a:p>
            <a:r>
              <a:rPr lang="fr-FR" altLang="fr-FR" sz="1400" b="1" dirty="0"/>
              <a:t>VUE D’ENSEMBLE DU BASSIN VERSANT EN COURS D’AMENAGEMENT</a:t>
            </a:r>
            <a:br>
              <a:rPr lang="fr-FR" altLang="fr-FR" sz="1400" b="1" dirty="0"/>
            </a:br>
            <a:r>
              <a:rPr lang="fr-FR" altLang="fr-FR" sz="1400" b="1" dirty="0"/>
              <a:t>RAVINE TI Kaye et RAVINE Nan Pierre : 53 ha </a:t>
            </a:r>
            <a:endParaRPr lang="fr-FR" altLang="fr-FR" sz="1400" dirty="0"/>
          </a:p>
        </p:txBody>
      </p:sp>
      <p:sp>
        <p:nvSpPr>
          <p:cNvPr id="20493" name="Text Box 5">
            <a:extLst>
              <a:ext uri="{FF2B5EF4-FFF2-40B4-BE49-F238E27FC236}">
                <a16:creationId xmlns:a16="http://schemas.microsoft.com/office/drawing/2014/main" id="{49E859B0-F740-C7C8-DBBE-689FDC29B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832" y="6503907"/>
            <a:ext cx="66960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900" b="1" dirty="0"/>
              <a:t>Charles LILIN Guillaume MICHEL Travaux sur orthophotoplans UTSIG Août 2007</a:t>
            </a:r>
          </a:p>
        </p:txBody>
      </p:sp>
      <p:pic>
        <p:nvPicPr>
          <p:cNvPr id="3" name="Picture 2" descr="C:\Users\guillaume\Documents\Projet Developpement Durable Haiti\Corrections Ravines SOS ESF\fenêtres mapinfos\Boucan Richard 2.bmp">
            <a:extLst>
              <a:ext uri="{FF2B5EF4-FFF2-40B4-BE49-F238E27FC236}">
                <a16:creationId xmlns:a16="http://schemas.microsoft.com/office/drawing/2014/main" id="{7DD6671E-96A4-ACCF-57FF-3D04479763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20"/>
          <a:stretch/>
        </p:blipFill>
        <p:spPr>
          <a:xfrm>
            <a:off x="1763688" y="930980"/>
            <a:ext cx="7380312" cy="4373562"/>
          </a:xfr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936A41D-2223-E9EB-9165-B3D8BF0F6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7064" y="1073855"/>
            <a:ext cx="642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b="1">
                <a:solidFill>
                  <a:srgbClr val="2004EC"/>
                </a:solidFill>
              </a:rPr>
              <a:t>S 12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20D413-459D-1303-B781-62F025400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1377" y="1359605"/>
            <a:ext cx="6429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b="1">
                <a:solidFill>
                  <a:srgbClr val="2004EC"/>
                </a:solidFill>
              </a:rPr>
              <a:t>S 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04B462-EE1B-5245-CCB9-66B743582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252" y="1716792"/>
            <a:ext cx="5000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b="1">
                <a:solidFill>
                  <a:srgbClr val="2004EC"/>
                </a:solidFill>
              </a:rPr>
              <a:t>S 14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EF016586-C329-00CA-CF85-B802707E4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9877" y="1645355"/>
            <a:ext cx="508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b="1">
                <a:solidFill>
                  <a:srgbClr val="2004EC"/>
                </a:solidFill>
              </a:rPr>
              <a:t>C 26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C11703CD-BC55-4889-0AC4-D76E530C9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439" y="2145417"/>
            <a:ext cx="7223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b="1">
                <a:solidFill>
                  <a:srgbClr val="2004EC"/>
                </a:solidFill>
              </a:rPr>
              <a:t>S 24-25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2374E60E-8716-64D1-5A79-5E43EB767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4377" y="3359855"/>
            <a:ext cx="552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b="1">
                <a:solidFill>
                  <a:srgbClr val="2004EC"/>
                </a:solidFill>
              </a:rPr>
              <a:t>S 4-6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56E33B67-100D-EF2B-BB73-9907DA1CA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3002" y="4788605"/>
            <a:ext cx="5000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b="1">
                <a:solidFill>
                  <a:srgbClr val="2004EC"/>
                </a:solidFill>
              </a:rPr>
              <a:t>S 23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B6DFE246-1A19-34E0-71AA-A10193E6A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752" y="4359980"/>
            <a:ext cx="2279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 b="1">
                <a:solidFill>
                  <a:srgbClr val="68EB05"/>
                </a:solidFill>
              </a:rPr>
              <a:t>Pépinière Normil - Bernezieu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CD84B6F-2308-3F95-C3D6-7337B038498B}"/>
              </a:ext>
            </a:extLst>
          </p:cNvPr>
          <p:cNvSpPr txBox="1"/>
          <p:nvPr/>
        </p:nvSpPr>
        <p:spPr>
          <a:xfrm>
            <a:off x="2443287" y="5507244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Morne Ti Kayes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C15C1BF-313B-3F1D-1685-BCE7D829D3AA}"/>
              </a:ext>
            </a:extLst>
          </p:cNvPr>
          <p:cNvCxnSpPr>
            <a:stCxn id="13" idx="0"/>
          </p:cNvCxnSpPr>
          <p:nvPr/>
        </p:nvCxnSpPr>
        <p:spPr>
          <a:xfrm flipV="1">
            <a:off x="3127363" y="3770223"/>
            <a:ext cx="1327014" cy="17370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E25A0DC6-23FB-B6B4-EED0-916F3AEA4851}"/>
              </a:ext>
            </a:extLst>
          </p:cNvPr>
          <p:cNvSpPr txBox="1"/>
          <p:nvPr/>
        </p:nvSpPr>
        <p:spPr>
          <a:xfrm>
            <a:off x="116594" y="2230656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Ravine Nan Pierre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BB8C0A1-F79F-B58F-CF2F-C53C4D4CA864}"/>
              </a:ext>
            </a:extLst>
          </p:cNvPr>
          <p:cNvCxnSpPr>
            <a:cxnSpLocks/>
          </p:cNvCxnSpPr>
          <p:nvPr/>
        </p:nvCxnSpPr>
        <p:spPr>
          <a:xfrm flipV="1">
            <a:off x="1763688" y="2283529"/>
            <a:ext cx="2190626" cy="856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/>
          </a:p>
        </p:txBody>
      </p:sp>
      <p:sp>
        <p:nvSpPr>
          <p:cNvPr id="9219" name="Rectangle 3" descr="DSC0369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re 1">
            <a:extLst>
              <a:ext uri="{FF2B5EF4-FFF2-40B4-BE49-F238E27FC236}">
                <a16:creationId xmlns:a16="http://schemas.microsoft.com/office/drawing/2014/main" id="{EF4FF366-C67B-EC7E-EBD5-9BA4CEBD2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1400" b="1" dirty="0"/>
              <a:t>VUE D’ENSEMBLE DU BASSIN VERSANT EN COURS D’AMENAGEMENT DANS LA 1</a:t>
            </a:r>
            <a:r>
              <a:rPr lang="fr-FR" altLang="fr-FR" sz="1400" b="1" baseline="30000" dirty="0"/>
              <a:t>ère</a:t>
            </a:r>
            <a:r>
              <a:rPr lang="fr-FR" altLang="fr-FR" sz="1400" b="1" dirty="0"/>
              <a:t> SECTION DE BOUCAN RICHARD : </a:t>
            </a:r>
            <a:br>
              <a:rPr lang="fr-FR" altLang="fr-FR" sz="1400" b="1" dirty="0"/>
            </a:br>
            <a:r>
              <a:rPr lang="fr-FR" altLang="fr-FR" sz="1400" b="1" dirty="0"/>
              <a:t>RAVINE TI Kaye ET RAVINE Nan Pierre - 53 ha </a:t>
            </a:r>
            <a:br>
              <a:rPr lang="fr-FR" altLang="fr-FR" sz="1400" b="1" dirty="0"/>
            </a:br>
            <a:r>
              <a:rPr lang="fr-FR" altLang="fr-FR" sz="1400" b="1" dirty="0"/>
              <a:t>Correction de ravines – Construction de seuils et de citernes</a:t>
            </a:r>
            <a:endParaRPr lang="fr-FR" altLang="fr-FR" sz="1400" dirty="0"/>
          </a:p>
        </p:txBody>
      </p:sp>
      <p:pic>
        <p:nvPicPr>
          <p:cNvPr id="21507" name="Picture 2" descr="C:\Users\guillaume\Documents\Projet Developpement Durable Haiti\Corrections Ravines SOS ESF\fenêtres mapinfos\Carte Boucan richard 2.bmp">
            <a:extLst>
              <a:ext uri="{FF2B5EF4-FFF2-40B4-BE49-F238E27FC236}">
                <a16:creationId xmlns:a16="http://schemas.microsoft.com/office/drawing/2014/main" id="{C1E80904-1BC3-9D76-C6F8-6F569BC7B3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676400"/>
            <a:ext cx="8229600" cy="4373563"/>
          </a:xfrm>
          <a:noFill/>
        </p:spPr>
      </p:pic>
      <p:sp>
        <p:nvSpPr>
          <p:cNvPr id="21509" name="Text Box 5">
            <a:extLst>
              <a:ext uri="{FF2B5EF4-FFF2-40B4-BE49-F238E27FC236}">
                <a16:creationId xmlns:a16="http://schemas.microsoft.com/office/drawing/2014/main" id="{42BF1793-7CCB-C24F-7967-8EE830EA4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165850"/>
            <a:ext cx="66960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900" b="1"/>
              <a:t>Charles LILIN Guillaume MICHEL Travaux sur orthophotoplans UTSIG Août 2007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>
            <a:extLst>
              <a:ext uri="{FF2B5EF4-FFF2-40B4-BE49-F238E27FC236}">
                <a16:creationId xmlns:a16="http://schemas.microsoft.com/office/drawing/2014/main" id="{D30FEF8B-FA12-B5A6-2D44-508B30562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9207"/>
            <a:ext cx="72009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8">
            <a:extLst>
              <a:ext uri="{FF2B5EF4-FFF2-40B4-BE49-F238E27FC236}">
                <a16:creationId xmlns:a16="http://schemas.microsoft.com/office/drawing/2014/main" id="{B6F42867-D9A6-B30F-DD63-DF92F11DA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5668962"/>
            <a:ext cx="7272337" cy="8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00" b="1" dirty="0">
                <a:solidFill>
                  <a:schemeClr val="tx2"/>
                </a:solidFill>
              </a:rPr>
              <a:t>SM4-Morne Ti Kayes et SG6-Morne Ti Kayes 1ère section Boucan Richard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br>
              <a:rPr lang="fr-FR" altLang="fr-FR" sz="1400" dirty="0">
                <a:solidFill>
                  <a:schemeClr val="tx2"/>
                </a:solidFill>
              </a:rPr>
            </a:br>
            <a:r>
              <a:rPr lang="fr-FR" altLang="fr-FR" sz="1400" dirty="0">
                <a:solidFill>
                  <a:schemeClr val="tx2"/>
                </a:solidFill>
              </a:rPr>
              <a:t>Vue d’ensemble du bassin versant     </a:t>
            </a:r>
            <a:r>
              <a:rPr lang="fr-FR" altLang="fr-FR" sz="1400" dirty="0"/>
              <a:t>Photo : octobre 2005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41D2930-A122-052A-7296-A7A9F445CB95}"/>
              </a:ext>
            </a:extLst>
          </p:cNvPr>
          <p:cNvSpPr txBox="1"/>
          <p:nvPr/>
        </p:nvSpPr>
        <p:spPr>
          <a:xfrm>
            <a:off x="7596336" y="44624"/>
            <a:ext cx="172819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b="1" dirty="0">
                <a:hlinkClick r:id="rId3" action="ppaction://hlinksldjump"/>
              </a:rPr>
              <a:t>Retour à l’index</a:t>
            </a:r>
            <a:endParaRPr lang="fr-FR" sz="1400" b="1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1">
            <a:extLst>
              <a:ext uri="{FF2B5EF4-FFF2-40B4-BE49-F238E27FC236}">
                <a16:creationId xmlns:a16="http://schemas.microsoft.com/office/drawing/2014/main" id="{A5F941C6-AF20-A136-472D-057F76BB5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r>
              <a:rPr lang="fr-FR" altLang="fr-FR" sz="1400" b="1" dirty="0"/>
              <a:t>SM4-Morne Ti Kayes – Seuils maçonnés / Famille SAINTA</a:t>
            </a:r>
            <a:br>
              <a:rPr lang="fr-FR" altLang="fr-FR" sz="1400" b="1" dirty="0"/>
            </a:br>
            <a:r>
              <a:rPr lang="fr-FR" altLang="fr-FR" sz="1400" b="1" dirty="0"/>
              <a:t>1</a:t>
            </a:r>
            <a:r>
              <a:rPr lang="fr-FR" altLang="fr-FR" sz="1400" b="1" baseline="30000" dirty="0"/>
              <a:t>ère</a:t>
            </a:r>
            <a:r>
              <a:rPr lang="fr-FR" altLang="fr-FR" sz="1400" b="1" dirty="0"/>
              <a:t> Section de Boucan Richard</a:t>
            </a:r>
          </a:p>
        </p:txBody>
      </p:sp>
      <p:pic>
        <p:nvPicPr>
          <p:cNvPr id="25603" name="Picture 3" descr="C:\Users\guillaume\Pictures\Chantiers\Section Boucan Richard\Chantier de Sainta et Faustin le 290806\Pmja 024.jpg">
            <a:extLst>
              <a:ext uri="{FF2B5EF4-FFF2-40B4-BE49-F238E27FC236}">
                <a16:creationId xmlns:a16="http://schemas.microsoft.com/office/drawing/2014/main" id="{AEC4284E-8BA7-E968-0904-9E933A1871B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4313" y="1214438"/>
            <a:ext cx="4038600" cy="3028950"/>
          </a:xfrm>
          <a:noFill/>
        </p:spPr>
      </p:pic>
      <p:pic>
        <p:nvPicPr>
          <p:cNvPr id="25604" name="Picture 4" descr="C:\Users\guillaume\Pictures\101_PANA\P1010275.JPG">
            <a:extLst>
              <a:ext uri="{FF2B5EF4-FFF2-40B4-BE49-F238E27FC236}">
                <a16:creationId xmlns:a16="http://schemas.microsoft.com/office/drawing/2014/main" id="{45BF5211-DCE0-99EE-3652-369A1B9CD67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3214688"/>
            <a:ext cx="4038600" cy="3028950"/>
          </a:xfrm>
          <a:noFill/>
        </p:spPr>
      </p:pic>
      <p:sp>
        <p:nvSpPr>
          <p:cNvPr id="25605" name="ZoneTexte 9">
            <a:extLst>
              <a:ext uri="{FF2B5EF4-FFF2-40B4-BE49-F238E27FC236}">
                <a16:creationId xmlns:a16="http://schemas.microsoft.com/office/drawing/2014/main" id="{614226C4-A779-12BB-C85E-29E689D0A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4286250"/>
            <a:ext cx="30718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/>
              <a:t>Fin du chantier: mai 2006</a:t>
            </a:r>
          </a:p>
        </p:txBody>
      </p:sp>
      <p:sp>
        <p:nvSpPr>
          <p:cNvPr id="25606" name="ZoneTexte 10">
            <a:extLst>
              <a:ext uri="{FF2B5EF4-FFF2-40B4-BE49-F238E27FC236}">
                <a16:creationId xmlns:a16="http://schemas.microsoft.com/office/drawing/2014/main" id="{0EFF36CD-FB53-4BDF-D08F-7E580FB0C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2063" y="6286500"/>
            <a:ext cx="32146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/>
              <a:t> 2</a:t>
            </a:r>
            <a:r>
              <a:rPr lang="fr-FR" altLang="fr-FR" sz="1400" baseline="30000" dirty="0"/>
              <a:t>ème</a:t>
            </a:r>
            <a:r>
              <a:rPr lang="fr-FR" altLang="fr-FR" sz="1400" dirty="0"/>
              <a:t> </a:t>
            </a:r>
            <a:r>
              <a:rPr lang="fr-FR" altLang="fr-FR" sz="1400" dirty="0" err="1"/>
              <a:t>récolte:Septembre</a:t>
            </a:r>
            <a:r>
              <a:rPr lang="fr-FR" altLang="fr-FR" sz="1400" dirty="0"/>
              <a:t> 2007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>
            <a:extLst>
              <a:ext uri="{FF2B5EF4-FFF2-40B4-BE49-F238E27FC236}">
                <a16:creationId xmlns:a16="http://schemas.microsoft.com/office/drawing/2014/main" id="{84F606D0-C628-513C-E027-15F2A4397E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8425" y="5013176"/>
            <a:ext cx="7859713" cy="777875"/>
          </a:xfrm>
          <a:noFill/>
        </p:spPr>
        <p:txBody>
          <a:bodyPr/>
          <a:lstStyle/>
          <a:p>
            <a:pPr eaLnBrk="1" hangingPunct="1"/>
            <a:br>
              <a:rPr lang="fr-FR" altLang="fr-FR" sz="1400" b="1" dirty="0"/>
            </a:br>
            <a:br>
              <a:rPr lang="fr-FR" altLang="fr-FR" sz="1400" b="1" dirty="0"/>
            </a:br>
            <a:r>
              <a:rPr lang="fr-FR" altLang="fr-FR" sz="1400" b="1" dirty="0"/>
              <a:t>SM4-Morne Ti Kayes et S6-Morne Ti Kayes </a:t>
            </a:r>
            <a:r>
              <a:rPr lang="fr-FR" altLang="fr-FR" sz="1400" dirty="0"/>
              <a:t>1</a:t>
            </a:r>
            <a:r>
              <a:rPr lang="fr-FR" altLang="fr-FR" sz="1400" baseline="30000" dirty="0"/>
              <a:t>ère</a:t>
            </a:r>
            <a:r>
              <a:rPr lang="fr-FR" altLang="fr-FR" sz="1400" dirty="0"/>
              <a:t> section Boucan Richard</a:t>
            </a:r>
            <a:br>
              <a:rPr lang="fr-FR" altLang="fr-FR" sz="1400" b="1" dirty="0"/>
            </a:br>
            <a:r>
              <a:rPr lang="fr-FR" altLang="fr-FR" sz="1400" b="1" dirty="0"/>
              <a:t> </a:t>
            </a:r>
            <a:br>
              <a:rPr lang="fr-FR" altLang="fr-FR" sz="1200" dirty="0"/>
            </a:br>
            <a:r>
              <a:rPr lang="fr-FR" altLang="fr-FR" sz="1400" dirty="0"/>
              <a:t>Conduite de chantier Photo : mai 2006</a:t>
            </a:r>
            <a:br>
              <a:rPr lang="fr-FR" altLang="fr-FR" sz="1200" dirty="0"/>
            </a:br>
            <a:br>
              <a:rPr lang="fr-FR" altLang="fr-FR" sz="1200" dirty="0"/>
            </a:br>
            <a:endParaRPr lang="fr-FR" altLang="fr-FR" sz="1200" dirty="0"/>
          </a:p>
        </p:txBody>
      </p:sp>
      <p:pic>
        <p:nvPicPr>
          <p:cNvPr id="18437" name="Picture 10">
            <a:extLst>
              <a:ext uri="{FF2B5EF4-FFF2-40B4-BE49-F238E27FC236}">
                <a16:creationId xmlns:a16="http://schemas.microsoft.com/office/drawing/2014/main" id="{1CE19F59-BACA-29A6-D3AB-628661BB2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0"/>
            <a:ext cx="6337300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9">
            <a:extLst>
              <a:ext uri="{FF2B5EF4-FFF2-40B4-BE49-F238E27FC236}">
                <a16:creationId xmlns:a16="http://schemas.microsoft.com/office/drawing/2014/main" id="{C3EBCA8E-8ABA-D8AC-E060-0A4F719D4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6201222" cy="465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10">
            <a:extLst>
              <a:ext uri="{FF2B5EF4-FFF2-40B4-BE49-F238E27FC236}">
                <a16:creationId xmlns:a16="http://schemas.microsoft.com/office/drawing/2014/main" id="{876ABA71-53D9-5E20-AEAD-C35C86C21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057" y="4664865"/>
            <a:ext cx="154781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00" dirty="0"/>
              <a:t>Photo : juin 2006</a:t>
            </a:r>
          </a:p>
        </p:txBody>
      </p:sp>
      <p:sp>
        <p:nvSpPr>
          <p:cNvPr id="19461" name="Text Box 13">
            <a:extLst>
              <a:ext uri="{FF2B5EF4-FFF2-40B4-BE49-F238E27FC236}">
                <a16:creationId xmlns:a16="http://schemas.microsoft.com/office/drawing/2014/main" id="{5FD99DF9-892B-3498-2BBC-860E02156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5292149"/>
            <a:ext cx="69850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00" b="1" dirty="0">
                <a:solidFill>
                  <a:schemeClr val="tx2"/>
                </a:solidFill>
              </a:rPr>
              <a:t>SM4-Morne Ti Kayes</a:t>
            </a:r>
            <a:br>
              <a:rPr lang="fr-FR" altLang="fr-FR" sz="1400" b="1" dirty="0">
                <a:solidFill>
                  <a:schemeClr val="tx2"/>
                </a:solidFill>
              </a:rPr>
            </a:br>
            <a:r>
              <a:rPr lang="fr-FR" altLang="fr-FR" sz="1400" dirty="0">
                <a:solidFill>
                  <a:schemeClr val="tx2"/>
                </a:solidFill>
              </a:rPr>
              <a:t>Seuils Ravine Morne Ti Kayes  1ère section Boucan Richard</a:t>
            </a:r>
            <a:br>
              <a:rPr lang="fr-FR" altLang="fr-FR" sz="1400" dirty="0">
                <a:solidFill>
                  <a:schemeClr val="tx2"/>
                </a:solidFill>
              </a:rPr>
            </a:br>
            <a:r>
              <a:rPr lang="fr-FR" altLang="fr-FR" sz="1400" dirty="0">
                <a:solidFill>
                  <a:schemeClr val="tx2"/>
                </a:solidFill>
              </a:rPr>
              <a:t>Deux seuils maçonnés</a:t>
            </a:r>
            <a:br>
              <a:rPr lang="fr-FR" altLang="fr-FR" sz="1400" dirty="0">
                <a:solidFill>
                  <a:schemeClr val="tx2"/>
                </a:solidFill>
              </a:rPr>
            </a:br>
            <a:br>
              <a:rPr lang="fr-FR" altLang="fr-FR" sz="1400" dirty="0">
                <a:solidFill>
                  <a:schemeClr val="tx2"/>
                </a:solidFill>
              </a:rPr>
            </a:br>
            <a:r>
              <a:rPr lang="fr-FR" altLang="fr-FR" sz="1400" dirty="0">
                <a:solidFill>
                  <a:schemeClr val="tx2"/>
                </a:solidFill>
              </a:rPr>
              <a:t>Bénéficiaires : familles </a:t>
            </a:r>
            <a:r>
              <a:rPr lang="fr-FR" altLang="fr-FR" sz="1400" dirty="0" err="1">
                <a:solidFill>
                  <a:schemeClr val="tx2"/>
                </a:solidFill>
              </a:rPr>
              <a:t>Sainta</a:t>
            </a:r>
            <a:r>
              <a:rPr lang="fr-FR" altLang="fr-FR" sz="1400" dirty="0">
                <a:solidFill>
                  <a:schemeClr val="tx2"/>
                </a:solidFill>
              </a:rPr>
              <a:t> et Faustin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>
            <a:extLst>
              <a:ext uri="{FF2B5EF4-FFF2-40B4-BE49-F238E27FC236}">
                <a16:creationId xmlns:a16="http://schemas.microsoft.com/office/drawing/2014/main" id="{5741B087-DD52-1FEC-27C6-E01F37767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30925"/>
            <a:ext cx="8064500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5">
            <a:extLst>
              <a:ext uri="{FF2B5EF4-FFF2-40B4-BE49-F238E27FC236}">
                <a16:creationId xmlns:a16="http://schemas.microsoft.com/office/drawing/2014/main" id="{FDCE1A59-BF72-4B6D-5BE5-0697C597B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4941168"/>
            <a:ext cx="59753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00" b="1" dirty="0">
                <a:solidFill>
                  <a:schemeClr val="tx2"/>
                </a:solidFill>
              </a:rPr>
              <a:t>SM4-Morne Ti Kayes</a:t>
            </a:r>
            <a:br>
              <a:rPr lang="fr-FR" altLang="fr-FR" sz="1400" b="1" dirty="0">
                <a:solidFill>
                  <a:schemeClr val="tx2"/>
                </a:solidFill>
              </a:rPr>
            </a:br>
            <a:r>
              <a:rPr lang="fr-FR" altLang="fr-FR" sz="1400" dirty="0">
                <a:solidFill>
                  <a:schemeClr val="tx2"/>
                </a:solidFill>
              </a:rPr>
              <a:t>Ravine Morne Ti Kayes  1ère section Boucan Richard</a:t>
            </a:r>
            <a:br>
              <a:rPr lang="fr-FR" altLang="fr-FR" sz="1400" dirty="0">
                <a:solidFill>
                  <a:schemeClr val="tx2"/>
                </a:solidFill>
              </a:rPr>
            </a:br>
            <a:r>
              <a:rPr lang="fr-FR" altLang="fr-FR" sz="1400" dirty="0">
                <a:solidFill>
                  <a:schemeClr val="tx2"/>
                </a:solidFill>
              </a:rPr>
              <a:t>Retenue d’eau après épisode pluvieux</a:t>
            </a:r>
          </a:p>
        </p:txBody>
      </p:sp>
      <p:sp>
        <p:nvSpPr>
          <p:cNvPr id="20484" name="Text Box 6">
            <a:extLst>
              <a:ext uri="{FF2B5EF4-FFF2-40B4-BE49-F238E27FC236}">
                <a16:creationId xmlns:a16="http://schemas.microsoft.com/office/drawing/2014/main" id="{690D0353-2169-0FE6-DA8A-F213547D7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7931" y="4618990"/>
            <a:ext cx="23034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00" dirty="0"/>
              <a:t>Photo : juillet 2006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7">
            <a:extLst>
              <a:ext uri="{FF2B5EF4-FFF2-40B4-BE49-F238E27FC236}">
                <a16:creationId xmlns:a16="http://schemas.microsoft.com/office/drawing/2014/main" id="{CC47AB36-BA79-E079-55EE-7AA1A60A7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038" y="5995181"/>
            <a:ext cx="586796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00" b="1" dirty="0">
                <a:solidFill>
                  <a:schemeClr val="tx2"/>
                </a:solidFill>
              </a:rPr>
              <a:t> SG6-Morne Ti Kayes</a:t>
            </a:r>
            <a:br>
              <a:rPr lang="fr-FR" altLang="fr-FR" sz="1400" b="1" dirty="0">
                <a:solidFill>
                  <a:schemeClr val="tx2"/>
                </a:solidFill>
              </a:rPr>
            </a:br>
            <a:r>
              <a:rPr lang="fr-FR" altLang="fr-FR" sz="1400" dirty="0">
                <a:solidFill>
                  <a:schemeClr val="tx2"/>
                </a:solidFill>
              </a:rPr>
              <a:t>Seuil en gabions SG6-Morne Ti Kayes,</a:t>
            </a:r>
            <a:r>
              <a:rPr lang="fr-FR" altLang="fr-FR" sz="1400" b="1" dirty="0">
                <a:solidFill>
                  <a:schemeClr val="tx2"/>
                </a:solidFill>
              </a:rPr>
              <a:t> </a:t>
            </a:r>
            <a:r>
              <a:rPr lang="fr-FR" altLang="fr-FR" sz="1400" dirty="0">
                <a:solidFill>
                  <a:schemeClr val="tx2"/>
                </a:solidFill>
              </a:rPr>
              <a:t>1ère section Boucan Richard</a:t>
            </a:r>
            <a:br>
              <a:rPr lang="fr-FR" altLang="fr-FR" sz="1400" dirty="0">
                <a:solidFill>
                  <a:schemeClr val="tx2"/>
                </a:solidFill>
              </a:rPr>
            </a:br>
            <a:r>
              <a:rPr lang="fr-FR" altLang="fr-FR" sz="1400" dirty="0">
                <a:solidFill>
                  <a:schemeClr val="tx2"/>
                </a:solidFill>
              </a:rPr>
              <a:t>Bénéficiaires : famille Faustin</a:t>
            </a:r>
          </a:p>
        </p:txBody>
      </p:sp>
      <p:pic>
        <p:nvPicPr>
          <p:cNvPr id="21508" name="Picture 8">
            <a:extLst>
              <a:ext uri="{FF2B5EF4-FFF2-40B4-BE49-F238E27FC236}">
                <a16:creationId xmlns:a16="http://schemas.microsoft.com/office/drawing/2014/main" id="{DF886403-9E47-A76C-37F2-3B08D3D76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597" y="929782"/>
            <a:ext cx="8890805" cy="499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9">
            <a:extLst>
              <a:ext uri="{FF2B5EF4-FFF2-40B4-BE49-F238E27FC236}">
                <a16:creationId xmlns:a16="http://schemas.microsoft.com/office/drawing/2014/main" id="{A5F2E519-169B-ADB8-7F37-0934F028F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736" y="4652122"/>
            <a:ext cx="230475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00" dirty="0"/>
              <a:t>Photo : décembre 2006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49DBBB2-FC27-7ED4-8744-F0154DF39D03}"/>
              </a:ext>
            </a:extLst>
          </p:cNvPr>
          <p:cNvSpPr txBox="1"/>
          <p:nvPr/>
        </p:nvSpPr>
        <p:spPr>
          <a:xfrm>
            <a:off x="7668344" y="476672"/>
            <a:ext cx="172819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b="1" dirty="0">
                <a:hlinkClick r:id="rId3" action="ppaction://hlinksldjump"/>
              </a:rPr>
              <a:t>Retour à l’index</a:t>
            </a:r>
            <a:endParaRPr lang="fr-FR" sz="1400" b="1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7F34A1C8-69F6-915C-5680-7AC852992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215495"/>
            <a:ext cx="3168352" cy="563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5">
            <a:extLst>
              <a:ext uri="{FF2B5EF4-FFF2-40B4-BE49-F238E27FC236}">
                <a16:creationId xmlns:a16="http://schemas.microsoft.com/office/drawing/2014/main" id="{CEC4921B-C04B-85D9-3C97-EDF569AC8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6002704"/>
            <a:ext cx="59753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00" b="1" dirty="0">
                <a:solidFill>
                  <a:schemeClr val="tx2"/>
                </a:solidFill>
              </a:rPr>
              <a:t>SM4-Morne Ti Kayes</a:t>
            </a:r>
            <a:br>
              <a:rPr lang="fr-FR" altLang="fr-FR" sz="1400" b="1" dirty="0">
                <a:solidFill>
                  <a:schemeClr val="tx2"/>
                </a:solidFill>
              </a:rPr>
            </a:br>
            <a:r>
              <a:rPr lang="fr-FR" altLang="fr-FR" sz="1400" dirty="0">
                <a:solidFill>
                  <a:schemeClr val="tx2"/>
                </a:solidFill>
              </a:rPr>
              <a:t>Ravine Morne Ti Kayes,  1ère section Boucan Richard</a:t>
            </a:r>
            <a:br>
              <a:rPr lang="fr-FR" altLang="fr-FR" sz="1400" dirty="0">
                <a:solidFill>
                  <a:schemeClr val="tx2"/>
                </a:solidFill>
              </a:rPr>
            </a:br>
            <a:r>
              <a:rPr lang="fr-FR" altLang="fr-FR" sz="1400" dirty="0">
                <a:solidFill>
                  <a:schemeClr val="tx2"/>
                </a:solidFill>
              </a:rPr>
              <a:t>Cultures après aménagement</a:t>
            </a:r>
          </a:p>
        </p:txBody>
      </p:sp>
      <p:pic>
        <p:nvPicPr>
          <p:cNvPr id="22534" name="Picture 10">
            <a:extLst>
              <a:ext uri="{FF2B5EF4-FFF2-40B4-BE49-F238E27FC236}">
                <a16:creationId xmlns:a16="http://schemas.microsoft.com/office/drawing/2014/main" id="{CE7232F1-04F6-52F7-6EB8-7976D4565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72" y="260648"/>
            <a:ext cx="49784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11">
            <a:extLst>
              <a:ext uri="{FF2B5EF4-FFF2-40B4-BE49-F238E27FC236}">
                <a16:creationId xmlns:a16="http://schemas.microsoft.com/office/drawing/2014/main" id="{03A57A30-29D4-1029-6140-74F2D7D71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3121223"/>
            <a:ext cx="248339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00" dirty="0"/>
              <a:t>Photos : décembre 2006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4">
            <a:extLst>
              <a:ext uri="{FF2B5EF4-FFF2-40B4-BE49-F238E27FC236}">
                <a16:creationId xmlns:a16="http://schemas.microsoft.com/office/drawing/2014/main" id="{B640A8A7-F772-D9FD-9404-1EA5197A5241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3138483"/>
              </p:ext>
            </p:extLst>
          </p:nvPr>
        </p:nvGraphicFramePr>
        <p:xfrm>
          <a:off x="565150" y="1268760"/>
          <a:ext cx="8013700" cy="454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048890" imgH="5134009" progId="Excel.Sheet.8">
                  <p:embed/>
                </p:oleObj>
              </mc:Choice>
              <mc:Fallback>
                <p:oleObj name="Worksheet" r:id="rId2" imgW="9048890" imgH="5134009" progId="Excel.Sheet.8">
                  <p:embed/>
                  <p:pic>
                    <p:nvPicPr>
                      <p:cNvPr id="23554" name="Object 4">
                        <a:extLst>
                          <a:ext uri="{FF2B5EF4-FFF2-40B4-BE49-F238E27FC236}">
                            <a16:creationId xmlns:a16="http://schemas.microsoft.com/office/drawing/2014/main" id="{B640A8A7-F772-D9FD-9404-1EA5197A52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" y="1268760"/>
                        <a:ext cx="8013700" cy="454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5" name="Text Box 7">
            <a:extLst>
              <a:ext uri="{FF2B5EF4-FFF2-40B4-BE49-F238E27FC236}">
                <a16:creationId xmlns:a16="http://schemas.microsoft.com/office/drawing/2014/main" id="{F228CF06-5F7C-EF53-A872-15B4F96D7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549275"/>
            <a:ext cx="69847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00" b="1" dirty="0">
                <a:solidFill>
                  <a:schemeClr val="tx2"/>
                </a:solidFill>
              </a:rPr>
              <a:t>SM4-Morne Ti Kayes</a:t>
            </a:r>
            <a:br>
              <a:rPr lang="fr-FR" altLang="fr-FR" sz="1400" b="1" dirty="0">
                <a:solidFill>
                  <a:schemeClr val="tx2"/>
                </a:solidFill>
              </a:rPr>
            </a:br>
            <a:r>
              <a:rPr lang="fr-FR" altLang="fr-FR" sz="1400" dirty="0">
                <a:solidFill>
                  <a:schemeClr val="tx2"/>
                </a:solidFill>
              </a:rPr>
              <a:t>Deux seuils maçonnés dans la ravine Morne Ti Kayes, 1ère section Boucan Richard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4">
            <a:extLst>
              <a:ext uri="{FF2B5EF4-FFF2-40B4-BE49-F238E27FC236}">
                <a16:creationId xmlns:a16="http://schemas.microsoft.com/office/drawing/2014/main" id="{603D61B0-95D2-869E-B274-BF9FC7421106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8123014"/>
              </p:ext>
            </p:extLst>
          </p:nvPr>
        </p:nvGraphicFramePr>
        <p:xfrm>
          <a:off x="943768" y="1916832"/>
          <a:ext cx="7256463" cy="383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172441" imgH="4848361" progId="Excel.Sheet.8">
                  <p:embed/>
                </p:oleObj>
              </mc:Choice>
              <mc:Fallback>
                <p:oleObj name="Worksheet" r:id="rId2" imgW="9172441" imgH="4848361" progId="Excel.Sheet.8">
                  <p:embed/>
                  <p:pic>
                    <p:nvPicPr>
                      <p:cNvPr id="24578" name="Object 4">
                        <a:extLst>
                          <a:ext uri="{FF2B5EF4-FFF2-40B4-BE49-F238E27FC236}">
                            <a16:creationId xmlns:a16="http://schemas.microsoft.com/office/drawing/2014/main" id="{603D61B0-95D2-869E-B274-BF9FC74211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3768" y="1916832"/>
                        <a:ext cx="7256463" cy="383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7">
            <a:extLst>
              <a:ext uri="{FF2B5EF4-FFF2-40B4-BE49-F238E27FC236}">
                <a16:creationId xmlns:a16="http://schemas.microsoft.com/office/drawing/2014/main" id="{2D572FBF-2D21-5255-F1EB-F2BAA413F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692150"/>
            <a:ext cx="66254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00" b="1" dirty="0">
                <a:solidFill>
                  <a:schemeClr val="tx2"/>
                </a:solidFill>
              </a:rPr>
              <a:t> SG6-Morne Ti Kayes</a:t>
            </a:r>
            <a:br>
              <a:rPr lang="fr-FR" altLang="fr-FR" sz="1400" b="1" dirty="0">
                <a:solidFill>
                  <a:schemeClr val="tx2"/>
                </a:solidFill>
              </a:rPr>
            </a:br>
            <a:r>
              <a:rPr lang="fr-FR" altLang="fr-FR" sz="1400" dirty="0">
                <a:solidFill>
                  <a:schemeClr val="tx2"/>
                </a:solidFill>
              </a:rPr>
              <a:t>Seuil en gabions dans la ravine Morne Ti Kayes  1ère section Boucan Richard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Le mur sec retient des sédiments en amont, mais on peut constater une perte d’alluvions à la base en aval.</a:t>
            </a:r>
          </a:p>
        </p:txBody>
      </p:sp>
      <p:sp>
        <p:nvSpPr>
          <p:cNvPr id="51203" name="Rectangle 3" descr="DSC0431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fr-FR"/>
              <a:t>Le mur sec retient des sédiments en amont, mais on peut constater une perte d’alluvions à la base en aval.</a:t>
            </a:r>
          </a:p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0" y="6453336"/>
            <a:ext cx="88924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accent3"/>
                </a:solidFill>
              </a:rPr>
              <a:t>Le mur sec retient des sédiments en amont, mais on constate une perte d’alluvions à la base, en aval.</a:t>
            </a:r>
          </a:p>
        </p:txBody>
      </p:sp>
    </p:spTree>
    <p:extLst>
      <p:ext uri="{BB962C8B-B14F-4D97-AF65-F5344CB8AC3E}">
        <p14:creationId xmlns:p14="http://schemas.microsoft.com/office/powerpoint/2010/main" val="7426899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Copie de Vue_d'ensemble">
            <a:extLst>
              <a:ext uri="{FF2B5EF4-FFF2-40B4-BE49-F238E27FC236}">
                <a16:creationId xmlns:a16="http://schemas.microsoft.com/office/drawing/2014/main" id="{6315DF81-4147-4436-B46F-83BEFB2A2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268413"/>
            <a:ext cx="8115300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4">
            <a:extLst>
              <a:ext uri="{FF2B5EF4-FFF2-40B4-BE49-F238E27FC236}">
                <a16:creationId xmlns:a16="http://schemas.microsoft.com/office/drawing/2014/main" id="{2E87669C-778E-96A0-9A9A-12421C629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6250"/>
            <a:ext cx="8208962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400" b="1" dirty="0"/>
              <a:t>VUE D’ENSEMBLE DES BASSINS VERSANTS EN COURS D’AMENAGEMENT </a:t>
            </a:r>
          </a:p>
          <a:p>
            <a:pPr algn="ctr" eaLnBrk="1" hangingPunct="1"/>
            <a:r>
              <a:rPr lang="fr-FR" altLang="fr-FR" sz="1400" b="1" dirty="0"/>
              <a:t>RAVINES TI CRETE ET RAVINE BOIS SCIE : 144 ha et RAVINE ROUSSEAU : 70 ha</a:t>
            </a:r>
          </a:p>
          <a:p>
            <a:pPr algn="ctr" eaLnBrk="1" hangingPunct="1"/>
            <a:r>
              <a:rPr lang="fr-FR" altLang="fr-FR" sz="1400" b="1" dirty="0"/>
              <a:t>Correction de ravines – Construction de seuils</a:t>
            </a:r>
          </a:p>
        </p:txBody>
      </p:sp>
      <p:sp>
        <p:nvSpPr>
          <p:cNvPr id="9220" name="Text Box 5">
            <a:extLst>
              <a:ext uri="{FF2B5EF4-FFF2-40B4-BE49-F238E27FC236}">
                <a16:creationId xmlns:a16="http://schemas.microsoft.com/office/drawing/2014/main" id="{3457FBEF-4105-CDEB-E9B4-FBF077A05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165850"/>
            <a:ext cx="66960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900" b="1"/>
              <a:t>Charles LILIN Guillaume MICHEL Travaux sur orthophotoplans UTSIG Août 2007</a:t>
            </a:r>
          </a:p>
        </p:txBody>
      </p:sp>
      <p:sp>
        <p:nvSpPr>
          <p:cNvPr id="9221" name="Text Box 6">
            <a:extLst>
              <a:ext uri="{FF2B5EF4-FFF2-40B4-BE49-F238E27FC236}">
                <a16:creationId xmlns:a16="http://schemas.microsoft.com/office/drawing/2014/main" id="{573B5E1B-6BD0-F5C1-5064-DB97CBCF9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1628775"/>
            <a:ext cx="912813" cy="2286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600">
                <a:latin typeface="Arial Black" panose="020B0A04020102020204" pitchFamily="34" charset="0"/>
              </a:rPr>
              <a:t>Ravine Ti Crête</a:t>
            </a:r>
            <a:endParaRPr lang="fr-FR" altLang="fr-FR"/>
          </a:p>
        </p:txBody>
      </p:sp>
      <p:sp>
        <p:nvSpPr>
          <p:cNvPr id="9222" name="Text Box 8">
            <a:extLst>
              <a:ext uri="{FF2B5EF4-FFF2-40B4-BE49-F238E27FC236}">
                <a16:creationId xmlns:a16="http://schemas.microsoft.com/office/drawing/2014/main" id="{797D9D48-B660-D0AB-DFC1-445B47006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3068638"/>
            <a:ext cx="912813" cy="2286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600">
                <a:latin typeface="Arial Black" panose="020B0A04020102020204" pitchFamily="34" charset="0"/>
              </a:rPr>
              <a:t>Ravine Bois Scié</a:t>
            </a:r>
            <a:endParaRPr lang="fr-FR" altLang="fr-FR"/>
          </a:p>
        </p:txBody>
      </p:sp>
      <p:sp>
        <p:nvSpPr>
          <p:cNvPr id="9223" name="Text Box 9">
            <a:extLst>
              <a:ext uri="{FF2B5EF4-FFF2-40B4-BE49-F238E27FC236}">
                <a16:creationId xmlns:a16="http://schemas.microsoft.com/office/drawing/2014/main" id="{B3C76BC6-51D3-094D-7D83-C7821F7DF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5013325"/>
            <a:ext cx="912812" cy="2286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600" dirty="0">
                <a:latin typeface="Arial Black" panose="020B0A04020102020204" pitchFamily="34" charset="0"/>
              </a:rPr>
              <a:t>Ravine Rousseau</a:t>
            </a:r>
            <a:endParaRPr lang="fr-FR" altLang="fr-FR" dirty="0"/>
          </a:p>
        </p:txBody>
      </p:sp>
      <p:sp>
        <p:nvSpPr>
          <p:cNvPr id="9224" name="Line 10">
            <a:extLst>
              <a:ext uri="{FF2B5EF4-FFF2-40B4-BE49-F238E27FC236}">
                <a16:creationId xmlns:a16="http://schemas.microsoft.com/office/drawing/2014/main" id="{EC983F65-2EE5-C432-60AF-55330A72AB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8125" y="1844675"/>
            <a:ext cx="5048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25" name="Line 11">
            <a:extLst>
              <a:ext uri="{FF2B5EF4-FFF2-40B4-BE49-F238E27FC236}">
                <a16:creationId xmlns:a16="http://schemas.microsoft.com/office/drawing/2014/main" id="{1938EA0D-7C78-3DE3-4EAC-47C36BCF64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72225" y="3213100"/>
            <a:ext cx="936625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26" name="Line 12">
            <a:extLst>
              <a:ext uri="{FF2B5EF4-FFF2-40B4-BE49-F238E27FC236}">
                <a16:creationId xmlns:a16="http://schemas.microsoft.com/office/drawing/2014/main" id="{9D0FEFA4-A44B-DFFA-0DE5-35C02A48F34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59338" y="4365625"/>
            <a:ext cx="18002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>
            <a:extLst>
              <a:ext uri="{FF2B5EF4-FFF2-40B4-BE49-F238E27FC236}">
                <a16:creationId xmlns:a16="http://schemas.microsoft.com/office/drawing/2014/main" id="{9B2011CB-D0B3-33D0-7D5C-86D67A38F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0407" y="17507"/>
            <a:ext cx="6465887" cy="484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5">
            <a:extLst>
              <a:ext uri="{FF2B5EF4-FFF2-40B4-BE49-F238E27FC236}">
                <a16:creationId xmlns:a16="http://schemas.microsoft.com/office/drawing/2014/main" id="{4EC0662C-B08D-5921-F4D3-C53B26CE9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969" y="5373216"/>
            <a:ext cx="6913563" cy="8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00" b="1" dirty="0">
                <a:solidFill>
                  <a:schemeClr val="tx2"/>
                </a:solidFill>
              </a:rPr>
              <a:t>SG9-Rousseau</a:t>
            </a:r>
            <a:br>
              <a:rPr lang="fr-FR" altLang="fr-FR" sz="1400" b="1" dirty="0">
                <a:solidFill>
                  <a:schemeClr val="tx2"/>
                </a:solidFill>
              </a:rPr>
            </a:br>
            <a:r>
              <a:rPr lang="fr-FR" altLang="fr-FR" sz="1400" dirty="0">
                <a:solidFill>
                  <a:schemeClr val="tx2"/>
                </a:solidFill>
              </a:rPr>
              <a:t>Seuil en gabions Ravine Rousseau, 8ème section Ravine Gros Morne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00" dirty="0">
                <a:solidFill>
                  <a:schemeClr val="tx2"/>
                </a:solidFill>
              </a:rPr>
              <a:t>Bénéficiaires : famille </a:t>
            </a:r>
            <a:r>
              <a:rPr lang="fr-FR" altLang="fr-FR" sz="1400" dirty="0" err="1">
                <a:solidFill>
                  <a:schemeClr val="tx2"/>
                </a:solidFill>
              </a:rPr>
              <a:t>Résillet</a:t>
            </a:r>
            <a:endParaRPr lang="fr-FR" altLang="fr-FR" sz="1400" dirty="0">
              <a:solidFill>
                <a:schemeClr val="tx2"/>
              </a:solidFill>
            </a:endParaRPr>
          </a:p>
        </p:txBody>
      </p:sp>
      <p:sp>
        <p:nvSpPr>
          <p:cNvPr id="35844" name="Text Box 6">
            <a:extLst>
              <a:ext uri="{FF2B5EF4-FFF2-40B4-BE49-F238E27FC236}">
                <a16:creationId xmlns:a16="http://schemas.microsoft.com/office/drawing/2014/main" id="{B4E0A98B-A8CE-9021-1D87-BC8746628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96" y="4941168"/>
            <a:ext cx="259290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00" dirty="0"/>
              <a:t>Photos : décembre 2006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E81AC29-9275-E0EB-2180-47B3B09889A8}"/>
              </a:ext>
            </a:extLst>
          </p:cNvPr>
          <p:cNvSpPr txBox="1"/>
          <p:nvPr/>
        </p:nvSpPr>
        <p:spPr>
          <a:xfrm>
            <a:off x="7668344" y="476672"/>
            <a:ext cx="172819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b="1" dirty="0">
                <a:hlinkClick r:id="rId3" action="ppaction://hlinksldjump"/>
              </a:rPr>
              <a:t>Retour à l’index</a:t>
            </a:r>
            <a:endParaRPr lang="fr-FR" sz="1400" b="1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Copie de Vue_d'ensemble">
            <a:extLst>
              <a:ext uri="{FF2B5EF4-FFF2-40B4-BE49-F238E27FC236}">
                <a16:creationId xmlns:a16="http://schemas.microsoft.com/office/drawing/2014/main" id="{92B94131-BA12-D093-A8C4-B6E7B7671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268413"/>
            <a:ext cx="8115300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4">
            <a:extLst>
              <a:ext uri="{FF2B5EF4-FFF2-40B4-BE49-F238E27FC236}">
                <a16:creationId xmlns:a16="http://schemas.microsoft.com/office/drawing/2014/main" id="{A7CB24E5-9D68-4A4D-E4E7-83E9EE154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6250"/>
            <a:ext cx="82089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b="1" dirty="0"/>
              <a:t>VUE D’ENSEMBLE DE BASSINS VERSANTS EN COURS D’AMENAGEMENT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b="1" dirty="0"/>
              <a:t>RAVINES TI CRETE ET RAVINE BOIS SCIE : 144 ha et </a:t>
            </a:r>
            <a:r>
              <a:rPr lang="fr-FR" altLang="fr-FR" sz="1800" b="1" dirty="0"/>
              <a:t>RAVINE ROUSSEAU </a:t>
            </a:r>
            <a:r>
              <a:rPr lang="fr-FR" altLang="fr-FR" sz="1400" b="1" dirty="0"/>
              <a:t>: 70 ha</a:t>
            </a:r>
          </a:p>
        </p:txBody>
      </p:sp>
      <p:sp>
        <p:nvSpPr>
          <p:cNvPr id="11268" name="Text Box 5">
            <a:extLst>
              <a:ext uri="{FF2B5EF4-FFF2-40B4-BE49-F238E27FC236}">
                <a16:creationId xmlns:a16="http://schemas.microsoft.com/office/drawing/2014/main" id="{F46CCC38-C069-D833-457F-802E90901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237288"/>
            <a:ext cx="66960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900" b="1" dirty="0"/>
              <a:t>Charles LILIN, Guillaume MICHEL Travaux sur orthophotoplans UTSIG Août 2007</a:t>
            </a:r>
          </a:p>
        </p:txBody>
      </p:sp>
      <p:sp>
        <p:nvSpPr>
          <p:cNvPr id="11269" name="Text Box 6">
            <a:extLst>
              <a:ext uri="{FF2B5EF4-FFF2-40B4-BE49-F238E27FC236}">
                <a16:creationId xmlns:a16="http://schemas.microsoft.com/office/drawing/2014/main" id="{396061D3-EBE3-6E60-6089-45E049607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1628775"/>
            <a:ext cx="912813" cy="2286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600">
                <a:latin typeface="Arial Black" panose="020B0A04020102020204" pitchFamily="34" charset="0"/>
              </a:rPr>
              <a:t>Ravine Ti Crête</a:t>
            </a:r>
            <a:endParaRPr lang="fr-FR" altLang="fr-FR" sz="1800"/>
          </a:p>
        </p:txBody>
      </p:sp>
      <p:sp>
        <p:nvSpPr>
          <p:cNvPr id="11270" name="Text Box 8">
            <a:extLst>
              <a:ext uri="{FF2B5EF4-FFF2-40B4-BE49-F238E27FC236}">
                <a16:creationId xmlns:a16="http://schemas.microsoft.com/office/drawing/2014/main" id="{6A8BEE84-7BDF-7D7D-0559-F0FBFFBB7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3068638"/>
            <a:ext cx="912813" cy="2286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600">
                <a:latin typeface="Arial Black" panose="020B0A04020102020204" pitchFamily="34" charset="0"/>
              </a:rPr>
              <a:t>Ravine Bois Scié</a:t>
            </a:r>
            <a:endParaRPr lang="fr-FR" altLang="fr-FR" sz="1800"/>
          </a:p>
        </p:txBody>
      </p:sp>
      <p:sp>
        <p:nvSpPr>
          <p:cNvPr id="11272" name="Line 10">
            <a:extLst>
              <a:ext uri="{FF2B5EF4-FFF2-40B4-BE49-F238E27FC236}">
                <a16:creationId xmlns:a16="http://schemas.microsoft.com/office/drawing/2014/main" id="{D2082442-D0CE-2F8F-8796-AB55D6B0C8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8125" y="1844675"/>
            <a:ext cx="5048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273" name="Line 11">
            <a:extLst>
              <a:ext uri="{FF2B5EF4-FFF2-40B4-BE49-F238E27FC236}">
                <a16:creationId xmlns:a16="http://schemas.microsoft.com/office/drawing/2014/main" id="{F3AD6D2A-B27D-66CA-3E55-D99E725D8A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72225" y="3213100"/>
            <a:ext cx="936625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274" name="Line 12">
            <a:extLst>
              <a:ext uri="{FF2B5EF4-FFF2-40B4-BE49-F238E27FC236}">
                <a16:creationId xmlns:a16="http://schemas.microsoft.com/office/drawing/2014/main" id="{105F3C60-EB69-CBEE-477D-DBC110AC219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59337" y="4365624"/>
            <a:ext cx="2233613" cy="1007591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764A2E0-C1A7-78DE-2538-E9731C8E2A75}"/>
              </a:ext>
            </a:extLst>
          </p:cNvPr>
          <p:cNvSpPr txBox="1"/>
          <p:nvPr/>
        </p:nvSpPr>
        <p:spPr>
          <a:xfrm>
            <a:off x="7092950" y="5241925"/>
            <a:ext cx="1943546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b="1" dirty="0"/>
              <a:t>Ravine Rousseau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>
            <a:extLst>
              <a:ext uri="{FF2B5EF4-FFF2-40B4-BE49-F238E27FC236}">
                <a16:creationId xmlns:a16="http://schemas.microsoft.com/office/drawing/2014/main" id="{2A30D596-813A-6CC1-E7B1-60FAE4653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88640"/>
            <a:ext cx="4105275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5">
            <a:extLst>
              <a:ext uri="{FF2B5EF4-FFF2-40B4-BE49-F238E27FC236}">
                <a16:creationId xmlns:a16="http://schemas.microsoft.com/office/drawing/2014/main" id="{D68BCA13-7D74-361D-7B1D-C4E3908CA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2746102"/>
            <a:ext cx="3729037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 Box 8">
            <a:extLst>
              <a:ext uri="{FF2B5EF4-FFF2-40B4-BE49-F238E27FC236}">
                <a16:creationId xmlns:a16="http://schemas.microsoft.com/office/drawing/2014/main" id="{C4CD4C2B-1869-4708-9AD7-3B144BDF7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704" y="3428727"/>
            <a:ext cx="25563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00" dirty="0"/>
              <a:t>Photos : décembre 2006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DBE20460-70FD-5DA9-6F51-364548D5A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969" y="5750966"/>
            <a:ext cx="6913563" cy="8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00" b="1" dirty="0">
                <a:solidFill>
                  <a:schemeClr val="tx2"/>
                </a:solidFill>
              </a:rPr>
              <a:t>SG9-Rousseau</a:t>
            </a:r>
            <a:br>
              <a:rPr lang="fr-FR" altLang="fr-FR" sz="1400" b="1" dirty="0">
                <a:solidFill>
                  <a:schemeClr val="tx2"/>
                </a:solidFill>
              </a:rPr>
            </a:br>
            <a:r>
              <a:rPr lang="fr-FR" altLang="fr-FR" sz="1400" dirty="0">
                <a:solidFill>
                  <a:schemeClr val="tx2"/>
                </a:solidFill>
              </a:rPr>
              <a:t>Seuil en gabions Ravine Rousseau, 8ème section Ravine Gros Morne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00" dirty="0">
                <a:solidFill>
                  <a:schemeClr val="tx2"/>
                </a:solidFill>
              </a:rPr>
              <a:t>Bénéficiaires : famille </a:t>
            </a:r>
            <a:r>
              <a:rPr lang="fr-FR" altLang="fr-FR" sz="1400" dirty="0" err="1">
                <a:solidFill>
                  <a:schemeClr val="tx2"/>
                </a:solidFill>
              </a:rPr>
              <a:t>Résillet</a:t>
            </a:r>
            <a:endParaRPr lang="fr-FR" altLang="fr-FR" sz="1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4">
            <a:extLst>
              <a:ext uri="{FF2B5EF4-FFF2-40B4-BE49-F238E27FC236}">
                <a16:creationId xmlns:a16="http://schemas.microsoft.com/office/drawing/2014/main" id="{9A8DD6D0-EC6B-CE44-2A4F-EF5F733AE8BB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2231567"/>
              </p:ext>
            </p:extLst>
          </p:nvPr>
        </p:nvGraphicFramePr>
        <p:xfrm>
          <a:off x="1022350" y="188640"/>
          <a:ext cx="7097713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277551" imgH="6553200" progId="Excel.Sheet.8">
                  <p:embed/>
                </p:oleObj>
              </mc:Choice>
              <mc:Fallback>
                <p:oleObj name="Worksheet" r:id="rId2" imgW="10277551" imgH="6553200" progId="Excel.Sheet.8">
                  <p:embed/>
                  <p:pic>
                    <p:nvPicPr>
                      <p:cNvPr id="37890" name="Object 4">
                        <a:extLst>
                          <a:ext uri="{FF2B5EF4-FFF2-40B4-BE49-F238E27FC236}">
                            <a16:creationId xmlns:a16="http://schemas.microsoft.com/office/drawing/2014/main" id="{9A8DD6D0-EC6B-CE44-2A4F-EF5F733AE8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2350" y="188640"/>
                        <a:ext cx="7097713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5">
            <a:extLst>
              <a:ext uri="{FF2B5EF4-FFF2-40B4-BE49-F238E27FC236}">
                <a16:creationId xmlns:a16="http://schemas.microsoft.com/office/drawing/2014/main" id="{36AC11BD-4D24-FAE4-57A4-8076C280F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5229200"/>
            <a:ext cx="6913563" cy="8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00" b="1" dirty="0">
                <a:solidFill>
                  <a:schemeClr val="tx2"/>
                </a:solidFill>
              </a:rPr>
              <a:t>SG9-Rousseau</a:t>
            </a:r>
            <a:br>
              <a:rPr lang="fr-FR" altLang="fr-FR" sz="1400" b="1" dirty="0">
                <a:solidFill>
                  <a:schemeClr val="tx2"/>
                </a:solidFill>
              </a:rPr>
            </a:br>
            <a:r>
              <a:rPr lang="fr-FR" altLang="fr-FR" sz="1400" dirty="0">
                <a:solidFill>
                  <a:schemeClr val="tx2"/>
                </a:solidFill>
              </a:rPr>
              <a:t>Seuil en gabions Ravine Rousseau, 8ème section Ravine Gros Morne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00" dirty="0">
                <a:solidFill>
                  <a:schemeClr val="tx2"/>
                </a:solidFill>
              </a:rPr>
              <a:t>Bénéficiaire : famille </a:t>
            </a:r>
            <a:r>
              <a:rPr lang="fr-FR" altLang="fr-FR" sz="1400" dirty="0" err="1">
                <a:solidFill>
                  <a:schemeClr val="tx2"/>
                </a:solidFill>
              </a:rPr>
              <a:t>Résillet</a:t>
            </a:r>
            <a:endParaRPr lang="fr-FR" altLang="fr-FR" sz="1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>
            <a:extLst>
              <a:ext uri="{FF2B5EF4-FFF2-40B4-BE49-F238E27FC236}">
                <a16:creationId xmlns:a16="http://schemas.microsoft.com/office/drawing/2014/main" id="{D5189699-0C21-7E25-C5C2-A20343261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967" y="-9299"/>
            <a:ext cx="7139201" cy="535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5">
            <a:extLst>
              <a:ext uri="{FF2B5EF4-FFF2-40B4-BE49-F238E27FC236}">
                <a16:creationId xmlns:a16="http://schemas.microsoft.com/office/drawing/2014/main" id="{8A154EBA-62FD-04CA-D396-558752C6F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5613373"/>
            <a:ext cx="691356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00" b="1" dirty="0">
                <a:solidFill>
                  <a:schemeClr val="tx2"/>
                </a:solidFill>
              </a:rPr>
              <a:t>SM12-Nan Pierre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00" dirty="0">
                <a:solidFill>
                  <a:schemeClr val="tx2"/>
                </a:solidFill>
              </a:rPr>
              <a:t>Seuil maçonné Ravine Nan Pierre 1</a:t>
            </a:r>
            <a:r>
              <a:rPr lang="fr-FR" altLang="fr-FR" sz="1400" baseline="30000" dirty="0">
                <a:solidFill>
                  <a:schemeClr val="tx2"/>
                </a:solidFill>
              </a:rPr>
              <a:t>ère</a:t>
            </a:r>
            <a:r>
              <a:rPr lang="fr-FR" altLang="fr-FR" sz="1400" dirty="0">
                <a:solidFill>
                  <a:schemeClr val="tx2"/>
                </a:solidFill>
              </a:rPr>
              <a:t>  section Ravine Boucan Richard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00" dirty="0">
                <a:solidFill>
                  <a:schemeClr val="tx2"/>
                </a:solidFill>
              </a:rPr>
              <a:t>Bénéficiaire : familles ODETTE</a:t>
            </a:r>
          </a:p>
        </p:txBody>
      </p:sp>
      <p:sp>
        <p:nvSpPr>
          <p:cNvPr id="45061" name="Text Box 7">
            <a:extLst>
              <a:ext uri="{FF2B5EF4-FFF2-40B4-BE49-F238E27FC236}">
                <a16:creationId xmlns:a16="http://schemas.microsoft.com/office/drawing/2014/main" id="{D3FFA03D-4842-7C7E-B13A-DDFBB7494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8263" y="5340870"/>
            <a:ext cx="237542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00" dirty="0"/>
              <a:t>Photos : décembre 2006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82AFBC9-FF3A-9458-B643-188E4CD9D6F8}"/>
              </a:ext>
            </a:extLst>
          </p:cNvPr>
          <p:cNvSpPr txBox="1"/>
          <p:nvPr/>
        </p:nvSpPr>
        <p:spPr>
          <a:xfrm>
            <a:off x="7668344" y="476672"/>
            <a:ext cx="172819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b="1" dirty="0">
                <a:hlinkClick r:id="rId3" action="ppaction://hlinksldjump"/>
              </a:rPr>
              <a:t>Retour à l’index</a:t>
            </a:r>
            <a:endParaRPr lang="fr-FR" sz="1400" b="1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4">
            <a:extLst>
              <a:ext uri="{FF2B5EF4-FFF2-40B4-BE49-F238E27FC236}">
                <a16:creationId xmlns:a16="http://schemas.microsoft.com/office/drawing/2014/main" id="{942FAEE3-5E00-4BBE-0069-C4EBAA9896B5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4582244"/>
              </p:ext>
            </p:extLst>
          </p:nvPr>
        </p:nvGraphicFramePr>
        <p:xfrm>
          <a:off x="842962" y="548680"/>
          <a:ext cx="7458075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353751" imgH="6286500" progId="Excel.Sheet.8">
                  <p:embed/>
                </p:oleObj>
              </mc:Choice>
              <mc:Fallback>
                <p:oleObj name="Worksheet" r:id="rId2" imgW="10353751" imgH="6286500" progId="Excel.Sheet.8">
                  <p:embed/>
                  <p:pic>
                    <p:nvPicPr>
                      <p:cNvPr id="46082" name="Object 4">
                        <a:extLst>
                          <a:ext uri="{FF2B5EF4-FFF2-40B4-BE49-F238E27FC236}">
                            <a16:creationId xmlns:a16="http://schemas.microsoft.com/office/drawing/2014/main" id="{942FAEE3-5E00-4BBE-0069-C4EBAA9896B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962" y="548680"/>
                        <a:ext cx="7458075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0452901C-804D-0046-26FD-C516A4106249}"/>
              </a:ext>
            </a:extLst>
          </p:cNvPr>
          <p:cNvSpPr/>
          <p:nvPr/>
        </p:nvSpPr>
        <p:spPr>
          <a:xfrm>
            <a:off x="7524328" y="548680"/>
            <a:ext cx="1152128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5F4DF592-7613-721C-6EB2-DAD226FD2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5613373"/>
            <a:ext cx="691356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00" b="1" dirty="0">
                <a:solidFill>
                  <a:schemeClr val="tx2"/>
                </a:solidFill>
              </a:rPr>
              <a:t>SM12-Nan Pierre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00" dirty="0">
                <a:solidFill>
                  <a:schemeClr val="tx2"/>
                </a:solidFill>
              </a:rPr>
              <a:t>Seuil maçonné Ravine Nan Pierre 1</a:t>
            </a:r>
            <a:r>
              <a:rPr lang="fr-FR" altLang="fr-FR" sz="1400" baseline="30000" dirty="0">
                <a:solidFill>
                  <a:schemeClr val="tx2"/>
                </a:solidFill>
              </a:rPr>
              <a:t>ère</a:t>
            </a:r>
            <a:r>
              <a:rPr lang="fr-FR" altLang="fr-FR" sz="1400" dirty="0">
                <a:solidFill>
                  <a:schemeClr val="tx2"/>
                </a:solidFill>
              </a:rPr>
              <a:t>  section Ravine Boucan Richard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00" dirty="0">
                <a:solidFill>
                  <a:schemeClr val="tx2"/>
                </a:solidFill>
              </a:rPr>
              <a:t>Bénéficiaire : familles ODETTE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>
            <a:extLst>
              <a:ext uri="{FF2B5EF4-FFF2-40B4-BE49-F238E27FC236}">
                <a16:creationId xmlns:a16="http://schemas.microsoft.com/office/drawing/2014/main" id="{6503A10B-7EF2-D44C-D514-B2A4AE27F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263" y="9097"/>
            <a:ext cx="8353425" cy="469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5">
            <a:extLst>
              <a:ext uri="{FF2B5EF4-FFF2-40B4-BE49-F238E27FC236}">
                <a16:creationId xmlns:a16="http://schemas.microsoft.com/office/drawing/2014/main" id="{40BB22E5-8E2E-A895-3E78-B50AF3042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5195572"/>
            <a:ext cx="691356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00" b="1" dirty="0">
                <a:solidFill>
                  <a:schemeClr val="tx2"/>
                </a:solidFill>
              </a:rPr>
              <a:t>SB12bis-Nan Pierre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00" dirty="0">
                <a:solidFill>
                  <a:schemeClr val="tx2"/>
                </a:solidFill>
              </a:rPr>
              <a:t>Impluvium et bassin de récupération des eaux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00" dirty="0">
                <a:solidFill>
                  <a:schemeClr val="tx2"/>
                </a:solidFill>
              </a:rPr>
              <a:t>Ravine Nan Pierre 1</a:t>
            </a:r>
            <a:r>
              <a:rPr lang="fr-FR" altLang="fr-FR" sz="1400" baseline="30000" dirty="0">
                <a:solidFill>
                  <a:schemeClr val="tx2"/>
                </a:solidFill>
              </a:rPr>
              <a:t>ère</a:t>
            </a:r>
            <a:r>
              <a:rPr lang="fr-FR" altLang="fr-FR" sz="1400" dirty="0">
                <a:solidFill>
                  <a:schemeClr val="tx2"/>
                </a:solidFill>
              </a:rPr>
              <a:t>  section Ravine Boucan Richard</a:t>
            </a:r>
          </a:p>
        </p:txBody>
      </p:sp>
      <p:sp>
        <p:nvSpPr>
          <p:cNvPr id="47109" name="Text Box 7">
            <a:extLst>
              <a:ext uri="{FF2B5EF4-FFF2-40B4-BE49-F238E27FC236}">
                <a16:creationId xmlns:a16="http://schemas.microsoft.com/office/drawing/2014/main" id="{677D5A73-4CE5-719A-B31D-DFD26D460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224" y="4797152"/>
            <a:ext cx="223148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00" dirty="0"/>
              <a:t>Photos : décembre 2006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8A414C9-6ECB-E3E4-A941-84C1E9580F31}"/>
              </a:ext>
            </a:extLst>
          </p:cNvPr>
          <p:cNvSpPr txBox="1"/>
          <p:nvPr/>
        </p:nvSpPr>
        <p:spPr>
          <a:xfrm>
            <a:off x="7668344" y="476672"/>
            <a:ext cx="172819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b="1" dirty="0">
                <a:hlinkClick r:id="rId4" action="ppaction://hlinksldjump"/>
              </a:rPr>
              <a:t>Retour à l’index</a:t>
            </a:r>
            <a:endParaRPr lang="fr-FR" sz="1400" b="1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1">
            <a:extLst>
              <a:ext uri="{FF2B5EF4-FFF2-40B4-BE49-F238E27FC236}">
                <a16:creationId xmlns:a16="http://schemas.microsoft.com/office/drawing/2014/main" id="{685DF457-1345-FF10-8618-5E1C5F293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/>
          <a:lstStyle/>
          <a:p>
            <a:r>
              <a:rPr lang="fr-FR" altLang="fr-FR" sz="1400" b="1" dirty="0"/>
              <a:t>Seuil SM24-Nan Pierre – seuil maçonné / Famille SILVIA </a:t>
            </a:r>
            <a:br>
              <a:rPr lang="fr-FR" altLang="fr-FR" sz="1400" b="1" dirty="0"/>
            </a:br>
            <a:r>
              <a:rPr lang="fr-FR" altLang="fr-FR" sz="1400" b="1" dirty="0"/>
              <a:t>Ravine nan pierre</a:t>
            </a:r>
            <a:br>
              <a:rPr lang="fr-FR" altLang="fr-FR" sz="1400" b="1" dirty="0"/>
            </a:br>
            <a:r>
              <a:rPr lang="fr-FR" altLang="fr-FR" sz="1400" b="1" dirty="0"/>
              <a:t>août 2007</a:t>
            </a:r>
          </a:p>
        </p:txBody>
      </p:sp>
      <p:pic>
        <p:nvPicPr>
          <p:cNvPr id="24579" name="Picture 2" descr="F:\DSC00616.JPG">
            <a:extLst>
              <a:ext uri="{FF2B5EF4-FFF2-40B4-BE49-F238E27FC236}">
                <a16:creationId xmlns:a16="http://schemas.microsoft.com/office/drawing/2014/main" id="{C1E4B741-E776-4F88-52E3-999409F082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8625" y="1071563"/>
            <a:ext cx="8143875" cy="5026025"/>
          </a:xfrm>
          <a:noFill/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5CD5D1B-6CD7-21AA-C708-8EE63CAB0339}"/>
              </a:ext>
            </a:extLst>
          </p:cNvPr>
          <p:cNvSpPr txBox="1"/>
          <p:nvPr/>
        </p:nvSpPr>
        <p:spPr>
          <a:xfrm>
            <a:off x="7668344" y="476672"/>
            <a:ext cx="172819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b="1" dirty="0">
                <a:hlinkClick r:id="rId3" action="ppaction://hlinksldjump"/>
              </a:rPr>
              <a:t>Retour à l’index</a:t>
            </a:r>
            <a:endParaRPr lang="fr-FR" sz="1400" b="1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629468"/>
              </p:ext>
            </p:extLst>
          </p:nvPr>
        </p:nvGraphicFramePr>
        <p:xfrm>
          <a:off x="395536" y="4476436"/>
          <a:ext cx="8165986" cy="20882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06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9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5784">
                <a:tc gridSpan="2">
                  <a:txBody>
                    <a:bodyPr/>
                    <a:lstStyle/>
                    <a:p>
                      <a:pPr marL="1270" algn="ctr">
                        <a:lnSpc>
                          <a:spcPts val="1295"/>
                        </a:lnSpc>
                        <a:spcBef>
                          <a:spcPts val="1215"/>
                        </a:spcBef>
                      </a:pPr>
                      <a:r>
                        <a:rPr sz="180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lang="fr-FR" sz="1800" b="1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800" b="1" spc="-25" dirty="0">
                          <a:latin typeface="Arial"/>
                          <a:cs typeface="Arial"/>
                        </a:rPr>
                        <a:t>41</a:t>
                      </a:r>
                      <a:r>
                        <a:rPr lang="fr-FR" sz="1800" b="1" spc="-25" dirty="0">
                          <a:latin typeface="Arial"/>
                          <a:cs typeface="Arial"/>
                        </a:rPr>
                        <a:t>-Morne La Crête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635" algn="ctr">
                        <a:lnSpc>
                          <a:spcPts val="1295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Seuil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maçonné,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bassin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et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puits</a:t>
                      </a:r>
                      <a:r>
                        <a:rPr sz="10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aval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Ravine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Morne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La</a:t>
                      </a:r>
                      <a:r>
                        <a:rPr sz="10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Crête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marR="62865" algn="r">
                        <a:lnSpc>
                          <a:spcPts val="1175"/>
                        </a:lnSpc>
                        <a:spcBef>
                          <a:spcPts val="1095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Ingénieur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Saintil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CLOSSY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marL="67945" marR="3536315">
                        <a:lnSpc>
                          <a:spcPts val="1150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Date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début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chantier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: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Juillet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2010</a:t>
                      </a:r>
                      <a:r>
                        <a:rPr sz="1000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Date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fin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chantier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: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Décembre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2010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989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2448">
                <a:tc>
                  <a:txBody>
                    <a:bodyPr/>
                    <a:lstStyle/>
                    <a:p>
                      <a:pPr marL="67945">
                        <a:lnSpc>
                          <a:spcPts val="1175"/>
                        </a:lnSpc>
                        <a:spcBef>
                          <a:spcPts val="1100"/>
                        </a:spcBef>
                        <a:tabLst>
                          <a:tab pos="2620010" algn="l"/>
                        </a:tabLst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Seuil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maçonné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	Coordonnées</a:t>
                      </a:r>
                      <a:r>
                        <a:rPr sz="10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GPS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marL="67945">
                        <a:lnSpc>
                          <a:spcPts val="1150"/>
                        </a:lnSpc>
                        <a:tabLst>
                          <a:tab pos="2627630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Longueur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seuil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: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16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	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N.19°36’43’’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marL="67945">
                        <a:lnSpc>
                          <a:spcPts val="1150"/>
                        </a:lnSpc>
                        <a:tabLst>
                          <a:tab pos="2592070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Largeur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mur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: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0,70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	O.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0,72°39’23’’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marL="67945">
                        <a:lnSpc>
                          <a:spcPts val="1175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Hauteur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seuil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au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déversoir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: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amont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=1,40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m,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aval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2,30m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marL="67945">
                        <a:lnSpc>
                          <a:spcPts val="1175"/>
                        </a:lnSpc>
                        <a:spcBef>
                          <a:spcPts val="1095"/>
                        </a:spcBef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Capacité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stockage</a:t>
                      </a:r>
                      <a:r>
                        <a:rPr sz="10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amont/épisode</a:t>
                      </a:r>
                      <a:r>
                        <a:rPr sz="10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pluvieux</a:t>
                      </a:r>
                      <a:r>
                        <a:rPr sz="10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: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780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m</a:t>
                      </a:r>
                      <a:r>
                        <a:rPr sz="1000" b="1" spc="-37" baseline="29914" dirty="0">
                          <a:latin typeface="Arial"/>
                          <a:cs typeface="Arial"/>
                        </a:rPr>
                        <a:t>3</a:t>
                      </a:r>
                      <a:endParaRPr sz="1000" baseline="29914" dirty="0">
                        <a:latin typeface="Arial"/>
                        <a:cs typeface="Arial"/>
                      </a:endParaRPr>
                    </a:p>
                    <a:p>
                      <a:pPr marL="2697480">
                        <a:lnSpc>
                          <a:spcPts val="1115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ou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206 350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gal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8959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130"/>
                        </a:lnSpc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Puits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marL="68580" marR="748665">
                        <a:lnSpc>
                          <a:spcPts val="115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Profond.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=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2,80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m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Niveau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eau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=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0,60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m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ts val="110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-----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---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---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---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---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---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---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---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-----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-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ts val="1155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Bassin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aval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0" dirty="0">
                          <a:latin typeface="Arial"/>
                          <a:cs typeface="Arial"/>
                        </a:rPr>
                        <a:t>:</a:t>
                      </a:r>
                      <a:endParaRPr sz="1000" dirty="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ts val="1175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Volume</a:t>
                      </a:r>
                      <a:r>
                        <a:rPr sz="1000" spc="2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=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21,3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000" b="1" baseline="29914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1000" b="1" spc="7" baseline="299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ou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630gal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3084091" y="6084886"/>
            <a:ext cx="715529" cy="116716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705" dirty="0">
                <a:latin typeface="Arial"/>
                <a:cs typeface="Arial"/>
              </a:rPr>
              <a:t>Situation</a:t>
            </a:r>
            <a:r>
              <a:rPr sz="705" spc="-19" dirty="0">
                <a:latin typeface="Arial"/>
                <a:cs typeface="Arial"/>
              </a:rPr>
              <a:t> </a:t>
            </a:r>
            <a:r>
              <a:rPr sz="705" dirty="0">
                <a:latin typeface="Arial"/>
                <a:cs typeface="Arial"/>
              </a:rPr>
              <a:t>en</a:t>
            </a:r>
            <a:r>
              <a:rPr sz="705" spc="-16" dirty="0">
                <a:latin typeface="Arial"/>
                <a:cs typeface="Arial"/>
              </a:rPr>
              <a:t> </a:t>
            </a:r>
            <a:r>
              <a:rPr sz="705" spc="-13" dirty="0">
                <a:latin typeface="Arial"/>
                <a:cs typeface="Arial"/>
              </a:rPr>
              <a:t>2007</a:t>
            </a:r>
            <a:endParaRPr sz="705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56" y="-27384"/>
            <a:ext cx="2988332" cy="208823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3" y="-27384"/>
            <a:ext cx="2736305" cy="215103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2373" y="2123650"/>
            <a:ext cx="2988332" cy="227873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410C166-24D8-87F0-E2B4-040142018C72}"/>
              </a:ext>
            </a:extLst>
          </p:cNvPr>
          <p:cNvSpPr txBox="1"/>
          <p:nvPr/>
        </p:nvSpPr>
        <p:spPr>
          <a:xfrm>
            <a:off x="7308304" y="332656"/>
            <a:ext cx="172819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b="1" dirty="0">
                <a:hlinkClick r:id="rId6" action="ppaction://hlinksldjump"/>
              </a:rPr>
              <a:t>Retour à l’index</a:t>
            </a:r>
            <a:endParaRPr lang="fr-FR" sz="14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Mur sec qui mériterait d’être consolidé.</a:t>
            </a:r>
          </a:p>
        </p:txBody>
      </p:sp>
      <p:sp>
        <p:nvSpPr>
          <p:cNvPr id="52227" name="Rectangle 3" descr="DSC0479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0" y="6443663"/>
            <a:ext cx="91440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accent3"/>
                </a:solidFill>
              </a:rPr>
              <a:t>Ce</a:t>
            </a:r>
            <a:r>
              <a:rPr lang="fr-FR" b="1" dirty="0">
                <a:solidFill>
                  <a:schemeClr val="accent3"/>
                </a:solidFill>
              </a:rPr>
              <a:t> </a:t>
            </a:r>
            <a:r>
              <a:rPr lang="fr-FR" sz="1400" b="1" dirty="0">
                <a:solidFill>
                  <a:schemeClr val="accent3"/>
                </a:solidFill>
              </a:rPr>
              <a:t>mur</a:t>
            </a:r>
            <a:r>
              <a:rPr lang="fr-FR" b="1" dirty="0">
                <a:solidFill>
                  <a:schemeClr val="accent3"/>
                </a:solidFill>
              </a:rPr>
              <a:t> </a:t>
            </a:r>
            <a:r>
              <a:rPr lang="fr-FR" sz="1400" b="1" dirty="0">
                <a:solidFill>
                  <a:schemeClr val="accent3"/>
                </a:solidFill>
              </a:rPr>
              <a:t>mériterait</a:t>
            </a:r>
            <a:r>
              <a:rPr lang="fr-FR" b="1" dirty="0">
                <a:solidFill>
                  <a:schemeClr val="accent3"/>
                </a:solidFill>
              </a:rPr>
              <a:t> </a:t>
            </a:r>
            <a:r>
              <a:rPr lang="fr-FR" sz="1400" b="1" dirty="0">
                <a:solidFill>
                  <a:schemeClr val="accent3"/>
                </a:solidFill>
              </a:rPr>
              <a:t>d’être</a:t>
            </a:r>
            <a:r>
              <a:rPr lang="fr-FR" b="1" dirty="0">
                <a:solidFill>
                  <a:schemeClr val="accent3"/>
                </a:solidFill>
              </a:rPr>
              <a:t> </a:t>
            </a:r>
            <a:r>
              <a:rPr lang="fr-FR" sz="1400" b="1" dirty="0">
                <a:solidFill>
                  <a:schemeClr val="accent3"/>
                </a:solidFill>
              </a:rPr>
              <a:t>consolidé</a:t>
            </a:r>
            <a:r>
              <a:rPr lang="fr-FR" b="1" dirty="0">
                <a:solidFill>
                  <a:schemeClr val="accent3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4613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137350"/>
              </p:ext>
            </p:extLst>
          </p:nvPr>
        </p:nvGraphicFramePr>
        <p:xfrm>
          <a:off x="-1608" y="26197"/>
          <a:ext cx="9145608" cy="44630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75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9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8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20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82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423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3538">
                <a:tc gridSpan="6"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Bef>
                          <a:spcPts val="1215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Bilan</a:t>
                      </a:r>
                      <a:r>
                        <a:rPr sz="14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des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 err="1">
                          <a:latin typeface="Arial"/>
                          <a:cs typeface="Arial"/>
                        </a:rPr>
                        <a:t>dépenses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pour</a:t>
                      </a:r>
                      <a:r>
                        <a:rPr lang="fr-FR" sz="14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lang="fr-FR" sz="1400" b="1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41</a:t>
                      </a:r>
                      <a:r>
                        <a:rPr lang="fr-FR" sz="1400" b="1" spc="-25" dirty="0">
                          <a:latin typeface="Arial"/>
                          <a:cs typeface="Arial"/>
                        </a:rPr>
                        <a:t>-Morne La Crête</a:t>
                      </a:r>
                      <a:endParaRPr lang="fr-FR" sz="1200" b="1" dirty="0">
                        <a:latin typeface="Arial"/>
                        <a:cs typeface="Arial"/>
                      </a:endParaRPr>
                    </a:p>
                    <a:p>
                      <a:pPr marL="635" algn="ctr">
                        <a:lnSpc>
                          <a:spcPts val="1295"/>
                        </a:lnSpc>
                      </a:pPr>
                      <a:r>
                        <a:rPr sz="1200" b="1" dirty="0" err="1">
                          <a:latin typeface="Arial"/>
                          <a:cs typeface="Arial"/>
                        </a:rPr>
                        <a:t>Seuil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maçonné,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bassin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et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puits</a:t>
                      </a:r>
                      <a:r>
                        <a:rPr sz="12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aval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fr-FR" sz="1200" b="1" spc="-25" dirty="0">
                          <a:latin typeface="Arial"/>
                          <a:cs typeface="Arial"/>
                        </a:rPr>
                        <a:t>la r</a:t>
                      </a:r>
                      <a:r>
                        <a:rPr sz="1200" b="1" dirty="0" err="1">
                          <a:latin typeface="Arial"/>
                          <a:cs typeface="Arial"/>
                        </a:rPr>
                        <a:t>avine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Morne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La</a:t>
                      </a:r>
                      <a:r>
                        <a:rPr sz="12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Crête</a:t>
                      </a:r>
                      <a:endParaRPr sz="1200" dirty="0">
                        <a:latin typeface="Arial"/>
                        <a:cs typeface="Arial"/>
                      </a:endParaRPr>
                    </a:p>
                    <a:p>
                      <a:pPr marR="62865" algn="r">
                        <a:lnSpc>
                          <a:spcPts val="1175"/>
                        </a:lnSpc>
                        <a:spcBef>
                          <a:spcPts val="1095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Ingénieur</a:t>
                      </a:r>
                      <a:r>
                        <a:rPr sz="6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Saintil</a:t>
                      </a:r>
                      <a:r>
                        <a:rPr sz="6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CLOSSY</a:t>
                      </a:r>
                      <a:endParaRPr sz="600" dirty="0">
                        <a:latin typeface="Arial"/>
                        <a:cs typeface="Arial"/>
                      </a:endParaRPr>
                    </a:p>
                    <a:p>
                      <a:pPr marL="67945" marR="3536315">
                        <a:lnSpc>
                          <a:spcPts val="115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Date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début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chantier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: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Juillet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2010</a:t>
                      </a:r>
                      <a:r>
                        <a:rPr sz="600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Date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fin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chantier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: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Décembre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2010</a:t>
                      </a:r>
                      <a:endParaRPr sz="600" dirty="0">
                        <a:latin typeface="Arial"/>
                        <a:cs typeface="Arial"/>
                      </a:endParaRPr>
                    </a:p>
                  </a:txBody>
                  <a:tcPr marL="0" marR="0" marT="989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7475">
                <a:tc gridSpan="4">
                  <a:txBody>
                    <a:bodyPr/>
                    <a:lstStyle/>
                    <a:p>
                      <a:pPr marL="67945">
                        <a:lnSpc>
                          <a:spcPts val="1175"/>
                        </a:lnSpc>
                        <a:spcBef>
                          <a:spcPts val="1100"/>
                        </a:spcBef>
                        <a:tabLst>
                          <a:tab pos="2620010" algn="l"/>
                        </a:tabLst>
                      </a:pPr>
                      <a:r>
                        <a:rPr sz="600" b="1" dirty="0">
                          <a:latin typeface="Arial"/>
                          <a:cs typeface="Arial"/>
                        </a:rPr>
                        <a:t>Seuil</a:t>
                      </a:r>
                      <a:r>
                        <a:rPr sz="600" b="1" spc="-10" dirty="0">
                          <a:latin typeface="Arial"/>
                          <a:cs typeface="Arial"/>
                        </a:rPr>
                        <a:t> maçonné</a:t>
                      </a:r>
                      <a:r>
                        <a:rPr sz="600" b="1" dirty="0">
                          <a:latin typeface="Arial"/>
                          <a:cs typeface="Arial"/>
                        </a:rPr>
                        <a:t>	Coordonnées</a:t>
                      </a:r>
                      <a:r>
                        <a:rPr sz="6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25" dirty="0">
                          <a:latin typeface="Arial"/>
                          <a:cs typeface="Arial"/>
                        </a:rPr>
                        <a:t>GPS</a:t>
                      </a:r>
                      <a:endParaRPr sz="600" dirty="0">
                        <a:latin typeface="Arial"/>
                        <a:cs typeface="Arial"/>
                      </a:endParaRPr>
                    </a:p>
                    <a:p>
                      <a:pPr marL="67945">
                        <a:lnSpc>
                          <a:spcPts val="1150"/>
                        </a:lnSpc>
                        <a:tabLst>
                          <a:tab pos="2628265" algn="l"/>
                        </a:tabLst>
                      </a:pPr>
                      <a:r>
                        <a:rPr sz="600" dirty="0">
                          <a:latin typeface="Arial"/>
                          <a:cs typeface="Arial"/>
                        </a:rPr>
                        <a:t>Longueur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seuil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: 16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	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N.19°36’43’’</a:t>
                      </a:r>
                      <a:endParaRPr sz="600" dirty="0">
                        <a:latin typeface="Arial"/>
                        <a:cs typeface="Arial"/>
                      </a:endParaRPr>
                    </a:p>
                    <a:p>
                      <a:pPr marL="67945">
                        <a:lnSpc>
                          <a:spcPts val="1150"/>
                        </a:lnSpc>
                        <a:tabLst>
                          <a:tab pos="2592705" algn="l"/>
                        </a:tabLst>
                      </a:pPr>
                      <a:r>
                        <a:rPr sz="600" dirty="0">
                          <a:latin typeface="Arial"/>
                          <a:cs typeface="Arial"/>
                        </a:rPr>
                        <a:t>Largeur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mur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: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0,70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	O.</a:t>
                      </a:r>
                      <a:r>
                        <a:rPr sz="6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0,72°39’23’’</a:t>
                      </a:r>
                      <a:endParaRPr sz="600" dirty="0">
                        <a:latin typeface="Arial"/>
                        <a:cs typeface="Arial"/>
                      </a:endParaRPr>
                    </a:p>
                    <a:p>
                      <a:pPr marL="67945">
                        <a:lnSpc>
                          <a:spcPts val="1175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Hauteur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seuil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au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déversoir :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amont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=1,40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m,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aval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2,30m</a:t>
                      </a:r>
                      <a:endParaRPr sz="600" dirty="0">
                        <a:latin typeface="Arial"/>
                        <a:cs typeface="Arial"/>
                      </a:endParaRPr>
                    </a:p>
                    <a:p>
                      <a:pPr marL="67945">
                        <a:lnSpc>
                          <a:spcPts val="1175"/>
                        </a:lnSpc>
                        <a:spcBef>
                          <a:spcPts val="1095"/>
                        </a:spcBef>
                      </a:pPr>
                      <a:r>
                        <a:rPr sz="600" b="1" dirty="0">
                          <a:latin typeface="Arial"/>
                          <a:cs typeface="Arial"/>
                        </a:rPr>
                        <a:t>Capacité</a:t>
                      </a:r>
                      <a:r>
                        <a:rPr sz="6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dirty="0">
                          <a:latin typeface="Arial"/>
                          <a:cs typeface="Arial"/>
                        </a:rPr>
                        <a:t>stockage</a:t>
                      </a:r>
                      <a:r>
                        <a:rPr sz="6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dirty="0">
                          <a:latin typeface="Arial"/>
                          <a:cs typeface="Arial"/>
                        </a:rPr>
                        <a:t>amont/épisode</a:t>
                      </a:r>
                      <a:r>
                        <a:rPr sz="6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dirty="0">
                          <a:latin typeface="Arial"/>
                          <a:cs typeface="Arial"/>
                        </a:rPr>
                        <a:t>pluvieux</a:t>
                      </a:r>
                      <a:r>
                        <a:rPr sz="6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dirty="0">
                          <a:latin typeface="Arial"/>
                          <a:cs typeface="Arial"/>
                        </a:rPr>
                        <a:t>:</a:t>
                      </a:r>
                      <a:r>
                        <a:rPr sz="6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dirty="0">
                          <a:latin typeface="Arial"/>
                          <a:cs typeface="Arial"/>
                        </a:rPr>
                        <a:t>780</a:t>
                      </a:r>
                      <a:r>
                        <a:rPr sz="6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25" dirty="0">
                          <a:latin typeface="Arial"/>
                          <a:cs typeface="Arial"/>
                        </a:rPr>
                        <a:t>m3</a:t>
                      </a:r>
                      <a:endParaRPr sz="600" dirty="0">
                        <a:latin typeface="Arial"/>
                        <a:cs typeface="Arial"/>
                      </a:endParaRPr>
                    </a:p>
                    <a:p>
                      <a:pPr marL="2697480">
                        <a:lnSpc>
                          <a:spcPts val="1115"/>
                        </a:lnSpc>
                      </a:pPr>
                      <a:r>
                        <a:rPr sz="600" b="1" dirty="0">
                          <a:latin typeface="Arial"/>
                          <a:cs typeface="Arial"/>
                        </a:rPr>
                        <a:t>ou</a:t>
                      </a:r>
                      <a:r>
                        <a:rPr sz="6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dirty="0">
                          <a:latin typeface="Arial"/>
                          <a:cs typeface="Arial"/>
                        </a:rPr>
                        <a:t>206 350</a:t>
                      </a:r>
                      <a:r>
                        <a:rPr sz="6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25" dirty="0">
                          <a:latin typeface="Arial"/>
                          <a:cs typeface="Arial"/>
                        </a:rPr>
                        <a:t>gal</a:t>
                      </a:r>
                      <a:endParaRPr sz="600" dirty="0">
                        <a:latin typeface="Arial"/>
                        <a:cs typeface="Arial"/>
                      </a:endParaRPr>
                    </a:p>
                  </a:txBody>
                  <a:tcPr marL="0" marR="0" marT="8959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67945">
                        <a:lnSpc>
                          <a:spcPts val="1130"/>
                        </a:lnSpc>
                      </a:pPr>
                      <a:r>
                        <a:rPr sz="600" b="1" spc="-10" dirty="0">
                          <a:latin typeface="Arial"/>
                          <a:cs typeface="Arial"/>
                        </a:rPr>
                        <a:t>Puits</a:t>
                      </a:r>
                      <a:endParaRPr sz="600" dirty="0">
                        <a:latin typeface="Arial"/>
                        <a:cs typeface="Arial"/>
                      </a:endParaRPr>
                    </a:p>
                    <a:p>
                      <a:pPr marL="67945" marR="807085">
                        <a:lnSpc>
                          <a:spcPts val="1150"/>
                        </a:lnSpc>
                        <a:spcBef>
                          <a:spcPts val="50"/>
                        </a:spcBef>
                      </a:pPr>
                      <a:r>
                        <a:rPr sz="600" dirty="0">
                          <a:latin typeface="Arial"/>
                          <a:cs typeface="Arial"/>
                        </a:rPr>
                        <a:t>Profond.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=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2,80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0" dirty="0">
                          <a:latin typeface="Arial"/>
                          <a:cs typeface="Arial"/>
                        </a:rPr>
                        <a:t>m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Niveau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eau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=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0,60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0" dirty="0">
                          <a:latin typeface="Arial"/>
                          <a:cs typeface="Arial"/>
                        </a:rPr>
                        <a:t>m</a:t>
                      </a:r>
                      <a:endParaRPr sz="600" dirty="0">
                        <a:latin typeface="Arial"/>
                        <a:cs typeface="Arial"/>
                      </a:endParaRPr>
                    </a:p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-----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---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---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---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---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---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---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---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-----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600" spc="-50" dirty="0">
                          <a:latin typeface="Arial"/>
                          <a:cs typeface="Arial"/>
                        </a:rPr>
                        <a:t>-</a:t>
                      </a:r>
                      <a:endParaRPr sz="600" dirty="0">
                        <a:latin typeface="Arial"/>
                        <a:cs typeface="Arial"/>
                      </a:endParaRPr>
                    </a:p>
                    <a:p>
                      <a:pPr marL="67945">
                        <a:lnSpc>
                          <a:spcPts val="1155"/>
                        </a:lnSpc>
                      </a:pPr>
                      <a:r>
                        <a:rPr sz="600" b="1" dirty="0">
                          <a:latin typeface="Arial"/>
                          <a:cs typeface="Arial"/>
                        </a:rPr>
                        <a:t>Bassin</a:t>
                      </a:r>
                      <a:r>
                        <a:rPr sz="6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6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dirty="0">
                          <a:latin typeface="Arial"/>
                          <a:cs typeface="Arial"/>
                        </a:rPr>
                        <a:t>aval</a:t>
                      </a:r>
                      <a:r>
                        <a:rPr sz="6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50" dirty="0">
                          <a:latin typeface="Arial"/>
                          <a:cs typeface="Arial"/>
                        </a:rPr>
                        <a:t>:</a:t>
                      </a:r>
                      <a:endParaRPr sz="600" dirty="0">
                        <a:latin typeface="Arial"/>
                        <a:cs typeface="Arial"/>
                      </a:endParaRPr>
                    </a:p>
                    <a:p>
                      <a:pPr marL="67945">
                        <a:lnSpc>
                          <a:spcPts val="1175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Volume</a:t>
                      </a:r>
                      <a:r>
                        <a:rPr sz="600" spc="2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=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21,3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600" b="1" baseline="29914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600" b="1" spc="7" baseline="299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ou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630gal</a:t>
                      </a:r>
                      <a:endParaRPr sz="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ts val="1160"/>
                        </a:lnSpc>
                      </a:pPr>
                      <a:r>
                        <a:rPr sz="600" b="1" spc="-10" dirty="0">
                          <a:latin typeface="Arial"/>
                          <a:cs typeface="Arial"/>
                        </a:rPr>
                        <a:t>Nombre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ts val="1160"/>
                        </a:lnSpc>
                      </a:pPr>
                      <a:r>
                        <a:rPr sz="600" b="1" dirty="0">
                          <a:latin typeface="Arial"/>
                          <a:cs typeface="Arial"/>
                        </a:rPr>
                        <a:t>Prix</a:t>
                      </a:r>
                      <a:r>
                        <a:rPr sz="6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dirty="0">
                          <a:latin typeface="Arial"/>
                          <a:cs typeface="Arial"/>
                        </a:rPr>
                        <a:t>d’achat</a:t>
                      </a:r>
                      <a:r>
                        <a:rPr sz="6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10" dirty="0">
                          <a:latin typeface="Arial"/>
                          <a:cs typeface="Arial"/>
                        </a:rPr>
                        <a:t>unitaire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855344" marR="848994" indent="-635" algn="ctr">
                        <a:lnSpc>
                          <a:spcPts val="1150"/>
                        </a:lnSpc>
                      </a:pPr>
                      <a:r>
                        <a:rPr sz="600" b="1" dirty="0">
                          <a:latin typeface="Arial"/>
                          <a:cs typeface="Arial"/>
                        </a:rPr>
                        <a:t>Prix</a:t>
                      </a:r>
                      <a:r>
                        <a:rPr sz="6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10" dirty="0">
                          <a:latin typeface="Arial"/>
                          <a:cs typeface="Arial"/>
                        </a:rPr>
                        <a:t>d’achat</a:t>
                      </a:r>
                      <a:r>
                        <a:rPr sz="6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6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dirty="0">
                          <a:latin typeface="Arial"/>
                          <a:cs typeface="Arial"/>
                        </a:rPr>
                        <a:t>€</a:t>
                      </a:r>
                      <a:r>
                        <a:rPr sz="6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dirty="0">
                          <a:latin typeface="Arial"/>
                          <a:cs typeface="Arial"/>
                        </a:rPr>
                        <a:t>= 50</a:t>
                      </a:r>
                      <a:r>
                        <a:rPr sz="6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20" dirty="0">
                          <a:latin typeface="Arial"/>
                          <a:cs typeface="Arial"/>
                        </a:rPr>
                        <a:t>gdes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7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8580">
                        <a:lnSpc>
                          <a:spcPts val="1100"/>
                        </a:lnSpc>
                      </a:pPr>
                      <a:r>
                        <a:rPr sz="600" b="1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6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10" dirty="0">
                          <a:latin typeface="Arial"/>
                          <a:cs typeface="Arial"/>
                        </a:rPr>
                        <a:t>gourdes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b="1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6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10" dirty="0">
                          <a:latin typeface="Arial"/>
                          <a:cs typeface="Arial"/>
                        </a:rPr>
                        <a:t>euros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739">
                <a:tc>
                  <a:txBody>
                    <a:bodyPr/>
                    <a:lstStyle/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Camion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6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sable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000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gdes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8580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24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000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4625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480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0" dirty="0">
                          <a:latin typeface="Arial"/>
                          <a:cs typeface="Arial"/>
                        </a:rPr>
                        <a:t>€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1405">
                <a:tc>
                  <a:txBody>
                    <a:bodyPr/>
                    <a:lstStyle/>
                    <a:p>
                      <a:pPr marL="67945">
                        <a:lnSpc>
                          <a:spcPts val="1135"/>
                        </a:lnSpc>
                        <a:tabLst>
                          <a:tab pos="591820" algn="l"/>
                        </a:tabLst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Jours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	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manœuvres</a:t>
                      </a:r>
                      <a:endParaRPr sz="600">
                        <a:latin typeface="Arial"/>
                        <a:cs typeface="Arial"/>
                      </a:endParaRPr>
                    </a:p>
                    <a:p>
                      <a:pPr marL="67945">
                        <a:lnSpc>
                          <a:spcPts val="1115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fouilles</a:t>
                      </a:r>
                      <a:r>
                        <a:rPr sz="6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fondations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60"/>
                        </a:lnSpc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Forfait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6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16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250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8580">
                        <a:lnSpc>
                          <a:spcPts val="116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16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2500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4625">
                        <a:lnSpc>
                          <a:spcPts val="1160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325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7739">
                <a:tc>
                  <a:txBody>
                    <a:bodyPr/>
                    <a:lstStyle/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piles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roches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65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500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8580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32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500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4625">
                        <a:lnSpc>
                          <a:spcPts val="1100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650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477">
                <a:tc>
                  <a:txBody>
                    <a:bodyPr/>
                    <a:lstStyle/>
                    <a:p>
                      <a:pPr marL="67945" marR="205104">
                        <a:lnSpc>
                          <a:spcPts val="115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Transport</a:t>
                      </a:r>
                      <a:r>
                        <a:rPr sz="6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sable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Brouettes</a:t>
                      </a:r>
                      <a:r>
                        <a:rPr sz="6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gravier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35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12</a:t>
                      </a:r>
                      <a:endParaRPr sz="600">
                        <a:latin typeface="Arial"/>
                        <a:cs typeface="Arial"/>
                      </a:endParaRPr>
                    </a:p>
                    <a:p>
                      <a:pPr marL="69850">
                        <a:lnSpc>
                          <a:spcPts val="1115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106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35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750</a:t>
                      </a:r>
                      <a:endParaRPr sz="600">
                        <a:latin typeface="Arial"/>
                        <a:cs typeface="Arial"/>
                      </a:endParaRPr>
                    </a:p>
                    <a:p>
                      <a:pPr marL="69850">
                        <a:lnSpc>
                          <a:spcPts val="1115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100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8580">
                        <a:lnSpc>
                          <a:spcPts val="1135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9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000</a:t>
                      </a:r>
                      <a:endParaRPr sz="60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ts val="1115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10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600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4625">
                        <a:lnSpc>
                          <a:spcPts val="1135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180</a:t>
                      </a:r>
                      <a:endParaRPr sz="600">
                        <a:latin typeface="Arial"/>
                        <a:cs typeface="Arial"/>
                      </a:endParaRPr>
                    </a:p>
                    <a:p>
                      <a:pPr marL="174625">
                        <a:lnSpc>
                          <a:spcPts val="1115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212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7739">
                <a:tc>
                  <a:txBody>
                    <a:bodyPr/>
                    <a:lstStyle/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drums</a:t>
                      </a:r>
                      <a:r>
                        <a:rPr sz="6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d’eau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néant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spc="-50" dirty="0">
                          <a:latin typeface="Arial"/>
                          <a:cs typeface="Arial"/>
                        </a:rPr>
                        <a:t>-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8580">
                        <a:lnSpc>
                          <a:spcPts val="1100"/>
                        </a:lnSpc>
                      </a:pPr>
                      <a:r>
                        <a:rPr sz="600" spc="-50" dirty="0">
                          <a:latin typeface="Arial"/>
                          <a:cs typeface="Arial"/>
                        </a:rPr>
                        <a:t>-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spc="-50" dirty="0">
                          <a:latin typeface="Arial"/>
                          <a:cs typeface="Arial"/>
                        </a:rPr>
                        <a:t>-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7739">
                <a:tc>
                  <a:txBody>
                    <a:bodyPr/>
                    <a:lstStyle/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sacs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ciment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188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335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8580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62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980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259,60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97739">
                <a:tc>
                  <a:txBody>
                    <a:bodyPr/>
                    <a:lstStyle/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Fer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3/8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50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250</a:t>
                      </a:r>
                      <a:endParaRPr sz="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8580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12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500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4625">
                        <a:lnSpc>
                          <a:spcPts val="1100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250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97739">
                <a:tc>
                  <a:txBody>
                    <a:bodyPr/>
                    <a:lstStyle/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Fer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1/4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60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75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3505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4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500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ts val="1100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90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97739">
                <a:tc>
                  <a:txBody>
                    <a:bodyPr/>
                    <a:lstStyle/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Jours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manœuvres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130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150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8580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19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500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390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97739">
                <a:tc>
                  <a:txBody>
                    <a:bodyPr/>
                    <a:lstStyle/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Journées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aide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boss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105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350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8580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36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750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735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97739">
                <a:tc>
                  <a:txBody>
                    <a:bodyPr/>
                    <a:lstStyle/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journées</a:t>
                      </a:r>
                      <a:r>
                        <a:rPr sz="6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boss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500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38430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000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9700">
                        <a:lnSpc>
                          <a:spcPts val="1100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100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97739">
                <a:tc>
                  <a:txBody>
                    <a:bodyPr/>
                    <a:lstStyle/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planches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35" dirty="0">
                          <a:latin typeface="Arial"/>
                          <a:cs typeface="Arial"/>
                        </a:rPr>
                        <a:t>dz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500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3505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500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ts val="1100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70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97739">
                <a:tc>
                  <a:txBody>
                    <a:bodyPr/>
                    <a:lstStyle/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Scie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+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lame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spc="-50" dirty="0">
                          <a:latin typeface="Arial"/>
                          <a:cs typeface="Arial"/>
                        </a:rPr>
                        <a:t>-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spc="-50" dirty="0">
                          <a:latin typeface="Arial"/>
                          <a:cs typeface="Arial"/>
                        </a:rPr>
                        <a:t>-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8580">
                        <a:lnSpc>
                          <a:spcPts val="1100"/>
                        </a:lnSpc>
                      </a:pPr>
                      <a:r>
                        <a:rPr sz="600" spc="-50" dirty="0">
                          <a:latin typeface="Arial"/>
                          <a:cs typeface="Arial"/>
                        </a:rPr>
                        <a:t>-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spc="-50" dirty="0">
                          <a:latin typeface="Arial"/>
                          <a:cs typeface="Arial"/>
                        </a:rPr>
                        <a:t>-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0183">
                <a:tc>
                  <a:txBody>
                    <a:bodyPr/>
                    <a:lstStyle/>
                    <a:p>
                      <a:pPr marL="67945" marR="62865">
                        <a:lnSpc>
                          <a:spcPts val="1140"/>
                        </a:lnSpc>
                        <a:tabLst>
                          <a:tab pos="752475" algn="l"/>
                        </a:tabLst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Repas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	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chantiers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sacs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riz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et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huile,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60"/>
                        </a:lnSpc>
                      </a:pPr>
                      <a:r>
                        <a:rPr sz="600" spc="-50" dirty="0">
                          <a:latin typeface="Arial"/>
                          <a:cs typeface="Arial"/>
                        </a:rPr>
                        <a:t>6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6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250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3505">
                        <a:lnSpc>
                          <a:spcPts val="116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7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500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4625">
                        <a:lnSpc>
                          <a:spcPts val="1160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150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98553">
                <a:tc>
                  <a:txBody>
                    <a:bodyPr/>
                    <a:lstStyle/>
                    <a:p>
                      <a:pPr marL="67945">
                        <a:lnSpc>
                          <a:spcPts val="1110"/>
                        </a:lnSpc>
                      </a:pPr>
                      <a:r>
                        <a:rPr sz="600" b="1" spc="-10" dirty="0">
                          <a:latin typeface="Arial"/>
                          <a:cs typeface="Arial"/>
                        </a:rPr>
                        <a:t>TOTAL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8580">
                        <a:lnSpc>
                          <a:spcPts val="1110"/>
                        </a:lnSpc>
                      </a:pPr>
                      <a:r>
                        <a:rPr sz="600" b="1" dirty="0">
                          <a:latin typeface="Arial"/>
                          <a:cs typeface="Arial"/>
                        </a:rPr>
                        <a:t>244</a:t>
                      </a:r>
                      <a:r>
                        <a:rPr sz="6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25" dirty="0">
                          <a:latin typeface="Arial"/>
                          <a:cs typeface="Arial"/>
                        </a:rPr>
                        <a:t>580</a:t>
                      </a:r>
                      <a:endParaRPr sz="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10"/>
                        </a:lnSpc>
                      </a:pPr>
                      <a:r>
                        <a:rPr sz="600" b="1" dirty="0">
                          <a:latin typeface="Arial"/>
                          <a:cs typeface="Arial"/>
                        </a:rPr>
                        <a:t>4</a:t>
                      </a:r>
                      <a:r>
                        <a:rPr sz="6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dirty="0">
                          <a:latin typeface="Arial"/>
                          <a:cs typeface="Arial"/>
                        </a:rPr>
                        <a:t>891,60 </a:t>
                      </a:r>
                      <a:r>
                        <a:rPr sz="600" b="1" spc="-50" dirty="0">
                          <a:latin typeface="Arial"/>
                          <a:cs typeface="Arial"/>
                        </a:rPr>
                        <a:t>€</a:t>
                      </a:r>
                      <a:endParaRPr sz="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364464"/>
              </p:ext>
            </p:extLst>
          </p:nvPr>
        </p:nvGraphicFramePr>
        <p:xfrm>
          <a:off x="107504" y="4637215"/>
          <a:ext cx="9036495" cy="13120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12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4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0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52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37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5477">
                <a:tc>
                  <a:txBody>
                    <a:bodyPr/>
                    <a:lstStyle/>
                    <a:p>
                      <a:pPr marL="67945" marR="296545">
                        <a:lnSpc>
                          <a:spcPts val="1160"/>
                        </a:lnSpc>
                      </a:pPr>
                      <a:r>
                        <a:rPr sz="600" b="1" dirty="0">
                          <a:latin typeface="Arial"/>
                          <a:cs typeface="Arial"/>
                        </a:rPr>
                        <a:t>Main</a:t>
                      </a:r>
                      <a:r>
                        <a:rPr sz="6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dirty="0">
                          <a:latin typeface="Arial"/>
                          <a:cs typeface="Arial"/>
                        </a:rPr>
                        <a:t>d’œuvre</a:t>
                      </a:r>
                      <a:r>
                        <a:rPr sz="6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dirty="0">
                          <a:latin typeface="Arial"/>
                          <a:cs typeface="Arial"/>
                        </a:rPr>
                        <a:t>8</a:t>
                      </a:r>
                      <a:r>
                        <a:rPr sz="600" b="1" baseline="29914" dirty="0">
                          <a:latin typeface="Arial"/>
                          <a:cs typeface="Arial"/>
                        </a:rPr>
                        <a:t>ème</a:t>
                      </a:r>
                      <a:r>
                        <a:rPr sz="600" b="1" spc="97" baseline="299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10" dirty="0">
                          <a:latin typeface="Arial"/>
                          <a:cs typeface="Arial"/>
                        </a:rPr>
                        <a:t>section </a:t>
                      </a:r>
                      <a:r>
                        <a:rPr sz="600" b="1" dirty="0">
                          <a:latin typeface="Arial"/>
                          <a:cs typeface="Arial"/>
                        </a:rPr>
                        <a:t>Rivière</a:t>
                      </a:r>
                      <a:r>
                        <a:rPr sz="6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dirty="0">
                          <a:latin typeface="Arial"/>
                          <a:cs typeface="Arial"/>
                        </a:rPr>
                        <a:t>Gros</a:t>
                      </a:r>
                      <a:r>
                        <a:rPr sz="600" b="1" spc="-20" dirty="0">
                          <a:latin typeface="Arial"/>
                          <a:cs typeface="Arial"/>
                        </a:rPr>
                        <a:t> Morne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60"/>
                        </a:lnSpc>
                      </a:pPr>
                      <a:r>
                        <a:rPr sz="600" b="1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6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10" dirty="0">
                          <a:latin typeface="Arial"/>
                          <a:cs typeface="Arial"/>
                        </a:rPr>
                        <a:t>gourdes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8580">
                        <a:lnSpc>
                          <a:spcPts val="1160"/>
                        </a:lnSpc>
                      </a:pPr>
                      <a:r>
                        <a:rPr sz="600" b="1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6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10" dirty="0">
                          <a:latin typeface="Arial"/>
                          <a:cs typeface="Arial"/>
                        </a:rPr>
                        <a:t>euros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739">
                <a:tc>
                  <a:txBody>
                    <a:bodyPr/>
                    <a:lstStyle/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Fouille</a:t>
                      </a:r>
                      <a:r>
                        <a:rPr sz="6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fondations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16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250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173355">
                        <a:lnSpc>
                          <a:spcPts val="1100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325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39">
                <a:tc>
                  <a:txBody>
                    <a:bodyPr/>
                    <a:lstStyle/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Manœuvres</a:t>
                      </a:r>
                      <a:r>
                        <a:rPr sz="6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construction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19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500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173355">
                        <a:lnSpc>
                          <a:spcPts val="1100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390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331">
                <a:tc>
                  <a:txBody>
                    <a:bodyPr/>
                    <a:lstStyle/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Maçons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41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750</a:t>
                      </a:r>
                      <a:endParaRPr sz="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173355">
                        <a:lnSpc>
                          <a:spcPts val="1100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835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405">
                <a:tc>
                  <a:txBody>
                    <a:bodyPr/>
                    <a:lstStyle/>
                    <a:p>
                      <a:pPr marL="67945">
                        <a:lnSpc>
                          <a:spcPts val="1135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Achat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roches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et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graviers</a:t>
                      </a:r>
                      <a:endParaRPr sz="600">
                        <a:latin typeface="Arial"/>
                        <a:cs typeface="Arial"/>
                      </a:endParaRPr>
                    </a:p>
                    <a:p>
                      <a:pPr marL="67945">
                        <a:lnSpc>
                          <a:spcPts val="1115"/>
                        </a:lnSpc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/agriculteurs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6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43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100</a:t>
                      </a:r>
                      <a:endParaRPr sz="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173355">
                        <a:lnSpc>
                          <a:spcPts val="1160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862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739">
                <a:tc>
                  <a:txBody>
                    <a:bodyPr/>
                    <a:lstStyle/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Transport</a:t>
                      </a:r>
                      <a:r>
                        <a:rPr sz="6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sable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9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000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173355">
                        <a:lnSpc>
                          <a:spcPts val="1100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180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7739">
                <a:tc>
                  <a:txBody>
                    <a:bodyPr/>
                    <a:lstStyle/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Drums</a:t>
                      </a:r>
                      <a:r>
                        <a:rPr sz="6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d’eau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spc="-50" dirty="0">
                          <a:latin typeface="Arial"/>
                          <a:cs typeface="Arial"/>
                        </a:rPr>
                        <a:t>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278765">
                        <a:lnSpc>
                          <a:spcPts val="1100"/>
                        </a:lnSpc>
                      </a:pPr>
                      <a:r>
                        <a:rPr sz="600" spc="-50" dirty="0">
                          <a:latin typeface="Arial"/>
                          <a:cs typeface="Arial"/>
                        </a:rPr>
                        <a:t>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7739">
                <a:tc>
                  <a:txBody>
                    <a:bodyPr/>
                    <a:lstStyle/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Repas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chantiers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7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500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173355">
                        <a:lnSpc>
                          <a:spcPts val="1100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150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7739">
                <a:tc>
                  <a:txBody>
                    <a:bodyPr/>
                    <a:lstStyle/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600" b="1" dirty="0">
                          <a:latin typeface="Arial"/>
                          <a:cs typeface="Arial"/>
                        </a:rPr>
                        <a:t>TOTAL</a:t>
                      </a:r>
                      <a:r>
                        <a:rPr sz="6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dirty="0">
                          <a:latin typeface="Arial"/>
                          <a:cs typeface="Arial"/>
                        </a:rPr>
                        <a:t>salaires</a:t>
                      </a:r>
                      <a:r>
                        <a:rPr sz="6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10" dirty="0">
                          <a:latin typeface="Arial"/>
                          <a:cs typeface="Arial"/>
                        </a:rPr>
                        <a:t>locaux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b="1" dirty="0">
                          <a:latin typeface="Arial"/>
                          <a:cs typeface="Arial"/>
                        </a:rPr>
                        <a:t>137</a:t>
                      </a:r>
                      <a:r>
                        <a:rPr sz="6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dirty="0">
                          <a:latin typeface="Arial"/>
                          <a:cs typeface="Arial"/>
                        </a:rPr>
                        <a:t>100</a:t>
                      </a:r>
                      <a:r>
                        <a:rPr sz="6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20" dirty="0">
                          <a:latin typeface="Arial"/>
                          <a:cs typeface="Arial"/>
                        </a:rPr>
                        <a:t>gdes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100"/>
                        </a:lnSpc>
                        <a:tabLst>
                          <a:tab pos="667385" algn="l"/>
                        </a:tabLst>
                      </a:pPr>
                      <a:r>
                        <a:rPr sz="600" b="1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6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dirty="0">
                          <a:latin typeface="Arial"/>
                          <a:cs typeface="Arial"/>
                        </a:rPr>
                        <a:t>742</a:t>
                      </a:r>
                      <a:r>
                        <a:rPr sz="6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50" dirty="0">
                          <a:latin typeface="Arial"/>
                          <a:cs typeface="Arial"/>
                        </a:rPr>
                        <a:t>€</a:t>
                      </a:r>
                      <a:r>
                        <a:rPr sz="600" b="1" dirty="0">
                          <a:latin typeface="Arial"/>
                          <a:cs typeface="Arial"/>
                        </a:rPr>
                        <a:t>	</a:t>
                      </a:r>
                      <a:r>
                        <a:rPr sz="600" b="1" spc="-20" dirty="0">
                          <a:latin typeface="Arial"/>
                          <a:cs typeface="Arial"/>
                        </a:rPr>
                        <a:t>soit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sz="600" b="1" spc="-10" dirty="0">
                          <a:latin typeface="Arial"/>
                          <a:cs typeface="Arial"/>
                        </a:rPr>
                        <a:t>56,05%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220901"/>
              </p:ext>
            </p:extLst>
          </p:nvPr>
        </p:nvGraphicFramePr>
        <p:xfrm>
          <a:off x="107504" y="5949280"/>
          <a:ext cx="9036495" cy="7326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11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38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3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20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57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7739">
                <a:tc>
                  <a:txBody>
                    <a:bodyPr/>
                    <a:lstStyle/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600" b="1" dirty="0">
                          <a:latin typeface="Arial"/>
                          <a:cs typeface="Arial"/>
                        </a:rPr>
                        <a:t>Achat</a:t>
                      </a:r>
                      <a:r>
                        <a:rPr sz="6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dirty="0">
                          <a:latin typeface="Arial"/>
                          <a:cs typeface="Arial"/>
                        </a:rPr>
                        <a:t>matériaux</a:t>
                      </a:r>
                      <a:r>
                        <a:rPr sz="6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10" dirty="0">
                          <a:latin typeface="Arial"/>
                          <a:cs typeface="Arial"/>
                        </a:rPr>
                        <a:t>commerce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b="1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6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10" dirty="0">
                          <a:latin typeface="Arial"/>
                          <a:cs typeface="Arial"/>
                        </a:rPr>
                        <a:t>gourdes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8580">
                        <a:lnSpc>
                          <a:spcPts val="1100"/>
                        </a:lnSpc>
                      </a:pPr>
                      <a:r>
                        <a:rPr sz="600" b="1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6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10" dirty="0">
                          <a:latin typeface="Arial"/>
                          <a:cs typeface="Arial"/>
                        </a:rPr>
                        <a:t>euros</a:t>
                      </a:r>
                      <a:endParaRPr sz="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739">
                <a:tc>
                  <a:txBody>
                    <a:bodyPr/>
                    <a:lstStyle/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Camion</a:t>
                      </a:r>
                      <a:r>
                        <a:rPr sz="6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sable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24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000</a:t>
                      </a:r>
                      <a:endParaRPr sz="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173355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480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50" dirty="0">
                          <a:latin typeface="Arial"/>
                          <a:cs typeface="Arial"/>
                        </a:rPr>
                        <a:t>€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39">
                <a:tc>
                  <a:txBody>
                    <a:bodyPr/>
                    <a:lstStyle/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600" spc="-10" dirty="0">
                          <a:latin typeface="Arial"/>
                          <a:cs typeface="Arial"/>
                        </a:rPr>
                        <a:t>Ciment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62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980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8580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259,60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739">
                <a:tc>
                  <a:txBody>
                    <a:bodyPr/>
                    <a:lstStyle/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Fer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à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béton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17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000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173355">
                        <a:lnSpc>
                          <a:spcPts val="1100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340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739">
                <a:tc>
                  <a:txBody>
                    <a:bodyPr/>
                    <a:lstStyle/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Planches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et</a:t>
                      </a:r>
                      <a:r>
                        <a:rPr sz="600" spc="-10" dirty="0">
                          <a:latin typeface="Arial"/>
                          <a:cs typeface="Arial"/>
                        </a:rPr>
                        <a:t> scies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500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208279">
                        <a:lnSpc>
                          <a:spcPts val="1100"/>
                        </a:lnSpc>
                      </a:pPr>
                      <a:r>
                        <a:rPr sz="600" spc="-25" dirty="0">
                          <a:latin typeface="Arial"/>
                          <a:cs typeface="Arial"/>
                        </a:rPr>
                        <a:t>70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739">
                <a:tc>
                  <a:txBody>
                    <a:bodyPr/>
                    <a:lstStyle/>
                    <a:p>
                      <a:pPr marL="67945">
                        <a:lnSpc>
                          <a:spcPts val="1100"/>
                        </a:lnSpc>
                      </a:pPr>
                      <a:r>
                        <a:rPr sz="600" b="1" spc="-10" dirty="0">
                          <a:latin typeface="Arial"/>
                          <a:cs typeface="Arial"/>
                        </a:rPr>
                        <a:t>TOTAL</a:t>
                      </a:r>
                      <a:endParaRPr sz="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00"/>
                        </a:lnSpc>
                      </a:pPr>
                      <a:r>
                        <a:rPr sz="600" b="1" dirty="0">
                          <a:latin typeface="Arial"/>
                          <a:cs typeface="Arial"/>
                        </a:rPr>
                        <a:t>107</a:t>
                      </a:r>
                      <a:r>
                        <a:rPr sz="6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dirty="0">
                          <a:latin typeface="Arial"/>
                          <a:cs typeface="Arial"/>
                        </a:rPr>
                        <a:t>480</a:t>
                      </a:r>
                      <a:r>
                        <a:rPr sz="6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20" dirty="0">
                          <a:latin typeface="Arial"/>
                          <a:cs typeface="Arial"/>
                        </a:rPr>
                        <a:t>gdes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100"/>
                        </a:lnSpc>
                      </a:pPr>
                      <a:r>
                        <a:rPr sz="600" b="1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6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dirty="0">
                          <a:latin typeface="Arial"/>
                          <a:cs typeface="Arial"/>
                        </a:rPr>
                        <a:t>149,60 €</a:t>
                      </a:r>
                      <a:r>
                        <a:rPr sz="600" b="1" spc="135" dirty="0">
                          <a:latin typeface="Arial"/>
                          <a:cs typeface="Arial"/>
                        </a:rPr>
                        <a:t>  </a:t>
                      </a:r>
                      <a:r>
                        <a:rPr sz="600" b="1" spc="-20" dirty="0">
                          <a:latin typeface="Arial"/>
                          <a:cs typeface="Arial"/>
                        </a:rPr>
                        <a:t>soit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sz="600" b="1" dirty="0">
                          <a:latin typeface="Arial"/>
                          <a:cs typeface="Arial"/>
                        </a:rPr>
                        <a:t>43,95</a:t>
                      </a:r>
                      <a:r>
                        <a:rPr sz="6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50" dirty="0">
                          <a:latin typeface="Arial"/>
                          <a:cs typeface="Arial"/>
                        </a:rPr>
                        <a:t>%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0431" y="764704"/>
            <a:ext cx="7272807" cy="433790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407" algn="ctr">
              <a:lnSpc>
                <a:spcPts val="830"/>
              </a:lnSpc>
              <a:spcBef>
                <a:spcPts val="64"/>
              </a:spcBef>
            </a:pPr>
            <a:r>
              <a:rPr sz="1400" b="1" dirty="0" err="1">
                <a:latin typeface="Arial"/>
                <a:cs typeface="Arial"/>
              </a:rPr>
              <a:t>Chantier</a:t>
            </a:r>
            <a:r>
              <a:rPr sz="1400" b="1" spc="-16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S</a:t>
            </a:r>
            <a:r>
              <a:rPr lang="fr-FR" sz="1400" b="1" spc="-13" dirty="0">
                <a:latin typeface="Arial"/>
                <a:cs typeface="Arial"/>
              </a:rPr>
              <a:t>B</a:t>
            </a:r>
            <a:r>
              <a:rPr sz="1400" b="1" spc="-16" dirty="0">
                <a:latin typeface="Arial"/>
                <a:cs typeface="Arial"/>
              </a:rPr>
              <a:t>41</a:t>
            </a:r>
            <a:r>
              <a:rPr lang="fr-FR" sz="1400" b="1" spc="-16" dirty="0">
                <a:latin typeface="Arial"/>
                <a:cs typeface="Arial"/>
              </a:rPr>
              <a:t>-Morne La Crête</a:t>
            </a:r>
            <a:endParaRPr sz="1400" dirty="0">
              <a:latin typeface="Arial"/>
              <a:cs typeface="Arial"/>
            </a:endParaRPr>
          </a:p>
          <a:p>
            <a:pPr algn="ctr">
              <a:lnSpc>
                <a:spcPts val="830"/>
              </a:lnSpc>
            </a:pPr>
            <a:endParaRPr lang="fr-FR" sz="1400" b="1" dirty="0">
              <a:latin typeface="Arial"/>
              <a:cs typeface="Arial"/>
            </a:endParaRPr>
          </a:p>
          <a:p>
            <a:pPr algn="ctr">
              <a:lnSpc>
                <a:spcPts val="830"/>
              </a:lnSpc>
            </a:pPr>
            <a:endParaRPr lang="fr-FR" sz="1400" b="1" dirty="0">
              <a:latin typeface="Arial"/>
              <a:cs typeface="Arial"/>
            </a:endParaRPr>
          </a:p>
          <a:p>
            <a:pPr algn="ctr">
              <a:lnSpc>
                <a:spcPts val="830"/>
              </a:lnSpc>
            </a:pPr>
            <a:r>
              <a:rPr sz="1400" b="1" dirty="0" err="1">
                <a:latin typeface="Arial"/>
                <a:cs typeface="Arial"/>
              </a:rPr>
              <a:t>Seuil</a:t>
            </a:r>
            <a:r>
              <a:rPr sz="1400" b="1" spc="-16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maçonné,</a:t>
            </a:r>
            <a:r>
              <a:rPr sz="1400" b="1" spc="-3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bassin</a:t>
            </a:r>
            <a:r>
              <a:rPr sz="1400" b="1" spc="-16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et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puits</a:t>
            </a:r>
            <a:r>
              <a:rPr sz="1400" b="1" spc="-19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en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aval</a:t>
            </a:r>
            <a:r>
              <a:rPr sz="1400" b="1" spc="-6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de</a:t>
            </a:r>
            <a:r>
              <a:rPr sz="1400" b="1" spc="-16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Ravine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Morne</a:t>
            </a:r>
            <a:r>
              <a:rPr sz="1400" b="1" spc="-13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La</a:t>
            </a:r>
            <a:r>
              <a:rPr sz="1400" b="1" spc="-19" dirty="0">
                <a:latin typeface="Arial"/>
                <a:cs typeface="Arial"/>
              </a:rPr>
              <a:t> </a:t>
            </a:r>
            <a:r>
              <a:rPr sz="1400" b="1" spc="-6" dirty="0">
                <a:latin typeface="Arial"/>
                <a:cs typeface="Arial"/>
              </a:rPr>
              <a:t>Crête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854497" y="2218751"/>
            <a:ext cx="1763369" cy="1501918"/>
            <a:chOff x="2659477" y="3459608"/>
            <a:chExt cx="2749550" cy="2341880"/>
          </a:xfrm>
        </p:grpSpPr>
        <p:sp>
          <p:nvSpPr>
            <p:cNvPr id="5" name="object 5"/>
            <p:cNvSpPr/>
            <p:nvPr/>
          </p:nvSpPr>
          <p:spPr>
            <a:xfrm>
              <a:off x="4040478" y="3682226"/>
              <a:ext cx="1039494" cy="2003425"/>
            </a:xfrm>
            <a:custGeom>
              <a:avLst/>
              <a:gdLst/>
              <a:ahLst/>
              <a:cxnLst/>
              <a:rect l="l" t="t" r="r" b="b"/>
              <a:pathLst>
                <a:path w="1039495" h="2003425">
                  <a:moveTo>
                    <a:pt x="0" y="0"/>
                  </a:moveTo>
                  <a:lnTo>
                    <a:pt x="0" y="1038483"/>
                  </a:lnTo>
                  <a:lnTo>
                    <a:pt x="389240" y="2002868"/>
                  </a:lnTo>
                  <a:lnTo>
                    <a:pt x="433930" y="1983497"/>
                  </a:lnTo>
                  <a:lnTo>
                    <a:pt x="477381" y="1962212"/>
                  </a:lnTo>
                  <a:lnTo>
                    <a:pt x="519549" y="1939074"/>
                  </a:lnTo>
                  <a:lnTo>
                    <a:pt x="560394" y="1914146"/>
                  </a:lnTo>
                  <a:lnTo>
                    <a:pt x="599873" y="1887490"/>
                  </a:lnTo>
                  <a:lnTo>
                    <a:pt x="637944" y="1859169"/>
                  </a:lnTo>
                  <a:lnTo>
                    <a:pt x="674565" y="1829243"/>
                  </a:lnTo>
                  <a:lnTo>
                    <a:pt x="709696" y="1797776"/>
                  </a:lnTo>
                  <a:lnTo>
                    <a:pt x="743293" y="1764829"/>
                  </a:lnTo>
                  <a:lnTo>
                    <a:pt x="775316" y="1730464"/>
                  </a:lnTo>
                  <a:lnTo>
                    <a:pt x="805722" y="1694744"/>
                  </a:lnTo>
                  <a:lnTo>
                    <a:pt x="834469" y="1657730"/>
                  </a:lnTo>
                  <a:lnTo>
                    <a:pt x="861516" y="1619485"/>
                  </a:lnTo>
                  <a:lnTo>
                    <a:pt x="886821" y="1580070"/>
                  </a:lnTo>
                  <a:lnTo>
                    <a:pt x="910342" y="1539548"/>
                  </a:lnTo>
                  <a:lnTo>
                    <a:pt x="932036" y="1497981"/>
                  </a:lnTo>
                  <a:lnTo>
                    <a:pt x="951864" y="1455431"/>
                  </a:lnTo>
                  <a:lnTo>
                    <a:pt x="969781" y="1411960"/>
                  </a:lnTo>
                  <a:lnTo>
                    <a:pt x="985748" y="1367630"/>
                  </a:lnTo>
                  <a:lnTo>
                    <a:pt x="999721" y="1322503"/>
                  </a:lnTo>
                  <a:lnTo>
                    <a:pt x="1011659" y="1276641"/>
                  </a:lnTo>
                  <a:lnTo>
                    <a:pt x="1021521" y="1230107"/>
                  </a:lnTo>
                  <a:lnTo>
                    <a:pt x="1029264" y="1182962"/>
                  </a:lnTo>
                  <a:lnTo>
                    <a:pt x="1034846" y="1135268"/>
                  </a:lnTo>
                  <a:lnTo>
                    <a:pt x="1038226" y="1087088"/>
                  </a:lnTo>
                  <a:lnTo>
                    <a:pt x="1039362" y="1038483"/>
                  </a:lnTo>
                  <a:lnTo>
                    <a:pt x="1038294" y="990847"/>
                  </a:lnTo>
                  <a:lnTo>
                    <a:pt x="1035118" y="943772"/>
                  </a:lnTo>
                  <a:lnTo>
                    <a:pt x="1029882" y="897301"/>
                  </a:lnTo>
                  <a:lnTo>
                    <a:pt x="1022631" y="851481"/>
                  </a:lnTo>
                  <a:lnTo>
                    <a:pt x="1013410" y="806357"/>
                  </a:lnTo>
                  <a:lnTo>
                    <a:pt x="1002265" y="761974"/>
                  </a:lnTo>
                  <a:lnTo>
                    <a:pt x="989243" y="718377"/>
                  </a:lnTo>
                  <a:lnTo>
                    <a:pt x="974387" y="675612"/>
                  </a:lnTo>
                  <a:lnTo>
                    <a:pt x="957745" y="633725"/>
                  </a:lnTo>
                  <a:lnTo>
                    <a:pt x="939362" y="592760"/>
                  </a:lnTo>
                  <a:lnTo>
                    <a:pt x="919284" y="552762"/>
                  </a:lnTo>
                  <a:lnTo>
                    <a:pt x="897556" y="513778"/>
                  </a:lnTo>
                  <a:lnTo>
                    <a:pt x="874224" y="475853"/>
                  </a:lnTo>
                  <a:lnTo>
                    <a:pt x="849333" y="439031"/>
                  </a:lnTo>
                  <a:lnTo>
                    <a:pt x="822930" y="403359"/>
                  </a:lnTo>
                  <a:lnTo>
                    <a:pt x="795061" y="368881"/>
                  </a:lnTo>
                  <a:lnTo>
                    <a:pt x="765770" y="335643"/>
                  </a:lnTo>
                  <a:lnTo>
                    <a:pt x="735103" y="303690"/>
                  </a:lnTo>
                  <a:lnTo>
                    <a:pt x="703107" y="273068"/>
                  </a:lnTo>
                  <a:lnTo>
                    <a:pt x="669827" y="243821"/>
                  </a:lnTo>
                  <a:lnTo>
                    <a:pt x="635308" y="215996"/>
                  </a:lnTo>
                  <a:lnTo>
                    <a:pt x="599597" y="189638"/>
                  </a:lnTo>
                  <a:lnTo>
                    <a:pt x="562739" y="164791"/>
                  </a:lnTo>
                  <a:lnTo>
                    <a:pt x="524780" y="141502"/>
                  </a:lnTo>
                  <a:lnTo>
                    <a:pt x="485764" y="119815"/>
                  </a:lnTo>
                  <a:lnTo>
                    <a:pt x="445739" y="99776"/>
                  </a:lnTo>
                  <a:lnTo>
                    <a:pt x="404750" y="81431"/>
                  </a:lnTo>
                  <a:lnTo>
                    <a:pt x="362843" y="64824"/>
                  </a:lnTo>
                  <a:lnTo>
                    <a:pt x="320062" y="50001"/>
                  </a:lnTo>
                  <a:lnTo>
                    <a:pt x="276455" y="37007"/>
                  </a:lnTo>
                  <a:lnTo>
                    <a:pt x="232066" y="25888"/>
                  </a:lnTo>
                  <a:lnTo>
                    <a:pt x="186941" y="16689"/>
                  </a:lnTo>
                  <a:lnTo>
                    <a:pt x="141126" y="9455"/>
                  </a:lnTo>
                  <a:lnTo>
                    <a:pt x="94668" y="4232"/>
                  </a:lnTo>
                  <a:lnTo>
                    <a:pt x="47610" y="10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040478" y="3682226"/>
              <a:ext cx="1039494" cy="2003425"/>
            </a:xfrm>
            <a:custGeom>
              <a:avLst/>
              <a:gdLst/>
              <a:ahLst/>
              <a:cxnLst/>
              <a:rect l="l" t="t" r="r" b="b"/>
              <a:pathLst>
                <a:path w="1039495" h="2003425">
                  <a:moveTo>
                    <a:pt x="389240" y="2002868"/>
                  </a:moveTo>
                  <a:lnTo>
                    <a:pt x="433930" y="1983497"/>
                  </a:lnTo>
                  <a:lnTo>
                    <a:pt x="477381" y="1962212"/>
                  </a:lnTo>
                  <a:lnTo>
                    <a:pt x="519549" y="1939074"/>
                  </a:lnTo>
                  <a:lnTo>
                    <a:pt x="560394" y="1914146"/>
                  </a:lnTo>
                  <a:lnTo>
                    <a:pt x="599873" y="1887490"/>
                  </a:lnTo>
                  <a:lnTo>
                    <a:pt x="637944" y="1859169"/>
                  </a:lnTo>
                  <a:lnTo>
                    <a:pt x="674565" y="1829243"/>
                  </a:lnTo>
                  <a:lnTo>
                    <a:pt x="709696" y="1797776"/>
                  </a:lnTo>
                  <a:lnTo>
                    <a:pt x="743293" y="1764829"/>
                  </a:lnTo>
                  <a:lnTo>
                    <a:pt x="775316" y="1730464"/>
                  </a:lnTo>
                  <a:lnTo>
                    <a:pt x="805722" y="1694744"/>
                  </a:lnTo>
                  <a:lnTo>
                    <a:pt x="834469" y="1657730"/>
                  </a:lnTo>
                  <a:lnTo>
                    <a:pt x="861516" y="1619485"/>
                  </a:lnTo>
                  <a:lnTo>
                    <a:pt x="886821" y="1580070"/>
                  </a:lnTo>
                  <a:lnTo>
                    <a:pt x="910342" y="1539548"/>
                  </a:lnTo>
                  <a:lnTo>
                    <a:pt x="932036" y="1497981"/>
                  </a:lnTo>
                  <a:lnTo>
                    <a:pt x="951864" y="1455431"/>
                  </a:lnTo>
                  <a:lnTo>
                    <a:pt x="969781" y="1411960"/>
                  </a:lnTo>
                  <a:lnTo>
                    <a:pt x="985748" y="1367630"/>
                  </a:lnTo>
                  <a:lnTo>
                    <a:pt x="999721" y="1322503"/>
                  </a:lnTo>
                  <a:lnTo>
                    <a:pt x="1011659" y="1276641"/>
                  </a:lnTo>
                  <a:lnTo>
                    <a:pt x="1021521" y="1230107"/>
                  </a:lnTo>
                  <a:lnTo>
                    <a:pt x="1029264" y="1182962"/>
                  </a:lnTo>
                  <a:lnTo>
                    <a:pt x="1034846" y="1135268"/>
                  </a:lnTo>
                  <a:lnTo>
                    <a:pt x="1038226" y="1087088"/>
                  </a:lnTo>
                  <a:lnTo>
                    <a:pt x="1039362" y="1038483"/>
                  </a:lnTo>
                  <a:lnTo>
                    <a:pt x="1038294" y="990847"/>
                  </a:lnTo>
                  <a:lnTo>
                    <a:pt x="1035118" y="943772"/>
                  </a:lnTo>
                  <a:lnTo>
                    <a:pt x="1029882" y="897301"/>
                  </a:lnTo>
                  <a:lnTo>
                    <a:pt x="1022631" y="851481"/>
                  </a:lnTo>
                  <a:lnTo>
                    <a:pt x="1013410" y="806357"/>
                  </a:lnTo>
                  <a:lnTo>
                    <a:pt x="1002265" y="761974"/>
                  </a:lnTo>
                  <a:lnTo>
                    <a:pt x="989242" y="718377"/>
                  </a:lnTo>
                  <a:lnTo>
                    <a:pt x="974387" y="675612"/>
                  </a:lnTo>
                  <a:lnTo>
                    <a:pt x="957745" y="633725"/>
                  </a:lnTo>
                  <a:lnTo>
                    <a:pt x="939362" y="592760"/>
                  </a:lnTo>
                  <a:lnTo>
                    <a:pt x="919284" y="552762"/>
                  </a:lnTo>
                  <a:lnTo>
                    <a:pt x="897556" y="513778"/>
                  </a:lnTo>
                  <a:lnTo>
                    <a:pt x="874223" y="475853"/>
                  </a:lnTo>
                  <a:lnTo>
                    <a:pt x="849333" y="439031"/>
                  </a:lnTo>
                  <a:lnTo>
                    <a:pt x="822930" y="403359"/>
                  </a:lnTo>
                  <a:lnTo>
                    <a:pt x="795061" y="368881"/>
                  </a:lnTo>
                  <a:lnTo>
                    <a:pt x="765770" y="335643"/>
                  </a:lnTo>
                  <a:lnTo>
                    <a:pt x="735103" y="303690"/>
                  </a:lnTo>
                  <a:lnTo>
                    <a:pt x="703107" y="273068"/>
                  </a:lnTo>
                  <a:lnTo>
                    <a:pt x="669827" y="243821"/>
                  </a:lnTo>
                  <a:lnTo>
                    <a:pt x="635308" y="215996"/>
                  </a:lnTo>
                  <a:lnTo>
                    <a:pt x="599597" y="189638"/>
                  </a:lnTo>
                  <a:lnTo>
                    <a:pt x="562739" y="164791"/>
                  </a:lnTo>
                  <a:lnTo>
                    <a:pt x="524779" y="141502"/>
                  </a:lnTo>
                  <a:lnTo>
                    <a:pt x="485764" y="119815"/>
                  </a:lnTo>
                  <a:lnTo>
                    <a:pt x="445739" y="99776"/>
                  </a:lnTo>
                  <a:lnTo>
                    <a:pt x="404750" y="81431"/>
                  </a:lnTo>
                  <a:lnTo>
                    <a:pt x="362843" y="64824"/>
                  </a:lnTo>
                  <a:lnTo>
                    <a:pt x="320062" y="50001"/>
                  </a:lnTo>
                  <a:lnTo>
                    <a:pt x="276455" y="37007"/>
                  </a:lnTo>
                  <a:lnTo>
                    <a:pt x="232066" y="25888"/>
                  </a:lnTo>
                  <a:lnTo>
                    <a:pt x="186941" y="16689"/>
                  </a:lnTo>
                  <a:lnTo>
                    <a:pt x="141126" y="9455"/>
                  </a:lnTo>
                  <a:lnTo>
                    <a:pt x="94668" y="4232"/>
                  </a:lnTo>
                  <a:lnTo>
                    <a:pt x="47610" y="1065"/>
                  </a:lnTo>
                  <a:lnTo>
                    <a:pt x="0" y="0"/>
                  </a:lnTo>
                  <a:lnTo>
                    <a:pt x="0" y="1038483"/>
                  </a:lnTo>
                  <a:lnTo>
                    <a:pt x="389240" y="2002868"/>
                  </a:lnTo>
                  <a:close/>
                </a:path>
              </a:pathLst>
            </a:custGeom>
            <a:ln w="92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71852" y="4757782"/>
              <a:ext cx="924560" cy="1038860"/>
            </a:xfrm>
            <a:custGeom>
              <a:avLst/>
              <a:gdLst/>
              <a:ahLst/>
              <a:cxnLst/>
              <a:rect l="l" t="t" r="r" b="b"/>
              <a:pathLst>
                <a:path w="924560" h="1038860">
                  <a:moveTo>
                    <a:pt x="535286" y="0"/>
                  </a:moveTo>
                  <a:lnTo>
                    <a:pt x="0" y="890241"/>
                  </a:lnTo>
                  <a:lnTo>
                    <a:pt x="44529" y="915837"/>
                  </a:lnTo>
                  <a:lnTo>
                    <a:pt x="90160" y="939036"/>
                  </a:lnTo>
                  <a:lnTo>
                    <a:pt x="136802" y="959828"/>
                  </a:lnTo>
                  <a:lnTo>
                    <a:pt x="184362" y="978206"/>
                  </a:lnTo>
                  <a:lnTo>
                    <a:pt x="232749" y="994160"/>
                  </a:lnTo>
                  <a:lnTo>
                    <a:pt x="281871" y="1007682"/>
                  </a:lnTo>
                  <a:lnTo>
                    <a:pt x="331635" y="1018765"/>
                  </a:lnTo>
                  <a:lnTo>
                    <a:pt x="381951" y="1027399"/>
                  </a:lnTo>
                  <a:lnTo>
                    <a:pt x="432726" y="1033577"/>
                  </a:lnTo>
                  <a:lnTo>
                    <a:pt x="483868" y="1037290"/>
                  </a:lnTo>
                  <a:lnTo>
                    <a:pt x="535286" y="1038529"/>
                  </a:lnTo>
                  <a:lnTo>
                    <a:pt x="585198" y="1037396"/>
                  </a:lnTo>
                  <a:lnTo>
                    <a:pt x="634873" y="1033982"/>
                  </a:lnTo>
                  <a:lnTo>
                    <a:pt x="684249" y="1028266"/>
                  </a:lnTo>
                  <a:lnTo>
                    <a:pt x="733263" y="1020225"/>
                  </a:lnTo>
                  <a:lnTo>
                    <a:pt x="781851" y="1009838"/>
                  </a:lnTo>
                  <a:lnTo>
                    <a:pt x="829951" y="997084"/>
                  </a:lnTo>
                  <a:lnTo>
                    <a:pt x="877499" y="981940"/>
                  </a:lnTo>
                  <a:lnTo>
                    <a:pt x="924433" y="964385"/>
                  </a:lnTo>
                  <a:lnTo>
                    <a:pt x="535286" y="0"/>
                  </a:lnTo>
                  <a:close/>
                </a:path>
              </a:pathLst>
            </a:custGeom>
            <a:solidFill>
              <a:srgbClr val="CC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71852" y="4757782"/>
              <a:ext cx="924560" cy="1038860"/>
            </a:xfrm>
            <a:custGeom>
              <a:avLst/>
              <a:gdLst/>
              <a:ahLst/>
              <a:cxnLst/>
              <a:rect l="l" t="t" r="r" b="b"/>
              <a:pathLst>
                <a:path w="924560" h="1038860">
                  <a:moveTo>
                    <a:pt x="0" y="890241"/>
                  </a:moveTo>
                  <a:lnTo>
                    <a:pt x="44529" y="915837"/>
                  </a:lnTo>
                  <a:lnTo>
                    <a:pt x="90160" y="939036"/>
                  </a:lnTo>
                  <a:lnTo>
                    <a:pt x="136802" y="959828"/>
                  </a:lnTo>
                  <a:lnTo>
                    <a:pt x="184362" y="978206"/>
                  </a:lnTo>
                  <a:lnTo>
                    <a:pt x="232749" y="994160"/>
                  </a:lnTo>
                  <a:lnTo>
                    <a:pt x="281871" y="1007682"/>
                  </a:lnTo>
                  <a:lnTo>
                    <a:pt x="331635" y="1018765"/>
                  </a:lnTo>
                  <a:lnTo>
                    <a:pt x="381951" y="1027399"/>
                  </a:lnTo>
                  <a:lnTo>
                    <a:pt x="432726" y="1033577"/>
                  </a:lnTo>
                  <a:lnTo>
                    <a:pt x="483868" y="1037290"/>
                  </a:lnTo>
                  <a:lnTo>
                    <a:pt x="535286" y="1038529"/>
                  </a:lnTo>
                  <a:lnTo>
                    <a:pt x="585198" y="1037396"/>
                  </a:lnTo>
                  <a:lnTo>
                    <a:pt x="634873" y="1033982"/>
                  </a:lnTo>
                  <a:lnTo>
                    <a:pt x="684249" y="1028266"/>
                  </a:lnTo>
                  <a:lnTo>
                    <a:pt x="733263" y="1020225"/>
                  </a:lnTo>
                  <a:lnTo>
                    <a:pt x="781851" y="1009838"/>
                  </a:lnTo>
                  <a:lnTo>
                    <a:pt x="829951" y="997084"/>
                  </a:lnTo>
                  <a:lnTo>
                    <a:pt x="877499" y="981940"/>
                  </a:lnTo>
                  <a:lnTo>
                    <a:pt x="924433" y="964385"/>
                  </a:lnTo>
                  <a:lnTo>
                    <a:pt x="535286" y="0"/>
                  </a:lnTo>
                  <a:lnTo>
                    <a:pt x="0" y="890241"/>
                  </a:lnTo>
                  <a:close/>
                </a:path>
              </a:pathLst>
            </a:custGeom>
            <a:ln w="92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943790" y="4704027"/>
              <a:ext cx="1037590" cy="927735"/>
            </a:xfrm>
            <a:custGeom>
              <a:avLst/>
              <a:gdLst/>
              <a:ahLst/>
              <a:cxnLst/>
              <a:rect l="l" t="t" r="r" b="b"/>
              <a:pathLst>
                <a:path w="1037589" h="927735">
                  <a:moveTo>
                    <a:pt x="0" y="0"/>
                  </a:moveTo>
                  <a:lnTo>
                    <a:pt x="1175" y="86719"/>
                  </a:lnTo>
                  <a:lnTo>
                    <a:pt x="4675" y="135949"/>
                  </a:lnTo>
                  <a:lnTo>
                    <a:pt x="10459" y="184694"/>
                  </a:lnTo>
                  <a:lnTo>
                    <a:pt x="18489" y="232885"/>
                  </a:lnTo>
                  <a:lnTo>
                    <a:pt x="28725" y="280453"/>
                  </a:lnTo>
                  <a:lnTo>
                    <a:pt x="41127" y="327329"/>
                  </a:lnTo>
                  <a:lnTo>
                    <a:pt x="55656" y="373446"/>
                  </a:lnTo>
                  <a:lnTo>
                    <a:pt x="72272" y="418734"/>
                  </a:lnTo>
                  <a:lnTo>
                    <a:pt x="90936" y="463125"/>
                  </a:lnTo>
                  <a:lnTo>
                    <a:pt x="111608" y="506549"/>
                  </a:lnTo>
                  <a:lnTo>
                    <a:pt x="134249" y="548939"/>
                  </a:lnTo>
                  <a:lnTo>
                    <a:pt x="158820" y="590226"/>
                  </a:lnTo>
                  <a:lnTo>
                    <a:pt x="185280" y="630341"/>
                  </a:lnTo>
                  <a:lnTo>
                    <a:pt x="213591" y="669216"/>
                  </a:lnTo>
                  <a:lnTo>
                    <a:pt x="243712" y="706781"/>
                  </a:lnTo>
                  <a:lnTo>
                    <a:pt x="275605" y="742968"/>
                  </a:lnTo>
                  <a:lnTo>
                    <a:pt x="309229" y="777709"/>
                  </a:lnTo>
                  <a:lnTo>
                    <a:pt x="344546" y="810935"/>
                  </a:lnTo>
                  <a:lnTo>
                    <a:pt x="381516" y="842577"/>
                  </a:lnTo>
                  <a:lnTo>
                    <a:pt x="420098" y="872566"/>
                  </a:lnTo>
                  <a:lnTo>
                    <a:pt x="460255" y="900834"/>
                  </a:lnTo>
                  <a:lnTo>
                    <a:pt x="501946" y="927313"/>
                  </a:lnTo>
                  <a:lnTo>
                    <a:pt x="1037417" y="370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943790" y="4704027"/>
              <a:ext cx="1037590" cy="927735"/>
            </a:xfrm>
            <a:custGeom>
              <a:avLst/>
              <a:gdLst/>
              <a:ahLst/>
              <a:cxnLst/>
              <a:rect l="l" t="t" r="r" b="b"/>
              <a:pathLst>
                <a:path w="1037589" h="927735">
                  <a:moveTo>
                    <a:pt x="0" y="0"/>
                  </a:moveTo>
                  <a:lnTo>
                    <a:pt x="0" y="8659"/>
                  </a:lnTo>
                  <a:lnTo>
                    <a:pt x="0" y="17840"/>
                  </a:lnTo>
                  <a:lnTo>
                    <a:pt x="0" y="27369"/>
                  </a:lnTo>
                  <a:lnTo>
                    <a:pt x="0" y="37072"/>
                  </a:lnTo>
                  <a:lnTo>
                    <a:pt x="1175" y="86719"/>
                  </a:lnTo>
                  <a:lnTo>
                    <a:pt x="4675" y="135949"/>
                  </a:lnTo>
                  <a:lnTo>
                    <a:pt x="10459" y="184694"/>
                  </a:lnTo>
                  <a:lnTo>
                    <a:pt x="18489" y="232885"/>
                  </a:lnTo>
                  <a:lnTo>
                    <a:pt x="28725" y="280453"/>
                  </a:lnTo>
                  <a:lnTo>
                    <a:pt x="41127" y="327329"/>
                  </a:lnTo>
                  <a:lnTo>
                    <a:pt x="55656" y="373446"/>
                  </a:lnTo>
                  <a:lnTo>
                    <a:pt x="72272" y="418734"/>
                  </a:lnTo>
                  <a:lnTo>
                    <a:pt x="90936" y="463125"/>
                  </a:lnTo>
                  <a:lnTo>
                    <a:pt x="111608" y="506549"/>
                  </a:lnTo>
                  <a:lnTo>
                    <a:pt x="134249" y="548939"/>
                  </a:lnTo>
                  <a:lnTo>
                    <a:pt x="158820" y="590226"/>
                  </a:lnTo>
                  <a:lnTo>
                    <a:pt x="185280" y="630341"/>
                  </a:lnTo>
                  <a:lnTo>
                    <a:pt x="213591" y="669216"/>
                  </a:lnTo>
                  <a:lnTo>
                    <a:pt x="243712" y="706781"/>
                  </a:lnTo>
                  <a:lnTo>
                    <a:pt x="275605" y="742968"/>
                  </a:lnTo>
                  <a:lnTo>
                    <a:pt x="309229" y="777709"/>
                  </a:lnTo>
                  <a:lnTo>
                    <a:pt x="344546" y="810935"/>
                  </a:lnTo>
                  <a:lnTo>
                    <a:pt x="381516" y="842577"/>
                  </a:lnTo>
                  <a:lnTo>
                    <a:pt x="420098" y="872566"/>
                  </a:lnTo>
                  <a:lnTo>
                    <a:pt x="460255" y="900834"/>
                  </a:lnTo>
                  <a:lnTo>
                    <a:pt x="501946" y="927313"/>
                  </a:lnTo>
                  <a:lnTo>
                    <a:pt x="1037417" y="37072"/>
                  </a:lnTo>
                  <a:lnTo>
                    <a:pt x="0" y="0"/>
                  </a:lnTo>
                  <a:close/>
                </a:path>
              </a:pathLst>
            </a:custGeom>
            <a:ln w="92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947494" y="3685934"/>
              <a:ext cx="1037590" cy="1020444"/>
            </a:xfrm>
            <a:custGeom>
              <a:avLst/>
              <a:gdLst/>
              <a:ahLst/>
              <a:cxnLst/>
              <a:rect l="l" t="t" r="r" b="b"/>
              <a:pathLst>
                <a:path w="1037589" h="1020445">
                  <a:moveTo>
                    <a:pt x="839232" y="0"/>
                  </a:moveTo>
                  <a:lnTo>
                    <a:pt x="792225" y="10304"/>
                  </a:lnTo>
                  <a:lnTo>
                    <a:pt x="746105" y="22646"/>
                  </a:lnTo>
                  <a:lnTo>
                    <a:pt x="700917" y="36974"/>
                  </a:lnTo>
                  <a:lnTo>
                    <a:pt x="656706" y="53235"/>
                  </a:lnTo>
                  <a:lnTo>
                    <a:pt x="613520" y="71376"/>
                  </a:lnTo>
                  <a:lnTo>
                    <a:pt x="571402" y="91346"/>
                  </a:lnTo>
                  <a:lnTo>
                    <a:pt x="530399" y="113092"/>
                  </a:lnTo>
                  <a:lnTo>
                    <a:pt x="490557" y="136561"/>
                  </a:lnTo>
                  <a:lnTo>
                    <a:pt x="451920" y="161701"/>
                  </a:lnTo>
                  <a:lnTo>
                    <a:pt x="414536" y="188460"/>
                  </a:lnTo>
                  <a:lnTo>
                    <a:pt x="378449" y="216785"/>
                  </a:lnTo>
                  <a:lnTo>
                    <a:pt x="343704" y="246624"/>
                  </a:lnTo>
                  <a:lnTo>
                    <a:pt x="310349" y="277925"/>
                  </a:lnTo>
                  <a:lnTo>
                    <a:pt x="278427" y="310634"/>
                  </a:lnTo>
                  <a:lnTo>
                    <a:pt x="247986" y="344701"/>
                  </a:lnTo>
                  <a:lnTo>
                    <a:pt x="219070" y="380072"/>
                  </a:lnTo>
                  <a:lnTo>
                    <a:pt x="191726" y="416694"/>
                  </a:lnTo>
                  <a:lnTo>
                    <a:pt x="165998" y="454517"/>
                  </a:lnTo>
                  <a:lnTo>
                    <a:pt x="141933" y="493486"/>
                  </a:lnTo>
                  <a:lnTo>
                    <a:pt x="119576" y="533550"/>
                  </a:lnTo>
                  <a:lnTo>
                    <a:pt x="98973" y="574656"/>
                  </a:lnTo>
                  <a:lnTo>
                    <a:pt x="80170" y="616753"/>
                  </a:lnTo>
                  <a:lnTo>
                    <a:pt x="63211" y="659787"/>
                  </a:lnTo>
                  <a:lnTo>
                    <a:pt x="48143" y="703706"/>
                  </a:lnTo>
                  <a:lnTo>
                    <a:pt x="35012" y="748458"/>
                  </a:lnTo>
                  <a:lnTo>
                    <a:pt x="23863" y="793990"/>
                  </a:lnTo>
                  <a:lnTo>
                    <a:pt x="14741" y="840250"/>
                  </a:lnTo>
                  <a:lnTo>
                    <a:pt x="7693" y="887186"/>
                  </a:lnTo>
                  <a:lnTo>
                    <a:pt x="2764" y="934745"/>
                  </a:lnTo>
                  <a:lnTo>
                    <a:pt x="0" y="982875"/>
                  </a:lnTo>
                  <a:lnTo>
                    <a:pt x="1037417" y="1019947"/>
                  </a:lnTo>
                  <a:lnTo>
                    <a:pt x="839232" y="0"/>
                  </a:lnTo>
                  <a:close/>
                </a:path>
              </a:pathLst>
            </a:custGeom>
            <a:solidFill>
              <a:srgbClr val="3399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947494" y="3685934"/>
              <a:ext cx="1037590" cy="1020444"/>
            </a:xfrm>
            <a:custGeom>
              <a:avLst/>
              <a:gdLst/>
              <a:ahLst/>
              <a:cxnLst/>
              <a:rect l="l" t="t" r="r" b="b"/>
              <a:pathLst>
                <a:path w="1037589" h="1020445">
                  <a:moveTo>
                    <a:pt x="839232" y="0"/>
                  </a:moveTo>
                  <a:lnTo>
                    <a:pt x="792225" y="10304"/>
                  </a:lnTo>
                  <a:lnTo>
                    <a:pt x="746105" y="22646"/>
                  </a:lnTo>
                  <a:lnTo>
                    <a:pt x="700917" y="36974"/>
                  </a:lnTo>
                  <a:lnTo>
                    <a:pt x="656706" y="53235"/>
                  </a:lnTo>
                  <a:lnTo>
                    <a:pt x="613520" y="71376"/>
                  </a:lnTo>
                  <a:lnTo>
                    <a:pt x="571402" y="91346"/>
                  </a:lnTo>
                  <a:lnTo>
                    <a:pt x="530399" y="113092"/>
                  </a:lnTo>
                  <a:lnTo>
                    <a:pt x="490557" y="136561"/>
                  </a:lnTo>
                  <a:lnTo>
                    <a:pt x="451920" y="161701"/>
                  </a:lnTo>
                  <a:lnTo>
                    <a:pt x="414536" y="188460"/>
                  </a:lnTo>
                  <a:lnTo>
                    <a:pt x="378449" y="216785"/>
                  </a:lnTo>
                  <a:lnTo>
                    <a:pt x="343704" y="246624"/>
                  </a:lnTo>
                  <a:lnTo>
                    <a:pt x="310349" y="277925"/>
                  </a:lnTo>
                  <a:lnTo>
                    <a:pt x="278427" y="310634"/>
                  </a:lnTo>
                  <a:lnTo>
                    <a:pt x="247986" y="344701"/>
                  </a:lnTo>
                  <a:lnTo>
                    <a:pt x="219070" y="380072"/>
                  </a:lnTo>
                  <a:lnTo>
                    <a:pt x="191726" y="416694"/>
                  </a:lnTo>
                  <a:lnTo>
                    <a:pt x="165998" y="454517"/>
                  </a:lnTo>
                  <a:lnTo>
                    <a:pt x="141933" y="493486"/>
                  </a:lnTo>
                  <a:lnTo>
                    <a:pt x="119576" y="533550"/>
                  </a:lnTo>
                  <a:lnTo>
                    <a:pt x="98973" y="574656"/>
                  </a:lnTo>
                  <a:lnTo>
                    <a:pt x="80170" y="616753"/>
                  </a:lnTo>
                  <a:lnTo>
                    <a:pt x="63211" y="659787"/>
                  </a:lnTo>
                  <a:lnTo>
                    <a:pt x="48143" y="703706"/>
                  </a:lnTo>
                  <a:lnTo>
                    <a:pt x="35012" y="748458"/>
                  </a:lnTo>
                  <a:lnTo>
                    <a:pt x="23863" y="793990"/>
                  </a:lnTo>
                  <a:lnTo>
                    <a:pt x="14741" y="840250"/>
                  </a:lnTo>
                  <a:lnTo>
                    <a:pt x="7693" y="887186"/>
                  </a:lnTo>
                  <a:lnTo>
                    <a:pt x="2764" y="934745"/>
                  </a:lnTo>
                  <a:lnTo>
                    <a:pt x="0" y="982875"/>
                  </a:lnTo>
                  <a:lnTo>
                    <a:pt x="1037417" y="1019947"/>
                  </a:lnTo>
                  <a:lnTo>
                    <a:pt x="839232" y="0"/>
                  </a:lnTo>
                  <a:close/>
                </a:path>
              </a:pathLst>
            </a:custGeom>
            <a:ln w="92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807100" y="3656276"/>
              <a:ext cx="198755" cy="1038860"/>
            </a:xfrm>
            <a:custGeom>
              <a:avLst/>
              <a:gdLst/>
              <a:ahLst/>
              <a:cxnLst/>
              <a:rect l="l" t="t" r="r" b="b"/>
              <a:pathLst>
                <a:path w="198754" h="1038860">
                  <a:moveTo>
                    <a:pt x="198185" y="0"/>
                  </a:moveTo>
                  <a:lnTo>
                    <a:pt x="148205" y="1071"/>
                  </a:lnTo>
                  <a:lnTo>
                    <a:pt x="98398" y="4402"/>
                  </a:lnTo>
                  <a:lnTo>
                    <a:pt x="48938" y="10165"/>
                  </a:lnTo>
                  <a:lnTo>
                    <a:pt x="0" y="18536"/>
                  </a:lnTo>
                  <a:lnTo>
                    <a:pt x="198185" y="1038483"/>
                  </a:lnTo>
                  <a:lnTo>
                    <a:pt x="198185" y="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807100" y="3656276"/>
              <a:ext cx="198755" cy="1038860"/>
            </a:xfrm>
            <a:custGeom>
              <a:avLst/>
              <a:gdLst/>
              <a:ahLst/>
              <a:cxnLst/>
              <a:rect l="l" t="t" r="r" b="b"/>
              <a:pathLst>
                <a:path w="198754" h="1038860">
                  <a:moveTo>
                    <a:pt x="198185" y="0"/>
                  </a:moveTo>
                  <a:lnTo>
                    <a:pt x="148205" y="1071"/>
                  </a:lnTo>
                  <a:lnTo>
                    <a:pt x="98398" y="4402"/>
                  </a:lnTo>
                  <a:lnTo>
                    <a:pt x="48938" y="10165"/>
                  </a:lnTo>
                  <a:lnTo>
                    <a:pt x="0" y="18536"/>
                  </a:lnTo>
                  <a:lnTo>
                    <a:pt x="198185" y="1038483"/>
                  </a:lnTo>
                  <a:lnTo>
                    <a:pt x="198185" y="0"/>
                  </a:lnTo>
                  <a:close/>
                </a:path>
              </a:pathLst>
            </a:custGeom>
            <a:ln w="926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659477" y="3460535"/>
              <a:ext cx="2749550" cy="1062990"/>
            </a:xfrm>
            <a:custGeom>
              <a:avLst/>
              <a:gdLst/>
              <a:ahLst/>
              <a:cxnLst/>
              <a:rect l="l" t="t" r="r" b="b"/>
              <a:pathLst>
                <a:path w="2749550" h="1062989">
                  <a:moveTo>
                    <a:pt x="2749314" y="873512"/>
                  </a:moveTo>
                  <a:lnTo>
                    <a:pt x="2688191" y="873512"/>
                  </a:lnTo>
                </a:path>
                <a:path w="2749550" h="1062989">
                  <a:moveTo>
                    <a:pt x="2686339" y="873512"/>
                  </a:moveTo>
                  <a:lnTo>
                    <a:pt x="2406472" y="1062580"/>
                  </a:lnTo>
                </a:path>
                <a:path w="2749550" h="1062989">
                  <a:moveTo>
                    <a:pt x="57418" y="493244"/>
                  </a:moveTo>
                  <a:lnTo>
                    <a:pt x="118540" y="493244"/>
                  </a:lnTo>
                </a:path>
                <a:path w="2749550" h="1062989">
                  <a:moveTo>
                    <a:pt x="120393" y="493244"/>
                  </a:moveTo>
                  <a:lnTo>
                    <a:pt x="529729" y="578510"/>
                  </a:lnTo>
                </a:path>
                <a:path w="2749550" h="1062989">
                  <a:moveTo>
                    <a:pt x="0" y="0"/>
                  </a:moveTo>
                  <a:lnTo>
                    <a:pt x="61122" y="0"/>
                  </a:lnTo>
                </a:path>
                <a:path w="2749550" h="1062989">
                  <a:moveTo>
                    <a:pt x="62974" y="0"/>
                  </a:moveTo>
                  <a:lnTo>
                    <a:pt x="1237455" y="20222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997261" y="1850229"/>
            <a:ext cx="3431443" cy="1309610"/>
          </a:xfrm>
          <a:prstGeom prst="rect">
            <a:avLst/>
          </a:prstGeom>
        </p:spPr>
        <p:txBody>
          <a:bodyPr vert="horz" wrap="square" lIns="0" tIns="10181" rIns="0" bIns="0" rtlCol="0">
            <a:spAutoFit/>
          </a:bodyPr>
          <a:lstStyle/>
          <a:p>
            <a:pPr marL="8145" algn="ctr">
              <a:spcBef>
                <a:spcPts val="80"/>
              </a:spcBef>
            </a:pPr>
            <a:r>
              <a:rPr sz="1100" b="1" dirty="0">
                <a:latin typeface="Arial"/>
                <a:cs typeface="Arial"/>
              </a:rPr>
              <a:t>Bilan</a:t>
            </a:r>
            <a:r>
              <a:rPr sz="1100" b="1" spc="19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des</a:t>
            </a:r>
            <a:r>
              <a:rPr sz="1100" b="1" spc="16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dépenses</a:t>
            </a:r>
            <a:r>
              <a:rPr sz="1100" b="1" spc="16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pour</a:t>
            </a:r>
            <a:r>
              <a:rPr sz="1100" b="1" spc="16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la</a:t>
            </a:r>
            <a:r>
              <a:rPr sz="1100" b="1" spc="16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construction</a:t>
            </a:r>
            <a:r>
              <a:rPr sz="1100" b="1" spc="19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du</a:t>
            </a:r>
            <a:r>
              <a:rPr sz="1100" b="1" spc="22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seuil</a:t>
            </a:r>
            <a:r>
              <a:rPr sz="1100" b="1" spc="19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maçonné</a:t>
            </a:r>
            <a:r>
              <a:rPr sz="1100" b="1" spc="16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S41</a:t>
            </a:r>
            <a:r>
              <a:rPr sz="1100" b="1" spc="16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avec</a:t>
            </a:r>
            <a:r>
              <a:rPr sz="1100" b="1" spc="16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bassin</a:t>
            </a:r>
            <a:r>
              <a:rPr sz="1100" b="1" spc="19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et</a:t>
            </a:r>
            <a:r>
              <a:rPr sz="1100" b="1" spc="19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puits</a:t>
            </a:r>
            <a:r>
              <a:rPr sz="1100" b="1" spc="16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en</a:t>
            </a:r>
            <a:r>
              <a:rPr sz="1100" b="1" spc="22" dirty="0">
                <a:latin typeface="Arial"/>
                <a:cs typeface="Arial"/>
              </a:rPr>
              <a:t> </a:t>
            </a:r>
            <a:r>
              <a:rPr sz="1100" b="1" spc="-13" dirty="0">
                <a:latin typeface="Arial"/>
                <a:cs typeface="Arial"/>
              </a:rPr>
              <a:t>aval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45" dirty="0">
              <a:latin typeface="Arial"/>
              <a:cs typeface="Arial"/>
            </a:endParaRPr>
          </a:p>
          <a:p>
            <a:pPr>
              <a:spcBef>
                <a:spcPts val="202"/>
              </a:spcBef>
            </a:pPr>
            <a:endParaRPr sz="545" dirty="0">
              <a:latin typeface="Arial"/>
              <a:cs typeface="Arial"/>
            </a:endParaRPr>
          </a:p>
          <a:p>
            <a:pPr marL="517584" marR="2578958" indent="-236598">
              <a:lnSpc>
                <a:spcPct val="106400"/>
              </a:lnSpc>
            </a:pPr>
            <a:r>
              <a:rPr sz="513" dirty="0">
                <a:latin typeface="Arial"/>
                <a:cs typeface="Arial"/>
              </a:rPr>
              <a:t>Repas</a:t>
            </a:r>
            <a:r>
              <a:rPr sz="513" spc="-3" dirty="0">
                <a:latin typeface="Arial"/>
                <a:cs typeface="Arial"/>
              </a:rPr>
              <a:t> </a:t>
            </a:r>
            <a:r>
              <a:rPr sz="513" dirty="0">
                <a:latin typeface="Arial"/>
                <a:cs typeface="Arial"/>
              </a:rPr>
              <a:t>de </a:t>
            </a:r>
            <a:r>
              <a:rPr sz="513" spc="-6" dirty="0">
                <a:latin typeface="Arial"/>
                <a:cs typeface="Arial"/>
              </a:rPr>
              <a:t>chantiers </a:t>
            </a:r>
            <a:r>
              <a:rPr sz="513" spc="-16" dirty="0">
                <a:latin typeface="Arial"/>
                <a:cs typeface="Arial"/>
              </a:rPr>
              <a:t>3%</a:t>
            </a:r>
            <a:endParaRPr sz="513" dirty="0">
              <a:latin typeface="Arial"/>
              <a:cs typeface="Arial"/>
            </a:endParaRPr>
          </a:p>
          <a:p>
            <a:pPr>
              <a:spcBef>
                <a:spcPts val="262"/>
              </a:spcBef>
            </a:pPr>
            <a:endParaRPr sz="513" dirty="0">
              <a:latin typeface="Arial"/>
              <a:cs typeface="Arial"/>
            </a:endParaRPr>
          </a:p>
          <a:p>
            <a:pPr marL="105471" marR="2542308" algn="ctr">
              <a:lnSpc>
                <a:spcPct val="106400"/>
              </a:lnSpc>
            </a:pPr>
            <a:r>
              <a:rPr sz="513" dirty="0">
                <a:latin typeface="Arial"/>
                <a:cs typeface="Arial"/>
              </a:rPr>
              <a:t>Achat</a:t>
            </a:r>
            <a:r>
              <a:rPr sz="513" spc="-13" dirty="0">
                <a:latin typeface="Arial"/>
                <a:cs typeface="Arial"/>
              </a:rPr>
              <a:t> </a:t>
            </a:r>
            <a:r>
              <a:rPr sz="513" dirty="0">
                <a:latin typeface="Arial"/>
                <a:cs typeface="Arial"/>
              </a:rPr>
              <a:t>de</a:t>
            </a:r>
            <a:r>
              <a:rPr sz="513" spc="-3" dirty="0">
                <a:latin typeface="Arial"/>
                <a:cs typeface="Arial"/>
              </a:rPr>
              <a:t> </a:t>
            </a:r>
            <a:r>
              <a:rPr sz="513" dirty="0">
                <a:latin typeface="Arial"/>
                <a:cs typeface="Arial"/>
              </a:rPr>
              <a:t>matériaux</a:t>
            </a:r>
            <a:r>
              <a:rPr sz="513" spc="-13" dirty="0">
                <a:latin typeface="Arial"/>
                <a:cs typeface="Arial"/>
              </a:rPr>
              <a:t> </a:t>
            </a:r>
            <a:r>
              <a:rPr sz="513" spc="-6" dirty="0">
                <a:latin typeface="Arial"/>
                <a:cs typeface="Arial"/>
              </a:rPr>
              <a:t>fournis </a:t>
            </a:r>
            <a:r>
              <a:rPr sz="513" dirty="0">
                <a:latin typeface="Arial"/>
                <a:cs typeface="Arial"/>
              </a:rPr>
              <a:t>par</a:t>
            </a:r>
            <a:r>
              <a:rPr sz="513" spc="-13" dirty="0">
                <a:latin typeface="Arial"/>
                <a:cs typeface="Arial"/>
              </a:rPr>
              <a:t> </a:t>
            </a:r>
            <a:r>
              <a:rPr sz="513" dirty="0">
                <a:latin typeface="Arial"/>
                <a:cs typeface="Arial"/>
              </a:rPr>
              <a:t>la</a:t>
            </a:r>
            <a:r>
              <a:rPr sz="513" spc="-6" dirty="0">
                <a:latin typeface="Arial"/>
                <a:cs typeface="Arial"/>
              </a:rPr>
              <a:t> population</a:t>
            </a:r>
            <a:endParaRPr sz="513" dirty="0">
              <a:latin typeface="Arial"/>
              <a:cs typeface="Arial"/>
            </a:endParaRPr>
          </a:p>
          <a:p>
            <a:pPr marR="2433580" algn="ctr">
              <a:lnSpc>
                <a:spcPts val="612"/>
              </a:lnSpc>
              <a:spcBef>
                <a:spcPts val="38"/>
              </a:spcBef>
            </a:pPr>
            <a:r>
              <a:rPr sz="513" spc="-16" dirty="0">
                <a:latin typeface="Arial"/>
                <a:cs typeface="Arial"/>
              </a:rPr>
              <a:t>21%</a:t>
            </a:r>
            <a:endParaRPr sz="513" dirty="0">
              <a:latin typeface="Arial"/>
              <a:cs typeface="Arial"/>
            </a:endParaRPr>
          </a:p>
          <a:p>
            <a:pPr marL="2620903" algn="ctr">
              <a:lnSpc>
                <a:spcPts val="612"/>
              </a:lnSpc>
            </a:pPr>
            <a:r>
              <a:rPr sz="513" dirty="0">
                <a:latin typeface="Arial"/>
                <a:cs typeface="Arial"/>
              </a:rPr>
              <a:t>Achat</a:t>
            </a:r>
            <a:r>
              <a:rPr sz="513" spc="-10" dirty="0">
                <a:latin typeface="Arial"/>
                <a:cs typeface="Arial"/>
              </a:rPr>
              <a:t> </a:t>
            </a:r>
            <a:r>
              <a:rPr sz="513" dirty="0">
                <a:latin typeface="Arial"/>
                <a:cs typeface="Arial"/>
              </a:rPr>
              <a:t>de</a:t>
            </a:r>
            <a:r>
              <a:rPr sz="513" spc="-3" dirty="0">
                <a:latin typeface="Arial"/>
                <a:cs typeface="Arial"/>
              </a:rPr>
              <a:t> </a:t>
            </a:r>
            <a:r>
              <a:rPr sz="513" dirty="0">
                <a:latin typeface="Arial"/>
                <a:cs typeface="Arial"/>
              </a:rPr>
              <a:t>matériaux</a:t>
            </a:r>
            <a:r>
              <a:rPr sz="513" spc="-13" dirty="0">
                <a:latin typeface="Arial"/>
                <a:cs typeface="Arial"/>
              </a:rPr>
              <a:t> </a:t>
            </a:r>
            <a:r>
              <a:rPr sz="513" dirty="0">
                <a:latin typeface="Arial"/>
                <a:cs typeface="Arial"/>
              </a:rPr>
              <a:t>dans </a:t>
            </a:r>
            <a:r>
              <a:rPr sz="513" spc="-16" dirty="0">
                <a:latin typeface="Arial"/>
                <a:cs typeface="Arial"/>
              </a:rPr>
              <a:t>le</a:t>
            </a:r>
            <a:endParaRPr sz="513" dirty="0">
              <a:latin typeface="Arial"/>
              <a:cs typeface="Arial"/>
            </a:endParaRPr>
          </a:p>
          <a:p>
            <a:pPr marL="2871347" marR="245150" algn="ctr">
              <a:lnSpc>
                <a:spcPct val="106400"/>
              </a:lnSpc>
              <a:spcBef>
                <a:spcPts val="3"/>
              </a:spcBef>
            </a:pPr>
            <a:r>
              <a:rPr sz="513" spc="-6" dirty="0">
                <a:latin typeface="Arial"/>
                <a:cs typeface="Arial"/>
              </a:rPr>
              <a:t>commerce </a:t>
            </a:r>
            <a:r>
              <a:rPr sz="513" spc="-16" dirty="0">
                <a:latin typeface="Arial"/>
                <a:cs typeface="Arial"/>
              </a:rPr>
              <a:t>44%</a:t>
            </a:r>
            <a:endParaRPr sz="513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18483" y="3281097"/>
            <a:ext cx="1026257" cy="454372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241892" marR="3258" indent="-177143">
              <a:lnSpc>
                <a:spcPct val="106400"/>
              </a:lnSpc>
              <a:spcBef>
                <a:spcPts val="64"/>
              </a:spcBef>
              <a:tabLst>
                <a:tab pos="1017657" algn="l"/>
              </a:tabLst>
            </a:pPr>
            <a:r>
              <a:rPr sz="513" dirty="0">
                <a:latin typeface="Arial"/>
                <a:cs typeface="Arial"/>
              </a:rPr>
              <a:t>Salaires</a:t>
            </a:r>
            <a:r>
              <a:rPr sz="513" spc="-29" dirty="0">
                <a:latin typeface="Arial"/>
                <a:cs typeface="Arial"/>
              </a:rPr>
              <a:t> </a:t>
            </a:r>
            <a:r>
              <a:rPr sz="513" dirty="0">
                <a:latin typeface="Arial"/>
                <a:cs typeface="Arial"/>
              </a:rPr>
              <a:t>maçons</a:t>
            </a:r>
            <a:r>
              <a:rPr sz="513" spc="-64" dirty="0">
                <a:latin typeface="Arial"/>
                <a:cs typeface="Arial"/>
              </a:rPr>
              <a:t> </a:t>
            </a:r>
            <a:r>
              <a:rPr sz="513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	</a:t>
            </a:r>
            <a:r>
              <a:rPr sz="513" dirty="0">
                <a:latin typeface="Arial"/>
                <a:cs typeface="Arial"/>
              </a:rPr>
              <a:t> </a:t>
            </a:r>
            <a:r>
              <a:rPr sz="513" spc="-16" dirty="0">
                <a:latin typeface="Arial"/>
                <a:cs typeface="Arial"/>
              </a:rPr>
              <a:t>17%</a:t>
            </a:r>
            <a:endParaRPr sz="513">
              <a:latin typeface="Arial"/>
              <a:cs typeface="Arial"/>
            </a:endParaRPr>
          </a:p>
          <a:p>
            <a:pPr marR="212979" algn="ctr">
              <a:spcBef>
                <a:spcPts val="273"/>
              </a:spcBef>
            </a:pPr>
            <a:r>
              <a:rPr sz="513" dirty="0">
                <a:latin typeface="Arial"/>
                <a:cs typeface="Arial"/>
              </a:rPr>
              <a:t>Main</a:t>
            </a:r>
            <a:r>
              <a:rPr sz="513" spc="-13" dirty="0">
                <a:latin typeface="Arial"/>
                <a:cs typeface="Arial"/>
              </a:rPr>
              <a:t> </a:t>
            </a:r>
            <a:r>
              <a:rPr sz="513" dirty="0">
                <a:latin typeface="Arial"/>
                <a:cs typeface="Arial"/>
              </a:rPr>
              <a:t>d'œuvre</a:t>
            </a:r>
            <a:r>
              <a:rPr sz="513" spc="-10" dirty="0">
                <a:latin typeface="Arial"/>
                <a:cs typeface="Arial"/>
              </a:rPr>
              <a:t> </a:t>
            </a:r>
            <a:r>
              <a:rPr sz="513" dirty="0">
                <a:latin typeface="Arial"/>
                <a:cs typeface="Arial"/>
              </a:rPr>
              <a:t>fondations</a:t>
            </a:r>
            <a:r>
              <a:rPr sz="513" spc="-10" dirty="0">
                <a:latin typeface="Arial"/>
                <a:cs typeface="Arial"/>
              </a:rPr>
              <a:t> </a:t>
            </a:r>
            <a:r>
              <a:rPr sz="513" spc="-16" dirty="0">
                <a:latin typeface="Arial"/>
                <a:cs typeface="Arial"/>
              </a:rPr>
              <a:t>et</a:t>
            </a:r>
            <a:endParaRPr sz="513">
              <a:latin typeface="Arial"/>
              <a:cs typeface="Arial"/>
            </a:endParaRPr>
          </a:p>
          <a:p>
            <a:pPr marL="227639" marR="439804" algn="ctr">
              <a:lnSpc>
                <a:spcPct val="106400"/>
              </a:lnSpc>
            </a:pPr>
            <a:r>
              <a:rPr sz="513" spc="-6" dirty="0">
                <a:latin typeface="Arial"/>
                <a:cs typeface="Arial"/>
              </a:rPr>
              <a:t>construction </a:t>
            </a:r>
            <a:r>
              <a:rPr sz="513" spc="-16" dirty="0">
                <a:latin typeface="Arial"/>
                <a:cs typeface="Arial"/>
              </a:rPr>
              <a:t>15%</a:t>
            </a:r>
            <a:endParaRPr sz="513">
              <a:latin typeface="Arial"/>
              <a:cs typeface="Arial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2C3EAEF-9C79-AAF2-66AF-59ABB843C001}"/>
              </a:ext>
            </a:extLst>
          </p:cNvPr>
          <p:cNvSpPr txBox="1"/>
          <p:nvPr/>
        </p:nvSpPr>
        <p:spPr>
          <a:xfrm>
            <a:off x="179512" y="4221088"/>
            <a:ext cx="8856984" cy="1991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0089" marR="3258" indent="-285750">
              <a:lnSpc>
                <a:spcPct val="150000"/>
              </a:lnSpc>
              <a:spcBef>
                <a:spcPts val="115"/>
              </a:spcBef>
              <a:buFont typeface="Arial" panose="020B0604020202020204" pitchFamily="34" charset="0"/>
              <a:buChar char="•"/>
              <a:tabLst>
                <a:tab pos="300940" algn="l"/>
              </a:tabLst>
            </a:pPr>
            <a:r>
              <a:rPr lang="fr-FR" sz="1400" dirty="0">
                <a:latin typeface="Arial"/>
                <a:cs typeface="Arial"/>
              </a:rPr>
              <a:t>Les</a:t>
            </a:r>
            <a:r>
              <a:rPr lang="fr-FR" sz="1400" spc="-10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salaires</a:t>
            </a:r>
            <a:r>
              <a:rPr lang="fr-FR" sz="1400" spc="-13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et</a:t>
            </a:r>
            <a:r>
              <a:rPr lang="fr-FR" sz="1400" spc="-10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indemnités</a:t>
            </a:r>
            <a:r>
              <a:rPr lang="fr-FR" sz="1400" spc="-10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versés</a:t>
            </a:r>
            <a:r>
              <a:rPr lang="fr-FR" sz="1400" spc="-13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directement</a:t>
            </a:r>
            <a:r>
              <a:rPr lang="fr-FR" sz="1400" spc="-6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aux</a:t>
            </a:r>
            <a:r>
              <a:rPr lang="fr-FR" sz="1400" spc="-6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populations</a:t>
            </a:r>
            <a:r>
              <a:rPr lang="fr-FR" sz="1400" spc="-16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locales</a:t>
            </a:r>
            <a:r>
              <a:rPr lang="fr-FR" sz="1400" spc="-6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participant</a:t>
            </a:r>
            <a:r>
              <a:rPr lang="fr-FR" sz="1400" spc="-3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à</a:t>
            </a:r>
            <a:r>
              <a:rPr lang="fr-FR" sz="1400" spc="-16" dirty="0">
                <a:latin typeface="Arial"/>
                <a:cs typeface="Arial"/>
              </a:rPr>
              <a:t> la </a:t>
            </a:r>
            <a:r>
              <a:rPr lang="fr-FR" sz="1400" dirty="0">
                <a:latin typeface="Arial"/>
                <a:cs typeface="Arial"/>
              </a:rPr>
              <a:t>réalisation</a:t>
            </a:r>
            <a:r>
              <a:rPr lang="fr-FR" sz="1400" spc="-13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du chantier</a:t>
            </a:r>
            <a:r>
              <a:rPr lang="fr-FR" sz="1400" spc="-13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représentent</a:t>
            </a:r>
            <a:r>
              <a:rPr lang="fr-FR" sz="1400" spc="-6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56</a:t>
            </a:r>
            <a:r>
              <a:rPr lang="fr-FR" sz="1400" spc="-19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%</a:t>
            </a:r>
            <a:r>
              <a:rPr lang="fr-FR" sz="1400" spc="-16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du</a:t>
            </a:r>
            <a:r>
              <a:rPr lang="fr-FR" sz="1400" spc="-19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coût</a:t>
            </a:r>
            <a:r>
              <a:rPr lang="fr-FR" sz="1400" spc="-22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total</a:t>
            </a:r>
            <a:r>
              <a:rPr lang="fr-FR" sz="1400" spc="-19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(parties</a:t>
            </a:r>
            <a:r>
              <a:rPr lang="fr-FR" sz="1400" spc="-13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en</a:t>
            </a:r>
            <a:r>
              <a:rPr lang="fr-FR" sz="1400" spc="-19" dirty="0">
                <a:latin typeface="Arial"/>
                <a:cs typeface="Arial"/>
              </a:rPr>
              <a:t> </a:t>
            </a:r>
            <a:r>
              <a:rPr lang="fr-FR" sz="1400" spc="-6" dirty="0">
                <a:latin typeface="Arial"/>
                <a:cs typeface="Arial"/>
              </a:rPr>
              <a:t>vert).</a:t>
            </a:r>
            <a:endParaRPr lang="fr-FR" sz="1400" dirty="0">
              <a:latin typeface="Arial"/>
              <a:cs typeface="Arial"/>
            </a:endParaRPr>
          </a:p>
          <a:p>
            <a:pPr marL="440496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00940" algn="l"/>
              </a:tabLst>
            </a:pPr>
            <a:r>
              <a:rPr lang="fr-FR" sz="1400" dirty="0">
                <a:latin typeface="Arial"/>
                <a:cs typeface="Arial"/>
              </a:rPr>
              <a:t>L’achat</a:t>
            </a:r>
            <a:r>
              <a:rPr lang="fr-FR" sz="1400" spc="240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de</a:t>
            </a:r>
            <a:r>
              <a:rPr lang="fr-FR" sz="1400" spc="228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matériaux</a:t>
            </a:r>
            <a:r>
              <a:rPr lang="fr-FR" sz="1400" spc="231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(ciments,</a:t>
            </a:r>
            <a:r>
              <a:rPr lang="fr-FR" sz="1400" spc="234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fer</a:t>
            </a:r>
            <a:r>
              <a:rPr lang="fr-FR" sz="1400" spc="234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à</a:t>
            </a:r>
            <a:r>
              <a:rPr lang="fr-FR" sz="1400" spc="240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béton</a:t>
            </a:r>
            <a:r>
              <a:rPr lang="fr-FR" sz="1400" spc="237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et</a:t>
            </a:r>
            <a:r>
              <a:rPr lang="fr-FR" sz="1400" spc="240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frais</a:t>
            </a:r>
            <a:r>
              <a:rPr lang="fr-FR" sz="1400" spc="240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de</a:t>
            </a:r>
            <a:r>
              <a:rPr lang="fr-FR" sz="1400" spc="228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transport</a:t>
            </a:r>
            <a:r>
              <a:rPr lang="fr-FR" sz="1400" spc="240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par</a:t>
            </a:r>
            <a:r>
              <a:rPr lang="fr-FR" sz="1400" spc="240" dirty="0">
                <a:latin typeface="Arial"/>
                <a:cs typeface="Arial"/>
              </a:rPr>
              <a:t> </a:t>
            </a:r>
            <a:r>
              <a:rPr lang="fr-FR" sz="1400" spc="-6" dirty="0">
                <a:latin typeface="Arial"/>
                <a:cs typeface="Arial"/>
              </a:rPr>
              <a:t>camions) </a:t>
            </a:r>
            <a:r>
              <a:rPr lang="fr-FR" sz="1400" dirty="0">
                <a:latin typeface="Arial"/>
                <a:cs typeface="Arial"/>
              </a:rPr>
              <a:t>représente</a:t>
            </a:r>
            <a:r>
              <a:rPr lang="fr-FR" sz="1400" spc="-10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44</a:t>
            </a:r>
            <a:r>
              <a:rPr lang="fr-FR" sz="1400" spc="-13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%</a:t>
            </a:r>
            <a:r>
              <a:rPr lang="fr-FR" sz="1400" spc="-10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du</a:t>
            </a:r>
            <a:r>
              <a:rPr lang="fr-FR" sz="1400" spc="-13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coût</a:t>
            </a:r>
            <a:r>
              <a:rPr lang="fr-FR" sz="1400" spc="-13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(partie</a:t>
            </a:r>
            <a:r>
              <a:rPr lang="fr-FR" sz="1400" spc="-6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en</a:t>
            </a:r>
            <a:r>
              <a:rPr lang="fr-FR" sz="1400" spc="-13" dirty="0">
                <a:latin typeface="Arial"/>
                <a:cs typeface="Arial"/>
              </a:rPr>
              <a:t> </a:t>
            </a:r>
            <a:r>
              <a:rPr lang="fr-FR" sz="1400" spc="-6" dirty="0">
                <a:latin typeface="Arial"/>
                <a:cs typeface="Arial"/>
              </a:rPr>
              <a:t>jaune).</a:t>
            </a:r>
            <a:endParaRPr lang="fr-FR" sz="1400" dirty="0">
              <a:latin typeface="Arial"/>
              <a:cs typeface="Arial"/>
            </a:endParaRPr>
          </a:p>
          <a:p>
            <a:pPr marL="8145" marR="3258" algn="just">
              <a:lnSpc>
                <a:spcPct val="150000"/>
              </a:lnSpc>
            </a:pPr>
            <a:r>
              <a:rPr lang="fr-FR" sz="1400" dirty="0">
                <a:latin typeface="Arial"/>
                <a:cs typeface="Arial"/>
              </a:rPr>
              <a:t>Ces</a:t>
            </a:r>
            <a:r>
              <a:rPr lang="fr-FR" sz="1400" spc="-6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proportions</a:t>
            </a:r>
            <a:r>
              <a:rPr lang="fr-FR" sz="1400" spc="-6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se</a:t>
            </a:r>
            <a:r>
              <a:rPr lang="fr-FR" sz="1400" spc="-6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vérifient</a:t>
            </a:r>
            <a:r>
              <a:rPr lang="fr-FR" sz="1400" spc="-3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sur</a:t>
            </a:r>
            <a:r>
              <a:rPr lang="fr-FR" sz="1400" spc="-13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la</a:t>
            </a:r>
            <a:r>
              <a:rPr lang="fr-FR" sz="1400" spc="-6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majorité</a:t>
            </a:r>
            <a:r>
              <a:rPr lang="fr-FR" sz="1400" spc="-10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des</a:t>
            </a:r>
            <a:r>
              <a:rPr lang="fr-FR" sz="1400" spc="-6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chantiers,</a:t>
            </a:r>
            <a:r>
              <a:rPr lang="fr-FR" sz="1400" spc="-10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excepté</a:t>
            </a:r>
            <a:r>
              <a:rPr lang="fr-FR" sz="1400" spc="-6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les</a:t>
            </a:r>
            <a:r>
              <a:rPr lang="fr-FR" sz="1400" spc="-6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seuils</a:t>
            </a:r>
            <a:r>
              <a:rPr lang="fr-FR" sz="1400" spc="-3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en</a:t>
            </a:r>
            <a:r>
              <a:rPr lang="fr-FR" sz="1400" spc="-10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gabions</a:t>
            </a:r>
            <a:r>
              <a:rPr lang="fr-FR" sz="1400" spc="-6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où</a:t>
            </a:r>
            <a:r>
              <a:rPr lang="fr-FR" sz="1400" spc="-10" dirty="0">
                <a:latin typeface="Arial"/>
                <a:cs typeface="Arial"/>
              </a:rPr>
              <a:t> </a:t>
            </a:r>
            <a:r>
              <a:rPr lang="fr-FR" sz="1400" spc="-16" dirty="0">
                <a:latin typeface="Arial"/>
                <a:cs typeface="Arial"/>
              </a:rPr>
              <a:t>le </a:t>
            </a:r>
            <a:r>
              <a:rPr lang="fr-FR" sz="1400" dirty="0">
                <a:latin typeface="Arial"/>
                <a:cs typeface="Arial"/>
              </a:rPr>
              <a:t>pourcentage</a:t>
            </a:r>
            <a:r>
              <a:rPr lang="fr-FR" sz="1400" spc="208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des</a:t>
            </a:r>
            <a:r>
              <a:rPr lang="fr-FR" sz="1400" spc="212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intrants</a:t>
            </a:r>
            <a:r>
              <a:rPr lang="fr-FR" sz="1400" spc="221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achetés</a:t>
            </a:r>
            <a:r>
              <a:rPr lang="fr-FR" sz="1400" spc="212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dans</a:t>
            </a:r>
            <a:r>
              <a:rPr lang="fr-FR" sz="1400" spc="212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le</a:t>
            </a:r>
            <a:r>
              <a:rPr lang="fr-FR" sz="1400" spc="218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commerce</a:t>
            </a:r>
            <a:r>
              <a:rPr lang="fr-FR" sz="1400" spc="212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monte</a:t>
            </a:r>
            <a:r>
              <a:rPr lang="fr-FR" sz="1400" spc="208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à</a:t>
            </a:r>
            <a:r>
              <a:rPr lang="fr-FR" sz="1400" spc="212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57%</a:t>
            </a:r>
            <a:r>
              <a:rPr lang="fr-FR" sz="1400" spc="212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du</a:t>
            </a:r>
            <a:r>
              <a:rPr lang="fr-FR" sz="1400" spc="208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coût</a:t>
            </a:r>
            <a:r>
              <a:rPr lang="fr-FR" sz="1400" spc="208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total</a:t>
            </a:r>
            <a:r>
              <a:rPr lang="fr-FR" sz="1400" spc="208" dirty="0">
                <a:latin typeface="Arial"/>
                <a:cs typeface="Arial"/>
              </a:rPr>
              <a:t> </a:t>
            </a:r>
            <a:r>
              <a:rPr lang="fr-FR" sz="1400" spc="-16" dirty="0">
                <a:latin typeface="Arial"/>
                <a:cs typeface="Arial"/>
              </a:rPr>
              <a:t>des </a:t>
            </a:r>
            <a:r>
              <a:rPr lang="fr-FR" sz="1400" spc="-6" dirty="0">
                <a:latin typeface="Arial"/>
                <a:cs typeface="Arial"/>
              </a:rPr>
              <a:t>ouvrages.</a:t>
            </a:r>
            <a:endParaRPr lang="fr-FR" sz="1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Mur sec construit en janvier 2010. Situation en juillet 2011 : l’action combinée du bétail et des épisodes pluvieux ont détruit l’ouvrage. Par contre, la haie vive en candélabres a une meilleure pérennité.</a:t>
            </a:r>
          </a:p>
        </p:txBody>
      </p:sp>
      <p:sp>
        <p:nvSpPr>
          <p:cNvPr id="50179" name="Rectangle 3" descr="DSC04317"/>
          <p:cNvSpPr>
            <a:spLocks noGrp="1" noChangeAspect="1" noChangeArrowheads="1"/>
          </p:cNvSpPr>
          <p:nvPr isPhoto="1"/>
        </p:nvSpPr>
        <p:spPr bwMode="auto">
          <a:xfrm>
            <a:off x="827584" y="0"/>
            <a:ext cx="7740650" cy="580548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0180" name="ZoneTexte 1"/>
          <p:cNvSpPr txBox="1">
            <a:spLocks noChangeArrowheads="1"/>
          </p:cNvSpPr>
          <p:nvPr/>
        </p:nvSpPr>
        <p:spPr bwMode="auto">
          <a:xfrm>
            <a:off x="0" y="5938838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dirty="0"/>
              <a:t>Mur sec construit en janvier 2010. Situation en juillet 2011 : l’action combinée du bétail et des épisodes pluvieux a détruit l’ouvrage. Par contre, la haie vive en candélabres a une meilleure pérennité.</a:t>
            </a:r>
          </a:p>
        </p:txBody>
      </p:sp>
    </p:spTree>
    <p:extLst>
      <p:ext uri="{BB962C8B-B14F-4D97-AF65-F5344CB8AC3E}">
        <p14:creationId xmlns:p14="http://schemas.microsoft.com/office/powerpoint/2010/main" val="422853413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1336</TotalTime>
  <Words>4117</Words>
  <Application>Microsoft Office PowerPoint</Application>
  <PresentationFormat>Affichage à l'écran (4:3)</PresentationFormat>
  <Paragraphs>894</Paragraphs>
  <Slides>81</Slides>
  <Notes>12</Notes>
  <HiddenSlides>0</HiddenSlides>
  <MMClips>0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81</vt:i4>
      </vt:variant>
    </vt:vector>
  </HeadingPairs>
  <TitlesOfParts>
    <vt:vector size="87" baseType="lpstr">
      <vt:lpstr>Arial</vt:lpstr>
      <vt:lpstr>Arial Black</vt:lpstr>
      <vt:lpstr>Times New Roman</vt:lpstr>
      <vt:lpstr>Default Design</vt:lpstr>
      <vt:lpstr>Slide</vt:lpstr>
      <vt:lpstr>Worksheet</vt:lpstr>
      <vt:lpstr>Présentation PowerPoint</vt:lpstr>
      <vt:lpstr>Représentation des bassins versants aménagés par SOS ESF; Identification de la ligne de partage des eaux entre Les Trois Rivières vers Port de Paix et La rivière Quinte vers Gonaïves.</vt:lpstr>
      <vt:lpstr>Présentation PowerPoint</vt:lpstr>
      <vt:lpstr>Présentation PowerPoint</vt:lpstr>
      <vt:lpstr>Murs secs reconstruits fin 2008 après les trois cyclones. Sur la photo Google de juillet 2009, on dénombre plus d’une centaine de murs secs.</vt:lpstr>
      <vt:lpstr>Présentation PowerPoint</vt:lpstr>
      <vt:lpstr>Le mur sec retient des sédiments en amont, mais on peut constater une perte d’alluvions à la base en aval.</vt:lpstr>
      <vt:lpstr>Mur sec qui mériterait d’être consolidé.</vt:lpstr>
      <vt:lpstr>Mur sec construit en janvier 2010. Situation en juillet 2011 : l’action combinée du bétail et des épisodes pluvieux ont détruit l’ouvrage. Par contre, la haie vive en candélabres a une meilleure pérennité.</vt:lpstr>
      <vt:lpstr>Dans les replats au fond de la ravine Bois Brulé, il y a des manguiers. Certains ont été surgreffés par le projet SOS ESF avec la variété Francique. La photo présente un manguier rustique de la variété « gros peau » très productif.</vt:lpstr>
      <vt:lpstr>Le bassin versant de Bois Brûlé est un lieu de pâturage libre : dans les raks et sur les résidus de cultures : sorgho + pois congo.</vt:lpstr>
      <vt:lpstr>Photo prise en mars 2009 : la ravine est sèche et il n’y a plus que de l’eau impropre de l’abreuvement et aux usages domestiques.</vt:lpstr>
      <vt:lpstr>L’emplacement du seuil SB36 est favorable à la conduite d’un chantier, car il est proche d’un chemin d’accès pour approcher les matériaux.</vt:lpstr>
      <vt:lpstr>Restes de murs secs construits en janvier 2009 : les roches ont été vendues à des transporteurs pour les constructions en ville. Le seuil SB36 a contribué à stopper la destruction des murs secs plus en amont.</vt:lpstr>
      <vt:lpstr>SB36. Date du cliché : Novembre 2010.</vt:lpstr>
      <vt:lpstr>SB36 : les 2 tuyaux du seuil maçonné permettent un écoulement pour abaisser le niveau de l’eau retenue en amont, afin de ne pas submerger les cultures sur une trop longue période.</vt:lpstr>
      <vt:lpstr>Présentation PowerPoint</vt:lpstr>
      <vt:lpstr>SB 36.  Eau retenue en amont. Estimation : XX m3 par épisode pluvieux.</vt:lpstr>
      <vt:lpstr>SB36 : On peut remarquer, en novembre, l’exubérance de la couverture herbacée, qui pourrait faire de bonnes réserves fourragères pour les mois de mars et avril.</vt:lpstr>
      <vt:lpstr>SB36 : les parties amont ont été empoissonnées avec des tilapias.</vt:lpstr>
      <vt:lpstr>SB36 : Date du cliché : juillet 2011.</vt:lpstr>
      <vt:lpstr>SB36 : Date du cliché : juillet 2011.</vt:lpstr>
      <vt:lpstr>SB36 : Date du cliché : juillet 2011.</vt:lpstr>
      <vt:lpstr>SB36</vt:lpstr>
      <vt:lpstr>SB36</vt:lpstr>
      <vt:lpstr>Présentation PowerPoint</vt:lpstr>
      <vt:lpstr>Partie amont de SB36 en saison sèche; le bétail est abreuvé avec l’eau du puits P8</vt:lpstr>
      <vt:lpstr>SB36</vt:lpstr>
      <vt:lpstr>Présentation PowerPoint</vt:lpstr>
      <vt:lpstr>Fin de chantier sur S37</vt:lpstr>
      <vt:lpstr>SB 38</vt:lpstr>
      <vt:lpstr>Présentation PowerPoint</vt:lpstr>
      <vt:lpstr>SB38</vt:lpstr>
      <vt:lpstr>SB38</vt:lpstr>
      <vt:lpstr>SB 39  est construit à la confluence de la 2ème branche avec la ravine principale de Bois Brûlé.</vt:lpstr>
      <vt:lpstr> SB39 : en novembre 2010</vt:lpstr>
      <vt:lpstr>Présentation PowerPoint</vt:lpstr>
      <vt:lpstr>SB39 : capacité de stockage en amont 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SG 40. La paroi en amont est enduite d’un crépi.</vt:lpstr>
      <vt:lpstr>Le talus aval est planté de canne à sucre.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VUE D’ENSEMBLE DU BASSIN VERSANT EN COURS D’AMENAGEMENT RAVINE Morne Saline : 10 ha  / 6 ème SECTION DE SAVANE CARREE Correction de ravines – Construction de seuils  afin de protéger le périmètre irrigué de PELLETIER 1 et 2  (35 ha)</vt:lpstr>
      <vt:lpstr>Seuil SM2-Pelletier   Famille de Elie JACQUES Ravine Morne Saline / Fin des travaux : mai 2006 6ème section de Savane Carrée</vt:lpstr>
      <vt:lpstr>SM2-Pelletier– 6ème Section Savane Carrée Bénéficiaires : Famille Elie JACQUES Chantiers Photos : mai 2006 </vt:lpstr>
      <vt:lpstr>Présentation PowerPoint</vt:lpstr>
      <vt:lpstr>SM2-Pelletier Seuil maçonné Zone de Pelletier – 6ème Section Savane Carrée Bénéficiaires : Famille Elie JACQUES Construit en mai 2006</vt:lpstr>
      <vt:lpstr>Présentation PowerPoint</vt:lpstr>
      <vt:lpstr>VUE D’ENSEMBLE DU BASSIN VERSANT EN COURS D’AMENAGEMENT RAVINE TI Kaye et RAVINE Nan Pierre : 53 ha </vt:lpstr>
      <vt:lpstr>VUE D’ENSEMBLE DU BASSIN VERSANT EN COURS D’AMENAGEMENT DANS LA 1ère SECTION DE BOUCAN RICHARD :  RAVINE TI Kaye ET RAVINE Nan Pierre - 53 ha  Correction de ravines – Construction de seuils et de citernes</vt:lpstr>
      <vt:lpstr>Présentation PowerPoint</vt:lpstr>
      <vt:lpstr>SM4-Morne Ti Kayes – Seuils maçonnés / Famille SAINTA 1ère Section de Boucan Richard</vt:lpstr>
      <vt:lpstr>  SM4-Morne Ti Kayes et S6-Morne Ti Kayes 1ère section Boucan Richard   Conduite de chantier Photo : mai 2006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Seuil SM24-Nan Pierre – seuil maçonné / Famille SILVIA  Ravine nan pierre août 2007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Utilisateur</dc:creator>
  <cp:lastModifiedBy>Charles Lilin</cp:lastModifiedBy>
  <cp:revision>75</cp:revision>
  <dcterms:created xsi:type="dcterms:W3CDTF">2012-03-09T08:52:24Z</dcterms:created>
  <dcterms:modified xsi:type="dcterms:W3CDTF">2025-04-09T09:03:41Z</dcterms:modified>
</cp:coreProperties>
</file>