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al Bold" panose="020B0604020202020204" charset="0"/>
      <p:regular r:id="rId22"/>
    </p:embeddedFont>
    <p:embeddedFont>
      <p:font typeface="Open Sans" panose="020B0606030504020204" pitchFamily="34" charset="0"/>
      <p:regular r:id="rId23"/>
      <p:bold r:id="rId24"/>
      <p:italic r:id="rId25"/>
      <p:boldItalic r:id="rId26"/>
    </p:embeddedFont>
    <p:embeddedFont>
      <p:font typeface="TT Rounds Condensed" panose="020B0604020202020204" charset="0"/>
      <p:regular r:id="rId27"/>
    </p:embeddedFont>
    <p:embeddedFont>
      <p:font typeface="TT Rounds Condensed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108"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20.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DUF2isFWsqVSYhbaACYtbgcLi_YjDqpE3GLQIVgkKQg/edit#gid=69851113"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4600" y="778118"/>
            <a:ext cx="7848600" cy="3482150"/>
            <a:chOff x="-219125" y="-114300"/>
            <a:chExt cx="10464800" cy="4642866"/>
          </a:xfrm>
        </p:grpSpPr>
        <p:sp>
          <p:nvSpPr>
            <p:cNvPr id="3" name="TextBox 3"/>
            <p:cNvSpPr txBox="1"/>
            <p:nvPr/>
          </p:nvSpPr>
          <p:spPr>
            <a:xfrm>
              <a:off x="0" y="-114300"/>
              <a:ext cx="8694315" cy="2374900"/>
            </a:xfrm>
            <a:prstGeom prst="rect">
              <a:avLst/>
            </a:prstGeom>
          </p:spPr>
          <p:txBody>
            <a:bodyPr lIns="0" tIns="0" rIns="0" bIns="0" rtlCol="0" anchor="t">
              <a:spAutoFit/>
            </a:bodyPr>
            <a:lstStyle/>
            <a:p>
              <a:pPr marL="0" lvl="0" indent="0" algn="l">
                <a:lnSpc>
                  <a:spcPts val="6720"/>
                </a:lnSpc>
                <a:spcBef>
                  <a:spcPct val="0"/>
                </a:spcBef>
              </a:pPr>
              <a:r>
                <a:rPr lang="en-US" sz="5600" u="none" strike="noStrike" noProof="1">
                  <a:solidFill>
                    <a:srgbClr val="000000"/>
                  </a:solidFill>
                  <a:latin typeface="Arial Bold"/>
                </a:rPr>
                <a:t>Aménagement de bassins versants</a:t>
              </a:r>
            </a:p>
          </p:txBody>
        </p:sp>
        <p:sp>
          <p:nvSpPr>
            <p:cNvPr id="4" name="TextBox 4"/>
            <p:cNvSpPr txBox="1"/>
            <p:nvPr/>
          </p:nvSpPr>
          <p:spPr>
            <a:xfrm>
              <a:off x="-219125" y="2819808"/>
              <a:ext cx="10464800" cy="1708758"/>
            </a:xfrm>
            <a:prstGeom prst="rect">
              <a:avLst/>
            </a:prstGeom>
          </p:spPr>
          <p:txBody>
            <a:bodyPr wrap="square" lIns="0" tIns="0" rIns="0" bIns="0" rtlCol="0" anchor="t">
              <a:spAutoFit/>
            </a:bodyPr>
            <a:lstStyle/>
            <a:p>
              <a:pPr marL="0" lvl="0" indent="0" algn="l">
                <a:lnSpc>
                  <a:spcPts val="5069"/>
                </a:lnSpc>
                <a:spcBef>
                  <a:spcPct val="0"/>
                </a:spcBef>
              </a:pPr>
              <a:r>
                <a:rPr lang="en-US" sz="3899" u="none" strike="noStrike" spc="-54" noProof="1">
                  <a:solidFill>
                    <a:srgbClr val="000000"/>
                  </a:solidFill>
                  <a:latin typeface="Arial Bold"/>
                </a:rPr>
                <a:t>Verrettes : Raimonsin et Haute Barbe</a:t>
              </a:r>
            </a:p>
          </p:txBody>
        </p:sp>
      </p:grpSp>
      <p:sp>
        <p:nvSpPr>
          <p:cNvPr id="5" name="TextBox 5"/>
          <p:cNvSpPr txBox="1"/>
          <p:nvPr/>
        </p:nvSpPr>
        <p:spPr>
          <a:xfrm>
            <a:off x="10298944" y="7145655"/>
            <a:ext cx="6960356" cy="2144883"/>
          </a:xfrm>
          <a:prstGeom prst="rect">
            <a:avLst/>
          </a:prstGeom>
        </p:spPr>
        <p:txBody>
          <a:bodyPr lIns="0" tIns="0" rIns="0" bIns="0" rtlCol="0" anchor="t">
            <a:spAutoFit/>
          </a:bodyPr>
          <a:lstStyle/>
          <a:p>
            <a:pPr marL="0" lvl="0" indent="0" algn="ctr">
              <a:lnSpc>
                <a:spcPts val="3360"/>
              </a:lnSpc>
              <a:spcBef>
                <a:spcPct val="0"/>
              </a:spcBef>
            </a:pPr>
            <a:r>
              <a:rPr lang="en-US" sz="2400" u="none" strike="noStrike" spc="-29" noProof="1">
                <a:solidFill>
                  <a:srgbClr val="000000"/>
                </a:solidFill>
                <a:latin typeface="Arial Bold"/>
              </a:rPr>
              <a:t>Index</a:t>
            </a:r>
          </a:p>
          <a:p>
            <a:pPr marL="0" lvl="0" indent="0" algn="l">
              <a:lnSpc>
                <a:spcPts val="3360"/>
              </a:lnSpc>
              <a:spcBef>
                <a:spcPct val="0"/>
              </a:spcBef>
            </a:pPr>
            <a:r>
              <a:rPr lang="en-US" sz="2100" u="sng" spc="-29" noProof="1">
                <a:solidFill>
                  <a:srgbClr val="000000"/>
                </a:solidFill>
                <a:latin typeface="Arial Bold"/>
                <a:hlinkClick r:id="rId2" action="ppaction://hlinksldjump"/>
              </a:rPr>
              <a:t>B5-Raimonsin</a:t>
            </a:r>
          </a:p>
          <a:p>
            <a:pPr marL="0" lvl="0" indent="0" algn="l">
              <a:lnSpc>
                <a:spcPts val="3360"/>
              </a:lnSpc>
              <a:spcBef>
                <a:spcPct val="0"/>
              </a:spcBef>
            </a:pPr>
            <a:r>
              <a:rPr lang="en-US" sz="2100" u="sng" spc="-29" noProof="1">
                <a:solidFill>
                  <a:srgbClr val="000000"/>
                </a:solidFill>
                <a:latin typeface="Arial Bold"/>
                <a:hlinkClick r:id="rId3" action="ppaction://hlinksldjump"/>
              </a:rPr>
              <a:t>B6-Raimonsin</a:t>
            </a:r>
          </a:p>
          <a:p>
            <a:pPr marL="0" lvl="0" indent="0" algn="l">
              <a:lnSpc>
                <a:spcPts val="3360"/>
              </a:lnSpc>
              <a:spcBef>
                <a:spcPct val="0"/>
              </a:spcBef>
            </a:pPr>
            <a:r>
              <a:rPr lang="en-US" sz="2100" u="sng" spc="-29" noProof="1">
                <a:solidFill>
                  <a:srgbClr val="000000"/>
                </a:solidFill>
                <a:latin typeface="Arial Bold"/>
                <a:hlinkClick r:id="rId4" action="ppaction://hlinksldjump"/>
              </a:rPr>
              <a:t>PR12-Raimonsin</a:t>
            </a:r>
          </a:p>
          <a:p>
            <a:pPr marL="0" lvl="0" indent="0" algn="l">
              <a:lnSpc>
                <a:spcPts val="3360"/>
              </a:lnSpc>
              <a:spcBef>
                <a:spcPct val="0"/>
              </a:spcBef>
            </a:pPr>
            <a:r>
              <a:rPr lang="en-US" sz="2100" u="sng" spc="-29" noProof="1">
                <a:solidFill>
                  <a:srgbClr val="000000"/>
                </a:solidFill>
                <a:latin typeface="Arial Bold"/>
                <a:hlinkClick r:id="rId5" action="ppaction://hlinksldjump"/>
              </a:rPr>
              <a:t>CF1-Haute Barbe</a:t>
            </a:r>
          </a:p>
        </p:txBody>
      </p:sp>
      <p:sp>
        <p:nvSpPr>
          <p:cNvPr id="6" name="Freeform 6"/>
          <p:cNvSpPr/>
          <p:nvPr/>
        </p:nvSpPr>
        <p:spPr>
          <a:xfrm>
            <a:off x="0" y="0"/>
            <a:ext cx="9144000" cy="5095875"/>
          </a:xfrm>
          <a:custGeom>
            <a:avLst/>
            <a:gdLst/>
            <a:ahLst/>
            <a:cxnLst/>
            <a:rect l="l" t="t" r="r" b="b"/>
            <a:pathLst>
              <a:path w="9144000" h="5095875">
                <a:moveTo>
                  <a:pt x="0" y="0"/>
                </a:moveTo>
                <a:lnTo>
                  <a:pt x="9144000" y="0"/>
                </a:lnTo>
                <a:lnTo>
                  <a:pt x="9144000" y="5095875"/>
                </a:lnTo>
                <a:lnTo>
                  <a:pt x="0" y="5095875"/>
                </a:lnTo>
                <a:lnTo>
                  <a:pt x="0" y="0"/>
                </a:lnTo>
                <a:close/>
              </a:path>
            </a:pathLst>
          </a:custGeom>
          <a:blipFill>
            <a:blip r:embed="rId6"/>
            <a:stretch>
              <a:fillRect t="-73650" b="-66048"/>
            </a:stretch>
          </a:blipFill>
        </p:spPr>
        <p:txBody>
          <a:bodyPr/>
          <a:lstStyle/>
          <a:p>
            <a:endParaRPr lang="en-US" noProof="1"/>
          </a:p>
        </p:txBody>
      </p:sp>
      <p:sp>
        <p:nvSpPr>
          <p:cNvPr id="7" name="Freeform 7"/>
          <p:cNvSpPr/>
          <p:nvPr/>
        </p:nvSpPr>
        <p:spPr>
          <a:xfrm>
            <a:off x="0" y="5191125"/>
            <a:ext cx="9144000" cy="5095875"/>
          </a:xfrm>
          <a:custGeom>
            <a:avLst/>
            <a:gdLst/>
            <a:ahLst/>
            <a:cxnLst/>
            <a:rect l="l" t="t" r="r" b="b"/>
            <a:pathLst>
              <a:path w="9144000" h="5095875">
                <a:moveTo>
                  <a:pt x="0" y="0"/>
                </a:moveTo>
                <a:lnTo>
                  <a:pt x="9144000" y="0"/>
                </a:lnTo>
                <a:lnTo>
                  <a:pt x="9144000" y="5095875"/>
                </a:lnTo>
                <a:lnTo>
                  <a:pt x="0" y="5095875"/>
                </a:lnTo>
                <a:lnTo>
                  <a:pt x="0" y="0"/>
                </a:lnTo>
                <a:close/>
              </a:path>
            </a:pathLst>
          </a:custGeom>
          <a:blipFill>
            <a:blip r:embed="rId7"/>
            <a:stretch>
              <a:fillRect t="-16662" b="-2536"/>
            </a:stretch>
          </a:blipFill>
        </p:spPr>
        <p:txBody>
          <a:bodyPr/>
          <a:lstStyle/>
          <a:p>
            <a:endParaRPr lang="en-US" noProof="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47859" y="3170888"/>
            <a:ext cx="5914490" cy="1112965"/>
          </a:xfrm>
          <a:prstGeom prst="rect">
            <a:avLst/>
          </a:prstGeom>
        </p:spPr>
        <p:txBody>
          <a:bodyPr lIns="0" tIns="0" rIns="0" bIns="0" rtlCol="0" anchor="t">
            <a:spAutoFit/>
          </a:bodyPr>
          <a:lstStyle/>
          <a:p>
            <a:pPr algn="l">
              <a:lnSpc>
                <a:spcPts val="2707"/>
              </a:lnSpc>
            </a:pPr>
            <a:r>
              <a:rPr lang="en-US" sz="2746">
                <a:solidFill>
                  <a:srgbClr val="000000"/>
                </a:solidFill>
                <a:latin typeface="Arial Bold"/>
              </a:rPr>
              <a:t>BILAN DES BENEFICIAIRES DE CASH FOR WORK ET PRESTATAIRES (PR12-Raimonsin)</a:t>
            </a:r>
          </a:p>
        </p:txBody>
      </p:sp>
      <p:graphicFrame>
        <p:nvGraphicFramePr>
          <p:cNvPr id="3" name="Table 3"/>
          <p:cNvGraphicFramePr>
            <a:graphicFrameLocks noGrp="1"/>
          </p:cNvGraphicFramePr>
          <p:nvPr/>
        </p:nvGraphicFramePr>
        <p:xfrm>
          <a:off x="780602" y="1909431"/>
          <a:ext cx="6166674" cy="1841642"/>
        </p:xfrm>
        <a:graphic>
          <a:graphicData uri="http://schemas.openxmlformats.org/drawingml/2006/table">
            <a:tbl>
              <a:tblPr/>
              <a:tblGrid>
                <a:gridCol w="1212297">
                  <a:extLst>
                    <a:ext uri="{9D8B030D-6E8A-4147-A177-3AD203B41FA5}">
                      <a16:colId xmlns:a16="http://schemas.microsoft.com/office/drawing/2014/main" val="20000"/>
                    </a:ext>
                  </a:extLst>
                </a:gridCol>
                <a:gridCol w="672539">
                  <a:extLst>
                    <a:ext uri="{9D8B030D-6E8A-4147-A177-3AD203B41FA5}">
                      <a16:colId xmlns:a16="http://schemas.microsoft.com/office/drawing/2014/main" val="20001"/>
                    </a:ext>
                  </a:extLst>
                </a:gridCol>
                <a:gridCol w="1088136">
                  <a:extLst>
                    <a:ext uri="{9D8B030D-6E8A-4147-A177-3AD203B41FA5}">
                      <a16:colId xmlns:a16="http://schemas.microsoft.com/office/drawing/2014/main" val="20002"/>
                    </a:ext>
                  </a:extLst>
                </a:gridCol>
                <a:gridCol w="1019157">
                  <a:extLst>
                    <a:ext uri="{9D8B030D-6E8A-4147-A177-3AD203B41FA5}">
                      <a16:colId xmlns:a16="http://schemas.microsoft.com/office/drawing/2014/main" val="20003"/>
                    </a:ext>
                  </a:extLst>
                </a:gridCol>
                <a:gridCol w="1071465">
                  <a:extLst>
                    <a:ext uri="{9D8B030D-6E8A-4147-A177-3AD203B41FA5}">
                      <a16:colId xmlns:a16="http://schemas.microsoft.com/office/drawing/2014/main" val="20004"/>
                    </a:ext>
                  </a:extLst>
                </a:gridCol>
                <a:gridCol w="1103080">
                  <a:extLst>
                    <a:ext uri="{9D8B030D-6E8A-4147-A177-3AD203B41FA5}">
                      <a16:colId xmlns:a16="http://schemas.microsoft.com/office/drawing/2014/main" val="20005"/>
                    </a:ext>
                  </a:extLst>
                </a:gridCol>
              </a:tblGrid>
              <a:tr h="195212">
                <a:tc gridSpan="3">
                  <a:txBody>
                    <a:bodyPr/>
                    <a:lstStyle/>
                    <a:p>
                      <a:pPr algn="ctr">
                        <a:lnSpc>
                          <a:spcPts val="1009"/>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3">
                  <a:txBody>
                    <a:bodyPr/>
                    <a:lstStyle/>
                    <a:p>
                      <a:pPr algn="ctr">
                        <a:lnSpc>
                          <a:spcPts val="1009"/>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051">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Prévision</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19">
                          <a:solidFill>
                            <a:srgbClr val="000000"/>
                          </a:solidFill>
                          <a:latin typeface="Arial Bold"/>
                        </a:rPr>
                        <a:t>Réel</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Prévision</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19">
                          <a:solidFill>
                            <a:srgbClr val="000000"/>
                          </a:solidFill>
                          <a:latin typeface="Arial Bold"/>
                        </a:rPr>
                        <a:t>Réel</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660">
                <a:tc>
                  <a:txBody>
                    <a:bodyPr/>
                    <a:lstStyle/>
                    <a:p>
                      <a:pPr algn="l">
                        <a:lnSpc>
                          <a:spcPts val="1038"/>
                        </a:lnSpc>
                        <a:defRPr/>
                      </a:pPr>
                      <a:r>
                        <a:rPr lang="en-US" sz="865">
                          <a:solidFill>
                            <a:srgbClr val="000000"/>
                          </a:solidFill>
                          <a:latin typeface="Arial"/>
                        </a:rPr>
                        <a:t>Prestataires locaux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976"/>
                        </a:lnSpc>
                        <a:defRPr/>
                      </a:pPr>
                      <a:r>
                        <a:rPr lang="en-US" sz="865">
                          <a:solidFill>
                            <a:srgbClr val="000000"/>
                          </a:solidFill>
                          <a:latin typeface="Arial"/>
                        </a:rPr>
                        <a:t>Main d'œuvre local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39660">
                <a:tc>
                  <a:txBody>
                    <a:bodyPr/>
                    <a:lstStyle/>
                    <a:p>
                      <a:pPr algn="l">
                        <a:lnSpc>
                          <a:spcPts val="976"/>
                        </a:lnSpc>
                        <a:defRPr/>
                      </a:pPr>
                      <a:r>
                        <a:rPr lang="en-US" sz="865">
                          <a:solidFill>
                            <a:srgbClr val="000000"/>
                          </a:solidFill>
                          <a:latin typeface="Arial"/>
                        </a:rPr>
                        <a:t>Achat + livraison roche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Fouille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1217">
                <a:tc>
                  <a:txBody>
                    <a:bodyPr/>
                    <a:lstStyle/>
                    <a:p>
                      <a:pPr algn="l">
                        <a:lnSpc>
                          <a:spcPts val="990"/>
                        </a:lnSpc>
                        <a:defRPr/>
                      </a:pPr>
                      <a:r>
                        <a:rPr lang="en-US" sz="865">
                          <a:solidFill>
                            <a:srgbClr val="000000"/>
                          </a:solidFill>
                          <a:latin typeface="Arial"/>
                        </a:rPr>
                        <a:t>Achat + livraison sable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a:solidFill>
                            <a:srgbClr val="000000"/>
                          </a:solidFill>
                          <a:latin typeface="Arial"/>
                        </a:rPr>
                        <a:t>Boss chef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9660">
                <a:tc>
                  <a:txBody>
                    <a:bodyPr/>
                    <a:lstStyle/>
                    <a:p>
                      <a:pPr algn="l">
                        <a:lnSpc>
                          <a:spcPts val="990"/>
                        </a:lnSpc>
                        <a:defRPr/>
                      </a:pPr>
                      <a:r>
                        <a:rPr lang="en-US" sz="865">
                          <a:solidFill>
                            <a:srgbClr val="000000"/>
                          </a:solidFill>
                          <a:latin typeface="Arial"/>
                        </a:rPr>
                        <a:t>Achat + livraison d'eau</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Contremaître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660">
                <a:tc>
                  <a:txBody>
                    <a:bodyPr/>
                    <a:lstStyle/>
                    <a:p>
                      <a:pPr algn="l">
                        <a:lnSpc>
                          <a:spcPts val="976"/>
                        </a:lnSpc>
                        <a:defRPr/>
                      </a:pPr>
                      <a:r>
                        <a:rPr lang="en-US" sz="865">
                          <a:solidFill>
                            <a:srgbClr val="000000"/>
                          </a:solidFill>
                          <a:latin typeface="Arial"/>
                        </a:rPr>
                        <a:t>Achat + livraison gravier</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Maçon</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660">
                <a:tc>
                  <a:txBody>
                    <a:bodyPr/>
                    <a:lstStyle/>
                    <a:p>
                      <a:pPr algn="l">
                        <a:lnSpc>
                          <a:spcPts val="976"/>
                        </a:lnSpc>
                        <a:defRPr/>
                      </a:pPr>
                      <a:r>
                        <a:rPr lang="en-US" sz="865" spc="-9">
                          <a:solidFill>
                            <a:srgbClr val="000000"/>
                          </a:solidFill>
                          <a:latin typeface="Arial"/>
                        </a:rPr>
                        <a:t>Achat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a:solidFill>
                            <a:srgbClr val="000000"/>
                          </a:solidFill>
                          <a:latin typeface="Arial"/>
                        </a:rPr>
                        <a:t>Maitre Pelle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9660">
                <a:tc>
                  <a:txBody>
                    <a:bodyPr/>
                    <a:lstStyle/>
                    <a:p>
                      <a:pPr algn="l">
                        <a:lnSpc>
                          <a:spcPts val="976"/>
                        </a:lnSpc>
                        <a:defRPr/>
                      </a:pPr>
                      <a:r>
                        <a:rPr lang="en-US" sz="865">
                          <a:solidFill>
                            <a:srgbClr val="000000"/>
                          </a:solidFill>
                          <a:latin typeface="Arial"/>
                        </a:rPr>
                        <a:t>Transport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Manœuvre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4</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7448">
                <a:tc>
                  <a:txBody>
                    <a:bodyPr/>
                    <a:lstStyle/>
                    <a:p>
                      <a:pPr algn="l">
                        <a:lnSpc>
                          <a:spcPts val="1000"/>
                        </a:lnSpc>
                        <a:defRPr/>
                      </a:pPr>
                      <a:r>
                        <a:rPr lang="en-US" sz="865">
                          <a:solidFill>
                            <a:srgbClr val="000000"/>
                          </a:solidFill>
                          <a:latin typeface="Arial"/>
                        </a:rPr>
                        <a:t>Débarquement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solidFill>
                      <a:srgbClr val="7E7E7E"/>
                    </a:solidFill>
                  </a:tcPr>
                </a:tc>
                <a:tc>
                  <a:txBody>
                    <a:bodyPr/>
                    <a:lstStyle/>
                    <a:p>
                      <a:pPr algn="r">
                        <a:lnSpc>
                          <a:spcPts val="100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9">
                          <a:solidFill>
                            <a:srgbClr val="000000"/>
                          </a:solidFill>
                          <a:latin typeface="Arial"/>
                        </a:rPr>
                        <a:t>Autres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spc="-48">
                          <a:solidFill>
                            <a:srgbClr val="000000"/>
                          </a:solidFill>
                          <a:latin typeface="Arial"/>
                        </a:rPr>
                        <a:t>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6274">
                <a:tc>
                  <a:txBody>
                    <a:bodyPr/>
                    <a:lstStyle/>
                    <a:p>
                      <a:pPr algn="r">
                        <a:lnSpc>
                          <a:spcPts val="1009"/>
                        </a:lnSpc>
                        <a:defRPr/>
                      </a:pPr>
                      <a:r>
                        <a:rPr lang="en-US" sz="865" spc="-9">
                          <a:solidFill>
                            <a:srgbClr val="000000"/>
                          </a:solidFill>
                          <a:latin typeface="Arial Bold"/>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48">
                          <a:solidFill>
                            <a:srgbClr val="000000"/>
                          </a:solidFill>
                          <a:latin typeface="Arial Bold"/>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48">
                          <a:solidFill>
                            <a:srgbClr val="000000"/>
                          </a:solidFill>
                          <a:latin typeface="Arial Bold"/>
                        </a:rPr>
                        <a:t>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9">
                          <a:solidFill>
                            <a:srgbClr val="000000"/>
                          </a:solidFill>
                          <a:latin typeface="Arial Bold"/>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14</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32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4" name="Table 4"/>
          <p:cNvGraphicFramePr>
            <a:graphicFrameLocks noGrp="1"/>
          </p:cNvGraphicFramePr>
          <p:nvPr/>
        </p:nvGraphicFramePr>
        <p:xfrm>
          <a:off x="780602" y="4105334"/>
          <a:ext cx="2971750" cy="998415"/>
        </p:xfrm>
        <a:graphic>
          <a:graphicData uri="http://schemas.openxmlformats.org/drawingml/2006/table">
            <a:tbl>
              <a:tblPr/>
              <a:tblGrid>
                <a:gridCol w="1209992">
                  <a:extLst>
                    <a:ext uri="{9D8B030D-6E8A-4147-A177-3AD203B41FA5}">
                      <a16:colId xmlns:a16="http://schemas.microsoft.com/office/drawing/2014/main" val="20000"/>
                    </a:ext>
                  </a:extLst>
                </a:gridCol>
                <a:gridCol w="951853">
                  <a:extLst>
                    <a:ext uri="{9D8B030D-6E8A-4147-A177-3AD203B41FA5}">
                      <a16:colId xmlns:a16="http://schemas.microsoft.com/office/drawing/2014/main" val="20001"/>
                    </a:ext>
                  </a:extLst>
                </a:gridCol>
                <a:gridCol w="809905">
                  <a:extLst>
                    <a:ext uri="{9D8B030D-6E8A-4147-A177-3AD203B41FA5}">
                      <a16:colId xmlns:a16="http://schemas.microsoft.com/office/drawing/2014/main" val="20002"/>
                    </a:ext>
                  </a:extLst>
                </a:gridCol>
              </a:tblGrid>
              <a:tr h="150923">
                <a:tc rowSpan="2">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2">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1933">
                <a:tc v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865" spc="-24">
                          <a:solidFill>
                            <a:srgbClr val="000000"/>
                          </a:solidFill>
                          <a:latin typeface="Arial Bold"/>
                        </a:rPr>
                        <a:t>HTG</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9"/>
                        </a:lnSpc>
                        <a:defRPr/>
                      </a:pPr>
                      <a:r>
                        <a:rPr lang="en-US" sz="865" spc="-9">
                          <a:solidFill>
                            <a:srgbClr val="000000"/>
                          </a:solidFill>
                          <a:latin typeface="Arial Bold"/>
                        </a:rPr>
                        <a:t>Euros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352">
                <a:tc>
                  <a:txBody>
                    <a:bodyPr/>
                    <a:lstStyle/>
                    <a:p>
                      <a:pPr algn="l">
                        <a:lnSpc>
                          <a:spcPts val="976"/>
                        </a:lnSpc>
                        <a:defRPr/>
                      </a:pPr>
                      <a:r>
                        <a:rPr lang="en-US" sz="865">
                          <a:solidFill>
                            <a:srgbClr val="000000"/>
                          </a:solidFill>
                          <a:latin typeface="Arial"/>
                        </a:rPr>
                        <a:t>Prestataires locaux</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757 000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13 281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780">
                <a:tc>
                  <a:txBody>
                    <a:bodyPr/>
                    <a:lstStyle/>
                    <a:p>
                      <a:pPr algn="l">
                        <a:lnSpc>
                          <a:spcPts val="976"/>
                        </a:lnSpc>
                        <a:defRPr/>
                      </a:pPr>
                      <a:r>
                        <a:rPr lang="en-US" sz="865">
                          <a:solidFill>
                            <a:srgbClr val="000000"/>
                          </a:solidFill>
                          <a:latin typeface="Arial"/>
                        </a:rPr>
                        <a:t>Main d'œuvre local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273 600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4 800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285">
                <a:tc>
                  <a:txBody>
                    <a:bodyPr/>
                    <a:lstStyle/>
                    <a:p>
                      <a:pPr algn="l">
                        <a:lnSpc>
                          <a:spcPts val="976"/>
                        </a:lnSpc>
                        <a:defRPr/>
                      </a:pPr>
                      <a:r>
                        <a:rPr lang="en-US" sz="865" spc="-9">
                          <a:solidFill>
                            <a:srgbClr val="000000"/>
                          </a:solidFill>
                          <a:latin typeface="Arial"/>
                        </a:rPr>
                        <a:t>Total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1 030 600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18 081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790">
                <a:tc>
                  <a:txBody>
                    <a:bodyPr/>
                    <a:lstStyle/>
                    <a:p>
                      <a:pPr algn="l">
                        <a:lnSpc>
                          <a:spcPts val="990"/>
                        </a:lnSpc>
                        <a:defRPr/>
                      </a:pPr>
                      <a:r>
                        <a:rPr lang="en-US" sz="865" spc="-9">
                          <a:solidFill>
                            <a:srgbClr val="000000"/>
                          </a:solidFill>
                          <a:latin typeface="Arial"/>
                        </a:rPr>
                        <a:t>Total chantier</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1 608 100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28 212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352">
                <a:tc>
                  <a:txBody>
                    <a:bodyPr/>
                    <a:lstStyle/>
                    <a:p>
                      <a:pPr algn="l">
                        <a:lnSpc>
                          <a:spcPts val="1009"/>
                        </a:lnSpc>
                        <a:defRPr/>
                      </a:pPr>
                      <a:r>
                        <a:rPr lang="en-US" sz="865">
                          <a:solidFill>
                            <a:srgbClr val="000000"/>
                          </a:solidFill>
                          <a:latin typeface="Arial"/>
                        </a:rPr>
                        <a:t>Indice %</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64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64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Table 5"/>
          <p:cNvGraphicFramePr>
            <a:graphicFrameLocks noGrp="1"/>
          </p:cNvGraphicFramePr>
          <p:nvPr/>
        </p:nvGraphicFramePr>
        <p:xfrm>
          <a:off x="4942425" y="4105334"/>
          <a:ext cx="2184765" cy="998415"/>
        </p:xfrm>
        <a:graphic>
          <a:graphicData uri="http://schemas.openxmlformats.org/drawingml/2006/table">
            <a:tbl>
              <a:tblPr/>
              <a:tblGrid>
                <a:gridCol w="1082329">
                  <a:extLst>
                    <a:ext uri="{9D8B030D-6E8A-4147-A177-3AD203B41FA5}">
                      <a16:colId xmlns:a16="http://schemas.microsoft.com/office/drawing/2014/main" val="20000"/>
                    </a:ext>
                  </a:extLst>
                </a:gridCol>
                <a:gridCol w="1102436">
                  <a:extLst>
                    <a:ext uri="{9D8B030D-6E8A-4147-A177-3AD203B41FA5}">
                      <a16:colId xmlns:a16="http://schemas.microsoft.com/office/drawing/2014/main" val="20001"/>
                    </a:ext>
                  </a:extLst>
                </a:gridCol>
              </a:tblGrid>
              <a:tr h="150923">
                <a:tc gridSpan="2">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1933">
                <a:tc>
                  <a:txBody>
                    <a:bodyPr/>
                    <a:lstStyle/>
                    <a:p>
                      <a:pPr algn="ctr">
                        <a:lnSpc>
                          <a:spcPts val="1009"/>
                        </a:lnSpc>
                        <a:defRPr/>
                      </a:pPr>
                      <a:r>
                        <a:rPr lang="en-US" sz="865" spc="-24">
                          <a:solidFill>
                            <a:srgbClr val="000000"/>
                          </a:solidFill>
                          <a:latin typeface="Arial Bold"/>
                        </a:rPr>
                        <a:t>HTG</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865" spc="-9">
                          <a:solidFill>
                            <a:srgbClr val="000000"/>
                          </a:solidFill>
                          <a:latin typeface="Arial Bold"/>
                        </a:rPr>
                        <a:t>Euros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352">
                <a:tc>
                  <a:txBody>
                    <a:bodyPr/>
                    <a:lstStyle/>
                    <a:p>
                      <a:pPr algn="r">
                        <a:lnSpc>
                          <a:spcPts val="976"/>
                        </a:lnSpc>
                        <a:defRPr/>
                      </a:pPr>
                      <a:r>
                        <a:rPr lang="en-US" sz="865">
                          <a:solidFill>
                            <a:srgbClr val="000000"/>
                          </a:solidFill>
                          <a:latin typeface="Arial"/>
                        </a:rPr>
                        <a:t>489 400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8 406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780">
                <a:tc>
                  <a:txBody>
                    <a:bodyPr/>
                    <a:lstStyle/>
                    <a:p>
                      <a:pPr algn="r">
                        <a:lnSpc>
                          <a:spcPts val="976"/>
                        </a:lnSpc>
                        <a:defRPr/>
                      </a:pPr>
                      <a:r>
                        <a:rPr lang="en-US" sz="865">
                          <a:solidFill>
                            <a:srgbClr val="000000"/>
                          </a:solidFill>
                          <a:latin typeface="Arial"/>
                        </a:rPr>
                        <a:t>209 325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3 660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285">
                <a:tc>
                  <a:txBody>
                    <a:bodyPr/>
                    <a:lstStyle/>
                    <a:p>
                      <a:pPr algn="r">
                        <a:lnSpc>
                          <a:spcPts val="976"/>
                        </a:lnSpc>
                        <a:defRPr/>
                      </a:pPr>
                      <a:r>
                        <a:rPr lang="en-US" sz="865">
                          <a:solidFill>
                            <a:srgbClr val="000000"/>
                          </a:solidFill>
                          <a:latin typeface="Arial"/>
                        </a:rPr>
                        <a:t>698 725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12 066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790">
                <a:tc>
                  <a:txBody>
                    <a:bodyPr/>
                    <a:lstStyle/>
                    <a:p>
                      <a:pPr algn="r">
                        <a:lnSpc>
                          <a:spcPts val="990"/>
                        </a:lnSpc>
                        <a:defRPr/>
                      </a:pPr>
                      <a:r>
                        <a:rPr lang="en-US" sz="865">
                          <a:solidFill>
                            <a:srgbClr val="000000"/>
                          </a:solidFill>
                          <a:latin typeface="Arial"/>
                        </a:rPr>
                        <a:t>1 097 475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18 927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352">
                <a:tc>
                  <a:txBody>
                    <a:bodyPr/>
                    <a:lstStyle/>
                    <a:p>
                      <a:pPr algn="r">
                        <a:lnSpc>
                          <a:spcPts val="1009"/>
                        </a:lnSpc>
                        <a:defRPr/>
                      </a:pPr>
                      <a:r>
                        <a:rPr lang="en-US" sz="865" spc="-24">
                          <a:solidFill>
                            <a:srgbClr val="000000"/>
                          </a:solidFill>
                          <a:latin typeface="Arial Bold"/>
                        </a:rPr>
                        <a:t>64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64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Freeform 6"/>
          <p:cNvSpPr/>
          <p:nvPr/>
        </p:nvSpPr>
        <p:spPr>
          <a:xfrm>
            <a:off x="1664998" y="7125187"/>
            <a:ext cx="1648703" cy="1648851"/>
          </a:xfrm>
          <a:custGeom>
            <a:avLst/>
            <a:gdLst/>
            <a:ahLst/>
            <a:cxnLst/>
            <a:rect l="l" t="t" r="r" b="b"/>
            <a:pathLst>
              <a:path w="1648703" h="1648851">
                <a:moveTo>
                  <a:pt x="0" y="0"/>
                </a:moveTo>
                <a:lnTo>
                  <a:pt x="1648704" y="0"/>
                </a:lnTo>
                <a:lnTo>
                  <a:pt x="1648704" y="1648851"/>
                </a:lnTo>
                <a:lnTo>
                  <a:pt x="0" y="1648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2957672" y="8160299"/>
            <a:ext cx="222290" cy="159389"/>
          </a:xfrm>
          <a:prstGeom prst="rect">
            <a:avLst/>
          </a:prstGeom>
        </p:spPr>
        <p:txBody>
          <a:bodyPr lIns="0" tIns="0" rIns="0" bIns="0" rtlCol="0" anchor="t">
            <a:spAutoFit/>
          </a:bodyPr>
          <a:lstStyle/>
          <a:p>
            <a:pPr algn="l">
              <a:lnSpc>
                <a:spcPts val="1154"/>
              </a:lnSpc>
            </a:pPr>
            <a:r>
              <a:rPr lang="en-US" sz="961" spc="-15">
                <a:solidFill>
                  <a:srgbClr val="000000"/>
                </a:solidFill>
                <a:latin typeface="TT Rounds Condensed"/>
              </a:rPr>
              <a:t>64%</a:t>
            </a:r>
          </a:p>
        </p:txBody>
      </p:sp>
      <p:sp>
        <p:nvSpPr>
          <p:cNvPr id="8" name="TextBox 8"/>
          <p:cNvSpPr txBox="1"/>
          <p:nvPr/>
        </p:nvSpPr>
        <p:spPr>
          <a:xfrm>
            <a:off x="1803354" y="7583201"/>
            <a:ext cx="222290" cy="159389"/>
          </a:xfrm>
          <a:prstGeom prst="rect">
            <a:avLst/>
          </a:prstGeom>
        </p:spPr>
        <p:txBody>
          <a:bodyPr lIns="0" tIns="0" rIns="0" bIns="0" rtlCol="0" anchor="t">
            <a:spAutoFit/>
          </a:bodyPr>
          <a:lstStyle/>
          <a:p>
            <a:pPr algn="l">
              <a:lnSpc>
                <a:spcPts val="1154"/>
              </a:lnSpc>
            </a:pPr>
            <a:r>
              <a:rPr lang="en-US" sz="961" spc="-15">
                <a:solidFill>
                  <a:srgbClr val="000000"/>
                </a:solidFill>
                <a:latin typeface="TT Rounds Condensed"/>
              </a:rPr>
              <a:t>36%</a:t>
            </a:r>
          </a:p>
        </p:txBody>
      </p:sp>
      <p:sp>
        <p:nvSpPr>
          <p:cNvPr id="9" name="TextBox 9"/>
          <p:cNvSpPr txBox="1"/>
          <p:nvPr/>
        </p:nvSpPr>
        <p:spPr>
          <a:xfrm>
            <a:off x="1562989" y="6482993"/>
            <a:ext cx="3347779" cy="364087"/>
          </a:xfrm>
          <a:prstGeom prst="rect">
            <a:avLst/>
          </a:prstGeom>
        </p:spPr>
        <p:txBody>
          <a:bodyPr lIns="0" tIns="0" rIns="0" bIns="0" rtlCol="0" anchor="t">
            <a:spAutoFit/>
          </a:bodyPr>
          <a:lstStyle/>
          <a:p>
            <a:pPr algn="l">
              <a:lnSpc>
                <a:spcPts val="1327"/>
              </a:lnSpc>
            </a:pPr>
            <a:r>
              <a:rPr lang="en-US" sz="1154" spc="-9">
                <a:solidFill>
                  <a:srgbClr val="000000"/>
                </a:solidFill>
                <a:latin typeface="Arial Bold"/>
              </a:rPr>
              <a:t>REPARTITION DES COUTS DU CHANTIER PR12 A RAIMONSIN</a:t>
            </a:r>
          </a:p>
        </p:txBody>
      </p:sp>
      <p:sp>
        <p:nvSpPr>
          <p:cNvPr id="10" name="Freeform 10"/>
          <p:cNvSpPr/>
          <p:nvPr/>
        </p:nvSpPr>
        <p:spPr>
          <a:xfrm>
            <a:off x="4000235" y="7702865"/>
            <a:ext cx="55572" cy="371908"/>
          </a:xfrm>
          <a:custGeom>
            <a:avLst/>
            <a:gdLst/>
            <a:ahLst/>
            <a:cxnLst/>
            <a:rect l="l" t="t" r="r" b="b"/>
            <a:pathLst>
              <a:path w="55572" h="371908">
                <a:moveTo>
                  <a:pt x="0" y="0"/>
                </a:moveTo>
                <a:lnTo>
                  <a:pt x="55573" y="0"/>
                </a:lnTo>
                <a:lnTo>
                  <a:pt x="55573" y="371907"/>
                </a:lnTo>
                <a:lnTo>
                  <a:pt x="0" y="371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TextBox 11"/>
          <p:cNvSpPr txBox="1"/>
          <p:nvPr/>
        </p:nvSpPr>
        <p:spPr>
          <a:xfrm>
            <a:off x="4079501" y="7637679"/>
            <a:ext cx="1239081" cy="479507"/>
          </a:xfrm>
          <a:prstGeom prst="rect">
            <a:avLst/>
          </a:prstGeom>
        </p:spPr>
        <p:txBody>
          <a:bodyPr lIns="0" tIns="0" rIns="0" bIns="0" rtlCol="0" anchor="t">
            <a:spAutoFit/>
          </a:bodyPr>
          <a:lstStyle/>
          <a:p>
            <a:pPr algn="l">
              <a:lnSpc>
                <a:spcPts val="1019"/>
              </a:lnSpc>
            </a:pPr>
            <a:r>
              <a:rPr lang="en-US" sz="865">
                <a:solidFill>
                  <a:srgbClr val="000000"/>
                </a:solidFill>
                <a:latin typeface="Arial"/>
              </a:rPr>
              <a:t>Rémunération de la main</a:t>
            </a:r>
          </a:p>
          <a:p>
            <a:pPr algn="l">
              <a:lnSpc>
                <a:spcPts val="1019"/>
              </a:lnSpc>
            </a:pPr>
            <a:r>
              <a:rPr lang="en-US" sz="865">
                <a:solidFill>
                  <a:srgbClr val="000000"/>
                </a:solidFill>
                <a:latin typeface="Arial"/>
              </a:rPr>
              <a:t>d'œuvre locale</a:t>
            </a:r>
          </a:p>
          <a:p>
            <a:pPr algn="l">
              <a:lnSpc>
                <a:spcPts val="1038"/>
              </a:lnSpc>
            </a:pPr>
            <a:r>
              <a:rPr lang="en-US" sz="865" spc="-9">
                <a:solidFill>
                  <a:srgbClr val="000000"/>
                </a:solidFill>
                <a:latin typeface="Arial"/>
              </a:rPr>
              <a:t>Achat de matériaux</a:t>
            </a:r>
          </a:p>
        </p:txBody>
      </p:sp>
      <p:grpSp>
        <p:nvGrpSpPr>
          <p:cNvPr id="12" name="Group 12"/>
          <p:cNvGrpSpPr/>
          <p:nvPr/>
        </p:nvGrpSpPr>
        <p:grpSpPr>
          <a:xfrm>
            <a:off x="1261965" y="6259540"/>
            <a:ext cx="4406097" cy="2647322"/>
            <a:chOff x="0" y="0"/>
            <a:chExt cx="6108700" cy="3670300"/>
          </a:xfrm>
        </p:grpSpPr>
        <p:sp>
          <p:nvSpPr>
            <p:cNvPr id="13" name="Freeform 13"/>
            <p:cNvSpPr/>
            <p:nvPr/>
          </p:nvSpPr>
          <p:spPr>
            <a:xfrm>
              <a:off x="0" y="0"/>
              <a:ext cx="6108700" cy="3670300"/>
            </a:xfrm>
            <a:custGeom>
              <a:avLst/>
              <a:gdLst/>
              <a:ahLst/>
              <a:cxnLst/>
              <a:rect l="l" t="t" r="r" b="b"/>
              <a:pathLst>
                <a:path w="6108700" h="3670300">
                  <a:moveTo>
                    <a:pt x="6350" y="3657600"/>
                  </a:moveTo>
                  <a:lnTo>
                    <a:pt x="6102350" y="3657600"/>
                  </a:lnTo>
                  <a:lnTo>
                    <a:pt x="6102350" y="3663950"/>
                  </a:lnTo>
                  <a:lnTo>
                    <a:pt x="6096000" y="3663950"/>
                  </a:lnTo>
                  <a:lnTo>
                    <a:pt x="6096000" y="6350"/>
                  </a:lnTo>
                  <a:lnTo>
                    <a:pt x="6102350" y="6350"/>
                  </a:lnTo>
                  <a:lnTo>
                    <a:pt x="6102350" y="12700"/>
                  </a:lnTo>
                  <a:lnTo>
                    <a:pt x="6350" y="12700"/>
                  </a:lnTo>
                  <a:lnTo>
                    <a:pt x="6350" y="6350"/>
                  </a:lnTo>
                  <a:lnTo>
                    <a:pt x="12700" y="6350"/>
                  </a:lnTo>
                  <a:lnTo>
                    <a:pt x="12700" y="3663950"/>
                  </a:lnTo>
                  <a:lnTo>
                    <a:pt x="6350" y="3663950"/>
                  </a:lnTo>
                  <a:lnTo>
                    <a:pt x="6350" y="3657600"/>
                  </a:lnTo>
                  <a:moveTo>
                    <a:pt x="6350" y="3670300"/>
                  </a:moveTo>
                  <a:cubicBezTo>
                    <a:pt x="2794" y="3670300"/>
                    <a:pt x="0" y="3667506"/>
                    <a:pt x="0" y="3663950"/>
                  </a:cubicBezTo>
                  <a:lnTo>
                    <a:pt x="0" y="6350"/>
                  </a:lnTo>
                  <a:cubicBezTo>
                    <a:pt x="0" y="2794"/>
                    <a:pt x="2794" y="0"/>
                    <a:pt x="6350" y="0"/>
                  </a:cubicBezTo>
                  <a:lnTo>
                    <a:pt x="6102350" y="0"/>
                  </a:lnTo>
                  <a:cubicBezTo>
                    <a:pt x="6105906" y="0"/>
                    <a:pt x="6108700" y="2794"/>
                    <a:pt x="6108700" y="6350"/>
                  </a:cubicBezTo>
                  <a:lnTo>
                    <a:pt x="6108700" y="3663950"/>
                  </a:lnTo>
                  <a:cubicBezTo>
                    <a:pt x="6108700" y="3667506"/>
                    <a:pt x="6105906" y="3670300"/>
                    <a:pt x="6102350" y="3670300"/>
                  </a:cubicBezTo>
                  <a:lnTo>
                    <a:pt x="6350" y="3670300"/>
                  </a:lnTo>
                  <a:close/>
                </a:path>
              </a:pathLst>
            </a:custGeom>
            <a:solidFill>
              <a:srgbClr val="858585"/>
            </a:solidFill>
          </p:spPr>
          <p:txBody>
            <a:bodyPr/>
            <a:lstStyle/>
            <a:p>
              <a:endParaRPr lang="fr-F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87940" y="0"/>
            <a:ext cx="9800060" cy="10287000"/>
            <a:chOff x="0" y="0"/>
            <a:chExt cx="2581086" cy="2709333"/>
          </a:xfrm>
        </p:grpSpPr>
        <p:sp>
          <p:nvSpPr>
            <p:cNvPr id="3" name="Freeform 3"/>
            <p:cNvSpPr/>
            <p:nvPr/>
          </p:nvSpPr>
          <p:spPr>
            <a:xfrm>
              <a:off x="0" y="0"/>
              <a:ext cx="2581086" cy="2709333"/>
            </a:xfrm>
            <a:custGeom>
              <a:avLst/>
              <a:gdLst/>
              <a:ahLst/>
              <a:cxnLst/>
              <a:rect l="l" t="t" r="r" b="b"/>
              <a:pathLst>
                <a:path w="2581086" h="2709333">
                  <a:moveTo>
                    <a:pt x="0" y="0"/>
                  </a:moveTo>
                  <a:lnTo>
                    <a:pt x="2581086" y="0"/>
                  </a:lnTo>
                  <a:lnTo>
                    <a:pt x="2581086" y="2709333"/>
                  </a:lnTo>
                  <a:lnTo>
                    <a:pt x="0" y="2709333"/>
                  </a:lnTo>
                  <a:close/>
                </a:path>
              </a:pathLst>
            </a:custGeom>
            <a:solidFill>
              <a:srgbClr val="FFFFFF"/>
            </a:solidFill>
          </p:spPr>
          <p:txBody>
            <a:bodyPr/>
            <a:lstStyle/>
            <a:p>
              <a:endParaRPr lang="fr-FR"/>
            </a:p>
          </p:txBody>
        </p:sp>
        <p:sp>
          <p:nvSpPr>
            <p:cNvPr id="4" name="TextBox 4"/>
            <p:cNvSpPr txBox="1"/>
            <p:nvPr/>
          </p:nvSpPr>
          <p:spPr>
            <a:xfrm>
              <a:off x="0" y="-104775"/>
              <a:ext cx="2581086" cy="2814108"/>
            </a:xfrm>
            <a:prstGeom prst="rect">
              <a:avLst/>
            </a:prstGeom>
          </p:spPr>
          <p:txBody>
            <a:bodyPr lIns="50800" tIns="50800" rIns="50800" bIns="50800" rtlCol="0" anchor="ctr"/>
            <a:lstStyle/>
            <a:p>
              <a:pPr algn="ctr">
                <a:lnSpc>
                  <a:spcPts val="3150"/>
                </a:lnSpc>
              </a:pPr>
              <a:endParaRPr/>
            </a:p>
          </p:txBody>
        </p:sp>
      </p:grpSp>
      <p:sp>
        <p:nvSpPr>
          <p:cNvPr id="5" name="TextBox 5"/>
          <p:cNvSpPr txBox="1"/>
          <p:nvPr/>
        </p:nvSpPr>
        <p:spPr>
          <a:xfrm>
            <a:off x="1221556" y="4124326"/>
            <a:ext cx="6464556" cy="1828800"/>
          </a:xfrm>
          <a:prstGeom prst="rect">
            <a:avLst/>
          </a:prstGeom>
        </p:spPr>
        <p:txBody>
          <a:bodyPr wrap="square" lIns="0" tIns="0" rIns="0" bIns="0" rtlCol="0" anchor="t">
            <a:spAutoFit/>
          </a:bodyPr>
          <a:lstStyle/>
          <a:p>
            <a:pPr marL="0" lvl="0" indent="0">
              <a:lnSpc>
                <a:spcPts val="4725"/>
              </a:lnSpc>
            </a:pPr>
            <a:r>
              <a:rPr lang="en-US" sz="4500" spc="42" dirty="0">
                <a:solidFill>
                  <a:srgbClr val="000000"/>
                </a:solidFill>
                <a:latin typeface="TT Rounds Condensed Bold"/>
              </a:rPr>
              <a:t>PISTE RURALE A RAIMONSIN (PR12-Raimonsin)</a:t>
            </a:r>
          </a:p>
        </p:txBody>
      </p:sp>
      <p:sp>
        <p:nvSpPr>
          <p:cNvPr id="6" name="AutoShape 6"/>
          <p:cNvSpPr/>
          <p:nvPr/>
        </p:nvSpPr>
        <p:spPr>
          <a:xfrm>
            <a:off x="1221556" y="6743701"/>
            <a:ext cx="5122944" cy="0"/>
          </a:xfrm>
          <a:prstGeom prst="line">
            <a:avLst/>
          </a:prstGeom>
          <a:ln w="38100" cap="flat">
            <a:solidFill>
              <a:srgbClr val="000000"/>
            </a:solidFill>
            <a:prstDash val="solid"/>
            <a:headEnd type="none" w="sm" len="sm"/>
            <a:tailEnd type="none" w="sm" len="sm"/>
          </a:ln>
        </p:spPr>
        <p:txBody>
          <a:bodyPr/>
          <a:lstStyle/>
          <a:p>
            <a:endParaRPr lang="fr-FR"/>
          </a:p>
        </p:txBody>
      </p:sp>
      <p:sp>
        <p:nvSpPr>
          <p:cNvPr id="7" name="Freeform 7"/>
          <p:cNvSpPr/>
          <p:nvPr/>
        </p:nvSpPr>
        <p:spPr>
          <a:xfrm>
            <a:off x="8994405" y="514350"/>
            <a:ext cx="3383412" cy="4508748"/>
          </a:xfrm>
          <a:custGeom>
            <a:avLst/>
            <a:gdLst/>
            <a:ahLst/>
            <a:cxnLst/>
            <a:rect l="l" t="t" r="r" b="b"/>
            <a:pathLst>
              <a:path w="3383412" h="4508748">
                <a:moveTo>
                  <a:pt x="0" y="0"/>
                </a:moveTo>
                <a:lnTo>
                  <a:pt x="3383411" y="0"/>
                </a:lnTo>
                <a:lnTo>
                  <a:pt x="3383411" y="4508748"/>
                </a:lnTo>
                <a:lnTo>
                  <a:pt x="0" y="4508748"/>
                </a:lnTo>
                <a:lnTo>
                  <a:pt x="0" y="0"/>
                </a:lnTo>
                <a:close/>
              </a:path>
            </a:pathLst>
          </a:custGeom>
          <a:blipFill>
            <a:blip r:embed="rId2"/>
            <a:stretch>
              <a:fillRect/>
            </a:stretch>
          </a:blipFill>
        </p:spPr>
        <p:txBody>
          <a:bodyPr/>
          <a:lstStyle/>
          <a:p>
            <a:endParaRPr lang="fr-FR"/>
          </a:p>
        </p:txBody>
      </p:sp>
      <p:sp>
        <p:nvSpPr>
          <p:cNvPr id="8" name="TextBox 8"/>
          <p:cNvSpPr txBox="1"/>
          <p:nvPr/>
        </p:nvSpPr>
        <p:spPr>
          <a:xfrm>
            <a:off x="13179645" y="2446934"/>
            <a:ext cx="4340666" cy="633600"/>
          </a:xfrm>
          <a:prstGeom prst="rect">
            <a:avLst/>
          </a:prstGeom>
        </p:spPr>
        <p:txBody>
          <a:bodyPr lIns="0" tIns="0" rIns="0" bIns="0" rtlCol="0" anchor="t">
            <a:spAutoFit/>
          </a:bodyPr>
          <a:lstStyle/>
          <a:p>
            <a:pPr marL="0" lvl="0" indent="0">
              <a:lnSpc>
                <a:spcPts val="4913"/>
              </a:lnSpc>
            </a:pPr>
            <a:r>
              <a:rPr lang="en-US" sz="4094" spc="38">
                <a:solidFill>
                  <a:srgbClr val="000000"/>
                </a:solidFill>
                <a:latin typeface="TT Rounds Condensed Bold"/>
              </a:rPr>
              <a:t>PR12-Raimonsin</a:t>
            </a:r>
          </a:p>
        </p:txBody>
      </p:sp>
      <p:sp>
        <p:nvSpPr>
          <p:cNvPr id="9" name="TextBox 9"/>
          <p:cNvSpPr txBox="1"/>
          <p:nvPr/>
        </p:nvSpPr>
        <p:spPr>
          <a:xfrm>
            <a:off x="13079449" y="8393224"/>
            <a:ext cx="4474397" cy="633600"/>
          </a:xfrm>
          <a:prstGeom prst="rect">
            <a:avLst/>
          </a:prstGeom>
        </p:spPr>
        <p:txBody>
          <a:bodyPr lIns="0" tIns="0" rIns="0" bIns="0" rtlCol="0" anchor="t">
            <a:spAutoFit/>
          </a:bodyPr>
          <a:lstStyle/>
          <a:p>
            <a:pPr marL="0" lvl="0" indent="0">
              <a:lnSpc>
                <a:spcPts val="4913"/>
              </a:lnSpc>
            </a:pPr>
            <a:r>
              <a:rPr lang="en-US" sz="4094" spc="38">
                <a:solidFill>
                  <a:srgbClr val="000000"/>
                </a:solidFill>
                <a:latin typeface="TT Rounds Condensed Bold"/>
              </a:rPr>
              <a:t>PR12-Raimonsin</a:t>
            </a:r>
          </a:p>
        </p:txBody>
      </p:sp>
      <p:sp>
        <p:nvSpPr>
          <p:cNvPr id="10" name="Freeform 10"/>
          <p:cNvSpPr/>
          <p:nvPr/>
        </p:nvSpPr>
        <p:spPr>
          <a:xfrm>
            <a:off x="8960871" y="5263902"/>
            <a:ext cx="3672810" cy="4508748"/>
          </a:xfrm>
          <a:custGeom>
            <a:avLst/>
            <a:gdLst/>
            <a:ahLst/>
            <a:cxnLst/>
            <a:rect l="l" t="t" r="r" b="b"/>
            <a:pathLst>
              <a:path w="3672810" h="4508748">
                <a:moveTo>
                  <a:pt x="0" y="0"/>
                </a:moveTo>
                <a:lnTo>
                  <a:pt x="3672810" y="0"/>
                </a:lnTo>
                <a:lnTo>
                  <a:pt x="3672810" y="4508748"/>
                </a:lnTo>
                <a:lnTo>
                  <a:pt x="0" y="4508748"/>
                </a:lnTo>
                <a:lnTo>
                  <a:pt x="0" y="0"/>
                </a:lnTo>
                <a:close/>
              </a:path>
            </a:pathLst>
          </a:custGeom>
          <a:blipFill>
            <a:blip r:embed="rId3"/>
            <a:stretch>
              <a:fillRect t="-7208" b="-923"/>
            </a:stretch>
          </a:blipFill>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144000" cy="10296073"/>
          </a:xfrm>
          <a:prstGeom prst="rect">
            <a:avLst/>
          </a:prstGeom>
          <a:solidFill>
            <a:srgbClr val="00BF63"/>
          </a:solidFill>
        </p:spPr>
        <p:txBody>
          <a:bodyPr/>
          <a:lstStyle/>
          <a:p>
            <a:endParaRPr lang="fr-FR"/>
          </a:p>
        </p:txBody>
      </p:sp>
      <p:sp>
        <p:nvSpPr>
          <p:cNvPr id="3" name="Freeform 3"/>
          <p:cNvSpPr/>
          <p:nvPr/>
        </p:nvSpPr>
        <p:spPr>
          <a:xfrm>
            <a:off x="552387" y="114300"/>
            <a:ext cx="8078305" cy="9818043"/>
          </a:xfrm>
          <a:custGeom>
            <a:avLst/>
            <a:gdLst/>
            <a:ahLst/>
            <a:cxnLst/>
            <a:rect l="l" t="t" r="r" b="b"/>
            <a:pathLst>
              <a:path w="8078305" h="9615127">
                <a:moveTo>
                  <a:pt x="0" y="0"/>
                </a:moveTo>
                <a:lnTo>
                  <a:pt x="8078306" y="0"/>
                </a:lnTo>
                <a:lnTo>
                  <a:pt x="8078306" y="9615127"/>
                </a:lnTo>
                <a:lnTo>
                  <a:pt x="0" y="9615127"/>
                </a:lnTo>
                <a:lnTo>
                  <a:pt x="0" y="0"/>
                </a:lnTo>
                <a:close/>
              </a:path>
            </a:pathLst>
          </a:custGeom>
          <a:blipFill>
            <a:blip r:embed="rId2"/>
            <a:stretch>
              <a:fillRect t="-16933" b="-1601"/>
            </a:stretch>
          </a:blipFill>
        </p:spPr>
        <p:txBody>
          <a:bodyPr/>
          <a:lstStyle/>
          <a:p>
            <a:endParaRPr lang="fr-FR"/>
          </a:p>
        </p:txBody>
      </p:sp>
      <p:sp>
        <p:nvSpPr>
          <p:cNvPr id="4" name="TextBox 4"/>
          <p:cNvSpPr txBox="1"/>
          <p:nvPr/>
        </p:nvSpPr>
        <p:spPr>
          <a:xfrm>
            <a:off x="10134600" y="3336029"/>
            <a:ext cx="7772400" cy="2114550"/>
          </a:xfrm>
          <a:prstGeom prst="rect">
            <a:avLst/>
          </a:prstGeom>
        </p:spPr>
        <p:txBody>
          <a:bodyPr wrap="square" lIns="0" tIns="0" rIns="0" bIns="0" rtlCol="0" anchor="t">
            <a:spAutoFit/>
          </a:bodyPr>
          <a:lstStyle/>
          <a:p>
            <a:pPr marL="0" lvl="0" indent="0">
              <a:lnSpc>
                <a:spcPts val="8399"/>
              </a:lnSpc>
            </a:pPr>
            <a:r>
              <a:rPr lang="en-US" sz="6999" dirty="0">
                <a:solidFill>
                  <a:srgbClr val="000000"/>
                </a:solidFill>
                <a:latin typeface="Open Sans"/>
              </a:rPr>
              <a:t>Base de Bois Massa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52269" y="3388284"/>
            <a:ext cx="4078769" cy="847725"/>
          </a:xfrm>
          <a:prstGeom prst="rect">
            <a:avLst/>
          </a:prstGeom>
        </p:spPr>
        <p:txBody>
          <a:bodyPr lIns="0" tIns="0" rIns="0" bIns="0" rtlCol="0" anchor="t">
            <a:spAutoFit/>
          </a:bodyPr>
          <a:lstStyle/>
          <a:p>
            <a:pPr algn="l">
              <a:lnSpc>
                <a:spcPts val="3175"/>
              </a:lnSpc>
            </a:pPr>
            <a:r>
              <a:rPr lang="en-US" sz="2646" spc="-37">
                <a:solidFill>
                  <a:srgbClr val="000000"/>
                </a:solidFill>
                <a:latin typeface="Arial Bold"/>
              </a:rPr>
              <a:t>BILAN FINANCIER BASE DEPOT (Dépôt1-Masa)</a:t>
            </a:r>
          </a:p>
        </p:txBody>
      </p:sp>
      <p:graphicFrame>
        <p:nvGraphicFramePr>
          <p:cNvPr id="3" name="Table 3"/>
          <p:cNvGraphicFramePr>
            <a:graphicFrameLocks noGrp="1"/>
          </p:cNvGraphicFramePr>
          <p:nvPr>
            <p:extLst>
              <p:ext uri="{D42A27DB-BD31-4B8C-83A1-F6EECF244321}">
                <p14:modId xmlns:p14="http://schemas.microsoft.com/office/powerpoint/2010/main" val="2381440934"/>
              </p:ext>
            </p:extLst>
          </p:nvPr>
        </p:nvGraphicFramePr>
        <p:xfrm>
          <a:off x="1028700" y="889290"/>
          <a:ext cx="6286502" cy="8461621"/>
        </p:xfrm>
        <a:graphic>
          <a:graphicData uri="http://schemas.openxmlformats.org/drawingml/2006/table">
            <a:tbl>
              <a:tblPr/>
              <a:tblGrid>
                <a:gridCol w="1157182">
                  <a:extLst>
                    <a:ext uri="{9D8B030D-6E8A-4147-A177-3AD203B41FA5}">
                      <a16:colId xmlns:a16="http://schemas.microsoft.com/office/drawing/2014/main" val="20000"/>
                    </a:ext>
                  </a:extLst>
                </a:gridCol>
                <a:gridCol w="614813">
                  <a:extLst>
                    <a:ext uri="{9D8B030D-6E8A-4147-A177-3AD203B41FA5}">
                      <a16:colId xmlns:a16="http://schemas.microsoft.com/office/drawing/2014/main" val="20001"/>
                    </a:ext>
                  </a:extLst>
                </a:gridCol>
                <a:gridCol w="594581">
                  <a:extLst>
                    <a:ext uri="{9D8B030D-6E8A-4147-A177-3AD203B41FA5}">
                      <a16:colId xmlns:a16="http://schemas.microsoft.com/office/drawing/2014/main" val="20002"/>
                    </a:ext>
                  </a:extLst>
                </a:gridCol>
                <a:gridCol w="548894">
                  <a:extLst>
                    <a:ext uri="{9D8B030D-6E8A-4147-A177-3AD203B41FA5}">
                      <a16:colId xmlns:a16="http://schemas.microsoft.com/office/drawing/2014/main" val="20003"/>
                    </a:ext>
                  </a:extLst>
                </a:gridCol>
                <a:gridCol w="554115">
                  <a:extLst>
                    <a:ext uri="{9D8B030D-6E8A-4147-A177-3AD203B41FA5}">
                      <a16:colId xmlns:a16="http://schemas.microsoft.com/office/drawing/2014/main" val="20004"/>
                    </a:ext>
                  </a:extLst>
                </a:gridCol>
                <a:gridCol w="555421">
                  <a:extLst>
                    <a:ext uri="{9D8B030D-6E8A-4147-A177-3AD203B41FA5}">
                      <a16:colId xmlns:a16="http://schemas.microsoft.com/office/drawing/2014/main" val="20005"/>
                    </a:ext>
                  </a:extLst>
                </a:gridCol>
                <a:gridCol w="594581">
                  <a:extLst>
                    <a:ext uri="{9D8B030D-6E8A-4147-A177-3AD203B41FA5}">
                      <a16:colId xmlns:a16="http://schemas.microsoft.com/office/drawing/2014/main" val="20006"/>
                    </a:ext>
                  </a:extLst>
                </a:gridCol>
                <a:gridCol w="556073">
                  <a:extLst>
                    <a:ext uri="{9D8B030D-6E8A-4147-A177-3AD203B41FA5}">
                      <a16:colId xmlns:a16="http://schemas.microsoft.com/office/drawing/2014/main" val="20007"/>
                    </a:ext>
                  </a:extLst>
                </a:gridCol>
                <a:gridCol w="555421">
                  <a:extLst>
                    <a:ext uri="{9D8B030D-6E8A-4147-A177-3AD203B41FA5}">
                      <a16:colId xmlns:a16="http://schemas.microsoft.com/office/drawing/2014/main" val="20008"/>
                    </a:ext>
                  </a:extLst>
                </a:gridCol>
                <a:gridCol w="555421">
                  <a:extLst>
                    <a:ext uri="{9D8B030D-6E8A-4147-A177-3AD203B41FA5}">
                      <a16:colId xmlns:a16="http://schemas.microsoft.com/office/drawing/2014/main" val="20009"/>
                    </a:ext>
                  </a:extLst>
                </a:gridCol>
              </a:tblGrid>
              <a:tr h="221686">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918"/>
                        </a:lnSpc>
                        <a:defRPr/>
                      </a:pPr>
                      <a:r>
                        <a:rPr lang="en-US" sz="1000" spc="-9">
                          <a:solidFill>
                            <a:srgbClr val="000000"/>
                          </a:solidFill>
                          <a:latin typeface="Arial"/>
                        </a:rPr>
                        <a:t>Taux=</a:t>
                      </a: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918"/>
                        </a:lnSpc>
                        <a:defRPr/>
                      </a:pPr>
                      <a:r>
                        <a:rPr lang="en-US" sz="1000" spc="-24">
                          <a:solidFill>
                            <a:srgbClr val="000000"/>
                          </a:solidFill>
                          <a:latin typeface="Arial"/>
                        </a:rPr>
                        <a:t>57</a:t>
                      </a: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686">
                <a:tc gridSpan="2">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1000" spc="-9">
                          <a:solidFill>
                            <a:srgbClr val="000000"/>
                          </a:solidFill>
                          <a:latin typeface="Arial Bold"/>
                        </a:rPr>
                        <a:t>Prévisionnel</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1000" spc="-19">
                          <a:solidFill>
                            <a:srgbClr val="000000"/>
                          </a:solidFill>
                          <a:latin typeface="Arial Bold"/>
                        </a:rPr>
                        <a:t>Réel</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031">
                <a:tc>
                  <a:txBody>
                    <a:bodyPr/>
                    <a:lstStyle/>
                    <a:p>
                      <a:pPr algn="l">
                        <a:lnSpc>
                          <a:spcPts val="1038"/>
                        </a:lnSpc>
                        <a:defRPr/>
                      </a:pPr>
                      <a:r>
                        <a:rPr lang="en-US" sz="1000" spc="-9">
                          <a:solidFill>
                            <a:srgbClr val="000000"/>
                          </a:solidFill>
                          <a:latin typeface="Arial Bold"/>
                        </a:rPr>
                        <a:t>Descriptif</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Mesure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Quantité</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a:solidFill>
                            <a:srgbClr val="000000"/>
                          </a:solidFill>
                          <a:latin typeface="Arial Bold"/>
                        </a:rPr>
                        <a:t>Prix U.</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Bold"/>
                        </a:rPr>
                        <a:t>Total en HTG</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Bold"/>
                        </a:rPr>
                        <a:t>Total en euro</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1000" spc="-9">
                          <a:solidFill>
                            <a:srgbClr val="000000"/>
                          </a:solidFill>
                          <a:latin typeface="Arial Bold"/>
                        </a:rPr>
                        <a:t>Quantité</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1000">
                          <a:solidFill>
                            <a:srgbClr val="000000"/>
                          </a:solidFill>
                          <a:latin typeface="Arial Bold"/>
                        </a:rPr>
                        <a:t>Prix U.</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Bold"/>
                        </a:rPr>
                        <a:t>Total en HTG</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Bold"/>
                        </a:rPr>
                        <a:t>Total en euro</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686">
                <a:tc>
                  <a:txBody>
                    <a:bodyPr/>
                    <a:lstStyle/>
                    <a:p>
                      <a:pPr algn="l">
                        <a:lnSpc>
                          <a:spcPts val="990"/>
                        </a:lnSpc>
                        <a:defRPr/>
                      </a:pPr>
                      <a:r>
                        <a:rPr lang="en-US" sz="1000">
                          <a:solidFill>
                            <a:srgbClr val="000000"/>
                          </a:solidFill>
                          <a:latin typeface="Arial"/>
                        </a:rPr>
                        <a:t>Matériaux locaux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a:solidFill>
                            <a:srgbClr val="000000"/>
                          </a:solidFill>
                          <a:latin typeface="Arial Bold"/>
                        </a:rPr>
                        <a:t>68 250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spc="-24">
                          <a:solidFill>
                            <a:srgbClr val="000000"/>
                          </a:solidFill>
                          <a:latin typeface="Arial Bold"/>
                        </a:rPr>
                        <a:t>1 197</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a:solidFill>
                            <a:srgbClr val="000000"/>
                          </a:solidFill>
                          <a:latin typeface="Arial Bold"/>
                        </a:rPr>
                        <a:t>100 875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spc="-24">
                          <a:solidFill>
                            <a:srgbClr val="000000"/>
                          </a:solidFill>
                          <a:latin typeface="Arial Bold"/>
                        </a:rPr>
                        <a:t>1 868</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21686">
                <a:tc>
                  <a:txBody>
                    <a:bodyPr/>
                    <a:lstStyle/>
                    <a:p>
                      <a:pPr algn="l">
                        <a:lnSpc>
                          <a:spcPts val="990"/>
                        </a:lnSpc>
                        <a:defRPr/>
                      </a:pPr>
                      <a:r>
                        <a:rPr lang="en-US" sz="1000" spc="-9">
                          <a:solidFill>
                            <a:srgbClr val="000000"/>
                          </a:solidFill>
                          <a:latin typeface="Arial"/>
                        </a:rPr>
                        <a:t>Gravier</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Brouettes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10 625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198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4803">
                <a:tc>
                  <a:txBody>
                    <a:bodyPr/>
                    <a:lstStyle/>
                    <a:p>
                      <a:pPr algn="l">
                        <a:lnSpc>
                          <a:spcPts val="976"/>
                        </a:lnSpc>
                        <a:defRPr/>
                      </a:pPr>
                      <a:r>
                        <a:rPr lang="en-US" sz="1000" spc="-9">
                          <a:solidFill>
                            <a:srgbClr val="000000"/>
                          </a:solidFill>
                          <a:latin typeface="Arial"/>
                        </a:rPr>
                        <a:t>Sable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Camions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68 250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1 197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78 000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1 443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686">
                <a:tc>
                  <a:txBody>
                    <a:bodyPr/>
                    <a:lstStyle/>
                    <a:p>
                      <a:pPr algn="l">
                        <a:lnSpc>
                          <a:spcPts val="976"/>
                        </a:lnSpc>
                        <a:defRPr/>
                      </a:pPr>
                      <a:r>
                        <a:rPr lang="en-US" sz="1000" spc="-24">
                          <a:solidFill>
                            <a:srgbClr val="000000"/>
                          </a:solidFill>
                          <a:latin typeface="Arial"/>
                        </a:rPr>
                        <a:t>Eau</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drums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98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12 250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686">
                <a:tc>
                  <a:txBody>
                    <a:bodyPr/>
                    <a:lstStyle/>
                    <a:p>
                      <a:pPr algn="l">
                        <a:lnSpc>
                          <a:spcPts val="976"/>
                        </a:lnSpc>
                        <a:defRPr/>
                      </a:pPr>
                      <a:r>
                        <a:rPr lang="en-US" sz="1000" spc="-9">
                          <a:solidFill>
                            <a:srgbClr val="000000"/>
                          </a:solidFill>
                          <a:latin typeface="Arial"/>
                        </a:rPr>
                        <a:t>Autres matériaux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301 380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5 287</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286 390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5 276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64803">
                <a:tc>
                  <a:txBody>
                    <a:bodyPr/>
                    <a:lstStyle/>
                    <a:p>
                      <a:pPr algn="l">
                        <a:lnSpc>
                          <a:spcPts val="976"/>
                        </a:lnSpc>
                        <a:defRPr/>
                      </a:pPr>
                      <a:r>
                        <a:rPr lang="en-US" sz="1000">
                          <a:solidFill>
                            <a:srgbClr val="000000"/>
                          </a:solidFill>
                          <a:latin typeface="Arial"/>
                        </a:rPr>
                        <a:t>Fer 3/8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barre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15 000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13 500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249</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6642">
                <a:tc>
                  <a:txBody>
                    <a:bodyPr/>
                    <a:lstStyle/>
                    <a:p>
                      <a:pPr algn="l">
                        <a:lnSpc>
                          <a:spcPts val="990"/>
                        </a:lnSpc>
                        <a:defRPr/>
                      </a:pPr>
                      <a:r>
                        <a:rPr lang="en-US" sz="1000">
                          <a:solidFill>
                            <a:srgbClr val="000000"/>
                          </a:solidFill>
                          <a:latin typeface="Arial"/>
                        </a:rPr>
                        <a:t>Barres fer 1/4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barre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3 150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2 940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4803">
                <a:tc>
                  <a:txBody>
                    <a:bodyPr/>
                    <a:lstStyle/>
                    <a:p>
                      <a:pPr algn="l">
                        <a:lnSpc>
                          <a:spcPts val="990"/>
                        </a:lnSpc>
                        <a:defRPr/>
                      </a:pPr>
                      <a:r>
                        <a:rPr lang="en-US" sz="1000" spc="-19">
                          <a:solidFill>
                            <a:srgbClr val="000000"/>
                          </a:solidFill>
                          <a:latin typeface="Arial"/>
                        </a:rPr>
                        <a:t>Tôle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feuille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57 500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1 009</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57 500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1 059</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4803">
                <a:tc>
                  <a:txBody>
                    <a:bodyPr/>
                    <a:lstStyle/>
                    <a:p>
                      <a:pPr algn="l">
                        <a:lnSpc>
                          <a:spcPts val="976"/>
                        </a:lnSpc>
                        <a:defRPr/>
                      </a:pPr>
                      <a:r>
                        <a:rPr lang="en-US" sz="1000" spc="-9">
                          <a:solidFill>
                            <a:srgbClr val="000000"/>
                          </a:solidFill>
                          <a:latin typeface="Arial"/>
                        </a:rPr>
                        <a:t>2"*4"*16'B</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22 000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386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22 000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405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4803">
                <a:tc>
                  <a:txBody>
                    <a:bodyPr/>
                    <a:lstStyle/>
                    <a:p>
                      <a:pPr algn="l">
                        <a:lnSpc>
                          <a:spcPts val="976"/>
                        </a:lnSpc>
                        <a:defRPr/>
                      </a:pPr>
                      <a:r>
                        <a:rPr lang="en-US" sz="1000" spc="-9">
                          <a:solidFill>
                            <a:srgbClr val="000000"/>
                          </a:solidFill>
                          <a:latin typeface="Arial"/>
                        </a:rPr>
                        <a:t>2"*4"*16'P</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482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25 000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461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4803">
                <a:tc>
                  <a:txBody>
                    <a:bodyPr/>
                    <a:lstStyle/>
                    <a:p>
                      <a:pPr algn="l">
                        <a:lnSpc>
                          <a:spcPts val="976"/>
                        </a:lnSpc>
                        <a:defRPr/>
                      </a:pPr>
                      <a:r>
                        <a:rPr lang="en-US" sz="1000" spc="-9">
                          <a:solidFill>
                            <a:srgbClr val="000000"/>
                          </a:solidFill>
                          <a:latin typeface="Arial"/>
                        </a:rPr>
                        <a:t>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62 300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1 093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340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60 520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1 115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4803">
                <a:tc>
                  <a:txBody>
                    <a:bodyPr/>
                    <a:lstStyle/>
                    <a:p>
                      <a:pPr algn="l">
                        <a:lnSpc>
                          <a:spcPts val="976"/>
                        </a:lnSpc>
                        <a:defRPr/>
                      </a:pPr>
                      <a:r>
                        <a:rPr lang="en-US" sz="1000">
                          <a:solidFill>
                            <a:srgbClr val="000000"/>
                          </a:solidFill>
                          <a:latin typeface="Arial"/>
                        </a:rPr>
                        <a:t>Vices tole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1 500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22 500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395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1 500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22 500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415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6642">
                <a:tc>
                  <a:txBody>
                    <a:bodyPr/>
                    <a:lstStyle/>
                    <a:p>
                      <a:pPr algn="l">
                        <a:lnSpc>
                          <a:spcPts val="990"/>
                        </a:lnSpc>
                        <a:defRPr/>
                      </a:pPr>
                      <a:r>
                        <a:rPr lang="en-US" sz="1000">
                          <a:solidFill>
                            <a:srgbClr val="000000"/>
                          </a:solidFill>
                          <a:latin typeface="Arial"/>
                        </a:rPr>
                        <a:t>Vices bois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132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138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4803">
                <a:tc>
                  <a:txBody>
                    <a:bodyPr/>
                    <a:lstStyle/>
                    <a:p>
                      <a:pPr algn="l">
                        <a:lnSpc>
                          <a:spcPts val="990"/>
                        </a:lnSpc>
                        <a:defRPr/>
                      </a:pPr>
                      <a:r>
                        <a:rPr lang="en-US" sz="1000">
                          <a:solidFill>
                            <a:srgbClr val="000000"/>
                          </a:solidFill>
                          <a:latin typeface="Arial"/>
                        </a:rPr>
                        <a:t>Blocs # 20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1 100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47</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51 480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903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1 100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47</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51 480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948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4803">
                <a:tc>
                  <a:txBody>
                    <a:bodyPr/>
                    <a:lstStyle/>
                    <a:p>
                      <a:pPr algn="l">
                        <a:lnSpc>
                          <a:spcPts val="976"/>
                        </a:lnSpc>
                        <a:defRPr/>
                      </a:pPr>
                      <a:r>
                        <a:rPr lang="en-US" sz="1000">
                          <a:solidFill>
                            <a:srgbClr val="000000"/>
                          </a:solidFill>
                          <a:latin typeface="Arial"/>
                        </a:rPr>
                        <a:t>Porte fer</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132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138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4803">
                <a:tc>
                  <a:txBody>
                    <a:bodyPr/>
                    <a:lstStyle/>
                    <a:p>
                      <a:pPr algn="l">
                        <a:lnSpc>
                          <a:spcPts val="976"/>
                        </a:lnSpc>
                        <a:defRPr/>
                      </a:pPr>
                      <a:r>
                        <a:rPr lang="en-US" sz="1000">
                          <a:solidFill>
                            <a:srgbClr val="000000"/>
                          </a:solidFill>
                          <a:latin typeface="Arial"/>
                        </a:rPr>
                        <a:t>Portes bois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14 000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92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5416">
                <a:tc>
                  <a:txBody>
                    <a:bodyPr/>
                    <a:lstStyle/>
                    <a:p>
                      <a:pPr algn="l">
                        <a:lnSpc>
                          <a:spcPts val="979"/>
                        </a:lnSpc>
                        <a:defRPr/>
                      </a:pPr>
                      <a:r>
                        <a:rPr lang="en-US" sz="1000" spc="-9">
                          <a:solidFill>
                            <a:srgbClr val="000000"/>
                          </a:solidFill>
                          <a:latin typeface="Arial"/>
                        </a:rPr>
                        <a:t>Poutre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9"/>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a:solidFill>
                            <a:srgbClr val="000000"/>
                          </a:solidFill>
                          <a:latin typeface="Arial"/>
                        </a:rPr>
                        <a:t>10 950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a:solidFill>
                            <a:srgbClr val="000000"/>
                          </a:solidFill>
                          <a:latin typeface="Arial"/>
                        </a:rPr>
                        <a:t>10 950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spc="-24">
                          <a:solidFill>
                            <a:srgbClr val="000000"/>
                          </a:solidFill>
                          <a:latin typeface="Arial"/>
                        </a:rPr>
                        <a:t>192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a:solidFill>
                            <a:srgbClr val="000000"/>
                          </a:solidFill>
                          <a:latin typeface="Arial"/>
                        </a:rPr>
                        <a:t>10 950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a:solidFill>
                            <a:srgbClr val="000000"/>
                          </a:solidFill>
                          <a:latin typeface="Arial"/>
                        </a:rPr>
                        <a:t>10 950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9"/>
                        </a:lnSpc>
                        <a:defRPr/>
                      </a:pPr>
                      <a:r>
                        <a:rPr lang="en-US" sz="1000" spc="-24">
                          <a:solidFill>
                            <a:srgbClr val="000000"/>
                          </a:solidFill>
                          <a:latin typeface="Arial"/>
                        </a:rPr>
                        <a:t>202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1686">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1686">
                <a:tc>
                  <a:txBody>
                    <a:bodyPr/>
                    <a:lstStyle/>
                    <a:p>
                      <a:pPr algn="l">
                        <a:lnSpc>
                          <a:spcPts val="990"/>
                        </a:lnSpc>
                        <a:defRPr/>
                      </a:pPr>
                      <a:r>
                        <a:rPr lang="en-US" sz="1000" spc="-9">
                          <a:solidFill>
                            <a:srgbClr val="000000"/>
                          </a:solidFill>
                          <a:latin typeface="Arial"/>
                        </a:rPr>
                        <a:t>Main-d’œuvre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a:solidFill>
                            <a:srgbClr val="000000"/>
                          </a:solidFill>
                          <a:latin typeface="Arial Bold"/>
                        </a:rPr>
                        <a:t>90 000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spc="-24">
                          <a:solidFill>
                            <a:srgbClr val="000000"/>
                          </a:solidFill>
                          <a:latin typeface="Arial Bold"/>
                        </a:rPr>
                        <a:t>1 579</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a:solidFill>
                            <a:srgbClr val="000000"/>
                          </a:solidFill>
                          <a:latin typeface="Arial Bold"/>
                        </a:rPr>
                        <a:t>121 125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1000" spc="-24">
                          <a:solidFill>
                            <a:srgbClr val="000000"/>
                          </a:solidFill>
                          <a:latin typeface="Arial Bold"/>
                        </a:rPr>
                        <a:t>2 261</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221686">
                <a:tc>
                  <a:txBody>
                    <a:bodyPr/>
                    <a:lstStyle/>
                    <a:p>
                      <a:pPr algn="l">
                        <a:lnSpc>
                          <a:spcPts val="990"/>
                        </a:lnSpc>
                        <a:defRPr/>
                      </a:pPr>
                      <a:r>
                        <a:rPr lang="en-US" sz="1000" spc="-9">
                          <a:solidFill>
                            <a:srgbClr val="000000"/>
                          </a:solidFill>
                          <a:latin typeface="Arial"/>
                        </a:rPr>
                        <a:t>Fouille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24">
                          <a:solidFill>
                            <a:srgbClr val="000000"/>
                          </a:solidFill>
                          <a:latin typeface="Arial"/>
                        </a:rPr>
                        <a:t>m³</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4803">
                <a:tc>
                  <a:txBody>
                    <a:bodyPr/>
                    <a:lstStyle/>
                    <a:p>
                      <a:pPr algn="l">
                        <a:lnSpc>
                          <a:spcPts val="976"/>
                        </a:lnSpc>
                        <a:defRPr/>
                      </a:pPr>
                      <a:r>
                        <a:rPr lang="en-US" sz="1000">
                          <a:solidFill>
                            <a:srgbClr val="000000"/>
                          </a:solidFill>
                          <a:latin typeface="Arial"/>
                        </a:rPr>
                        <a:t>Boss en chef</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11 000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193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26 000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485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4803">
                <a:tc>
                  <a:txBody>
                    <a:bodyPr/>
                    <a:lstStyle/>
                    <a:p>
                      <a:pPr algn="l">
                        <a:lnSpc>
                          <a:spcPts val="976"/>
                        </a:lnSpc>
                        <a:defRPr/>
                      </a:pPr>
                      <a:r>
                        <a:rPr lang="en-US" sz="1000" spc="-9">
                          <a:solidFill>
                            <a:srgbClr val="000000"/>
                          </a:solidFill>
                          <a:latin typeface="Arial"/>
                        </a:rPr>
                        <a:t>Contremaître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10 000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1686">
                <a:tc>
                  <a:txBody>
                    <a:bodyPr/>
                    <a:lstStyle/>
                    <a:p>
                      <a:pPr algn="l">
                        <a:lnSpc>
                          <a:spcPts val="976"/>
                        </a:lnSpc>
                        <a:defRPr/>
                      </a:pPr>
                      <a:r>
                        <a:rPr lang="en-US" sz="1000" spc="-19">
                          <a:solidFill>
                            <a:srgbClr val="000000"/>
                          </a:solidFill>
                          <a:latin typeface="Arial"/>
                        </a:rPr>
                        <a:t>Boss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3 200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4803">
                <a:tc>
                  <a:txBody>
                    <a:bodyPr/>
                    <a:lstStyle/>
                    <a:p>
                      <a:pPr algn="l">
                        <a:lnSpc>
                          <a:spcPts val="976"/>
                        </a:lnSpc>
                        <a:defRPr/>
                      </a:pPr>
                      <a:r>
                        <a:rPr lang="en-US" sz="1000" spc="-9">
                          <a:solidFill>
                            <a:srgbClr val="000000"/>
                          </a:solidFill>
                          <a:latin typeface="Arial"/>
                        </a:rPr>
                        <a:t>Maçons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21 000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368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131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6030">
                <a:tc>
                  <a:txBody>
                    <a:bodyPr/>
                    <a:lstStyle/>
                    <a:p>
                      <a:pPr algn="l">
                        <a:lnSpc>
                          <a:spcPts val="990"/>
                        </a:lnSpc>
                        <a:defRPr/>
                      </a:pPr>
                      <a:r>
                        <a:rPr lang="en-US" sz="1000" spc="-9">
                          <a:solidFill>
                            <a:srgbClr val="000000"/>
                          </a:solidFill>
                          <a:latin typeface="Arial"/>
                        </a:rPr>
                        <a:t>Maître-pelle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10 000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175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6 250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117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4803">
                <a:tc>
                  <a:txBody>
                    <a:bodyPr/>
                    <a:lstStyle/>
                    <a:p>
                      <a:pPr algn="l">
                        <a:lnSpc>
                          <a:spcPts val="990"/>
                        </a:lnSpc>
                        <a:defRPr/>
                      </a:pPr>
                      <a:r>
                        <a:rPr lang="en-US" sz="1000" spc="-9">
                          <a:solidFill>
                            <a:srgbClr val="000000"/>
                          </a:solidFill>
                          <a:latin typeface="Arial"/>
                        </a:rPr>
                        <a:t>Manœuvre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18 000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316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91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20 475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382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221686">
                <a:tc>
                  <a:txBody>
                    <a:bodyPr/>
                    <a:lstStyle/>
                    <a:p>
                      <a:pPr algn="l">
                        <a:lnSpc>
                          <a:spcPts val="976"/>
                        </a:lnSpc>
                        <a:defRPr/>
                      </a:pPr>
                      <a:r>
                        <a:rPr lang="en-US" sz="1000" spc="-9">
                          <a:solidFill>
                            <a:srgbClr val="000000"/>
                          </a:solidFill>
                          <a:latin typeface="Arial"/>
                        </a:rPr>
                        <a:t>Charpente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30 500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597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221686">
                <a:tc>
                  <a:txBody>
                    <a:bodyPr/>
                    <a:lstStyle/>
                    <a:p>
                      <a:pPr algn="l">
                        <a:lnSpc>
                          <a:spcPts val="976"/>
                        </a:lnSpc>
                        <a:defRPr/>
                      </a:pPr>
                      <a:r>
                        <a:rPr lang="en-US" sz="1000" spc="-9">
                          <a:solidFill>
                            <a:srgbClr val="000000"/>
                          </a:solidFill>
                          <a:latin typeface="Arial"/>
                        </a:rPr>
                        <a:t>Autres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80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20 000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27 700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490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221686">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272631">
                <a:tc>
                  <a:txBody>
                    <a:bodyPr/>
                    <a:lstStyle/>
                    <a:p>
                      <a:pPr algn="l">
                        <a:lnSpc>
                          <a:spcPts val="1000"/>
                        </a:lnSpc>
                        <a:defRPr/>
                      </a:pPr>
                      <a:r>
                        <a:rPr lang="en-US" sz="1000" spc="-9">
                          <a:solidFill>
                            <a:srgbClr val="000000"/>
                          </a:solidFill>
                          <a:latin typeface="Arial"/>
                        </a:rPr>
                        <a:t>Transport matériaux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18 690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328</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18 690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344</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64803">
                <a:tc>
                  <a:txBody>
                    <a:bodyPr/>
                    <a:lstStyle/>
                    <a:p>
                      <a:pPr algn="l">
                        <a:lnSpc>
                          <a:spcPts val="976"/>
                        </a:lnSpc>
                        <a:defRPr/>
                      </a:pPr>
                      <a:r>
                        <a:rPr lang="en-US" sz="1000" spc="-9">
                          <a:solidFill>
                            <a:srgbClr val="000000"/>
                          </a:solidFill>
                          <a:latin typeface="Arial"/>
                        </a:rPr>
                        <a:t>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17 800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312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17 800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328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297464">
                <a:tc>
                  <a:txBody>
                    <a:bodyPr/>
                    <a:lstStyle/>
                    <a:p>
                      <a:pPr algn="l">
                        <a:lnSpc>
                          <a:spcPts val="990"/>
                        </a:lnSpc>
                        <a:defRPr/>
                      </a:pPr>
                      <a:r>
                        <a:rPr lang="en-US" sz="1000" spc="-9">
                          <a:solidFill>
                            <a:srgbClr val="000000"/>
                          </a:solidFill>
                          <a:latin typeface="Arial"/>
                        </a:rPr>
                        <a:t>Débarquement 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dirty="0">
                          <a:solidFill>
                            <a:srgbClr val="000000"/>
                          </a:solidFill>
                          <a:latin typeface="Arial"/>
                        </a:rPr>
                        <a:t>178</a:t>
                      </a:r>
                      <a:endParaRPr lang="en-US" sz="1300" dirty="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178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221686">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221686">
                <a:tc gridSpan="2">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221686">
                <a:tc>
                  <a:txBody>
                    <a:bodyPr/>
                    <a:lstStyle/>
                    <a:p>
                      <a:pPr algn="l">
                        <a:lnSpc>
                          <a:spcPts val="976"/>
                        </a:lnSpc>
                        <a:defRPr/>
                      </a:pPr>
                      <a:r>
                        <a:rPr lang="en-US" sz="1000">
                          <a:solidFill>
                            <a:srgbClr val="000000"/>
                          </a:solidFill>
                          <a:latin typeface="Arial"/>
                        </a:rPr>
                        <a:t>Fenêtres 33x33</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1 750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8 750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165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221686">
                <a:tc>
                  <a:txBody>
                    <a:bodyPr/>
                    <a:lstStyle/>
                    <a:p>
                      <a:pPr algn="l">
                        <a:lnSpc>
                          <a:spcPts val="976"/>
                        </a:lnSpc>
                        <a:defRPr/>
                      </a:pPr>
                      <a:r>
                        <a:rPr lang="en-US" sz="1000">
                          <a:solidFill>
                            <a:srgbClr val="000000"/>
                          </a:solidFill>
                          <a:latin typeface="Arial"/>
                        </a:rPr>
                        <a:t>Fenêtres 42x33</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2 750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2 750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221686">
                <a:tc>
                  <a:txBody>
                    <a:bodyPr/>
                    <a:lstStyle/>
                    <a:p>
                      <a:pPr algn="l">
                        <a:lnSpc>
                          <a:spcPts val="990"/>
                        </a:lnSpc>
                        <a:defRPr/>
                      </a:pPr>
                      <a:r>
                        <a:rPr lang="en-US" sz="1000" spc="-9">
                          <a:solidFill>
                            <a:srgbClr val="000000"/>
                          </a:solidFill>
                          <a:latin typeface="Arial"/>
                        </a:rPr>
                        <a:t>Vernissages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9</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r h="221686">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0"/>
                  </a:ext>
                </a:extLst>
              </a:tr>
              <a:tr h="221686">
                <a:tc>
                  <a:txBody>
                    <a:bodyPr/>
                    <a:lstStyle/>
                    <a:p>
                      <a:pPr algn="l">
                        <a:lnSpc>
                          <a:spcPts val="1009"/>
                        </a:lnSpc>
                        <a:defRPr/>
                      </a:pPr>
                      <a:r>
                        <a:rPr lang="en-US" sz="1000" spc="-9">
                          <a:solidFill>
                            <a:srgbClr val="000000"/>
                          </a:solidFill>
                          <a:latin typeface="Arial"/>
                        </a:rPr>
                        <a:t>TOTAL</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a:solidFill>
                            <a:srgbClr val="000000"/>
                          </a:solidFill>
                          <a:latin typeface="Arial Bold"/>
                        </a:rPr>
                        <a:t>478 320</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24">
                          <a:solidFill>
                            <a:srgbClr val="000000"/>
                          </a:solidFill>
                          <a:latin typeface="Arial Bold"/>
                        </a:rPr>
                        <a:t>8 392</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48">
                          <a:solidFill>
                            <a:srgbClr val="000000"/>
                          </a:solidFill>
                          <a:latin typeface="Arial Bold"/>
                        </a:rPr>
                        <a:t>0</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48">
                          <a:solidFill>
                            <a:srgbClr val="000000"/>
                          </a:solidFill>
                          <a:latin typeface="Arial Bold"/>
                        </a:rPr>
                        <a:t>0</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a:solidFill>
                            <a:srgbClr val="000000"/>
                          </a:solidFill>
                          <a:latin typeface="Arial Bold"/>
                        </a:rPr>
                        <a:t>539 080</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24" dirty="0">
                          <a:solidFill>
                            <a:srgbClr val="000000"/>
                          </a:solidFill>
                          <a:latin typeface="Arial Bold"/>
                        </a:rPr>
                        <a:t>9 976</a:t>
                      </a:r>
                      <a:endParaRPr lang="en-US" sz="1300" dirty="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4116524"/>
            <a:ext cx="5508435" cy="690588"/>
          </a:xfrm>
          <a:prstGeom prst="rect">
            <a:avLst/>
          </a:prstGeom>
        </p:spPr>
        <p:txBody>
          <a:bodyPr lIns="0" tIns="0" rIns="0" bIns="0" rtlCol="0" anchor="t">
            <a:spAutoFit/>
          </a:bodyPr>
          <a:lstStyle/>
          <a:p>
            <a:pPr algn="l">
              <a:lnSpc>
                <a:spcPts val="2592"/>
              </a:lnSpc>
            </a:pPr>
            <a:r>
              <a:rPr lang="en-US" sz="2254">
                <a:solidFill>
                  <a:srgbClr val="000000"/>
                </a:solidFill>
                <a:latin typeface="Arial Bold"/>
              </a:rPr>
              <a:t>BILAN FINANCIER FINITION (CUISINE - BLOC SANITAIRE - GLACIS)</a:t>
            </a:r>
          </a:p>
        </p:txBody>
      </p:sp>
      <p:sp>
        <p:nvSpPr>
          <p:cNvPr id="3" name="TextBox 3"/>
          <p:cNvSpPr txBox="1"/>
          <p:nvPr/>
        </p:nvSpPr>
        <p:spPr>
          <a:xfrm>
            <a:off x="3320277" y="2277221"/>
            <a:ext cx="334656" cy="163172"/>
          </a:xfrm>
          <a:prstGeom prst="rect">
            <a:avLst/>
          </a:prstGeom>
        </p:spPr>
        <p:txBody>
          <a:bodyPr lIns="0" tIns="0" rIns="0" bIns="0" rtlCol="0" anchor="t">
            <a:spAutoFit/>
          </a:bodyPr>
          <a:lstStyle/>
          <a:p>
            <a:pPr algn="l">
              <a:lnSpc>
                <a:spcPts val="1038"/>
              </a:lnSpc>
            </a:pPr>
            <a:r>
              <a:rPr lang="en-US" sz="865" spc="-9">
                <a:solidFill>
                  <a:srgbClr val="000000"/>
                </a:solidFill>
                <a:latin typeface="Arial"/>
              </a:rPr>
              <a:t>Taux=</a:t>
            </a:r>
          </a:p>
        </p:txBody>
      </p:sp>
      <p:sp>
        <p:nvSpPr>
          <p:cNvPr id="4" name="TextBox 4"/>
          <p:cNvSpPr txBox="1"/>
          <p:nvPr/>
        </p:nvSpPr>
        <p:spPr>
          <a:xfrm>
            <a:off x="5939427" y="9489407"/>
            <a:ext cx="662594" cy="205920"/>
          </a:xfrm>
          <a:prstGeom prst="rect">
            <a:avLst/>
          </a:prstGeom>
        </p:spPr>
        <p:txBody>
          <a:bodyPr lIns="0" tIns="0" rIns="0" bIns="0" rtlCol="0" anchor="t">
            <a:spAutoFit/>
          </a:bodyPr>
          <a:lstStyle/>
          <a:p>
            <a:pPr algn="l">
              <a:lnSpc>
                <a:spcPts val="1356"/>
              </a:lnSpc>
            </a:pPr>
            <a:r>
              <a:rPr lang="en-US" sz="1154">
                <a:solidFill>
                  <a:srgbClr val="000000"/>
                </a:solidFill>
                <a:latin typeface="Times New Roman"/>
              </a:rPr>
              <a:t>[Tapez ici]</a:t>
            </a:r>
          </a:p>
        </p:txBody>
      </p:sp>
      <p:sp>
        <p:nvSpPr>
          <p:cNvPr id="5" name="TextBox 5"/>
          <p:cNvSpPr txBox="1"/>
          <p:nvPr/>
        </p:nvSpPr>
        <p:spPr>
          <a:xfrm>
            <a:off x="4076550" y="2277221"/>
            <a:ext cx="147786" cy="163172"/>
          </a:xfrm>
          <a:prstGeom prst="rect">
            <a:avLst/>
          </a:prstGeom>
        </p:spPr>
        <p:txBody>
          <a:bodyPr lIns="0" tIns="0" rIns="0" bIns="0" rtlCol="0" anchor="t">
            <a:spAutoFit/>
          </a:bodyPr>
          <a:lstStyle/>
          <a:p>
            <a:pPr algn="l">
              <a:lnSpc>
                <a:spcPts val="1038"/>
              </a:lnSpc>
            </a:pPr>
            <a:r>
              <a:rPr lang="en-US" sz="865" spc="-24">
                <a:solidFill>
                  <a:srgbClr val="000000"/>
                </a:solidFill>
                <a:latin typeface="Arial"/>
              </a:rPr>
              <a:t>54</a:t>
            </a:r>
          </a:p>
        </p:txBody>
      </p:sp>
      <p:graphicFrame>
        <p:nvGraphicFramePr>
          <p:cNvPr id="6" name="Table 6"/>
          <p:cNvGraphicFramePr>
            <a:graphicFrameLocks noGrp="1"/>
          </p:cNvGraphicFramePr>
          <p:nvPr>
            <p:extLst>
              <p:ext uri="{D42A27DB-BD31-4B8C-83A1-F6EECF244321}">
                <p14:modId xmlns:p14="http://schemas.microsoft.com/office/powerpoint/2010/main" val="3587143878"/>
              </p:ext>
            </p:extLst>
          </p:nvPr>
        </p:nvGraphicFramePr>
        <p:xfrm>
          <a:off x="1416280" y="1067687"/>
          <a:ext cx="6584719" cy="8618370"/>
        </p:xfrm>
        <a:graphic>
          <a:graphicData uri="http://schemas.openxmlformats.org/drawingml/2006/table">
            <a:tbl>
              <a:tblPr/>
              <a:tblGrid>
                <a:gridCol w="1439618">
                  <a:extLst>
                    <a:ext uri="{9D8B030D-6E8A-4147-A177-3AD203B41FA5}">
                      <a16:colId xmlns:a16="http://schemas.microsoft.com/office/drawing/2014/main" val="20000"/>
                    </a:ext>
                  </a:extLst>
                </a:gridCol>
                <a:gridCol w="641308">
                  <a:extLst>
                    <a:ext uri="{9D8B030D-6E8A-4147-A177-3AD203B41FA5}">
                      <a16:colId xmlns:a16="http://schemas.microsoft.com/office/drawing/2014/main" val="20001"/>
                    </a:ext>
                  </a:extLst>
                </a:gridCol>
                <a:gridCol w="615364">
                  <a:extLst>
                    <a:ext uri="{9D8B030D-6E8A-4147-A177-3AD203B41FA5}">
                      <a16:colId xmlns:a16="http://schemas.microsoft.com/office/drawing/2014/main" val="20002"/>
                    </a:ext>
                  </a:extLst>
                </a:gridCol>
                <a:gridCol w="479650">
                  <a:extLst>
                    <a:ext uri="{9D8B030D-6E8A-4147-A177-3AD203B41FA5}">
                      <a16:colId xmlns:a16="http://schemas.microsoft.com/office/drawing/2014/main" val="20003"/>
                    </a:ext>
                  </a:extLst>
                </a:gridCol>
                <a:gridCol w="616029">
                  <a:extLst>
                    <a:ext uri="{9D8B030D-6E8A-4147-A177-3AD203B41FA5}">
                      <a16:colId xmlns:a16="http://schemas.microsoft.com/office/drawing/2014/main" val="20004"/>
                    </a:ext>
                  </a:extLst>
                </a:gridCol>
                <a:gridCol w="537527">
                  <a:extLst>
                    <a:ext uri="{9D8B030D-6E8A-4147-A177-3AD203B41FA5}">
                      <a16:colId xmlns:a16="http://schemas.microsoft.com/office/drawing/2014/main" val="20005"/>
                    </a:ext>
                  </a:extLst>
                </a:gridCol>
                <a:gridCol w="616029">
                  <a:extLst>
                    <a:ext uri="{9D8B030D-6E8A-4147-A177-3AD203B41FA5}">
                      <a16:colId xmlns:a16="http://schemas.microsoft.com/office/drawing/2014/main" val="20006"/>
                    </a:ext>
                  </a:extLst>
                </a:gridCol>
                <a:gridCol w="484972">
                  <a:extLst>
                    <a:ext uri="{9D8B030D-6E8A-4147-A177-3AD203B41FA5}">
                      <a16:colId xmlns:a16="http://schemas.microsoft.com/office/drawing/2014/main" val="20007"/>
                    </a:ext>
                  </a:extLst>
                </a:gridCol>
                <a:gridCol w="616029">
                  <a:extLst>
                    <a:ext uri="{9D8B030D-6E8A-4147-A177-3AD203B41FA5}">
                      <a16:colId xmlns:a16="http://schemas.microsoft.com/office/drawing/2014/main" val="20008"/>
                    </a:ext>
                  </a:extLst>
                </a:gridCol>
                <a:gridCol w="538193">
                  <a:extLst>
                    <a:ext uri="{9D8B030D-6E8A-4147-A177-3AD203B41FA5}">
                      <a16:colId xmlns:a16="http://schemas.microsoft.com/office/drawing/2014/main" val="20009"/>
                    </a:ext>
                  </a:extLst>
                </a:gridCol>
              </a:tblGrid>
              <a:tr h="224823">
                <a:tc gridSpan="2">
                  <a:txBody>
                    <a:bodyPr/>
                    <a:lstStyle/>
                    <a:p>
                      <a:pPr algn="l">
                        <a:lnSpc>
                          <a:spcPts val="1615"/>
                        </a:lnSpc>
                        <a:defRPr/>
                      </a:pPr>
                      <a:endParaRPr lang="en-US" sz="13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1000" spc="-9">
                          <a:solidFill>
                            <a:srgbClr val="000000"/>
                          </a:solidFill>
                          <a:latin typeface="Arial Bold"/>
                        </a:rPr>
                        <a:t>Prévisionnel</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1000" spc="-19">
                          <a:solidFill>
                            <a:srgbClr val="000000"/>
                          </a:solidFill>
                          <a:latin typeface="Arial Bold"/>
                        </a:rPr>
                        <a:t>Réel</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2">
                <a:tc>
                  <a:txBody>
                    <a:bodyPr/>
                    <a:lstStyle/>
                    <a:p>
                      <a:pPr algn="l">
                        <a:lnSpc>
                          <a:spcPts val="1038"/>
                        </a:lnSpc>
                        <a:defRPr/>
                      </a:pPr>
                      <a:r>
                        <a:rPr lang="en-US" sz="1000" spc="-9">
                          <a:solidFill>
                            <a:srgbClr val="000000"/>
                          </a:solidFill>
                          <a:latin typeface="Arial Bold"/>
                        </a:rPr>
                        <a:t>Descriptif</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Mesure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1000" spc="-9">
                          <a:solidFill>
                            <a:srgbClr val="000000"/>
                          </a:solidFill>
                          <a:latin typeface="Arial Bold"/>
                        </a:rPr>
                        <a:t>Quantité</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1000" spc="-19">
                          <a:solidFill>
                            <a:srgbClr val="000000"/>
                          </a:solidFill>
                          <a:latin typeface="Arial Bold"/>
                        </a:rPr>
                        <a:t>Prix U.</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1000" spc="-24">
                          <a:solidFill>
                            <a:srgbClr val="000000"/>
                          </a:solidFill>
                          <a:latin typeface="Arial Bold"/>
                        </a:rPr>
                        <a:t>Total en HTG</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8"/>
                        </a:lnSpc>
                        <a:defRPr/>
                      </a:pPr>
                      <a:r>
                        <a:rPr lang="en-US" sz="1000" spc="-9">
                          <a:solidFill>
                            <a:srgbClr val="000000"/>
                          </a:solidFill>
                          <a:latin typeface="Arial Bold"/>
                        </a:rPr>
                        <a:t>Total en euro</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1000" spc="-9">
                          <a:solidFill>
                            <a:srgbClr val="000000"/>
                          </a:solidFill>
                          <a:latin typeface="Arial Bold"/>
                        </a:rPr>
                        <a:t>Quantité</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1000" spc="-19">
                          <a:solidFill>
                            <a:srgbClr val="000000"/>
                          </a:solidFill>
                          <a:latin typeface="Arial Bold"/>
                        </a:rPr>
                        <a:t>Prix U.</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1000" spc="-24">
                          <a:solidFill>
                            <a:srgbClr val="000000"/>
                          </a:solidFill>
                          <a:latin typeface="Arial Bold"/>
                        </a:rPr>
                        <a:t>Total en HTG</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8"/>
                        </a:lnSpc>
                        <a:defRPr/>
                      </a:pPr>
                      <a:r>
                        <a:rPr lang="en-US" sz="1000" spc="-9">
                          <a:solidFill>
                            <a:srgbClr val="000000"/>
                          </a:solidFill>
                          <a:latin typeface="Arial Bold"/>
                        </a:rPr>
                        <a:t>Total en euro</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823">
                <a:tc>
                  <a:txBody>
                    <a:bodyPr/>
                    <a:lstStyle/>
                    <a:p>
                      <a:pPr algn="l">
                        <a:lnSpc>
                          <a:spcPts val="976"/>
                        </a:lnSpc>
                        <a:defRPr/>
                      </a:pPr>
                      <a:r>
                        <a:rPr lang="en-US" sz="1000">
                          <a:solidFill>
                            <a:srgbClr val="000000"/>
                          </a:solidFill>
                          <a:latin typeface="Arial"/>
                        </a:rPr>
                        <a:t>Matériaux locaux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94 450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1 749</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116 850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2 293</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4823">
                <a:tc>
                  <a:txBody>
                    <a:bodyPr/>
                    <a:lstStyle/>
                    <a:p>
                      <a:pPr algn="l">
                        <a:lnSpc>
                          <a:spcPts val="976"/>
                        </a:lnSpc>
                        <a:defRPr/>
                      </a:pPr>
                      <a:r>
                        <a:rPr lang="en-US" sz="1000" spc="-9">
                          <a:solidFill>
                            <a:srgbClr val="000000"/>
                          </a:solidFill>
                          <a:latin typeface="Arial"/>
                        </a:rPr>
                        <a:t>Gravier</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Brouettes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27</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3 375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8833">
                <a:tc>
                  <a:txBody>
                    <a:bodyPr/>
                    <a:lstStyle/>
                    <a:p>
                      <a:pPr algn="l">
                        <a:lnSpc>
                          <a:spcPts val="990"/>
                        </a:lnSpc>
                        <a:defRPr/>
                      </a:pPr>
                      <a:r>
                        <a:rPr lang="en-US" sz="1000" spc="-9">
                          <a:solidFill>
                            <a:srgbClr val="000000"/>
                          </a:solidFill>
                          <a:latin typeface="Arial"/>
                        </a:rPr>
                        <a:t>Gravier</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Brouettes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170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25 500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472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180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27 000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530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6972">
                <a:tc>
                  <a:txBody>
                    <a:bodyPr/>
                    <a:lstStyle/>
                    <a:p>
                      <a:pPr algn="l">
                        <a:lnSpc>
                          <a:spcPts val="976"/>
                        </a:lnSpc>
                        <a:defRPr/>
                      </a:pPr>
                      <a:r>
                        <a:rPr lang="en-US" sz="1000" spc="-9">
                          <a:solidFill>
                            <a:srgbClr val="000000"/>
                          </a:solidFill>
                          <a:latin typeface="Arial"/>
                        </a:rPr>
                        <a:t>Sable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Brouettes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455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56 875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1 053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636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79 500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1 560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72">
                <a:tc>
                  <a:txBody>
                    <a:bodyPr/>
                    <a:lstStyle/>
                    <a:p>
                      <a:pPr algn="l">
                        <a:lnSpc>
                          <a:spcPts val="976"/>
                        </a:lnSpc>
                        <a:defRPr/>
                      </a:pPr>
                      <a:r>
                        <a:rPr lang="en-US" sz="1000" spc="-24">
                          <a:solidFill>
                            <a:srgbClr val="000000"/>
                          </a:solidFill>
                          <a:latin typeface="Arial"/>
                        </a:rPr>
                        <a:t>Eau</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drums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8 700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161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69</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10 350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203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4823">
                <a:tc>
                  <a:txBody>
                    <a:bodyPr/>
                    <a:lstStyle/>
                    <a:p>
                      <a:pPr algn="l">
                        <a:lnSpc>
                          <a:spcPts val="976"/>
                        </a:lnSpc>
                        <a:defRPr/>
                      </a:pPr>
                      <a:r>
                        <a:rPr lang="en-US" sz="1000" spc="-9">
                          <a:solidFill>
                            <a:srgbClr val="000000"/>
                          </a:solidFill>
                          <a:latin typeface="Arial"/>
                        </a:rPr>
                        <a:t>Autres matériaux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109 025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2 019</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29 806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581</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24823">
                <a:tc>
                  <a:txBody>
                    <a:bodyPr/>
                    <a:lstStyle/>
                    <a:p>
                      <a:pPr algn="l">
                        <a:lnSpc>
                          <a:spcPts val="976"/>
                        </a:lnSpc>
                        <a:defRPr/>
                      </a:pPr>
                      <a:r>
                        <a:rPr lang="en-US" sz="1000">
                          <a:solidFill>
                            <a:srgbClr val="000000"/>
                          </a:solidFill>
                          <a:latin typeface="Arial"/>
                        </a:rPr>
                        <a:t>Fer 3/8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barre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11 475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213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4823">
                <a:tc>
                  <a:txBody>
                    <a:bodyPr/>
                    <a:lstStyle/>
                    <a:p>
                      <a:pPr algn="l">
                        <a:lnSpc>
                          <a:spcPts val="976"/>
                        </a:lnSpc>
                        <a:defRPr/>
                      </a:pPr>
                      <a:r>
                        <a:rPr lang="en-US" sz="1000">
                          <a:solidFill>
                            <a:srgbClr val="000000"/>
                          </a:solidFill>
                          <a:latin typeface="Arial"/>
                        </a:rPr>
                        <a:t>Barres fer 1/4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barre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2 850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4823">
                <a:tc>
                  <a:txBody>
                    <a:bodyPr/>
                    <a:lstStyle/>
                    <a:p>
                      <a:pPr algn="l">
                        <a:lnSpc>
                          <a:spcPts val="990"/>
                        </a:lnSpc>
                        <a:defRPr/>
                      </a:pPr>
                      <a:r>
                        <a:rPr lang="en-US" sz="1000" spc="-9">
                          <a:solidFill>
                            <a:srgbClr val="000000"/>
                          </a:solidFill>
                          <a:latin typeface="Arial"/>
                        </a:rPr>
                        <a:t>fil à ligature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rouleau</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4823">
                <a:tc>
                  <a:txBody>
                    <a:bodyPr/>
                    <a:lstStyle/>
                    <a:p>
                      <a:pPr algn="l">
                        <a:lnSpc>
                          <a:spcPts val="976"/>
                        </a:lnSpc>
                        <a:defRPr/>
                      </a:pPr>
                      <a:r>
                        <a:rPr lang="en-US" sz="1000" spc="-9">
                          <a:solidFill>
                            <a:srgbClr val="000000"/>
                          </a:solidFill>
                          <a:latin typeface="Arial"/>
                        </a:rPr>
                        <a:t>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91 000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1 685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4823">
                <a:tc>
                  <a:txBody>
                    <a:bodyPr/>
                    <a:lstStyle/>
                    <a:p>
                      <a:pPr algn="l">
                        <a:lnSpc>
                          <a:spcPts val="976"/>
                        </a:lnSpc>
                        <a:defRPr/>
                      </a:pPr>
                      <a:r>
                        <a:rPr lang="en-US" sz="1000">
                          <a:solidFill>
                            <a:srgbClr val="000000"/>
                          </a:solidFill>
                          <a:latin typeface="Arial"/>
                        </a:rPr>
                        <a:t>Blocs # 15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Unité</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4823">
                <a:tc>
                  <a:txBody>
                    <a:bodyPr/>
                    <a:lstStyle/>
                    <a:p>
                      <a:pPr algn="l">
                        <a:lnSpc>
                          <a:spcPts val="976"/>
                        </a:lnSpc>
                        <a:defRPr/>
                      </a:pPr>
                      <a:r>
                        <a:rPr lang="en-US" sz="1000" spc="-9">
                          <a:solidFill>
                            <a:srgbClr val="000000"/>
                          </a:solidFill>
                          <a:latin typeface="Arial"/>
                        </a:rPr>
                        <a:t>Planche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dz</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118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4823">
                <a:tc>
                  <a:txBody>
                    <a:bodyPr/>
                    <a:lstStyle/>
                    <a:p>
                      <a:pPr algn="l">
                        <a:lnSpc>
                          <a:spcPts val="976"/>
                        </a:lnSpc>
                        <a:defRPr/>
                      </a:pPr>
                      <a:r>
                        <a:rPr lang="en-US" sz="1000">
                          <a:solidFill>
                            <a:srgbClr val="000000"/>
                          </a:solidFill>
                          <a:latin typeface="Arial"/>
                        </a:rPr>
                        <a:t>Blocs de vers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3 035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60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4823">
                <a:tc>
                  <a:txBody>
                    <a:bodyPr/>
                    <a:lstStyle/>
                    <a:p>
                      <a:pPr algn="l">
                        <a:lnSpc>
                          <a:spcPts val="976"/>
                        </a:lnSpc>
                        <a:defRPr/>
                      </a:pPr>
                      <a:r>
                        <a:rPr lang="en-US" sz="1000">
                          <a:solidFill>
                            <a:srgbClr val="000000"/>
                          </a:solidFill>
                          <a:latin typeface="Arial"/>
                        </a:rPr>
                        <a:t>colle 8 onces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flacon</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700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4823">
                <a:tc>
                  <a:txBody>
                    <a:bodyPr/>
                    <a:lstStyle/>
                    <a:p>
                      <a:pPr algn="l">
                        <a:lnSpc>
                          <a:spcPts val="990"/>
                        </a:lnSpc>
                        <a:defRPr/>
                      </a:pPr>
                      <a:r>
                        <a:rPr lang="en-US" sz="1000">
                          <a:solidFill>
                            <a:srgbClr val="000000"/>
                          </a:solidFill>
                          <a:latin typeface="Arial"/>
                        </a:rPr>
                        <a:t>petits clous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9">
                          <a:solidFill>
                            <a:srgbClr val="000000"/>
                          </a:solidFill>
                          <a:latin typeface="Arial"/>
                        </a:rPr>
                        <a:t>boites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4823">
                <a:tc>
                  <a:txBody>
                    <a:bodyPr/>
                    <a:lstStyle/>
                    <a:p>
                      <a:pPr algn="l">
                        <a:lnSpc>
                          <a:spcPts val="976"/>
                        </a:lnSpc>
                        <a:defRPr/>
                      </a:pPr>
                      <a:r>
                        <a:rPr lang="en-US" sz="1000">
                          <a:solidFill>
                            <a:srgbClr val="000000"/>
                          </a:solidFill>
                          <a:latin typeface="Arial"/>
                        </a:rPr>
                        <a:t>clous 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boites</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4823">
                <a:tc>
                  <a:txBody>
                    <a:bodyPr/>
                    <a:lstStyle/>
                    <a:p>
                      <a:pPr algn="l">
                        <a:lnSpc>
                          <a:spcPts val="976"/>
                        </a:lnSpc>
                        <a:defRPr/>
                      </a:pPr>
                      <a:r>
                        <a:rPr lang="en-US" sz="1000">
                          <a:solidFill>
                            <a:srgbClr val="000000"/>
                          </a:solidFill>
                          <a:latin typeface="Arial"/>
                        </a:rPr>
                        <a:t>sablé 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feuille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3</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4823">
                <a:tc>
                  <a:txBody>
                    <a:bodyPr/>
                    <a:lstStyle/>
                    <a:p>
                      <a:pPr algn="l">
                        <a:lnSpc>
                          <a:spcPts val="976"/>
                        </a:lnSpc>
                        <a:defRPr/>
                      </a:pPr>
                      <a:r>
                        <a:rPr lang="en-US" sz="1000" spc="-9">
                          <a:solidFill>
                            <a:srgbClr val="000000"/>
                          </a:solidFill>
                          <a:latin typeface="Arial"/>
                        </a:rPr>
                        <a:t>sablé</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feuille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4823">
                <a:tc>
                  <a:txBody>
                    <a:bodyPr/>
                    <a:lstStyle/>
                    <a:p>
                      <a:pPr algn="l">
                        <a:lnSpc>
                          <a:spcPts val="976"/>
                        </a:lnSpc>
                        <a:defRPr/>
                      </a:pPr>
                      <a:r>
                        <a:rPr lang="en-US" sz="1000">
                          <a:solidFill>
                            <a:srgbClr val="000000"/>
                          </a:solidFill>
                          <a:latin typeface="Arial"/>
                        </a:rPr>
                        <a:t>vernis clair</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quart</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4823">
                <a:tc>
                  <a:txBody>
                    <a:bodyPr/>
                    <a:lstStyle/>
                    <a:p>
                      <a:pPr algn="l">
                        <a:lnSpc>
                          <a:spcPts val="976"/>
                        </a:lnSpc>
                        <a:defRPr/>
                      </a:pPr>
                      <a:r>
                        <a:rPr lang="en-US" sz="1000" spc="-9">
                          <a:solidFill>
                            <a:srgbClr val="000000"/>
                          </a:solidFill>
                          <a:latin typeface="Arial"/>
                        </a:rPr>
                        <a:t>Toles (dallots)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feuille</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1 060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19 071</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374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24823">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4823">
                <a:tc>
                  <a:txBody>
                    <a:bodyPr/>
                    <a:lstStyle/>
                    <a:p>
                      <a:pPr algn="l">
                        <a:lnSpc>
                          <a:spcPts val="976"/>
                        </a:lnSpc>
                        <a:defRPr/>
                      </a:pPr>
                      <a:r>
                        <a:rPr lang="en-US" sz="1000" spc="-9">
                          <a:solidFill>
                            <a:srgbClr val="000000"/>
                          </a:solidFill>
                          <a:latin typeface="Arial"/>
                        </a:rPr>
                        <a:t>Maind'œuvre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108 850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2 016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69 675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1 367</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66972">
                <a:tc>
                  <a:txBody>
                    <a:bodyPr/>
                    <a:lstStyle/>
                    <a:p>
                      <a:pPr algn="l">
                        <a:lnSpc>
                          <a:spcPts val="976"/>
                        </a:lnSpc>
                        <a:defRPr/>
                      </a:pPr>
                      <a:r>
                        <a:rPr lang="en-US" sz="1000" spc="-9">
                          <a:solidFill>
                            <a:srgbClr val="000000"/>
                          </a:solidFill>
                          <a:latin typeface="Arial"/>
                        </a:rPr>
                        <a:t>Fouille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m³</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15</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15 000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278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15 000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294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6972">
                <a:tc>
                  <a:txBody>
                    <a:bodyPr/>
                    <a:lstStyle/>
                    <a:p>
                      <a:pPr algn="l">
                        <a:lnSpc>
                          <a:spcPts val="976"/>
                        </a:lnSpc>
                        <a:defRPr/>
                      </a:pPr>
                      <a:r>
                        <a:rPr lang="en-US" sz="1000">
                          <a:solidFill>
                            <a:srgbClr val="000000"/>
                          </a:solidFill>
                          <a:latin typeface="Arial"/>
                        </a:rPr>
                        <a:t>Boss en chef</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13 000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13 000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255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24823">
                <a:tc>
                  <a:txBody>
                    <a:bodyPr/>
                    <a:lstStyle/>
                    <a:p>
                      <a:pPr algn="l">
                        <a:lnSpc>
                          <a:spcPts val="976"/>
                        </a:lnSpc>
                        <a:defRPr/>
                      </a:pPr>
                      <a:r>
                        <a:rPr lang="en-US" sz="1000" spc="-9">
                          <a:solidFill>
                            <a:srgbClr val="000000"/>
                          </a:solidFill>
                          <a:latin typeface="Arial"/>
                        </a:rPr>
                        <a:t>Contre-maître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13 000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6972">
                <a:tc>
                  <a:txBody>
                    <a:bodyPr/>
                    <a:lstStyle/>
                    <a:p>
                      <a:pPr algn="l">
                        <a:lnSpc>
                          <a:spcPts val="976"/>
                        </a:lnSpc>
                        <a:defRPr/>
                      </a:pPr>
                      <a:r>
                        <a:rPr lang="en-US" sz="1000" spc="-9">
                          <a:solidFill>
                            <a:srgbClr val="000000"/>
                          </a:solidFill>
                          <a:latin typeface="Arial"/>
                        </a:rPr>
                        <a:t>Maçons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52</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18 200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337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13</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4 550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89</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8833">
                <a:tc>
                  <a:txBody>
                    <a:bodyPr/>
                    <a:lstStyle/>
                    <a:p>
                      <a:pPr algn="l">
                        <a:lnSpc>
                          <a:spcPts val="990"/>
                        </a:lnSpc>
                        <a:defRPr/>
                      </a:pPr>
                      <a:r>
                        <a:rPr lang="en-US" sz="1000" spc="-9">
                          <a:solidFill>
                            <a:srgbClr val="000000"/>
                          </a:solidFill>
                          <a:latin typeface="Arial"/>
                        </a:rPr>
                        <a:t>Maître-pelle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26</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6 500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120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13</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64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6972">
                <a:tc>
                  <a:txBody>
                    <a:bodyPr/>
                    <a:lstStyle/>
                    <a:p>
                      <a:pPr algn="l">
                        <a:lnSpc>
                          <a:spcPts val="976"/>
                        </a:lnSpc>
                        <a:defRPr/>
                      </a:pPr>
                      <a:r>
                        <a:rPr lang="en-US" sz="1000" spc="-9">
                          <a:solidFill>
                            <a:srgbClr val="000000"/>
                          </a:solidFill>
                          <a:latin typeface="Arial"/>
                        </a:rPr>
                        <a:t>Manœuvre</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Jour</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94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21 150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392</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9</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2 025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237112">
                <a:tc>
                  <a:txBody>
                    <a:bodyPr/>
                    <a:lstStyle/>
                    <a:p>
                      <a:pPr algn="l">
                        <a:lnSpc>
                          <a:spcPts val="990"/>
                        </a:lnSpc>
                        <a:defRPr/>
                      </a:pPr>
                      <a:r>
                        <a:rPr lang="en-US" sz="1000" spc="-9">
                          <a:solidFill>
                            <a:srgbClr val="000000"/>
                          </a:solidFill>
                          <a:latin typeface="Arial"/>
                        </a:rPr>
                        <a:t>Autres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88</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22 000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407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77</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19 250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378</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224823">
                <a:tc>
                  <a:txBody>
                    <a:bodyPr/>
                    <a:lstStyle/>
                    <a:p>
                      <a:pPr algn="l">
                        <a:lnSpc>
                          <a:spcPts val="976"/>
                        </a:lnSpc>
                        <a:defRPr/>
                      </a:pPr>
                      <a:r>
                        <a:rPr lang="en-US" sz="1000" spc="-9">
                          <a:solidFill>
                            <a:srgbClr val="000000"/>
                          </a:solidFill>
                          <a:latin typeface="Arial"/>
                        </a:rPr>
                        <a:t>Dallots</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14</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900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12 600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247</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224823">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224823">
                <a:tc>
                  <a:txBody>
                    <a:bodyPr/>
                    <a:lstStyle/>
                    <a:p>
                      <a:pPr algn="l">
                        <a:lnSpc>
                          <a:spcPts val="976"/>
                        </a:lnSpc>
                        <a:defRPr/>
                      </a:pPr>
                      <a:r>
                        <a:rPr lang="en-US" sz="1000">
                          <a:solidFill>
                            <a:srgbClr val="000000"/>
                          </a:solidFill>
                          <a:latin typeface="Arial"/>
                        </a:rPr>
                        <a:t>Transport matériaux</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27 300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506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27 300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536</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3"/>
                  </a:ext>
                </a:extLst>
              </a:tr>
              <a:tr h="166972">
                <a:tc>
                  <a:txBody>
                    <a:bodyPr/>
                    <a:lstStyle/>
                    <a:p>
                      <a:pPr algn="l">
                        <a:lnSpc>
                          <a:spcPts val="976"/>
                        </a:lnSpc>
                        <a:defRPr/>
                      </a:pPr>
                      <a:r>
                        <a:rPr lang="en-US" sz="1000" spc="-9">
                          <a:solidFill>
                            <a:srgbClr val="000000"/>
                          </a:solidFill>
                          <a:latin typeface="Arial"/>
                        </a:rPr>
                        <a:t>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26 000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481</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26 000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510</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66972">
                <a:tc>
                  <a:txBody>
                    <a:bodyPr/>
                    <a:lstStyle/>
                    <a:p>
                      <a:pPr algn="l">
                        <a:lnSpc>
                          <a:spcPts val="976"/>
                        </a:lnSpc>
                        <a:defRPr/>
                      </a:pPr>
                      <a:r>
                        <a:rPr lang="en-US" sz="1000">
                          <a:solidFill>
                            <a:srgbClr val="000000"/>
                          </a:solidFill>
                          <a:latin typeface="Arial"/>
                        </a:rPr>
                        <a:t>Debarquement ciment</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24">
                          <a:solidFill>
                            <a:srgbClr val="000000"/>
                          </a:solidFill>
                          <a:latin typeface="Arial"/>
                        </a:rPr>
                        <a:t>sac</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1 300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24</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260</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5</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1 300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26</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224823">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224823">
                <a:tc gridSpan="2">
                  <a:txBody>
                    <a:bodyPr/>
                    <a:lstStyle/>
                    <a:p>
                      <a:pPr algn="l">
                        <a:lnSpc>
                          <a:spcPts val="976"/>
                        </a:lnSpc>
                        <a:defRPr/>
                      </a:pPr>
                      <a:r>
                        <a:rPr lang="en-US" sz="1000">
                          <a:solidFill>
                            <a:srgbClr val="000000"/>
                          </a:solidFill>
                          <a:latin typeface="Arial"/>
                        </a:rPr>
                        <a:t>Matériels plomberie</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hMerge="1">
                  <a:txBody>
                    <a:bodyPr/>
                    <a:lstStyle/>
                    <a:p>
                      <a:pPr algn="l">
                        <a:lnSpc>
                          <a:spcPts val="976"/>
                        </a:lnSpc>
                        <a:defRPr/>
                      </a:pPr>
                      <a:r>
                        <a:rPr lang="en-US" sz="865">
                          <a:solidFill>
                            <a:srgbClr val="000000"/>
                          </a:solidFill>
                          <a:latin typeface="Arial"/>
                        </a:rPr>
                        <a:t>Matériels plomberie</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14 290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265</a:t>
                      </a: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a:solidFill>
                            <a:srgbClr val="000000"/>
                          </a:solidFill>
                          <a:latin typeface="Arial Bold"/>
                        </a:rPr>
                        <a:t>14 840</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1000" spc="-24">
                          <a:solidFill>
                            <a:srgbClr val="000000"/>
                          </a:solidFill>
                          <a:latin typeface="Arial Bold"/>
                        </a:rPr>
                        <a:t>291</a:t>
                      </a: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7"/>
                  </a:ext>
                </a:extLst>
              </a:tr>
              <a:tr h="224823">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224823">
                <a:tc>
                  <a:txBody>
                    <a:bodyPr/>
                    <a:lstStyle/>
                    <a:p>
                      <a:pPr algn="l">
                        <a:lnSpc>
                          <a:spcPts val="1009"/>
                        </a:lnSpc>
                        <a:defRPr/>
                      </a:pPr>
                      <a:r>
                        <a:rPr lang="en-US" sz="1000" spc="-9">
                          <a:solidFill>
                            <a:srgbClr val="000000"/>
                          </a:solidFill>
                          <a:latin typeface="Arial"/>
                        </a:rPr>
                        <a:t>TOTAL</a:t>
                      </a: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a:solidFill>
                            <a:srgbClr val="000000"/>
                          </a:solidFill>
                          <a:latin typeface="Arial Bold"/>
                        </a:rPr>
                        <a:t>353 915</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24">
                          <a:solidFill>
                            <a:srgbClr val="000000"/>
                          </a:solidFill>
                          <a:latin typeface="Arial Bold"/>
                        </a:rPr>
                        <a:t>6 554</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a:solidFill>
                            <a:srgbClr val="000000"/>
                          </a:solidFill>
                          <a:latin typeface="Arial Bold"/>
                        </a:rPr>
                        <a:t>258 471</a:t>
                      </a:r>
                      <a:endParaRPr lang="en-US" sz="13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00" spc="-24" dirty="0">
                          <a:solidFill>
                            <a:srgbClr val="000000"/>
                          </a:solidFill>
                          <a:latin typeface="Arial Bold"/>
                        </a:rPr>
                        <a:t>5 068</a:t>
                      </a:r>
                      <a:endParaRPr lang="en-US" sz="1300" dirty="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9144000" y="3531869"/>
          <a:ext cx="6070215" cy="1211600"/>
        </p:xfrm>
        <a:graphic>
          <a:graphicData uri="http://schemas.openxmlformats.org/drawingml/2006/table">
            <a:tbl>
              <a:tblPr/>
              <a:tblGrid>
                <a:gridCol w="6070215">
                  <a:extLst>
                    <a:ext uri="{9D8B030D-6E8A-4147-A177-3AD203B41FA5}">
                      <a16:colId xmlns:a16="http://schemas.microsoft.com/office/drawing/2014/main" val="20000"/>
                    </a:ext>
                  </a:extLst>
                </a:gridCol>
              </a:tblGrid>
              <a:tr h="836581">
                <a:tc>
                  <a:txBody>
                    <a:bodyPr/>
                    <a:lstStyle/>
                    <a:p>
                      <a:pPr algn="ctr">
                        <a:lnSpc>
                          <a:spcPts val="1892"/>
                        </a:lnSpc>
                        <a:defRPr/>
                      </a:pPr>
                      <a:r>
                        <a:rPr lang="en-US" sz="1754">
                          <a:solidFill>
                            <a:srgbClr val="000000"/>
                          </a:solidFill>
                          <a:latin typeface="Arial Bold"/>
                        </a:rPr>
                        <a:t>BILAN DES BENEFICIAIRES DE CASH FOR WORK ET PRESTATAIRES BASE DEPOT</a:t>
                      </a:r>
                      <a:endParaRPr lang="en-US" sz="1100"/>
                    </a:p>
                    <a:p>
                      <a:pPr algn="ctr">
                        <a:lnSpc>
                          <a:spcPts val="1960"/>
                        </a:lnSpc>
                      </a:pPr>
                      <a:r>
                        <a:rPr lang="en-US" sz="1946" spc="-13">
                          <a:solidFill>
                            <a:srgbClr val="000000"/>
                          </a:solidFill>
                          <a:latin typeface="Arial Bold"/>
                        </a:rPr>
                        <a:t>ET FINITION (Dépôt1-Masa)</a:t>
                      </a:r>
                    </a:p>
                  </a:txBody>
                  <a:tcPr marL="0" marR="0" marT="0" marB="0" anchor="ctr">
                    <a:lnL w="4580" cap="flat" cmpd="sng" algn="ctr">
                      <a:solidFill>
                        <a:srgbClr val="000000"/>
                      </a:solidFill>
                      <a:prstDash val="solid"/>
                      <a:round/>
                      <a:headEnd type="none" w="med" len="med"/>
                      <a:tailEnd type="none" w="med" len="med"/>
                    </a:lnL>
                    <a:lnR w="4580" cap="flat" cmpd="sng" algn="ctr">
                      <a:solidFill>
                        <a:srgbClr val="000000"/>
                      </a:solidFill>
                      <a:prstDash val="solid"/>
                      <a:round/>
                      <a:headEnd type="none" w="med" len="med"/>
                      <a:tailEnd type="none" w="med" len="med"/>
                    </a:lnR>
                    <a:lnT w="4580" cap="flat" cmpd="sng" algn="ctr">
                      <a:solidFill>
                        <a:srgbClr val="000000"/>
                      </a:solidFill>
                      <a:prstDash val="solid"/>
                      <a:round/>
                      <a:headEnd type="none" w="med" len="med"/>
                      <a:tailEnd type="none" w="med" len="med"/>
                    </a:lnT>
                    <a:lnB w="458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5019">
                <a:tc>
                  <a:txBody>
                    <a:bodyPr/>
                    <a:lstStyle/>
                    <a:p>
                      <a:pPr algn="ctr">
                        <a:lnSpc>
                          <a:spcPts val="2344"/>
                        </a:lnSpc>
                        <a:defRPr/>
                      </a:pPr>
                      <a:r>
                        <a:rPr lang="en-US" sz="1954" spc="-16">
                          <a:solidFill>
                            <a:srgbClr val="000000"/>
                          </a:solidFill>
                          <a:latin typeface="Arial Bold"/>
                        </a:rPr>
                        <a:t>Prestataires</a:t>
                      </a:r>
                      <a:endParaRPr lang="en-US" sz="1100"/>
                    </a:p>
                  </a:txBody>
                  <a:tcPr marL="0" marR="0" marT="0" marB="0" anchor="ctr">
                    <a:lnL w="4580" cap="flat" cmpd="sng" algn="ctr">
                      <a:solidFill>
                        <a:srgbClr val="000000"/>
                      </a:solidFill>
                      <a:prstDash val="solid"/>
                      <a:round/>
                      <a:headEnd type="none" w="med" len="med"/>
                      <a:tailEnd type="none" w="med" len="med"/>
                    </a:lnL>
                    <a:lnR w="4580" cap="flat" cmpd="sng" algn="ctr">
                      <a:solidFill>
                        <a:srgbClr val="000000"/>
                      </a:solidFill>
                      <a:prstDash val="solid"/>
                      <a:round/>
                      <a:headEnd type="none" w="med" len="med"/>
                      <a:tailEnd type="none" w="med" len="med"/>
                    </a:lnR>
                    <a:lnT w="4580" cap="flat" cmpd="sng" algn="ctr">
                      <a:solidFill>
                        <a:srgbClr val="000000"/>
                      </a:solidFill>
                      <a:prstDash val="solid"/>
                      <a:round/>
                      <a:headEnd type="none" w="med" len="med"/>
                      <a:tailEnd type="none" w="med" len="med"/>
                    </a:lnT>
                    <a:lnB w="1832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349330" y="1009650"/>
            <a:ext cx="977097" cy="207140"/>
          </a:xfrm>
          <a:prstGeom prst="rect">
            <a:avLst/>
          </a:prstGeom>
        </p:spPr>
        <p:txBody>
          <a:bodyPr lIns="0" tIns="0" rIns="0" bIns="0" rtlCol="0" anchor="t">
            <a:spAutoFit/>
          </a:bodyPr>
          <a:lstStyle/>
          <a:p>
            <a:pPr algn="l">
              <a:lnSpc>
                <a:spcPts val="1384"/>
              </a:lnSpc>
            </a:pPr>
            <a:r>
              <a:rPr lang="en-US" sz="1154" spc="-9">
                <a:solidFill>
                  <a:srgbClr val="000000"/>
                </a:solidFill>
                <a:latin typeface="Arial Bold"/>
              </a:rPr>
              <a:t>BASE DEPOT</a:t>
            </a:r>
          </a:p>
        </p:txBody>
      </p:sp>
      <p:graphicFrame>
        <p:nvGraphicFramePr>
          <p:cNvPr id="4" name="Table 4"/>
          <p:cNvGraphicFramePr>
            <a:graphicFrameLocks noGrp="1"/>
          </p:cNvGraphicFramePr>
          <p:nvPr>
            <p:extLst>
              <p:ext uri="{D42A27DB-BD31-4B8C-83A1-F6EECF244321}">
                <p14:modId xmlns:p14="http://schemas.microsoft.com/office/powerpoint/2010/main" val="3467451768"/>
              </p:ext>
            </p:extLst>
          </p:nvPr>
        </p:nvGraphicFramePr>
        <p:xfrm>
          <a:off x="678802" y="860866"/>
          <a:ext cx="6070214" cy="3512328"/>
        </p:xfrm>
        <a:graphic>
          <a:graphicData uri="http://schemas.openxmlformats.org/drawingml/2006/table">
            <a:tbl>
              <a:tblPr/>
              <a:tblGrid>
                <a:gridCol w="1758182">
                  <a:extLst>
                    <a:ext uri="{9D8B030D-6E8A-4147-A177-3AD203B41FA5}">
                      <a16:colId xmlns:a16="http://schemas.microsoft.com/office/drawing/2014/main" val="20000"/>
                    </a:ext>
                  </a:extLst>
                </a:gridCol>
                <a:gridCol w="985265">
                  <a:extLst>
                    <a:ext uri="{9D8B030D-6E8A-4147-A177-3AD203B41FA5}">
                      <a16:colId xmlns:a16="http://schemas.microsoft.com/office/drawing/2014/main" val="20001"/>
                    </a:ext>
                  </a:extLst>
                </a:gridCol>
                <a:gridCol w="487891">
                  <a:extLst>
                    <a:ext uri="{9D8B030D-6E8A-4147-A177-3AD203B41FA5}">
                      <a16:colId xmlns:a16="http://schemas.microsoft.com/office/drawing/2014/main" val="20002"/>
                    </a:ext>
                  </a:extLst>
                </a:gridCol>
                <a:gridCol w="991585">
                  <a:extLst>
                    <a:ext uri="{9D8B030D-6E8A-4147-A177-3AD203B41FA5}">
                      <a16:colId xmlns:a16="http://schemas.microsoft.com/office/drawing/2014/main" val="20003"/>
                    </a:ext>
                  </a:extLst>
                </a:gridCol>
                <a:gridCol w="1363823">
                  <a:extLst>
                    <a:ext uri="{9D8B030D-6E8A-4147-A177-3AD203B41FA5}">
                      <a16:colId xmlns:a16="http://schemas.microsoft.com/office/drawing/2014/main" val="20004"/>
                    </a:ext>
                  </a:extLst>
                </a:gridCol>
                <a:gridCol w="483468">
                  <a:extLst>
                    <a:ext uri="{9D8B030D-6E8A-4147-A177-3AD203B41FA5}">
                      <a16:colId xmlns:a16="http://schemas.microsoft.com/office/drawing/2014/main" val="20005"/>
                    </a:ext>
                  </a:extLst>
                </a:gridCol>
              </a:tblGrid>
              <a:tr h="180298">
                <a:tc gridSpan="3">
                  <a:txBody>
                    <a:bodyPr/>
                    <a:lstStyle/>
                    <a:p>
                      <a:pPr algn="ctr">
                        <a:lnSpc>
                          <a:spcPts val="1000"/>
                        </a:lnSpc>
                        <a:defRPr/>
                      </a:pPr>
                      <a:r>
                        <a:rPr lang="en-US" sz="1000" spc="-9">
                          <a:solidFill>
                            <a:srgbClr val="000000"/>
                          </a:solidFill>
                          <a:latin typeface="Arial Bold"/>
                        </a:rPr>
                        <a:t>Prestation</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3">
                  <a:txBody>
                    <a:bodyPr/>
                    <a:lstStyle/>
                    <a:p>
                      <a:pPr algn="ctr">
                        <a:lnSpc>
                          <a:spcPts val="1000"/>
                        </a:lnSpc>
                        <a:defRPr/>
                      </a:pPr>
                      <a:r>
                        <a:rPr lang="en-US" sz="1000">
                          <a:solidFill>
                            <a:srgbClr val="000000"/>
                          </a:solidFill>
                          <a:latin typeface="Arial Bold"/>
                        </a:rPr>
                        <a:t>Cash for work</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994">
                <a:tc>
                  <a:txBody>
                    <a:bodyPr/>
                    <a:lstStyle/>
                    <a:p>
                      <a:pPr algn="l">
                        <a:lnSpc>
                          <a:spcPts val="1038"/>
                        </a:lnSpc>
                        <a:defRPr/>
                      </a:pPr>
                      <a:r>
                        <a:rPr lang="en-US" sz="1000" spc="-9">
                          <a:solidFill>
                            <a:srgbClr val="000000"/>
                          </a:solidFill>
                          <a:latin typeface="Arial Bold"/>
                        </a:rPr>
                        <a:t>Descriptif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Prévisionnel</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19">
                          <a:solidFill>
                            <a:srgbClr val="000000"/>
                          </a:solidFill>
                          <a:latin typeface="Arial Bold"/>
                        </a:rPr>
                        <a:t>Réel</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Descriptif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9">
                          <a:solidFill>
                            <a:srgbClr val="000000"/>
                          </a:solidFill>
                          <a:latin typeface="Arial Bold"/>
                        </a:rPr>
                        <a:t>Prévisionnel</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1000" spc="-19">
                          <a:solidFill>
                            <a:srgbClr val="000000"/>
                          </a:solidFill>
                          <a:latin typeface="Arial Bold"/>
                        </a:rPr>
                        <a:t>Réel</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683">
                <a:tc>
                  <a:txBody>
                    <a:bodyPr/>
                    <a:lstStyle/>
                    <a:p>
                      <a:pPr algn="l">
                        <a:lnSpc>
                          <a:spcPts val="1038"/>
                        </a:lnSpc>
                        <a:defRPr/>
                      </a:pPr>
                      <a:r>
                        <a:rPr lang="en-US" sz="1000">
                          <a:solidFill>
                            <a:srgbClr val="000000"/>
                          </a:solidFill>
                          <a:latin typeface="Arial"/>
                        </a:rPr>
                        <a:t>Prestataires locaux</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979"/>
                        </a:lnSpc>
                        <a:defRPr/>
                      </a:pPr>
                      <a:r>
                        <a:rPr lang="en-US" sz="1000" spc="-9">
                          <a:solidFill>
                            <a:srgbClr val="000000"/>
                          </a:solidFill>
                          <a:latin typeface="Arial"/>
                        </a:rPr>
                        <a:t>Main d'œuvre</a:t>
                      </a:r>
                      <a:endParaRPr lang="en-US" sz="1200"/>
                    </a:p>
                    <a:p>
                      <a:pPr algn="l">
                        <a:lnSpc>
                          <a:spcPts val="952"/>
                        </a:lnSpc>
                      </a:pPr>
                      <a:r>
                        <a:rPr lang="en-US" sz="1000" spc="-9">
                          <a:solidFill>
                            <a:srgbClr val="000000"/>
                          </a:solidFill>
                          <a:latin typeface="Arial"/>
                        </a:rPr>
                        <a:t>local</a:t>
                      </a:r>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54953">
                <a:tc>
                  <a:txBody>
                    <a:bodyPr/>
                    <a:lstStyle/>
                    <a:p>
                      <a:pPr algn="l">
                        <a:lnSpc>
                          <a:spcPts val="976"/>
                        </a:lnSpc>
                        <a:defRPr/>
                      </a:pPr>
                      <a:r>
                        <a:rPr lang="en-US" sz="1000">
                          <a:solidFill>
                            <a:srgbClr val="000000"/>
                          </a:solidFill>
                          <a:latin typeface="Arial"/>
                        </a:rPr>
                        <a:t>Achat + livraison roche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Fouille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681">
                <a:tc>
                  <a:txBody>
                    <a:bodyPr/>
                    <a:lstStyle/>
                    <a:p>
                      <a:pPr algn="l">
                        <a:lnSpc>
                          <a:spcPts val="990"/>
                        </a:lnSpc>
                        <a:defRPr/>
                      </a:pPr>
                      <a:r>
                        <a:rPr lang="en-US" sz="1000">
                          <a:solidFill>
                            <a:srgbClr val="000000"/>
                          </a:solidFill>
                          <a:latin typeface="Arial"/>
                        </a:rPr>
                        <a:t>Achat + livraison sable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10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1000">
                          <a:solidFill>
                            <a:srgbClr val="000000"/>
                          </a:solidFill>
                          <a:latin typeface="Arial"/>
                        </a:rPr>
                        <a:t>Boss chef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953">
                <a:tc>
                  <a:txBody>
                    <a:bodyPr/>
                    <a:lstStyle/>
                    <a:p>
                      <a:pPr algn="l">
                        <a:lnSpc>
                          <a:spcPts val="976"/>
                        </a:lnSpc>
                        <a:defRPr/>
                      </a:pPr>
                      <a:r>
                        <a:rPr lang="en-US" sz="1000">
                          <a:solidFill>
                            <a:srgbClr val="000000"/>
                          </a:solidFill>
                          <a:latin typeface="Arial"/>
                        </a:rPr>
                        <a:t>Achat + livraison d'eau</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Contremaître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4953">
                <a:tc>
                  <a:txBody>
                    <a:bodyPr/>
                    <a:lstStyle/>
                    <a:p>
                      <a:pPr algn="l">
                        <a:lnSpc>
                          <a:spcPts val="976"/>
                        </a:lnSpc>
                        <a:defRPr/>
                      </a:pPr>
                      <a:r>
                        <a:rPr lang="en-US" sz="1000">
                          <a:solidFill>
                            <a:srgbClr val="000000"/>
                          </a:solidFill>
                          <a:latin typeface="Arial"/>
                        </a:rPr>
                        <a:t>Achat + livraison gravier</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19">
                          <a:solidFill>
                            <a:srgbClr val="000000"/>
                          </a:solidFill>
                          <a:latin typeface="Arial"/>
                        </a:rPr>
                        <a:t>Maçon</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5</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4953">
                <a:tc>
                  <a:txBody>
                    <a:bodyPr/>
                    <a:lstStyle/>
                    <a:p>
                      <a:pPr algn="l">
                        <a:lnSpc>
                          <a:spcPts val="976"/>
                        </a:lnSpc>
                        <a:defRPr/>
                      </a:pPr>
                      <a:r>
                        <a:rPr lang="en-US" sz="1000" spc="-9">
                          <a:solidFill>
                            <a:srgbClr val="000000"/>
                          </a:solidFill>
                          <a:latin typeface="Arial"/>
                        </a:rPr>
                        <a:t>Achat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a:solidFill>
                            <a:srgbClr val="000000"/>
                          </a:solidFill>
                          <a:latin typeface="Arial"/>
                        </a:rPr>
                        <a:t>Maitre Pelle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4953">
                <a:tc>
                  <a:txBody>
                    <a:bodyPr/>
                    <a:lstStyle/>
                    <a:p>
                      <a:pPr algn="l">
                        <a:lnSpc>
                          <a:spcPts val="976"/>
                        </a:lnSpc>
                        <a:defRPr/>
                      </a:pPr>
                      <a:r>
                        <a:rPr lang="en-US" sz="1000">
                          <a:solidFill>
                            <a:srgbClr val="000000"/>
                          </a:solidFill>
                          <a:latin typeface="Arial"/>
                        </a:rPr>
                        <a:t>Transport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1000" spc="-9">
                          <a:solidFill>
                            <a:srgbClr val="000000"/>
                          </a:solidFill>
                          <a:latin typeface="Arial"/>
                        </a:rPr>
                        <a:t>Manœuvre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48">
                          <a:solidFill>
                            <a:srgbClr val="000000"/>
                          </a:solidFill>
                          <a:latin typeface="Arial"/>
                        </a:rPr>
                        <a:t>4</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9925">
                <a:tc>
                  <a:txBody>
                    <a:bodyPr/>
                    <a:lstStyle/>
                    <a:p>
                      <a:pPr algn="l">
                        <a:lnSpc>
                          <a:spcPts val="1000"/>
                        </a:lnSpc>
                        <a:defRPr/>
                      </a:pPr>
                      <a:r>
                        <a:rPr lang="en-US" sz="1000">
                          <a:solidFill>
                            <a:srgbClr val="000000"/>
                          </a:solidFill>
                          <a:latin typeface="Arial"/>
                        </a:rPr>
                        <a:t>Débarquement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10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1000" spc="-9">
                          <a:solidFill>
                            <a:srgbClr val="000000"/>
                          </a:solidFill>
                          <a:latin typeface="Arial"/>
                        </a:rPr>
                        <a:t>Autres</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48">
                          <a:solidFill>
                            <a:srgbClr val="000000"/>
                          </a:solidFill>
                          <a:latin typeface="Arial"/>
                        </a:rPr>
                        <a:t>4</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48">
                          <a:solidFill>
                            <a:srgbClr val="000000"/>
                          </a:solidFill>
                          <a:latin typeface="Arial"/>
                        </a:rPr>
                        <a:t>7</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3386">
                <a:tc>
                  <a:txBody>
                    <a:bodyPr/>
                    <a:lstStyle/>
                    <a:p>
                      <a:pPr algn="r">
                        <a:lnSpc>
                          <a:spcPts val="1000"/>
                        </a:lnSpc>
                        <a:defRPr/>
                      </a:pPr>
                      <a:r>
                        <a:rPr lang="en-US" sz="1000" spc="-9">
                          <a:solidFill>
                            <a:srgbClr val="000000"/>
                          </a:solidFill>
                          <a:latin typeface="Arial Bold"/>
                        </a:rPr>
                        <a:t>Total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48">
                          <a:solidFill>
                            <a:srgbClr val="000000"/>
                          </a:solidFill>
                          <a:latin typeface="Arial Bold"/>
                        </a:rPr>
                        <a:t>5</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48">
                          <a:solidFill>
                            <a:srgbClr val="000000"/>
                          </a:solidFill>
                          <a:latin typeface="Arial Bold"/>
                        </a:rPr>
                        <a:t>8</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9">
                          <a:solidFill>
                            <a:srgbClr val="000000"/>
                          </a:solidFill>
                          <a:latin typeface="Arial Bold"/>
                        </a:rPr>
                        <a:t>Total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a:solidFill>
                            <a:srgbClr val="000000"/>
                          </a:solidFill>
                          <a:latin typeface="Arial Bold"/>
                        </a:rPr>
                        <a:t>15</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a:solidFill>
                            <a:srgbClr val="000000"/>
                          </a:solidFill>
                          <a:latin typeface="Arial Bold"/>
                        </a:rPr>
                        <a:t>19</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962">
                <a:tc gridSpan="6">
                  <a:txBody>
                    <a:bodyPr/>
                    <a:lstStyle/>
                    <a:p>
                      <a:pPr algn="l">
                        <a:lnSpc>
                          <a:spcPts val="1615"/>
                        </a:lnSpc>
                        <a:defRPr/>
                      </a:pPr>
                      <a:endParaRPr lang="en-US" sz="12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2235">
                <a:tc rowSpan="2">
                  <a:txBody>
                    <a:bodyPr/>
                    <a:lstStyle/>
                    <a:p>
                      <a:pPr algn="l">
                        <a:lnSpc>
                          <a:spcPts val="1615"/>
                        </a:lnSpc>
                        <a:defRPr/>
                      </a:pPr>
                      <a:endParaRPr lang="en-US" sz="12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2">
                  <a:txBody>
                    <a:bodyPr/>
                    <a:lstStyle/>
                    <a:p>
                      <a:pPr algn="l">
                        <a:lnSpc>
                          <a:spcPts val="1000"/>
                        </a:lnSpc>
                        <a:defRPr/>
                      </a:pPr>
                      <a:r>
                        <a:rPr lang="en-US" sz="1000" spc="-9">
                          <a:solidFill>
                            <a:srgbClr val="000000"/>
                          </a:solidFill>
                          <a:latin typeface="Arial Bold"/>
                        </a:rPr>
                        <a:t>Prévisionnel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rowSpan="7">
                  <a:txBody>
                    <a:bodyPr/>
                    <a:lstStyle/>
                    <a:p>
                      <a:pPr algn="l">
                        <a:lnSpc>
                          <a:spcPts val="1615"/>
                        </a:lnSpc>
                        <a:defRPr/>
                      </a:pP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gridSpan="2">
                  <a:txBody>
                    <a:bodyPr/>
                    <a:lstStyle/>
                    <a:p>
                      <a:pPr algn="ctr">
                        <a:lnSpc>
                          <a:spcPts val="1000"/>
                        </a:lnSpc>
                        <a:defRPr/>
                      </a:pPr>
                      <a:r>
                        <a:rPr lang="en-US" sz="1000" spc="-19">
                          <a:solidFill>
                            <a:srgbClr val="000000"/>
                          </a:solidFill>
                          <a:latin typeface="Arial Bold"/>
                        </a:rPr>
                        <a:t>Réel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7626">
                <a:tc v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1000" spc="-24">
                          <a:solidFill>
                            <a:srgbClr val="000000"/>
                          </a:solidFill>
                          <a:latin typeface="Arial Bold"/>
                        </a:rPr>
                        <a:t>HTG</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9">
                          <a:solidFill>
                            <a:srgbClr val="000000"/>
                          </a:solidFill>
                          <a:latin typeface="Arial Bold"/>
                        </a:rPr>
                        <a:t>Euros</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ctr">
                        <a:lnSpc>
                          <a:spcPts val="976"/>
                        </a:lnSpc>
                        <a:defRPr/>
                      </a:pPr>
                      <a:r>
                        <a:rPr lang="en-US" sz="1000" spc="-24">
                          <a:solidFill>
                            <a:srgbClr val="000000"/>
                          </a:solidFill>
                          <a:latin typeface="Arial Bold"/>
                        </a:rPr>
                        <a:t>HTG</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9">
                          <a:solidFill>
                            <a:srgbClr val="000000"/>
                          </a:solidFill>
                          <a:latin typeface="Arial Bold"/>
                        </a:rPr>
                        <a:t>Euros</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3593">
                <a:tc>
                  <a:txBody>
                    <a:bodyPr/>
                    <a:lstStyle/>
                    <a:p>
                      <a:pPr algn="l">
                        <a:lnSpc>
                          <a:spcPts val="976"/>
                        </a:lnSpc>
                        <a:defRPr/>
                      </a:pPr>
                      <a:r>
                        <a:rPr lang="en-US" sz="1000">
                          <a:solidFill>
                            <a:srgbClr val="000000"/>
                          </a:solidFill>
                          <a:latin typeface="Arial"/>
                        </a:rPr>
                        <a:t>Prestataires locaux</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86 940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1 525</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119 565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2 212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4953">
                <a:tc>
                  <a:txBody>
                    <a:bodyPr/>
                    <a:lstStyle/>
                    <a:p>
                      <a:pPr algn="l">
                        <a:lnSpc>
                          <a:spcPts val="976"/>
                        </a:lnSpc>
                        <a:defRPr/>
                      </a:pPr>
                      <a:r>
                        <a:rPr lang="en-US" sz="1000">
                          <a:solidFill>
                            <a:srgbClr val="000000"/>
                          </a:solidFill>
                          <a:latin typeface="Arial"/>
                        </a:rPr>
                        <a:t>Main d'œuvre local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90 000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1 579</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121 125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2 261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5529">
                <a:tc>
                  <a:txBody>
                    <a:bodyPr/>
                    <a:lstStyle/>
                    <a:p>
                      <a:pPr algn="l">
                        <a:lnSpc>
                          <a:spcPts val="976"/>
                        </a:lnSpc>
                        <a:defRPr/>
                      </a:pPr>
                      <a:r>
                        <a:rPr lang="en-US" sz="1000" spc="-9">
                          <a:solidFill>
                            <a:srgbClr val="000000"/>
                          </a:solidFill>
                          <a:latin typeface="Arial"/>
                        </a:rPr>
                        <a:t>Total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176 940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3 104</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1000">
                          <a:solidFill>
                            <a:srgbClr val="000000"/>
                          </a:solidFill>
                          <a:latin typeface="Arial"/>
                        </a:rPr>
                        <a:t>240 690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1000" spc="-24">
                          <a:solidFill>
                            <a:srgbClr val="000000"/>
                          </a:solidFill>
                          <a:latin typeface="Arial"/>
                        </a:rPr>
                        <a:t>4 473</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6105">
                <a:tc>
                  <a:txBody>
                    <a:bodyPr/>
                    <a:lstStyle/>
                    <a:p>
                      <a:pPr algn="l">
                        <a:lnSpc>
                          <a:spcPts val="990"/>
                        </a:lnSpc>
                        <a:defRPr/>
                      </a:pPr>
                      <a:r>
                        <a:rPr lang="en-US" sz="1000" spc="-9">
                          <a:solidFill>
                            <a:srgbClr val="000000"/>
                          </a:solidFill>
                          <a:latin typeface="Arial"/>
                        </a:rPr>
                        <a:t>Total chantier</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478 320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8 392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90"/>
                        </a:lnSpc>
                        <a:defRPr/>
                      </a:pPr>
                      <a:r>
                        <a:rPr lang="en-US" sz="1000">
                          <a:solidFill>
                            <a:srgbClr val="000000"/>
                          </a:solidFill>
                          <a:latin typeface="Arial"/>
                        </a:rPr>
                        <a:t>539 080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1000" spc="-24">
                          <a:solidFill>
                            <a:srgbClr val="000000"/>
                          </a:solidFill>
                          <a:latin typeface="Arial"/>
                        </a:rPr>
                        <a:t>9 976</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3593">
                <a:tc>
                  <a:txBody>
                    <a:bodyPr/>
                    <a:lstStyle/>
                    <a:p>
                      <a:pPr algn="l">
                        <a:lnSpc>
                          <a:spcPts val="1000"/>
                        </a:lnSpc>
                        <a:defRPr/>
                      </a:pPr>
                      <a:r>
                        <a:rPr lang="en-US" sz="1000">
                          <a:solidFill>
                            <a:srgbClr val="000000"/>
                          </a:solidFill>
                          <a:latin typeface="Arial"/>
                        </a:rPr>
                        <a:t>Indice %</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a:solidFill>
                            <a:srgbClr val="000000"/>
                          </a:solidFill>
                          <a:latin typeface="Arial Bold"/>
                        </a:rPr>
                        <a:t>37</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a:solidFill>
                            <a:srgbClr val="000000"/>
                          </a:solidFill>
                          <a:latin typeface="Arial Bold"/>
                        </a:rPr>
                        <a:t>37</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a:solidFill>
                            <a:srgbClr val="000000"/>
                          </a:solidFill>
                          <a:latin typeface="Arial Bold"/>
                        </a:rPr>
                        <a:t>45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1000" spc="-24" dirty="0">
                          <a:solidFill>
                            <a:srgbClr val="000000"/>
                          </a:solidFill>
                          <a:latin typeface="Arial Bold"/>
                        </a:rPr>
                        <a:t>45</a:t>
                      </a:r>
                      <a:endParaRPr lang="en-US" sz="1200" dirty="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5" name="TextBox 5"/>
          <p:cNvSpPr txBox="1"/>
          <p:nvPr/>
        </p:nvSpPr>
        <p:spPr>
          <a:xfrm>
            <a:off x="3322656" y="5124450"/>
            <a:ext cx="653434" cy="207140"/>
          </a:xfrm>
          <a:prstGeom prst="rect">
            <a:avLst/>
          </a:prstGeom>
        </p:spPr>
        <p:txBody>
          <a:bodyPr lIns="0" tIns="0" rIns="0" bIns="0" rtlCol="0" anchor="t">
            <a:spAutoFit/>
          </a:bodyPr>
          <a:lstStyle/>
          <a:p>
            <a:pPr algn="l">
              <a:lnSpc>
                <a:spcPts val="1384"/>
              </a:lnSpc>
            </a:pPr>
            <a:r>
              <a:rPr lang="en-US" sz="1154" spc="-9">
                <a:solidFill>
                  <a:srgbClr val="000000"/>
                </a:solidFill>
                <a:latin typeface="Arial Bold"/>
              </a:rPr>
              <a:t>FINITION</a:t>
            </a:r>
          </a:p>
        </p:txBody>
      </p:sp>
      <p:graphicFrame>
        <p:nvGraphicFramePr>
          <p:cNvPr id="6" name="Table 6"/>
          <p:cNvGraphicFramePr>
            <a:graphicFrameLocks noGrp="1"/>
          </p:cNvGraphicFramePr>
          <p:nvPr>
            <p:extLst>
              <p:ext uri="{D42A27DB-BD31-4B8C-83A1-F6EECF244321}">
                <p14:modId xmlns:p14="http://schemas.microsoft.com/office/powerpoint/2010/main" val="3796994901"/>
              </p:ext>
            </p:extLst>
          </p:nvPr>
        </p:nvGraphicFramePr>
        <p:xfrm>
          <a:off x="678802" y="5269843"/>
          <a:ext cx="6070214" cy="3358027"/>
        </p:xfrm>
        <a:graphic>
          <a:graphicData uri="http://schemas.openxmlformats.org/drawingml/2006/table">
            <a:tbl>
              <a:tblPr/>
              <a:tblGrid>
                <a:gridCol w="1805286">
                  <a:extLst>
                    <a:ext uri="{9D8B030D-6E8A-4147-A177-3AD203B41FA5}">
                      <a16:colId xmlns:a16="http://schemas.microsoft.com/office/drawing/2014/main" val="20000"/>
                    </a:ext>
                  </a:extLst>
                </a:gridCol>
                <a:gridCol w="762598">
                  <a:extLst>
                    <a:ext uri="{9D8B030D-6E8A-4147-A177-3AD203B41FA5}">
                      <a16:colId xmlns:a16="http://schemas.microsoft.com/office/drawing/2014/main" val="20001"/>
                    </a:ext>
                  </a:extLst>
                </a:gridCol>
                <a:gridCol w="451322">
                  <a:extLst>
                    <a:ext uri="{9D8B030D-6E8A-4147-A177-3AD203B41FA5}">
                      <a16:colId xmlns:a16="http://schemas.microsoft.com/office/drawing/2014/main" val="20002"/>
                    </a:ext>
                  </a:extLst>
                </a:gridCol>
                <a:gridCol w="1325223">
                  <a:extLst>
                    <a:ext uri="{9D8B030D-6E8A-4147-A177-3AD203B41FA5}">
                      <a16:colId xmlns:a16="http://schemas.microsoft.com/office/drawing/2014/main" val="20003"/>
                    </a:ext>
                  </a:extLst>
                </a:gridCol>
                <a:gridCol w="1045745">
                  <a:extLst>
                    <a:ext uri="{9D8B030D-6E8A-4147-A177-3AD203B41FA5}">
                      <a16:colId xmlns:a16="http://schemas.microsoft.com/office/drawing/2014/main" val="20004"/>
                    </a:ext>
                  </a:extLst>
                </a:gridCol>
                <a:gridCol w="680040">
                  <a:extLst>
                    <a:ext uri="{9D8B030D-6E8A-4147-A177-3AD203B41FA5}">
                      <a16:colId xmlns:a16="http://schemas.microsoft.com/office/drawing/2014/main" val="20005"/>
                    </a:ext>
                  </a:extLst>
                </a:gridCol>
              </a:tblGrid>
              <a:tr h="174113">
                <a:tc gridSpan="3">
                  <a:txBody>
                    <a:bodyPr/>
                    <a:lstStyle/>
                    <a:p>
                      <a:pPr algn="ctr">
                        <a:lnSpc>
                          <a:spcPts val="1009"/>
                        </a:lnSpc>
                        <a:defRPr/>
                      </a:pPr>
                      <a:r>
                        <a:rPr lang="en-US" sz="900" spc="-9">
                          <a:solidFill>
                            <a:srgbClr val="000000"/>
                          </a:solidFill>
                          <a:latin typeface="Arial Bold"/>
                        </a:rPr>
                        <a:t>Prestation</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3">
                  <a:txBody>
                    <a:bodyPr/>
                    <a:lstStyle/>
                    <a:p>
                      <a:pPr algn="ctr">
                        <a:lnSpc>
                          <a:spcPts val="1009"/>
                        </a:lnSpc>
                        <a:defRPr/>
                      </a:pPr>
                      <a:r>
                        <a:rPr lang="en-US" sz="900">
                          <a:solidFill>
                            <a:srgbClr val="000000"/>
                          </a:solidFill>
                          <a:latin typeface="Arial Bold"/>
                        </a:rPr>
                        <a:t>Cash for work</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9"/>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634">
                <a:tc>
                  <a:txBody>
                    <a:bodyPr/>
                    <a:lstStyle/>
                    <a:p>
                      <a:pPr algn="l">
                        <a:lnSpc>
                          <a:spcPts val="1038"/>
                        </a:lnSpc>
                        <a:defRPr/>
                      </a:pPr>
                      <a:r>
                        <a:rPr lang="en-US" sz="900" spc="-9">
                          <a:solidFill>
                            <a:srgbClr val="000000"/>
                          </a:solidFill>
                          <a:latin typeface="Arial Bold"/>
                        </a:rPr>
                        <a:t>Descriptif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900" spc="-9">
                          <a:solidFill>
                            <a:srgbClr val="000000"/>
                          </a:solidFill>
                          <a:latin typeface="Arial Bold"/>
                        </a:rPr>
                        <a:t>Prévisionnel</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900" spc="-19">
                          <a:solidFill>
                            <a:srgbClr val="000000"/>
                          </a:solidFill>
                          <a:latin typeface="Arial Bold"/>
                        </a:rPr>
                        <a:t>Réel</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900" spc="-9">
                          <a:solidFill>
                            <a:srgbClr val="000000"/>
                          </a:solidFill>
                          <a:latin typeface="Arial Bold"/>
                        </a:rPr>
                        <a:t>Descriptif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900" spc="-9">
                          <a:solidFill>
                            <a:srgbClr val="000000"/>
                          </a:solidFill>
                          <a:latin typeface="Arial Bold"/>
                        </a:rPr>
                        <a:t>Prévisionnel</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900" spc="-19">
                          <a:solidFill>
                            <a:srgbClr val="000000"/>
                          </a:solidFill>
                          <a:latin typeface="Arial Bold"/>
                        </a:rPr>
                        <a:t>Réel</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36">
                <a:tc>
                  <a:txBody>
                    <a:bodyPr/>
                    <a:lstStyle/>
                    <a:p>
                      <a:pPr algn="l">
                        <a:lnSpc>
                          <a:spcPts val="1038"/>
                        </a:lnSpc>
                        <a:defRPr/>
                      </a:pPr>
                      <a:r>
                        <a:rPr lang="en-US" sz="900">
                          <a:solidFill>
                            <a:srgbClr val="000000"/>
                          </a:solidFill>
                          <a:latin typeface="Arial"/>
                        </a:rPr>
                        <a:t>Prestataires locaux</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976"/>
                        </a:lnSpc>
                        <a:defRPr/>
                      </a:pPr>
                      <a:r>
                        <a:rPr lang="en-US" sz="900">
                          <a:solidFill>
                            <a:srgbClr val="000000"/>
                          </a:solidFill>
                          <a:latin typeface="Arial"/>
                        </a:rPr>
                        <a:t>Main d'œuvre local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2536">
                <a:tc>
                  <a:txBody>
                    <a:bodyPr/>
                    <a:lstStyle/>
                    <a:p>
                      <a:pPr algn="l">
                        <a:lnSpc>
                          <a:spcPts val="976"/>
                        </a:lnSpc>
                        <a:defRPr/>
                      </a:pPr>
                      <a:r>
                        <a:rPr lang="en-US" sz="900">
                          <a:solidFill>
                            <a:srgbClr val="000000"/>
                          </a:solidFill>
                          <a:latin typeface="Arial"/>
                        </a:rPr>
                        <a:t>Achat + livraison roche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900" spc="-9">
                          <a:solidFill>
                            <a:srgbClr val="000000"/>
                          </a:solidFill>
                          <a:latin typeface="Arial"/>
                        </a:rPr>
                        <a:t>Fouille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0345">
                <a:tc>
                  <a:txBody>
                    <a:bodyPr/>
                    <a:lstStyle/>
                    <a:p>
                      <a:pPr algn="l">
                        <a:lnSpc>
                          <a:spcPts val="990"/>
                        </a:lnSpc>
                        <a:defRPr/>
                      </a:pPr>
                      <a:r>
                        <a:rPr lang="en-US" sz="900">
                          <a:solidFill>
                            <a:srgbClr val="000000"/>
                          </a:solidFill>
                          <a:latin typeface="Arial"/>
                        </a:rPr>
                        <a:t>Achat + livraison sable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900">
                          <a:solidFill>
                            <a:srgbClr val="000000"/>
                          </a:solidFill>
                          <a:latin typeface="Arial"/>
                        </a:rPr>
                        <a:t>Boss chef</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239">
                <a:tc>
                  <a:txBody>
                    <a:bodyPr/>
                    <a:lstStyle/>
                    <a:p>
                      <a:pPr algn="l">
                        <a:lnSpc>
                          <a:spcPts val="990"/>
                        </a:lnSpc>
                        <a:defRPr/>
                      </a:pPr>
                      <a:r>
                        <a:rPr lang="en-US" sz="900">
                          <a:solidFill>
                            <a:srgbClr val="000000"/>
                          </a:solidFill>
                          <a:latin typeface="Arial"/>
                        </a:rPr>
                        <a:t>Achat + livraison d'eau</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900" spc="-9">
                          <a:solidFill>
                            <a:srgbClr val="000000"/>
                          </a:solidFill>
                          <a:latin typeface="Arial"/>
                        </a:rPr>
                        <a:t>Contremaître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48">
                          <a:solidFill>
                            <a:srgbClr val="000000"/>
                          </a:solidFill>
                          <a:latin typeface="Arial"/>
                        </a:rPr>
                        <a:t>0</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8686">
                <a:tc>
                  <a:txBody>
                    <a:bodyPr/>
                    <a:lstStyle/>
                    <a:p>
                      <a:pPr algn="l">
                        <a:lnSpc>
                          <a:spcPts val="976"/>
                        </a:lnSpc>
                        <a:defRPr/>
                      </a:pPr>
                      <a:r>
                        <a:rPr lang="en-US" sz="900">
                          <a:solidFill>
                            <a:srgbClr val="000000"/>
                          </a:solidFill>
                          <a:latin typeface="Arial"/>
                        </a:rPr>
                        <a:t>Achat + livraison gravier</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900" spc="-19">
                          <a:solidFill>
                            <a:srgbClr val="000000"/>
                          </a:solidFill>
                          <a:latin typeface="Arial"/>
                        </a:rPr>
                        <a:t>Maçon</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6</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8686">
                <a:tc>
                  <a:txBody>
                    <a:bodyPr/>
                    <a:lstStyle/>
                    <a:p>
                      <a:pPr algn="l">
                        <a:lnSpc>
                          <a:spcPts val="976"/>
                        </a:lnSpc>
                        <a:defRPr/>
                      </a:pPr>
                      <a:r>
                        <a:rPr lang="en-US" sz="900" spc="-9">
                          <a:solidFill>
                            <a:srgbClr val="000000"/>
                          </a:solidFill>
                          <a:latin typeface="Arial"/>
                        </a:rPr>
                        <a:t>Achat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900">
                          <a:solidFill>
                            <a:srgbClr val="000000"/>
                          </a:solidFill>
                          <a:latin typeface="Arial"/>
                        </a:rPr>
                        <a:t>Maitre Pelle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8686">
                <a:tc>
                  <a:txBody>
                    <a:bodyPr/>
                    <a:lstStyle/>
                    <a:p>
                      <a:pPr algn="l">
                        <a:lnSpc>
                          <a:spcPts val="976"/>
                        </a:lnSpc>
                        <a:defRPr/>
                      </a:pPr>
                      <a:r>
                        <a:rPr lang="en-US" sz="900">
                          <a:solidFill>
                            <a:srgbClr val="000000"/>
                          </a:solidFill>
                          <a:latin typeface="Arial"/>
                        </a:rPr>
                        <a:t>Transport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3</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900" spc="-9">
                          <a:solidFill>
                            <a:srgbClr val="000000"/>
                          </a:solidFill>
                          <a:latin typeface="Arial"/>
                        </a:rPr>
                        <a:t>Manœuvre</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11</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48">
                          <a:solidFill>
                            <a:srgbClr val="000000"/>
                          </a:solidFill>
                          <a:latin typeface="Arial"/>
                        </a:rPr>
                        <a:t>2</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2536">
                <a:tc>
                  <a:txBody>
                    <a:bodyPr/>
                    <a:lstStyle/>
                    <a:p>
                      <a:pPr algn="l">
                        <a:lnSpc>
                          <a:spcPts val="1000"/>
                        </a:lnSpc>
                        <a:defRPr/>
                      </a:pPr>
                      <a:r>
                        <a:rPr lang="en-US" sz="900">
                          <a:solidFill>
                            <a:srgbClr val="000000"/>
                          </a:solidFill>
                          <a:latin typeface="Arial"/>
                        </a:rPr>
                        <a:t>Débarquement ciment</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900" spc="-48">
                          <a:solidFill>
                            <a:srgbClr val="000000"/>
                          </a:solidFill>
                          <a:latin typeface="Arial"/>
                        </a:rPr>
                        <a:t>1</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900" spc="-9">
                          <a:solidFill>
                            <a:srgbClr val="000000"/>
                          </a:solidFill>
                          <a:latin typeface="Arial"/>
                        </a:rPr>
                        <a:t>Autres</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900" spc="-24">
                          <a:solidFill>
                            <a:srgbClr val="000000"/>
                          </a:solidFill>
                          <a:latin typeface="Arial"/>
                        </a:rPr>
                        <a:t>12</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900" spc="-48">
                          <a:solidFill>
                            <a:srgbClr val="000000"/>
                          </a:solidFill>
                          <a:latin typeface="Arial"/>
                        </a:rPr>
                        <a:t>6</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6374">
                <a:tc>
                  <a:txBody>
                    <a:bodyPr/>
                    <a:lstStyle/>
                    <a:p>
                      <a:pPr algn="r">
                        <a:lnSpc>
                          <a:spcPts val="1009"/>
                        </a:lnSpc>
                        <a:defRPr/>
                      </a:pPr>
                      <a:r>
                        <a:rPr lang="en-US" sz="900" spc="-9">
                          <a:solidFill>
                            <a:srgbClr val="000000"/>
                          </a:solidFill>
                          <a:latin typeface="Arial Bold"/>
                        </a:rPr>
                        <a:t>Total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14</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48">
                          <a:solidFill>
                            <a:srgbClr val="000000"/>
                          </a:solidFill>
                          <a:latin typeface="Arial Bold"/>
                        </a:rPr>
                        <a:t>8</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9">
                          <a:solidFill>
                            <a:srgbClr val="000000"/>
                          </a:solidFill>
                          <a:latin typeface="Arial Bold"/>
                        </a:rPr>
                        <a:t>Total</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38</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13</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6871">
                <a:tc gridSpan="6">
                  <a:txBody>
                    <a:bodyPr/>
                    <a:lstStyle/>
                    <a:p>
                      <a:pPr algn="l">
                        <a:lnSpc>
                          <a:spcPts val="1615"/>
                        </a:lnSpc>
                        <a:defRPr/>
                      </a:pPr>
                      <a:endParaRPr lang="en-US" sz="12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5268">
                <a:tc rowSpan="2">
                  <a:txBody>
                    <a:bodyPr/>
                    <a:lstStyle/>
                    <a:p>
                      <a:pPr algn="l">
                        <a:lnSpc>
                          <a:spcPts val="1615"/>
                        </a:lnSpc>
                        <a:defRPr/>
                      </a:pPr>
                      <a:endParaRPr lang="en-US" sz="12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2">
                  <a:txBody>
                    <a:bodyPr/>
                    <a:lstStyle/>
                    <a:p>
                      <a:pPr algn="l">
                        <a:lnSpc>
                          <a:spcPts val="1000"/>
                        </a:lnSpc>
                        <a:defRPr/>
                      </a:pPr>
                      <a:r>
                        <a:rPr lang="en-US" sz="900" spc="-9">
                          <a:solidFill>
                            <a:srgbClr val="000000"/>
                          </a:solidFill>
                          <a:latin typeface="Arial Bold"/>
                        </a:rPr>
                        <a:t>Prévisionnel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rowSpan="7">
                  <a:txBody>
                    <a:bodyPr/>
                    <a:lstStyle/>
                    <a:p>
                      <a:pPr algn="l">
                        <a:lnSpc>
                          <a:spcPts val="1615"/>
                        </a:lnSpc>
                        <a:defRPr/>
                      </a:pP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gridSpan="2">
                  <a:txBody>
                    <a:bodyPr/>
                    <a:lstStyle/>
                    <a:p>
                      <a:pPr algn="ctr">
                        <a:lnSpc>
                          <a:spcPts val="1000"/>
                        </a:lnSpc>
                        <a:defRPr/>
                      </a:pPr>
                      <a:r>
                        <a:rPr lang="en-US" sz="900" spc="-19">
                          <a:solidFill>
                            <a:srgbClr val="000000"/>
                          </a:solidFill>
                          <a:latin typeface="Arial Bold"/>
                        </a:rPr>
                        <a:t>Réel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846">
                <a:tc v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900" spc="-24">
                          <a:solidFill>
                            <a:srgbClr val="000000"/>
                          </a:solidFill>
                          <a:latin typeface="Arial Bold"/>
                        </a:rPr>
                        <a:t>HTG</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9">
                          <a:solidFill>
                            <a:srgbClr val="000000"/>
                          </a:solidFill>
                          <a:latin typeface="Arial Bold"/>
                        </a:rPr>
                        <a:t>Euros</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ctr">
                        <a:lnSpc>
                          <a:spcPts val="990"/>
                        </a:lnSpc>
                        <a:defRPr/>
                      </a:pPr>
                      <a:r>
                        <a:rPr lang="en-US" sz="900" spc="-24">
                          <a:solidFill>
                            <a:srgbClr val="000000"/>
                          </a:solidFill>
                          <a:latin typeface="Arial Bold"/>
                        </a:rPr>
                        <a:t>HTG</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900" spc="-9">
                          <a:solidFill>
                            <a:srgbClr val="000000"/>
                          </a:solidFill>
                          <a:latin typeface="Arial Bold"/>
                        </a:rPr>
                        <a:t>Euros</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6977">
                <a:tc>
                  <a:txBody>
                    <a:bodyPr/>
                    <a:lstStyle/>
                    <a:p>
                      <a:pPr algn="l">
                        <a:lnSpc>
                          <a:spcPts val="976"/>
                        </a:lnSpc>
                        <a:defRPr/>
                      </a:pPr>
                      <a:r>
                        <a:rPr lang="en-US" sz="900">
                          <a:solidFill>
                            <a:srgbClr val="000000"/>
                          </a:solidFill>
                          <a:latin typeface="Arial"/>
                        </a:rPr>
                        <a:t>Prestataires locaux</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121 750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2 255</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144 150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2 829</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8686">
                <a:tc>
                  <a:txBody>
                    <a:bodyPr/>
                    <a:lstStyle/>
                    <a:p>
                      <a:pPr algn="l">
                        <a:lnSpc>
                          <a:spcPts val="976"/>
                        </a:lnSpc>
                        <a:defRPr/>
                      </a:pPr>
                      <a:r>
                        <a:rPr lang="en-US" sz="900">
                          <a:solidFill>
                            <a:srgbClr val="000000"/>
                          </a:solidFill>
                          <a:latin typeface="Arial"/>
                        </a:rPr>
                        <a:t>Main d'œuvre local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108 850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2 016</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69 675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1 367</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8686">
                <a:tc>
                  <a:txBody>
                    <a:bodyPr/>
                    <a:lstStyle/>
                    <a:p>
                      <a:pPr algn="l">
                        <a:lnSpc>
                          <a:spcPts val="976"/>
                        </a:lnSpc>
                        <a:defRPr/>
                      </a:pPr>
                      <a:r>
                        <a:rPr lang="en-US" sz="900" spc="-9">
                          <a:solidFill>
                            <a:srgbClr val="000000"/>
                          </a:solidFill>
                          <a:latin typeface="Arial"/>
                        </a:rPr>
                        <a:t>Total</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230 600</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4 270</a:t>
                      </a:r>
                      <a:endParaRPr lang="en-US" sz="12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76"/>
                        </a:lnSpc>
                        <a:defRPr/>
                      </a:pPr>
                      <a:r>
                        <a:rPr lang="en-US" sz="900">
                          <a:solidFill>
                            <a:srgbClr val="000000"/>
                          </a:solidFill>
                          <a:latin typeface="Arial"/>
                        </a:rPr>
                        <a:t>213 825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900" spc="-24">
                          <a:solidFill>
                            <a:srgbClr val="000000"/>
                          </a:solidFill>
                          <a:latin typeface="Arial"/>
                        </a:rPr>
                        <a:t>4 196</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0345">
                <a:tc>
                  <a:txBody>
                    <a:bodyPr/>
                    <a:lstStyle/>
                    <a:p>
                      <a:pPr algn="l">
                        <a:lnSpc>
                          <a:spcPts val="990"/>
                        </a:lnSpc>
                        <a:defRPr/>
                      </a:pPr>
                      <a:r>
                        <a:rPr lang="en-US" sz="900" spc="-9">
                          <a:solidFill>
                            <a:srgbClr val="000000"/>
                          </a:solidFill>
                          <a:latin typeface="Arial"/>
                        </a:rPr>
                        <a:t>Total chantier</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a:solidFill>
                            <a:srgbClr val="000000"/>
                          </a:solidFill>
                          <a:latin typeface="Arial"/>
                        </a:rPr>
                        <a:t>353 915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24">
                          <a:solidFill>
                            <a:srgbClr val="000000"/>
                          </a:solidFill>
                          <a:latin typeface="Arial"/>
                        </a:rPr>
                        <a:t>6 554</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990"/>
                        </a:lnSpc>
                        <a:defRPr/>
                      </a:pPr>
                      <a:r>
                        <a:rPr lang="en-US" sz="900">
                          <a:solidFill>
                            <a:srgbClr val="000000"/>
                          </a:solidFill>
                          <a:latin typeface="Arial"/>
                        </a:rPr>
                        <a:t>258 471</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900" spc="-24">
                          <a:solidFill>
                            <a:srgbClr val="000000"/>
                          </a:solidFill>
                          <a:latin typeface="Arial"/>
                        </a:rPr>
                        <a:t>5 068</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6977">
                <a:tc>
                  <a:txBody>
                    <a:bodyPr/>
                    <a:lstStyle/>
                    <a:p>
                      <a:pPr algn="l">
                        <a:lnSpc>
                          <a:spcPts val="1009"/>
                        </a:lnSpc>
                        <a:defRPr/>
                      </a:pPr>
                      <a:r>
                        <a:rPr lang="en-US" sz="900">
                          <a:solidFill>
                            <a:srgbClr val="000000"/>
                          </a:solidFill>
                          <a:latin typeface="Arial"/>
                        </a:rPr>
                        <a:t>Indice %</a:t>
                      </a:r>
                      <a:endParaRPr lang="en-US" sz="12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65</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65</a:t>
                      </a:r>
                      <a:endParaRPr lang="en-US" sz="12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a:solidFill>
                            <a:srgbClr val="000000"/>
                          </a:solidFill>
                          <a:latin typeface="Arial Bold"/>
                        </a:rPr>
                        <a:t>83</a:t>
                      </a:r>
                      <a:endParaRPr lang="en-US" sz="12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900" spc="-24" dirty="0">
                          <a:solidFill>
                            <a:srgbClr val="000000"/>
                          </a:solidFill>
                          <a:latin typeface="Arial Bold"/>
                        </a:rPr>
                        <a:t>83</a:t>
                      </a:r>
                      <a:endParaRPr lang="en-US" sz="1200" dirty="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129" y="0"/>
            <a:ext cx="9096375" cy="10287000"/>
          </a:xfrm>
          <a:custGeom>
            <a:avLst/>
            <a:gdLst/>
            <a:ahLst/>
            <a:cxnLst/>
            <a:rect l="l" t="t" r="r" b="b"/>
            <a:pathLst>
              <a:path w="9096375" h="10287000">
                <a:moveTo>
                  <a:pt x="0" y="0"/>
                </a:moveTo>
                <a:lnTo>
                  <a:pt x="9096375" y="0"/>
                </a:lnTo>
                <a:lnTo>
                  <a:pt x="9096375" y="10287000"/>
                </a:lnTo>
                <a:lnTo>
                  <a:pt x="0" y="10287000"/>
                </a:lnTo>
                <a:lnTo>
                  <a:pt x="0" y="0"/>
                </a:lnTo>
                <a:close/>
              </a:path>
            </a:pathLst>
          </a:custGeom>
          <a:blipFill>
            <a:blip r:embed="rId2"/>
            <a:stretch>
              <a:fillRect l="-18014" r="-33104"/>
            </a:stretch>
          </a:blipFill>
        </p:spPr>
        <p:txBody>
          <a:bodyPr/>
          <a:lstStyle/>
          <a:p>
            <a:endParaRPr lang="fr-FR"/>
          </a:p>
        </p:txBody>
      </p:sp>
      <p:sp>
        <p:nvSpPr>
          <p:cNvPr id="3" name="Freeform 3"/>
          <p:cNvSpPr/>
          <p:nvPr/>
        </p:nvSpPr>
        <p:spPr>
          <a:xfrm>
            <a:off x="9191625" y="0"/>
            <a:ext cx="9096375" cy="10287000"/>
          </a:xfrm>
          <a:custGeom>
            <a:avLst/>
            <a:gdLst/>
            <a:ahLst/>
            <a:cxnLst/>
            <a:rect l="l" t="t" r="r" b="b"/>
            <a:pathLst>
              <a:path w="9096375" h="10287000">
                <a:moveTo>
                  <a:pt x="0" y="0"/>
                </a:moveTo>
                <a:lnTo>
                  <a:pt x="9096375" y="0"/>
                </a:lnTo>
                <a:lnTo>
                  <a:pt x="9096375" y="10287000"/>
                </a:lnTo>
                <a:lnTo>
                  <a:pt x="0" y="10287000"/>
                </a:lnTo>
                <a:lnTo>
                  <a:pt x="0" y="0"/>
                </a:lnTo>
                <a:close/>
              </a:path>
            </a:pathLst>
          </a:custGeom>
          <a:blipFill>
            <a:blip r:embed="rId3"/>
            <a:stretch>
              <a:fillRect l="-9007" r="-44113"/>
            </a:stretch>
          </a:blipFill>
        </p:spPr>
        <p:txBody>
          <a:bodyPr/>
          <a:lstStyle/>
          <a:p>
            <a:endParaRPr lang="fr-FR"/>
          </a:p>
        </p:txBody>
      </p:sp>
      <p:sp>
        <p:nvSpPr>
          <p:cNvPr id="4" name="TextBox 4"/>
          <p:cNvSpPr txBox="1"/>
          <p:nvPr/>
        </p:nvSpPr>
        <p:spPr>
          <a:xfrm>
            <a:off x="1752600" y="190500"/>
            <a:ext cx="16230600" cy="1076354"/>
          </a:xfrm>
          <a:prstGeom prst="rect">
            <a:avLst/>
          </a:prstGeom>
        </p:spPr>
        <p:txBody>
          <a:bodyPr lIns="0" tIns="0" rIns="0" bIns="0" rtlCol="0" anchor="t">
            <a:spAutoFit/>
          </a:bodyPr>
          <a:lstStyle/>
          <a:p>
            <a:pPr marL="0" lvl="0" indent="0" algn="ctr">
              <a:lnSpc>
                <a:spcPts val="6750"/>
              </a:lnSpc>
              <a:spcBef>
                <a:spcPct val="0"/>
              </a:spcBef>
            </a:pPr>
            <a:r>
              <a:rPr lang="en-US" sz="7500" u="none" strike="noStrike" spc="-133" dirty="0">
                <a:solidFill>
                  <a:srgbClr val="000000"/>
                </a:solidFill>
                <a:latin typeface="Arial Bold"/>
              </a:rPr>
              <a:t>Base UEPLM-Bois Masa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imple Abstract Semi-Transparent Trendy Asterisk"/>
          <p:cNvSpPr/>
          <p:nvPr/>
        </p:nvSpPr>
        <p:spPr>
          <a:xfrm>
            <a:off x="15179291" y="190500"/>
            <a:ext cx="3202944" cy="3530300"/>
          </a:xfrm>
          <a:custGeom>
            <a:avLst/>
            <a:gdLst/>
            <a:ahLst/>
            <a:cxnLst/>
            <a:rect l="l" t="t" r="r" b="b"/>
            <a:pathLst>
              <a:path w="4160019" h="4585192">
                <a:moveTo>
                  <a:pt x="0" y="0"/>
                </a:moveTo>
                <a:lnTo>
                  <a:pt x="4160020" y="0"/>
                </a:lnTo>
                <a:lnTo>
                  <a:pt x="4160020" y="4585191"/>
                </a:lnTo>
                <a:lnTo>
                  <a:pt x="0" y="4585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descr="Simple Abstract Semi-Transparent Trendy Squiggle"/>
          <p:cNvSpPr/>
          <p:nvPr/>
        </p:nvSpPr>
        <p:spPr>
          <a:xfrm rot="7952917">
            <a:off x="-1093900" y="6413129"/>
            <a:ext cx="3159815" cy="3400975"/>
          </a:xfrm>
          <a:custGeom>
            <a:avLst/>
            <a:gdLst/>
            <a:ahLst/>
            <a:cxnLst/>
            <a:rect l="l" t="t" r="r" b="b"/>
            <a:pathLst>
              <a:path w="3823174" h="4114962">
                <a:moveTo>
                  <a:pt x="0" y="0"/>
                </a:moveTo>
                <a:lnTo>
                  <a:pt x="3823174" y="0"/>
                </a:lnTo>
                <a:lnTo>
                  <a:pt x="3823174" y="4114962"/>
                </a:lnTo>
                <a:lnTo>
                  <a:pt x="0" y="4114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descr="Simple Abstract Semi-Transparent Trendy Coral"/>
          <p:cNvSpPr/>
          <p:nvPr/>
        </p:nvSpPr>
        <p:spPr>
          <a:xfrm rot="1317696" flipH="1">
            <a:off x="3699604" y="6857362"/>
            <a:ext cx="3781200" cy="3753700"/>
          </a:xfrm>
          <a:custGeom>
            <a:avLst/>
            <a:gdLst/>
            <a:ahLst/>
            <a:cxnLst/>
            <a:rect l="l" t="t" r="r" b="b"/>
            <a:pathLst>
              <a:path w="4129821" h="4099785">
                <a:moveTo>
                  <a:pt x="4129821" y="0"/>
                </a:moveTo>
                <a:lnTo>
                  <a:pt x="0" y="0"/>
                </a:lnTo>
                <a:lnTo>
                  <a:pt x="0" y="4099785"/>
                </a:lnTo>
                <a:lnTo>
                  <a:pt x="4129821" y="4099785"/>
                </a:lnTo>
                <a:lnTo>
                  <a:pt x="412982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a:off x="9067800" y="2053226"/>
            <a:ext cx="7835900" cy="5897852"/>
          </a:xfrm>
          <a:custGeom>
            <a:avLst/>
            <a:gdLst/>
            <a:ahLst/>
            <a:cxnLst/>
            <a:rect l="l" t="t" r="r" b="b"/>
            <a:pathLst>
              <a:path w="7835900" h="5897852">
                <a:moveTo>
                  <a:pt x="0" y="0"/>
                </a:moveTo>
                <a:lnTo>
                  <a:pt x="7835900" y="0"/>
                </a:lnTo>
                <a:lnTo>
                  <a:pt x="7835900" y="5897852"/>
                </a:lnTo>
                <a:lnTo>
                  <a:pt x="0" y="5897852"/>
                </a:lnTo>
                <a:lnTo>
                  <a:pt x="0" y="0"/>
                </a:lnTo>
                <a:close/>
              </a:path>
            </a:pathLst>
          </a:custGeom>
          <a:blipFill>
            <a:blip r:embed="rId8"/>
            <a:stretch>
              <a:fillRect b="-227"/>
            </a:stretch>
          </a:blipFill>
        </p:spPr>
        <p:txBody>
          <a:bodyPr/>
          <a:lstStyle/>
          <a:p>
            <a:endParaRPr lang="fr-FR"/>
          </a:p>
        </p:txBody>
      </p:sp>
      <p:sp>
        <p:nvSpPr>
          <p:cNvPr id="7" name="AutoShape 7"/>
          <p:cNvSpPr/>
          <p:nvPr/>
        </p:nvSpPr>
        <p:spPr>
          <a:xfrm flipV="1">
            <a:off x="0" y="9502690"/>
            <a:ext cx="18288000" cy="94268"/>
          </a:xfrm>
          <a:prstGeom prst="line">
            <a:avLst/>
          </a:prstGeom>
          <a:ln w="19050" cap="flat">
            <a:solidFill>
              <a:srgbClr val="FFFFFF"/>
            </a:solidFill>
            <a:prstDash val="solid"/>
            <a:headEnd type="none" w="sm" len="sm"/>
            <a:tailEnd type="none" w="sm" len="sm"/>
          </a:ln>
        </p:spPr>
        <p:txBody>
          <a:bodyPr/>
          <a:lstStyle/>
          <a:p>
            <a:endParaRPr lang="fr-FR"/>
          </a:p>
        </p:txBody>
      </p:sp>
      <p:grpSp>
        <p:nvGrpSpPr>
          <p:cNvPr id="8" name="Group 8"/>
          <p:cNvGrpSpPr/>
          <p:nvPr/>
        </p:nvGrpSpPr>
        <p:grpSpPr>
          <a:xfrm>
            <a:off x="1384300" y="2248796"/>
            <a:ext cx="6299200" cy="3868867"/>
            <a:chOff x="0" y="0"/>
            <a:chExt cx="8398933" cy="5158489"/>
          </a:xfrm>
        </p:grpSpPr>
        <p:sp>
          <p:nvSpPr>
            <p:cNvPr id="9" name="TextBox 9"/>
            <p:cNvSpPr txBox="1"/>
            <p:nvPr/>
          </p:nvSpPr>
          <p:spPr>
            <a:xfrm>
              <a:off x="0" y="57150"/>
              <a:ext cx="5905523" cy="2949165"/>
            </a:xfrm>
            <a:prstGeom prst="rect">
              <a:avLst/>
            </a:prstGeom>
          </p:spPr>
          <p:txBody>
            <a:bodyPr lIns="0" tIns="0" rIns="0" bIns="0" rtlCol="0" anchor="t">
              <a:spAutoFit/>
            </a:bodyPr>
            <a:lstStyle/>
            <a:p>
              <a:pPr marL="0" lvl="0" indent="0" algn="l">
                <a:lnSpc>
                  <a:spcPts val="5336"/>
                </a:lnSpc>
                <a:spcBef>
                  <a:spcPct val="0"/>
                </a:spcBef>
              </a:pPr>
              <a:r>
                <a:rPr lang="en-US" sz="5929" u="none" strike="noStrike">
                  <a:solidFill>
                    <a:srgbClr val="000000"/>
                  </a:solidFill>
                  <a:latin typeface="Arial Bold"/>
                </a:rPr>
                <a:t>Base UEPLM-Bois Masa</a:t>
              </a:r>
            </a:p>
          </p:txBody>
        </p:sp>
        <p:sp>
          <p:nvSpPr>
            <p:cNvPr id="10" name="TextBox 10"/>
            <p:cNvSpPr txBox="1"/>
            <p:nvPr/>
          </p:nvSpPr>
          <p:spPr>
            <a:xfrm>
              <a:off x="0" y="3624964"/>
              <a:ext cx="8398933" cy="1533525"/>
            </a:xfrm>
            <a:prstGeom prst="rect">
              <a:avLst/>
            </a:prstGeom>
          </p:spPr>
          <p:txBody>
            <a:bodyPr lIns="0" tIns="0" rIns="0" bIns="0" rtlCol="0" anchor="t">
              <a:spAutoFit/>
            </a:bodyPr>
            <a:lstStyle/>
            <a:p>
              <a:pPr marL="0" lvl="0" indent="0" algn="l">
                <a:lnSpc>
                  <a:spcPts val="2999"/>
                </a:lnSpc>
                <a:spcBef>
                  <a:spcPct val="0"/>
                </a:spcBef>
              </a:pPr>
              <a:r>
                <a:rPr lang="en-US" sz="2499" u="none" strike="noStrike">
                  <a:solidFill>
                    <a:srgbClr val="000000"/>
                  </a:solidFill>
                  <a:latin typeface="Arial Bold"/>
                </a:rPr>
                <a:t>Construction de la base de SOS ESF/UEPLM à Bois Masa</a:t>
              </a:r>
            </a:p>
            <a:p>
              <a:pPr marL="0" lvl="0" indent="0" algn="l">
                <a:lnSpc>
                  <a:spcPts val="2999"/>
                </a:lnSpc>
                <a:spcBef>
                  <a:spcPct val="0"/>
                </a:spcBef>
              </a:pPr>
              <a:r>
                <a:rPr lang="en-US" sz="2499" u="none" strike="noStrike">
                  <a:solidFill>
                    <a:srgbClr val="000000"/>
                  </a:solidFill>
                  <a:latin typeface="Arial Bold"/>
                </a:rPr>
                <a:t>Photo : janvier 2015</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86089"/>
            <a:ext cx="9372097" cy="6294095"/>
          </a:xfrm>
          <a:custGeom>
            <a:avLst/>
            <a:gdLst/>
            <a:ahLst/>
            <a:cxnLst/>
            <a:rect l="l" t="t" r="r" b="b"/>
            <a:pathLst>
              <a:path w="9372097" h="6294095">
                <a:moveTo>
                  <a:pt x="0" y="0"/>
                </a:moveTo>
                <a:lnTo>
                  <a:pt x="9372097" y="0"/>
                </a:lnTo>
                <a:lnTo>
                  <a:pt x="9372097" y="6294095"/>
                </a:lnTo>
                <a:lnTo>
                  <a:pt x="0" y="6294095"/>
                </a:lnTo>
                <a:lnTo>
                  <a:pt x="0" y="0"/>
                </a:lnTo>
                <a:close/>
              </a:path>
            </a:pathLst>
          </a:custGeom>
          <a:blipFill>
            <a:blip r:embed="rId2"/>
            <a:stretch>
              <a:fillRect t="-10301" b="-1141"/>
            </a:stretch>
          </a:blipFill>
        </p:spPr>
        <p:txBody>
          <a:bodyPr/>
          <a:lstStyle/>
          <a:p>
            <a:endParaRPr lang="fr-FR"/>
          </a:p>
        </p:txBody>
      </p:sp>
      <p:grpSp>
        <p:nvGrpSpPr>
          <p:cNvPr id="3" name="Group 3"/>
          <p:cNvGrpSpPr/>
          <p:nvPr/>
        </p:nvGrpSpPr>
        <p:grpSpPr>
          <a:xfrm>
            <a:off x="10851880" y="2902446"/>
            <a:ext cx="5532090" cy="4461381"/>
            <a:chOff x="0" y="0"/>
            <a:chExt cx="7376120" cy="5948507"/>
          </a:xfrm>
        </p:grpSpPr>
        <p:sp>
          <p:nvSpPr>
            <p:cNvPr id="4" name="TextBox 4"/>
            <p:cNvSpPr txBox="1"/>
            <p:nvPr/>
          </p:nvSpPr>
          <p:spPr>
            <a:xfrm>
              <a:off x="0" y="3932763"/>
              <a:ext cx="7376120" cy="2015744"/>
            </a:xfrm>
            <a:prstGeom prst="rect">
              <a:avLst/>
            </a:prstGeom>
          </p:spPr>
          <p:txBody>
            <a:bodyPr lIns="0" tIns="0" rIns="0" bIns="0" rtlCol="0" anchor="t">
              <a:spAutoFit/>
            </a:bodyPr>
            <a:lstStyle/>
            <a:p>
              <a:pPr marL="0" lvl="0" indent="0" algn="l">
                <a:lnSpc>
                  <a:spcPts val="4042"/>
                </a:lnSpc>
                <a:spcBef>
                  <a:spcPct val="0"/>
                </a:spcBef>
              </a:pPr>
              <a:r>
                <a:rPr lang="en-US" sz="2694">
                  <a:solidFill>
                    <a:srgbClr val="000000"/>
                  </a:solidFill>
                  <a:latin typeface="Arial"/>
                </a:rPr>
                <a:t>Construction de la base de SOS ESF à Bois Masa : citerne de 32 m3</a:t>
              </a:r>
            </a:p>
            <a:p>
              <a:pPr marL="0" lvl="0" indent="0" algn="l">
                <a:lnSpc>
                  <a:spcPts val="4042"/>
                </a:lnSpc>
                <a:spcBef>
                  <a:spcPct val="0"/>
                </a:spcBef>
              </a:pPr>
              <a:r>
                <a:rPr lang="en-US" sz="2694">
                  <a:solidFill>
                    <a:srgbClr val="000000"/>
                  </a:solidFill>
                  <a:latin typeface="Arial"/>
                </a:rPr>
                <a:t>Photo : mars 2015</a:t>
              </a:r>
            </a:p>
          </p:txBody>
        </p:sp>
        <p:sp>
          <p:nvSpPr>
            <p:cNvPr id="5" name="TextBox 5"/>
            <p:cNvSpPr txBox="1"/>
            <p:nvPr/>
          </p:nvSpPr>
          <p:spPr>
            <a:xfrm>
              <a:off x="0" y="-161925"/>
              <a:ext cx="7376120" cy="34131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00000"/>
                  </a:solidFill>
                  <a:latin typeface="Arial"/>
                </a:rPr>
                <a:t>Base ESF-Bois Masa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4739" y="420319"/>
            <a:ext cx="10442086" cy="9327922"/>
          </a:xfrm>
          <a:custGeom>
            <a:avLst/>
            <a:gdLst/>
            <a:ahLst/>
            <a:cxnLst/>
            <a:rect l="l" t="t" r="r" b="b"/>
            <a:pathLst>
              <a:path w="10442086" h="9327922">
                <a:moveTo>
                  <a:pt x="0" y="0"/>
                </a:moveTo>
                <a:lnTo>
                  <a:pt x="10442086" y="0"/>
                </a:lnTo>
                <a:lnTo>
                  <a:pt x="10442086" y="9327922"/>
                </a:lnTo>
                <a:lnTo>
                  <a:pt x="0" y="9327922"/>
                </a:lnTo>
                <a:lnTo>
                  <a:pt x="0" y="0"/>
                </a:lnTo>
                <a:close/>
              </a:path>
            </a:pathLst>
          </a:custGeom>
          <a:blipFill>
            <a:blip r:embed="rId2"/>
            <a:stretch>
              <a:fillRect l="-15632" r="-1240"/>
            </a:stretch>
          </a:blipFill>
        </p:spPr>
        <p:txBody>
          <a:bodyPr/>
          <a:lstStyle/>
          <a:p>
            <a:endParaRPr lang="fr-FR"/>
          </a:p>
        </p:txBody>
      </p:sp>
      <p:grpSp>
        <p:nvGrpSpPr>
          <p:cNvPr id="3" name="Group 3"/>
          <p:cNvGrpSpPr/>
          <p:nvPr/>
        </p:nvGrpSpPr>
        <p:grpSpPr>
          <a:xfrm>
            <a:off x="11509523" y="1028700"/>
            <a:ext cx="5749777" cy="3586158"/>
            <a:chOff x="0" y="0"/>
            <a:chExt cx="7666369" cy="4781544"/>
          </a:xfrm>
        </p:grpSpPr>
        <p:sp>
          <p:nvSpPr>
            <p:cNvPr id="4" name="TextBox 4"/>
            <p:cNvSpPr txBox="1"/>
            <p:nvPr/>
          </p:nvSpPr>
          <p:spPr>
            <a:xfrm>
              <a:off x="0" y="-142875"/>
              <a:ext cx="7666369" cy="3063875"/>
            </a:xfrm>
            <a:prstGeom prst="rect">
              <a:avLst/>
            </a:prstGeom>
          </p:spPr>
          <p:txBody>
            <a:bodyPr lIns="0" tIns="0" rIns="0" bIns="0" rtlCol="0" anchor="t">
              <a:spAutoFit/>
            </a:bodyPr>
            <a:lstStyle/>
            <a:p>
              <a:pPr marL="0" lvl="0" indent="0">
                <a:lnSpc>
                  <a:spcPts val="8640"/>
                </a:lnSpc>
                <a:spcBef>
                  <a:spcPct val="0"/>
                </a:spcBef>
              </a:pPr>
              <a:r>
                <a:rPr lang="en-US" sz="7200">
                  <a:solidFill>
                    <a:srgbClr val="000000"/>
                  </a:solidFill>
                  <a:latin typeface="Arial"/>
                </a:rPr>
                <a:t>Base ESF-Bois Masa</a:t>
              </a:r>
            </a:p>
          </p:txBody>
        </p:sp>
        <p:sp>
          <p:nvSpPr>
            <p:cNvPr id="5" name="TextBox 5"/>
            <p:cNvSpPr txBox="1"/>
            <p:nvPr/>
          </p:nvSpPr>
          <p:spPr>
            <a:xfrm>
              <a:off x="0" y="3212036"/>
              <a:ext cx="6123739" cy="1569508"/>
            </a:xfrm>
            <a:prstGeom prst="rect">
              <a:avLst/>
            </a:prstGeom>
          </p:spPr>
          <p:txBody>
            <a:bodyPr lIns="0" tIns="0" rIns="0" bIns="0" rtlCol="0" anchor="t">
              <a:spAutoFit/>
            </a:bodyPr>
            <a:lstStyle/>
            <a:p>
              <a:pPr marL="0" lvl="0" indent="0">
                <a:lnSpc>
                  <a:spcPts val="4550"/>
                </a:lnSpc>
                <a:spcBef>
                  <a:spcPct val="0"/>
                </a:spcBef>
              </a:pPr>
              <a:r>
                <a:rPr lang="en-US" sz="3500">
                  <a:solidFill>
                    <a:srgbClr val="000000"/>
                  </a:solidFill>
                  <a:latin typeface="Arial"/>
                </a:rPr>
                <a:t>Situation de la base de UEPLM à Bois Masa</a:t>
              </a:r>
            </a:p>
          </p:txBody>
        </p:sp>
      </p:grpSp>
      <p:grpSp>
        <p:nvGrpSpPr>
          <p:cNvPr id="6" name="Group 6"/>
          <p:cNvGrpSpPr/>
          <p:nvPr/>
        </p:nvGrpSpPr>
        <p:grpSpPr>
          <a:xfrm>
            <a:off x="1028700" y="3093763"/>
            <a:ext cx="868351" cy="3042190"/>
            <a:chOff x="0" y="0"/>
            <a:chExt cx="1203899" cy="4217752"/>
          </a:xfrm>
        </p:grpSpPr>
        <p:sp>
          <p:nvSpPr>
            <p:cNvPr id="7" name="Freeform 7"/>
            <p:cNvSpPr/>
            <p:nvPr/>
          </p:nvSpPr>
          <p:spPr>
            <a:xfrm>
              <a:off x="254" y="4572"/>
              <a:ext cx="1203452" cy="4208526"/>
            </a:xfrm>
            <a:custGeom>
              <a:avLst/>
              <a:gdLst/>
              <a:ahLst/>
              <a:cxnLst/>
              <a:rect l="l" t="t" r="r" b="b"/>
              <a:pathLst>
                <a:path w="1203452" h="4208526">
                  <a:moveTo>
                    <a:pt x="1203452" y="3556"/>
                  </a:moveTo>
                  <a:lnTo>
                    <a:pt x="12192" y="4208526"/>
                  </a:lnTo>
                  <a:lnTo>
                    <a:pt x="0" y="4205097"/>
                  </a:lnTo>
                  <a:lnTo>
                    <a:pt x="1191133" y="0"/>
                  </a:lnTo>
                  <a:close/>
                </a:path>
              </a:pathLst>
            </a:custGeom>
            <a:solidFill>
              <a:srgbClr val="0000FF"/>
            </a:solidFill>
          </p:spPr>
          <p:txBody>
            <a:bodyPr/>
            <a:lstStyle/>
            <a:p>
              <a:endParaRPr lang="fr-F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48429563"/>
              </p:ext>
            </p:extLst>
          </p:nvPr>
        </p:nvGraphicFramePr>
        <p:xfrm>
          <a:off x="6873704" y="-38100"/>
          <a:ext cx="11185696" cy="11071780"/>
        </p:xfrm>
        <a:graphic>
          <a:graphicData uri="http://schemas.openxmlformats.org/drawingml/2006/table">
            <a:tbl>
              <a:tblPr/>
              <a:tblGrid>
                <a:gridCol w="11185696">
                  <a:extLst>
                    <a:ext uri="{9D8B030D-6E8A-4147-A177-3AD203B41FA5}">
                      <a16:colId xmlns:a16="http://schemas.microsoft.com/office/drawing/2014/main" val="20000"/>
                    </a:ext>
                  </a:extLst>
                </a:gridCol>
              </a:tblGrid>
              <a:tr h="2357770">
                <a:tc>
                  <a:txBody>
                    <a:bodyPr/>
                    <a:lstStyle/>
                    <a:p>
                      <a:pPr algn="ctr">
                        <a:lnSpc>
                          <a:spcPts val="4201"/>
                        </a:lnSpc>
                        <a:defRPr/>
                      </a:pPr>
                      <a:r>
                        <a:rPr lang="en-US" sz="3000" spc="28">
                          <a:solidFill>
                            <a:srgbClr val="000000"/>
                          </a:solidFill>
                          <a:latin typeface="TT Rounds Condensed Bold"/>
                        </a:rPr>
                        <a:t>BASSIN A RAIMONSIN </a:t>
                      </a:r>
                      <a:endParaRPr lang="en-US" sz="1100"/>
                    </a:p>
                    <a:p>
                      <a:pPr algn="ctr">
                        <a:lnSpc>
                          <a:spcPts val="4201"/>
                        </a:lnSpc>
                      </a:pPr>
                      <a:r>
                        <a:rPr lang="en-US" sz="3000" spc="28">
                          <a:solidFill>
                            <a:srgbClr val="000000"/>
                          </a:solidFill>
                          <a:latin typeface="TT Rounds Condensed Bold"/>
                        </a:rPr>
                        <a:t>(B5-Raimonsin)</a:t>
                      </a:r>
                    </a:p>
                    <a:p>
                      <a:pPr algn="ctr">
                        <a:lnSpc>
                          <a:spcPts val="4201"/>
                        </a:lnSpc>
                      </a:pPr>
                      <a:r>
                        <a:rPr lang="en-US" sz="3000" spc="28">
                          <a:solidFill>
                            <a:srgbClr val="000000"/>
                          </a:solidFill>
                          <a:latin typeface="TT Rounds Condensed Bold"/>
                        </a:rPr>
                        <a:t>Date de chantier : Septembre - octobre 2015</a:t>
                      </a:r>
                    </a:p>
                    <a:p>
                      <a:pPr algn="ctr">
                        <a:lnSpc>
                          <a:spcPts val="4201"/>
                        </a:lnSpc>
                      </a:pPr>
                      <a:r>
                        <a:rPr lang="en-US" sz="3000" spc="28">
                          <a:solidFill>
                            <a:srgbClr val="000000"/>
                          </a:solidFill>
                          <a:latin typeface="TT Rounds Condensed Bold"/>
                          <a:ea typeface="TT Rounds Condensed Bold"/>
                        </a:rPr>
                        <a:t>Coordonnées GPS: N19°00’03,64’’ / W 072°32’40,86’</a:t>
                      </a:r>
                    </a:p>
                    <a:p>
                      <a:pPr algn="ctr">
                        <a:lnSpc>
                          <a:spcPts val="4201"/>
                        </a:lnSpc>
                      </a:pPr>
                      <a:r>
                        <a:rPr lang="en-US" sz="3000" spc="28">
                          <a:solidFill>
                            <a:srgbClr val="000000"/>
                          </a:solidFill>
                          <a:latin typeface="TT Rounds Condensed Bold"/>
                          <a:ea typeface="TT Rounds Condensed Bold"/>
                        </a:rPr>
                        <a:t>Validation AFD: ANO N°4 - Décembre 2014</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31833">
                <a:tc>
                  <a:txBody>
                    <a:bodyPr/>
                    <a:lstStyle/>
                    <a:p>
                      <a:pPr algn="ctr">
                        <a:lnSpc>
                          <a:spcPts val="2800"/>
                        </a:lnSpc>
                        <a:defRPr/>
                      </a:pPr>
                      <a:r>
                        <a:rPr lang="en-US" sz="2000" dirty="0">
                          <a:solidFill>
                            <a:srgbClr val="000000"/>
                          </a:solidFill>
                          <a:latin typeface="Arial"/>
                        </a:rPr>
                        <a:t>Dimensions </a:t>
                      </a:r>
                      <a:r>
                        <a:rPr lang="en-US" sz="2000" dirty="0" err="1">
                          <a:solidFill>
                            <a:srgbClr val="000000"/>
                          </a:solidFill>
                          <a:latin typeface="Arial"/>
                        </a:rPr>
                        <a:t>en</a:t>
                      </a:r>
                      <a:r>
                        <a:rPr lang="en-US" sz="2000" dirty="0">
                          <a:solidFill>
                            <a:srgbClr val="000000"/>
                          </a:solidFill>
                          <a:latin typeface="Arial"/>
                        </a:rPr>
                        <a:t> </a:t>
                      </a:r>
                      <a:r>
                        <a:rPr lang="en-US" sz="2000" dirty="0" err="1">
                          <a:solidFill>
                            <a:srgbClr val="000000"/>
                          </a:solidFill>
                          <a:latin typeface="Arial"/>
                        </a:rPr>
                        <a:t>mètres</a:t>
                      </a:r>
                      <a:r>
                        <a:rPr lang="en-US" sz="2000" dirty="0">
                          <a:solidFill>
                            <a:srgbClr val="000000"/>
                          </a:solidFill>
                          <a:latin typeface="Arial"/>
                        </a:rPr>
                        <a:t> : </a:t>
                      </a:r>
                      <a:r>
                        <a:rPr lang="en-US" sz="2000" dirty="0" err="1">
                          <a:solidFill>
                            <a:srgbClr val="000000"/>
                          </a:solidFill>
                          <a:latin typeface="Arial"/>
                        </a:rPr>
                        <a:t>bassin</a:t>
                      </a:r>
                      <a:r>
                        <a:rPr lang="en-US" sz="2000" dirty="0">
                          <a:solidFill>
                            <a:srgbClr val="000000"/>
                          </a:solidFill>
                          <a:latin typeface="Arial"/>
                        </a:rPr>
                        <a:t> (L) 6,5 x (l) 5,5 x (E) 0.6 x (H) 2.10 // 75m³</a:t>
                      </a:r>
                      <a:endParaRPr lang="en-US" sz="1100" dirty="0"/>
                    </a:p>
                    <a:p>
                      <a:pPr algn="ctr">
                        <a:lnSpc>
                          <a:spcPts val="2800"/>
                        </a:lnSpc>
                      </a:pPr>
                      <a:endParaRPr lang="en-US" sz="1100" dirty="0"/>
                    </a:p>
                    <a:p>
                      <a:pPr algn="ctr">
                        <a:lnSpc>
                          <a:spcPts val="2800"/>
                        </a:lnSpc>
                      </a:pPr>
                      <a:r>
                        <a:rPr lang="en-US" sz="2000" dirty="0">
                          <a:solidFill>
                            <a:srgbClr val="000000"/>
                          </a:solidFill>
                          <a:latin typeface="Arial"/>
                        </a:rPr>
                        <a:t>Cet </a:t>
                      </a:r>
                      <a:r>
                        <a:rPr lang="en-US" sz="2000" dirty="0" err="1">
                          <a:solidFill>
                            <a:srgbClr val="000000"/>
                          </a:solidFill>
                          <a:latin typeface="Arial"/>
                        </a:rPr>
                        <a:t>ouvrage</a:t>
                      </a:r>
                      <a:r>
                        <a:rPr lang="en-US" sz="2000" dirty="0">
                          <a:solidFill>
                            <a:srgbClr val="000000"/>
                          </a:solidFill>
                          <a:latin typeface="Arial"/>
                        </a:rPr>
                        <a:t> </a:t>
                      </a:r>
                      <a:r>
                        <a:rPr lang="en-US" sz="2000" dirty="0" err="1">
                          <a:solidFill>
                            <a:srgbClr val="000000"/>
                          </a:solidFill>
                          <a:latin typeface="Arial"/>
                        </a:rPr>
                        <a:t>permet</a:t>
                      </a:r>
                      <a:r>
                        <a:rPr lang="en-US" sz="2000" dirty="0">
                          <a:solidFill>
                            <a:srgbClr val="000000"/>
                          </a:solidFill>
                          <a:latin typeface="Arial"/>
                        </a:rPr>
                        <a:t> de stoker 75 </a:t>
                      </a:r>
                      <a:r>
                        <a:rPr lang="en-US" sz="2000" dirty="0" err="1">
                          <a:solidFill>
                            <a:srgbClr val="000000"/>
                          </a:solidFill>
                          <a:latin typeface="Arial"/>
                        </a:rPr>
                        <a:t>mètres</a:t>
                      </a:r>
                      <a:r>
                        <a:rPr lang="en-US" sz="2000" dirty="0">
                          <a:solidFill>
                            <a:srgbClr val="000000"/>
                          </a:solidFill>
                          <a:latin typeface="Arial"/>
                        </a:rPr>
                        <a:t> cubes </a:t>
                      </a:r>
                      <a:r>
                        <a:rPr lang="en-US" sz="2000" dirty="0" err="1">
                          <a:solidFill>
                            <a:srgbClr val="000000"/>
                          </a:solidFill>
                          <a:latin typeface="Arial"/>
                        </a:rPr>
                        <a:t>d’eau</a:t>
                      </a:r>
                      <a:r>
                        <a:rPr lang="en-US" sz="2000" dirty="0">
                          <a:solidFill>
                            <a:srgbClr val="000000"/>
                          </a:solidFill>
                          <a:latin typeface="Arial"/>
                        </a:rPr>
                        <a:t> pour </a:t>
                      </a:r>
                      <a:r>
                        <a:rPr lang="en-US" sz="2000" dirty="0" err="1">
                          <a:solidFill>
                            <a:srgbClr val="000000"/>
                          </a:solidFill>
                          <a:latin typeface="Arial"/>
                        </a:rPr>
                        <a:t>l’abreuvage</a:t>
                      </a:r>
                      <a:r>
                        <a:rPr lang="en-US" sz="2000" dirty="0">
                          <a:solidFill>
                            <a:srgbClr val="000000"/>
                          </a:solidFill>
                          <a:latin typeface="Arial"/>
                        </a:rPr>
                        <a:t> des </a:t>
                      </a:r>
                      <a:r>
                        <a:rPr lang="en-US" sz="2000" dirty="0" err="1">
                          <a:solidFill>
                            <a:srgbClr val="000000"/>
                          </a:solidFill>
                          <a:latin typeface="Arial"/>
                        </a:rPr>
                        <a:t>animaux</a:t>
                      </a:r>
                      <a:r>
                        <a:rPr lang="en-US" sz="2000" dirty="0">
                          <a:solidFill>
                            <a:srgbClr val="000000"/>
                          </a:solidFill>
                          <a:latin typeface="Arial"/>
                        </a:rPr>
                        <a:t>, </a:t>
                      </a:r>
                      <a:r>
                        <a:rPr lang="en-US" sz="2000" dirty="0" err="1">
                          <a:solidFill>
                            <a:srgbClr val="000000"/>
                          </a:solidFill>
                          <a:latin typeface="Arial"/>
                        </a:rPr>
                        <a:t>l’arrosage</a:t>
                      </a:r>
                      <a:r>
                        <a:rPr lang="en-US" sz="2000" dirty="0">
                          <a:solidFill>
                            <a:srgbClr val="000000"/>
                          </a:solidFill>
                          <a:latin typeface="Arial"/>
                        </a:rPr>
                        <a:t> des </a:t>
                      </a:r>
                      <a:r>
                        <a:rPr lang="en-US" sz="2000" dirty="0" err="1">
                          <a:solidFill>
                            <a:srgbClr val="000000"/>
                          </a:solidFill>
                          <a:latin typeface="Arial"/>
                        </a:rPr>
                        <a:t>pépinières</a:t>
                      </a:r>
                      <a:r>
                        <a:rPr lang="en-US" sz="2000" dirty="0">
                          <a:solidFill>
                            <a:srgbClr val="000000"/>
                          </a:solidFill>
                          <a:latin typeface="Arial"/>
                        </a:rPr>
                        <a:t> et la </a:t>
                      </a:r>
                      <a:r>
                        <a:rPr lang="en-US" sz="2000" dirty="0" err="1">
                          <a:solidFill>
                            <a:srgbClr val="000000"/>
                          </a:solidFill>
                          <a:latin typeface="Arial"/>
                        </a:rPr>
                        <a:t>lessive</a:t>
                      </a:r>
                      <a:r>
                        <a:rPr lang="en-US" sz="2000" dirty="0">
                          <a:solidFill>
                            <a:srgbClr val="000000"/>
                          </a:solidFill>
                          <a:latin typeface="Arial"/>
                        </a:rPr>
                        <a:t>. Il </a:t>
                      </a:r>
                      <a:r>
                        <a:rPr lang="en-US" sz="2000" dirty="0" err="1">
                          <a:solidFill>
                            <a:srgbClr val="000000"/>
                          </a:solidFill>
                          <a:latin typeface="Arial"/>
                        </a:rPr>
                        <a:t>est</a:t>
                      </a:r>
                      <a:r>
                        <a:rPr lang="en-US" sz="2000" dirty="0">
                          <a:solidFill>
                            <a:srgbClr val="000000"/>
                          </a:solidFill>
                          <a:latin typeface="Arial"/>
                        </a:rPr>
                        <a:t> </a:t>
                      </a:r>
                      <a:r>
                        <a:rPr lang="en-US" sz="2000" dirty="0" err="1">
                          <a:solidFill>
                            <a:srgbClr val="000000"/>
                          </a:solidFill>
                          <a:latin typeface="Arial"/>
                        </a:rPr>
                        <a:t>situé</a:t>
                      </a:r>
                      <a:r>
                        <a:rPr lang="en-US" sz="2000" dirty="0">
                          <a:solidFill>
                            <a:srgbClr val="000000"/>
                          </a:solidFill>
                          <a:latin typeface="Arial"/>
                        </a:rPr>
                        <a:t> le long de la </a:t>
                      </a:r>
                      <a:r>
                        <a:rPr lang="en-US" sz="2000" dirty="0" err="1">
                          <a:solidFill>
                            <a:srgbClr val="000000"/>
                          </a:solidFill>
                          <a:latin typeface="Arial"/>
                        </a:rPr>
                        <a:t>piste</a:t>
                      </a:r>
                      <a:r>
                        <a:rPr lang="en-US" sz="2000" dirty="0">
                          <a:solidFill>
                            <a:srgbClr val="000000"/>
                          </a:solidFill>
                          <a:latin typeface="Arial"/>
                        </a:rPr>
                        <a:t> </a:t>
                      </a:r>
                      <a:r>
                        <a:rPr lang="en-US" sz="2000" dirty="0" err="1">
                          <a:solidFill>
                            <a:srgbClr val="000000"/>
                          </a:solidFill>
                          <a:latin typeface="Arial"/>
                        </a:rPr>
                        <a:t>rurale</a:t>
                      </a:r>
                      <a:r>
                        <a:rPr lang="en-US" sz="2000" dirty="0">
                          <a:solidFill>
                            <a:srgbClr val="000000"/>
                          </a:solidFill>
                          <a:latin typeface="Arial"/>
                        </a:rPr>
                        <a:t> PR12, </a:t>
                      </a:r>
                      <a:r>
                        <a:rPr lang="en-US" sz="2000" dirty="0" err="1">
                          <a:solidFill>
                            <a:srgbClr val="000000"/>
                          </a:solidFill>
                          <a:latin typeface="Arial"/>
                        </a:rPr>
                        <a:t>recueillant</a:t>
                      </a:r>
                      <a:r>
                        <a:rPr lang="en-US" sz="2000" dirty="0">
                          <a:solidFill>
                            <a:srgbClr val="000000"/>
                          </a:solidFill>
                          <a:latin typeface="Arial"/>
                        </a:rPr>
                        <a:t> </a:t>
                      </a:r>
                      <a:r>
                        <a:rPr lang="en-US" sz="2000" dirty="0" err="1">
                          <a:solidFill>
                            <a:srgbClr val="000000"/>
                          </a:solidFill>
                          <a:latin typeface="Arial"/>
                        </a:rPr>
                        <a:t>ainsi</a:t>
                      </a:r>
                      <a:r>
                        <a:rPr lang="en-US" sz="2000" dirty="0">
                          <a:solidFill>
                            <a:srgbClr val="000000"/>
                          </a:solidFill>
                          <a:latin typeface="Arial"/>
                        </a:rPr>
                        <a:t> les eaux de </a:t>
                      </a:r>
                      <a:r>
                        <a:rPr lang="en-US" sz="2000" dirty="0" err="1">
                          <a:solidFill>
                            <a:srgbClr val="000000"/>
                          </a:solidFill>
                          <a:latin typeface="Arial"/>
                        </a:rPr>
                        <a:t>pluies</a:t>
                      </a:r>
                      <a:r>
                        <a:rPr lang="en-US" sz="2000" dirty="0">
                          <a:solidFill>
                            <a:srgbClr val="000000"/>
                          </a:solidFill>
                          <a:latin typeface="Arial"/>
                        </a:rPr>
                        <a:t> </a:t>
                      </a:r>
                      <a:r>
                        <a:rPr lang="en-US" sz="2000" dirty="0" err="1">
                          <a:solidFill>
                            <a:srgbClr val="000000"/>
                          </a:solidFill>
                          <a:latin typeface="Arial"/>
                        </a:rPr>
                        <a:t>ruisselant</a:t>
                      </a:r>
                      <a:r>
                        <a:rPr lang="en-US" sz="2000" dirty="0">
                          <a:solidFill>
                            <a:srgbClr val="000000"/>
                          </a:solidFill>
                          <a:latin typeface="Arial"/>
                        </a:rPr>
                        <a:t> sur </a:t>
                      </a:r>
                      <a:r>
                        <a:rPr lang="en-US" sz="2000" dirty="0" err="1">
                          <a:solidFill>
                            <a:srgbClr val="000000"/>
                          </a:solidFill>
                          <a:latin typeface="Arial"/>
                        </a:rPr>
                        <a:t>cette</a:t>
                      </a:r>
                      <a:r>
                        <a:rPr lang="en-US" sz="2000" dirty="0">
                          <a:solidFill>
                            <a:srgbClr val="000000"/>
                          </a:solidFill>
                          <a:latin typeface="Arial"/>
                        </a:rPr>
                        <a:t> </a:t>
                      </a:r>
                      <a:r>
                        <a:rPr lang="en-US" sz="2000" dirty="0" err="1">
                          <a:solidFill>
                            <a:srgbClr val="000000"/>
                          </a:solidFill>
                          <a:latin typeface="Arial"/>
                        </a:rPr>
                        <a:t>piste</a:t>
                      </a:r>
                      <a:r>
                        <a:rPr lang="en-US" sz="2000" dirty="0">
                          <a:solidFill>
                            <a:srgbClr val="000000"/>
                          </a:solidFill>
                          <a:latin typeface="Arial"/>
                        </a:rPr>
                        <a:t> servant de glacis.</a:t>
                      </a:r>
                    </a:p>
                    <a:p>
                      <a:pPr algn="ctr">
                        <a:lnSpc>
                          <a:spcPts val="2800"/>
                        </a:lnSpc>
                      </a:pPr>
                      <a:r>
                        <a:rPr lang="en-US" sz="2000" dirty="0">
                          <a:solidFill>
                            <a:srgbClr val="000000"/>
                          </a:solidFill>
                          <a:latin typeface="Arial"/>
                        </a:rPr>
                        <a:t>27 </a:t>
                      </a:r>
                      <a:r>
                        <a:rPr lang="en-US" sz="2000" dirty="0" err="1">
                          <a:solidFill>
                            <a:srgbClr val="000000"/>
                          </a:solidFill>
                          <a:latin typeface="Arial"/>
                        </a:rPr>
                        <a:t>personnes</a:t>
                      </a:r>
                      <a:r>
                        <a:rPr lang="en-US" sz="2000" dirty="0">
                          <a:solidFill>
                            <a:srgbClr val="000000"/>
                          </a:solidFill>
                          <a:latin typeface="Arial"/>
                        </a:rPr>
                        <a:t> de la zone </a:t>
                      </a:r>
                      <a:r>
                        <a:rPr lang="en-US" sz="2000" dirty="0" err="1">
                          <a:solidFill>
                            <a:srgbClr val="000000"/>
                          </a:solidFill>
                          <a:latin typeface="Arial"/>
                        </a:rPr>
                        <a:t>ont</a:t>
                      </a:r>
                      <a:r>
                        <a:rPr lang="en-US" sz="2000" dirty="0">
                          <a:solidFill>
                            <a:srgbClr val="000000"/>
                          </a:solidFill>
                          <a:latin typeface="Arial"/>
                        </a:rPr>
                        <a:t> </a:t>
                      </a:r>
                      <a:r>
                        <a:rPr lang="en-US" sz="2000" dirty="0" err="1">
                          <a:solidFill>
                            <a:srgbClr val="000000"/>
                          </a:solidFill>
                          <a:latin typeface="Arial"/>
                        </a:rPr>
                        <a:t>participé</a:t>
                      </a:r>
                      <a:r>
                        <a:rPr lang="en-US" sz="2000" dirty="0">
                          <a:solidFill>
                            <a:srgbClr val="000000"/>
                          </a:solidFill>
                          <a:latin typeface="Arial"/>
                        </a:rPr>
                        <a:t> à la construction de </a:t>
                      </a:r>
                      <a:r>
                        <a:rPr lang="en-US" sz="2000" dirty="0" err="1">
                          <a:solidFill>
                            <a:srgbClr val="000000"/>
                          </a:solidFill>
                          <a:latin typeface="Arial"/>
                        </a:rPr>
                        <a:t>cet</a:t>
                      </a:r>
                      <a:r>
                        <a:rPr lang="en-US" sz="2000" dirty="0">
                          <a:solidFill>
                            <a:srgbClr val="000000"/>
                          </a:solidFill>
                          <a:latin typeface="Arial"/>
                        </a:rPr>
                        <a:t> </a:t>
                      </a:r>
                      <a:r>
                        <a:rPr lang="en-US" sz="2000" dirty="0" err="1">
                          <a:solidFill>
                            <a:srgbClr val="000000"/>
                          </a:solidFill>
                          <a:latin typeface="Arial"/>
                        </a:rPr>
                        <a:t>ouvrage</a:t>
                      </a:r>
                      <a:r>
                        <a:rPr lang="en-US" sz="2000" dirty="0">
                          <a:solidFill>
                            <a:srgbClr val="000000"/>
                          </a:solidFill>
                          <a:latin typeface="Arial"/>
                        </a:rPr>
                        <a:t>, </a:t>
                      </a:r>
                      <a:r>
                        <a:rPr lang="en-US" sz="2000" dirty="0" err="1">
                          <a:solidFill>
                            <a:srgbClr val="000000"/>
                          </a:solidFill>
                          <a:latin typeface="Arial"/>
                        </a:rPr>
                        <a:t>dont</a:t>
                      </a:r>
                      <a:r>
                        <a:rPr lang="en-US" sz="2000" dirty="0">
                          <a:solidFill>
                            <a:srgbClr val="000000"/>
                          </a:solidFill>
                          <a:latin typeface="Arial"/>
                        </a:rPr>
                        <a:t> :</a:t>
                      </a:r>
                    </a:p>
                    <a:p>
                      <a:pPr algn="ctr">
                        <a:lnSpc>
                          <a:spcPts val="2800"/>
                        </a:lnSpc>
                      </a:pPr>
                      <a:r>
                        <a:rPr lang="en-US" sz="2000" dirty="0">
                          <a:solidFill>
                            <a:srgbClr val="000000"/>
                          </a:solidFill>
                          <a:latin typeface="Arial"/>
                        </a:rPr>
                        <a:t>9 </a:t>
                      </a:r>
                      <a:r>
                        <a:rPr lang="en-US" sz="2000" dirty="0" err="1">
                          <a:solidFill>
                            <a:srgbClr val="000000"/>
                          </a:solidFill>
                          <a:latin typeface="Arial"/>
                        </a:rPr>
                        <a:t>apprentis</a:t>
                      </a:r>
                      <a:r>
                        <a:rPr lang="en-US" sz="2000" dirty="0">
                          <a:solidFill>
                            <a:srgbClr val="000000"/>
                          </a:solidFill>
                          <a:latin typeface="Arial"/>
                        </a:rPr>
                        <a:t> </a:t>
                      </a:r>
                      <a:r>
                        <a:rPr lang="en-US" sz="2000" dirty="0" err="1">
                          <a:solidFill>
                            <a:srgbClr val="000000"/>
                          </a:solidFill>
                          <a:latin typeface="Arial"/>
                        </a:rPr>
                        <a:t>maçons</a:t>
                      </a:r>
                      <a:r>
                        <a:rPr lang="en-US" sz="2000" dirty="0">
                          <a:solidFill>
                            <a:srgbClr val="000000"/>
                          </a:solidFill>
                          <a:latin typeface="Arial"/>
                        </a:rPr>
                        <a:t> qui </a:t>
                      </a:r>
                      <a:r>
                        <a:rPr lang="en-US" sz="2000" dirty="0" err="1">
                          <a:solidFill>
                            <a:srgbClr val="000000"/>
                          </a:solidFill>
                          <a:latin typeface="Arial"/>
                        </a:rPr>
                        <a:t>ont</a:t>
                      </a:r>
                      <a:r>
                        <a:rPr lang="en-US" sz="2000" dirty="0">
                          <a:solidFill>
                            <a:srgbClr val="000000"/>
                          </a:solidFill>
                          <a:latin typeface="Arial"/>
                        </a:rPr>
                        <a:t> </a:t>
                      </a:r>
                      <a:r>
                        <a:rPr lang="en-US" sz="2000" dirty="0" err="1">
                          <a:solidFill>
                            <a:srgbClr val="000000"/>
                          </a:solidFill>
                          <a:latin typeface="Arial"/>
                        </a:rPr>
                        <a:t>pu</a:t>
                      </a:r>
                      <a:r>
                        <a:rPr lang="en-US" sz="2000" dirty="0">
                          <a:solidFill>
                            <a:srgbClr val="000000"/>
                          </a:solidFill>
                          <a:latin typeface="Arial"/>
                        </a:rPr>
                        <a:t> </a:t>
                      </a:r>
                      <a:r>
                        <a:rPr lang="en-US" sz="2000" dirty="0" err="1">
                          <a:solidFill>
                            <a:srgbClr val="000000"/>
                          </a:solidFill>
                          <a:latin typeface="Arial"/>
                        </a:rPr>
                        <a:t>acquérir</a:t>
                      </a:r>
                      <a:r>
                        <a:rPr lang="en-US" sz="2000" dirty="0">
                          <a:solidFill>
                            <a:srgbClr val="000000"/>
                          </a:solidFill>
                          <a:latin typeface="Arial"/>
                        </a:rPr>
                        <a:t> des </a:t>
                      </a:r>
                      <a:r>
                        <a:rPr lang="en-US" sz="2000" dirty="0" err="1">
                          <a:solidFill>
                            <a:srgbClr val="000000"/>
                          </a:solidFill>
                          <a:latin typeface="Arial"/>
                        </a:rPr>
                        <a:t>compétences</a:t>
                      </a:r>
                      <a:r>
                        <a:rPr lang="en-US" sz="2000" dirty="0">
                          <a:solidFill>
                            <a:srgbClr val="000000"/>
                          </a:solidFill>
                          <a:latin typeface="Arial"/>
                        </a:rPr>
                        <a:t> et des notions </a:t>
                      </a:r>
                      <a:r>
                        <a:rPr lang="en-US" sz="2000" dirty="0" err="1">
                          <a:solidFill>
                            <a:srgbClr val="000000"/>
                          </a:solidFill>
                          <a:latin typeface="Arial"/>
                        </a:rPr>
                        <a:t>en</a:t>
                      </a:r>
                      <a:endParaRPr lang="en-US" sz="2000" dirty="0">
                        <a:solidFill>
                          <a:srgbClr val="000000"/>
                        </a:solidFill>
                        <a:latin typeface="Arial"/>
                      </a:endParaRPr>
                    </a:p>
                    <a:p>
                      <a:pPr algn="ctr">
                        <a:lnSpc>
                          <a:spcPts val="2800"/>
                        </a:lnSpc>
                      </a:pPr>
                      <a:r>
                        <a:rPr lang="en-US" sz="2000" dirty="0" err="1">
                          <a:solidFill>
                            <a:srgbClr val="000000"/>
                          </a:solidFill>
                          <a:latin typeface="Arial"/>
                        </a:rPr>
                        <a:t>maçonnerie</a:t>
                      </a:r>
                      <a:r>
                        <a:rPr lang="en-US" sz="2000" dirty="0">
                          <a:solidFill>
                            <a:srgbClr val="000000"/>
                          </a:solidFill>
                          <a:latin typeface="Arial"/>
                        </a:rPr>
                        <a:t> pour </a:t>
                      </a:r>
                      <a:r>
                        <a:rPr lang="en-US" sz="2000" dirty="0" err="1">
                          <a:solidFill>
                            <a:srgbClr val="000000"/>
                          </a:solidFill>
                          <a:latin typeface="Arial"/>
                        </a:rPr>
                        <a:t>pouvoir</a:t>
                      </a:r>
                      <a:r>
                        <a:rPr lang="en-US" sz="2000" dirty="0">
                          <a:solidFill>
                            <a:srgbClr val="000000"/>
                          </a:solidFill>
                          <a:latin typeface="Arial"/>
                        </a:rPr>
                        <a:t> </a:t>
                      </a:r>
                      <a:r>
                        <a:rPr lang="en-US" sz="2000" dirty="0" err="1">
                          <a:solidFill>
                            <a:srgbClr val="000000"/>
                          </a:solidFill>
                          <a:latin typeface="Arial"/>
                        </a:rPr>
                        <a:t>progressivement</a:t>
                      </a:r>
                      <a:r>
                        <a:rPr lang="en-US" sz="2000" dirty="0">
                          <a:solidFill>
                            <a:srgbClr val="000000"/>
                          </a:solidFill>
                          <a:latin typeface="Arial"/>
                        </a:rPr>
                        <a:t> </a:t>
                      </a:r>
                      <a:r>
                        <a:rPr lang="en-US" sz="2000" dirty="0" err="1">
                          <a:solidFill>
                            <a:srgbClr val="000000"/>
                          </a:solidFill>
                          <a:latin typeface="Arial"/>
                        </a:rPr>
                        <a:t>exercer</a:t>
                      </a:r>
                      <a:r>
                        <a:rPr lang="en-US" sz="2000" dirty="0">
                          <a:solidFill>
                            <a:srgbClr val="000000"/>
                          </a:solidFill>
                          <a:latin typeface="Arial"/>
                        </a:rPr>
                        <a:t> </a:t>
                      </a:r>
                      <a:r>
                        <a:rPr lang="en-US" sz="2000" dirty="0" err="1">
                          <a:solidFill>
                            <a:srgbClr val="000000"/>
                          </a:solidFill>
                          <a:latin typeface="Arial"/>
                        </a:rPr>
                        <a:t>une</a:t>
                      </a:r>
                      <a:r>
                        <a:rPr lang="en-US" sz="2000" dirty="0">
                          <a:solidFill>
                            <a:srgbClr val="000000"/>
                          </a:solidFill>
                          <a:latin typeface="Arial"/>
                        </a:rPr>
                        <a:t> double </a:t>
                      </a:r>
                      <a:r>
                        <a:rPr lang="en-US" sz="2000" dirty="0" err="1">
                          <a:solidFill>
                            <a:srgbClr val="000000"/>
                          </a:solidFill>
                          <a:latin typeface="Arial"/>
                        </a:rPr>
                        <a:t>activité</a:t>
                      </a:r>
                      <a:r>
                        <a:rPr lang="en-US" sz="2000" dirty="0">
                          <a:solidFill>
                            <a:srgbClr val="000000"/>
                          </a:solidFill>
                          <a:latin typeface="Arial"/>
                        </a:rPr>
                        <a:t> </a:t>
                      </a:r>
                      <a:r>
                        <a:rPr lang="en-US" sz="2000" dirty="0" err="1">
                          <a:solidFill>
                            <a:srgbClr val="000000"/>
                          </a:solidFill>
                          <a:latin typeface="Arial"/>
                        </a:rPr>
                        <a:t>en</a:t>
                      </a:r>
                      <a:r>
                        <a:rPr lang="en-US" sz="2000" dirty="0">
                          <a:solidFill>
                            <a:srgbClr val="000000"/>
                          </a:solidFill>
                          <a:latin typeface="Arial"/>
                        </a:rPr>
                        <a:t> </a:t>
                      </a:r>
                      <a:r>
                        <a:rPr lang="en-US" sz="2000" dirty="0" err="1">
                          <a:solidFill>
                            <a:srgbClr val="000000"/>
                          </a:solidFill>
                          <a:latin typeface="Arial"/>
                        </a:rPr>
                        <a:t>complément</a:t>
                      </a:r>
                      <a:r>
                        <a:rPr lang="en-US" sz="2000" dirty="0">
                          <a:solidFill>
                            <a:srgbClr val="000000"/>
                          </a:solidFill>
                          <a:latin typeface="Arial"/>
                        </a:rPr>
                        <a:t> des travaux sur </a:t>
                      </a:r>
                      <a:r>
                        <a:rPr lang="en-US" sz="2000" dirty="0" err="1">
                          <a:solidFill>
                            <a:srgbClr val="000000"/>
                          </a:solidFill>
                          <a:latin typeface="Arial"/>
                        </a:rPr>
                        <a:t>leurs</a:t>
                      </a:r>
                      <a:r>
                        <a:rPr lang="en-US" sz="2000" dirty="0">
                          <a:solidFill>
                            <a:srgbClr val="000000"/>
                          </a:solidFill>
                          <a:latin typeface="Arial"/>
                        </a:rPr>
                        <a:t> exploitations </a:t>
                      </a:r>
                      <a:r>
                        <a:rPr lang="en-US" sz="2000" dirty="0" err="1">
                          <a:solidFill>
                            <a:srgbClr val="000000"/>
                          </a:solidFill>
                          <a:latin typeface="Arial"/>
                        </a:rPr>
                        <a:t>agricoles</a:t>
                      </a:r>
                      <a:r>
                        <a:rPr lang="en-US" sz="2000" dirty="0">
                          <a:solidFill>
                            <a:srgbClr val="000000"/>
                          </a:solidFill>
                          <a:latin typeface="Arial"/>
                        </a:rPr>
                        <a:t>, </a:t>
                      </a:r>
                      <a:r>
                        <a:rPr lang="en-US" sz="2000" dirty="0" err="1">
                          <a:solidFill>
                            <a:srgbClr val="000000"/>
                          </a:solidFill>
                          <a:latin typeface="Arial"/>
                        </a:rPr>
                        <a:t>souvent</a:t>
                      </a:r>
                      <a:r>
                        <a:rPr lang="en-US" sz="2000" dirty="0">
                          <a:solidFill>
                            <a:srgbClr val="000000"/>
                          </a:solidFill>
                          <a:latin typeface="Arial"/>
                        </a:rPr>
                        <a:t> très petites (0,5 – 1ha)</a:t>
                      </a:r>
                    </a:p>
                    <a:p>
                      <a:pPr algn="ctr">
                        <a:lnSpc>
                          <a:spcPts val="2800"/>
                        </a:lnSpc>
                      </a:pPr>
                      <a:r>
                        <a:rPr lang="en-US" sz="2000" dirty="0">
                          <a:solidFill>
                            <a:srgbClr val="000000"/>
                          </a:solidFill>
                          <a:latin typeface="Arial"/>
                        </a:rPr>
                        <a:t>1 stagiaire </a:t>
                      </a:r>
                      <a:r>
                        <a:rPr lang="en-US" sz="2000" dirty="0" err="1">
                          <a:solidFill>
                            <a:srgbClr val="000000"/>
                          </a:solidFill>
                          <a:latin typeface="Arial"/>
                        </a:rPr>
                        <a:t>en</a:t>
                      </a:r>
                      <a:r>
                        <a:rPr lang="en-US" sz="2000" dirty="0">
                          <a:solidFill>
                            <a:srgbClr val="000000"/>
                          </a:solidFill>
                          <a:latin typeface="Arial"/>
                        </a:rPr>
                        <a:t> étude de génie civile à </a:t>
                      </a:r>
                      <a:r>
                        <a:rPr lang="en-US" sz="2000" dirty="0" err="1">
                          <a:solidFill>
                            <a:srgbClr val="000000"/>
                          </a:solidFill>
                          <a:latin typeface="Arial"/>
                        </a:rPr>
                        <a:t>l'Université</a:t>
                      </a:r>
                      <a:r>
                        <a:rPr lang="en-US" sz="2000" dirty="0">
                          <a:solidFill>
                            <a:srgbClr val="000000"/>
                          </a:solidFill>
                          <a:latin typeface="Arial"/>
                        </a:rPr>
                        <a:t> de Port au Prince</a:t>
                      </a:r>
                    </a:p>
                    <a:p>
                      <a:pPr algn="ctr">
                        <a:lnSpc>
                          <a:spcPts val="2800"/>
                        </a:lnSpc>
                      </a:pPr>
                      <a:r>
                        <a:rPr lang="en-US" sz="2000" dirty="0">
                          <a:solidFill>
                            <a:srgbClr val="000000"/>
                          </a:solidFill>
                          <a:latin typeface="Arial"/>
                        </a:rPr>
                        <a:t>14 </a:t>
                      </a:r>
                      <a:r>
                        <a:rPr lang="en-US" sz="2000" dirty="0" err="1">
                          <a:solidFill>
                            <a:srgbClr val="000000"/>
                          </a:solidFill>
                          <a:latin typeface="Arial"/>
                        </a:rPr>
                        <a:t>manœuvres</a:t>
                      </a:r>
                      <a:r>
                        <a:rPr lang="en-US" sz="2000" dirty="0">
                          <a:solidFill>
                            <a:srgbClr val="000000"/>
                          </a:solidFill>
                          <a:latin typeface="Arial"/>
                        </a:rPr>
                        <a:t> (</a:t>
                      </a:r>
                      <a:r>
                        <a:rPr lang="en-US" sz="2000" dirty="0" err="1">
                          <a:solidFill>
                            <a:srgbClr val="000000"/>
                          </a:solidFill>
                          <a:latin typeface="Arial"/>
                        </a:rPr>
                        <a:t>fouille</a:t>
                      </a:r>
                      <a:r>
                        <a:rPr lang="en-US" sz="2000" dirty="0">
                          <a:solidFill>
                            <a:srgbClr val="000000"/>
                          </a:solidFill>
                          <a:latin typeface="Arial"/>
                        </a:rPr>
                        <a:t>, </a:t>
                      </a:r>
                      <a:r>
                        <a:rPr lang="en-US" sz="2000" dirty="0" err="1">
                          <a:solidFill>
                            <a:srgbClr val="000000"/>
                          </a:solidFill>
                          <a:latin typeface="Arial"/>
                        </a:rPr>
                        <a:t>manœuvre</a:t>
                      </a:r>
                      <a:r>
                        <a:rPr lang="en-US" sz="2000" dirty="0">
                          <a:solidFill>
                            <a:srgbClr val="000000"/>
                          </a:solidFill>
                          <a:latin typeface="Arial"/>
                        </a:rPr>
                        <a:t> et </a:t>
                      </a:r>
                      <a:r>
                        <a:rPr lang="en-US" sz="2000" dirty="0" err="1">
                          <a:solidFill>
                            <a:srgbClr val="000000"/>
                          </a:solidFill>
                          <a:latin typeface="Arial"/>
                        </a:rPr>
                        <a:t>autres</a:t>
                      </a:r>
                      <a:r>
                        <a:rPr lang="en-US" sz="2000" dirty="0">
                          <a:solidFill>
                            <a:srgbClr val="000000"/>
                          </a:solidFill>
                          <a:latin typeface="Arial"/>
                        </a:rPr>
                        <a:t>) qui </a:t>
                      </a:r>
                      <a:r>
                        <a:rPr lang="en-US" sz="2000" dirty="0" err="1">
                          <a:solidFill>
                            <a:srgbClr val="000000"/>
                          </a:solidFill>
                          <a:latin typeface="Arial"/>
                        </a:rPr>
                        <a:t>ont</a:t>
                      </a:r>
                      <a:r>
                        <a:rPr lang="en-US" sz="2000" dirty="0">
                          <a:solidFill>
                            <a:srgbClr val="000000"/>
                          </a:solidFill>
                          <a:latin typeface="Arial"/>
                        </a:rPr>
                        <a:t> </a:t>
                      </a:r>
                      <a:r>
                        <a:rPr lang="en-US" sz="2000" dirty="0" err="1">
                          <a:solidFill>
                            <a:srgbClr val="000000"/>
                          </a:solidFill>
                          <a:latin typeface="Arial"/>
                        </a:rPr>
                        <a:t>pu</a:t>
                      </a:r>
                      <a:r>
                        <a:rPr lang="en-US" sz="2000" dirty="0">
                          <a:solidFill>
                            <a:srgbClr val="000000"/>
                          </a:solidFill>
                          <a:latin typeface="Arial"/>
                        </a:rPr>
                        <a:t> </a:t>
                      </a:r>
                      <a:r>
                        <a:rPr lang="en-US" sz="2000" dirty="0" err="1">
                          <a:solidFill>
                            <a:srgbClr val="000000"/>
                          </a:solidFill>
                          <a:latin typeface="Arial"/>
                        </a:rPr>
                        <a:t>gagner</a:t>
                      </a:r>
                      <a:r>
                        <a:rPr lang="en-US" sz="2000" dirty="0">
                          <a:solidFill>
                            <a:srgbClr val="000000"/>
                          </a:solidFill>
                          <a:latin typeface="Arial"/>
                        </a:rPr>
                        <a:t> un </a:t>
                      </a:r>
                      <a:r>
                        <a:rPr lang="en-US" sz="2000" dirty="0" err="1">
                          <a:solidFill>
                            <a:srgbClr val="000000"/>
                          </a:solidFill>
                          <a:latin typeface="Arial"/>
                        </a:rPr>
                        <a:t>revenu</a:t>
                      </a:r>
                      <a:endParaRPr lang="en-US" sz="2000" dirty="0">
                        <a:solidFill>
                          <a:srgbClr val="000000"/>
                        </a:solidFill>
                        <a:latin typeface="Arial"/>
                      </a:endParaRPr>
                    </a:p>
                    <a:p>
                      <a:pPr algn="ctr">
                        <a:lnSpc>
                          <a:spcPts val="2800"/>
                        </a:lnSpc>
                      </a:pPr>
                      <a:r>
                        <a:rPr lang="en-US" sz="2000" dirty="0" err="1">
                          <a:solidFill>
                            <a:srgbClr val="000000"/>
                          </a:solidFill>
                          <a:latin typeface="Arial"/>
                        </a:rPr>
                        <a:t>supplémentaire</a:t>
                      </a:r>
                      <a:endParaRPr lang="en-US" sz="2000" dirty="0">
                        <a:solidFill>
                          <a:srgbClr val="000000"/>
                        </a:solidFill>
                        <a:latin typeface="Arial"/>
                      </a:endParaRPr>
                    </a:p>
                    <a:p>
                      <a:pPr algn="ctr">
                        <a:lnSpc>
                          <a:spcPts val="2800"/>
                        </a:lnSpc>
                      </a:pPr>
                      <a:r>
                        <a:rPr lang="en-US" sz="2000" dirty="0">
                          <a:solidFill>
                            <a:srgbClr val="000000"/>
                          </a:solidFill>
                          <a:latin typeface="Arial"/>
                        </a:rPr>
                        <a:t>3 </a:t>
                      </a:r>
                      <a:r>
                        <a:rPr lang="en-US" sz="2000" dirty="0" err="1">
                          <a:solidFill>
                            <a:srgbClr val="000000"/>
                          </a:solidFill>
                          <a:latin typeface="Arial"/>
                        </a:rPr>
                        <a:t>superviseurs</a:t>
                      </a:r>
                      <a:r>
                        <a:rPr lang="en-US" sz="2000" dirty="0">
                          <a:solidFill>
                            <a:srgbClr val="000000"/>
                          </a:solidFill>
                          <a:latin typeface="Arial"/>
                        </a:rPr>
                        <a:t> </a:t>
                      </a:r>
                      <a:r>
                        <a:rPr lang="en-US" sz="2000" dirty="0" err="1">
                          <a:solidFill>
                            <a:srgbClr val="000000"/>
                          </a:solidFill>
                          <a:latin typeface="Arial"/>
                        </a:rPr>
                        <a:t>présents</a:t>
                      </a:r>
                      <a:r>
                        <a:rPr lang="en-US" sz="2000" dirty="0">
                          <a:solidFill>
                            <a:srgbClr val="000000"/>
                          </a:solidFill>
                          <a:latin typeface="Arial"/>
                        </a:rPr>
                        <a:t> pour </a:t>
                      </a:r>
                      <a:r>
                        <a:rPr lang="en-US" sz="2000" dirty="0" err="1">
                          <a:solidFill>
                            <a:srgbClr val="000000"/>
                          </a:solidFill>
                          <a:latin typeface="Arial"/>
                        </a:rPr>
                        <a:t>l'accompagnement</a:t>
                      </a:r>
                      <a:r>
                        <a:rPr lang="en-US" sz="2000" dirty="0">
                          <a:solidFill>
                            <a:srgbClr val="000000"/>
                          </a:solidFill>
                          <a:latin typeface="Arial"/>
                        </a:rPr>
                        <a:t> et le </a:t>
                      </a:r>
                      <a:r>
                        <a:rPr lang="en-US" sz="2000" dirty="0" err="1">
                          <a:solidFill>
                            <a:srgbClr val="000000"/>
                          </a:solidFill>
                          <a:latin typeface="Arial"/>
                        </a:rPr>
                        <a:t>suivi</a:t>
                      </a:r>
                      <a:r>
                        <a:rPr lang="en-US" sz="2000" dirty="0">
                          <a:solidFill>
                            <a:srgbClr val="000000"/>
                          </a:solidFill>
                          <a:latin typeface="Arial"/>
                        </a:rPr>
                        <a:t> du </a:t>
                      </a:r>
                      <a:r>
                        <a:rPr lang="en-US" sz="2000" dirty="0" err="1">
                          <a:solidFill>
                            <a:srgbClr val="000000"/>
                          </a:solidFill>
                          <a:latin typeface="Arial"/>
                        </a:rPr>
                        <a:t>chantier</a:t>
                      </a:r>
                      <a:endParaRPr lang="en-US" sz="2000" dirty="0">
                        <a:solidFill>
                          <a:srgbClr val="000000"/>
                        </a:solidFill>
                        <a:latin typeface="Arial"/>
                      </a:endParaRP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11047">
                <a:tc>
                  <a:txBody>
                    <a:bodyPr/>
                    <a:lstStyle/>
                    <a:p>
                      <a:pPr algn="ctr">
                        <a:lnSpc>
                          <a:spcPts val="2800"/>
                        </a:lnSpc>
                        <a:defRPr/>
                      </a:pPr>
                      <a:endParaRPr lang="en-US" sz="1100" dirty="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873704" cy="4942320"/>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l="-13377" r="-1164"/>
            </a:stretch>
          </a:blipFill>
        </p:spPr>
        <p:txBody>
          <a:bodyPr/>
          <a:lstStyle/>
          <a:p>
            <a:endParaRPr lang="fr-FR"/>
          </a:p>
        </p:txBody>
      </p:sp>
      <p:sp>
        <p:nvSpPr>
          <p:cNvPr id="4" name="TextBox 4"/>
          <p:cNvSpPr txBox="1"/>
          <p:nvPr/>
        </p:nvSpPr>
        <p:spPr>
          <a:xfrm>
            <a:off x="1036619" y="1861185"/>
            <a:ext cx="4800467" cy="1042670"/>
          </a:xfrm>
          <a:prstGeom prst="rect">
            <a:avLst/>
          </a:prstGeom>
        </p:spPr>
        <p:txBody>
          <a:bodyPr lIns="0" tIns="0" rIns="0" bIns="0" rtlCol="0" anchor="t">
            <a:spAutoFit/>
          </a:bodyPr>
          <a:lstStyle/>
          <a:p>
            <a:pPr marL="0" lvl="0" indent="0">
              <a:lnSpc>
                <a:spcPts val="8319"/>
              </a:lnSpc>
            </a:pPr>
            <a:r>
              <a:rPr lang="en-US" sz="6399" spc="59">
                <a:solidFill>
                  <a:srgbClr val="000000"/>
                </a:solidFill>
                <a:latin typeface="TT Rounds Condensed"/>
              </a:rPr>
              <a:t>B5 Raimonsin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08377"/>
            <a:ext cx="4969445" cy="3312963"/>
          </a:xfrm>
          <a:custGeom>
            <a:avLst/>
            <a:gdLst/>
            <a:ahLst/>
            <a:cxnLst/>
            <a:rect l="l" t="t" r="r" b="b"/>
            <a:pathLst>
              <a:path w="4969445" h="3312963">
                <a:moveTo>
                  <a:pt x="0" y="0"/>
                </a:moveTo>
                <a:lnTo>
                  <a:pt x="4969445" y="0"/>
                </a:lnTo>
                <a:lnTo>
                  <a:pt x="4969445" y="3312964"/>
                </a:lnTo>
                <a:lnTo>
                  <a:pt x="0" y="3312964"/>
                </a:lnTo>
                <a:lnTo>
                  <a:pt x="0" y="0"/>
                </a:lnTo>
                <a:close/>
              </a:path>
            </a:pathLst>
          </a:custGeom>
          <a:blipFill>
            <a:blip r:embed="rId2"/>
            <a:stretch>
              <a:fillRect l="-28" r="-28"/>
            </a:stretch>
          </a:blipFill>
        </p:spPr>
        <p:txBody>
          <a:bodyPr/>
          <a:lstStyle/>
          <a:p>
            <a:endParaRPr lang="fr-FR"/>
          </a:p>
        </p:txBody>
      </p:sp>
      <p:sp>
        <p:nvSpPr>
          <p:cNvPr id="3" name="TextBox 3"/>
          <p:cNvSpPr txBox="1"/>
          <p:nvPr/>
        </p:nvSpPr>
        <p:spPr>
          <a:xfrm>
            <a:off x="8544969" y="3703517"/>
            <a:ext cx="6409475" cy="2124075"/>
          </a:xfrm>
          <a:prstGeom prst="rect">
            <a:avLst/>
          </a:prstGeom>
        </p:spPr>
        <p:txBody>
          <a:bodyPr lIns="0" tIns="0" rIns="0" bIns="0" rtlCol="0" anchor="t">
            <a:spAutoFit/>
          </a:bodyPr>
          <a:lstStyle/>
          <a:p>
            <a:pPr algn="l">
              <a:lnSpc>
                <a:spcPts val="2824"/>
              </a:lnSpc>
            </a:pPr>
            <a:r>
              <a:rPr lang="en-US" sz="2354" spc="22">
                <a:solidFill>
                  <a:srgbClr val="000000"/>
                </a:solidFill>
                <a:latin typeface="TT Rounds Condensed"/>
              </a:rPr>
              <a:t>Citerne CF1-Haut Barbe. Dieusibon Dorsélan, ses enfants et ceux du voisinage. En l’absence de pluie, la citerne ne contient à ce jour pas beaucoup d’eau. Le peu d’eau disponible est utilisé par les enfants de Dieusibon et ceux des habitations proches pour se laver avant d’aller à l’école le matin.</a:t>
            </a:r>
          </a:p>
        </p:txBody>
      </p:sp>
      <p:sp>
        <p:nvSpPr>
          <p:cNvPr id="4" name="TextBox 4"/>
          <p:cNvSpPr txBox="1"/>
          <p:nvPr/>
        </p:nvSpPr>
        <p:spPr>
          <a:xfrm>
            <a:off x="9602500" y="7578208"/>
            <a:ext cx="3026099" cy="333375"/>
          </a:xfrm>
          <a:prstGeom prst="rect">
            <a:avLst/>
          </a:prstGeom>
        </p:spPr>
        <p:txBody>
          <a:bodyPr lIns="0" tIns="0" rIns="0" bIns="0" rtlCol="0" anchor="t">
            <a:spAutoFit/>
          </a:bodyPr>
          <a:lstStyle/>
          <a:p>
            <a:pPr algn="l">
              <a:lnSpc>
                <a:spcPts val="2344"/>
              </a:lnSpc>
            </a:pPr>
            <a:r>
              <a:rPr lang="en-US" sz="1954">
                <a:solidFill>
                  <a:srgbClr val="000000"/>
                </a:solidFill>
                <a:latin typeface="Arial"/>
              </a:rPr>
              <a:t>Haute Barbe Mars 2017</a:t>
            </a:r>
          </a:p>
        </p:txBody>
      </p:sp>
      <p:sp>
        <p:nvSpPr>
          <p:cNvPr id="5" name="TextBox 5"/>
          <p:cNvSpPr txBox="1"/>
          <p:nvPr/>
        </p:nvSpPr>
        <p:spPr>
          <a:xfrm>
            <a:off x="8101828" y="688339"/>
            <a:ext cx="6712657" cy="542925"/>
          </a:xfrm>
          <a:prstGeom prst="rect">
            <a:avLst/>
          </a:prstGeom>
        </p:spPr>
        <p:txBody>
          <a:bodyPr lIns="0" tIns="0" rIns="0" bIns="0" rtlCol="0" anchor="t">
            <a:spAutoFit/>
          </a:bodyPr>
          <a:lstStyle/>
          <a:p>
            <a:pPr algn="ctr">
              <a:lnSpc>
                <a:spcPts val="4237"/>
              </a:lnSpc>
            </a:pPr>
            <a:r>
              <a:rPr lang="en-US" sz="3531" spc="33" dirty="0" err="1">
                <a:solidFill>
                  <a:srgbClr val="000000"/>
                </a:solidFill>
                <a:latin typeface="TT Rounds Condensed Bold"/>
              </a:rPr>
              <a:t>Citerne</a:t>
            </a:r>
            <a:r>
              <a:rPr lang="en-US" sz="3531" spc="33">
                <a:solidFill>
                  <a:srgbClr val="000000"/>
                </a:solidFill>
                <a:latin typeface="TT Rounds Condensed Bold"/>
              </a:rPr>
              <a:t> CF1-Haute Barbe</a:t>
            </a:r>
          </a:p>
        </p:txBody>
      </p:sp>
      <p:sp>
        <p:nvSpPr>
          <p:cNvPr id="6" name="Freeform 6"/>
          <p:cNvSpPr/>
          <p:nvPr/>
        </p:nvSpPr>
        <p:spPr>
          <a:xfrm>
            <a:off x="1028700" y="5827592"/>
            <a:ext cx="5146063" cy="3430708"/>
          </a:xfrm>
          <a:custGeom>
            <a:avLst/>
            <a:gdLst/>
            <a:ahLst/>
            <a:cxnLst/>
            <a:rect l="l" t="t" r="r" b="b"/>
            <a:pathLst>
              <a:path w="5146063" h="3430708">
                <a:moveTo>
                  <a:pt x="0" y="0"/>
                </a:moveTo>
                <a:lnTo>
                  <a:pt x="5146063" y="0"/>
                </a:lnTo>
                <a:lnTo>
                  <a:pt x="5146063" y="3430708"/>
                </a:lnTo>
                <a:lnTo>
                  <a:pt x="0" y="3430708"/>
                </a:lnTo>
                <a:lnTo>
                  <a:pt x="0" y="0"/>
                </a:lnTo>
                <a:close/>
              </a:path>
            </a:pathLst>
          </a:custGeom>
          <a:blipFill>
            <a:blip r:embed="rId3"/>
            <a:stretch>
              <a:fillRect l="-47" r="-47"/>
            </a:stretch>
          </a:blipFill>
        </p:spPr>
        <p:txBody>
          <a:bodyPr/>
          <a:lstStyle/>
          <a:p>
            <a:endParaRPr lang="fr-FR"/>
          </a:p>
        </p:txBody>
      </p:sp>
      <p:sp>
        <p:nvSpPr>
          <p:cNvPr id="7" name="TextBox 7"/>
          <p:cNvSpPr txBox="1"/>
          <p:nvPr/>
        </p:nvSpPr>
        <p:spPr>
          <a:xfrm>
            <a:off x="6082327" y="4733362"/>
            <a:ext cx="1289768" cy="187979"/>
          </a:xfrm>
          <a:prstGeom prst="rect">
            <a:avLst/>
          </a:prstGeom>
        </p:spPr>
        <p:txBody>
          <a:bodyPr lIns="0" tIns="0" rIns="0" bIns="0" rtlCol="0" anchor="t">
            <a:spAutoFit/>
          </a:bodyPr>
          <a:lstStyle/>
          <a:p>
            <a:pPr algn="l">
              <a:lnSpc>
                <a:spcPts val="1384"/>
              </a:lnSpc>
            </a:pPr>
            <a:r>
              <a:rPr lang="en-US" sz="1154" spc="10">
                <a:solidFill>
                  <a:srgbClr val="FFFFFF"/>
                </a:solidFill>
                <a:latin typeface="TT Rounds Condensed"/>
              </a:rPr>
              <a:t>CF1-Haute Barbe</a:t>
            </a:r>
          </a:p>
        </p:txBody>
      </p:sp>
      <p:sp>
        <p:nvSpPr>
          <p:cNvPr id="8" name="TextBox 8"/>
          <p:cNvSpPr txBox="1"/>
          <p:nvPr/>
        </p:nvSpPr>
        <p:spPr>
          <a:xfrm>
            <a:off x="5864642" y="8617047"/>
            <a:ext cx="1289768" cy="187979"/>
          </a:xfrm>
          <a:prstGeom prst="rect">
            <a:avLst/>
          </a:prstGeom>
        </p:spPr>
        <p:txBody>
          <a:bodyPr lIns="0" tIns="0" rIns="0" bIns="0" rtlCol="0" anchor="t">
            <a:spAutoFit/>
          </a:bodyPr>
          <a:lstStyle/>
          <a:p>
            <a:pPr algn="l">
              <a:lnSpc>
                <a:spcPts val="1384"/>
              </a:lnSpc>
            </a:pPr>
            <a:r>
              <a:rPr lang="en-US" sz="1154" spc="10">
                <a:solidFill>
                  <a:srgbClr val="FFFFFF"/>
                </a:solidFill>
                <a:latin typeface="TT Rounds Condensed"/>
              </a:rPr>
              <a:t>CF1-Haute Barbe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11728" y="495300"/>
            <a:ext cx="3542072" cy="890052"/>
          </a:xfrm>
          <a:prstGeom prst="rect">
            <a:avLst/>
          </a:prstGeom>
        </p:spPr>
        <p:txBody>
          <a:bodyPr wrap="square" lIns="0" tIns="0" rIns="0" bIns="0" rtlCol="0" anchor="t">
            <a:spAutoFit/>
          </a:bodyPr>
          <a:lstStyle/>
          <a:p>
            <a:pPr algn="ctr">
              <a:lnSpc>
                <a:spcPts val="2262"/>
              </a:lnSpc>
            </a:pPr>
            <a:r>
              <a:rPr lang="en-US" sz="2246" spc="-16" dirty="0">
                <a:solidFill>
                  <a:srgbClr val="000000"/>
                </a:solidFill>
                <a:latin typeface="Arial Bold"/>
              </a:rPr>
              <a:t>BILAN FINANCIER</a:t>
            </a:r>
          </a:p>
          <a:p>
            <a:pPr algn="ctr">
              <a:lnSpc>
                <a:spcPts val="2262"/>
              </a:lnSpc>
            </a:pPr>
            <a:r>
              <a:rPr lang="en-US" sz="2246" spc="-16" dirty="0">
                <a:solidFill>
                  <a:srgbClr val="000000"/>
                </a:solidFill>
                <a:latin typeface="Arial Bold"/>
              </a:rPr>
              <a:t>BASSIN A RAIMONSIN </a:t>
            </a:r>
          </a:p>
          <a:p>
            <a:pPr algn="ctr">
              <a:lnSpc>
                <a:spcPts val="2262"/>
              </a:lnSpc>
            </a:pPr>
            <a:r>
              <a:rPr lang="en-US" sz="2246" spc="-40" dirty="0">
                <a:solidFill>
                  <a:srgbClr val="000000"/>
                </a:solidFill>
                <a:latin typeface="Arial Bold"/>
              </a:rPr>
              <a:t>(B5-Raimonsin)</a:t>
            </a:r>
          </a:p>
        </p:txBody>
      </p:sp>
      <p:graphicFrame>
        <p:nvGraphicFramePr>
          <p:cNvPr id="3" name="Table 3"/>
          <p:cNvGraphicFramePr>
            <a:graphicFrameLocks noGrp="1"/>
          </p:cNvGraphicFramePr>
          <p:nvPr/>
        </p:nvGraphicFramePr>
        <p:xfrm>
          <a:off x="1028700" y="2361221"/>
          <a:ext cx="6119690" cy="6026386"/>
        </p:xfrm>
        <a:graphic>
          <a:graphicData uri="http://schemas.openxmlformats.org/drawingml/2006/table">
            <a:tbl>
              <a:tblPr/>
              <a:tblGrid>
                <a:gridCol w="1122749">
                  <a:extLst>
                    <a:ext uri="{9D8B030D-6E8A-4147-A177-3AD203B41FA5}">
                      <a16:colId xmlns:a16="http://schemas.microsoft.com/office/drawing/2014/main" val="20000"/>
                    </a:ext>
                  </a:extLst>
                </a:gridCol>
                <a:gridCol w="553699">
                  <a:extLst>
                    <a:ext uri="{9D8B030D-6E8A-4147-A177-3AD203B41FA5}">
                      <a16:colId xmlns:a16="http://schemas.microsoft.com/office/drawing/2014/main" val="20001"/>
                    </a:ext>
                  </a:extLst>
                </a:gridCol>
                <a:gridCol w="560522">
                  <a:extLst>
                    <a:ext uri="{9D8B030D-6E8A-4147-A177-3AD203B41FA5}">
                      <a16:colId xmlns:a16="http://schemas.microsoft.com/office/drawing/2014/main" val="20002"/>
                    </a:ext>
                  </a:extLst>
                </a:gridCol>
                <a:gridCol w="548015">
                  <a:extLst>
                    <a:ext uri="{9D8B030D-6E8A-4147-A177-3AD203B41FA5}">
                      <a16:colId xmlns:a16="http://schemas.microsoft.com/office/drawing/2014/main" val="20003"/>
                    </a:ext>
                  </a:extLst>
                </a:gridCol>
                <a:gridCol w="548015">
                  <a:extLst>
                    <a:ext uri="{9D8B030D-6E8A-4147-A177-3AD203B41FA5}">
                      <a16:colId xmlns:a16="http://schemas.microsoft.com/office/drawing/2014/main" val="20004"/>
                    </a:ext>
                  </a:extLst>
                </a:gridCol>
                <a:gridCol w="554837">
                  <a:extLst>
                    <a:ext uri="{9D8B030D-6E8A-4147-A177-3AD203B41FA5}">
                      <a16:colId xmlns:a16="http://schemas.microsoft.com/office/drawing/2014/main" val="20005"/>
                    </a:ext>
                  </a:extLst>
                </a:gridCol>
                <a:gridCol w="561090">
                  <a:extLst>
                    <a:ext uri="{9D8B030D-6E8A-4147-A177-3AD203B41FA5}">
                      <a16:colId xmlns:a16="http://schemas.microsoft.com/office/drawing/2014/main" val="20006"/>
                    </a:ext>
                  </a:extLst>
                </a:gridCol>
                <a:gridCol w="548015">
                  <a:extLst>
                    <a:ext uri="{9D8B030D-6E8A-4147-A177-3AD203B41FA5}">
                      <a16:colId xmlns:a16="http://schemas.microsoft.com/office/drawing/2014/main" val="20007"/>
                    </a:ext>
                  </a:extLst>
                </a:gridCol>
                <a:gridCol w="546878">
                  <a:extLst>
                    <a:ext uri="{9D8B030D-6E8A-4147-A177-3AD203B41FA5}">
                      <a16:colId xmlns:a16="http://schemas.microsoft.com/office/drawing/2014/main" val="20008"/>
                    </a:ext>
                  </a:extLst>
                </a:gridCol>
                <a:gridCol w="575870">
                  <a:extLst>
                    <a:ext uri="{9D8B030D-6E8A-4147-A177-3AD203B41FA5}">
                      <a16:colId xmlns:a16="http://schemas.microsoft.com/office/drawing/2014/main" val="20009"/>
                    </a:ext>
                  </a:extLst>
                </a:gridCol>
              </a:tblGrid>
              <a:tr h="238487">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a:rPr>
                        <a:t>Taux =</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a:rPr>
                        <a:t>57</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spc="-9">
                          <a:solidFill>
                            <a:srgbClr val="000000"/>
                          </a:solidFill>
                          <a:latin typeface="Arial"/>
                        </a:rPr>
                        <a:t>Taux=</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57" spc="0">
                          <a:solidFill>
                            <a:srgbClr val="000000"/>
                          </a:solidFill>
                          <a:latin typeface="TT Rounds Condensed"/>
                        </a:rPr>
                        <a:t>58,34051</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487">
                <a:tc gridSpan="2">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177">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Mesure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865" spc="-9">
                          <a:solidFill>
                            <a:srgbClr val="000000"/>
                          </a:solidFill>
                          <a:latin typeface="Arial Bold"/>
                        </a:rPr>
                        <a:t>Quantité</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a:solidFill>
                            <a:srgbClr val="000000"/>
                          </a:solidFill>
                          <a:latin typeface="Arial Bold"/>
                        </a:rPr>
                        <a:t>Prix 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Bold"/>
                        </a:rPr>
                        <a:t>Total en HTG</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Bold"/>
                        </a:rPr>
                        <a:t>Total en EUR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865" spc="-9">
                          <a:solidFill>
                            <a:srgbClr val="000000"/>
                          </a:solidFill>
                          <a:latin typeface="Arial Bold"/>
                        </a:rPr>
                        <a:t>Quantité</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a:solidFill>
                            <a:srgbClr val="000000"/>
                          </a:solidFill>
                          <a:latin typeface="Arial Bold"/>
                        </a:rPr>
                        <a:t>Prix 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Bold"/>
                        </a:rPr>
                        <a:t>Total en HTG</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Bold"/>
                        </a:rPr>
                        <a:t>Total en EUR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487">
                <a:tc>
                  <a:txBody>
                    <a:bodyPr/>
                    <a:lstStyle/>
                    <a:p>
                      <a:pPr algn="l">
                        <a:lnSpc>
                          <a:spcPts val="990"/>
                        </a:lnSpc>
                        <a:defRPr/>
                      </a:pPr>
                      <a:r>
                        <a:rPr lang="en-US" sz="865">
                          <a:solidFill>
                            <a:srgbClr val="000000"/>
                          </a:solidFill>
                          <a:latin typeface="Arial"/>
                        </a:rPr>
                        <a:t>MO Matériaux locaux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107 000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1 877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145 150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2 471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38487">
                <a:tc>
                  <a:txBody>
                    <a:bodyPr/>
                    <a:lstStyle/>
                    <a:p>
                      <a:pPr algn="l">
                        <a:lnSpc>
                          <a:spcPts val="990"/>
                        </a:lnSpc>
                        <a:defRPr/>
                      </a:pPr>
                      <a:r>
                        <a:rPr lang="en-US" sz="865" spc="-9">
                          <a:solidFill>
                            <a:srgbClr val="000000"/>
                          </a:solidFill>
                          <a:latin typeface="Arial"/>
                        </a:rPr>
                        <a:t>Roches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24">
                          <a:solidFill>
                            <a:srgbClr val="000000"/>
                          </a:solidFill>
                          <a:latin typeface="Arial"/>
                        </a:rPr>
                        <a:t>m³</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5934">
                <a:tc>
                  <a:txBody>
                    <a:bodyPr/>
                    <a:lstStyle/>
                    <a:p>
                      <a:pPr algn="l">
                        <a:lnSpc>
                          <a:spcPts val="976"/>
                        </a:lnSpc>
                        <a:defRPr/>
                      </a:pPr>
                      <a:r>
                        <a:rPr lang="en-US" sz="865" spc="-9">
                          <a:solidFill>
                            <a:srgbClr val="000000"/>
                          </a:solidFill>
                          <a:latin typeface="Arial"/>
                        </a:rPr>
                        <a:t>Sable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brouette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580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72 500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1 272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1 198</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119 800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2 038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5934">
                <a:tc>
                  <a:txBody>
                    <a:bodyPr/>
                    <a:lstStyle/>
                    <a:p>
                      <a:pPr algn="l">
                        <a:lnSpc>
                          <a:spcPts val="976"/>
                        </a:lnSpc>
                        <a:defRPr/>
                      </a:pPr>
                      <a:r>
                        <a:rPr lang="en-US" sz="865" spc="-24">
                          <a:solidFill>
                            <a:srgbClr val="000000"/>
                          </a:solidFill>
                          <a:latin typeface="Arial"/>
                        </a:rPr>
                        <a:t>Eau</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drum</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130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19 500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342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89</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13 350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5934">
                <a:tc>
                  <a:txBody>
                    <a:bodyPr/>
                    <a:lstStyle/>
                    <a:p>
                      <a:pPr algn="l">
                        <a:lnSpc>
                          <a:spcPts val="976"/>
                        </a:lnSpc>
                        <a:defRPr/>
                      </a:pPr>
                      <a:r>
                        <a:rPr lang="en-US" sz="865" spc="-9">
                          <a:solidFill>
                            <a:srgbClr val="000000"/>
                          </a:solidFill>
                          <a:latin typeface="Arial"/>
                        </a:rPr>
                        <a:t>Gravier</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brouette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263</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96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12 000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205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487">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487">
                <a:tc>
                  <a:txBody>
                    <a:bodyPr/>
                    <a:lstStyle/>
                    <a:p>
                      <a:pPr algn="l">
                        <a:lnSpc>
                          <a:spcPts val="990"/>
                        </a:lnSpc>
                        <a:defRPr/>
                      </a:pPr>
                      <a:r>
                        <a:rPr lang="en-US" sz="865" spc="-9">
                          <a:solidFill>
                            <a:srgbClr val="000000"/>
                          </a:solidFill>
                          <a:latin typeface="Arial"/>
                        </a:rPr>
                        <a:t>Autres matériaux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127 375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2 235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135 525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2 323</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55934">
                <a:tc>
                  <a:txBody>
                    <a:bodyPr/>
                    <a:lstStyle/>
                    <a:p>
                      <a:pPr algn="l">
                        <a:lnSpc>
                          <a:spcPts val="990"/>
                        </a:lnSpc>
                        <a:defRPr/>
                      </a:pPr>
                      <a:r>
                        <a:rPr lang="en-US" sz="865">
                          <a:solidFill>
                            <a:srgbClr val="000000"/>
                          </a:solidFill>
                          <a:latin typeface="Arial"/>
                        </a:rPr>
                        <a:t>Fer 3/8</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barre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11 250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197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11 250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rowSpan="7">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5934">
                <a:tc>
                  <a:txBody>
                    <a:bodyPr/>
                    <a:lstStyle/>
                    <a:p>
                      <a:pPr algn="l">
                        <a:lnSpc>
                          <a:spcPts val="976"/>
                        </a:lnSpc>
                        <a:defRPr/>
                      </a:pPr>
                      <a:r>
                        <a:rPr lang="en-US" sz="865">
                          <a:solidFill>
                            <a:srgbClr val="000000"/>
                          </a:solidFill>
                          <a:latin typeface="Arial"/>
                        </a:rPr>
                        <a:t>Barres fer 1/4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barre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4 125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4 125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5934">
                <a:tc>
                  <a:txBody>
                    <a:bodyPr/>
                    <a:lstStyle/>
                    <a:p>
                      <a:pPr algn="l">
                        <a:lnSpc>
                          <a:spcPts val="976"/>
                        </a:lnSpc>
                        <a:defRPr/>
                      </a:pPr>
                      <a:r>
                        <a:rPr lang="en-US" sz="865" spc="-9">
                          <a:solidFill>
                            <a:srgbClr val="000000"/>
                          </a:solidFill>
                          <a:latin typeface="Arial"/>
                        </a:rPr>
                        <a:t>Planche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Unité</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6 900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5934">
                <a:tc>
                  <a:txBody>
                    <a:bodyPr/>
                    <a:lstStyle/>
                    <a:p>
                      <a:pPr algn="l">
                        <a:lnSpc>
                          <a:spcPts val="976"/>
                        </a:lnSpc>
                        <a:defRPr/>
                      </a:pPr>
                      <a:r>
                        <a:rPr lang="en-US" sz="865" spc="-9">
                          <a:solidFill>
                            <a:srgbClr val="000000"/>
                          </a:solidFill>
                          <a:latin typeface="Arial"/>
                        </a:rPr>
                        <a:t>Clous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livre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5934">
                <a:tc>
                  <a:txBody>
                    <a:bodyPr/>
                    <a:lstStyle/>
                    <a:p>
                      <a:pPr algn="l">
                        <a:lnSpc>
                          <a:spcPts val="976"/>
                        </a:lnSpc>
                        <a:defRPr/>
                      </a:pPr>
                      <a:r>
                        <a:rPr lang="en-US" sz="865" spc="-9">
                          <a:solidFill>
                            <a:srgbClr val="000000"/>
                          </a:solidFill>
                          <a:latin typeface="Arial"/>
                        </a:rPr>
                        <a:t>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24">
                          <a:solidFill>
                            <a:srgbClr val="000000"/>
                          </a:solidFill>
                          <a:latin typeface="Arial"/>
                        </a:rPr>
                        <a:t>sac</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290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101 500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1 781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290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340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108 750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5934">
                <a:tc>
                  <a:txBody>
                    <a:bodyPr/>
                    <a:lstStyle/>
                    <a:p>
                      <a:pPr algn="l">
                        <a:lnSpc>
                          <a:spcPts val="990"/>
                        </a:lnSpc>
                        <a:defRPr/>
                      </a:pPr>
                      <a:r>
                        <a:rPr lang="en-US" sz="865" spc="-9">
                          <a:solidFill>
                            <a:srgbClr val="000000"/>
                          </a:solidFill>
                          <a:latin typeface="Arial"/>
                        </a:rPr>
                        <a:t>Fil à ligature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rouleau</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5934">
                <a:tc>
                  <a:txBody>
                    <a:bodyPr/>
                    <a:lstStyle/>
                    <a:p>
                      <a:pPr algn="l">
                        <a:lnSpc>
                          <a:spcPts val="990"/>
                        </a:lnSpc>
                        <a:defRPr/>
                      </a:pPr>
                      <a:r>
                        <a:rPr lang="en-US" sz="865">
                          <a:solidFill>
                            <a:srgbClr val="000000"/>
                          </a:solidFill>
                          <a:latin typeface="Arial"/>
                        </a:rPr>
                        <a:t>Bloc #20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Unité</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60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53</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60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2 323</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8487">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8487">
                <a:tc>
                  <a:txBody>
                    <a:bodyPr/>
                    <a:lstStyle/>
                    <a:p>
                      <a:pPr algn="l">
                        <a:lnSpc>
                          <a:spcPts val="976"/>
                        </a:lnSpc>
                        <a:defRPr/>
                      </a:pPr>
                      <a:r>
                        <a:rPr lang="en-US" sz="865" spc="-9">
                          <a:solidFill>
                            <a:srgbClr val="000000"/>
                          </a:solidFill>
                          <a:latin typeface="Arial"/>
                        </a:rPr>
                        <a:t>Main-d’œuvre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62 000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1 088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124 850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2 115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55934">
                <a:tc>
                  <a:txBody>
                    <a:bodyPr/>
                    <a:lstStyle/>
                    <a:p>
                      <a:pPr algn="l">
                        <a:lnSpc>
                          <a:spcPts val="976"/>
                        </a:lnSpc>
                        <a:defRPr/>
                      </a:pPr>
                      <a:r>
                        <a:rPr lang="en-US" sz="865" spc="-9">
                          <a:solidFill>
                            <a:srgbClr val="000000"/>
                          </a:solidFill>
                          <a:latin typeface="Arial"/>
                        </a:rPr>
                        <a:t>Fouille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24">
                          <a:solidFill>
                            <a:srgbClr val="000000"/>
                          </a:solidFill>
                          <a:latin typeface="Arial"/>
                        </a:rPr>
                        <a:t>m³</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20 000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20 000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rowSpan="7">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5934">
                <a:tc>
                  <a:txBody>
                    <a:bodyPr/>
                    <a:lstStyle/>
                    <a:p>
                      <a:pPr algn="l">
                        <a:lnSpc>
                          <a:spcPts val="976"/>
                        </a:lnSpc>
                        <a:defRPr/>
                      </a:pPr>
                      <a:r>
                        <a:rPr lang="en-US" sz="865">
                          <a:solidFill>
                            <a:srgbClr val="000000"/>
                          </a:solidFill>
                          <a:latin typeface="Arial"/>
                        </a:rPr>
                        <a:t>Boss en chef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88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17 500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5934">
                <a:tc>
                  <a:txBody>
                    <a:bodyPr/>
                    <a:lstStyle/>
                    <a:p>
                      <a:pPr algn="l">
                        <a:lnSpc>
                          <a:spcPts val="990"/>
                        </a:lnSpc>
                        <a:defRPr/>
                      </a:pPr>
                      <a:r>
                        <a:rPr lang="en-US" sz="865" spc="-9">
                          <a:solidFill>
                            <a:srgbClr val="000000"/>
                          </a:solidFill>
                          <a:latin typeface="Arial"/>
                        </a:rPr>
                        <a:t>Contremaître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88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45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15 750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5934">
                <a:tc>
                  <a:txBody>
                    <a:bodyPr/>
                    <a:lstStyle/>
                    <a:p>
                      <a:pPr algn="l">
                        <a:lnSpc>
                          <a:spcPts val="990"/>
                        </a:lnSpc>
                        <a:defRPr/>
                      </a:pPr>
                      <a:r>
                        <a:rPr lang="en-US" sz="865" spc="-9">
                          <a:solidFill>
                            <a:srgbClr val="000000"/>
                          </a:solidFill>
                          <a:latin typeface="Arial"/>
                        </a:rPr>
                        <a:t>Maçons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10 500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184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124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31 000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5934">
                <a:tc>
                  <a:txBody>
                    <a:bodyPr/>
                    <a:lstStyle/>
                    <a:p>
                      <a:pPr algn="l">
                        <a:lnSpc>
                          <a:spcPts val="976"/>
                        </a:lnSpc>
                        <a:defRPr/>
                      </a:pPr>
                      <a:r>
                        <a:rPr lang="en-US" sz="865" spc="-9">
                          <a:solidFill>
                            <a:srgbClr val="000000"/>
                          </a:solidFill>
                          <a:latin typeface="Arial"/>
                        </a:rPr>
                        <a:t>Maître-pelle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88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5934">
                <a:tc>
                  <a:txBody>
                    <a:bodyPr/>
                    <a:lstStyle/>
                    <a:p>
                      <a:pPr algn="l">
                        <a:lnSpc>
                          <a:spcPts val="976"/>
                        </a:lnSpc>
                        <a:defRPr/>
                      </a:pPr>
                      <a:r>
                        <a:rPr lang="en-US" sz="865" spc="-9">
                          <a:solidFill>
                            <a:srgbClr val="000000"/>
                          </a:solidFill>
                          <a:latin typeface="Arial"/>
                        </a:rPr>
                        <a:t>Manœuvre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9 000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136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30 600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38487">
                <a:tc>
                  <a:txBody>
                    <a:bodyPr/>
                    <a:lstStyle/>
                    <a:p>
                      <a:pPr algn="l">
                        <a:lnSpc>
                          <a:spcPts val="976"/>
                        </a:lnSpc>
                        <a:defRPr/>
                      </a:pPr>
                      <a:r>
                        <a:rPr lang="en-US" sz="865" spc="-9">
                          <a:solidFill>
                            <a:srgbClr val="000000"/>
                          </a:solidFill>
                          <a:latin typeface="Arial"/>
                        </a:rPr>
                        <a:t>Autres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132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4 000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2 115</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38487">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38487">
                <a:tc>
                  <a:txBody>
                    <a:bodyPr/>
                    <a:lstStyle/>
                    <a:p>
                      <a:pPr algn="l">
                        <a:lnSpc>
                          <a:spcPts val="990"/>
                        </a:lnSpc>
                        <a:defRPr/>
                      </a:pPr>
                      <a:r>
                        <a:rPr lang="en-US" sz="865">
                          <a:solidFill>
                            <a:srgbClr val="000000"/>
                          </a:solidFill>
                          <a:latin typeface="Arial"/>
                        </a:rPr>
                        <a:t>Transport matériaux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30 450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534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a:solidFill>
                            <a:srgbClr val="000000"/>
                          </a:solidFill>
                          <a:latin typeface="Arial Bold"/>
                        </a:rPr>
                        <a:t>30 450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90"/>
                        </a:lnSpc>
                        <a:defRPr/>
                      </a:pPr>
                      <a:r>
                        <a:rPr lang="en-US" sz="865" spc="-24">
                          <a:solidFill>
                            <a:srgbClr val="000000"/>
                          </a:solidFill>
                          <a:latin typeface="Arial Bold"/>
                        </a:rPr>
                        <a:t>521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55934">
                <a:tc>
                  <a:txBody>
                    <a:bodyPr/>
                    <a:lstStyle/>
                    <a:p>
                      <a:pPr algn="l">
                        <a:lnSpc>
                          <a:spcPts val="976"/>
                        </a:lnSpc>
                        <a:defRPr/>
                      </a:pPr>
                      <a:r>
                        <a:rPr lang="en-US" sz="865">
                          <a:solidFill>
                            <a:srgbClr val="000000"/>
                          </a:solidFill>
                          <a:latin typeface="Arial"/>
                        </a:rPr>
                        <a:t>Débarquement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Sacs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290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1 450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1 450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238487">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238487">
                <a:tc>
                  <a:txBody>
                    <a:bodyPr/>
                    <a:lstStyle/>
                    <a:p>
                      <a:pPr algn="l">
                        <a:lnSpc>
                          <a:spcPts val="1009"/>
                        </a:lnSpc>
                        <a:defRPr/>
                      </a:pPr>
                      <a:r>
                        <a:rPr lang="en-US" sz="865" spc="-9">
                          <a:solidFill>
                            <a:srgbClr val="000000"/>
                          </a:solidFill>
                          <a:latin typeface="Arial"/>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a:solidFill>
                            <a:srgbClr val="000000"/>
                          </a:solidFill>
                          <a:latin typeface="Arial Bold"/>
                        </a:rPr>
                        <a:t>326 825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5 734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a:solidFill>
                            <a:srgbClr val="000000"/>
                          </a:solidFill>
                          <a:latin typeface="Arial Bold"/>
                        </a:rPr>
                        <a:t>435 975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865" spc="-24">
                          <a:solidFill>
                            <a:srgbClr val="000000"/>
                          </a:solidFill>
                          <a:latin typeface="Arial Bold"/>
                        </a:rPr>
                        <a:t>7 430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4" name="TextBox 4"/>
          <p:cNvSpPr txBox="1"/>
          <p:nvPr/>
        </p:nvSpPr>
        <p:spPr>
          <a:xfrm>
            <a:off x="8124410" y="3472655"/>
            <a:ext cx="9134890" cy="4373056"/>
          </a:xfrm>
          <a:prstGeom prst="rect">
            <a:avLst/>
          </a:prstGeom>
        </p:spPr>
        <p:txBody>
          <a:bodyPr lIns="0" tIns="0" rIns="0" bIns="0" rtlCol="0" anchor="t">
            <a:spAutoFit/>
          </a:bodyPr>
          <a:lstStyle/>
          <a:p>
            <a:pPr algn="just">
              <a:lnSpc>
                <a:spcPts val="2361"/>
              </a:lnSpc>
            </a:pPr>
            <a:r>
              <a:rPr lang="en-US" sz="2054" dirty="0" err="1">
                <a:solidFill>
                  <a:srgbClr val="000000"/>
                </a:solidFill>
                <a:latin typeface="Arial"/>
              </a:rPr>
              <a:t>Initialement</a:t>
            </a:r>
            <a:r>
              <a:rPr lang="en-US" sz="2054" dirty="0">
                <a:solidFill>
                  <a:srgbClr val="000000"/>
                </a:solidFill>
                <a:latin typeface="Arial"/>
              </a:rPr>
              <a:t> </a:t>
            </a:r>
            <a:r>
              <a:rPr lang="en-US" sz="2054" dirty="0" err="1">
                <a:solidFill>
                  <a:srgbClr val="000000"/>
                </a:solidFill>
                <a:latin typeface="Arial"/>
              </a:rPr>
              <a:t>l’aménagement</a:t>
            </a:r>
            <a:r>
              <a:rPr lang="en-US" sz="2054" dirty="0">
                <a:solidFill>
                  <a:srgbClr val="000000"/>
                </a:solidFill>
                <a:latin typeface="Arial"/>
              </a:rPr>
              <a:t> </a:t>
            </a:r>
            <a:r>
              <a:rPr lang="en-US" sz="2054" dirty="0" err="1">
                <a:solidFill>
                  <a:srgbClr val="000000"/>
                </a:solidFill>
                <a:latin typeface="Arial"/>
              </a:rPr>
              <a:t>prévu</a:t>
            </a:r>
            <a:r>
              <a:rPr lang="en-US" sz="2054" dirty="0">
                <a:solidFill>
                  <a:srgbClr val="000000"/>
                </a:solidFill>
                <a:latin typeface="Arial"/>
              </a:rPr>
              <a:t> sur </a:t>
            </a:r>
            <a:r>
              <a:rPr lang="en-US" sz="2054" dirty="0" err="1">
                <a:solidFill>
                  <a:srgbClr val="000000"/>
                </a:solidFill>
                <a:latin typeface="Arial"/>
              </a:rPr>
              <a:t>cette</a:t>
            </a:r>
            <a:r>
              <a:rPr lang="en-US" sz="2054" dirty="0">
                <a:solidFill>
                  <a:srgbClr val="000000"/>
                </a:solidFill>
                <a:latin typeface="Arial"/>
              </a:rPr>
              <a:t> zone </a:t>
            </a:r>
            <a:r>
              <a:rPr lang="en-US" sz="2054" dirty="0" err="1">
                <a:solidFill>
                  <a:srgbClr val="000000"/>
                </a:solidFill>
                <a:latin typeface="Arial"/>
              </a:rPr>
              <a:t>était</a:t>
            </a:r>
            <a:r>
              <a:rPr lang="en-US" sz="2054" dirty="0">
                <a:solidFill>
                  <a:srgbClr val="000000"/>
                </a:solidFill>
                <a:latin typeface="Arial"/>
              </a:rPr>
              <a:t> un </a:t>
            </a:r>
            <a:r>
              <a:rPr lang="en-US" sz="2054" dirty="0" err="1">
                <a:solidFill>
                  <a:srgbClr val="000000"/>
                </a:solidFill>
                <a:latin typeface="Arial"/>
              </a:rPr>
              <a:t>seuil</a:t>
            </a:r>
            <a:r>
              <a:rPr lang="en-US" sz="2054" dirty="0">
                <a:solidFill>
                  <a:srgbClr val="000000"/>
                </a:solidFill>
                <a:latin typeface="Arial"/>
              </a:rPr>
              <a:t> </a:t>
            </a:r>
            <a:r>
              <a:rPr lang="en-US" sz="2054" dirty="0" err="1">
                <a:solidFill>
                  <a:srgbClr val="000000"/>
                </a:solidFill>
                <a:latin typeface="Arial"/>
              </a:rPr>
              <a:t>bassin</a:t>
            </a:r>
            <a:r>
              <a:rPr lang="en-US" sz="2054" dirty="0">
                <a:solidFill>
                  <a:srgbClr val="000000"/>
                </a:solidFill>
                <a:latin typeface="Arial"/>
              </a:rPr>
              <a:t>. Suite aux </a:t>
            </a:r>
            <a:r>
              <a:rPr lang="en-US" sz="2054" dirty="0" err="1">
                <a:solidFill>
                  <a:srgbClr val="000000"/>
                </a:solidFill>
                <a:latin typeface="Arial"/>
              </a:rPr>
              <a:t>différentes</a:t>
            </a:r>
            <a:r>
              <a:rPr lang="en-US" sz="2054" dirty="0">
                <a:solidFill>
                  <a:srgbClr val="000000"/>
                </a:solidFill>
                <a:latin typeface="Arial"/>
              </a:rPr>
              <a:t> missions du </a:t>
            </a:r>
            <a:r>
              <a:rPr lang="en-US" sz="2054" dirty="0" err="1">
                <a:solidFill>
                  <a:srgbClr val="000000"/>
                </a:solidFill>
                <a:latin typeface="Arial"/>
              </a:rPr>
              <a:t>référent</a:t>
            </a:r>
            <a:r>
              <a:rPr lang="en-US" sz="2054" dirty="0">
                <a:solidFill>
                  <a:srgbClr val="000000"/>
                </a:solidFill>
                <a:latin typeface="Arial"/>
              </a:rPr>
              <a:t> technique </a:t>
            </a:r>
            <a:r>
              <a:rPr lang="en-US" sz="2054" dirty="0" err="1">
                <a:solidFill>
                  <a:srgbClr val="000000"/>
                </a:solidFill>
                <a:latin typeface="Arial"/>
              </a:rPr>
              <a:t>agricole</a:t>
            </a:r>
            <a:r>
              <a:rPr lang="en-US" sz="2054" dirty="0">
                <a:solidFill>
                  <a:srgbClr val="000000"/>
                </a:solidFill>
                <a:latin typeface="Arial"/>
              </a:rPr>
              <a:t>, il a </a:t>
            </a:r>
            <a:r>
              <a:rPr lang="en-US" sz="2054" dirty="0" err="1">
                <a:solidFill>
                  <a:srgbClr val="000000"/>
                </a:solidFill>
                <a:latin typeface="Arial"/>
              </a:rPr>
              <a:t>été</a:t>
            </a:r>
            <a:r>
              <a:rPr lang="en-US" sz="2054" dirty="0">
                <a:solidFill>
                  <a:srgbClr val="000000"/>
                </a:solidFill>
                <a:latin typeface="Arial"/>
              </a:rPr>
              <a:t> </a:t>
            </a:r>
            <a:r>
              <a:rPr lang="en-US" sz="2054" dirty="0" err="1">
                <a:solidFill>
                  <a:srgbClr val="000000"/>
                </a:solidFill>
                <a:latin typeface="Arial"/>
              </a:rPr>
              <a:t>recommandé</a:t>
            </a:r>
            <a:r>
              <a:rPr lang="en-US" sz="2054" dirty="0">
                <a:solidFill>
                  <a:srgbClr val="000000"/>
                </a:solidFill>
                <a:latin typeface="Arial"/>
              </a:rPr>
              <a:t> de transformer </a:t>
            </a:r>
            <a:r>
              <a:rPr lang="en-US" sz="2054" dirty="0" err="1">
                <a:solidFill>
                  <a:srgbClr val="000000"/>
                </a:solidFill>
                <a:latin typeface="Arial"/>
              </a:rPr>
              <a:t>l'ouvrage</a:t>
            </a:r>
            <a:r>
              <a:rPr lang="en-US" sz="2054" dirty="0">
                <a:solidFill>
                  <a:srgbClr val="000000"/>
                </a:solidFill>
                <a:latin typeface="Arial"/>
              </a:rPr>
              <a:t> </a:t>
            </a:r>
            <a:r>
              <a:rPr lang="en-US" sz="2054" dirty="0" err="1">
                <a:solidFill>
                  <a:srgbClr val="000000"/>
                </a:solidFill>
                <a:latin typeface="Arial"/>
              </a:rPr>
              <a:t>initialement</a:t>
            </a:r>
            <a:r>
              <a:rPr lang="en-US" sz="2054" dirty="0">
                <a:solidFill>
                  <a:srgbClr val="000000"/>
                </a:solidFill>
                <a:latin typeface="Arial"/>
              </a:rPr>
              <a:t> </a:t>
            </a:r>
            <a:r>
              <a:rPr lang="en-US" sz="2054" dirty="0" err="1">
                <a:solidFill>
                  <a:srgbClr val="000000"/>
                </a:solidFill>
                <a:latin typeface="Arial"/>
              </a:rPr>
              <a:t>prévu</a:t>
            </a:r>
            <a:r>
              <a:rPr lang="en-US" sz="2054" dirty="0">
                <a:solidFill>
                  <a:srgbClr val="000000"/>
                </a:solidFill>
                <a:latin typeface="Arial"/>
              </a:rPr>
              <a:t> (</a:t>
            </a:r>
            <a:r>
              <a:rPr lang="en-US" sz="2054" dirty="0" err="1">
                <a:solidFill>
                  <a:srgbClr val="000000"/>
                </a:solidFill>
                <a:latin typeface="Arial"/>
              </a:rPr>
              <a:t>seuil</a:t>
            </a:r>
            <a:r>
              <a:rPr lang="en-US" sz="2054" dirty="0">
                <a:solidFill>
                  <a:srgbClr val="000000"/>
                </a:solidFill>
                <a:latin typeface="Arial"/>
              </a:rPr>
              <a:t> </a:t>
            </a:r>
            <a:r>
              <a:rPr lang="en-US" sz="2054" dirty="0" err="1">
                <a:solidFill>
                  <a:srgbClr val="000000"/>
                </a:solidFill>
                <a:latin typeface="Arial"/>
              </a:rPr>
              <a:t>bassin</a:t>
            </a:r>
            <a:r>
              <a:rPr lang="en-US" sz="2054" dirty="0">
                <a:solidFill>
                  <a:srgbClr val="000000"/>
                </a:solidFill>
                <a:latin typeface="Arial"/>
              </a:rPr>
              <a:t>) </a:t>
            </a:r>
            <a:r>
              <a:rPr lang="en-US" sz="2054" dirty="0" err="1">
                <a:solidFill>
                  <a:srgbClr val="000000"/>
                </a:solidFill>
                <a:latin typeface="Arial"/>
              </a:rPr>
              <a:t>en</a:t>
            </a:r>
            <a:r>
              <a:rPr lang="en-US" sz="2054" dirty="0">
                <a:solidFill>
                  <a:srgbClr val="000000"/>
                </a:solidFill>
                <a:latin typeface="Arial"/>
              </a:rPr>
              <a:t> </a:t>
            </a:r>
            <a:r>
              <a:rPr lang="en-US" sz="2054" dirty="0" err="1">
                <a:solidFill>
                  <a:srgbClr val="000000"/>
                </a:solidFill>
                <a:latin typeface="Arial"/>
              </a:rPr>
              <a:t>bassin</a:t>
            </a:r>
            <a:r>
              <a:rPr lang="en-US" sz="2054" dirty="0">
                <a:solidFill>
                  <a:srgbClr val="000000"/>
                </a:solidFill>
                <a:latin typeface="Arial"/>
              </a:rPr>
              <a:t>. Ce choix </a:t>
            </a:r>
            <a:r>
              <a:rPr lang="en-US" sz="2054" dirty="0" err="1">
                <a:solidFill>
                  <a:srgbClr val="000000"/>
                </a:solidFill>
                <a:latin typeface="Arial"/>
              </a:rPr>
              <a:t>est</a:t>
            </a:r>
            <a:r>
              <a:rPr lang="en-US" sz="2054" dirty="0">
                <a:solidFill>
                  <a:srgbClr val="000000"/>
                </a:solidFill>
                <a:latin typeface="Arial"/>
              </a:rPr>
              <a:t> </a:t>
            </a:r>
            <a:r>
              <a:rPr lang="en-US" sz="2054" dirty="0" err="1">
                <a:solidFill>
                  <a:srgbClr val="000000"/>
                </a:solidFill>
                <a:latin typeface="Arial"/>
              </a:rPr>
              <a:t>dû</a:t>
            </a:r>
            <a:r>
              <a:rPr lang="en-US" sz="2054" dirty="0">
                <a:solidFill>
                  <a:srgbClr val="000000"/>
                </a:solidFill>
                <a:latin typeface="Arial"/>
              </a:rPr>
              <a:t> au fait </a:t>
            </a:r>
            <a:r>
              <a:rPr lang="en-US" sz="2054" dirty="0" err="1">
                <a:solidFill>
                  <a:srgbClr val="000000"/>
                </a:solidFill>
                <a:latin typeface="Arial"/>
              </a:rPr>
              <a:t>qu'il</a:t>
            </a:r>
            <a:r>
              <a:rPr lang="en-US" sz="2054" dirty="0">
                <a:solidFill>
                  <a:srgbClr val="000000"/>
                </a:solidFill>
                <a:latin typeface="Arial"/>
              </a:rPr>
              <a:t> </a:t>
            </a:r>
            <a:r>
              <a:rPr lang="en-US" sz="2054" dirty="0" err="1">
                <a:solidFill>
                  <a:srgbClr val="000000"/>
                </a:solidFill>
                <a:latin typeface="Arial"/>
              </a:rPr>
              <a:t>était</a:t>
            </a:r>
            <a:r>
              <a:rPr lang="en-US" sz="2054" dirty="0">
                <a:solidFill>
                  <a:srgbClr val="000000"/>
                </a:solidFill>
                <a:latin typeface="Arial"/>
              </a:rPr>
              <a:t> plus pertinent </a:t>
            </a:r>
            <a:r>
              <a:rPr lang="en-US" sz="2054" dirty="0" err="1">
                <a:solidFill>
                  <a:srgbClr val="000000"/>
                </a:solidFill>
                <a:latin typeface="Arial"/>
              </a:rPr>
              <a:t>d'installer</a:t>
            </a:r>
            <a:r>
              <a:rPr lang="en-US" sz="2054" dirty="0">
                <a:solidFill>
                  <a:srgbClr val="000000"/>
                </a:solidFill>
                <a:latin typeface="Arial"/>
              </a:rPr>
              <a:t> un </a:t>
            </a:r>
            <a:r>
              <a:rPr lang="en-US" sz="2054" dirty="0" err="1">
                <a:solidFill>
                  <a:srgbClr val="000000"/>
                </a:solidFill>
                <a:latin typeface="Arial"/>
              </a:rPr>
              <a:t>bassin</a:t>
            </a:r>
            <a:r>
              <a:rPr lang="en-US" sz="2054" dirty="0">
                <a:solidFill>
                  <a:srgbClr val="000000"/>
                </a:solidFill>
                <a:latin typeface="Arial"/>
              </a:rPr>
              <a:t> le long </a:t>
            </a:r>
            <a:r>
              <a:rPr lang="en-US" sz="2054" dirty="0" err="1">
                <a:solidFill>
                  <a:srgbClr val="000000"/>
                </a:solidFill>
                <a:latin typeface="Arial"/>
              </a:rPr>
              <a:t>d’une</a:t>
            </a:r>
            <a:r>
              <a:rPr lang="en-US" sz="2054" dirty="0">
                <a:solidFill>
                  <a:srgbClr val="000000"/>
                </a:solidFill>
                <a:latin typeface="Arial"/>
              </a:rPr>
              <a:t> </a:t>
            </a:r>
            <a:r>
              <a:rPr lang="en-US" sz="2054" dirty="0" err="1">
                <a:solidFill>
                  <a:srgbClr val="000000"/>
                </a:solidFill>
                <a:latin typeface="Arial"/>
              </a:rPr>
              <a:t>piste</a:t>
            </a:r>
            <a:r>
              <a:rPr lang="en-US" sz="2054" dirty="0">
                <a:solidFill>
                  <a:srgbClr val="000000"/>
                </a:solidFill>
                <a:latin typeface="Arial"/>
              </a:rPr>
              <a:t> </a:t>
            </a:r>
            <a:r>
              <a:rPr lang="en-US" sz="2054" dirty="0" err="1">
                <a:solidFill>
                  <a:srgbClr val="000000"/>
                </a:solidFill>
                <a:latin typeface="Arial"/>
              </a:rPr>
              <a:t>rurale</a:t>
            </a:r>
            <a:r>
              <a:rPr lang="en-US" sz="2054" dirty="0">
                <a:solidFill>
                  <a:srgbClr val="000000"/>
                </a:solidFill>
                <a:latin typeface="Arial"/>
              </a:rPr>
              <a:t> </a:t>
            </a:r>
            <a:r>
              <a:rPr lang="en-US" sz="2054" dirty="0" err="1">
                <a:solidFill>
                  <a:srgbClr val="000000"/>
                </a:solidFill>
                <a:latin typeface="Arial"/>
              </a:rPr>
              <a:t>construite</a:t>
            </a:r>
            <a:r>
              <a:rPr lang="en-US" sz="2054" dirty="0">
                <a:solidFill>
                  <a:srgbClr val="000000"/>
                </a:solidFill>
                <a:latin typeface="Arial"/>
              </a:rPr>
              <a:t> dans la zone (PR12). En </a:t>
            </a:r>
            <a:r>
              <a:rPr lang="en-US" sz="2054" dirty="0" err="1">
                <a:solidFill>
                  <a:srgbClr val="000000"/>
                </a:solidFill>
                <a:latin typeface="Arial"/>
              </a:rPr>
              <a:t>effet</a:t>
            </a:r>
            <a:r>
              <a:rPr lang="en-US" sz="2054" dirty="0">
                <a:solidFill>
                  <a:srgbClr val="000000"/>
                </a:solidFill>
                <a:latin typeface="Arial"/>
              </a:rPr>
              <a:t>, la longueur de la </a:t>
            </a:r>
            <a:r>
              <a:rPr lang="en-US" sz="2054" dirty="0" err="1">
                <a:solidFill>
                  <a:srgbClr val="000000"/>
                </a:solidFill>
                <a:latin typeface="Arial"/>
              </a:rPr>
              <a:t>piste</a:t>
            </a:r>
            <a:r>
              <a:rPr lang="en-US" sz="2054" dirty="0">
                <a:solidFill>
                  <a:srgbClr val="000000"/>
                </a:solidFill>
                <a:latin typeface="Arial"/>
              </a:rPr>
              <a:t> </a:t>
            </a:r>
            <a:r>
              <a:rPr lang="en-US" sz="2054" dirty="0" err="1">
                <a:solidFill>
                  <a:srgbClr val="000000"/>
                </a:solidFill>
                <a:latin typeface="Arial"/>
              </a:rPr>
              <a:t>rurale</a:t>
            </a:r>
            <a:r>
              <a:rPr lang="en-US" sz="2054" dirty="0">
                <a:solidFill>
                  <a:srgbClr val="000000"/>
                </a:solidFill>
                <a:latin typeface="Arial"/>
              </a:rPr>
              <a:t> fait un excellent glacis pour la </a:t>
            </a:r>
            <a:r>
              <a:rPr lang="en-US" sz="2054" dirty="0" err="1">
                <a:solidFill>
                  <a:srgbClr val="000000"/>
                </a:solidFill>
                <a:latin typeface="Arial"/>
              </a:rPr>
              <a:t>récupération</a:t>
            </a:r>
            <a:r>
              <a:rPr lang="en-US" sz="2054" dirty="0">
                <a:solidFill>
                  <a:srgbClr val="000000"/>
                </a:solidFill>
                <a:latin typeface="Arial"/>
              </a:rPr>
              <a:t> des eaux de </a:t>
            </a:r>
            <a:r>
              <a:rPr lang="en-US" sz="2054" dirty="0" err="1">
                <a:solidFill>
                  <a:srgbClr val="000000"/>
                </a:solidFill>
                <a:latin typeface="Arial"/>
              </a:rPr>
              <a:t>pluies</a:t>
            </a:r>
            <a:r>
              <a:rPr lang="en-US" sz="2054" dirty="0">
                <a:solidFill>
                  <a:srgbClr val="000000"/>
                </a:solidFill>
                <a:latin typeface="Arial"/>
              </a:rPr>
              <a:t> </a:t>
            </a:r>
            <a:r>
              <a:rPr lang="en-US" sz="2054" dirty="0" err="1">
                <a:solidFill>
                  <a:srgbClr val="000000"/>
                </a:solidFill>
                <a:latin typeface="Arial"/>
              </a:rPr>
              <a:t>permettant</a:t>
            </a:r>
            <a:r>
              <a:rPr lang="en-US" sz="2054" dirty="0">
                <a:solidFill>
                  <a:srgbClr val="000000"/>
                </a:solidFill>
                <a:latin typeface="Arial"/>
              </a:rPr>
              <a:t> de </a:t>
            </a:r>
            <a:r>
              <a:rPr lang="en-US" sz="2054" dirty="0" err="1">
                <a:solidFill>
                  <a:srgbClr val="000000"/>
                </a:solidFill>
                <a:latin typeface="Arial"/>
              </a:rPr>
              <a:t>rapidement</a:t>
            </a:r>
            <a:r>
              <a:rPr lang="en-US" sz="2054" dirty="0">
                <a:solidFill>
                  <a:srgbClr val="000000"/>
                </a:solidFill>
                <a:latin typeface="Arial"/>
              </a:rPr>
              <a:t> </a:t>
            </a:r>
            <a:r>
              <a:rPr lang="en-US" sz="2054" dirty="0" err="1">
                <a:solidFill>
                  <a:srgbClr val="000000"/>
                </a:solidFill>
                <a:latin typeface="Arial"/>
              </a:rPr>
              <a:t>remplir</a:t>
            </a:r>
            <a:r>
              <a:rPr lang="en-US" sz="2054" dirty="0">
                <a:solidFill>
                  <a:srgbClr val="000000"/>
                </a:solidFill>
                <a:latin typeface="Arial"/>
              </a:rPr>
              <a:t> le grand </a:t>
            </a:r>
            <a:r>
              <a:rPr lang="en-US" sz="2054" dirty="0" err="1">
                <a:solidFill>
                  <a:srgbClr val="000000"/>
                </a:solidFill>
                <a:latin typeface="Arial"/>
              </a:rPr>
              <a:t>bassin</a:t>
            </a:r>
            <a:r>
              <a:rPr lang="en-US" sz="2054" dirty="0">
                <a:solidFill>
                  <a:srgbClr val="000000"/>
                </a:solidFill>
                <a:latin typeface="Arial"/>
              </a:rPr>
              <a:t> </a:t>
            </a:r>
            <a:r>
              <a:rPr lang="en-US" sz="2054" dirty="0" err="1">
                <a:solidFill>
                  <a:srgbClr val="000000"/>
                </a:solidFill>
                <a:latin typeface="Arial"/>
              </a:rPr>
              <a:t>d'une</a:t>
            </a:r>
            <a:r>
              <a:rPr lang="en-US" sz="2054" dirty="0">
                <a:solidFill>
                  <a:srgbClr val="000000"/>
                </a:solidFill>
                <a:latin typeface="Arial"/>
              </a:rPr>
              <a:t> </a:t>
            </a:r>
            <a:r>
              <a:rPr lang="en-US" sz="2054" dirty="0" err="1">
                <a:solidFill>
                  <a:srgbClr val="000000"/>
                </a:solidFill>
                <a:latin typeface="Arial"/>
              </a:rPr>
              <a:t>capacité</a:t>
            </a:r>
            <a:r>
              <a:rPr lang="en-US" sz="2054" dirty="0">
                <a:solidFill>
                  <a:srgbClr val="000000"/>
                </a:solidFill>
                <a:latin typeface="Arial"/>
              </a:rPr>
              <a:t> de 75 m3 (40 m3 sur </a:t>
            </a:r>
            <a:r>
              <a:rPr lang="en-US" sz="2054" dirty="0" err="1">
                <a:solidFill>
                  <a:srgbClr val="000000"/>
                </a:solidFill>
                <a:latin typeface="Arial"/>
              </a:rPr>
              <a:t>l'ouvrage</a:t>
            </a:r>
            <a:r>
              <a:rPr lang="en-US" sz="2054" dirty="0">
                <a:solidFill>
                  <a:srgbClr val="000000"/>
                </a:solidFill>
                <a:latin typeface="Arial"/>
              </a:rPr>
              <a:t> initial), dans </a:t>
            </a:r>
            <a:r>
              <a:rPr lang="en-US" sz="2054" dirty="0" err="1">
                <a:solidFill>
                  <a:srgbClr val="000000"/>
                </a:solidFill>
                <a:latin typeface="Arial"/>
              </a:rPr>
              <a:t>une</a:t>
            </a:r>
            <a:r>
              <a:rPr lang="en-US" sz="2054" dirty="0">
                <a:solidFill>
                  <a:srgbClr val="000000"/>
                </a:solidFill>
                <a:latin typeface="Arial"/>
              </a:rPr>
              <a:t> zone qui </a:t>
            </a:r>
            <a:r>
              <a:rPr lang="en-US" sz="2054" dirty="0" err="1">
                <a:solidFill>
                  <a:srgbClr val="000000"/>
                </a:solidFill>
                <a:latin typeface="Arial"/>
              </a:rPr>
              <a:t>n’avait</a:t>
            </a:r>
            <a:r>
              <a:rPr lang="en-US" sz="2054" dirty="0">
                <a:solidFill>
                  <a:srgbClr val="000000"/>
                </a:solidFill>
                <a:latin typeface="Arial"/>
              </a:rPr>
              <a:t> pas </a:t>
            </a:r>
            <a:r>
              <a:rPr lang="en-US" sz="2054" dirty="0" err="1">
                <a:solidFill>
                  <a:srgbClr val="000000"/>
                </a:solidFill>
                <a:latin typeface="Arial"/>
              </a:rPr>
              <a:t>bénéficié</a:t>
            </a:r>
            <a:r>
              <a:rPr lang="en-US" sz="2054" dirty="0">
                <a:solidFill>
                  <a:srgbClr val="000000"/>
                </a:solidFill>
                <a:latin typeface="Arial"/>
              </a:rPr>
              <a:t> </a:t>
            </a:r>
            <a:r>
              <a:rPr lang="en-US" sz="2054" dirty="0" err="1">
                <a:solidFill>
                  <a:srgbClr val="000000"/>
                </a:solidFill>
                <a:latin typeface="Arial"/>
              </a:rPr>
              <a:t>d’aménagements</a:t>
            </a:r>
            <a:r>
              <a:rPr lang="en-US" sz="2054" dirty="0">
                <a:solidFill>
                  <a:srgbClr val="000000"/>
                </a:solidFill>
                <a:latin typeface="Arial"/>
              </a:rPr>
              <a:t>. Lors de </a:t>
            </a:r>
            <a:r>
              <a:rPr lang="en-US" sz="2054" dirty="0" err="1">
                <a:solidFill>
                  <a:srgbClr val="000000"/>
                </a:solidFill>
                <a:latin typeface="Arial"/>
              </a:rPr>
              <a:t>cette</a:t>
            </a:r>
            <a:r>
              <a:rPr lang="en-US" sz="2054" dirty="0">
                <a:solidFill>
                  <a:srgbClr val="000000"/>
                </a:solidFill>
                <a:latin typeface="Arial"/>
              </a:rPr>
              <a:t> construction, SOS ESF a fait </a:t>
            </a:r>
            <a:r>
              <a:rPr lang="en-US" sz="2054" dirty="0" err="1">
                <a:solidFill>
                  <a:srgbClr val="000000"/>
                </a:solidFill>
                <a:latin typeface="Arial"/>
              </a:rPr>
              <a:t>appel</a:t>
            </a:r>
            <a:r>
              <a:rPr lang="en-US" sz="2054" dirty="0">
                <a:solidFill>
                  <a:srgbClr val="000000"/>
                </a:solidFill>
                <a:latin typeface="Arial"/>
              </a:rPr>
              <a:t> à </a:t>
            </a:r>
            <a:r>
              <a:rPr lang="en-US" sz="2054" dirty="0" err="1">
                <a:solidFill>
                  <a:srgbClr val="000000"/>
                </a:solidFill>
                <a:latin typeface="Arial"/>
              </a:rPr>
              <a:t>une</a:t>
            </a:r>
            <a:r>
              <a:rPr lang="en-US" sz="2054" dirty="0">
                <a:solidFill>
                  <a:srgbClr val="000000"/>
                </a:solidFill>
                <a:latin typeface="Arial"/>
              </a:rPr>
              <a:t> </a:t>
            </a:r>
            <a:r>
              <a:rPr lang="en-US" sz="2054" dirty="0" err="1">
                <a:solidFill>
                  <a:srgbClr val="000000"/>
                </a:solidFill>
                <a:latin typeface="Arial"/>
              </a:rPr>
              <a:t>grande</a:t>
            </a:r>
            <a:r>
              <a:rPr lang="en-US" sz="2054" dirty="0">
                <a:solidFill>
                  <a:srgbClr val="000000"/>
                </a:solidFill>
                <a:latin typeface="Arial"/>
              </a:rPr>
              <a:t> </a:t>
            </a:r>
            <a:r>
              <a:rPr lang="en-US" sz="2054" dirty="0" err="1">
                <a:solidFill>
                  <a:srgbClr val="000000"/>
                </a:solidFill>
                <a:latin typeface="Arial"/>
              </a:rPr>
              <a:t>quantité</a:t>
            </a:r>
            <a:r>
              <a:rPr lang="en-US" sz="2054" dirty="0">
                <a:solidFill>
                  <a:srgbClr val="000000"/>
                </a:solidFill>
                <a:latin typeface="Arial"/>
              </a:rPr>
              <a:t> de main </a:t>
            </a:r>
            <a:r>
              <a:rPr lang="en-US" sz="2054" dirty="0" err="1">
                <a:solidFill>
                  <a:srgbClr val="000000"/>
                </a:solidFill>
                <a:latin typeface="Arial"/>
              </a:rPr>
              <a:t>d’œuvre</a:t>
            </a:r>
            <a:r>
              <a:rPr lang="en-US" sz="2054" dirty="0">
                <a:solidFill>
                  <a:srgbClr val="000000"/>
                </a:solidFill>
                <a:latin typeface="Arial"/>
              </a:rPr>
              <a:t> locale pour </a:t>
            </a:r>
            <a:r>
              <a:rPr lang="en-US" sz="2054" dirty="0" err="1">
                <a:solidFill>
                  <a:srgbClr val="000000"/>
                </a:solidFill>
                <a:latin typeface="Arial"/>
              </a:rPr>
              <a:t>pouvoir</a:t>
            </a:r>
            <a:r>
              <a:rPr lang="en-US" sz="2054" dirty="0">
                <a:solidFill>
                  <a:srgbClr val="000000"/>
                </a:solidFill>
                <a:latin typeface="Arial"/>
              </a:rPr>
              <a:t> </a:t>
            </a:r>
            <a:r>
              <a:rPr lang="en-US" sz="2054" dirty="0" err="1">
                <a:solidFill>
                  <a:srgbClr val="000000"/>
                </a:solidFill>
                <a:latin typeface="Arial"/>
              </a:rPr>
              <a:t>finaliser</a:t>
            </a:r>
            <a:r>
              <a:rPr lang="en-US" sz="2054" dirty="0">
                <a:solidFill>
                  <a:srgbClr val="000000"/>
                </a:solidFill>
                <a:latin typeface="Arial"/>
              </a:rPr>
              <a:t> la construction </a:t>
            </a:r>
            <a:r>
              <a:rPr lang="en-US" sz="2054" dirty="0" err="1">
                <a:solidFill>
                  <a:srgbClr val="000000"/>
                </a:solidFill>
                <a:latin typeface="Arial"/>
              </a:rPr>
              <a:t>avant</a:t>
            </a:r>
            <a:r>
              <a:rPr lang="en-US" sz="2054" dirty="0">
                <a:solidFill>
                  <a:srgbClr val="000000"/>
                </a:solidFill>
                <a:latin typeface="Arial"/>
              </a:rPr>
              <a:t> la </a:t>
            </a:r>
            <a:r>
              <a:rPr lang="en-US" sz="2054" dirty="0" err="1">
                <a:solidFill>
                  <a:srgbClr val="000000"/>
                </a:solidFill>
                <a:latin typeface="Arial"/>
              </a:rPr>
              <a:t>période</a:t>
            </a:r>
            <a:r>
              <a:rPr lang="en-US" sz="2054" dirty="0">
                <a:solidFill>
                  <a:srgbClr val="000000"/>
                </a:solidFill>
                <a:latin typeface="Arial"/>
              </a:rPr>
              <a:t> des </a:t>
            </a:r>
            <a:r>
              <a:rPr lang="en-US" sz="2054" dirty="0" err="1">
                <a:solidFill>
                  <a:srgbClr val="000000"/>
                </a:solidFill>
                <a:latin typeface="Arial"/>
              </a:rPr>
              <a:t>pluies</a:t>
            </a:r>
            <a:r>
              <a:rPr lang="en-US" sz="2054" dirty="0">
                <a:solidFill>
                  <a:srgbClr val="000000"/>
                </a:solidFill>
                <a:latin typeface="Arial"/>
              </a:rPr>
              <a:t>.</a:t>
            </a:r>
          </a:p>
          <a:p>
            <a:pPr algn="l">
              <a:lnSpc>
                <a:spcPts val="2464"/>
              </a:lnSpc>
            </a:pPr>
            <a:endParaRPr lang="en-US" sz="2054" dirty="0">
              <a:solidFill>
                <a:srgbClr val="000000"/>
              </a:solidFill>
              <a:latin typeface="Arial"/>
            </a:endParaRPr>
          </a:p>
          <a:p>
            <a:pPr algn="just">
              <a:lnSpc>
                <a:spcPts val="1951"/>
              </a:lnSpc>
            </a:pPr>
            <a:r>
              <a:rPr lang="en-US" sz="2054" dirty="0">
                <a:solidFill>
                  <a:srgbClr val="000000"/>
                </a:solidFill>
                <a:latin typeface="Arial"/>
              </a:rPr>
              <a:t>Le devis </a:t>
            </a:r>
            <a:r>
              <a:rPr lang="en-US" sz="2054" dirty="0" err="1">
                <a:solidFill>
                  <a:srgbClr val="000000"/>
                </a:solidFill>
                <a:latin typeface="Arial"/>
              </a:rPr>
              <a:t>prévisionnel</a:t>
            </a:r>
            <a:r>
              <a:rPr lang="en-US" sz="2054" dirty="0">
                <a:solidFill>
                  <a:srgbClr val="000000"/>
                </a:solidFill>
                <a:latin typeface="Arial"/>
              </a:rPr>
              <a:t> correspond au devis </a:t>
            </a:r>
            <a:r>
              <a:rPr lang="en-US" sz="2054" dirty="0" err="1">
                <a:solidFill>
                  <a:srgbClr val="000000"/>
                </a:solidFill>
                <a:latin typeface="Arial"/>
              </a:rPr>
              <a:t>réalisé</a:t>
            </a:r>
            <a:r>
              <a:rPr lang="en-US" sz="2054" dirty="0">
                <a:solidFill>
                  <a:srgbClr val="000000"/>
                </a:solidFill>
                <a:latin typeface="Arial"/>
              </a:rPr>
              <a:t> pour le </a:t>
            </a:r>
            <a:r>
              <a:rPr lang="en-US" sz="2054" dirty="0" err="1">
                <a:solidFill>
                  <a:srgbClr val="000000"/>
                </a:solidFill>
                <a:latin typeface="Arial"/>
              </a:rPr>
              <a:t>seuil</a:t>
            </a:r>
            <a:r>
              <a:rPr lang="en-US" sz="2054" dirty="0">
                <a:solidFill>
                  <a:srgbClr val="000000"/>
                </a:solidFill>
                <a:latin typeface="Arial"/>
              </a:rPr>
              <a:t> </a:t>
            </a:r>
            <a:r>
              <a:rPr lang="en-US" sz="2054" dirty="0" err="1">
                <a:solidFill>
                  <a:srgbClr val="000000"/>
                </a:solidFill>
                <a:latin typeface="Arial"/>
              </a:rPr>
              <a:t>bassin</a:t>
            </a:r>
            <a:r>
              <a:rPr lang="en-US" sz="2054" dirty="0">
                <a:solidFill>
                  <a:srgbClr val="000000"/>
                </a:solidFill>
                <a:latin typeface="Arial"/>
              </a:rPr>
              <a:t> </a:t>
            </a:r>
            <a:r>
              <a:rPr lang="en-US" sz="2054" dirty="0" err="1">
                <a:solidFill>
                  <a:srgbClr val="000000"/>
                </a:solidFill>
                <a:latin typeface="Arial"/>
              </a:rPr>
              <a:t>prévu</a:t>
            </a:r>
            <a:r>
              <a:rPr lang="en-US" sz="2054" dirty="0">
                <a:solidFill>
                  <a:srgbClr val="000000"/>
                </a:solidFill>
                <a:latin typeface="Arial"/>
              </a:rPr>
              <a:t> </a:t>
            </a:r>
            <a:r>
              <a:rPr lang="en-US" sz="2054" dirty="0" err="1">
                <a:solidFill>
                  <a:srgbClr val="000000"/>
                </a:solidFill>
                <a:latin typeface="Arial"/>
              </a:rPr>
              <a:t>initialement</a:t>
            </a:r>
            <a:r>
              <a:rPr lang="en-US" sz="2054" dirty="0">
                <a:solidFill>
                  <a:srgbClr val="000000"/>
                </a:solidFill>
                <a:latin typeface="Arial"/>
              </a:rPr>
              <a:t>, et le </a:t>
            </a:r>
            <a:r>
              <a:rPr lang="en-US" sz="2054" dirty="0" err="1">
                <a:solidFill>
                  <a:srgbClr val="000000"/>
                </a:solidFill>
                <a:latin typeface="Arial"/>
              </a:rPr>
              <a:t>réel</a:t>
            </a:r>
            <a:r>
              <a:rPr lang="en-US" sz="2054" dirty="0">
                <a:solidFill>
                  <a:srgbClr val="000000"/>
                </a:solidFill>
                <a:latin typeface="Arial"/>
              </a:rPr>
              <a:t> correspond au </a:t>
            </a:r>
            <a:r>
              <a:rPr lang="en-US" sz="2054" dirty="0" err="1">
                <a:solidFill>
                  <a:srgbClr val="000000"/>
                </a:solidFill>
                <a:latin typeface="Arial"/>
              </a:rPr>
              <a:t>bilan</a:t>
            </a:r>
            <a:r>
              <a:rPr lang="en-US" sz="2054" dirty="0">
                <a:solidFill>
                  <a:srgbClr val="000000"/>
                </a:solidFill>
                <a:latin typeface="Arial"/>
              </a:rPr>
              <a:t> financier final du </a:t>
            </a:r>
            <a:r>
              <a:rPr lang="en-US" sz="2054" dirty="0" err="1">
                <a:solidFill>
                  <a:srgbClr val="000000"/>
                </a:solidFill>
                <a:latin typeface="Arial"/>
              </a:rPr>
              <a:t>seuil</a:t>
            </a:r>
            <a:r>
              <a:rPr lang="en-US" sz="2054" dirty="0">
                <a:solidFill>
                  <a:srgbClr val="000000"/>
                </a:solidFill>
                <a:latin typeface="Arial"/>
              </a:rPr>
              <a:t> </a:t>
            </a:r>
            <a:r>
              <a:rPr lang="en-US" sz="2054" dirty="0" err="1">
                <a:solidFill>
                  <a:srgbClr val="000000"/>
                </a:solidFill>
                <a:latin typeface="Arial"/>
              </a:rPr>
              <a:t>finalement</a:t>
            </a:r>
            <a:r>
              <a:rPr lang="en-US" sz="2054" dirty="0">
                <a:solidFill>
                  <a:srgbClr val="000000"/>
                </a:solidFill>
                <a:latin typeface="Arial"/>
              </a:rPr>
              <a:t> </a:t>
            </a:r>
            <a:r>
              <a:rPr lang="en-US" sz="2054" dirty="0" err="1">
                <a:solidFill>
                  <a:srgbClr val="000000"/>
                </a:solidFill>
                <a:latin typeface="Arial"/>
              </a:rPr>
              <a:t>réalisé</a:t>
            </a:r>
            <a:r>
              <a:rPr lang="en-US" sz="2054" dirty="0">
                <a:solidFill>
                  <a:srgbClr val="000000"/>
                </a:solidFill>
                <a:latin typeface="Aria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52383" y="627387"/>
            <a:ext cx="6312657" cy="767344"/>
          </a:xfrm>
          <a:prstGeom prst="rect">
            <a:avLst/>
          </a:prstGeom>
        </p:spPr>
        <p:txBody>
          <a:bodyPr lIns="0" tIns="0" rIns="0" bIns="0" rtlCol="0" anchor="t">
            <a:spAutoFit/>
          </a:bodyPr>
          <a:lstStyle/>
          <a:p>
            <a:pPr algn="l">
              <a:lnSpc>
                <a:spcPts val="1918"/>
              </a:lnSpc>
            </a:pPr>
            <a:r>
              <a:rPr lang="en-US" sz="1946">
                <a:solidFill>
                  <a:srgbClr val="000000"/>
                </a:solidFill>
                <a:latin typeface="Arial Bold"/>
              </a:rPr>
              <a:t>BILAN DES BENEFICIAIRES DE CASH FOR WORK ET PRESTATAIRES BASSIN A RAIMONSIN (B5-Raimonsin)</a:t>
            </a:r>
          </a:p>
        </p:txBody>
      </p:sp>
      <p:graphicFrame>
        <p:nvGraphicFramePr>
          <p:cNvPr id="3" name="Table 3"/>
          <p:cNvGraphicFramePr>
            <a:graphicFrameLocks noGrp="1"/>
          </p:cNvGraphicFramePr>
          <p:nvPr/>
        </p:nvGraphicFramePr>
        <p:xfrm>
          <a:off x="1028702" y="2129219"/>
          <a:ext cx="6037469" cy="2233116"/>
        </p:xfrm>
        <a:graphic>
          <a:graphicData uri="http://schemas.openxmlformats.org/drawingml/2006/table">
            <a:tbl>
              <a:tblPr/>
              <a:tblGrid>
                <a:gridCol w="1168228">
                  <a:extLst>
                    <a:ext uri="{9D8B030D-6E8A-4147-A177-3AD203B41FA5}">
                      <a16:colId xmlns:a16="http://schemas.microsoft.com/office/drawing/2014/main" val="20000"/>
                    </a:ext>
                  </a:extLst>
                </a:gridCol>
                <a:gridCol w="907601">
                  <a:extLst>
                    <a:ext uri="{9D8B030D-6E8A-4147-A177-3AD203B41FA5}">
                      <a16:colId xmlns:a16="http://schemas.microsoft.com/office/drawing/2014/main" val="20001"/>
                    </a:ext>
                  </a:extLst>
                </a:gridCol>
                <a:gridCol w="831823">
                  <a:extLst>
                    <a:ext uri="{9D8B030D-6E8A-4147-A177-3AD203B41FA5}">
                      <a16:colId xmlns:a16="http://schemas.microsoft.com/office/drawing/2014/main" val="20002"/>
                    </a:ext>
                  </a:extLst>
                </a:gridCol>
                <a:gridCol w="1062025">
                  <a:extLst>
                    <a:ext uri="{9D8B030D-6E8A-4147-A177-3AD203B41FA5}">
                      <a16:colId xmlns:a16="http://schemas.microsoft.com/office/drawing/2014/main" val="20003"/>
                    </a:ext>
                  </a:extLst>
                </a:gridCol>
                <a:gridCol w="1085562">
                  <a:extLst>
                    <a:ext uri="{9D8B030D-6E8A-4147-A177-3AD203B41FA5}">
                      <a16:colId xmlns:a16="http://schemas.microsoft.com/office/drawing/2014/main" val="20004"/>
                    </a:ext>
                  </a:extLst>
                </a:gridCol>
                <a:gridCol w="982230">
                  <a:extLst>
                    <a:ext uri="{9D8B030D-6E8A-4147-A177-3AD203B41FA5}">
                      <a16:colId xmlns:a16="http://schemas.microsoft.com/office/drawing/2014/main" val="20005"/>
                    </a:ext>
                  </a:extLst>
                </a:gridCol>
              </a:tblGrid>
              <a:tr h="247945">
                <a:tc gridSpan="3">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3">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17619"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1933">
                <a:tc gridSpan="3">
                  <a:txBody>
                    <a:bodyPr/>
                    <a:lstStyle/>
                    <a:p>
                      <a:pPr algn="ctr">
                        <a:lnSpc>
                          <a:spcPts val="1000"/>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Prestation</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3">
                  <a:txBody>
                    <a:bodyPr/>
                    <a:lstStyle/>
                    <a:p>
                      <a:pPr algn="ctr">
                        <a:lnSpc>
                          <a:spcPts val="1000"/>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a:solidFill>
                            <a:srgbClr val="000000"/>
                          </a:solidFill>
                          <a:latin typeface="Arial Bold"/>
                        </a:rPr>
                        <a:t>Cash for work</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775">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9">
                          <a:solidFill>
                            <a:srgbClr val="000000"/>
                          </a:solidFill>
                          <a:latin typeface="Arial Bold"/>
                        </a:rPr>
                        <a:t>Prévisionnel</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19">
                          <a:solidFill>
                            <a:srgbClr val="000000"/>
                          </a:solidFill>
                          <a:latin typeface="Arial Bold"/>
                        </a:rPr>
                        <a:t>Réel</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9">
                          <a:solidFill>
                            <a:srgbClr val="000000"/>
                          </a:solidFill>
                          <a:latin typeface="Arial Bold"/>
                        </a:rPr>
                        <a:t>Prévisionnel</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1038"/>
                        </a:lnSpc>
                        <a:defRPr/>
                      </a:pPr>
                      <a:r>
                        <a:rPr lang="en-US" sz="865" spc="-19">
                          <a:solidFill>
                            <a:srgbClr val="000000"/>
                          </a:solidFill>
                          <a:latin typeface="Arial Bold"/>
                        </a:rPr>
                        <a:t>Réel</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560">
                <a:tc>
                  <a:txBody>
                    <a:bodyPr/>
                    <a:lstStyle/>
                    <a:p>
                      <a:pPr algn="l">
                        <a:lnSpc>
                          <a:spcPts val="1038"/>
                        </a:lnSpc>
                        <a:defRPr/>
                      </a:pPr>
                      <a:r>
                        <a:rPr lang="en-US" sz="865">
                          <a:solidFill>
                            <a:srgbClr val="000000"/>
                          </a:solidFill>
                          <a:latin typeface="Arial"/>
                        </a:rPr>
                        <a:t>Prestataires locaux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976"/>
                        </a:lnSpc>
                        <a:defRPr/>
                      </a:pPr>
                      <a:r>
                        <a:rPr lang="en-US" sz="865">
                          <a:solidFill>
                            <a:srgbClr val="000000"/>
                          </a:solidFill>
                          <a:latin typeface="Arial"/>
                        </a:rPr>
                        <a:t>Main d'œuvre local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45164">
                <a:tc>
                  <a:txBody>
                    <a:bodyPr/>
                    <a:lstStyle/>
                    <a:p>
                      <a:pPr algn="l">
                        <a:lnSpc>
                          <a:spcPts val="990"/>
                        </a:lnSpc>
                        <a:defRPr/>
                      </a:pPr>
                      <a:r>
                        <a:rPr lang="en-US" sz="865">
                          <a:solidFill>
                            <a:srgbClr val="000000"/>
                          </a:solidFill>
                          <a:latin typeface="Arial"/>
                        </a:rPr>
                        <a:t>Achat + livraison roche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Fouille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94">
                <a:tc>
                  <a:txBody>
                    <a:bodyPr/>
                    <a:lstStyle/>
                    <a:p>
                      <a:pPr algn="l">
                        <a:lnSpc>
                          <a:spcPts val="976"/>
                        </a:lnSpc>
                        <a:defRPr/>
                      </a:pPr>
                      <a:r>
                        <a:rPr lang="en-US" sz="865">
                          <a:solidFill>
                            <a:srgbClr val="000000"/>
                          </a:solidFill>
                          <a:latin typeface="Arial"/>
                        </a:rPr>
                        <a:t>Achat + livraison sable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a:solidFill>
                            <a:srgbClr val="000000"/>
                          </a:solidFill>
                          <a:latin typeface="Arial"/>
                        </a:rPr>
                        <a:t>Boss chef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3</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560">
                <a:tc>
                  <a:txBody>
                    <a:bodyPr/>
                    <a:lstStyle/>
                    <a:p>
                      <a:pPr algn="l">
                        <a:lnSpc>
                          <a:spcPts val="976"/>
                        </a:lnSpc>
                        <a:defRPr/>
                      </a:pPr>
                      <a:r>
                        <a:rPr lang="en-US" sz="865">
                          <a:solidFill>
                            <a:srgbClr val="000000"/>
                          </a:solidFill>
                          <a:latin typeface="Arial"/>
                        </a:rPr>
                        <a:t>Achat + livraison d'eau</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Contremaître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5616">
                <a:tc>
                  <a:txBody>
                    <a:bodyPr/>
                    <a:lstStyle/>
                    <a:p>
                      <a:pPr algn="l">
                        <a:lnSpc>
                          <a:spcPts val="990"/>
                        </a:lnSpc>
                        <a:defRPr/>
                      </a:pPr>
                      <a:r>
                        <a:rPr lang="en-US" sz="865" spc="-9">
                          <a:solidFill>
                            <a:srgbClr val="000000"/>
                          </a:solidFill>
                          <a:latin typeface="Arial"/>
                        </a:rPr>
                        <a:t>Achat + livraison gravier</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19">
                          <a:solidFill>
                            <a:srgbClr val="000000"/>
                          </a:solidFill>
                          <a:latin typeface="Arial"/>
                        </a:rPr>
                        <a:t>Maçon</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3560">
                <a:tc>
                  <a:txBody>
                    <a:bodyPr/>
                    <a:lstStyle/>
                    <a:p>
                      <a:pPr algn="l">
                        <a:lnSpc>
                          <a:spcPts val="990"/>
                        </a:lnSpc>
                        <a:defRPr/>
                      </a:pPr>
                      <a:r>
                        <a:rPr lang="en-US" sz="865" spc="-9">
                          <a:solidFill>
                            <a:srgbClr val="000000"/>
                          </a:solidFill>
                          <a:latin typeface="Arial"/>
                        </a:rPr>
                        <a:t>Achat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a:solidFill>
                            <a:srgbClr val="000000"/>
                          </a:solidFill>
                          <a:latin typeface="Arial"/>
                        </a:rPr>
                        <a:t>Maitre Pelle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3560">
                <a:tc>
                  <a:txBody>
                    <a:bodyPr/>
                    <a:lstStyle/>
                    <a:p>
                      <a:pPr algn="l">
                        <a:lnSpc>
                          <a:spcPts val="976"/>
                        </a:lnSpc>
                        <a:defRPr/>
                      </a:pPr>
                      <a:r>
                        <a:rPr lang="en-US" sz="865">
                          <a:solidFill>
                            <a:srgbClr val="000000"/>
                          </a:solidFill>
                          <a:latin typeface="Arial"/>
                        </a:rPr>
                        <a:t>Transport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Manœuvre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48">
                          <a:solidFill>
                            <a:srgbClr val="000000"/>
                          </a:solidFill>
                          <a:latin typeface="Arial"/>
                        </a:rPr>
                        <a:t>4</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10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1440">
                <a:tc>
                  <a:txBody>
                    <a:bodyPr/>
                    <a:lstStyle/>
                    <a:p>
                      <a:pPr algn="l">
                        <a:lnSpc>
                          <a:spcPts val="1000"/>
                        </a:lnSpc>
                        <a:defRPr/>
                      </a:pPr>
                      <a:r>
                        <a:rPr lang="en-US" sz="865">
                          <a:solidFill>
                            <a:srgbClr val="000000"/>
                          </a:solidFill>
                          <a:latin typeface="Arial"/>
                        </a:rPr>
                        <a:t>Débarquement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solidFill>
                      <a:srgbClr val="7E7E7E"/>
                    </a:solidFill>
                  </a:tcPr>
                </a:tc>
                <a:tc>
                  <a:txBody>
                    <a:bodyPr/>
                    <a:lstStyle/>
                    <a:p>
                      <a:pPr algn="ctr">
                        <a:lnSpc>
                          <a:spcPts val="100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9">
                          <a:solidFill>
                            <a:srgbClr val="000000"/>
                          </a:solidFill>
                          <a:latin typeface="Arial"/>
                        </a:rPr>
                        <a:t>Autres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48">
                          <a:solidFill>
                            <a:srgbClr val="000000"/>
                          </a:solidFill>
                          <a:latin typeface="Arial"/>
                        </a:rPr>
                        <a:t>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48">
                          <a:solidFill>
                            <a:srgbClr val="000000"/>
                          </a:solidFill>
                          <a:latin typeface="Arial"/>
                        </a:rPr>
                        <a:t>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9321">
                <a:tc>
                  <a:txBody>
                    <a:bodyPr/>
                    <a:lstStyle/>
                    <a:p>
                      <a:pPr algn="l">
                        <a:lnSpc>
                          <a:spcPts val="1000"/>
                        </a:lnSpc>
                        <a:defRPr/>
                      </a:pPr>
                      <a:r>
                        <a:rPr lang="en-US" sz="865" spc="-9">
                          <a:solidFill>
                            <a:srgbClr val="000000"/>
                          </a:solidFill>
                          <a:latin typeface="Arial Bold"/>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48">
                          <a:solidFill>
                            <a:srgbClr val="000000"/>
                          </a:solidFill>
                          <a:latin typeface="Arial Bold"/>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48">
                          <a:solidFill>
                            <a:srgbClr val="000000"/>
                          </a:solidFill>
                          <a:latin typeface="Arial Bold"/>
                        </a:rPr>
                        <a:t>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9">
                          <a:solidFill>
                            <a:srgbClr val="000000"/>
                          </a:solidFill>
                          <a:latin typeface="Arial Bold"/>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24">
                          <a:solidFill>
                            <a:srgbClr val="000000"/>
                          </a:solidFill>
                          <a:latin typeface="Arial Bold"/>
                        </a:rPr>
                        <a:t>14</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24">
                          <a:solidFill>
                            <a:srgbClr val="000000"/>
                          </a:solidFill>
                          <a:latin typeface="Arial Bold"/>
                        </a:rPr>
                        <a:t>27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4" name="Table 4"/>
          <p:cNvGraphicFramePr>
            <a:graphicFrameLocks noGrp="1"/>
          </p:cNvGraphicFramePr>
          <p:nvPr/>
        </p:nvGraphicFramePr>
        <p:xfrm>
          <a:off x="1028701" y="4750617"/>
          <a:ext cx="2913019" cy="986668"/>
        </p:xfrm>
        <a:graphic>
          <a:graphicData uri="http://schemas.openxmlformats.org/drawingml/2006/table">
            <a:tbl>
              <a:tblPr/>
              <a:tblGrid>
                <a:gridCol w="1168645">
                  <a:extLst>
                    <a:ext uri="{9D8B030D-6E8A-4147-A177-3AD203B41FA5}">
                      <a16:colId xmlns:a16="http://schemas.microsoft.com/office/drawing/2014/main" val="20000"/>
                    </a:ext>
                  </a:extLst>
                </a:gridCol>
                <a:gridCol w="820916">
                  <a:extLst>
                    <a:ext uri="{9D8B030D-6E8A-4147-A177-3AD203B41FA5}">
                      <a16:colId xmlns:a16="http://schemas.microsoft.com/office/drawing/2014/main" val="20001"/>
                    </a:ext>
                  </a:extLst>
                </a:gridCol>
                <a:gridCol w="923458">
                  <a:extLst>
                    <a:ext uri="{9D8B030D-6E8A-4147-A177-3AD203B41FA5}">
                      <a16:colId xmlns:a16="http://schemas.microsoft.com/office/drawing/2014/main" val="20002"/>
                    </a:ext>
                  </a:extLst>
                </a:gridCol>
              </a:tblGrid>
              <a:tr h="149147">
                <a:tc rowSpan="2">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2">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147">
                <a:tc v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24">
                          <a:solidFill>
                            <a:srgbClr val="000000"/>
                          </a:solidFill>
                          <a:latin typeface="Arial Bold"/>
                        </a:rPr>
                        <a:t>HTG</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9">
                          <a:solidFill>
                            <a:srgbClr val="000000"/>
                          </a:solidFill>
                          <a:latin typeface="Arial Bold"/>
                        </a:rPr>
                        <a:t>Euros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663">
                <a:tc>
                  <a:txBody>
                    <a:bodyPr/>
                    <a:lstStyle/>
                    <a:p>
                      <a:pPr algn="l">
                        <a:lnSpc>
                          <a:spcPts val="990"/>
                        </a:lnSpc>
                        <a:defRPr/>
                      </a:pPr>
                      <a:r>
                        <a:rPr lang="en-US" sz="865">
                          <a:solidFill>
                            <a:srgbClr val="000000"/>
                          </a:solidFill>
                          <a:latin typeface="Arial"/>
                        </a:rPr>
                        <a:t>Prestataires locaux</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a:solidFill>
                            <a:srgbClr val="000000"/>
                          </a:solidFill>
                          <a:latin typeface="Arial"/>
                        </a:rPr>
                        <a:t>137 450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24">
                          <a:solidFill>
                            <a:srgbClr val="000000"/>
                          </a:solidFill>
                          <a:latin typeface="Arial"/>
                        </a:rPr>
                        <a:t>2 411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682">
                <a:tc>
                  <a:txBody>
                    <a:bodyPr/>
                    <a:lstStyle/>
                    <a:p>
                      <a:pPr algn="l">
                        <a:lnSpc>
                          <a:spcPts val="976"/>
                        </a:lnSpc>
                        <a:defRPr/>
                      </a:pPr>
                      <a:r>
                        <a:rPr lang="en-US" sz="865">
                          <a:solidFill>
                            <a:srgbClr val="000000"/>
                          </a:solidFill>
                          <a:latin typeface="Arial"/>
                        </a:rPr>
                        <a:t>Main d'œuvre local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a:solidFill>
                            <a:srgbClr val="000000"/>
                          </a:solidFill>
                          <a:latin typeface="Arial"/>
                        </a:rPr>
                        <a:t>62 000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1 088</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183">
                <a:tc>
                  <a:txBody>
                    <a:bodyPr/>
                    <a:lstStyle/>
                    <a:p>
                      <a:pPr algn="l">
                        <a:lnSpc>
                          <a:spcPts val="976"/>
                        </a:lnSpc>
                        <a:defRPr/>
                      </a:pPr>
                      <a:r>
                        <a:rPr lang="en-US" sz="865" spc="-9">
                          <a:solidFill>
                            <a:srgbClr val="000000"/>
                          </a:solidFill>
                          <a:latin typeface="Arial"/>
                        </a:rPr>
                        <a:t>Total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a:solidFill>
                            <a:srgbClr val="000000"/>
                          </a:solidFill>
                          <a:latin typeface="Arial"/>
                        </a:rPr>
                        <a:t>199 450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3 499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4183">
                <a:tc>
                  <a:txBody>
                    <a:bodyPr/>
                    <a:lstStyle/>
                    <a:p>
                      <a:pPr algn="l">
                        <a:lnSpc>
                          <a:spcPts val="976"/>
                        </a:lnSpc>
                        <a:defRPr/>
                      </a:pPr>
                      <a:r>
                        <a:rPr lang="en-US" sz="865" spc="-9">
                          <a:solidFill>
                            <a:srgbClr val="000000"/>
                          </a:solidFill>
                          <a:latin typeface="Arial"/>
                        </a:rPr>
                        <a:t>Total chantier</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a:solidFill>
                            <a:srgbClr val="000000"/>
                          </a:solidFill>
                          <a:latin typeface="Arial"/>
                        </a:rPr>
                        <a:t>326 825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5 734</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663">
                <a:tc>
                  <a:txBody>
                    <a:bodyPr/>
                    <a:lstStyle/>
                    <a:p>
                      <a:pPr algn="l">
                        <a:lnSpc>
                          <a:spcPts val="1009"/>
                        </a:lnSpc>
                        <a:defRPr/>
                      </a:pPr>
                      <a:r>
                        <a:rPr lang="en-US" sz="865">
                          <a:solidFill>
                            <a:srgbClr val="000000"/>
                          </a:solidFill>
                          <a:latin typeface="Arial"/>
                        </a:rPr>
                        <a:t>Indice %</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865" spc="-24">
                          <a:solidFill>
                            <a:srgbClr val="000000"/>
                          </a:solidFill>
                          <a:latin typeface="Arial Bold"/>
                        </a:rPr>
                        <a:t>61</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865" spc="-24">
                          <a:solidFill>
                            <a:srgbClr val="000000"/>
                          </a:solidFill>
                          <a:latin typeface="Arial Bold"/>
                        </a:rPr>
                        <a:t>61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Table 5"/>
          <p:cNvGraphicFramePr>
            <a:graphicFrameLocks noGrp="1"/>
          </p:cNvGraphicFramePr>
          <p:nvPr/>
        </p:nvGraphicFramePr>
        <p:xfrm>
          <a:off x="5171470" y="4750617"/>
          <a:ext cx="2079051" cy="986668"/>
        </p:xfrm>
        <a:graphic>
          <a:graphicData uri="http://schemas.openxmlformats.org/drawingml/2006/table">
            <a:tbl>
              <a:tblPr/>
              <a:tblGrid>
                <a:gridCol w="855742">
                  <a:extLst>
                    <a:ext uri="{9D8B030D-6E8A-4147-A177-3AD203B41FA5}">
                      <a16:colId xmlns:a16="http://schemas.microsoft.com/office/drawing/2014/main" val="20000"/>
                    </a:ext>
                  </a:extLst>
                </a:gridCol>
                <a:gridCol w="1223309">
                  <a:extLst>
                    <a:ext uri="{9D8B030D-6E8A-4147-A177-3AD203B41FA5}">
                      <a16:colId xmlns:a16="http://schemas.microsoft.com/office/drawing/2014/main" val="20001"/>
                    </a:ext>
                  </a:extLst>
                </a:gridCol>
              </a:tblGrid>
              <a:tr h="149147">
                <a:tc gridSpan="2">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147">
                <a:tc>
                  <a:txBody>
                    <a:bodyPr/>
                    <a:lstStyle/>
                    <a:p>
                      <a:pPr algn="ctr">
                        <a:lnSpc>
                          <a:spcPts val="1000"/>
                        </a:lnSpc>
                        <a:defRPr/>
                      </a:pPr>
                      <a:r>
                        <a:rPr lang="en-US" sz="865" spc="-24">
                          <a:solidFill>
                            <a:srgbClr val="000000"/>
                          </a:solidFill>
                          <a:latin typeface="Arial Bold"/>
                        </a:rPr>
                        <a:t>HTG</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0"/>
                        </a:lnSpc>
                        <a:defRPr/>
                      </a:pPr>
                      <a:r>
                        <a:rPr lang="en-US" sz="865" spc="-9">
                          <a:solidFill>
                            <a:srgbClr val="000000"/>
                          </a:solidFill>
                          <a:latin typeface="Arial Bold"/>
                        </a:rPr>
                        <a:t>Euros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663">
                <a:tc>
                  <a:txBody>
                    <a:bodyPr/>
                    <a:lstStyle/>
                    <a:p>
                      <a:pPr algn="ctr">
                        <a:lnSpc>
                          <a:spcPts val="990"/>
                        </a:lnSpc>
                        <a:defRPr/>
                      </a:pPr>
                      <a:r>
                        <a:rPr lang="en-US" sz="865">
                          <a:solidFill>
                            <a:srgbClr val="000000"/>
                          </a:solidFill>
                          <a:latin typeface="Arial"/>
                        </a:rPr>
                        <a:t>175 600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90"/>
                        </a:lnSpc>
                        <a:defRPr/>
                      </a:pPr>
                      <a:r>
                        <a:rPr lang="en-US" sz="865" spc="-24">
                          <a:solidFill>
                            <a:srgbClr val="000000"/>
                          </a:solidFill>
                          <a:latin typeface="Arial"/>
                        </a:rPr>
                        <a:t>2 992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682">
                <a:tc>
                  <a:txBody>
                    <a:bodyPr/>
                    <a:lstStyle/>
                    <a:p>
                      <a:pPr algn="ctr">
                        <a:lnSpc>
                          <a:spcPts val="976"/>
                        </a:lnSpc>
                        <a:defRPr/>
                      </a:pPr>
                      <a:r>
                        <a:rPr lang="en-US" sz="865">
                          <a:solidFill>
                            <a:srgbClr val="000000"/>
                          </a:solidFill>
                          <a:latin typeface="Arial"/>
                        </a:rPr>
                        <a:t>124 850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2 115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183">
                <a:tc>
                  <a:txBody>
                    <a:bodyPr/>
                    <a:lstStyle/>
                    <a:p>
                      <a:pPr algn="ctr">
                        <a:lnSpc>
                          <a:spcPts val="976"/>
                        </a:lnSpc>
                        <a:defRPr/>
                      </a:pPr>
                      <a:r>
                        <a:rPr lang="en-US" sz="865">
                          <a:solidFill>
                            <a:srgbClr val="000000"/>
                          </a:solidFill>
                          <a:latin typeface="Arial"/>
                        </a:rPr>
                        <a:t>300 450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5 107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4183">
                <a:tc>
                  <a:txBody>
                    <a:bodyPr/>
                    <a:lstStyle/>
                    <a:p>
                      <a:pPr algn="ctr">
                        <a:lnSpc>
                          <a:spcPts val="976"/>
                        </a:lnSpc>
                        <a:defRPr/>
                      </a:pPr>
                      <a:r>
                        <a:rPr lang="en-US" sz="865">
                          <a:solidFill>
                            <a:srgbClr val="000000"/>
                          </a:solidFill>
                          <a:latin typeface="Arial"/>
                        </a:rPr>
                        <a:t>435 975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ctr">
                        <a:lnSpc>
                          <a:spcPts val="976"/>
                        </a:lnSpc>
                        <a:defRPr/>
                      </a:pPr>
                      <a:r>
                        <a:rPr lang="en-US" sz="865" spc="-24">
                          <a:solidFill>
                            <a:srgbClr val="000000"/>
                          </a:solidFill>
                          <a:latin typeface="Arial"/>
                        </a:rPr>
                        <a:t>7 430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663">
                <a:tc>
                  <a:txBody>
                    <a:bodyPr/>
                    <a:lstStyle/>
                    <a:p>
                      <a:pPr algn="ctr">
                        <a:lnSpc>
                          <a:spcPts val="1009"/>
                        </a:lnSpc>
                        <a:defRPr/>
                      </a:pPr>
                      <a:r>
                        <a:rPr lang="en-US" sz="865" spc="-24">
                          <a:solidFill>
                            <a:srgbClr val="000000"/>
                          </a:solidFill>
                          <a:latin typeface="Arial Bold"/>
                        </a:rPr>
                        <a:t>69</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ctr">
                        <a:lnSpc>
                          <a:spcPts val="1009"/>
                        </a:lnSpc>
                        <a:defRPr/>
                      </a:pPr>
                      <a:r>
                        <a:rPr lang="en-US" sz="865" spc="-24">
                          <a:solidFill>
                            <a:srgbClr val="000000"/>
                          </a:solidFill>
                          <a:latin typeface="Arial Bold"/>
                        </a:rPr>
                        <a:t>69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Freeform 6"/>
          <p:cNvSpPr/>
          <p:nvPr/>
        </p:nvSpPr>
        <p:spPr>
          <a:xfrm>
            <a:off x="1782533" y="7709540"/>
            <a:ext cx="1298500" cy="1298318"/>
          </a:xfrm>
          <a:custGeom>
            <a:avLst/>
            <a:gdLst/>
            <a:ahLst/>
            <a:cxnLst/>
            <a:rect l="l" t="t" r="r" b="b"/>
            <a:pathLst>
              <a:path w="1298500" h="1298318">
                <a:moveTo>
                  <a:pt x="0" y="0"/>
                </a:moveTo>
                <a:lnTo>
                  <a:pt x="1298500" y="0"/>
                </a:lnTo>
                <a:lnTo>
                  <a:pt x="1298500" y="1298318"/>
                </a:lnTo>
                <a:lnTo>
                  <a:pt x="0" y="1298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2710346" y="8548012"/>
            <a:ext cx="222290" cy="159389"/>
          </a:xfrm>
          <a:prstGeom prst="rect">
            <a:avLst/>
          </a:prstGeom>
        </p:spPr>
        <p:txBody>
          <a:bodyPr lIns="0" tIns="0" rIns="0" bIns="0" rtlCol="0" anchor="t">
            <a:spAutoFit/>
          </a:bodyPr>
          <a:lstStyle/>
          <a:p>
            <a:pPr algn="l">
              <a:lnSpc>
                <a:spcPts val="1154"/>
              </a:lnSpc>
            </a:pPr>
            <a:r>
              <a:rPr lang="en-US" sz="961" spc="-15">
                <a:solidFill>
                  <a:srgbClr val="000000"/>
                </a:solidFill>
                <a:latin typeface="TT Rounds Condensed"/>
              </a:rPr>
              <a:t>69%</a:t>
            </a:r>
          </a:p>
        </p:txBody>
      </p:sp>
      <p:sp>
        <p:nvSpPr>
          <p:cNvPr id="8" name="TextBox 8"/>
          <p:cNvSpPr txBox="1"/>
          <p:nvPr/>
        </p:nvSpPr>
        <p:spPr>
          <a:xfrm>
            <a:off x="1931479" y="8016593"/>
            <a:ext cx="222290" cy="159389"/>
          </a:xfrm>
          <a:prstGeom prst="rect">
            <a:avLst/>
          </a:prstGeom>
        </p:spPr>
        <p:txBody>
          <a:bodyPr lIns="0" tIns="0" rIns="0" bIns="0" rtlCol="0" anchor="t">
            <a:spAutoFit/>
          </a:bodyPr>
          <a:lstStyle/>
          <a:p>
            <a:pPr algn="l">
              <a:lnSpc>
                <a:spcPts val="1154"/>
              </a:lnSpc>
            </a:pPr>
            <a:r>
              <a:rPr lang="en-US" sz="961" spc="-15">
                <a:solidFill>
                  <a:srgbClr val="000000"/>
                </a:solidFill>
                <a:latin typeface="TT Rounds Condensed"/>
              </a:rPr>
              <a:t>31%</a:t>
            </a:r>
          </a:p>
        </p:txBody>
      </p:sp>
      <p:sp>
        <p:nvSpPr>
          <p:cNvPr id="9" name="TextBox 9"/>
          <p:cNvSpPr txBox="1"/>
          <p:nvPr/>
        </p:nvSpPr>
        <p:spPr>
          <a:xfrm>
            <a:off x="1499112" y="6588333"/>
            <a:ext cx="2975871" cy="560109"/>
          </a:xfrm>
          <a:prstGeom prst="rect">
            <a:avLst/>
          </a:prstGeom>
        </p:spPr>
        <p:txBody>
          <a:bodyPr lIns="0" tIns="0" rIns="0" bIns="0" rtlCol="0" anchor="t">
            <a:spAutoFit/>
          </a:bodyPr>
          <a:lstStyle/>
          <a:p>
            <a:pPr algn="l">
              <a:lnSpc>
                <a:spcPts val="1893"/>
              </a:lnSpc>
            </a:pPr>
            <a:r>
              <a:rPr lang="en-US" sz="1154">
                <a:solidFill>
                  <a:srgbClr val="000000"/>
                </a:solidFill>
                <a:latin typeface="Arial Bold"/>
              </a:rPr>
              <a:t>REPARTITION DES COUTS DU CHANTIER B5 A RAIMONSIN</a:t>
            </a:r>
          </a:p>
        </p:txBody>
      </p:sp>
      <p:sp>
        <p:nvSpPr>
          <p:cNvPr id="10" name="Freeform 10"/>
          <p:cNvSpPr/>
          <p:nvPr/>
        </p:nvSpPr>
        <p:spPr>
          <a:xfrm>
            <a:off x="3884817" y="8111952"/>
            <a:ext cx="55572" cy="371908"/>
          </a:xfrm>
          <a:custGeom>
            <a:avLst/>
            <a:gdLst/>
            <a:ahLst/>
            <a:cxnLst/>
            <a:rect l="l" t="t" r="r" b="b"/>
            <a:pathLst>
              <a:path w="55572" h="371908">
                <a:moveTo>
                  <a:pt x="0" y="0"/>
                </a:moveTo>
                <a:lnTo>
                  <a:pt x="55572" y="0"/>
                </a:lnTo>
                <a:lnTo>
                  <a:pt x="55572" y="371908"/>
                </a:lnTo>
                <a:lnTo>
                  <a:pt x="0" y="371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TextBox 11"/>
          <p:cNvSpPr txBox="1"/>
          <p:nvPr/>
        </p:nvSpPr>
        <p:spPr>
          <a:xfrm>
            <a:off x="3964084" y="8046764"/>
            <a:ext cx="997860" cy="480118"/>
          </a:xfrm>
          <a:prstGeom prst="rect">
            <a:avLst/>
          </a:prstGeom>
        </p:spPr>
        <p:txBody>
          <a:bodyPr lIns="0" tIns="0" rIns="0" bIns="0" rtlCol="0" anchor="t">
            <a:spAutoFit/>
          </a:bodyPr>
          <a:lstStyle/>
          <a:p>
            <a:pPr algn="l">
              <a:lnSpc>
                <a:spcPts val="1019"/>
              </a:lnSpc>
            </a:pPr>
            <a:r>
              <a:rPr lang="en-US" sz="865">
                <a:solidFill>
                  <a:srgbClr val="000000"/>
                </a:solidFill>
                <a:latin typeface="Arial"/>
              </a:rPr>
              <a:t>Rémunération de la</a:t>
            </a:r>
          </a:p>
          <a:p>
            <a:pPr algn="l">
              <a:lnSpc>
                <a:spcPts val="1019"/>
              </a:lnSpc>
            </a:pPr>
            <a:r>
              <a:rPr lang="en-US" sz="865">
                <a:solidFill>
                  <a:srgbClr val="000000"/>
                </a:solidFill>
                <a:latin typeface="Arial"/>
              </a:rPr>
              <a:t>main d'œuvre locale</a:t>
            </a:r>
          </a:p>
          <a:p>
            <a:pPr algn="l">
              <a:lnSpc>
                <a:spcPts val="1038"/>
              </a:lnSpc>
            </a:pPr>
            <a:r>
              <a:rPr lang="en-US" sz="865" spc="-9">
                <a:solidFill>
                  <a:srgbClr val="000000"/>
                </a:solidFill>
                <a:latin typeface="Arial"/>
              </a:rPr>
              <a:t>Achat de matériaux</a:t>
            </a:r>
          </a:p>
        </p:txBody>
      </p:sp>
      <p:grpSp>
        <p:nvGrpSpPr>
          <p:cNvPr id="12" name="Group 12"/>
          <p:cNvGrpSpPr/>
          <p:nvPr/>
        </p:nvGrpSpPr>
        <p:grpSpPr>
          <a:xfrm>
            <a:off x="1028701" y="6643344"/>
            <a:ext cx="4048846" cy="2614956"/>
            <a:chOff x="0" y="0"/>
            <a:chExt cx="5613400" cy="3625427"/>
          </a:xfrm>
        </p:grpSpPr>
        <p:sp>
          <p:nvSpPr>
            <p:cNvPr id="13" name="Freeform 13"/>
            <p:cNvSpPr/>
            <p:nvPr/>
          </p:nvSpPr>
          <p:spPr>
            <a:xfrm>
              <a:off x="0" y="0"/>
              <a:ext cx="5613400" cy="3625469"/>
            </a:xfrm>
            <a:custGeom>
              <a:avLst/>
              <a:gdLst/>
              <a:ahLst/>
              <a:cxnLst/>
              <a:rect l="l" t="t" r="r" b="b"/>
              <a:pathLst>
                <a:path w="5613400" h="3625469">
                  <a:moveTo>
                    <a:pt x="6350" y="3612769"/>
                  </a:moveTo>
                  <a:lnTo>
                    <a:pt x="5607050" y="3612769"/>
                  </a:lnTo>
                  <a:lnTo>
                    <a:pt x="5607050" y="3619119"/>
                  </a:lnTo>
                  <a:lnTo>
                    <a:pt x="5600700" y="3619119"/>
                  </a:lnTo>
                  <a:lnTo>
                    <a:pt x="5600700" y="6350"/>
                  </a:lnTo>
                  <a:lnTo>
                    <a:pt x="5607050" y="6350"/>
                  </a:lnTo>
                  <a:lnTo>
                    <a:pt x="5607050" y="12700"/>
                  </a:lnTo>
                  <a:lnTo>
                    <a:pt x="6350" y="12700"/>
                  </a:lnTo>
                  <a:lnTo>
                    <a:pt x="6350" y="6350"/>
                  </a:lnTo>
                  <a:lnTo>
                    <a:pt x="12700" y="6350"/>
                  </a:lnTo>
                  <a:lnTo>
                    <a:pt x="12700" y="3619119"/>
                  </a:lnTo>
                  <a:lnTo>
                    <a:pt x="6350" y="3619119"/>
                  </a:lnTo>
                  <a:lnTo>
                    <a:pt x="6350" y="3612769"/>
                  </a:lnTo>
                  <a:moveTo>
                    <a:pt x="6350" y="3625469"/>
                  </a:moveTo>
                  <a:cubicBezTo>
                    <a:pt x="2794" y="3625469"/>
                    <a:pt x="0" y="3622675"/>
                    <a:pt x="0" y="3619119"/>
                  </a:cubicBezTo>
                  <a:lnTo>
                    <a:pt x="0" y="6350"/>
                  </a:lnTo>
                  <a:cubicBezTo>
                    <a:pt x="0" y="2794"/>
                    <a:pt x="2794" y="0"/>
                    <a:pt x="6350" y="0"/>
                  </a:cubicBezTo>
                  <a:lnTo>
                    <a:pt x="5607050" y="0"/>
                  </a:lnTo>
                  <a:cubicBezTo>
                    <a:pt x="5610606" y="0"/>
                    <a:pt x="5613400" y="2794"/>
                    <a:pt x="5613400" y="6350"/>
                  </a:cubicBezTo>
                  <a:lnTo>
                    <a:pt x="5613400" y="3619119"/>
                  </a:lnTo>
                  <a:cubicBezTo>
                    <a:pt x="5613400" y="3622675"/>
                    <a:pt x="5610606" y="3625469"/>
                    <a:pt x="5607050" y="3625469"/>
                  </a:cubicBezTo>
                  <a:lnTo>
                    <a:pt x="6350" y="3625469"/>
                  </a:lnTo>
                  <a:close/>
                </a:path>
              </a:pathLst>
            </a:custGeom>
            <a:solidFill>
              <a:srgbClr val="858585"/>
            </a:solidFill>
          </p:spPr>
          <p:txBody>
            <a:bodyPr/>
            <a:lstStyle/>
            <a:p>
              <a:endParaRPr lang="fr-F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61696" y="1701087"/>
            <a:ext cx="6264513" cy="7557213"/>
          </a:xfrm>
          <a:custGeom>
            <a:avLst/>
            <a:gdLst/>
            <a:ahLst/>
            <a:cxnLst/>
            <a:rect l="l" t="t" r="r" b="b"/>
            <a:pathLst>
              <a:path w="6264513" h="7557213">
                <a:moveTo>
                  <a:pt x="0" y="0"/>
                </a:moveTo>
                <a:lnTo>
                  <a:pt x="6264512" y="0"/>
                </a:lnTo>
                <a:lnTo>
                  <a:pt x="6264512" y="7557213"/>
                </a:lnTo>
                <a:lnTo>
                  <a:pt x="0" y="7557213"/>
                </a:lnTo>
                <a:lnTo>
                  <a:pt x="0" y="0"/>
                </a:lnTo>
                <a:close/>
              </a:path>
            </a:pathLst>
          </a:custGeom>
          <a:blipFill>
            <a:blip r:embed="rId2"/>
            <a:stretch>
              <a:fillRect t="-9897" b="-834"/>
            </a:stretch>
          </a:blipFill>
        </p:spPr>
        <p:txBody>
          <a:bodyPr/>
          <a:lstStyle/>
          <a:p>
            <a:endParaRPr lang="fr-FR" dirty="0"/>
          </a:p>
        </p:txBody>
      </p:sp>
      <p:grpSp>
        <p:nvGrpSpPr>
          <p:cNvPr id="3" name="Group 3"/>
          <p:cNvGrpSpPr/>
          <p:nvPr/>
        </p:nvGrpSpPr>
        <p:grpSpPr>
          <a:xfrm>
            <a:off x="1561792" y="6011126"/>
            <a:ext cx="6759130" cy="3247174"/>
            <a:chOff x="0" y="0"/>
            <a:chExt cx="9012174" cy="4329565"/>
          </a:xfrm>
        </p:grpSpPr>
        <p:sp>
          <p:nvSpPr>
            <p:cNvPr id="4" name="TextBox 4"/>
            <p:cNvSpPr txBox="1"/>
            <p:nvPr/>
          </p:nvSpPr>
          <p:spPr>
            <a:xfrm>
              <a:off x="0" y="-66675"/>
              <a:ext cx="9012174" cy="676275"/>
            </a:xfrm>
            <a:prstGeom prst="rect">
              <a:avLst/>
            </a:prstGeom>
          </p:spPr>
          <p:txBody>
            <a:bodyPr lIns="0" tIns="0" rIns="0" bIns="0" rtlCol="0" anchor="t">
              <a:spAutoFit/>
            </a:bodyPr>
            <a:lstStyle/>
            <a:p>
              <a:pPr marL="0" lvl="0" indent="0">
                <a:lnSpc>
                  <a:spcPts val="3600"/>
                </a:lnSpc>
              </a:pPr>
              <a:r>
                <a:rPr lang="en-US" sz="3000" spc="-41" dirty="0">
                  <a:solidFill>
                    <a:srgbClr val="000000"/>
                  </a:solidFill>
                  <a:latin typeface="Arial Bold"/>
                </a:rPr>
                <a:t>V =75m3</a:t>
              </a:r>
            </a:p>
          </p:txBody>
        </p:sp>
        <p:sp>
          <p:nvSpPr>
            <p:cNvPr id="5" name="TextBox 5"/>
            <p:cNvSpPr txBox="1"/>
            <p:nvPr/>
          </p:nvSpPr>
          <p:spPr>
            <a:xfrm>
              <a:off x="0" y="1061491"/>
              <a:ext cx="9012174" cy="3268074"/>
            </a:xfrm>
            <a:prstGeom prst="rect">
              <a:avLst/>
            </a:prstGeom>
          </p:spPr>
          <p:txBody>
            <a:bodyPr lIns="0" tIns="0" rIns="0" bIns="0" rtlCol="0" anchor="t">
              <a:spAutoFit/>
            </a:bodyPr>
            <a:lstStyle/>
            <a:p>
              <a:pPr marL="0" lvl="0" indent="0">
                <a:lnSpc>
                  <a:spcPts val="2452"/>
                </a:lnSpc>
              </a:pPr>
              <a:r>
                <a:rPr lang="en-US" sz="1751" dirty="0">
                  <a:solidFill>
                    <a:srgbClr val="000000"/>
                  </a:solidFill>
                  <a:latin typeface="Arial"/>
                  <a:hlinkClick r:id="rId3" tooltip="https://docs.google.com/spreadsheets/d/1DUF2isFWsqVSYhbaACYtbgcLi_YjDqpE3GLQIVgkKQg/edit#gid=69851113"/>
                </a:rPr>
                <a:t>Bassin B5 </a:t>
              </a:r>
              <a:r>
                <a:rPr lang="en-US" sz="1751" dirty="0" err="1">
                  <a:solidFill>
                    <a:srgbClr val="000000"/>
                  </a:solidFill>
                  <a:latin typeface="Arial"/>
                  <a:hlinkClick r:id="rId3" tooltip="https://docs.google.com/spreadsheets/d/1DUF2isFWsqVSYhbaACYtbgcLi_YjDqpE3GLQIVgkKQg/edit#gid=69851113"/>
                </a:rPr>
                <a:t>en</a:t>
              </a:r>
              <a:r>
                <a:rPr lang="en-US" sz="1751" dirty="0">
                  <a:solidFill>
                    <a:srgbClr val="000000"/>
                  </a:solidFill>
                  <a:latin typeface="Arial"/>
                  <a:hlinkClick r:id="rId3" tooltip="https://docs.google.com/spreadsheets/d/1DUF2isFWsqVSYhbaACYtbgcLi_YjDqpE3GLQIVgkKQg/edit#gid=69851113"/>
                </a:rPr>
                <a:t> bordure du chemin </a:t>
              </a:r>
              <a:r>
                <a:rPr lang="en-US" sz="1751" dirty="0" err="1">
                  <a:solidFill>
                    <a:srgbClr val="000000"/>
                  </a:solidFill>
                  <a:latin typeface="Arial"/>
                  <a:hlinkClick r:id="rId3" tooltip="https://docs.google.com/spreadsheets/d/1DUF2isFWsqVSYhbaACYtbgcLi_YjDqpE3GLQIVgkKQg/edit#gid=69851113"/>
                </a:rPr>
                <a:t>aménagé</a:t>
              </a:r>
              <a:r>
                <a:rPr lang="en-US" sz="1751" dirty="0">
                  <a:solidFill>
                    <a:srgbClr val="000000"/>
                  </a:solidFill>
                  <a:latin typeface="Arial"/>
                  <a:hlinkClick r:id="rId3" tooltip="https://docs.google.com/spreadsheets/d/1DUF2isFWsqVSYhbaACYtbgcLi_YjDqpE3GLQIVgkKQg/edit#gid=69851113"/>
                </a:rPr>
                <a:t> (</a:t>
              </a:r>
              <a:r>
                <a:rPr lang="en-US" sz="1751" dirty="0" err="1">
                  <a:solidFill>
                    <a:srgbClr val="000000"/>
                  </a:solidFill>
                  <a:latin typeface="Arial"/>
                  <a:hlinkClick r:id="rId3" tooltip="https://docs.google.com/spreadsheets/d/1DUF2isFWsqVSYhbaACYtbgcLi_YjDqpE3GLQIVgkKQg/edit#gid=69851113"/>
                </a:rPr>
                <a:t>piste</a:t>
              </a:r>
              <a:r>
                <a:rPr lang="en-US" sz="1751" dirty="0">
                  <a:solidFill>
                    <a:srgbClr val="000000"/>
                  </a:solidFill>
                  <a:latin typeface="Arial"/>
                  <a:hlinkClick r:id="rId3" tooltip="https://docs.google.com/spreadsheets/d/1DUF2isFWsqVSYhbaACYtbgcLi_YjDqpE3GLQIVgkKQg/edit#gid=69851113"/>
                </a:rPr>
                <a:t> </a:t>
              </a:r>
              <a:r>
                <a:rPr lang="en-US" sz="1751" dirty="0" err="1">
                  <a:solidFill>
                    <a:srgbClr val="000000"/>
                  </a:solidFill>
                  <a:latin typeface="Arial"/>
                  <a:hlinkClick r:id="rId3" tooltip="https://docs.google.com/spreadsheets/d/1DUF2isFWsqVSYhbaACYtbgcLi_YjDqpE3GLQIVgkKQg/edit#gid=69851113"/>
                </a:rPr>
                <a:t>rurale</a:t>
              </a:r>
              <a:r>
                <a:rPr lang="en-US" sz="1751" dirty="0">
                  <a:solidFill>
                    <a:srgbClr val="000000"/>
                  </a:solidFill>
                  <a:latin typeface="Arial"/>
                  <a:hlinkClick r:id="rId3" tooltip="https://docs.google.com/spreadsheets/d/1DUF2isFWsqVSYhbaACYtbgcLi_YjDqpE3GLQIVgkKQg/edit#gid=69851113"/>
                </a:rPr>
                <a:t> PR12, chemin rural à </a:t>
              </a:r>
              <a:r>
                <a:rPr lang="en-US" sz="1751" dirty="0" err="1">
                  <a:solidFill>
                    <a:srgbClr val="000000"/>
                  </a:solidFill>
                  <a:latin typeface="Arial"/>
                  <a:hlinkClick r:id="rId3" tooltip="https://docs.google.com/spreadsheets/d/1DUF2isFWsqVSYhbaACYtbgcLi_YjDqpE3GLQIVgkKQg/edit#gid=69851113"/>
                </a:rPr>
                <a:t>Raimonsin</a:t>
              </a:r>
              <a:r>
                <a:rPr lang="en-US" sz="1751" dirty="0">
                  <a:solidFill>
                    <a:srgbClr val="000000"/>
                  </a:solidFill>
                  <a:latin typeface="Arial"/>
                  <a:hlinkClick r:id="rId3" tooltip="https://docs.google.com/spreadsheets/d/1DUF2isFWsqVSYhbaACYtbgcLi_YjDqpE3GLQIVgkKQg/edit#gid=69851113"/>
                </a:rPr>
                <a:t> avec </a:t>
              </a:r>
              <a:r>
                <a:rPr lang="en-US" sz="1751" dirty="0" err="1">
                  <a:solidFill>
                    <a:srgbClr val="000000"/>
                  </a:solidFill>
                  <a:latin typeface="Arial"/>
                  <a:hlinkClick r:id="rId3" tooltip="https://docs.google.com/spreadsheets/d/1DUF2isFWsqVSYhbaACYtbgcLi_YjDqpE3GLQIVgkKQg/edit#gid=69851113"/>
                </a:rPr>
                <a:t>bandes</a:t>
              </a:r>
              <a:r>
                <a:rPr lang="en-US" sz="1751" dirty="0">
                  <a:solidFill>
                    <a:srgbClr val="000000"/>
                  </a:solidFill>
                  <a:latin typeface="Arial"/>
                  <a:hlinkClick r:id="rId3" tooltip="https://docs.google.com/spreadsheets/d/1DUF2isFWsqVSYhbaACYtbgcLi_YjDqpE3GLQIVgkKQg/edit#gid=69851113"/>
                </a:rPr>
                <a:t> de </a:t>
              </a:r>
              <a:r>
                <a:rPr lang="en-US" sz="1751" dirty="0" err="1">
                  <a:solidFill>
                    <a:srgbClr val="000000"/>
                  </a:solidFill>
                  <a:latin typeface="Arial"/>
                  <a:hlinkClick r:id="rId3" tooltip="https://docs.google.com/spreadsheets/d/1DUF2isFWsqVSYhbaACYtbgcLi_YjDqpE3GLQIVgkKQg/edit#gid=69851113"/>
                </a:rPr>
                <a:t>roulement</a:t>
              </a:r>
              <a:r>
                <a:rPr lang="en-US" sz="1751" dirty="0">
                  <a:solidFill>
                    <a:srgbClr val="000000"/>
                  </a:solidFill>
                  <a:latin typeface="Arial"/>
                  <a:hlinkClick r:id="rId3" tooltip="https://docs.google.com/spreadsheets/d/1DUF2isFWsqVSYhbaACYtbgcLi_YjDqpE3GLQIVgkKQg/edit#gid=69851113"/>
                </a:rPr>
                <a:t> et </a:t>
              </a:r>
              <a:r>
                <a:rPr lang="en-US" sz="1751" dirty="0" err="1">
                  <a:solidFill>
                    <a:srgbClr val="000000"/>
                  </a:solidFill>
                  <a:latin typeface="Arial"/>
                  <a:hlinkClick r:id="rId3" tooltip="https://docs.google.com/spreadsheets/d/1DUF2isFWsqVSYhbaACYtbgcLi_YjDqpE3GLQIVgkKQg/edit#gid=69851113"/>
                </a:rPr>
                <a:t>récupération</a:t>
              </a:r>
              <a:r>
                <a:rPr lang="en-US" sz="1751" dirty="0">
                  <a:solidFill>
                    <a:srgbClr val="000000"/>
                  </a:solidFill>
                  <a:latin typeface="Arial"/>
                  <a:hlinkClick r:id="rId3" tooltip="https://docs.google.com/spreadsheets/d/1DUF2isFWsqVSYhbaACYtbgcLi_YjDqpE3GLQIVgkKQg/edit#gid=69851113"/>
                </a:rPr>
                <a:t> des eaux de </a:t>
              </a:r>
              <a:r>
                <a:rPr lang="en-US" sz="1751" dirty="0" err="1">
                  <a:solidFill>
                    <a:srgbClr val="000000"/>
                  </a:solidFill>
                  <a:latin typeface="Arial"/>
                  <a:hlinkClick r:id="rId3" tooltip="https://docs.google.com/spreadsheets/d/1DUF2isFWsqVSYhbaACYtbgcLi_YjDqpE3GLQIVgkKQg/edit#gid=69851113"/>
                </a:rPr>
                <a:t>ruissellement</a:t>
              </a:r>
              <a:r>
                <a:rPr lang="en-US" sz="1751" dirty="0">
                  <a:solidFill>
                    <a:srgbClr val="000000"/>
                  </a:solidFill>
                  <a:latin typeface="Arial"/>
                  <a:hlinkClick r:id="rId3" tooltip="https://docs.google.com/spreadsheets/d/1DUF2isFWsqVSYhbaACYtbgcLi_YjDqpE3GLQIVgkKQg/edit#gid=69851113"/>
                </a:rPr>
                <a:t>)</a:t>
              </a:r>
            </a:p>
            <a:p>
              <a:pPr marL="0" lvl="0" indent="0">
                <a:lnSpc>
                  <a:spcPts val="2452"/>
                </a:lnSpc>
              </a:pPr>
              <a:endParaRPr lang="en-US" sz="1751" dirty="0">
                <a:solidFill>
                  <a:srgbClr val="000000"/>
                </a:solidFill>
                <a:latin typeface="Arial"/>
                <a:hlinkClick r:id="rId3" tooltip="https://docs.google.com/spreadsheets/d/1DUF2isFWsqVSYhbaACYtbgcLi_YjDqpE3GLQIVgkKQg/edit#gid=69851113"/>
              </a:endParaRPr>
            </a:p>
            <a:p>
              <a:pPr marL="0" lvl="0" indent="0">
                <a:lnSpc>
                  <a:spcPts val="2452"/>
                </a:lnSpc>
              </a:pPr>
              <a:r>
                <a:rPr lang="en-US" sz="1751" dirty="0">
                  <a:solidFill>
                    <a:srgbClr val="000000"/>
                  </a:solidFill>
                  <a:latin typeface="Arial"/>
                  <a:hlinkClick r:id="rId3" tooltip="https://docs.google.com/spreadsheets/d/1DUF2isFWsqVSYhbaACYtbgcLi_YjDqpE3GLQIVgkKQg/edit#gid=69851113"/>
                </a:rPr>
                <a:t>Dimensions </a:t>
              </a:r>
              <a:r>
                <a:rPr lang="en-US" sz="1751" dirty="0" err="1">
                  <a:solidFill>
                    <a:srgbClr val="000000"/>
                  </a:solidFill>
                  <a:latin typeface="Arial"/>
                  <a:hlinkClick r:id="rId3" tooltip="https://docs.google.com/spreadsheets/d/1DUF2isFWsqVSYhbaACYtbgcLi_YjDqpE3GLQIVgkKQg/edit#gid=69851113"/>
                </a:rPr>
                <a:t>en</a:t>
              </a:r>
              <a:r>
                <a:rPr lang="en-US" sz="1751" dirty="0">
                  <a:solidFill>
                    <a:srgbClr val="000000"/>
                  </a:solidFill>
                  <a:latin typeface="Arial"/>
                  <a:hlinkClick r:id="rId3" tooltip="https://docs.google.com/spreadsheets/d/1DUF2isFWsqVSYhbaACYtbgcLi_YjDqpE3GLQIVgkKQg/edit#gid=69851113"/>
                </a:rPr>
                <a:t> </a:t>
              </a:r>
              <a:r>
                <a:rPr lang="en-US" sz="1751" dirty="0" err="1">
                  <a:solidFill>
                    <a:srgbClr val="000000"/>
                  </a:solidFill>
                  <a:latin typeface="Arial"/>
                  <a:hlinkClick r:id="rId3" tooltip="https://docs.google.com/spreadsheets/d/1DUF2isFWsqVSYhbaACYtbgcLi_YjDqpE3GLQIVgkKQg/edit#gid=69851113"/>
                </a:rPr>
                <a:t>mètres</a:t>
              </a:r>
              <a:r>
                <a:rPr lang="en-US" sz="1751" dirty="0">
                  <a:solidFill>
                    <a:srgbClr val="000000"/>
                  </a:solidFill>
                  <a:latin typeface="Arial"/>
                  <a:hlinkClick r:id="rId3" tooltip="https://docs.google.com/spreadsheets/d/1DUF2isFWsqVSYhbaACYtbgcLi_YjDqpE3GLQIVgkKQg/edit#gid=69851113"/>
                </a:rPr>
                <a:t> : </a:t>
              </a:r>
              <a:r>
                <a:rPr lang="en-US" sz="1751" dirty="0" err="1">
                  <a:solidFill>
                    <a:srgbClr val="000000"/>
                  </a:solidFill>
                  <a:latin typeface="Arial"/>
                  <a:hlinkClick r:id="rId3" tooltip="https://docs.google.com/spreadsheets/d/1DUF2isFWsqVSYhbaACYtbgcLi_YjDqpE3GLQIVgkKQg/edit#gid=69851113"/>
                </a:rPr>
                <a:t>bassin</a:t>
              </a:r>
              <a:r>
                <a:rPr lang="en-US" sz="1751" dirty="0">
                  <a:solidFill>
                    <a:srgbClr val="000000"/>
                  </a:solidFill>
                  <a:latin typeface="Arial"/>
                  <a:hlinkClick r:id="rId3" tooltip="https://docs.google.com/spreadsheets/d/1DUF2isFWsqVSYhbaACYtbgcLi_YjDqpE3GLQIVgkKQg/edit#gid=69851113"/>
                </a:rPr>
                <a:t> (L) 6,5 x (l) 5,5 x (E) 0.6 x (H) 2.10 //</a:t>
              </a:r>
            </a:p>
            <a:p>
              <a:pPr marL="0" lvl="0" indent="0">
                <a:lnSpc>
                  <a:spcPts val="2452"/>
                </a:lnSpc>
              </a:pPr>
              <a:endParaRPr lang="en-US" sz="1751" dirty="0">
                <a:solidFill>
                  <a:srgbClr val="000000"/>
                </a:solidFill>
                <a:latin typeface="Arial"/>
                <a:hlinkClick r:id="rId3" tooltip="https://docs.google.com/spreadsheets/d/1DUF2isFWsqVSYhbaACYtbgcLi_YjDqpE3GLQIVgkKQg/edit#gid=69851113"/>
              </a:endParaRPr>
            </a:p>
            <a:p>
              <a:pPr marL="0" lvl="0" indent="0">
                <a:lnSpc>
                  <a:spcPts val="2452"/>
                </a:lnSpc>
              </a:pPr>
              <a:r>
                <a:rPr lang="en-US" sz="1751" dirty="0">
                  <a:solidFill>
                    <a:srgbClr val="000000"/>
                  </a:solidFill>
                  <a:latin typeface="Arial"/>
                  <a:hlinkClick r:id="rId3" tooltip="https://docs.google.com/spreadsheets/d/1DUF2isFWsqVSYhbaACYtbgcLi_YjDqpE3GLQIVgkKQg/edit#gid=69851113"/>
                </a:rPr>
                <a:t>La construction d’un 2ème </a:t>
              </a:r>
              <a:r>
                <a:rPr lang="en-US" sz="1751" dirty="0" err="1">
                  <a:solidFill>
                    <a:srgbClr val="000000"/>
                  </a:solidFill>
                  <a:latin typeface="Arial"/>
                  <a:hlinkClick r:id="rId3" tooltip="https://docs.google.com/spreadsheets/d/1DUF2isFWsqVSYhbaACYtbgcLi_YjDqpE3GLQIVgkKQg/edit#gid=69851113"/>
                </a:rPr>
                <a:t>bassin</a:t>
              </a:r>
              <a:r>
                <a:rPr lang="en-US" sz="1751" dirty="0">
                  <a:solidFill>
                    <a:srgbClr val="000000"/>
                  </a:solidFill>
                  <a:latin typeface="Arial"/>
                  <a:hlinkClick r:id="rId3" tooltip="https://docs.google.com/spreadsheets/d/1DUF2isFWsqVSYhbaACYtbgcLi_YjDqpE3GLQIVgkKQg/edit#gid=69851113"/>
                </a:rPr>
                <a:t> (B6-Raimonsin) </a:t>
              </a:r>
              <a:r>
                <a:rPr lang="en-US" sz="1751" dirty="0" err="1">
                  <a:solidFill>
                    <a:srgbClr val="000000"/>
                  </a:solidFill>
                  <a:latin typeface="Arial"/>
                  <a:hlinkClick r:id="rId3" tooltip="https://docs.google.com/spreadsheets/d/1DUF2isFWsqVSYhbaACYtbgcLi_YjDqpE3GLQIVgkKQg/edit#gid=69851113"/>
                </a:rPr>
                <a:t>permet</a:t>
              </a:r>
              <a:r>
                <a:rPr lang="en-US" sz="1751" dirty="0">
                  <a:solidFill>
                    <a:srgbClr val="000000"/>
                  </a:solidFill>
                  <a:latin typeface="Arial"/>
                  <a:hlinkClick r:id="rId3" tooltip="https://docs.google.com/spreadsheets/d/1DUF2isFWsqVSYhbaACYtbgcLi_YjDqpE3GLQIVgkKQg/edit#gid=69851113"/>
                </a:rPr>
                <a:t> de </a:t>
              </a:r>
              <a:r>
                <a:rPr lang="en-US" sz="1751" dirty="0" err="1">
                  <a:solidFill>
                    <a:srgbClr val="000000"/>
                  </a:solidFill>
                  <a:latin typeface="Arial"/>
                  <a:hlinkClick r:id="rId3" tooltip="https://docs.google.com/spreadsheets/d/1DUF2isFWsqVSYhbaACYtbgcLi_YjDqpE3GLQIVgkKQg/edit#gid=69851113"/>
                </a:rPr>
                <a:t>collecter</a:t>
              </a:r>
              <a:r>
                <a:rPr lang="en-US" sz="1751" dirty="0">
                  <a:solidFill>
                    <a:srgbClr val="000000"/>
                  </a:solidFill>
                  <a:latin typeface="Arial"/>
                  <a:hlinkClick r:id="rId3" tooltip="https://docs.google.com/spreadsheets/d/1DUF2isFWsqVSYhbaACYtbgcLi_YjDqpE3GLQIVgkKQg/edit#gid=69851113"/>
                </a:rPr>
                <a:t> le surplus des eaux de </a:t>
              </a:r>
              <a:r>
                <a:rPr lang="en-US" sz="1751" dirty="0" err="1">
                  <a:solidFill>
                    <a:srgbClr val="000000"/>
                  </a:solidFill>
                  <a:latin typeface="Arial"/>
                  <a:hlinkClick r:id="rId3" tooltip="https://docs.google.com/spreadsheets/d/1DUF2isFWsqVSYhbaACYtbgcLi_YjDqpE3GLQIVgkKQg/edit#gid=69851113"/>
                </a:rPr>
                <a:t>ruissellement</a:t>
              </a:r>
              <a:r>
                <a:rPr lang="en-US" sz="1751" dirty="0">
                  <a:solidFill>
                    <a:srgbClr val="000000"/>
                  </a:solidFill>
                  <a:latin typeface="Arial"/>
                  <a:hlinkClick r:id="rId3" tooltip="https://docs.google.com/spreadsheets/d/1DUF2isFWsqVSYhbaACYtbgcLi_YjDqpE3GLQIVgkKQg/edit#gid=69851113"/>
                </a:rPr>
                <a:t>.</a:t>
              </a:r>
            </a:p>
          </p:txBody>
        </p:sp>
      </p:grpSp>
      <p:grpSp>
        <p:nvGrpSpPr>
          <p:cNvPr id="6" name="Group 6"/>
          <p:cNvGrpSpPr/>
          <p:nvPr/>
        </p:nvGrpSpPr>
        <p:grpSpPr>
          <a:xfrm>
            <a:off x="853685" y="1028700"/>
            <a:ext cx="10923491" cy="1962150"/>
            <a:chOff x="0" y="0"/>
            <a:chExt cx="14564655" cy="2616200"/>
          </a:xfrm>
        </p:grpSpPr>
        <p:sp>
          <p:nvSpPr>
            <p:cNvPr id="7" name="AutoShape 7"/>
            <p:cNvSpPr/>
            <p:nvPr/>
          </p:nvSpPr>
          <p:spPr>
            <a:xfrm>
              <a:off x="0" y="0"/>
              <a:ext cx="14564655" cy="2616200"/>
            </a:xfrm>
            <a:prstGeom prst="rect">
              <a:avLst/>
            </a:prstGeom>
            <a:solidFill>
              <a:srgbClr val="00BF63"/>
            </a:solidFill>
          </p:spPr>
          <p:txBody>
            <a:bodyPr/>
            <a:lstStyle/>
            <a:p>
              <a:endParaRPr lang="fr-FR"/>
            </a:p>
          </p:txBody>
        </p:sp>
        <p:sp>
          <p:nvSpPr>
            <p:cNvPr id="8" name="TextBox 8"/>
            <p:cNvSpPr txBox="1"/>
            <p:nvPr/>
          </p:nvSpPr>
          <p:spPr>
            <a:xfrm>
              <a:off x="546100" y="555625"/>
              <a:ext cx="13348260" cy="1438275"/>
            </a:xfrm>
            <a:prstGeom prst="rect">
              <a:avLst/>
            </a:prstGeom>
          </p:spPr>
          <p:txBody>
            <a:bodyPr lIns="0" tIns="0" rIns="0" bIns="0" rtlCol="0" anchor="t">
              <a:spAutoFit/>
            </a:bodyPr>
            <a:lstStyle/>
            <a:p>
              <a:pPr marL="0" lvl="0" indent="0" algn="r">
                <a:lnSpc>
                  <a:spcPts val="7425"/>
                </a:lnSpc>
              </a:pPr>
              <a:r>
                <a:rPr lang="en-US" sz="6750" spc="-93">
                  <a:solidFill>
                    <a:srgbClr val="FFFFFF"/>
                  </a:solidFill>
                  <a:latin typeface="Arial Bold"/>
                </a:rPr>
                <a:t>B5-Raimonsin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0"/>
            <a:ext cx="6858001" cy="10287000"/>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12000" r="-1000"/>
              </a:stretch>
            </a:blipFill>
          </p:spPr>
          <p:txBody>
            <a:bodyPr/>
            <a:lstStyle/>
            <a:p>
              <a:endParaRPr lang="fr-FR"/>
            </a:p>
          </p:txBody>
        </p:sp>
      </p:grpSp>
      <p:sp>
        <p:nvSpPr>
          <p:cNvPr id="4" name="TextBox 4"/>
          <p:cNvSpPr txBox="1"/>
          <p:nvPr/>
        </p:nvSpPr>
        <p:spPr>
          <a:xfrm>
            <a:off x="7903860" y="3580225"/>
            <a:ext cx="8207629" cy="1971675"/>
          </a:xfrm>
          <a:prstGeom prst="rect">
            <a:avLst/>
          </a:prstGeom>
        </p:spPr>
        <p:txBody>
          <a:bodyPr lIns="0" tIns="0" rIns="0" bIns="0" rtlCol="0" anchor="t">
            <a:spAutoFit/>
          </a:bodyPr>
          <a:lstStyle/>
          <a:p>
            <a:pPr marL="0" lvl="0" indent="0">
              <a:lnSpc>
                <a:spcPts val="7340"/>
              </a:lnSpc>
            </a:pPr>
            <a:r>
              <a:rPr lang="en-US" sz="6117">
                <a:solidFill>
                  <a:srgbClr val="000000"/>
                </a:solidFill>
                <a:latin typeface="Arial"/>
              </a:rPr>
              <a:t>BASSIN A RAIMONSIN (B5-Raimonsin)</a:t>
            </a:r>
          </a:p>
        </p:txBody>
      </p:sp>
      <p:sp>
        <p:nvSpPr>
          <p:cNvPr id="5" name="TextBox 5"/>
          <p:cNvSpPr txBox="1"/>
          <p:nvPr/>
        </p:nvSpPr>
        <p:spPr>
          <a:xfrm>
            <a:off x="7903860" y="6148610"/>
            <a:ext cx="8207629" cy="973455"/>
          </a:xfrm>
          <a:prstGeom prst="rect">
            <a:avLst/>
          </a:prstGeom>
        </p:spPr>
        <p:txBody>
          <a:bodyPr lIns="0" tIns="0" rIns="0" bIns="0" rtlCol="0" anchor="t">
            <a:spAutoFit/>
          </a:bodyPr>
          <a:lstStyle/>
          <a:p>
            <a:pPr marL="0" lvl="0" indent="0">
              <a:lnSpc>
                <a:spcPts val="2520"/>
              </a:lnSpc>
              <a:spcBef>
                <a:spcPct val="0"/>
              </a:spcBef>
            </a:pPr>
            <a:r>
              <a:rPr lang="en-US" sz="1800">
                <a:solidFill>
                  <a:srgbClr val="000000"/>
                </a:solidFill>
                <a:latin typeface="Arial"/>
              </a:rPr>
              <a:t>L’excédent de l’eau est reversé sur la route pour ne pas provoquer de l’érosion en aval et pour alimenter un deuxième bassin qui sera construit dans le cadre de la suite du projet.</a:t>
            </a:r>
          </a:p>
        </p:txBody>
      </p:sp>
      <p:sp>
        <p:nvSpPr>
          <p:cNvPr id="6" name="AutoShape 6"/>
          <p:cNvSpPr/>
          <p:nvPr/>
        </p:nvSpPr>
        <p:spPr>
          <a:xfrm>
            <a:off x="7903860" y="9258300"/>
            <a:ext cx="9355440" cy="0"/>
          </a:xfrm>
          <a:prstGeom prst="line">
            <a:avLst/>
          </a:prstGeom>
          <a:ln w="9525" cap="rnd">
            <a:solidFill>
              <a:srgbClr val="000000"/>
            </a:solidFill>
            <a:prstDash val="solid"/>
            <a:headEnd type="none" w="sm" len="sm"/>
            <a:tailEnd type="none" w="sm" len="sm"/>
          </a:ln>
        </p:spPr>
        <p:txBody>
          <a:bodyPr/>
          <a:lstStyle/>
          <a:p>
            <a:endParaRPr lang="fr-FR"/>
          </a:p>
        </p:txBody>
      </p:sp>
      <p:sp>
        <p:nvSpPr>
          <p:cNvPr id="7" name="AutoShape 7"/>
          <p:cNvSpPr/>
          <p:nvPr/>
        </p:nvSpPr>
        <p:spPr>
          <a:xfrm>
            <a:off x="7903860" y="1019175"/>
            <a:ext cx="9355440" cy="0"/>
          </a:xfrm>
          <a:prstGeom prst="line">
            <a:avLst/>
          </a:prstGeom>
          <a:ln w="9525" cap="rnd">
            <a:solidFill>
              <a:srgbClr val="000000"/>
            </a:solidFill>
            <a:prstDash val="solid"/>
            <a:headEnd type="none" w="sm" len="sm"/>
            <a:tailEnd type="none" w="sm" len="sm"/>
          </a:ln>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86089"/>
            <a:ext cx="9372097" cy="6294095"/>
          </a:xfrm>
          <a:custGeom>
            <a:avLst/>
            <a:gdLst/>
            <a:ahLst/>
            <a:cxnLst/>
            <a:rect l="l" t="t" r="r" b="b"/>
            <a:pathLst>
              <a:path w="9372097" h="6294095">
                <a:moveTo>
                  <a:pt x="0" y="0"/>
                </a:moveTo>
                <a:lnTo>
                  <a:pt x="9372097" y="0"/>
                </a:lnTo>
                <a:lnTo>
                  <a:pt x="9372097" y="6294095"/>
                </a:lnTo>
                <a:lnTo>
                  <a:pt x="0" y="6294095"/>
                </a:lnTo>
                <a:lnTo>
                  <a:pt x="0" y="0"/>
                </a:lnTo>
                <a:close/>
              </a:path>
            </a:pathLst>
          </a:custGeom>
          <a:blipFill>
            <a:blip r:embed="rId2"/>
            <a:stretch>
              <a:fillRect r="-1097"/>
            </a:stretch>
          </a:blipFill>
        </p:spPr>
        <p:txBody>
          <a:bodyPr/>
          <a:lstStyle/>
          <a:p>
            <a:endParaRPr lang="fr-FR"/>
          </a:p>
        </p:txBody>
      </p:sp>
      <p:sp>
        <p:nvSpPr>
          <p:cNvPr id="3" name="TextBox 3"/>
          <p:cNvSpPr txBox="1"/>
          <p:nvPr/>
        </p:nvSpPr>
        <p:spPr>
          <a:xfrm>
            <a:off x="11245874" y="3834500"/>
            <a:ext cx="5122944" cy="888206"/>
          </a:xfrm>
          <a:prstGeom prst="rect">
            <a:avLst/>
          </a:prstGeom>
        </p:spPr>
        <p:txBody>
          <a:bodyPr lIns="0" tIns="0" rIns="0" bIns="0" rtlCol="0" anchor="t">
            <a:spAutoFit/>
          </a:bodyPr>
          <a:lstStyle/>
          <a:p>
            <a:pPr marL="0" lvl="0" indent="0">
              <a:lnSpc>
                <a:spcPts val="5906"/>
              </a:lnSpc>
            </a:pPr>
            <a:r>
              <a:rPr lang="en-US" sz="5625" spc="-78">
                <a:solidFill>
                  <a:srgbClr val="000000"/>
                </a:solidFill>
                <a:latin typeface="Arial Bold"/>
              </a:rPr>
              <a:t>B6-Raimonsin</a:t>
            </a:r>
          </a:p>
        </p:txBody>
      </p:sp>
      <p:sp>
        <p:nvSpPr>
          <p:cNvPr id="4" name="TextBox 4"/>
          <p:cNvSpPr txBox="1"/>
          <p:nvPr/>
        </p:nvSpPr>
        <p:spPr>
          <a:xfrm>
            <a:off x="11245874" y="6256446"/>
            <a:ext cx="5168852" cy="2174875"/>
          </a:xfrm>
          <a:prstGeom prst="rect">
            <a:avLst/>
          </a:prstGeom>
        </p:spPr>
        <p:txBody>
          <a:bodyPr lIns="0" tIns="0" rIns="0" bIns="0" rtlCol="0" anchor="t">
            <a:spAutoFit/>
          </a:bodyPr>
          <a:lstStyle/>
          <a:p>
            <a:pPr marL="0" lvl="0" indent="0">
              <a:lnSpc>
                <a:spcPts val="3499"/>
              </a:lnSpc>
            </a:pPr>
            <a:r>
              <a:rPr lang="en-US" sz="2499" spc="23">
                <a:solidFill>
                  <a:srgbClr val="000000"/>
                </a:solidFill>
                <a:latin typeface="TT Rounds Condensed"/>
              </a:rPr>
              <a:t>Mars 2017</a:t>
            </a:r>
          </a:p>
          <a:p>
            <a:pPr marL="0" lvl="0" indent="0">
              <a:lnSpc>
                <a:spcPts val="3499"/>
              </a:lnSpc>
            </a:pPr>
            <a:r>
              <a:rPr lang="en-US" sz="2499" spc="23">
                <a:solidFill>
                  <a:srgbClr val="000000"/>
                </a:solidFill>
                <a:latin typeface="TT Rounds Condensed"/>
              </a:rPr>
              <a:t>Un agriculteur abreuve sa génisse au second bassin de Ka Roche. Des enfants viennent prendre de l’eau pour l’emmener chez eux.</a:t>
            </a:r>
          </a:p>
        </p:txBody>
      </p:sp>
      <p:sp>
        <p:nvSpPr>
          <p:cNvPr id="5" name="AutoShape 5"/>
          <p:cNvSpPr/>
          <p:nvPr/>
        </p:nvSpPr>
        <p:spPr>
          <a:xfrm>
            <a:off x="11245874" y="5513281"/>
            <a:ext cx="5122944" cy="0"/>
          </a:xfrm>
          <a:prstGeom prst="line">
            <a:avLst/>
          </a:prstGeom>
          <a:ln w="38100" cap="flat">
            <a:solidFill>
              <a:srgbClr val="000000"/>
            </a:solidFill>
            <a:prstDash val="solid"/>
            <a:headEnd type="none" w="sm" len="sm"/>
            <a:tailEnd type="none" w="sm" len="sm"/>
          </a:ln>
        </p:spPr>
        <p:txBody>
          <a:bodyPr/>
          <a:lstStyle/>
          <a:p>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45466483"/>
              </p:ext>
            </p:extLst>
          </p:nvPr>
        </p:nvGraphicFramePr>
        <p:xfrm>
          <a:off x="6873704" y="1"/>
          <a:ext cx="11414296" cy="11182281"/>
        </p:xfrm>
        <a:graphic>
          <a:graphicData uri="http://schemas.openxmlformats.org/drawingml/2006/table">
            <a:tbl>
              <a:tblPr/>
              <a:tblGrid>
                <a:gridCol w="11414296">
                  <a:extLst>
                    <a:ext uri="{9D8B030D-6E8A-4147-A177-3AD203B41FA5}">
                      <a16:colId xmlns:a16="http://schemas.microsoft.com/office/drawing/2014/main" val="20000"/>
                    </a:ext>
                  </a:extLst>
                </a:gridCol>
              </a:tblGrid>
              <a:tr h="2389485">
                <a:tc>
                  <a:txBody>
                    <a:bodyPr/>
                    <a:lstStyle/>
                    <a:p>
                      <a:pPr algn="ctr">
                        <a:lnSpc>
                          <a:spcPts val="4269"/>
                        </a:lnSpc>
                        <a:defRPr/>
                      </a:pPr>
                      <a:endParaRPr lang="en-US" sz="1100"/>
                    </a:p>
                    <a:p>
                      <a:pPr algn="ctr">
                        <a:lnSpc>
                          <a:spcPts val="4269"/>
                        </a:lnSpc>
                      </a:pPr>
                      <a:r>
                        <a:rPr lang="en-US" sz="3049" spc="28">
                          <a:solidFill>
                            <a:srgbClr val="000000"/>
                          </a:solidFill>
                          <a:latin typeface="TT Rounds Condensed Bold"/>
                        </a:rPr>
                        <a:t>PISTE RURALE A RAIMONSIN (PR12-Raimonsin)</a:t>
                      </a:r>
                    </a:p>
                    <a:p>
                      <a:pPr algn="ctr">
                        <a:lnSpc>
                          <a:spcPts val="4269"/>
                        </a:lnSpc>
                      </a:pPr>
                      <a:r>
                        <a:rPr lang="en-US" sz="3049" spc="28">
                          <a:solidFill>
                            <a:srgbClr val="000000"/>
                          </a:solidFill>
                          <a:latin typeface="TT Rounds Condensed Bold"/>
                        </a:rPr>
                        <a:t>Date de chantier : octobre 2015</a:t>
                      </a:r>
                    </a:p>
                    <a:p>
                      <a:pPr algn="ctr">
                        <a:lnSpc>
                          <a:spcPts val="4269"/>
                        </a:lnSpc>
                      </a:pPr>
                      <a:r>
                        <a:rPr lang="en-US" sz="3049" spc="28">
                          <a:solidFill>
                            <a:srgbClr val="000000"/>
                          </a:solidFill>
                          <a:latin typeface="TT Rounds Condensed Bold"/>
                          <a:ea typeface="TT Rounds Condensed Bold"/>
                        </a:rPr>
                        <a:t>Coordonnées GPS : N 19°00’05’’ / W 072°32’38’’</a:t>
                      </a:r>
                    </a:p>
                    <a:p>
                      <a:pPr algn="ctr">
                        <a:lnSpc>
                          <a:spcPts val="4269"/>
                        </a:lnSpc>
                      </a:pPr>
                      <a:r>
                        <a:rPr lang="en-US" sz="3049" spc="28">
                          <a:solidFill>
                            <a:srgbClr val="000000"/>
                          </a:solidFill>
                          <a:latin typeface="TT Rounds Condensed Bold"/>
                          <a:ea typeface="TT Rounds Condensed Bold"/>
                        </a:rPr>
                        <a:t>Validation AFD: ANO N°4 - Décembre 2014</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09948">
                <a:tc>
                  <a:txBody>
                    <a:bodyPr/>
                    <a:lstStyle/>
                    <a:p>
                      <a:pPr algn="ctr">
                        <a:lnSpc>
                          <a:spcPts val="2846"/>
                        </a:lnSpc>
                        <a:defRPr/>
                      </a:pPr>
                      <a:r>
                        <a:rPr lang="en-US" sz="2033" dirty="0">
                          <a:solidFill>
                            <a:srgbClr val="000000"/>
                          </a:solidFill>
                          <a:latin typeface="Arial"/>
                        </a:rPr>
                        <a:t>Longueur: 250 </a:t>
                      </a:r>
                      <a:r>
                        <a:rPr lang="en-US" sz="2033" dirty="0" err="1">
                          <a:solidFill>
                            <a:srgbClr val="000000"/>
                          </a:solidFill>
                          <a:latin typeface="Arial"/>
                        </a:rPr>
                        <a:t>mètres</a:t>
                      </a:r>
                      <a:r>
                        <a:rPr lang="en-US" sz="2033" dirty="0">
                          <a:solidFill>
                            <a:srgbClr val="000000"/>
                          </a:solidFill>
                          <a:latin typeface="Arial"/>
                        </a:rPr>
                        <a:t> </a:t>
                      </a:r>
                      <a:r>
                        <a:rPr lang="en-US" sz="2033" dirty="0" err="1">
                          <a:solidFill>
                            <a:srgbClr val="000000"/>
                          </a:solidFill>
                          <a:latin typeface="Arial"/>
                        </a:rPr>
                        <a:t>linéaires</a:t>
                      </a:r>
                      <a:r>
                        <a:rPr lang="en-US" sz="2033" dirty="0">
                          <a:solidFill>
                            <a:srgbClr val="000000"/>
                          </a:solidFill>
                          <a:latin typeface="Arial"/>
                        </a:rPr>
                        <a:t> / </a:t>
                      </a:r>
                      <a:r>
                        <a:rPr lang="en-US" sz="2033" dirty="0" err="1">
                          <a:solidFill>
                            <a:srgbClr val="000000"/>
                          </a:solidFill>
                          <a:latin typeface="Arial"/>
                        </a:rPr>
                        <a:t>largeur</a:t>
                      </a:r>
                      <a:r>
                        <a:rPr lang="en-US" sz="2033" dirty="0">
                          <a:solidFill>
                            <a:srgbClr val="000000"/>
                          </a:solidFill>
                          <a:latin typeface="Arial"/>
                        </a:rPr>
                        <a:t> 3m (76€/</a:t>
                      </a:r>
                      <a:r>
                        <a:rPr lang="en-US" sz="2033" dirty="0" err="1">
                          <a:solidFill>
                            <a:srgbClr val="000000"/>
                          </a:solidFill>
                          <a:latin typeface="Arial"/>
                        </a:rPr>
                        <a:t>mètre</a:t>
                      </a:r>
                      <a:r>
                        <a:rPr lang="en-US" sz="2033" dirty="0">
                          <a:solidFill>
                            <a:srgbClr val="000000"/>
                          </a:solidFill>
                          <a:latin typeface="Arial"/>
                        </a:rPr>
                        <a:t> </a:t>
                      </a:r>
                      <a:r>
                        <a:rPr lang="en-US" sz="2033" dirty="0" err="1">
                          <a:solidFill>
                            <a:srgbClr val="000000"/>
                          </a:solidFill>
                          <a:latin typeface="Arial"/>
                        </a:rPr>
                        <a:t>linéaire</a:t>
                      </a:r>
                      <a:r>
                        <a:rPr lang="en-US" sz="2033" dirty="0">
                          <a:solidFill>
                            <a:srgbClr val="000000"/>
                          </a:solidFill>
                          <a:latin typeface="Arial"/>
                        </a:rPr>
                        <a:t>)</a:t>
                      </a:r>
                      <a:endParaRPr lang="en-US" sz="1100" dirty="0"/>
                    </a:p>
                    <a:p>
                      <a:pPr algn="ctr">
                        <a:lnSpc>
                          <a:spcPts val="2846"/>
                        </a:lnSpc>
                      </a:pPr>
                      <a:endParaRPr lang="en-US" sz="1100" dirty="0"/>
                    </a:p>
                    <a:p>
                      <a:pPr algn="l">
                        <a:lnSpc>
                          <a:spcPts val="2846"/>
                        </a:lnSpc>
                      </a:pPr>
                      <a:r>
                        <a:rPr lang="en-US" sz="2033" dirty="0">
                          <a:solidFill>
                            <a:srgbClr val="000000"/>
                          </a:solidFill>
                          <a:latin typeface="Arial"/>
                        </a:rPr>
                        <a:t>Sa situation </a:t>
                      </a:r>
                      <a:r>
                        <a:rPr lang="en-US" sz="2033" dirty="0" err="1">
                          <a:solidFill>
                            <a:srgbClr val="000000"/>
                          </a:solidFill>
                          <a:latin typeface="Arial"/>
                        </a:rPr>
                        <a:t>permet</a:t>
                      </a:r>
                      <a:r>
                        <a:rPr lang="en-US" sz="2033" dirty="0">
                          <a:solidFill>
                            <a:srgbClr val="000000"/>
                          </a:solidFill>
                          <a:latin typeface="Arial"/>
                        </a:rPr>
                        <a:t> de </a:t>
                      </a:r>
                      <a:r>
                        <a:rPr lang="en-US" sz="2033" dirty="0" err="1">
                          <a:solidFill>
                            <a:srgbClr val="000000"/>
                          </a:solidFill>
                          <a:latin typeface="Arial"/>
                        </a:rPr>
                        <a:t>faciliter</a:t>
                      </a:r>
                      <a:r>
                        <a:rPr lang="en-US" sz="2033" dirty="0">
                          <a:solidFill>
                            <a:srgbClr val="000000"/>
                          </a:solidFill>
                          <a:latin typeface="Arial"/>
                        </a:rPr>
                        <a:t> </a:t>
                      </a:r>
                      <a:r>
                        <a:rPr lang="en-US" sz="2033" dirty="0" err="1">
                          <a:solidFill>
                            <a:srgbClr val="000000"/>
                          </a:solidFill>
                          <a:latin typeface="Arial"/>
                        </a:rPr>
                        <a:t>l'accès</a:t>
                      </a:r>
                      <a:r>
                        <a:rPr lang="en-US" sz="2033" dirty="0">
                          <a:solidFill>
                            <a:srgbClr val="000000"/>
                          </a:solidFill>
                          <a:latin typeface="Arial"/>
                        </a:rPr>
                        <a:t> à la zone. Bien que </a:t>
                      </a:r>
                      <a:r>
                        <a:rPr lang="en-US" sz="2033" dirty="0" err="1">
                          <a:solidFill>
                            <a:srgbClr val="000000"/>
                          </a:solidFill>
                          <a:latin typeface="Arial"/>
                        </a:rPr>
                        <a:t>l'accès</a:t>
                      </a:r>
                      <a:r>
                        <a:rPr lang="en-US" sz="2033" dirty="0">
                          <a:solidFill>
                            <a:srgbClr val="000000"/>
                          </a:solidFill>
                          <a:latin typeface="Arial"/>
                        </a:rPr>
                        <a:t> </a:t>
                      </a:r>
                      <a:r>
                        <a:rPr lang="en-US" sz="2033" dirty="0" err="1">
                          <a:solidFill>
                            <a:srgbClr val="000000"/>
                          </a:solidFill>
                          <a:latin typeface="Arial"/>
                        </a:rPr>
                        <a:t>en</a:t>
                      </a:r>
                      <a:r>
                        <a:rPr lang="en-US" sz="2033" dirty="0">
                          <a:solidFill>
                            <a:srgbClr val="000000"/>
                          </a:solidFill>
                          <a:latin typeface="Arial"/>
                        </a:rPr>
                        <a:t> aval </a:t>
                      </a:r>
                      <a:r>
                        <a:rPr lang="en-US" sz="2033" dirty="0" err="1">
                          <a:solidFill>
                            <a:srgbClr val="000000"/>
                          </a:solidFill>
                          <a:latin typeface="Arial"/>
                        </a:rPr>
                        <a:t>reste</a:t>
                      </a:r>
                      <a:r>
                        <a:rPr lang="en-US" sz="2033" dirty="0">
                          <a:solidFill>
                            <a:srgbClr val="000000"/>
                          </a:solidFill>
                          <a:latin typeface="Arial"/>
                        </a:rPr>
                        <a:t> difficile, les </a:t>
                      </a:r>
                      <a:r>
                        <a:rPr lang="en-US" sz="2033" dirty="0" err="1">
                          <a:solidFill>
                            <a:srgbClr val="000000"/>
                          </a:solidFill>
                          <a:latin typeface="Arial"/>
                        </a:rPr>
                        <a:t>pistes</a:t>
                      </a:r>
                      <a:r>
                        <a:rPr lang="en-US" sz="2033" dirty="0">
                          <a:solidFill>
                            <a:srgbClr val="000000"/>
                          </a:solidFill>
                          <a:latin typeface="Arial"/>
                        </a:rPr>
                        <a:t> rurales sur la 6ème section </a:t>
                      </a:r>
                      <a:r>
                        <a:rPr lang="en-US" sz="2033" dirty="0" err="1">
                          <a:solidFill>
                            <a:srgbClr val="000000"/>
                          </a:solidFill>
                          <a:latin typeface="Arial"/>
                        </a:rPr>
                        <a:t>permettent</a:t>
                      </a:r>
                      <a:r>
                        <a:rPr lang="en-US" sz="2033" dirty="0">
                          <a:solidFill>
                            <a:srgbClr val="000000"/>
                          </a:solidFill>
                          <a:latin typeface="Arial"/>
                        </a:rPr>
                        <a:t> </a:t>
                      </a:r>
                      <a:r>
                        <a:rPr lang="en-US" sz="2033" dirty="0" err="1">
                          <a:solidFill>
                            <a:srgbClr val="000000"/>
                          </a:solidFill>
                          <a:latin typeface="Arial"/>
                        </a:rPr>
                        <a:t>une</a:t>
                      </a:r>
                      <a:r>
                        <a:rPr lang="en-US" sz="2033" dirty="0">
                          <a:solidFill>
                            <a:srgbClr val="000000"/>
                          </a:solidFill>
                          <a:latin typeface="Arial"/>
                        </a:rPr>
                        <a:t> </a:t>
                      </a:r>
                      <a:r>
                        <a:rPr lang="en-US" sz="2033" dirty="0" err="1">
                          <a:solidFill>
                            <a:srgbClr val="000000"/>
                          </a:solidFill>
                          <a:latin typeface="Arial"/>
                        </a:rPr>
                        <a:t>meilleure</a:t>
                      </a:r>
                      <a:r>
                        <a:rPr lang="en-US" sz="2033" dirty="0">
                          <a:solidFill>
                            <a:srgbClr val="000000"/>
                          </a:solidFill>
                          <a:latin typeface="Arial"/>
                        </a:rPr>
                        <a:t> communication entre les </a:t>
                      </a:r>
                      <a:r>
                        <a:rPr lang="en-US" sz="2033" dirty="0" err="1">
                          <a:solidFill>
                            <a:srgbClr val="000000"/>
                          </a:solidFill>
                          <a:latin typeface="Arial"/>
                        </a:rPr>
                        <a:t>différentes</a:t>
                      </a:r>
                      <a:r>
                        <a:rPr lang="en-US" sz="2033" dirty="0">
                          <a:solidFill>
                            <a:srgbClr val="000000"/>
                          </a:solidFill>
                          <a:latin typeface="Arial"/>
                        </a:rPr>
                        <a:t> </a:t>
                      </a:r>
                      <a:r>
                        <a:rPr lang="en-US" sz="2033" dirty="0" err="1">
                          <a:solidFill>
                            <a:srgbClr val="000000"/>
                          </a:solidFill>
                          <a:latin typeface="Arial"/>
                        </a:rPr>
                        <a:t>localités</a:t>
                      </a:r>
                      <a:r>
                        <a:rPr lang="en-US" sz="2033" dirty="0">
                          <a:solidFill>
                            <a:srgbClr val="000000"/>
                          </a:solidFill>
                          <a:latin typeface="Arial"/>
                        </a:rPr>
                        <a:t>. Cette </a:t>
                      </a:r>
                      <a:r>
                        <a:rPr lang="en-US" sz="2033" dirty="0" err="1">
                          <a:solidFill>
                            <a:srgbClr val="000000"/>
                          </a:solidFill>
                          <a:latin typeface="Arial"/>
                        </a:rPr>
                        <a:t>piste</a:t>
                      </a:r>
                      <a:r>
                        <a:rPr lang="en-US" sz="2033" dirty="0">
                          <a:solidFill>
                            <a:srgbClr val="000000"/>
                          </a:solidFill>
                          <a:latin typeface="Arial"/>
                        </a:rPr>
                        <a:t> </a:t>
                      </a:r>
                      <a:r>
                        <a:rPr lang="en-US" sz="2033" dirty="0" err="1">
                          <a:solidFill>
                            <a:srgbClr val="000000"/>
                          </a:solidFill>
                          <a:latin typeface="Arial"/>
                        </a:rPr>
                        <a:t>constitue</a:t>
                      </a:r>
                      <a:r>
                        <a:rPr lang="en-US" sz="2033" dirty="0">
                          <a:solidFill>
                            <a:srgbClr val="000000"/>
                          </a:solidFill>
                          <a:latin typeface="Arial"/>
                        </a:rPr>
                        <a:t> du plus un impluvium </a:t>
                      </a:r>
                      <a:r>
                        <a:rPr lang="en-US" sz="2033" dirty="0" err="1">
                          <a:solidFill>
                            <a:srgbClr val="000000"/>
                          </a:solidFill>
                          <a:latin typeface="Arial"/>
                        </a:rPr>
                        <a:t>alimentant</a:t>
                      </a:r>
                      <a:r>
                        <a:rPr lang="en-US" sz="2033" dirty="0">
                          <a:solidFill>
                            <a:srgbClr val="000000"/>
                          </a:solidFill>
                          <a:latin typeface="Arial"/>
                        </a:rPr>
                        <a:t> un </a:t>
                      </a:r>
                      <a:r>
                        <a:rPr lang="en-US" sz="2033" dirty="0" err="1">
                          <a:solidFill>
                            <a:srgbClr val="000000"/>
                          </a:solidFill>
                          <a:latin typeface="Arial"/>
                        </a:rPr>
                        <a:t>bassin</a:t>
                      </a:r>
                      <a:r>
                        <a:rPr lang="en-US" sz="2033" dirty="0">
                          <a:solidFill>
                            <a:srgbClr val="000000"/>
                          </a:solidFill>
                          <a:latin typeface="Arial"/>
                        </a:rPr>
                        <a:t> de </a:t>
                      </a:r>
                      <a:r>
                        <a:rPr lang="en-US" sz="2033" dirty="0" err="1">
                          <a:solidFill>
                            <a:srgbClr val="000000"/>
                          </a:solidFill>
                          <a:latin typeface="Arial"/>
                        </a:rPr>
                        <a:t>rétention</a:t>
                      </a:r>
                      <a:r>
                        <a:rPr lang="en-US" sz="2033" dirty="0">
                          <a:solidFill>
                            <a:srgbClr val="000000"/>
                          </a:solidFill>
                          <a:latin typeface="Arial"/>
                        </a:rPr>
                        <a:t> des eaux de </a:t>
                      </a:r>
                      <a:r>
                        <a:rPr lang="en-US" sz="2033" dirty="0" err="1">
                          <a:solidFill>
                            <a:srgbClr val="000000"/>
                          </a:solidFill>
                          <a:latin typeface="Arial"/>
                        </a:rPr>
                        <a:t>pluie</a:t>
                      </a:r>
                      <a:r>
                        <a:rPr lang="en-US" sz="2033" dirty="0">
                          <a:solidFill>
                            <a:srgbClr val="000000"/>
                          </a:solidFill>
                          <a:latin typeface="Arial"/>
                        </a:rPr>
                        <a:t> </a:t>
                      </a:r>
                      <a:r>
                        <a:rPr lang="en-US" sz="2033" dirty="0" err="1">
                          <a:solidFill>
                            <a:srgbClr val="000000"/>
                          </a:solidFill>
                          <a:latin typeface="Arial"/>
                        </a:rPr>
                        <a:t>situé</a:t>
                      </a:r>
                      <a:r>
                        <a:rPr lang="en-US" sz="2033" dirty="0">
                          <a:solidFill>
                            <a:srgbClr val="000000"/>
                          </a:solidFill>
                          <a:latin typeface="Arial"/>
                        </a:rPr>
                        <a:t> </a:t>
                      </a:r>
                      <a:r>
                        <a:rPr lang="en-US" sz="2033" dirty="0" err="1">
                          <a:solidFill>
                            <a:srgbClr val="000000"/>
                          </a:solidFill>
                          <a:latin typeface="Arial"/>
                        </a:rPr>
                        <a:t>en</a:t>
                      </a:r>
                      <a:r>
                        <a:rPr lang="en-US" sz="2033" dirty="0">
                          <a:solidFill>
                            <a:srgbClr val="000000"/>
                          </a:solidFill>
                          <a:latin typeface="Arial"/>
                        </a:rPr>
                        <a:t> </a:t>
                      </a:r>
                      <a:r>
                        <a:rPr lang="en-US" sz="2033" dirty="0" err="1">
                          <a:solidFill>
                            <a:srgbClr val="000000"/>
                          </a:solidFill>
                          <a:latin typeface="Arial"/>
                        </a:rPr>
                        <a:t>contrebas</a:t>
                      </a:r>
                      <a:r>
                        <a:rPr lang="en-US" sz="2033" dirty="0">
                          <a:solidFill>
                            <a:srgbClr val="000000"/>
                          </a:solidFill>
                          <a:latin typeface="Arial"/>
                        </a:rPr>
                        <a:t> (B5). Elle </a:t>
                      </a:r>
                      <a:r>
                        <a:rPr lang="en-US" sz="2033" dirty="0" err="1">
                          <a:solidFill>
                            <a:srgbClr val="000000"/>
                          </a:solidFill>
                          <a:latin typeface="Arial"/>
                        </a:rPr>
                        <a:t>permet</a:t>
                      </a:r>
                      <a:r>
                        <a:rPr lang="en-US" sz="2033" dirty="0">
                          <a:solidFill>
                            <a:srgbClr val="000000"/>
                          </a:solidFill>
                          <a:latin typeface="Arial"/>
                        </a:rPr>
                        <a:t> </a:t>
                      </a:r>
                      <a:r>
                        <a:rPr lang="en-US" sz="2033" dirty="0" err="1">
                          <a:solidFill>
                            <a:srgbClr val="000000"/>
                          </a:solidFill>
                          <a:latin typeface="Arial"/>
                        </a:rPr>
                        <a:t>ainsi</a:t>
                      </a:r>
                      <a:r>
                        <a:rPr lang="en-US" sz="2033" dirty="0">
                          <a:solidFill>
                            <a:srgbClr val="000000"/>
                          </a:solidFill>
                          <a:latin typeface="Arial"/>
                        </a:rPr>
                        <a:t> </a:t>
                      </a:r>
                      <a:r>
                        <a:rPr lang="en-US" sz="2033" dirty="0" err="1">
                          <a:solidFill>
                            <a:srgbClr val="000000"/>
                          </a:solidFill>
                          <a:latin typeface="Arial"/>
                        </a:rPr>
                        <a:t>indirectement</a:t>
                      </a:r>
                      <a:r>
                        <a:rPr lang="en-US" sz="2033" dirty="0">
                          <a:solidFill>
                            <a:srgbClr val="000000"/>
                          </a:solidFill>
                          <a:latin typeface="Arial"/>
                        </a:rPr>
                        <a:t> </a:t>
                      </a:r>
                      <a:r>
                        <a:rPr lang="en-US" sz="2033" dirty="0" err="1">
                          <a:solidFill>
                            <a:srgbClr val="000000"/>
                          </a:solidFill>
                          <a:latin typeface="Arial"/>
                        </a:rPr>
                        <a:t>d’améliorer</a:t>
                      </a:r>
                      <a:r>
                        <a:rPr lang="en-US" sz="2033" dirty="0">
                          <a:solidFill>
                            <a:srgbClr val="000000"/>
                          </a:solidFill>
                          <a:latin typeface="Arial"/>
                        </a:rPr>
                        <a:t> </a:t>
                      </a:r>
                      <a:r>
                        <a:rPr lang="en-US" sz="2033" dirty="0" err="1">
                          <a:solidFill>
                            <a:srgbClr val="000000"/>
                          </a:solidFill>
                          <a:latin typeface="Arial"/>
                        </a:rPr>
                        <a:t>l’accès</a:t>
                      </a:r>
                      <a:r>
                        <a:rPr lang="en-US" sz="2033" dirty="0">
                          <a:solidFill>
                            <a:srgbClr val="000000"/>
                          </a:solidFill>
                          <a:latin typeface="Arial"/>
                        </a:rPr>
                        <a:t> aux points </a:t>
                      </a:r>
                      <a:r>
                        <a:rPr lang="en-US" sz="2033" dirty="0" err="1">
                          <a:solidFill>
                            <a:srgbClr val="000000"/>
                          </a:solidFill>
                          <a:latin typeface="Arial"/>
                        </a:rPr>
                        <a:t>d’eau</a:t>
                      </a:r>
                      <a:r>
                        <a:rPr lang="en-US" sz="2033" dirty="0">
                          <a:solidFill>
                            <a:srgbClr val="000000"/>
                          </a:solidFill>
                          <a:latin typeface="Arial"/>
                        </a:rPr>
                        <a:t> pour les </a:t>
                      </a:r>
                      <a:r>
                        <a:rPr lang="en-US" sz="2033" dirty="0" err="1">
                          <a:solidFill>
                            <a:srgbClr val="000000"/>
                          </a:solidFill>
                          <a:latin typeface="Arial"/>
                        </a:rPr>
                        <a:t>familles</a:t>
                      </a:r>
                      <a:r>
                        <a:rPr lang="en-US" sz="2033" dirty="0">
                          <a:solidFill>
                            <a:srgbClr val="000000"/>
                          </a:solidFill>
                          <a:latin typeface="Arial"/>
                        </a:rPr>
                        <a:t> de la zone.</a:t>
                      </a:r>
                    </a:p>
                    <a:p>
                      <a:pPr algn="l">
                        <a:lnSpc>
                          <a:spcPts val="2846"/>
                        </a:lnSpc>
                      </a:pPr>
                      <a:r>
                        <a:rPr lang="en-US" sz="2033" dirty="0">
                          <a:solidFill>
                            <a:srgbClr val="000000"/>
                          </a:solidFill>
                          <a:latin typeface="Arial"/>
                        </a:rPr>
                        <a:t>32 </a:t>
                      </a:r>
                      <a:r>
                        <a:rPr lang="en-US" sz="2033" dirty="0" err="1">
                          <a:solidFill>
                            <a:srgbClr val="000000"/>
                          </a:solidFill>
                          <a:latin typeface="Arial"/>
                        </a:rPr>
                        <a:t>personnes</a:t>
                      </a:r>
                      <a:r>
                        <a:rPr lang="en-US" sz="2033" dirty="0">
                          <a:solidFill>
                            <a:srgbClr val="000000"/>
                          </a:solidFill>
                          <a:latin typeface="Arial"/>
                        </a:rPr>
                        <a:t> de la zone </a:t>
                      </a:r>
                      <a:r>
                        <a:rPr lang="en-US" sz="2033" dirty="0" err="1">
                          <a:solidFill>
                            <a:srgbClr val="000000"/>
                          </a:solidFill>
                          <a:latin typeface="Arial"/>
                        </a:rPr>
                        <a:t>participé</a:t>
                      </a:r>
                      <a:r>
                        <a:rPr lang="en-US" sz="2033" dirty="0">
                          <a:solidFill>
                            <a:srgbClr val="000000"/>
                          </a:solidFill>
                          <a:latin typeface="Arial"/>
                        </a:rPr>
                        <a:t> à la construction de </a:t>
                      </a:r>
                      <a:r>
                        <a:rPr lang="en-US" sz="2033" dirty="0" err="1">
                          <a:solidFill>
                            <a:srgbClr val="000000"/>
                          </a:solidFill>
                          <a:latin typeface="Arial"/>
                        </a:rPr>
                        <a:t>cet</a:t>
                      </a:r>
                      <a:r>
                        <a:rPr lang="en-US" sz="2033" dirty="0">
                          <a:solidFill>
                            <a:srgbClr val="000000"/>
                          </a:solidFill>
                          <a:latin typeface="Arial"/>
                        </a:rPr>
                        <a:t> </a:t>
                      </a:r>
                      <a:r>
                        <a:rPr lang="en-US" sz="2033" dirty="0" err="1">
                          <a:solidFill>
                            <a:srgbClr val="000000"/>
                          </a:solidFill>
                          <a:latin typeface="Arial"/>
                        </a:rPr>
                        <a:t>ouvrage</a:t>
                      </a:r>
                      <a:r>
                        <a:rPr lang="en-US" sz="2033" dirty="0">
                          <a:solidFill>
                            <a:srgbClr val="000000"/>
                          </a:solidFill>
                          <a:latin typeface="Arial"/>
                        </a:rPr>
                        <a:t>, </a:t>
                      </a:r>
                      <a:r>
                        <a:rPr lang="en-US" sz="2033" dirty="0" err="1">
                          <a:solidFill>
                            <a:srgbClr val="000000"/>
                          </a:solidFill>
                          <a:latin typeface="Arial"/>
                        </a:rPr>
                        <a:t>dont</a:t>
                      </a:r>
                      <a:r>
                        <a:rPr lang="en-US" sz="2033" dirty="0">
                          <a:solidFill>
                            <a:srgbClr val="000000"/>
                          </a:solidFill>
                          <a:latin typeface="Arial"/>
                        </a:rPr>
                        <a:t> :</a:t>
                      </a:r>
                    </a:p>
                    <a:p>
                      <a:pPr algn="l">
                        <a:lnSpc>
                          <a:spcPts val="2846"/>
                        </a:lnSpc>
                      </a:pPr>
                      <a:r>
                        <a:rPr lang="en-US" sz="2033" dirty="0">
                          <a:solidFill>
                            <a:srgbClr val="000000"/>
                          </a:solidFill>
                          <a:latin typeface="Arial"/>
                        </a:rPr>
                        <a:t>9 </a:t>
                      </a:r>
                      <a:r>
                        <a:rPr lang="en-US" sz="2033" dirty="0" err="1">
                          <a:solidFill>
                            <a:srgbClr val="000000"/>
                          </a:solidFill>
                          <a:latin typeface="Arial"/>
                        </a:rPr>
                        <a:t>apprentis</a:t>
                      </a:r>
                      <a:r>
                        <a:rPr lang="en-US" sz="2033" dirty="0">
                          <a:solidFill>
                            <a:srgbClr val="000000"/>
                          </a:solidFill>
                          <a:latin typeface="Arial"/>
                        </a:rPr>
                        <a:t> </a:t>
                      </a:r>
                      <a:r>
                        <a:rPr lang="en-US" sz="2033" dirty="0" err="1">
                          <a:solidFill>
                            <a:srgbClr val="000000"/>
                          </a:solidFill>
                          <a:latin typeface="Arial"/>
                        </a:rPr>
                        <a:t>maçon</a:t>
                      </a:r>
                      <a:r>
                        <a:rPr lang="en-US" sz="2033" dirty="0">
                          <a:solidFill>
                            <a:srgbClr val="000000"/>
                          </a:solidFill>
                          <a:latin typeface="Arial"/>
                        </a:rPr>
                        <a:t> qui </a:t>
                      </a:r>
                      <a:r>
                        <a:rPr lang="en-US" sz="2033" dirty="0" err="1">
                          <a:solidFill>
                            <a:srgbClr val="000000"/>
                          </a:solidFill>
                          <a:latin typeface="Arial"/>
                        </a:rPr>
                        <a:t>ont</a:t>
                      </a:r>
                      <a:r>
                        <a:rPr lang="en-US" sz="2033" dirty="0">
                          <a:solidFill>
                            <a:srgbClr val="000000"/>
                          </a:solidFill>
                          <a:latin typeface="Arial"/>
                        </a:rPr>
                        <a:t> </a:t>
                      </a:r>
                      <a:r>
                        <a:rPr lang="en-US" sz="2033" dirty="0" err="1">
                          <a:solidFill>
                            <a:srgbClr val="000000"/>
                          </a:solidFill>
                          <a:latin typeface="Arial"/>
                        </a:rPr>
                        <a:t>pu</a:t>
                      </a:r>
                      <a:r>
                        <a:rPr lang="en-US" sz="2033" dirty="0">
                          <a:solidFill>
                            <a:srgbClr val="000000"/>
                          </a:solidFill>
                          <a:latin typeface="Arial"/>
                        </a:rPr>
                        <a:t> </a:t>
                      </a:r>
                      <a:r>
                        <a:rPr lang="en-US" sz="2033" dirty="0" err="1">
                          <a:solidFill>
                            <a:srgbClr val="000000"/>
                          </a:solidFill>
                          <a:latin typeface="Arial"/>
                        </a:rPr>
                        <a:t>acquérir</a:t>
                      </a:r>
                      <a:r>
                        <a:rPr lang="en-US" sz="2033" dirty="0">
                          <a:solidFill>
                            <a:srgbClr val="000000"/>
                          </a:solidFill>
                          <a:latin typeface="Arial"/>
                        </a:rPr>
                        <a:t> des </a:t>
                      </a:r>
                      <a:r>
                        <a:rPr lang="en-US" sz="2033" dirty="0" err="1">
                          <a:solidFill>
                            <a:srgbClr val="000000"/>
                          </a:solidFill>
                          <a:latin typeface="Arial"/>
                        </a:rPr>
                        <a:t>compétences</a:t>
                      </a:r>
                      <a:r>
                        <a:rPr lang="en-US" sz="2033" dirty="0">
                          <a:solidFill>
                            <a:srgbClr val="000000"/>
                          </a:solidFill>
                          <a:latin typeface="Arial"/>
                        </a:rPr>
                        <a:t> et des notions </a:t>
                      </a:r>
                      <a:r>
                        <a:rPr lang="en-US" sz="2033" dirty="0" err="1">
                          <a:solidFill>
                            <a:srgbClr val="000000"/>
                          </a:solidFill>
                          <a:latin typeface="Arial"/>
                        </a:rPr>
                        <a:t>en</a:t>
                      </a:r>
                      <a:endParaRPr lang="en-US" sz="2033" dirty="0">
                        <a:solidFill>
                          <a:srgbClr val="000000"/>
                        </a:solidFill>
                        <a:latin typeface="Arial"/>
                      </a:endParaRPr>
                    </a:p>
                    <a:p>
                      <a:pPr algn="l">
                        <a:lnSpc>
                          <a:spcPts val="2846"/>
                        </a:lnSpc>
                      </a:pPr>
                      <a:r>
                        <a:rPr lang="en-US" sz="2033" dirty="0" err="1">
                          <a:solidFill>
                            <a:srgbClr val="000000"/>
                          </a:solidFill>
                          <a:latin typeface="Arial"/>
                        </a:rPr>
                        <a:t>maçonnerie</a:t>
                      </a:r>
                      <a:r>
                        <a:rPr lang="en-US" sz="2033" dirty="0">
                          <a:solidFill>
                            <a:srgbClr val="000000"/>
                          </a:solidFill>
                          <a:latin typeface="Arial"/>
                        </a:rPr>
                        <a:t> pour </a:t>
                      </a:r>
                      <a:r>
                        <a:rPr lang="en-US" sz="2033" dirty="0" err="1">
                          <a:solidFill>
                            <a:srgbClr val="000000"/>
                          </a:solidFill>
                          <a:latin typeface="Arial"/>
                        </a:rPr>
                        <a:t>pouvoir</a:t>
                      </a:r>
                      <a:r>
                        <a:rPr lang="en-US" sz="2033" dirty="0">
                          <a:solidFill>
                            <a:srgbClr val="000000"/>
                          </a:solidFill>
                          <a:latin typeface="Arial"/>
                        </a:rPr>
                        <a:t> </a:t>
                      </a:r>
                      <a:r>
                        <a:rPr lang="en-US" sz="2033" dirty="0" err="1">
                          <a:solidFill>
                            <a:srgbClr val="000000"/>
                          </a:solidFill>
                          <a:latin typeface="Arial"/>
                        </a:rPr>
                        <a:t>progressivement</a:t>
                      </a:r>
                      <a:r>
                        <a:rPr lang="en-US" sz="2033" dirty="0">
                          <a:solidFill>
                            <a:srgbClr val="000000"/>
                          </a:solidFill>
                          <a:latin typeface="Arial"/>
                        </a:rPr>
                        <a:t> </a:t>
                      </a:r>
                      <a:r>
                        <a:rPr lang="en-US" sz="2033" dirty="0" err="1">
                          <a:solidFill>
                            <a:srgbClr val="000000"/>
                          </a:solidFill>
                          <a:latin typeface="Arial"/>
                        </a:rPr>
                        <a:t>exercer</a:t>
                      </a:r>
                      <a:r>
                        <a:rPr lang="en-US" sz="2033" dirty="0">
                          <a:solidFill>
                            <a:srgbClr val="000000"/>
                          </a:solidFill>
                          <a:latin typeface="Arial"/>
                        </a:rPr>
                        <a:t> </a:t>
                      </a:r>
                      <a:r>
                        <a:rPr lang="en-US" sz="2033" dirty="0" err="1">
                          <a:solidFill>
                            <a:srgbClr val="000000"/>
                          </a:solidFill>
                          <a:latin typeface="Arial"/>
                        </a:rPr>
                        <a:t>une</a:t>
                      </a:r>
                      <a:r>
                        <a:rPr lang="en-US" sz="2033" dirty="0">
                          <a:solidFill>
                            <a:srgbClr val="000000"/>
                          </a:solidFill>
                          <a:latin typeface="Arial"/>
                        </a:rPr>
                        <a:t> double </a:t>
                      </a:r>
                      <a:r>
                        <a:rPr lang="en-US" sz="2033" dirty="0" err="1">
                          <a:solidFill>
                            <a:srgbClr val="000000"/>
                          </a:solidFill>
                          <a:latin typeface="Arial"/>
                        </a:rPr>
                        <a:t>activité</a:t>
                      </a:r>
                      <a:r>
                        <a:rPr lang="en-US" sz="2033" dirty="0">
                          <a:solidFill>
                            <a:srgbClr val="000000"/>
                          </a:solidFill>
                          <a:latin typeface="Arial"/>
                        </a:rPr>
                        <a:t> </a:t>
                      </a:r>
                      <a:r>
                        <a:rPr lang="en-US" sz="2033" dirty="0" err="1">
                          <a:solidFill>
                            <a:srgbClr val="000000"/>
                          </a:solidFill>
                          <a:latin typeface="Arial"/>
                        </a:rPr>
                        <a:t>en</a:t>
                      </a:r>
                      <a:r>
                        <a:rPr lang="en-US" sz="2033" dirty="0">
                          <a:solidFill>
                            <a:srgbClr val="000000"/>
                          </a:solidFill>
                          <a:latin typeface="Arial"/>
                        </a:rPr>
                        <a:t> </a:t>
                      </a:r>
                      <a:r>
                        <a:rPr lang="en-US" sz="2033" dirty="0" err="1">
                          <a:solidFill>
                            <a:srgbClr val="000000"/>
                          </a:solidFill>
                          <a:latin typeface="Arial"/>
                        </a:rPr>
                        <a:t>complément</a:t>
                      </a:r>
                      <a:r>
                        <a:rPr lang="en-US" sz="2033" dirty="0">
                          <a:solidFill>
                            <a:srgbClr val="000000"/>
                          </a:solidFill>
                          <a:latin typeface="Arial"/>
                        </a:rPr>
                        <a:t> des travaux sur </a:t>
                      </a:r>
                      <a:r>
                        <a:rPr lang="en-US" sz="2033" dirty="0" err="1">
                          <a:solidFill>
                            <a:srgbClr val="000000"/>
                          </a:solidFill>
                          <a:latin typeface="Arial"/>
                        </a:rPr>
                        <a:t>leurs</a:t>
                      </a:r>
                      <a:r>
                        <a:rPr lang="en-US" sz="2033" dirty="0">
                          <a:solidFill>
                            <a:srgbClr val="000000"/>
                          </a:solidFill>
                          <a:latin typeface="Arial"/>
                        </a:rPr>
                        <a:t> exploitations </a:t>
                      </a:r>
                      <a:r>
                        <a:rPr lang="en-US" sz="2033" dirty="0" err="1">
                          <a:solidFill>
                            <a:srgbClr val="000000"/>
                          </a:solidFill>
                          <a:latin typeface="Arial"/>
                        </a:rPr>
                        <a:t>agricoles</a:t>
                      </a:r>
                      <a:r>
                        <a:rPr lang="en-US" sz="2033" dirty="0">
                          <a:solidFill>
                            <a:srgbClr val="000000"/>
                          </a:solidFill>
                          <a:latin typeface="Arial"/>
                        </a:rPr>
                        <a:t>, </a:t>
                      </a:r>
                      <a:r>
                        <a:rPr lang="en-US" sz="2033" dirty="0" err="1">
                          <a:solidFill>
                            <a:srgbClr val="000000"/>
                          </a:solidFill>
                          <a:latin typeface="Arial"/>
                        </a:rPr>
                        <a:t>souvent</a:t>
                      </a:r>
                      <a:r>
                        <a:rPr lang="en-US" sz="2033" dirty="0">
                          <a:solidFill>
                            <a:srgbClr val="000000"/>
                          </a:solidFill>
                          <a:latin typeface="Arial"/>
                        </a:rPr>
                        <a:t> très petites (0,5 – 1ha)</a:t>
                      </a:r>
                    </a:p>
                    <a:p>
                      <a:pPr algn="l">
                        <a:lnSpc>
                          <a:spcPts val="2846"/>
                        </a:lnSpc>
                      </a:pPr>
                      <a:r>
                        <a:rPr lang="en-US" sz="2033" dirty="0">
                          <a:solidFill>
                            <a:srgbClr val="000000"/>
                          </a:solidFill>
                          <a:latin typeface="Arial"/>
                        </a:rPr>
                        <a:t>1 stagiaire, </a:t>
                      </a:r>
                      <a:r>
                        <a:rPr lang="en-US" sz="2033" dirty="0" err="1">
                          <a:solidFill>
                            <a:srgbClr val="000000"/>
                          </a:solidFill>
                          <a:latin typeface="Arial"/>
                        </a:rPr>
                        <a:t>étudiante</a:t>
                      </a:r>
                      <a:r>
                        <a:rPr lang="en-US" sz="2033" dirty="0">
                          <a:solidFill>
                            <a:srgbClr val="000000"/>
                          </a:solidFill>
                          <a:latin typeface="Arial"/>
                        </a:rPr>
                        <a:t> </a:t>
                      </a:r>
                      <a:r>
                        <a:rPr lang="en-US" sz="2033" dirty="0" err="1">
                          <a:solidFill>
                            <a:srgbClr val="000000"/>
                          </a:solidFill>
                          <a:latin typeface="Arial"/>
                        </a:rPr>
                        <a:t>en</a:t>
                      </a:r>
                      <a:r>
                        <a:rPr lang="en-US" sz="2033" dirty="0">
                          <a:solidFill>
                            <a:srgbClr val="000000"/>
                          </a:solidFill>
                          <a:latin typeface="Arial"/>
                        </a:rPr>
                        <a:t> génie civil à </a:t>
                      </a:r>
                      <a:r>
                        <a:rPr lang="en-US" sz="2033" dirty="0" err="1">
                          <a:solidFill>
                            <a:srgbClr val="000000"/>
                          </a:solidFill>
                          <a:latin typeface="Arial"/>
                        </a:rPr>
                        <a:t>l'Université</a:t>
                      </a:r>
                      <a:r>
                        <a:rPr lang="en-US" sz="2033" dirty="0">
                          <a:solidFill>
                            <a:srgbClr val="000000"/>
                          </a:solidFill>
                          <a:latin typeface="Arial"/>
                        </a:rPr>
                        <a:t> de Port au Prince</a:t>
                      </a:r>
                    </a:p>
                    <a:p>
                      <a:pPr algn="l">
                        <a:lnSpc>
                          <a:spcPts val="2846"/>
                        </a:lnSpc>
                      </a:pPr>
                      <a:r>
                        <a:rPr lang="en-US" sz="2033" dirty="0">
                          <a:solidFill>
                            <a:srgbClr val="000000"/>
                          </a:solidFill>
                          <a:latin typeface="Arial"/>
                        </a:rPr>
                        <a:t>20 </a:t>
                      </a:r>
                      <a:r>
                        <a:rPr lang="en-US" sz="2033" dirty="0" err="1">
                          <a:solidFill>
                            <a:srgbClr val="000000"/>
                          </a:solidFill>
                          <a:latin typeface="Arial"/>
                        </a:rPr>
                        <a:t>manœuvres</a:t>
                      </a:r>
                      <a:r>
                        <a:rPr lang="en-US" sz="2033" dirty="0">
                          <a:solidFill>
                            <a:srgbClr val="000000"/>
                          </a:solidFill>
                          <a:latin typeface="Arial"/>
                        </a:rPr>
                        <a:t> (</a:t>
                      </a:r>
                      <a:r>
                        <a:rPr lang="en-US" sz="2033" dirty="0" err="1">
                          <a:solidFill>
                            <a:srgbClr val="000000"/>
                          </a:solidFill>
                          <a:latin typeface="Arial"/>
                        </a:rPr>
                        <a:t>fouille</a:t>
                      </a:r>
                      <a:r>
                        <a:rPr lang="en-US" sz="2033" dirty="0">
                          <a:solidFill>
                            <a:srgbClr val="000000"/>
                          </a:solidFill>
                          <a:latin typeface="Arial"/>
                        </a:rPr>
                        <a:t>, </a:t>
                      </a:r>
                      <a:r>
                        <a:rPr lang="en-US" sz="2033" dirty="0" err="1">
                          <a:solidFill>
                            <a:srgbClr val="000000"/>
                          </a:solidFill>
                          <a:latin typeface="Arial"/>
                        </a:rPr>
                        <a:t>manœuvre</a:t>
                      </a:r>
                      <a:r>
                        <a:rPr lang="en-US" sz="2033" dirty="0">
                          <a:solidFill>
                            <a:srgbClr val="000000"/>
                          </a:solidFill>
                          <a:latin typeface="Arial"/>
                        </a:rPr>
                        <a:t> et </a:t>
                      </a:r>
                      <a:r>
                        <a:rPr lang="en-US" sz="2033" dirty="0" err="1">
                          <a:solidFill>
                            <a:srgbClr val="000000"/>
                          </a:solidFill>
                          <a:latin typeface="Arial"/>
                        </a:rPr>
                        <a:t>autres</a:t>
                      </a:r>
                      <a:r>
                        <a:rPr lang="en-US" sz="2033" dirty="0">
                          <a:solidFill>
                            <a:srgbClr val="000000"/>
                          </a:solidFill>
                          <a:latin typeface="Arial"/>
                        </a:rPr>
                        <a:t>) qui </a:t>
                      </a:r>
                      <a:r>
                        <a:rPr lang="en-US" sz="2033" dirty="0" err="1">
                          <a:solidFill>
                            <a:srgbClr val="000000"/>
                          </a:solidFill>
                          <a:latin typeface="Arial"/>
                        </a:rPr>
                        <a:t>ont</a:t>
                      </a:r>
                      <a:r>
                        <a:rPr lang="en-US" sz="2033" dirty="0">
                          <a:solidFill>
                            <a:srgbClr val="000000"/>
                          </a:solidFill>
                          <a:latin typeface="Arial"/>
                        </a:rPr>
                        <a:t> </a:t>
                      </a:r>
                      <a:r>
                        <a:rPr lang="en-US" sz="2033" dirty="0" err="1">
                          <a:solidFill>
                            <a:srgbClr val="000000"/>
                          </a:solidFill>
                          <a:latin typeface="Arial"/>
                        </a:rPr>
                        <a:t>pu</a:t>
                      </a:r>
                      <a:r>
                        <a:rPr lang="en-US" sz="2033" dirty="0">
                          <a:solidFill>
                            <a:srgbClr val="000000"/>
                          </a:solidFill>
                          <a:latin typeface="Arial"/>
                        </a:rPr>
                        <a:t> </a:t>
                      </a:r>
                      <a:r>
                        <a:rPr lang="en-US" sz="2033" dirty="0" err="1">
                          <a:solidFill>
                            <a:srgbClr val="000000"/>
                          </a:solidFill>
                          <a:latin typeface="Arial"/>
                        </a:rPr>
                        <a:t>gagner</a:t>
                      </a:r>
                      <a:r>
                        <a:rPr lang="en-US" sz="2033" dirty="0">
                          <a:solidFill>
                            <a:srgbClr val="000000"/>
                          </a:solidFill>
                          <a:latin typeface="Arial"/>
                        </a:rPr>
                        <a:t> un </a:t>
                      </a:r>
                      <a:r>
                        <a:rPr lang="en-US" sz="2033" dirty="0" err="1">
                          <a:solidFill>
                            <a:srgbClr val="000000"/>
                          </a:solidFill>
                          <a:latin typeface="Arial"/>
                        </a:rPr>
                        <a:t>revenu</a:t>
                      </a:r>
                      <a:endParaRPr lang="en-US" sz="2033" dirty="0">
                        <a:solidFill>
                          <a:srgbClr val="000000"/>
                        </a:solidFill>
                        <a:latin typeface="Arial"/>
                      </a:endParaRPr>
                    </a:p>
                    <a:p>
                      <a:pPr algn="l">
                        <a:lnSpc>
                          <a:spcPts val="2846"/>
                        </a:lnSpc>
                      </a:pPr>
                      <a:r>
                        <a:rPr lang="en-US" sz="2033" dirty="0" err="1">
                          <a:solidFill>
                            <a:srgbClr val="000000"/>
                          </a:solidFill>
                          <a:latin typeface="Arial"/>
                        </a:rPr>
                        <a:t>supplémentaire</a:t>
                      </a:r>
                      <a:endParaRPr lang="en-US" sz="2033" dirty="0">
                        <a:solidFill>
                          <a:srgbClr val="000000"/>
                        </a:solidFill>
                        <a:latin typeface="Arial"/>
                      </a:endParaRPr>
                    </a:p>
                    <a:p>
                      <a:pPr algn="l">
                        <a:lnSpc>
                          <a:spcPts val="2846"/>
                        </a:lnSpc>
                      </a:pPr>
                      <a:r>
                        <a:rPr lang="en-US" sz="2033" dirty="0">
                          <a:solidFill>
                            <a:srgbClr val="000000"/>
                          </a:solidFill>
                          <a:latin typeface="Arial"/>
                        </a:rPr>
                        <a:t>2 </a:t>
                      </a:r>
                      <a:r>
                        <a:rPr lang="en-US" sz="2033" dirty="0" err="1">
                          <a:solidFill>
                            <a:srgbClr val="000000"/>
                          </a:solidFill>
                          <a:latin typeface="Arial"/>
                        </a:rPr>
                        <a:t>superviseurs</a:t>
                      </a:r>
                      <a:r>
                        <a:rPr lang="en-US" sz="2033" dirty="0">
                          <a:solidFill>
                            <a:srgbClr val="000000"/>
                          </a:solidFill>
                          <a:latin typeface="Arial"/>
                        </a:rPr>
                        <a:t> </a:t>
                      </a:r>
                      <a:r>
                        <a:rPr lang="en-US" sz="2033" dirty="0" err="1">
                          <a:solidFill>
                            <a:srgbClr val="000000"/>
                          </a:solidFill>
                          <a:latin typeface="Arial"/>
                        </a:rPr>
                        <a:t>présents</a:t>
                      </a:r>
                      <a:r>
                        <a:rPr lang="en-US" sz="2033" dirty="0">
                          <a:solidFill>
                            <a:srgbClr val="000000"/>
                          </a:solidFill>
                          <a:latin typeface="Arial"/>
                        </a:rPr>
                        <a:t> pour </a:t>
                      </a:r>
                      <a:r>
                        <a:rPr lang="en-US" sz="2033" dirty="0" err="1">
                          <a:solidFill>
                            <a:srgbClr val="000000"/>
                          </a:solidFill>
                          <a:latin typeface="Arial"/>
                        </a:rPr>
                        <a:t>l'accompagnement</a:t>
                      </a:r>
                      <a:r>
                        <a:rPr lang="en-US" sz="2033" dirty="0">
                          <a:solidFill>
                            <a:srgbClr val="000000"/>
                          </a:solidFill>
                          <a:latin typeface="Arial"/>
                        </a:rPr>
                        <a:t> et le </a:t>
                      </a:r>
                      <a:r>
                        <a:rPr lang="en-US" sz="2033" dirty="0" err="1">
                          <a:solidFill>
                            <a:srgbClr val="000000"/>
                          </a:solidFill>
                          <a:latin typeface="Arial"/>
                        </a:rPr>
                        <a:t>suivi</a:t>
                      </a:r>
                      <a:r>
                        <a:rPr lang="en-US" sz="2033" dirty="0">
                          <a:solidFill>
                            <a:srgbClr val="000000"/>
                          </a:solidFill>
                          <a:latin typeface="Arial"/>
                        </a:rPr>
                        <a:t> du </a:t>
                      </a:r>
                      <a:r>
                        <a:rPr lang="en-US" sz="2033" dirty="0" err="1">
                          <a:solidFill>
                            <a:srgbClr val="000000"/>
                          </a:solidFill>
                          <a:latin typeface="Arial"/>
                        </a:rPr>
                        <a:t>chantier</a:t>
                      </a:r>
                      <a:endParaRPr lang="en-US" sz="2033" dirty="0">
                        <a:solidFill>
                          <a:srgbClr val="000000"/>
                        </a:solidFill>
                        <a:latin typeface="Arial"/>
                      </a:endParaRP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87567">
                <a:tc>
                  <a:txBody>
                    <a:bodyPr/>
                    <a:lstStyle/>
                    <a:p>
                      <a:pPr algn="ctr">
                        <a:lnSpc>
                          <a:spcPts val="2846"/>
                        </a:lnSpc>
                        <a:defRPr/>
                      </a:pPr>
                      <a:endParaRPr lang="en-US" sz="1100" dirty="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705600" cy="4821450"/>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l="-12725" r="-1171"/>
            </a:stretch>
          </a:blipFill>
        </p:spPr>
        <p:txBody>
          <a:bodyPr/>
          <a:lstStyle/>
          <a:p>
            <a:endParaRPr lang="fr-FR"/>
          </a:p>
        </p:txBody>
      </p:sp>
      <p:sp>
        <p:nvSpPr>
          <p:cNvPr id="4" name="TextBox 4"/>
          <p:cNvSpPr txBox="1"/>
          <p:nvPr/>
        </p:nvSpPr>
        <p:spPr>
          <a:xfrm>
            <a:off x="1036619" y="1658620"/>
            <a:ext cx="4800467" cy="1476375"/>
          </a:xfrm>
          <a:prstGeom prst="rect">
            <a:avLst/>
          </a:prstGeom>
        </p:spPr>
        <p:txBody>
          <a:bodyPr lIns="0" tIns="0" rIns="0" bIns="0" rtlCol="0" anchor="t">
            <a:spAutoFit/>
          </a:bodyPr>
          <a:lstStyle/>
          <a:p>
            <a:pPr marL="0" lvl="0" indent="0">
              <a:lnSpc>
                <a:spcPts val="5850"/>
              </a:lnSpc>
            </a:pPr>
            <a:r>
              <a:rPr lang="en-US" sz="4500" u="sng" spc="42">
                <a:solidFill>
                  <a:srgbClr val="000000"/>
                </a:solidFill>
                <a:latin typeface="TT Rounds Condensed Bold"/>
              </a:rPr>
              <a:t>PISTE RURALE RAIMONSIN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06599" y="842136"/>
            <a:ext cx="4943191" cy="719719"/>
          </a:xfrm>
          <a:prstGeom prst="rect">
            <a:avLst/>
          </a:prstGeom>
        </p:spPr>
        <p:txBody>
          <a:bodyPr lIns="0" tIns="0" rIns="0" bIns="0" rtlCol="0" anchor="t">
            <a:spAutoFit/>
          </a:bodyPr>
          <a:lstStyle/>
          <a:p>
            <a:pPr algn="l">
              <a:lnSpc>
                <a:spcPts val="2608"/>
              </a:lnSpc>
            </a:pPr>
            <a:r>
              <a:rPr lang="en-US" sz="2646" spc="-37">
                <a:solidFill>
                  <a:srgbClr val="000000"/>
                </a:solidFill>
                <a:latin typeface="Arial Bold"/>
              </a:rPr>
              <a:t>BILAN FINANCIER CHANTIER (PR12-Raimonsin)</a:t>
            </a:r>
          </a:p>
        </p:txBody>
      </p:sp>
      <p:graphicFrame>
        <p:nvGraphicFramePr>
          <p:cNvPr id="3" name="Table 3"/>
          <p:cNvGraphicFramePr>
            <a:graphicFrameLocks noGrp="1"/>
          </p:cNvGraphicFramePr>
          <p:nvPr/>
        </p:nvGraphicFramePr>
        <p:xfrm>
          <a:off x="1108903" y="2474462"/>
          <a:ext cx="6248896" cy="5305221"/>
        </p:xfrm>
        <a:graphic>
          <a:graphicData uri="http://schemas.openxmlformats.org/drawingml/2006/table">
            <a:tbl>
              <a:tblPr/>
              <a:tblGrid>
                <a:gridCol w="1149554">
                  <a:extLst>
                    <a:ext uri="{9D8B030D-6E8A-4147-A177-3AD203B41FA5}">
                      <a16:colId xmlns:a16="http://schemas.microsoft.com/office/drawing/2014/main" val="20000"/>
                    </a:ext>
                  </a:extLst>
                </a:gridCol>
                <a:gridCol w="568286">
                  <a:extLst>
                    <a:ext uri="{9D8B030D-6E8A-4147-A177-3AD203B41FA5}">
                      <a16:colId xmlns:a16="http://schemas.microsoft.com/office/drawing/2014/main" val="20001"/>
                    </a:ext>
                  </a:extLst>
                </a:gridCol>
                <a:gridCol w="572237">
                  <a:extLst>
                    <a:ext uri="{9D8B030D-6E8A-4147-A177-3AD203B41FA5}">
                      <a16:colId xmlns:a16="http://schemas.microsoft.com/office/drawing/2014/main" val="20002"/>
                    </a:ext>
                  </a:extLst>
                </a:gridCol>
                <a:gridCol w="562643">
                  <a:extLst>
                    <a:ext uri="{9D8B030D-6E8A-4147-A177-3AD203B41FA5}">
                      <a16:colId xmlns:a16="http://schemas.microsoft.com/office/drawing/2014/main" val="20003"/>
                    </a:ext>
                  </a:extLst>
                </a:gridCol>
                <a:gridCol w="562643">
                  <a:extLst>
                    <a:ext uri="{9D8B030D-6E8A-4147-A177-3AD203B41FA5}">
                      <a16:colId xmlns:a16="http://schemas.microsoft.com/office/drawing/2014/main" val="20004"/>
                    </a:ext>
                  </a:extLst>
                </a:gridCol>
                <a:gridCol w="567158">
                  <a:extLst>
                    <a:ext uri="{9D8B030D-6E8A-4147-A177-3AD203B41FA5}">
                      <a16:colId xmlns:a16="http://schemas.microsoft.com/office/drawing/2014/main" val="20005"/>
                    </a:ext>
                  </a:extLst>
                </a:gridCol>
                <a:gridCol w="574494">
                  <a:extLst>
                    <a:ext uri="{9D8B030D-6E8A-4147-A177-3AD203B41FA5}">
                      <a16:colId xmlns:a16="http://schemas.microsoft.com/office/drawing/2014/main" val="20006"/>
                    </a:ext>
                  </a:extLst>
                </a:gridCol>
                <a:gridCol w="562644">
                  <a:extLst>
                    <a:ext uri="{9D8B030D-6E8A-4147-A177-3AD203B41FA5}">
                      <a16:colId xmlns:a16="http://schemas.microsoft.com/office/drawing/2014/main" val="20007"/>
                    </a:ext>
                  </a:extLst>
                </a:gridCol>
                <a:gridCol w="558693">
                  <a:extLst>
                    <a:ext uri="{9D8B030D-6E8A-4147-A177-3AD203B41FA5}">
                      <a16:colId xmlns:a16="http://schemas.microsoft.com/office/drawing/2014/main" val="20008"/>
                    </a:ext>
                  </a:extLst>
                </a:gridCol>
                <a:gridCol w="570544">
                  <a:extLst>
                    <a:ext uri="{9D8B030D-6E8A-4147-A177-3AD203B41FA5}">
                      <a16:colId xmlns:a16="http://schemas.microsoft.com/office/drawing/2014/main" val="20009"/>
                    </a:ext>
                  </a:extLst>
                </a:gridCol>
              </a:tblGrid>
              <a:tr h="132581">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a:rPr>
                        <a:t>Taux =</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000"/>
                        </a:lnSpc>
                        <a:defRPr/>
                      </a:pPr>
                      <a:r>
                        <a:rPr lang="en-US" sz="865" spc="-24">
                          <a:solidFill>
                            <a:srgbClr val="000000"/>
                          </a:solidFill>
                          <a:latin typeface="Arial"/>
                        </a:rPr>
                        <a:t>57</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spc="-9">
                          <a:solidFill>
                            <a:srgbClr val="000000"/>
                          </a:solidFill>
                          <a:latin typeface="Arial"/>
                        </a:rPr>
                        <a:t>Taux=</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9"/>
                        </a:lnSpc>
                        <a:defRPr/>
                      </a:pPr>
                      <a:r>
                        <a:rPr lang="en-US" sz="1057" spc="0">
                          <a:solidFill>
                            <a:srgbClr val="000000"/>
                          </a:solidFill>
                          <a:latin typeface="TT Rounds Condensed"/>
                        </a:rPr>
                        <a:t>58,11835</a:t>
                      </a:r>
                      <a:endParaRPr lang="en-US" sz="1100"/>
                    </a:p>
                  </a:txBody>
                  <a:tcPr marL="0" marR="0" marT="0" marB="0" anchor="ctr">
                    <a:lnL w="4405" cap="flat" cmpd="sng" algn="ctr">
                      <a:solidFill>
                        <a:srgbClr val="000000"/>
                      </a:solidFill>
                      <a:prstDash val="solid"/>
                      <a:round/>
                      <a:headEnd type="none" w="med" len="med"/>
                      <a:tailEnd type="none" w="med" len="med"/>
                    </a:lnL>
                    <a:lnR w="4405"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575">
                <a:tc gridSpan="2">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l">
                        <a:lnSpc>
                          <a:spcPts val="1615"/>
                        </a:lnSpc>
                        <a:defRPr/>
                      </a:pPr>
                      <a:endParaRPr lang="en-US" sz="1100"/>
                    </a:p>
                  </a:txBody>
                  <a:tcPr marL="0" marR="0" marT="0" marB="0" anchor="ctr">
                    <a:lnL w="4405"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9">
                          <a:solidFill>
                            <a:srgbClr val="000000"/>
                          </a:solidFill>
                          <a:latin typeface="Arial Bold"/>
                        </a:rPr>
                        <a:t>Prévisionnel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gridSpan="4">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hMerge="1">
                  <a:txBody>
                    <a:bodyPr/>
                    <a:lstStyle/>
                    <a:p>
                      <a:pPr algn="ctr">
                        <a:lnSpc>
                          <a:spcPts val="1000"/>
                        </a:lnSpc>
                        <a:defRPr/>
                      </a:pPr>
                      <a:r>
                        <a:rPr lang="en-US" sz="865" spc="-19">
                          <a:solidFill>
                            <a:srgbClr val="000000"/>
                          </a:solidFill>
                          <a:latin typeface="Arial Bold"/>
                        </a:rPr>
                        <a:t>Réel</a:t>
                      </a:r>
                      <a:endParaRPr lang="en-US" sz="1100"/>
                    </a:p>
                  </a:txBody>
                  <a:tcPr marL="0" marR="0" marT="0" marB="0" anchor="ctr">
                    <a:lnL w="11746"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440">
                <a:tc>
                  <a:txBody>
                    <a:bodyPr/>
                    <a:lstStyle/>
                    <a:p>
                      <a:pPr algn="l">
                        <a:lnSpc>
                          <a:spcPts val="1038"/>
                        </a:lnSpc>
                        <a:defRPr/>
                      </a:pPr>
                      <a:r>
                        <a:rPr lang="en-US" sz="865" spc="-9">
                          <a:solidFill>
                            <a:srgbClr val="000000"/>
                          </a:solidFill>
                          <a:latin typeface="Arial Bold"/>
                        </a:rPr>
                        <a:t>Descriptif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spc="-9">
                          <a:solidFill>
                            <a:srgbClr val="000000"/>
                          </a:solidFill>
                          <a:latin typeface="Arial Bold"/>
                        </a:rPr>
                        <a:t>Mesure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865" spc="-9">
                          <a:solidFill>
                            <a:srgbClr val="000000"/>
                          </a:solidFill>
                          <a:latin typeface="Arial Bold"/>
                        </a:rPr>
                        <a:t>Quantité</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a:solidFill>
                            <a:srgbClr val="000000"/>
                          </a:solidFill>
                          <a:latin typeface="Arial Bold"/>
                        </a:rPr>
                        <a:t>Prix 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24">
                          <a:solidFill>
                            <a:srgbClr val="000000"/>
                          </a:solidFill>
                          <a:latin typeface="Arial Bold"/>
                        </a:rPr>
                        <a:t>Total en HTG</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24">
                          <a:solidFill>
                            <a:srgbClr val="000000"/>
                          </a:solidFill>
                          <a:latin typeface="Arial Bold"/>
                        </a:rPr>
                        <a:t>Total en EUR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1038"/>
                        </a:lnSpc>
                        <a:defRPr/>
                      </a:pPr>
                      <a:r>
                        <a:rPr lang="en-US" sz="865" spc="-9">
                          <a:solidFill>
                            <a:srgbClr val="000000"/>
                          </a:solidFill>
                          <a:latin typeface="Arial Bold"/>
                        </a:rPr>
                        <a:t>Quantité</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38"/>
                        </a:lnSpc>
                        <a:defRPr/>
                      </a:pPr>
                      <a:r>
                        <a:rPr lang="en-US" sz="865">
                          <a:solidFill>
                            <a:srgbClr val="000000"/>
                          </a:solidFill>
                          <a:latin typeface="Arial Bold"/>
                        </a:rPr>
                        <a:t>Prix 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24">
                          <a:solidFill>
                            <a:srgbClr val="000000"/>
                          </a:solidFill>
                          <a:latin typeface="Arial Bold"/>
                        </a:rPr>
                        <a:t>Total en HTG</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24">
                          <a:solidFill>
                            <a:srgbClr val="000000"/>
                          </a:solidFill>
                          <a:latin typeface="Arial Bold"/>
                        </a:rPr>
                        <a:t>Total en EUR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860">
                <a:tc>
                  <a:txBody>
                    <a:bodyPr/>
                    <a:lstStyle/>
                    <a:p>
                      <a:pPr algn="l">
                        <a:lnSpc>
                          <a:spcPts val="976"/>
                        </a:lnSpc>
                        <a:defRPr/>
                      </a:pPr>
                      <a:r>
                        <a:rPr lang="en-US" sz="865">
                          <a:solidFill>
                            <a:srgbClr val="000000"/>
                          </a:solidFill>
                          <a:latin typeface="Arial"/>
                        </a:rPr>
                        <a:t>MO Matériaux locaux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583 750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10 241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373 900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6 421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40380">
                <a:tc>
                  <a:txBody>
                    <a:bodyPr/>
                    <a:lstStyle/>
                    <a:p>
                      <a:pPr algn="l">
                        <a:lnSpc>
                          <a:spcPts val="976"/>
                        </a:lnSpc>
                        <a:defRPr/>
                      </a:pPr>
                      <a:r>
                        <a:rPr lang="en-US" sz="865" spc="-9">
                          <a:solidFill>
                            <a:srgbClr val="000000"/>
                          </a:solidFill>
                          <a:latin typeface="Arial"/>
                        </a:rPr>
                        <a:t>Roches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24">
                          <a:solidFill>
                            <a:srgbClr val="000000"/>
                          </a:solidFill>
                          <a:latin typeface="Arial"/>
                        </a:rPr>
                        <a:t>m³</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1419">
                <a:tc>
                  <a:txBody>
                    <a:bodyPr/>
                    <a:lstStyle/>
                    <a:p>
                      <a:pPr algn="l">
                        <a:lnSpc>
                          <a:spcPts val="990"/>
                        </a:lnSpc>
                        <a:defRPr/>
                      </a:pPr>
                      <a:r>
                        <a:rPr lang="en-US" sz="865" spc="-9">
                          <a:solidFill>
                            <a:srgbClr val="000000"/>
                          </a:solidFill>
                          <a:latin typeface="Arial"/>
                        </a:rPr>
                        <a:t>Sable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brouette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3 000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375 000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6 579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2 181</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218 100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3 750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860">
                <a:tc>
                  <a:txBody>
                    <a:bodyPr/>
                    <a:lstStyle/>
                    <a:p>
                      <a:pPr algn="l">
                        <a:lnSpc>
                          <a:spcPts val="976"/>
                        </a:lnSpc>
                        <a:defRPr/>
                      </a:pPr>
                      <a:r>
                        <a:rPr lang="en-US" sz="865" spc="-24">
                          <a:solidFill>
                            <a:srgbClr val="000000"/>
                          </a:solidFill>
                          <a:latin typeface="Arial"/>
                        </a:rPr>
                        <a:t>Eau</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drum</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52 500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921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262</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39 300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675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860">
                <a:tc>
                  <a:txBody>
                    <a:bodyPr/>
                    <a:lstStyle/>
                    <a:p>
                      <a:pPr algn="l">
                        <a:lnSpc>
                          <a:spcPts val="976"/>
                        </a:lnSpc>
                        <a:defRPr/>
                      </a:pPr>
                      <a:r>
                        <a:rPr lang="en-US" sz="865" spc="-9">
                          <a:solidFill>
                            <a:srgbClr val="000000"/>
                          </a:solidFill>
                          <a:latin typeface="Arial"/>
                        </a:rPr>
                        <a:t>Gravier</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brouette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1 250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156 250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2 741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932</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116 500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1 996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9860">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9860">
                <a:tc>
                  <a:txBody>
                    <a:bodyPr/>
                    <a:lstStyle/>
                    <a:p>
                      <a:pPr algn="l">
                        <a:lnSpc>
                          <a:spcPts val="976"/>
                        </a:lnSpc>
                        <a:defRPr/>
                      </a:pPr>
                      <a:r>
                        <a:rPr lang="en-US" sz="865" spc="-9">
                          <a:solidFill>
                            <a:srgbClr val="000000"/>
                          </a:solidFill>
                          <a:latin typeface="Arial"/>
                        </a:rPr>
                        <a:t>Autres matériaux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577 500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10 132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398 750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6 861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39860">
                <a:tc>
                  <a:txBody>
                    <a:bodyPr/>
                    <a:lstStyle/>
                    <a:p>
                      <a:pPr algn="l">
                        <a:lnSpc>
                          <a:spcPts val="976"/>
                        </a:lnSpc>
                        <a:defRPr/>
                      </a:pPr>
                      <a:r>
                        <a:rPr lang="en-US" sz="865">
                          <a:solidFill>
                            <a:srgbClr val="000000"/>
                          </a:solidFill>
                          <a:latin typeface="Arial"/>
                        </a:rPr>
                        <a:t>Fer 3/8</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barre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rowSpan="7">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0900">
                <a:tc>
                  <a:txBody>
                    <a:bodyPr/>
                    <a:lstStyle/>
                    <a:p>
                      <a:pPr algn="l">
                        <a:lnSpc>
                          <a:spcPts val="990"/>
                        </a:lnSpc>
                        <a:defRPr/>
                      </a:pPr>
                      <a:r>
                        <a:rPr lang="en-US" sz="865">
                          <a:solidFill>
                            <a:srgbClr val="000000"/>
                          </a:solidFill>
                          <a:latin typeface="Arial"/>
                        </a:rPr>
                        <a:t>Barres fer 1/4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9">
                          <a:solidFill>
                            <a:srgbClr val="000000"/>
                          </a:solidFill>
                          <a:latin typeface="Arial"/>
                        </a:rPr>
                        <a:t>barre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9860">
                <a:tc>
                  <a:txBody>
                    <a:bodyPr/>
                    <a:lstStyle/>
                    <a:p>
                      <a:pPr algn="l">
                        <a:lnSpc>
                          <a:spcPts val="976"/>
                        </a:lnSpc>
                        <a:defRPr/>
                      </a:pPr>
                      <a:r>
                        <a:rPr lang="en-US" sz="865" spc="-9">
                          <a:solidFill>
                            <a:srgbClr val="000000"/>
                          </a:solidFill>
                          <a:latin typeface="Arial"/>
                        </a:rPr>
                        <a:t>Planche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Unité</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1 150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9860">
                <a:tc>
                  <a:txBody>
                    <a:bodyPr/>
                    <a:lstStyle/>
                    <a:p>
                      <a:pPr algn="l">
                        <a:lnSpc>
                          <a:spcPts val="976"/>
                        </a:lnSpc>
                        <a:defRPr/>
                      </a:pPr>
                      <a:r>
                        <a:rPr lang="en-US" sz="865" spc="-9">
                          <a:solidFill>
                            <a:srgbClr val="000000"/>
                          </a:solidFill>
                          <a:latin typeface="Arial"/>
                        </a:rPr>
                        <a:t>Clous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livre</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9860">
                <a:tc>
                  <a:txBody>
                    <a:bodyPr/>
                    <a:lstStyle/>
                    <a:p>
                      <a:pPr algn="l">
                        <a:lnSpc>
                          <a:spcPts val="976"/>
                        </a:lnSpc>
                        <a:defRPr/>
                      </a:pPr>
                      <a:r>
                        <a:rPr lang="en-US" sz="865" spc="-9">
                          <a:solidFill>
                            <a:srgbClr val="000000"/>
                          </a:solidFill>
                          <a:latin typeface="Arial"/>
                        </a:rPr>
                        <a:t>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24">
                          <a:solidFill>
                            <a:srgbClr val="000000"/>
                          </a:solidFill>
                          <a:latin typeface="Arial"/>
                        </a:rPr>
                        <a:t>sac</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1 650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577 500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10 132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1 100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363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398 750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9860">
                <a:tc>
                  <a:txBody>
                    <a:bodyPr/>
                    <a:lstStyle/>
                    <a:p>
                      <a:pPr algn="l">
                        <a:lnSpc>
                          <a:spcPts val="976"/>
                        </a:lnSpc>
                        <a:defRPr/>
                      </a:pPr>
                      <a:r>
                        <a:rPr lang="en-US" sz="865" spc="-9">
                          <a:solidFill>
                            <a:srgbClr val="000000"/>
                          </a:solidFill>
                          <a:latin typeface="Arial"/>
                        </a:rPr>
                        <a:t>Fil à ligature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rouleau</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9860">
                <a:tc>
                  <a:txBody>
                    <a:bodyPr/>
                    <a:lstStyle/>
                    <a:p>
                      <a:pPr algn="l">
                        <a:lnSpc>
                          <a:spcPts val="976"/>
                        </a:lnSpc>
                        <a:defRPr/>
                      </a:pPr>
                      <a:r>
                        <a:rPr lang="en-US" sz="865">
                          <a:solidFill>
                            <a:srgbClr val="000000"/>
                          </a:solidFill>
                          <a:latin typeface="Arial"/>
                        </a:rPr>
                        <a:t>Bloc #20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9">
                          <a:solidFill>
                            <a:srgbClr val="000000"/>
                          </a:solidFill>
                          <a:latin typeface="Arial"/>
                        </a:rPr>
                        <a:t>Unité</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6 861</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1419">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9860">
                <a:tc>
                  <a:txBody>
                    <a:bodyPr/>
                    <a:lstStyle/>
                    <a:p>
                      <a:pPr algn="l">
                        <a:lnSpc>
                          <a:spcPts val="976"/>
                        </a:lnSpc>
                        <a:defRPr/>
                      </a:pPr>
                      <a:r>
                        <a:rPr lang="en-US" sz="865" spc="-9">
                          <a:solidFill>
                            <a:srgbClr val="000000"/>
                          </a:solidFill>
                          <a:latin typeface="Arial"/>
                        </a:rPr>
                        <a:t>Main-d’œuvre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273 600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4 800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209 325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3 660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39860">
                <a:tc>
                  <a:txBody>
                    <a:bodyPr/>
                    <a:lstStyle/>
                    <a:p>
                      <a:pPr algn="l">
                        <a:lnSpc>
                          <a:spcPts val="976"/>
                        </a:lnSpc>
                        <a:defRPr/>
                      </a:pPr>
                      <a:r>
                        <a:rPr lang="en-US" sz="865" spc="-9">
                          <a:solidFill>
                            <a:srgbClr val="000000"/>
                          </a:solidFill>
                          <a:latin typeface="Arial"/>
                        </a:rPr>
                        <a:t>Fouille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24">
                          <a:solidFill>
                            <a:srgbClr val="000000"/>
                          </a:solidFill>
                          <a:latin typeface="Arial"/>
                        </a:rPr>
                        <a:t>m³</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48">
                          <a:solidFill>
                            <a:srgbClr val="000000"/>
                          </a:solidFill>
                          <a:latin typeface="Arial"/>
                        </a:rPr>
                        <a:t>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rowSpan="7">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9860">
                <a:tc>
                  <a:txBody>
                    <a:bodyPr/>
                    <a:lstStyle/>
                    <a:p>
                      <a:pPr algn="l">
                        <a:lnSpc>
                          <a:spcPts val="976"/>
                        </a:lnSpc>
                        <a:defRPr/>
                      </a:pPr>
                      <a:r>
                        <a:rPr lang="en-US" sz="865">
                          <a:solidFill>
                            <a:srgbClr val="000000"/>
                          </a:solidFill>
                          <a:latin typeface="Arial"/>
                        </a:rPr>
                        <a:t>Boss en chef</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18 000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316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32 000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9860">
                <a:tc>
                  <a:txBody>
                    <a:bodyPr/>
                    <a:lstStyle/>
                    <a:p>
                      <a:pPr algn="l">
                        <a:lnSpc>
                          <a:spcPts val="976"/>
                        </a:lnSpc>
                        <a:defRPr/>
                      </a:pPr>
                      <a:r>
                        <a:rPr lang="en-US" sz="865" spc="-9">
                          <a:solidFill>
                            <a:srgbClr val="000000"/>
                          </a:solidFill>
                          <a:latin typeface="Arial"/>
                        </a:rPr>
                        <a:t>Contremaître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18 000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316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65</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22 750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9860">
                <a:tc>
                  <a:txBody>
                    <a:bodyPr/>
                    <a:lstStyle/>
                    <a:p>
                      <a:pPr algn="l">
                        <a:lnSpc>
                          <a:spcPts val="976"/>
                        </a:lnSpc>
                        <a:defRPr/>
                      </a:pPr>
                      <a:r>
                        <a:rPr lang="en-US" sz="865" spc="-9">
                          <a:solidFill>
                            <a:srgbClr val="000000"/>
                          </a:solidFill>
                          <a:latin typeface="Arial"/>
                        </a:rPr>
                        <a:t>Maçons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216</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75 600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1 326</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208</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52 000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0900">
                <a:tc>
                  <a:txBody>
                    <a:bodyPr/>
                    <a:lstStyle/>
                    <a:p>
                      <a:pPr algn="l">
                        <a:lnSpc>
                          <a:spcPts val="990"/>
                        </a:lnSpc>
                        <a:defRPr/>
                      </a:pPr>
                      <a:r>
                        <a:rPr lang="en-US" sz="865" spc="-9">
                          <a:solidFill>
                            <a:srgbClr val="000000"/>
                          </a:solidFill>
                          <a:latin typeface="Arial"/>
                        </a:rPr>
                        <a:t>Maître-pelle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144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36 000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632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64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a:solidFill>
                            <a:srgbClr val="000000"/>
                          </a:solidFill>
                          <a:latin typeface="Arial"/>
                        </a:rPr>
                        <a:t>16 000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9860">
                <a:tc>
                  <a:txBody>
                    <a:bodyPr/>
                    <a:lstStyle/>
                    <a:p>
                      <a:pPr algn="l">
                        <a:lnSpc>
                          <a:spcPts val="976"/>
                        </a:lnSpc>
                        <a:defRPr/>
                      </a:pPr>
                      <a:r>
                        <a:rPr lang="en-US" sz="865" spc="-9">
                          <a:solidFill>
                            <a:srgbClr val="000000"/>
                          </a:solidFill>
                          <a:latin typeface="Arial"/>
                        </a:rPr>
                        <a:t>Manœuvre</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Jour</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360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81 000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1 421</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347</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225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78 075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9860">
                <a:tc>
                  <a:txBody>
                    <a:bodyPr/>
                    <a:lstStyle/>
                    <a:p>
                      <a:pPr algn="l">
                        <a:lnSpc>
                          <a:spcPts val="976"/>
                        </a:lnSpc>
                        <a:defRPr/>
                      </a:pPr>
                      <a:r>
                        <a:rPr lang="en-US" sz="865" spc="-9">
                          <a:solidFill>
                            <a:srgbClr val="000000"/>
                          </a:solidFill>
                          <a:latin typeface="Arial"/>
                        </a:rPr>
                        <a:t>Autres</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180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45 000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789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34</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8 500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038"/>
                        </a:lnSpc>
                        <a:defRPr/>
                      </a:pPr>
                      <a:endParaRPr lang="en-US" sz="1100"/>
                    </a:p>
                    <a:p>
                      <a:pPr algn="l">
                        <a:lnSpc>
                          <a:spcPts val="1038"/>
                        </a:lnSpc>
                      </a:pPr>
                      <a:endParaRPr lang="en-US" sz="1100"/>
                    </a:p>
                    <a:p>
                      <a:pPr algn="l">
                        <a:lnSpc>
                          <a:spcPts val="1038"/>
                        </a:lnSpc>
                      </a:pPr>
                      <a:endParaRPr lang="en-US" sz="1100"/>
                    </a:p>
                    <a:p>
                      <a:pPr algn="l">
                        <a:lnSpc>
                          <a:spcPts val="1038"/>
                        </a:lnSpc>
                      </a:pPr>
                      <a:r>
                        <a:rPr lang="en-US" sz="865" spc="-24">
                          <a:solidFill>
                            <a:srgbClr val="000000"/>
                          </a:solidFill>
                          <a:latin typeface="Arial"/>
                        </a:rPr>
                        <a:t>3 660</a:t>
                      </a:r>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9860">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9860">
                <a:tc>
                  <a:txBody>
                    <a:bodyPr/>
                    <a:lstStyle/>
                    <a:p>
                      <a:pPr algn="l">
                        <a:lnSpc>
                          <a:spcPts val="976"/>
                        </a:lnSpc>
                        <a:defRPr/>
                      </a:pPr>
                      <a:r>
                        <a:rPr lang="en-US" sz="865">
                          <a:solidFill>
                            <a:srgbClr val="000000"/>
                          </a:solidFill>
                          <a:latin typeface="Arial"/>
                        </a:rPr>
                        <a:t>Transport matériaux</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173 250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3 039</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a:solidFill>
                            <a:srgbClr val="000000"/>
                          </a:solidFill>
                          <a:latin typeface="Arial Bold"/>
                        </a:rPr>
                        <a:t>115 500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tc>
                  <a:txBody>
                    <a:bodyPr/>
                    <a:lstStyle/>
                    <a:p>
                      <a:pPr algn="r">
                        <a:lnSpc>
                          <a:spcPts val="976"/>
                        </a:lnSpc>
                        <a:defRPr/>
                      </a:pPr>
                      <a:r>
                        <a:rPr lang="en-US" sz="865" spc="-24">
                          <a:solidFill>
                            <a:srgbClr val="000000"/>
                          </a:solidFill>
                          <a:latin typeface="Arial Bold"/>
                        </a:rPr>
                        <a:t>1 985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39860">
                <a:tc>
                  <a:txBody>
                    <a:bodyPr/>
                    <a:lstStyle/>
                    <a:p>
                      <a:pPr algn="l">
                        <a:lnSpc>
                          <a:spcPts val="976"/>
                        </a:lnSpc>
                        <a:defRPr/>
                      </a:pPr>
                      <a:r>
                        <a:rPr lang="en-US" sz="865" spc="-9">
                          <a:solidFill>
                            <a:srgbClr val="000000"/>
                          </a:solidFill>
                          <a:latin typeface="Arial"/>
                        </a:rPr>
                        <a:t>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76"/>
                        </a:lnSpc>
                        <a:defRPr/>
                      </a:pPr>
                      <a:r>
                        <a:rPr lang="en-US" sz="865" spc="-19">
                          <a:solidFill>
                            <a:srgbClr val="000000"/>
                          </a:solidFill>
                          <a:latin typeface="Arial"/>
                        </a:rPr>
                        <a:t>Sacs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1 650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165 000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2 895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1 100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a:solidFill>
                            <a:srgbClr val="000000"/>
                          </a:solidFill>
                          <a:latin typeface="Arial"/>
                        </a:rPr>
                        <a:t>110 000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76"/>
                        </a:lnSpc>
                        <a:defRPr/>
                      </a:pPr>
                      <a:r>
                        <a:rPr lang="en-US" sz="865" spc="-24">
                          <a:solidFill>
                            <a:srgbClr val="000000"/>
                          </a:solidFill>
                          <a:latin typeface="Arial"/>
                        </a:rPr>
                        <a:t>1 892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1419">
                <a:tc>
                  <a:txBody>
                    <a:bodyPr/>
                    <a:lstStyle/>
                    <a:p>
                      <a:pPr algn="l">
                        <a:lnSpc>
                          <a:spcPts val="990"/>
                        </a:lnSpc>
                        <a:defRPr/>
                      </a:pPr>
                      <a:r>
                        <a:rPr lang="en-US" sz="865">
                          <a:solidFill>
                            <a:srgbClr val="000000"/>
                          </a:solidFill>
                          <a:latin typeface="Arial"/>
                        </a:rPr>
                        <a:t>Débarquement ciment</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990"/>
                        </a:lnSpc>
                        <a:defRPr/>
                      </a:pPr>
                      <a:r>
                        <a:rPr lang="en-US" sz="865" spc="-19">
                          <a:solidFill>
                            <a:srgbClr val="000000"/>
                          </a:solidFill>
                          <a:latin typeface="Arial"/>
                        </a:rPr>
                        <a:t>Sacs</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1 650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8 250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145</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1 100</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48">
                          <a:solidFill>
                            <a:srgbClr val="000000"/>
                          </a:solidFill>
                          <a:latin typeface="Arial"/>
                        </a:rPr>
                        <a:t>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5 500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r">
                        <a:lnSpc>
                          <a:spcPts val="990"/>
                        </a:lnSpc>
                        <a:defRPr/>
                      </a:pPr>
                      <a:r>
                        <a:rPr lang="en-US" sz="865" spc="-24">
                          <a:solidFill>
                            <a:srgbClr val="000000"/>
                          </a:solidFill>
                          <a:latin typeface="Arial"/>
                        </a:rPr>
                        <a:t>93</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7659">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55457">
                <a:tc>
                  <a:txBody>
                    <a:bodyPr/>
                    <a:lstStyle/>
                    <a:p>
                      <a:pPr algn="l">
                        <a:lnSpc>
                          <a:spcPts val="1000"/>
                        </a:lnSpc>
                        <a:defRPr/>
                      </a:pPr>
                      <a:r>
                        <a:rPr lang="en-US" sz="865" spc="-9">
                          <a:solidFill>
                            <a:srgbClr val="000000"/>
                          </a:solidFill>
                          <a:latin typeface="Arial"/>
                        </a:rPr>
                        <a:t>TOTAL</a:t>
                      </a: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Bold"/>
                        </a:rPr>
                        <a:t>1 608 100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Bold"/>
                        </a:rPr>
                        <a:t>28 212</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11746"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Bold"/>
                        </a:rPr>
                        <a:t>1 097 475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tc>
                  <a:txBody>
                    <a:bodyPr/>
                    <a:lstStyle/>
                    <a:p>
                      <a:pPr algn="r">
                        <a:lnSpc>
                          <a:spcPts val="1000"/>
                        </a:lnSpc>
                        <a:defRPr/>
                      </a:pPr>
                      <a:r>
                        <a:rPr lang="en-US" sz="865">
                          <a:solidFill>
                            <a:srgbClr val="000000"/>
                          </a:solidFill>
                          <a:latin typeface="Arial Bold"/>
                        </a:rPr>
                        <a:t>18 927</a:t>
                      </a:r>
                      <a:endParaRPr lang="en-US" sz="1100"/>
                    </a:p>
                  </a:txBody>
                  <a:tcPr marL="0" marR="0" marT="0" marB="0" anchor="ctr">
                    <a:lnL w="5873" cap="flat" cmpd="sng" algn="ctr">
                      <a:solidFill>
                        <a:srgbClr val="000000"/>
                      </a:solidFill>
                      <a:prstDash val="solid"/>
                      <a:round/>
                      <a:headEnd type="none" w="med" len="med"/>
                      <a:tailEnd type="none" w="med" len="med"/>
                    </a:lnL>
                    <a:lnR w="11746" cap="flat" cmpd="sng" algn="ctr">
                      <a:solidFill>
                        <a:srgbClr val="000000"/>
                      </a:solidFill>
                      <a:prstDash val="solid"/>
                      <a:round/>
                      <a:headEnd type="none" w="med" len="med"/>
                      <a:tailEnd type="none" w="med" len="med"/>
                    </a:lnR>
                    <a:lnT w="11746" cap="flat" cmpd="sng" algn="ctr">
                      <a:solidFill>
                        <a:srgbClr val="000000"/>
                      </a:solidFill>
                      <a:prstDash val="solid"/>
                      <a:round/>
                      <a:headEnd type="none" w="med" len="med"/>
                      <a:tailEnd type="none" w="med" len="med"/>
                    </a:lnT>
                    <a:lnB w="1174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2901</Words>
  <Application>Microsoft Office PowerPoint</Application>
  <PresentationFormat>Personnalisé</PresentationFormat>
  <Paragraphs>1437</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 Bold</vt:lpstr>
      <vt:lpstr>Times New Roman</vt:lpstr>
      <vt:lpstr>Open Sans</vt:lpstr>
      <vt:lpstr>Calibri</vt:lpstr>
      <vt:lpstr>Arial</vt:lpstr>
      <vt:lpstr>TT Rounds Condensed</vt:lpstr>
      <vt:lpstr>TT Rounds Condensed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Salagnac chemins, citernes, pépinières revu.pptx</dc:title>
  <dc:creator>Marie</dc:creator>
  <cp:lastModifiedBy>Charles Lilin</cp:lastModifiedBy>
  <cp:revision>6</cp:revision>
  <dcterms:created xsi:type="dcterms:W3CDTF">2006-08-16T00:00:00Z</dcterms:created>
  <dcterms:modified xsi:type="dcterms:W3CDTF">2025-12-02T17:24:14Z</dcterms:modified>
  <dc:identifier>DAGAx78XZlc</dc:identifier>
</cp:coreProperties>
</file>