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18288000" cy="10287000"/>
  <p:notesSz cx="6858000" cy="9144000"/>
  <p:embeddedFontLst>
    <p:embeddedFont>
      <p:font typeface="Arial Bold" panose="020B0604020202020204" charset="0"/>
      <p:regular r:id="rId44"/>
    </p:embeddedFont>
    <p:embeddedFont>
      <p:font typeface="TT Rounds Condensed" panose="020B0604020202020204" charset="0"/>
      <p:regular r:id="rId45"/>
    </p:embeddedFont>
    <p:embeddedFont>
      <p:font typeface="TT Rounds Condensed Bold" panose="020B0604020202020204"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4175" autoAdjust="0"/>
  </p:normalViewPr>
  <p:slideViewPr>
    <p:cSldViewPr>
      <p:cViewPr>
        <p:scale>
          <a:sx n="39" d="100"/>
          <a:sy n="39" d="100"/>
        </p:scale>
        <p:origin x="2574" y="4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D890DF-62CF-4050-8FEC-7D408452A7C7}" type="datetimeFigureOut">
              <a:rPr lang="fr-FR" smtClean="0"/>
              <a:t>10/06/2025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7FDE6-414F-4C4A-8760-7B31FDAB2377}" type="slidenum">
              <a:rPr lang="fr-FR" smtClean="0"/>
              <a:t>‹N°›</a:t>
            </a:fld>
            <a:endParaRPr lang="fr-FR"/>
          </a:p>
        </p:txBody>
      </p:sp>
    </p:spTree>
    <p:extLst>
      <p:ext uri="{BB962C8B-B14F-4D97-AF65-F5344CB8AC3E}">
        <p14:creationId xmlns:p14="http://schemas.microsoft.com/office/powerpoint/2010/main" val="1142977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087FDE6-414F-4C4A-8760-7B31FDAB2377}" type="slidenum">
              <a:rPr lang="fr-FR" smtClean="0"/>
              <a:t>2</a:t>
            </a:fld>
            <a:endParaRPr lang="fr-FR"/>
          </a:p>
        </p:txBody>
      </p:sp>
    </p:spTree>
    <p:extLst>
      <p:ext uri="{BB962C8B-B14F-4D97-AF65-F5344CB8AC3E}">
        <p14:creationId xmlns:p14="http://schemas.microsoft.com/office/powerpoint/2010/main" val="3736613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slide" Target="slide18.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slide" Target="slide14.xml"/><Relationship Id="rId5" Type="http://schemas.openxmlformats.org/officeDocument/2006/relationships/slide" Target="slide10.xml"/><Relationship Id="rId4" Type="http://schemas.openxmlformats.org/officeDocument/2006/relationships/slide" Target="slide6.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309383" y="893559"/>
            <a:ext cx="5949917" cy="8499882"/>
            <a:chOff x="0" y="0"/>
            <a:chExt cx="4445000" cy="6350000"/>
          </a:xfrm>
        </p:grpSpPr>
        <p:sp>
          <p:nvSpPr>
            <p:cNvPr id="3" name="Freeform 3" descr="IMG-20160506-WA0000"/>
            <p:cNvSpPr/>
            <p:nvPr/>
          </p:nvSpPr>
          <p:spPr>
            <a:xfrm>
              <a:off x="0" y="0"/>
              <a:ext cx="4445000" cy="6350000"/>
            </a:xfrm>
            <a:custGeom>
              <a:avLst/>
              <a:gdLst/>
              <a:ahLst/>
              <a:cxnLst/>
              <a:rect l="l" t="t" r="r" b="b"/>
              <a:pathLst>
                <a:path w="4445000" h="6350000">
                  <a:moveTo>
                    <a:pt x="3429000" y="6350000"/>
                  </a:moveTo>
                  <a:lnTo>
                    <a:pt x="1016000" y="6350000"/>
                  </a:lnTo>
                  <a:cubicBezTo>
                    <a:pt x="454660" y="6350000"/>
                    <a:pt x="0" y="5895340"/>
                    <a:pt x="0" y="5334000"/>
                  </a:cubicBezTo>
                  <a:lnTo>
                    <a:pt x="0" y="1016000"/>
                  </a:lnTo>
                  <a:cubicBezTo>
                    <a:pt x="0" y="454660"/>
                    <a:pt x="454660" y="0"/>
                    <a:pt x="1016000" y="0"/>
                  </a:cubicBezTo>
                  <a:lnTo>
                    <a:pt x="3429000" y="0"/>
                  </a:lnTo>
                  <a:cubicBezTo>
                    <a:pt x="3990340" y="0"/>
                    <a:pt x="4445000" y="454660"/>
                    <a:pt x="4445000" y="1016000"/>
                  </a:cubicBezTo>
                  <a:lnTo>
                    <a:pt x="4445000" y="5334000"/>
                  </a:lnTo>
                  <a:cubicBezTo>
                    <a:pt x="4445000" y="5895340"/>
                    <a:pt x="3990340" y="6350000"/>
                    <a:pt x="3429000" y="6350000"/>
                  </a:cubicBezTo>
                  <a:close/>
                </a:path>
              </a:pathLst>
            </a:custGeom>
            <a:blipFill>
              <a:blip r:embed="rId2"/>
              <a:stretch>
                <a:fillRect l="-71428" r="-80952"/>
              </a:stretch>
            </a:blipFill>
          </p:spPr>
        </p:sp>
      </p:grpSp>
      <p:grpSp>
        <p:nvGrpSpPr>
          <p:cNvPr id="5" name="Group 5"/>
          <p:cNvGrpSpPr/>
          <p:nvPr/>
        </p:nvGrpSpPr>
        <p:grpSpPr>
          <a:xfrm>
            <a:off x="1384300" y="2194301"/>
            <a:ext cx="9034137" cy="6687650"/>
            <a:chOff x="0" y="0"/>
            <a:chExt cx="12045516" cy="8916867"/>
          </a:xfrm>
        </p:grpSpPr>
        <p:sp>
          <p:nvSpPr>
            <p:cNvPr id="6" name="TextBox 6"/>
            <p:cNvSpPr txBox="1"/>
            <p:nvPr/>
          </p:nvSpPr>
          <p:spPr>
            <a:xfrm>
              <a:off x="0" y="-66675"/>
              <a:ext cx="12045516" cy="2510155"/>
            </a:xfrm>
            <a:prstGeom prst="rect">
              <a:avLst/>
            </a:prstGeom>
          </p:spPr>
          <p:txBody>
            <a:bodyPr lIns="0" tIns="0" rIns="0" bIns="0" rtlCol="0" anchor="t">
              <a:spAutoFit/>
            </a:bodyPr>
            <a:lstStyle/>
            <a:p>
              <a:pPr marL="0" lvl="0" indent="0">
                <a:lnSpc>
                  <a:spcPts val="6930"/>
                </a:lnSpc>
              </a:pPr>
              <a:r>
                <a:rPr lang="en-US" sz="6300" strike="noStrike">
                  <a:solidFill>
                    <a:srgbClr val="000000"/>
                  </a:solidFill>
                  <a:latin typeface="Arial Bold"/>
                </a:rPr>
                <a:t>Aménagement de bassins versants</a:t>
              </a:r>
            </a:p>
          </p:txBody>
        </p:sp>
        <p:sp>
          <p:nvSpPr>
            <p:cNvPr id="7" name="TextBox 7"/>
            <p:cNvSpPr txBox="1"/>
            <p:nvPr/>
          </p:nvSpPr>
          <p:spPr>
            <a:xfrm>
              <a:off x="0" y="2859627"/>
              <a:ext cx="12045516" cy="715857"/>
            </a:xfrm>
            <a:prstGeom prst="rect">
              <a:avLst/>
            </a:prstGeom>
          </p:spPr>
          <p:txBody>
            <a:bodyPr lIns="0" tIns="0" rIns="0" bIns="0" rtlCol="0" anchor="t">
              <a:spAutoFit/>
            </a:bodyPr>
            <a:lstStyle/>
            <a:p>
              <a:pPr marL="0" lvl="0" indent="0">
                <a:lnSpc>
                  <a:spcPts val="4029"/>
                </a:lnSpc>
              </a:pPr>
              <a:r>
                <a:rPr lang="en-US" sz="3099" strike="noStrike" spc="-43">
                  <a:solidFill>
                    <a:srgbClr val="000000"/>
                  </a:solidFill>
                  <a:latin typeface="Arial Bold"/>
                </a:rPr>
                <a:t>Verrettes : Ravine Cahos, Bois Masa, La Borne</a:t>
              </a:r>
            </a:p>
          </p:txBody>
        </p:sp>
        <p:sp>
          <p:nvSpPr>
            <p:cNvPr id="8" name="TextBox 8"/>
            <p:cNvSpPr txBox="1"/>
            <p:nvPr/>
          </p:nvSpPr>
          <p:spPr>
            <a:xfrm>
              <a:off x="0" y="4312693"/>
              <a:ext cx="12045516" cy="4604173"/>
            </a:xfrm>
            <a:prstGeom prst="rect">
              <a:avLst/>
            </a:prstGeom>
          </p:spPr>
          <p:txBody>
            <a:bodyPr lIns="0" tIns="0" rIns="0" bIns="0" rtlCol="0" anchor="t">
              <a:spAutoFit/>
            </a:bodyPr>
            <a:lstStyle/>
            <a:p>
              <a:pPr marL="0" lvl="0" indent="0" algn="l">
                <a:lnSpc>
                  <a:spcPts val="3379"/>
                </a:lnSpc>
                <a:spcBef>
                  <a:spcPct val="0"/>
                </a:spcBef>
              </a:pPr>
              <a:r>
                <a:rPr lang="en-US" sz="2599" u="none" strike="noStrike" spc="-36">
                  <a:solidFill>
                    <a:srgbClr val="000000"/>
                  </a:solidFill>
                  <a:latin typeface="Arial Bold"/>
                </a:rPr>
                <a:t>Index</a:t>
              </a:r>
            </a:p>
            <a:p>
              <a:pPr marL="0" lvl="0" indent="0" algn="l">
                <a:lnSpc>
                  <a:spcPts val="3379"/>
                </a:lnSpc>
                <a:spcBef>
                  <a:spcPct val="0"/>
                </a:spcBef>
              </a:pPr>
              <a:r>
                <a:rPr lang="en-US" sz="2599" u="sng" strike="noStrike" spc="-36">
                  <a:solidFill>
                    <a:srgbClr val="000000"/>
                  </a:solidFill>
                  <a:latin typeface="Arial Bold"/>
                  <a:hlinkClick r:id="rId3" action="ppaction://hlinksldjump"/>
                </a:rPr>
                <a:t>PR11-Bas Laborne</a:t>
              </a:r>
            </a:p>
            <a:p>
              <a:pPr marL="0" lvl="0" indent="0" algn="l">
                <a:lnSpc>
                  <a:spcPts val="3379"/>
                </a:lnSpc>
                <a:spcBef>
                  <a:spcPct val="0"/>
                </a:spcBef>
              </a:pPr>
              <a:r>
                <a:rPr lang="en-US" sz="2599" u="sng" strike="noStrike" spc="-36">
                  <a:solidFill>
                    <a:srgbClr val="000000"/>
                  </a:solidFill>
                  <a:latin typeface="Arial Bold"/>
                  <a:hlinkClick r:id="rId4" action="ppaction://hlinksldjump"/>
                </a:rPr>
                <a:t>CF4-Bois Masa</a:t>
              </a:r>
            </a:p>
            <a:p>
              <a:pPr marL="0" lvl="0" indent="0" algn="l">
                <a:lnSpc>
                  <a:spcPts val="3379"/>
                </a:lnSpc>
                <a:spcBef>
                  <a:spcPct val="0"/>
                </a:spcBef>
              </a:pPr>
              <a:r>
                <a:rPr lang="en-US" sz="2599" u="sng" strike="noStrike" spc="-36">
                  <a:solidFill>
                    <a:srgbClr val="000000"/>
                  </a:solidFill>
                  <a:latin typeface="Arial Bold"/>
                  <a:hlinkClick r:id="rId5" action="ppaction://hlinksldjump"/>
                </a:rPr>
                <a:t>B6-Cahos</a:t>
              </a:r>
            </a:p>
            <a:p>
              <a:pPr marL="0" lvl="0" indent="0" algn="l">
                <a:lnSpc>
                  <a:spcPts val="3379"/>
                </a:lnSpc>
                <a:spcBef>
                  <a:spcPct val="0"/>
                </a:spcBef>
              </a:pPr>
              <a:r>
                <a:rPr lang="en-US" sz="2599" u="sng" strike="noStrike" spc="-36">
                  <a:solidFill>
                    <a:srgbClr val="000000"/>
                  </a:solidFill>
                  <a:latin typeface="Arial Bold"/>
                  <a:hlinkClick r:id="rId6" action="ppaction://hlinksldjump"/>
                </a:rPr>
                <a:t>CI3-Cahos</a:t>
              </a:r>
            </a:p>
            <a:p>
              <a:pPr marL="0" lvl="0" indent="0" algn="l">
                <a:lnSpc>
                  <a:spcPts val="3379"/>
                </a:lnSpc>
                <a:spcBef>
                  <a:spcPct val="0"/>
                </a:spcBef>
              </a:pPr>
              <a:r>
                <a:rPr lang="en-US" sz="2599" u="sng" strike="noStrike" spc="-36">
                  <a:solidFill>
                    <a:srgbClr val="000000"/>
                  </a:solidFill>
                  <a:latin typeface="Arial Bold"/>
                  <a:hlinkClick r:id="rId7" action="ppaction://hlinksldjump"/>
                </a:rPr>
                <a:t>SM7-Cahos</a:t>
              </a:r>
            </a:p>
            <a:p>
              <a:pPr marL="0" lvl="0" indent="0" algn="l">
                <a:lnSpc>
                  <a:spcPts val="3379"/>
                </a:lnSpc>
                <a:spcBef>
                  <a:spcPct val="0"/>
                </a:spcBef>
              </a:pPr>
              <a:r>
                <a:rPr lang="en-US" sz="2599" u="none" strike="noStrike" spc="-36">
                  <a:solidFill>
                    <a:srgbClr val="000000"/>
                  </a:solidFill>
                  <a:latin typeface="Arial Bold"/>
                </a:rPr>
                <a:t>Base ESF-Bois Masa</a:t>
              </a:r>
            </a:p>
            <a:p>
              <a:pPr marL="0" lvl="0" indent="0" algn="l">
                <a:lnSpc>
                  <a:spcPts val="3379"/>
                </a:lnSpc>
                <a:spcBef>
                  <a:spcPct val="0"/>
                </a:spcBef>
              </a:pPr>
              <a:r>
                <a:rPr lang="en-US" sz="2599" u="none" strike="noStrike" spc="-36">
                  <a:solidFill>
                    <a:srgbClr val="000000"/>
                  </a:solidFill>
                  <a:latin typeface="Arial Bold"/>
                </a:rPr>
                <a:t>Ci-ESF La Borne</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1428698966"/>
              </p:ext>
            </p:extLst>
          </p:nvPr>
        </p:nvGraphicFramePr>
        <p:xfrm>
          <a:off x="6873704" y="1"/>
          <a:ext cx="11414296" cy="10306557"/>
        </p:xfrm>
        <a:graphic>
          <a:graphicData uri="http://schemas.openxmlformats.org/drawingml/2006/table">
            <a:tbl>
              <a:tblPr/>
              <a:tblGrid>
                <a:gridCol w="11414296">
                  <a:extLst>
                    <a:ext uri="{9D8B030D-6E8A-4147-A177-3AD203B41FA5}">
                      <a16:colId xmlns:a16="http://schemas.microsoft.com/office/drawing/2014/main" val="20000"/>
                    </a:ext>
                  </a:extLst>
                </a:gridCol>
              </a:tblGrid>
              <a:tr h="2558213">
                <a:tc>
                  <a:txBody>
                    <a:bodyPr/>
                    <a:lstStyle/>
                    <a:p>
                      <a:pPr algn="ctr">
                        <a:lnSpc>
                          <a:spcPts val="4152"/>
                        </a:lnSpc>
                        <a:defRPr/>
                      </a:pPr>
                      <a:r>
                        <a:rPr lang="en-US" sz="2966" spc="27">
                          <a:solidFill>
                            <a:srgbClr val="000000"/>
                          </a:solidFill>
                          <a:latin typeface="TT Rounds Condensed Bold"/>
                        </a:rPr>
                        <a:t>BASSIN A CHAMPION, RAVINE CAHOS </a:t>
                      </a:r>
                      <a:endParaRPr lang="en-US" sz="1100"/>
                    </a:p>
                    <a:p>
                      <a:pPr algn="ctr">
                        <a:lnSpc>
                          <a:spcPts val="4152"/>
                        </a:lnSpc>
                      </a:pPr>
                      <a:r>
                        <a:rPr lang="en-US" sz="2966" spc="27">
                          <a:solidFill>
                            <a:srgbClr val="000000"/>
                          </a:solidFill>
                          <a:latin typeface="TT Rounds Condensed Bold"/>
                        </a:rPr>
                        <a:t>B6-Cahos</a:t>
                      </a:r>
                    </a:p>
                    <a:p>
                      <a:pPr algn="ctr">
                        <a:lnSpc>
                          <a:spcPts val="4152"/>
                        </a:lnSpc>
                      </a:pPr>
                      <a:r>
                        <a:rPr lang="en-US" sz="2966" spc="27">
                          <a:solidFill>
                            <a:srgbClr val="000000"/>
                          </a:solidFill>
                          <a:latin typeface="TT Rounds Condensed Bold"/>
                        </a:rPr>
                        <a:t>Date de chantier : Mars - Avril 2015</a:t>
                      </a:r>
                    </a:p>
                    <a:p>
                      <a:pPr algn="ctr">
                        <a:lnSpc>
                          <a:spcPts val="4152"/>
                        </a:lnSpc>
                      </a:pPr>
                      <a:r>
                        <a:rPr lang="en-US" sz="2966" spc="27">
                          <a:solidFill>
                            <a:srgbClr val="000000"/>
                          </a:solidFill>
                          <a:latin typeface="TT Rounds Condensed Bold"/>
                          <a:ea typeface="TT Rounds Condensed Bold"/>
                        </a:rPr>
                        <a:t>Coordonnées GPS: (N 19°01’02,52’’ / 072°33’00,96’’)</a:t>
                      </a:r>
                    </a:p>
                    <a:p>
                      <a:pPr algn="ctr">
                        <a:lnSpc>
                          <a:spcPts val="4152"/>
                        </a:lnSpc>
                      </a:pPr>
                      <a:r>
                        <a:rPr lang="en-US" sz="2966" spc="27">
                          <a:solidFill>
                            <a:srgbClr val="000000"/>
                          </a:solidFill>
                          <a:latin typeface="TT Rounds Condensed Bold"/>
                          <a:ea typeface="TT Rounds Condensed Bold"/>
                        </a:rPr>
                        <a:t>Validation AFD: ANO N°4 - Décembre 2014</a:t>
                      </a:r>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5161800">
                <a:tc>
                  <a:txBody>
                    <a:bodyPr/>
                    <a:lstStyle/>
                    <a:p>
                      <a:pPr algn="ctr">
                        <a:lnSpc>
                          <a:spcPts val="2768"/>
                        </a:lnSpc>
                        <a:defRPr/>
                      </a:pPr>
                      <a:r>
                        <a:rPr lang="en-US" sz="1977">
                          <a:solidFill>
                            <a:srgbClr val="000000"/>
                          </a:solidFill>
                          <a:latin typeface="Arial"/>
                        </a:rPr>
                        <a:t>Dimensions en mètres :</a:t>
                      </a:r>
                      <a:endParaRPr lang="en-US" sz="1100"/>
                    </a:p>
                    <a:p>
                      <a:pPr algn="ctr">
                        <a:lnSpc>
                          <a:spcPts val="2768"/>
                        </a:lnSpc>
                      </a:pPr>
                      <a:r>
                        <a:rPr lang="en-US" sz="1977">
                          <a:solidFill>
                            <a:srgbClr val="000000"/>
                          </a:solidFill>
                          <a:latin typeface="Arial"/>
                        </a:rPr>
                        <a:t>Bassin de décantation: (L) 3 x (l) 2 x (H) 1 x (E) 0.50 = 6m³ Bassin principal: (L) 5 x (l) 4 x (H) 2 x (E) 0.50 = 40m³ Pistes rurales: (L) 66 x (l) 1 x (E) 0.15</a:t>
                      </a:r>
                    </a:p>
                    <a:p>
                      <a:pPr algn="ctr">
                        <a:lnSpc>
                          <a:spcPts val="2768"/>
                        </a:lnSpc>
                      </a:pPr>
                      <a:r>
                        <a:rPr lang="en-US" sz="1977">
                          <a:solidFill>
                            <a:srgbClr val="000000"/>
                          </a:solidFill>
                          <a:latin typeface="Arial"/>
                        </a:rPr>
                        <a:t>B6 est placé au bord la ravine Cahos. Il est situé au sein d'une zone de culture de maïs, haricots et de sorgho selon la période de l'année. L'utilité de cet ouvrage est de permettre la rétention des eaux de ruissellements amenées par la piste rurale. Cette accumulation d'eau va être utile pour les activités domestiques (lessive) ainsi que pour les activités d'élevage comme eau de boisson pour les animaux ou pour une utilisation agricole permettant d'arroser les cultures environnantes.</a:t>
                      </a:r>
                    </a:p>
                    <a:p>
                      <a:pPr algn="ctr">
                        <a:lnSpc>
                          <a:spcPts val="2768"/>
                        </a:lnSpc>
                      </a:pPr>
                      <a:r>
                        <a:rPr lang="en-US" sz="1977">
                          <a:solidFill>
                            <a:srgbClr val="000000"/>
                          </a:solidFill>
                          <a:latin typeface="Arial"/>
                        </a:rPr>
                        <a:t>21 personnes de la zone participé à la construction de cet ouvrage, dont :</a:t>
                      </a:r>
                    </a:p>
                    <a:p>
                      <a:pPr algn="ctr">
                        <a:lnSpc>
                          <a:spcPts val="2768"/>
                        </a:lnSpc>
                      </a:pPr>
                      <a:r>
                        <a:rPr lang="en-US" sz="1977">
                          <a:solidFill>
                            <a:srgbClr val="000000"/>
                          </a:solidFill>
                          <a:latin typeface="Arial"/>
                        </a:rPr>
                        <a:t>7 apprentis maçon qui ont pu acquérir des compétences et des notions en</a:t>
                      </a:r>
                    </a:p>
                    <a:p>
                      <a:pPr algn="ctr">
                        <a:lnSpc>
                          <a:spcPts val="2768"/>
                        </a:lnSpc>
                      </a:pPr>
                      <a:r>
                        <a:rPr lang="en-US" sz="1977">
                          <a:solidFill>
                            <a:srgbClr val="000000"/>
                          </a:solidFill>
                          <a:latin typeface="Arial"/>
                        </a:rPr>
                        <a:t>maçonnerie pour pouvoir progressivement exercer une double activité en complément des travaux sur leurs exploitations agricoles, souvent très petites (0,5 – 1ha)</a:t>
                      </a:r>
                    </a:p>
                    <a:p>
                      <a:pPr algn="ctr">
                        <a:lnSpc>
                          <a:spcPts val="2768"/>
                        </a:lnSpc>
                      </a:pPr>
                      <a:r>
                        <a:rPr lang="en-US" sz="1977">
                          <a:solidFill>
                            <a:srgbClr val="000000"/>
                          </a:solidFill>
                          <a:latin typeface="Arial"/>
                        </a:rPr>
                        <a:t>12 manœuvres (fouille, manœuvre et autres) qui ont pu gagner un revenu</a:t>
                      </a:r>
                    </a:p>
                    <a:p>
                      <a:pPr algn="ctr">
                        <a:lnSpc>
                          <a:spcPts val="2768"/>
                        </a:lnSpc>
                      </a:pPr>
                      <a:r>
                        <a:rPr lang="en-US" sz="1977">
                          <a:solidFill>
                            <a:srgbClr val="000000"/>
                          </a:solidFill>
                          <a:latin typeface="Arial"/>
                        </a:rPr>
                        <a:t>supplémentaire</a:t>
                      </a:r>
                    </a:p>
                    <a:p>
                      <a:pPr algn="ctr">
                        <a:lnSpc>
                          <a:spcPts val="2768"/>
                        </a:lnSpc>
                      </a:pPr>
                      <a:r>
                        <a:rPr lang="en-US" sz="1977">
                          <a:solidFill>
                            <a:srgbClr val="000000"/>
                          </a:solidFill>
                          <a:latin typeface="Arial"/>
                        </a:rPr>
                        <a:t>2 superviseurs présents pour l'accompagnement et le suivi du chantier</a:t>
                      </a:r>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376486">
                <a:tc>
                  <a:txBody>
                    <a:bodyPr/>
                    <a:lstStyle/>
                    <a:p>
                      <a:pPr algn="ctr">
                        <a:lnSpc>
                          <a:spcPts val="2768"/>
                        </a:lnSpc>
                        <a:defRPr/>
                      </a:pPr>
                      <a:endParaRPr lang="en-US" sz="1100" dirty="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
        <p:nvSpPr>
          <p:cNvPr id="3" name="Freeform 3"/>
          <p:cNvSpPr/>
          <p:nvPr/>
        </p:nvSpPr>
        <p:spPr>
          <a:xfrm>
            <a:off x="0" y="5344680"/>
            <a:ext cx="6873704" cy="4942320"/>
          </a:xfrm>
          <a:custGeom>
            <a:avLst/>
            <a:gdLst/>
            <a:ahLst/>
            <a:cxnLst/>
            <a:rect l="l" t="t" r="r" b="b"/>
            <a:pathLst>
              <a:path w="6873704" h="4942320">
                <a:moveTo>
                  <a:pt x="0" y="0"/>
                </a:moveTo>
                <a:lnTo>
                  <a:pt x="6873704" y="0"/>
                </a:lnTo>
                <a:lnTo>
                  <a:pt x="6873704" y="4942320"/>
                </a:lnTo>
                <a:lnTo>
                  <a:pt x="0" y="4942320"/>
                </a:lnTo>
                <a:lnTo>
                  <a:pt x="0" y="0"/>
                </a:lnTo>
                <a:close/>
              </a:path>
            </a:pathLst>
          </a:custGeom>
          <a:blipFill>
            <a:blip r:embed="rId2"/>
            <a:stretch>
              <a:fillRect r="-13897"/>
            </a:stretch>
          </a:blipFill>
        </p:spPr>
      </p:sp>
      <p:sp>
        <p:nvSpPr>
          <p:cNvPr id="4" name="TextBox 4"/>
          <p:cNvSpPr txBox="1"/>
          <p:nvPr/>
        </p:nvSpPr>
        <p:spPr>
          <a:xfrm>
            <a:off x="1036619" y="1337310"/>
            <a:ext cx="4800467" cy="2090420"/>
          </a:xfrm>
          <a:prstGeom prst="rect">
            <a:avLst/>
          </a:prstGeom>
        </p:spPr>
        <p:txBody>
          <a:bodyPr lIns="0" tIns="0" rIns="0" bIns="0" rtlCol="0" anchor="t">
            <a:spAutoFit/>
          </a:bodyPr>
          <a:lstStyle/>
          <a:p>
            <a:pPr marL="0" lvl="0" indent="0">
              <a:lnSpc>
                <a:spcPts val="8319"/>
              </a:lnSpc>
            </a:pPr>
            <a:r>
              <a:rPr lang="en-US" sz="6399" spc="59">
                <a:solidFill>
                  <a:srgbClr val="000000"/>
                </a:solidFill>
                <a:latin typeface="TT Rounds Condensed"/>
              </a:rPr>
              <a:t>Bassin Champion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343086" y="4005378"/>
            <a:ext cx="5569453" cy="876201"/>
          </a:xfrm>
          <a:prstGeom prst="rect">
            <a:avLst/>
          </a:prstGeom>
        </p:spPr>
        <p:txBody>
          <a:bodyPr lIns="0" tIns="0" rIns="0" bIns="0" rtlCol="0" anchor="t">
            <a:spAutoFit/>
          </a:bodyPr>
          <a:lstStyle/>
          <a:p>
            <a:pPr algn="ctr">
              <a:lnSpc>
                <a:spcPts val="3101"/>
              </a:lnSpc>
            </a:pPr>
            <a:r>
              <a:rPr lang="en-US" sz="3146" spc="-22">
                <a:solidFill>
                  <a:srgbClr val="000000"/>
                </a:solidFill>
                <a:latin typeface="Arial Bold"/>
              </a:rPr>
              <a:t>BILAN FINANCIER </a:t>
            </a:r>
          </a:p>
          <a:p>
            <a:pPr algn="ctr">
              <a:lnSpc>
                <a:spcPts val="3101"/>
              </a:lnSpc>
            </a:pPr>
            <a:r>
              <a:rPr lang="en-US" sz="3146" spc="-56">
                <a:solidFill>
                  <a:srgbClr val="000000"/>
                </a:solidFill>
                <a:latin typeface="Arial Bold"/>
              </a:rPr>
              <a:t>B6-Cahos</a:t>
            </a:r>
          </a:p>
        </p:txBody>
      </p:sp>
      <p:sp>
        <p:nvSpPr>
          <p:cNvPr id="3" name="TextBox 3"/>
          <p:cNvSpPr txBox="1"/>
          <p:nvPr/>
        </p:nvSpPr>
        <p:spPr>
          <a:xfrm>
            <a:off x="3360717" y="2748995"/>
            <a:ext cx="571602" cy="163172"/>
          </a:xfrm>
          <a:prstGeom prst="rect">
            <a:avLst/>
          </a:prstGeom>
        </p:spPr>
        <p:txBody>
          <a:bodyPr lIns="0" tIns="0" rIns="0" bIns="0" rtlCol="0" anchor="t">
            <a:spAutoFit/>
          </a:bodyPr>
          <a:lstStyle/>
          <a:p>
            <a:pPr algn="l">
              <a:lnSpc>
                <a:spcPts val="1038"/>
              </a:lnSpc>
            </a:pPr>
            <a:r>
              <a:rPr lang="en-US" sz="865">
                <a:solidFill>
                  <a:srgbClr val="000000"/>
                </a:solidFill>
                <a:latin typeface="Arial"/>
              </a:rPr>
              <a:t>Taux = 58</a:t>
            </a:r>
          </a:p>
        </p:txBody>
      </p:sp>
      <p:sp>
        <p:nvSpPr>
          <p:cNvPr id="4" name="TextBox 4"/>
          <p:cNvSpPr txBox="1"/>
          <p:nvPr/>
        </p:nvSpPr>
        <p:spPr>
          <a:xfrm>
            <a:off x="4329753" y="2748995"/>
            <a:ext cx="476945" cy="163172"/>
          </a:xfrm>
          <a:prstGeom prst="rect">
            <a:avLst/>
          </a:prstGeom>
        </p:spPr>
        <p:txBody>
          <a:bodyPr lIns="0" tIns="0" rIns="0" bIns="0" rtlCol="0" anchor="t">
            <a:spAutoFit/>
          </a:bodyPr>
          <a:lstStyle/>
          <a:p>
            <a:pPr algn="l">
              <a:lnSpc>
                <a:spcPts val="1038"/>
              </a:lnSpc>
            </a:pPr>
            <a:r>
              <a:rPr lang="en-US" sz="865" spc="-9">
                <a:solidFill>
                  <a:srgbClr val="000000"/>
                </a:solidFill>
                <a:latin typeface="Arial"/>
              </a:rPr>
              <a:t>Prévision</a:t>
            </a:r>
          </a:p>
        </p:txBody>
      </p:sp>
      <p:graphicFrame>
        <p:nvGraphicFramePr>
          <p:cNvPr id="5" name="Table 5"/>
          <p:cNvGraphicFramePr>
            <a:graphicFrameLocks noGrp="1"/>
          </p:cNvGraphicFramePr>
          <p:nvPr/>
        </p:nvGraphicFramePr>
        <p:xfrm>
          <a:off x="1252996" y="1491765"/>
          <a:ext cx="6201912" cy="6185782"/>
        </p:xfrm>
        <a:graphic>
          <a:graphicData uri="http://schemas.openxmlformats.org/drawingml/2006/table">
            <a:tbl>
              <a:tblPr/>
              <a:tblGrid>
                <a:gridCol w="1313547">
                  <a:extLst>
                    <a:ext uri="{9D8B030D-6E8A-4147-A177-3AD203B41FA5}">
                      <a16:colId xmlns:a16="http://schemas.microsoft.com/office/drawing/2014/main" val="20000"/>
                    </a:ext>
                  </a:extLst>
                </a:gridCol>
                <a:gridCol w="504774">
                  <a:extLst>
                    <a:ext uri="{9D8B030D-6E8A-4147-A177-3AD203B41FA5}">
                      <a16:colId xmlns:a16="http://schemas.microsoft.com/office/drawing/2014/main" val="20001"/>
                    </a:ext>
                  </a:extLst>
                </a:gridCol>
                <a:gridCol w="562057">
                  <a:extLst>
                    <a:ext uri="{9D8B030D-6E8A-4147-A177-3AD203B41FA5}">
                      <a16:colId xmlns:a16="http://schemas.microsoft.com/office/drawing/2014/main" val="20002"/>
                    </a:ext>
                  </a:extLst>
                </a:gridCol>
                <a:gridCol w="432176">
                  <a:extLst>
                    <a:ext uri="{9D8B030D-6E8A-4147-A177-3AD203B41FA5}">
                      <a16:colId xmlns:a16="http://schemas.microsoft.com/office/drawing/2014/main" val="20003"/>
                    </a:ext>
                  </a:extLst>
                </a:gridCol>
                <a:gridCol w="597221">
                  <a:extLst>
                    <a:ext uri="{9D8B030D-6E8A-4147-A177-3AD203B41FA5}">
                      <a16:colId xmlns:a16="http://schemas.microsoft.com/office/drawing/2014/main" val="20004"/>
                    </a:ext>
                  </a:extLst>
                </a:gridCol>
                <a:gridCol w="531997">
                  <a:extLst>
                    <a:ext uri="{9D8B030D-6E8A-4147-A177-3AD203B41FA5}">
                      <a16:colId xmlns:a16="http://schemas.microsoft.com/office/drawing/2014/main" val="20005"/>
                    </a:ext>
                  </a:extLst>
                </a:gridCol>
                <a:gridCol w="562625">
                  <a:extLst>
                    <a:ext uri="{9D8B030D-6E8A-4147-A177-3AD203B41FA5}">
                      <a16:colId xmlns:a16="http://schemas.microsoft.com/office/drawing/2014/main" val="20006"/>
                    </a:ext>
                  </a:extLst>
                </a:gridCol>
                <a:gridCol w="431043">
                  <a:extLst>
                    <a:ext uri="{9D8B030D-6E8A-4147-A177-3AD203B41FA5}">
                      <a16:colId xmlns:a16="http://schemas.microsoft.com/office/drawing/2014/main" val="20007"/>
                    </a:ext>
                  </a:extLst>
                </a:gridCol>
                <a:gridCol w="597221">
                  <a:extLst>
                    <a:ext uri="{9D8B030D-6E8A-4147-A177-3AD203B41FA5}">
                      <a16:colId xmlns:a16="http://schemas.microsoft.com/office/drawing/2014/main" val="20008"/>
                    </a:ext>
                  </a:extLst>
                </a:gridCol>
                <a:gridCol w="669251">
                  <a:extLst>
                    <a:ext uri="{9D8B030D-6E8A-4147-A177-3AD203B41FA5}">
                      <a16:colId xmlns:a16="http://schemas.microsoft.com/office/drawing/2014/main" val="20009"/>
                    </a:ext>
                  </a:extLst>
                </a:gridCol>
              </a:tblGrid>
              <a:tr h="238621">
                <a:tc gridSpan="2">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gridSpan="4">
                  <a:txBody>
                    <a:bodyPr/>
                    <a:lstStyle/>
                    <a:p>
                      <a:pPr algn="ctr">
                        <a:lnSpc>
                          <a:spcPts val="1000"/>
                        </a:lnSpc>
                        <a:defRPr/>
                      </a:pPr>
                      <a:r>
                        <a:rPr lang="en-US" sz="865" spc="-9">
                          <a:solidFill>
                            <a:srgbClr val="000000"/>
                          </a:solidFill>
                          <a:latin typeface="Arial Bold"/>
                        </a:rPr>
                        <a:t>Prévisionnel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9">
                          <a:solidFill>
                            <a:srgbClr val="000000"/>
                          </a:solidFill>
                          <a:latin typeface="Arial Bold"/>
                        </a:rPr>
                        <a:t>Prévisionnel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9">
                          <a:solidFill>
                            <a:srgbClr val="000000"/>
                          </a:solidFill>
                          <a:latin typeface="Arial Bold"/>
                        </a:rPr>
                        <a:t>Prévisionnel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9">
                          <a:solidFill>
                            <a:srgbClr val="000000"/>
                          </a:solidFill>
                          <a:latin typeface="Arial Bold"/>
                        </a:rPr>
                        <a:t>Prévisionnel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gridSpan="4">
                  <a:txBody>
                    <a:bodyPr/>
                    <a:lstStyle/>
                    <a:p>
                      <a:pPr algn="ctr">
                        <a:lnSpc>
                          <a:spcPts val="1000"/>
                        </a:lnSpc>
                        <a:defRPr/>
                      </a:pPr>
                      <a:r>
                        <a:rPr lang="en-US" sz="865" spc="-19">
                          <a:solidFill>
                            <a:srgbClr val="000000"/>
                          </a:solidFill>
                          <a:latin typeface="Arial Bold"/>
                        </a:rPr>
                        <a:t>Réel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19">
                          <a:solidFill>
                            <a:srgbClr val="000000"/>
                          </a:solidFill>
                          <a:latin typeface="Arial Bold"/>
                        </a:rPr>
                        <a:t>Réel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19">
                          <a:solidFill>
                            <a:srgbClr val="000000"/>
                          </a:solidFill>
                          <a:latin typeface="Arial Bold"/>
                        </a:rPr>
                        <a:t>Réel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19">
                          <a:solidFill>
                            <a:srgbClr val="000000"/>
                          </a:solidFill>
                          <a:latin typeface="Arial Bold"/>
                        </a:rPr>
                        <a:t>Réel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5331">
                <a:tc>
                  <a:txBody>
                    <a:bodyPr/>
                    <a:lstStyle/>
                    <a:p>
                      <a:pPr algn="l">
                        <a:lnSpc>
                          <a:spcPts val="1038"/>
                        </a:lnSpc>
                        <a:defRPr/>
                      </a:pPr>
                      <a:r>
                        <a:rPr lang="en-US" sz="865" spc="-9">
                          <a:solidFill>
                            <a:srgbClr val="000000"/>
                          </a:solidFill>
                          <a:latin typeface="Arial Bold"/>
                        </a:rPr>
                        <a:t>Descriptif</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38"/>
                        </a:lnSpc>
                        <a:defRPr/>
                      </a:pPr>
                      <a:r>
                        <a:rPr lang="en-US" sz="865" spc="-9">
                          <a:solidFill>
                            <a:srgbClr val="000000"/>
                          </a:solidFill>
                          <a:latin typeface="Arial Bold"/>
                        </a:rPr>
                        <a:t>Mesure</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1038"/>
                        </a:lnSpc>
                        <a:defRPr/>
                      </a:pPr>
                      <a:r>
                        <a:rPr lang="en-US" sz="865" spc="-9">
                          <a:solidFill>
                            <a:srgbClr val="000000"/>
                          </a:solidFill>
                          <a:latin typeface="Arial Bold"/>
                        </a:rPr>
                        <a:t>Quantité</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1038"/>
                        </a:lnSpc>
                        <a:defRPr/>
                      </a:pPr>
                      <a:r>
                        <a:rPr lang="en-US" sz="865">
                          <a:solidFill>
                            <a:srgbClr val="000000"/>
                          </a:solidFill>
                          <a:latin typeface="Arial Bold"/>
                        </a:rPr>
                        <a:t>Prix U.</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24">
                          <a:solidFill>
                            <a:srgbClr val="000000"/>
                          </a:solidFill>
                          <a:latin typeface="Arial Bold"/>
                        </a:rPr>
                        <a:t>Total en HTG</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24">
                          <a:solidFill>
                            <a:srgbClr val="000000"/>
                          </a:solidFill>
                          <a:latin typeface="Arial Bold"/>
                        </a:rPr>
                        <a:t>Total en EUR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1038"/>
                        </a:lnSpc>
                        <a:defRPr/>
                      </a:pPr>
                      <a:r>
                        <a:rPr lang="en-US" sz="865" spc="-9">
                          <a:solidFill>
                            <a:srgbClr val="000000"/>
                          </a:solidFill>
                          <a:latin typeface="Arial Bold"/>
                        </a:rPr>
                        <a:t>Quantité</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1038"/>
                        </a:lnSpc>
                        <a:defRPr/>
                      </a:pPr>
                      <a:r>
                        <a:rPr lang="en-US" sz="865">
                          <a:solidFill>
                            <a:srgbClr val="000000"/>
                          </a:solidFill>
                          <a:latin typeface="Arial Bold"/>
                        </a:rPr>
                        <a:t>Prix U.</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24">
                          <a:solidFill>
                            <a:srgbClr val="000000"/>
                          </a:solidFill>
                          <a:latin typeface="Arial Bold"/>
                        </a:rPr>
                        <a:t>Total en HTG</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24">
                          <a:solidFill>
                            <a:srgbClr val="000000"/>
                          </a:solidFill>
                          <a:latin typeface="Arial Bold"/>
                        </a:rPr>
                        <a:t>Total en EUR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8621">
                <a:tc>
                  <a:txBody>
                    <a:bodyPr/>
                    <a:lstStyle/>
                    <a:p>
                      <a:pPr algn="l">
                        <a:lnSpc>
                          <a:spcPts val="976"/>
                        </a:lnSpc>
                        <a:defRPr/>
                      </a:pPr>
                      <a:r>
                        <a:rPr lang="en-US" sz="865">
                          <a:solidFill>
                            <a:srgbClr val="000000"/>
                          </a:solidFill>
                          <a:latin typeface="Arial"/>
                        </a:rPr>
                        <a:t>MO Matériaux locaux</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a:solidFill>
                            <a:srgbClr val="000000"/>
                          </a:solidFill>
                          <a:latin typeface="Arial Bold"/>
                        </a:rPr>
                        <a:t>112 500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1 940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a:solidFill>
                            <a:srgbClr val="000000"/>
                          </a:solidFill>
                          <a:latin typeface="Arial Bold"/>
                        </a:rPr>
                        <a:t>106 400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2 089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238621">
                <a:tc>
                  <a:txBody>
                    <a:bodyPr/>
                    <a:lstStyle/>
                    <a:p>
                      <a:pPr algn="l">
                        <a:lnSpc>
                          <a:spcPts val="976"/>
                        </a:lnSpc>
                        <a:defRPr/>
                      </a:pPr>
                      <a:r>
                        <a:rPr lang="en-US" sz="865" spc="-9">
                          <a:solidFill>
                            <a:srgbClr val="000000"/>
                          </a:solidFill>
                          <a:latin typeface="Arial"/>
                        </a:rPr>
                        <a:t>Roches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24">
                          <a:solidFill>
                            <a:srgbClr val="000000"/>
                          </a:solidFill>
                          <a:latin typeface="Arial"/>
                        </a:rPr>
                        <a:t>m³</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56021">
                <a:tc>
                  <a:txBody>
                    <a:bodyPr/>
                    <a:lstStyle/>
                    <a:p>
                      <a:pPr algn="l">
                        <a:lnSpc>
                          <a:spcPts val="990"/>
                        </a:lnSpc>
                        <a:defRPr/>
                      </a:pPr>
                      <a:r>
                        <a:rPr lang="en-US" sz="865" spc="-9">
                          <a:solidFill>
                            <a:srgbClr val="000000"/>
                          </a:solidFill>
                          <a:latin typeface="Arial"/>
                        </a:rPr>
                        <a:t>Sable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9">
                          <a:solidFill>
                            <a:srgbClr val="000000"/>
                          </a:solidFill>
                          <a:latin typeface="Arial"/>
                        </a:rPr>
                        <a:t>brouette</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600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a:solidFill>
                            <a:srgbClr val="000000"/>
                          </a:solidFill>
                          <a:latin typeface="Arial"/>
                        </a:rPr>
                        <a:t>75 000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1 293</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710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a:solidFill>
                            <a:srgbClr val="000000"/>
                          </a:solidFill>
                          <a:latin typeface="Arial"/>
                        </a:rPr>
                        <a:t>71 000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1 394</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56021">
                <a:tc>
                  <a:txBody>
                    <a:bodyPr/>
                    <a:lstStyle/>
                    <a:p>
                      <a:pPr algn="l">
                        <a:lnSpc>
                          <a:spcPts val="976"/>
                        </a:lnSpc>
                        <a:defRPr/>
                      </a:pPr>
                      <a:r>
                        <a:rPr lang="en-US" sz="865" spc="-24">
                          <a:solidFill>
                            <a:srgbClr val="000000"/>
                          </a:solidFill>
                          <a:latin typeface="Arial"/>
                        </a:rPr>
                        <a:t>Eau</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19">
                          <a:solidFill>
                            <a:srgbClr val="000000"/>
                          </a:solidFill>
                          <a:latin typeface="Arial"/>
                        </a:rPr>
                        <a:t>drum</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135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20 250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349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145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21 750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427</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56021">
                <a:tc>
                  <a:txBody>
                    <a:bodyPr/>
                    <a:lstStyle/>
                    <a:p>
                      <a:pPr algn="l">
                        <a:lnSpc>
                          <a:spcPts val="976"/>
                        </a:lnSpc>
                        <a:defRPr/>
                      </a:pPr>
                      <a:r>
                        <a:rPr lang="en-US" sz="865" spc="-9">
                          <a:solidFill>
                            <a:srgbClr val="000000"/>
                          </a:solidFill>
                          <a:latin typeface="Arial"/>
                        </a:rPr>
                        <a:t>Gravier</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brouette</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115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17 250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297</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91</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13 650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268</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8621">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38621">
                <a:tc>
                  <a:txBody>
                    <a:bodyPr/>
                    <a:lstStyle/>
                    <a:p>
                      <a:pPr algn="l">
                        <a:lnSpc>
                          <a:spcPts val="976"/>
                        </a:lnSpc>
                        <a:defRPr/>
                      </a:pPr>
                      <a:r>
                        <a:rPr lang="en-US" sz="865" spc="-9">
                          <a:solidFill>
                            <a:srgbClr val="000000"/>
                          </a:solidFill>
                          <a:latin typeface="Arial"/>
                        </a:rPr>
                        <a:t>Autres matériaux</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a:solidFill>
                            <a:srgbClr val="000000"/>
                          </a:solidFill>
                          <a:latin typeface="Arial Bold"/>
                        </a:rPr>
                        <a:t>130 875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2 256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a:solidFill>
                            <a:srgbClr val="000000"/>
                          </a:solidFill>
                          <a:latin typeface="Arial Bold"/>
                        </a:rPr>
                        <a:t>127 600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2 505</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8"/>
                  </a:ext>
                </a:extLst>
              </a:tr>
              <a:tr h="156021">
                <a:tc>
                  <a:txBody>
                    <a:bodyPr/>
                    <a:lstStyle/>
                    <a:p>
                      <a:pPr algn="l">
                        <a:lnSpc>
                          <a:spcPts val="976"/>
                        </a:lnSpc>
                        <a:defRPr/>
                      </a:pPr>
                      <a:r>
                        <a:rPr lang="en-US" sz="865">
                          <a:solidFill>
                            <a:srgbClr val="000000"/>
                          </a:solidFill>
                          <a:latin typeface="Arial"/>
                        </a:rPr>
                        <a:t>Fer 3/8</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barre</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11 250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194</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11 250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221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56021">
                <a:tc>
                  <a:txBody>
                    <a:bodyPr/>
                    <a:lstStyle/>
                    <a:p>
                      <a:pPr algn="l">
                        <a:lnSpc>
                          <a:spcPts val="990"/>
                        </a:lnSpc>
                        <a:defRPr/>
                      </a:pPr>
                      <a:r>
                        <a:rPr lang="en-US" sz="865">
                          <a:solidFill>
                            <a:srgbClr val="000000"/>
                          </a:solidFill>
                          <a:latin typeface="Arial"/>
                        </a:rPr>
                        <a:t>Barres fer 1/4</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9">
                          <a:solidFill>
                            <a:srgbClr val="000000"/>
                          </a:solidFill>
                          <a:latin typeface="Arial"/>
                        </a:rPr>
                        <a:t>barre</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55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75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4 125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71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55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70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3 850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76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56021">
                <a:tc>
                  <a:txBody>
                    <a:bodyPr/>
                    <a:lstStyle/>
                    <a:p>
                      <a:pPr algn="l">
                        <a:lnSpc>
                          <a:spcPts val="976"/>
                        </a:lnSpc>
                        <a:defRPr/>
                      </a:pPr>
                      <a:r>
                        <a:rPr lang="en-US" sz="865" spc="-9">
                          <a:solidFill>
                            <a:srgbClr val="000000"/>
                          </a:solidFill>
                          <a:latin typeface="Arial"/>
                        </a:rPr>
                        <a:t>Planche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Unité</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6</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6 000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103</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6</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6 000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118</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56021">
                <a:tc>
                  <a:txBody>
                    <a:bodyPr/>
                    <a:lstStyle/>
                    <a:p>
                      <a:pPr algn="l">
                        <a:lnSpc>
                          <a:spcPts val="976"/>
                        </a:lnSpc>
                        <a:defRPr/>
                      </a:pPr>
                      <a:r>
                        <a:rPr lang="en-US" sz="865" spc="-9">
                          <a:solidFill>
                            <a:srgbClr val="000000"/>
                          </a:solidFill>
                          <a:latin typeface="Arial"/>
                        </a:rPr>
                        <a:t>Clous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livre</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56021">
                <a:tc>
                  <a:txBody>
                    <a:bodyPr/>
                    <a:lstStyle/>
                    <a:p>
                      <a:pPr algn="l">
                        <a:lnSpc>
                          <a:spcPts val="976"/>
                        </a:lnSpc>
                        <a:defRPr/>
                      </a:pPr>
                      <a:r>
                        <a:rPr lang="en-US" sz="865" spc="-9">
                          <a:solidFill>
                            <a:srgbClr val="000000"/>
                          </a:solidFill>
                          <a:latin typeface="Arial"/>
                        </a:rPr>
                        <a:t>Ciment</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24">
                          <a:solidFill>
                            <a:srgbClr val="000000"/>
                          </a:solidFill>
                          <a:latin typeface="Arial"/>
                        </a:rPr>
                        <a:t>sac</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300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105 000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1 810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300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340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102 000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2 003</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56021">
                <a:tc>
                  <a:txBody>
                    <a:bodyPr/>
                    <a:lstStyle/>
                    <a:p>
                      <a:pPr algn="l">
                        <a:lnSpc>
                          <a:spcPts val="976"/>
                        </a:lnSpc>
                        <a:defRPr/>
                      </a:pPr>
                      <a:r>
                        <a:rPr lang="en-US" sz="865" spc="-9">
                          <a:solidFill>
                            <a:srgbClr val="000000"/>
                          </a:solidFill>
                          <a:latin typeface="Arial"/>
                        </a:rPr>
                        <a:t>Fil à ligature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livres</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17</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56021">
                <a:tc>
                  <a:txBody>
                    <a:bodyPr/>
                    <a:lstStyle/>
                    <a:p>
                      <a:pPr algn="l">
                        <a:lnSpc>
                          <a:spcPts val="976"/>
                        </a:lnSpc>
                        <a:defRPr/>
                      </a:pPr>
                      <a:r>
                        <a:rPr lang="en-US" sz="865">
                          <a:solidFill>
                            <a:srgbClr val="000000"/>
                          </a:solidFill>
                          <a:latin typeface="Arial"/>
                        </a:rPr>
                        <a:t>Bloc #20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Unité</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60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60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38621">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38621">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38621">
                <a:tc>
                  <a:txBody>
                    <a:bodyPr/>
                    <a:lstStyle/>
                    <a:p>
                      <a:pPr algn="l">
                        <a:lnSpc>
                          <a:spcPts val="976"/>
                        </a:lnSpc>
                        <a:defRPr/>
                      </a:pPr>
                      <a:r>
                        <a:rPr lang="en-US" sz="865" spc="-9">
                          <a:solidFill>
                            <a:srgbClr val="000000"/>
                          </a:solidFill>
                          <a:latin typeface="Arial"/>
                        </a:rPr>
                        <a:t>Main-d’œuvre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a:solidFill>
                            <a:srgbClr val="000000"/>
                          </a:solidFill>
                          <a:latin typeface="Arial Bold"/>
                        </a:rPr>
                        <a:t>59 500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1 026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a:solidFill>
                            <a:srgbClr val="000000"/>
                          </a:solidFill>
                          <a:latin typeface="Arial Bold"/>
                        </a:rPr>
                        <a:t>84 600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1 661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8"/>
                  </a:ext>
                </a:extLst>
              </a:tr>
              <a:tr h="156021">
                <a:tc>
                  <a:txBody>
                    <a:bodyPr/>
                    <a:lstStyle/>
                    <a:p>
                      <a:pPr algn="l">
                        <a:lnSpc>
                          <a:spcPts val="976"/>
                        </a:lnSpc>
                        <a:defRPr/>
                      </a:pPr>
                      <a:r>
                        <a:rPr lang="en-US" sz="865" spc="-9">
                          <a:solidFill>
                            <a:srgbClr val="000000"/>
                          </a:solidFill>
                          <a:latin typeface="Arial"/>
                        </a:rPr>
                        <a:t>Fouille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24">
                          <a:solidFill>
                            <a:srgbClr val="000000"/>
                          </a:solidFill>
                          <a:latin typeface="Arial"/>
                        </a:rPr>
                        <a:t>m³</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17 500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302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17 500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344</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56021">
                <a:tc>
                  <a:txBody>
                    <a:bodyPr/>
                    <a:lstStyle/>
                    <a:p>
                      <a:pPr algn="l">
                        <a:lnSpc>
                          <a:spcPts val="976"/>
                        </a:lnSpc>
                        <a:defRPr/>
                      </a:pPr>
                      <a:r>
                        <a:rPr lang="en-US" sz="865">
                          <a:solidFill>
                            <a:srgbClr val="000000"/>
                          </a:solidFill>
                          <a:latin typeface="Arial"/>
                        </a:rPr>
                        <a:t>Boss en chef</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19">
                          <a:solidFill>
                            <a:srgbClr val="000000"/>
                          </a:solidFill>
                          <a:latin typeface="Arial"/>
                        </a:rPr>
                        <a:t>Jour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86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32</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16 000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314</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56021">
                <a:tc>
                  <a:txBody>
                    <a:bodyPr/>
                    <a:lstStyle/>
                    <a:p>
                      <a:pPr algn="l">
                        <a:lnSpc>
                          <a:spcPts val="976"/>
                        </a:lnSpc>
                        <a:defRPr/>
                      </a:pPr>
                      <a:r>
                        <a:rPr lang="en-US" sz="865" spc="-9">
                          <a:solidFill>
                            <a:srgbClr val="000000"/>
                          </a:solidFill>
                          <a:latin typeface="Arial"/>
                        </a:rPr>
                        <a:t>Contremaître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19">
                          <a:solidFill>
                            <a:srgbClr val="000000"/>
                          </a:solidFill>
                          <a:latin typeface="Arial"/>
                        </a:rPr>
                        <a:t>Jour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86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156021">
                <a:tc>
                  <a:txBody>
                    <a:bodyPr/>
                    <a:lstStyle/>
                    <a:p>
                      <a:pPr algn="l">
                        <a:lnSpc>
                          <a:spcPts val="990"/>
                        </a:lnSpc>
                        <a:defRPr/>
                      </a:pPr>
                      <a:r>
                        <a:rPr lang="en-US" sz="865" spc="-9">
                          <a:solidFill>
                            <a:srgbClr val="000000"/>
                          </a:solidFill>
                          <a:latin typeface="Arial"/>
                        </a:rPr>
                        <a:t>Maçons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19">
                          <a:solidFill>
                            <a:srgbClr val="000000"/>
                          </a:solidFill>
                          <a:latin typeface="Arial"/>
                        </a:rPr>
                        <a:t>Jour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30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350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a:solidFill>
                            <a:srgbClr val="000000"/>
                          </a:solidFill>
                          <a:latin typeface="Arial"/>
                        </a:rPr>
                        <a:t>10 500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181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14</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350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4 900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96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156021">
                <a:tc>
                  <a:txBody>
                    <a:bodyPr/>
                    <a:lstStyle/>
                    <a:p>
                      <a:pPr algn="l">
                        <a:lnSpc>
                          <a:spcPts val="976"/>
                        </a:lnSpc>
                        <a:defRPr/>
                      </a:pPr>
                      <a:r>
                        <a:rPr lang="en-US" sz="865" spc="-9">
                          <a:solidFill>
                            <a:srgbClr val="000000"/>
                          </a:solidFill>
                          <a:latin typeface="Arial"/>
                        </a:rPr>
                        <a:t>Maître-pelle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19">
                          <a:solidFill>
                            <a:srgbClr val="000000"/>
                          </a:solidFill>
                          <a:latin typeface="Arial"/>
                        </a:rPr>
                        <a:t>Jour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86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16</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4 000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79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156021">
                <a:tc>
                  <a:txBody>
                    <a:bodyPr/>
                    <a:lstStyle/>
                    <a:p>
                      <a:pPr algn="l">
                        <a:lnSpc>
                          <a:spcPts val="976"/>
                        </a:lnSpc>
                        <a:defRPr/>
                      </a:pPr>
                      <a:r>
                        <a:rPr lang="en-US" sz="865" spc="-9">
                          <a:solidFill>
                            <a:srgbClr val="000000"/>
                          </a:solidFill>
                          <a:latin typeface="Arial"/>
                        </a:rPr>
                        <a:t>Manœuvre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19">
                          <a:solidFill>
                            <a:srgbClr val="000000"/>
                          </a:solidFill>
                          <a:latin typeface="Arial"/>
                        </a:rPr>
                        <a:t>Jour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40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9 000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155</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82</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18 450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362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238621">
                <a:tc>
                  <a:txBody>
                    <a:bodyPr/>
                    <a:lstStyle/>
                    <a:p>
                      <a:pPr algn="l">
                        <a:lnSpc>
                          <a:spcPts val="976"/>
                        </a:lnSpc>
                        <a:defRPr/>
                      </a:pPr>
                      <a:r>
                        <a:rPr lang="en-US" sz="865" spc="-9">
                          <a:solidFill>
                            <a:srgbClr val="000000"/>
                          </a:solidFill>
                          <a:latin typeface="Arial"/>
                        </a:rPr>
                        <a:t>Autres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7 500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129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95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23 750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466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238621">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238621">
                <a:tc>
                  <a:txBody>
                    <a:bodyPr/>
                    <a:lstStyle/>
                    <a:p>
                      <a:pPr algn="l">
                        <a:lnSpc>
                          <a:spcPts val="976"/>
                        </a:lnSpc>
                        <a:defRPr/>
                      </a:pPr>
                      <a:r>
                        <a:rPr lang="en-US" sz="865">
                          <a:solidFill>
                            <a:srgbClr val="000000"/>
                          </a:solidFill>
                          <a:latin typeface="Arial"/>
                        </a:rPr>
                        <a:t>Transport matériaux</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a:solidFill>
                            <a:srgbClr val="000000"/>
                          </a:solidFill>
                          <a:latin typeface="Arial Bold"/>
                        </a:rPr>
                        <a:t>31 500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543</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a:solidFill>
                            <a:srgbClr val="000000"/>
                          </a:solidFill>
                          <a:latin typeface="Arial Bold"/>
                        </a:rPr>
                        <a:t>31 500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619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27"/>
                  </a:ext>
                </a:extLst>
              </a:tr>
              <a:tr h="156021">
                <a:tc>
                  <a:txBody>
                    <a:bodyPr/>
                    <a:lstStyle/>
                    <a:p>
                      <a:pPr algn="l">
                        <a:lnSpc>
                          <a:spcPts val="990"/>
                        </a:lnSpc>
                        <a:defRPr/>
                      </a:pPr>
                      <a:r>
                        <a:rPr lang="en-US" sz="865" spc="-9">
                          <a:solidFill>
                            <a:srgbClr val="000000"/>
                          </a:solidFill>
                          <a:latin typeface="Arial"/>
                        </a:rPr>
                        <a:t>Ciment</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19">
                          <a:solidFill>
                            <a:srgbClr val="000000"/>
                          </a:solidFill>
                          <a:latin typeface="Arial"/>
                        </a:rPr>
                        <a:t>Sacs</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300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a:solidFill>
                            <a:srgbClr val="000000"/>
                          </a:solidFill>
                          <a:latin typeface="Arial"/>
                        </a:rPr>
                        <a:t>30 000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517</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300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a:solidFill>
                            <a:srgbClr val="000000"/>
                          </a:solidFill>
                          <a:latin typeface="Arial"/>
                        </a:rPr>
                        <a:t>30 000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589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8"/>
                  </a:ext>
                </a:extLst>
              </a:tr>
              <a:tr h="156021">
                <a:tc>
                  <a:txBody>
                    <a:bodyPr/>
                    <a:lstStyle/>
                    <a:p>
                      <a:pPr algn="l">
                        <a:lnSpc>
                          <a:spcPts val="979"/>
                        </a:lnSpc>
                        <a:defRPr/>
                      </a:pPr>
                      <a:r>
                        <a:rPr lang="en-US" sz="865">
                          <a:solidFill>
                            <a:srgbClr val="000000"/>
                          </a:solidFill>
                          <a:latin typeface="Arial"/>
                        </a:rPr>
                        <a:t>Débarquement ciment</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9"/>
                        </a:lnSpc>
                        <a:defRPr/>
                      </a:pPr>
                      <a:r>
                        <a:rPr lang="en-US" sz="865" spc="-19">
                          <a:solidFill>
                            <a:srgbClr val="000000"/>
                          </a:solidFill>
                          <a:latin typeface="Arial"/>
                        </a:rPr>
                        <a:t>Sacs</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9"/>
                        </a:lnSpc>
                        <a:defRPr/>
                      </a:pPr>
                      <a:r>
                        <a:rPr lang="en-US" sz="865" spc="-24">
                          <a:solidFill>
                            <a:srgbClr val="000000"/>
                          </a:solidFill>
                          <a:latin typeface="Arial"/>
                        </a:rPr>
                        <a:t>300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9"/>
                        </a:lnSpc>
                        <a:defRPr/>
                      </a:pPr>
                      <a:r>
                        <a:rPr lang="en-US" sz="865" spc="-48">
                          <a:solidFill>
                            <a:srgbClr val="000000"/>
                          </a:solidFill>
                          <a:latin typeface="Arial"/>
                        </a:rPr>
                        <a:t>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9"/>
                        </a:lnSpc>
                        <a:defRPr/>
                      </a:pPr>
                      <a:r>
                        <a:rPr lang="en-US" sz="865" spc="-24">
                          <a:solidFill>
                            <a:srgbClr val="000000"/>
                          </a:solidFill>
                          <a:latin typeface="Arial"/>
                        </a:rPr>
                        <a:t>1 500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9"/>
                        </a:lnSpc>
                        <a:defRPr/>
                      </a:pPr>
                      <a:r>
                        <a:rPr lang="en-US" sz="865" spc="-24">
                          <a:solidFill>
                            <a:srgbClr val="000000"/>
                          </a:solidFill>
                          <a:latin typeface="Arial"/>
                        </a:rPr>
                        <a:t>26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9"/>
                        </a:lnSpc>
                        <a:defRPr/>
                      </a:pPr>
                      <a:r>
                        <a:rPr lang="en-US" sz="865" spc="-24">
                          <a:solidFill>
                            <a:srgbClr val="000000"/>
                          </a:solidFill>
                          <a:latin typeface="Arial"/>
                        </a:rPr>
                        <a:t>300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9"/>
                        </a:lnSpc>
                        <a:defRPr/>
                      </a:pPr>
                      <a:r>
                        <a:rPr lang="en-US" sz="865" spc="-48">
                          <a:solidFill>
                            <a:srgbClr val="000000"/>
                          </a:solidFill>
                          <a:latin typeface="Arial"/>
                        </a:rPr>
                        <a:t>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9"/>
                        </a:lnSpc>
                        <a:defRPr/>
                      </a:pPr>
                      <a:r>
                        <a:rPr lang="en-US" sz="865" spc="-24">
                          <a:solidFill>
                            <a:srgbClr val="000000"/>
                          </a:solidFill>
                          <a:latin typeface="Arial"/>
                        </a:rPr>
                        <a:t>1 500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9"/>
                        </a:lnSpc>
                        <a:defRPr/>
                      </a:pPr>
                      <a:r>
                        <a:rPr lang="en-US" sz="865" spc="-24">
                          <a:solidFill>
                            <a:srgbClr val="000000"/>
                          </a:solidFill>
                          <a:latin typeface="Arial"/>
                        </a:rPr>
                        <a:t>29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9"/>
                  </a:ext>
                </a:extLst>
              </a:tr>
              <a:tr h="238621">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0"/>
                  </a:ext>
                </a:extLst>
              </a:tr>
              <a:tr h="238621">
                <a:tc>
                  <a:txBody>
                    <a:bodyPr/>
                    <a:lstStyle/>
                    <a:p>
                      <a:pPr algn="l">
                        <a:lnSpc>
                          <a:spcPts val="1009"/>
                        </a:lnSpc>
                        <a:defRPr/>
                      </a:pPr>
                      <a:r>
                        <a:rPr lang="en-US" sz="865" spc="-9">
                          <a:solidFill>
                            <a:srgbClr val="000000"/>
                          </a:solidFill>
                          <a:latin typeface="Arial"/>
                        </a:rPr>
                        <a:t>TOTAL</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9"/>
                        </a:lnSpc>
                        <a:defRPr/>
                      </a:pPr>
                      <a:r>
                        <a:rPr lang="en-US" sz="865">
                          <a:solidFill>
                            <a:srgbClr val="000000"/>
                          </a:solidFill>
                          <a:latin typeface="Arial Bold"/>
                        </a:rPr>
                        <a:t>334 375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9"/>
                        </a:lnSpc>
                        <a:defRPr/>
                      </a:pPr>
                      <a:r>
                        <a:rPr lang="en-US" sz="865" spc="-24">
                          <a:solidFill>
                            <a:srgbClr val="000000"/>
                          </a:solidFill>
                          <a:latin typeface="Arial Bold"/>
                        </a:rPr>
                        <a:t>5 765</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9"/>
                        </a:lnSpc>
                        <a:defRPr/>
                      </a:pPr>
                      <a:r>
                        <a:rPr lang="en-US" sz="865">
                          <a:solidFill>
                            <a:srgbClr val="000000"/>
                          </a:solidFill>
                          <a:latin typeface="Arial Bold"/>
                        </a:rPr>
                        <a:t>350 100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9"/>
                        </a:lnSpc>
                        <a:defRPr/>
                      </a:pPr>
                      <a:r>
                        <a:rPr lang="en-US" sz="865" spc="-24">
                          <a:solidFill>
                            <a:srgbClr val="000000"/>
                          </a:solidFill>
                          <a:latin typeface="Arial Bold"/>
                        </a:rPr>
                        <a:t>6 874</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1"/>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336032" y="4105334"/>
            <a:ext cx="5033798" cy="1043569"/>
          </a:xfrm>
          <a:prstGeom prst="rect">
            <a:avLst/>
          </a:prstGeom>
        </p:spPr>
        <p:txBody>
          <a:bodyPr lIns="0" tIns="0" rIns="0" bIns="0" rtlCol="0" anchor="t">
            <a:spAutoFit/>
          </a:bodyPr>
          <a:lstStyle/>
          <a:p>
            <a:pPr algn="ctr">
              <a:lnSpc>
                <a:spcPts val="2608"/>
              </a:lnSpc>
            </a:pPr>
            <a:r>
              <a:rPr lang="en-US" sz="2646">
                <a:solidFill>
                  <a:srgbClr val="000000"/>
                </a:solidFill>
                <a:latin typeface="Arial Bold"/>
              </a:rPr>
              <a:t>BENEFICIAIRES CASH FOR WORK ET PRESTATAIRES </a:t>
            </a:r>
          </a:p>
          <a:p>
            <a:pPr algn="ctr">
              <a:lnSpc>
                <a:spcPts val="2608"/>
              </a:lnSpc>
            </a:pPr>
            <a:r>
              <a:rPr lang="en-US" sz="2646" spc="-47">
                <a:solidFill>
                  <a:srgbClr val="000000"/>
                </a:solidFill>
                <a:latin typeface="Arial Bold"/>
              </a:rPr>
              <a:t>B6-Cahos</a:t>
            </a:r>
          </a:p>
        </p:txBody>
      </p:sp>
      <p:graphicFrame>
        <p:nvGraphicFramePr>
          <p:cNvPr id="3" name="Table 3"/>
          <p:cNvGraphicFramePr>
            <a:graphicFrameLocks noGrp="1"/>
          </p:cNvGraphicFramePr>
          <p:nvPr/>
        </p:nvGraphicFramePr>
        <p:xfrm>
          <a:off x="1028700" y="1909431"/>
          <a:ext cx="4956831" cy="1841723"/>
        </p:xfrm>
        <a:graphic>
          <a:graphicData uri="http://schemas.openxmlformats.org/drawingml/2006/table">
            <a:tbl>
              <a:tblPr/>
              <a:tblGrid>
                <a:gridCol w="1432443">
                  <a:extLst>
                    <a:ext uri="{9D8B030D-6E8A-4147-A177-3AD203B41FA5}">
                      <a16:colId xmlns:a16="http://schemas.microsoft.com/office/drawing/2014/main" val="20000"/>
                    </a:ext>
                  </a:extLst>
                </a:gridCol>
                <a:gridCol w="796878">
                  <a:extLst>
                    <a:ext uri="{9D8B030D-6E8A-4147-A177-3AD203B41FA5}">
                      <a16:colId xmlns:a16="http://schemas.microsoft.com/office/drawing/2014/main" val="20001"/>
                    </a:ext>
                  </a:extLst>
                </a:gridCol>
                <a:gridCol w="399009">
                  <a:extLst>
                    <a:ext uri="{9D8B030D-6E8A-4147-A177-3AD203B41FA5}">
                      <a16:colId xmlns:a16="http://schemas.microsoft.com/office/drawing/2014/main" val="20002"/>
                    </a:ext>
                  </a:extLst>
                </a:gridCol>
                <a:gridCol w="1133755">
                  <a:extLst>
                    <a:ext uri="{9D8B030D-6E8A-4147-A177-3AD203B41FA5}">
                      <a16:colId xmlns:a16="http://schemas.microsoft.com/office/drawing/2014/main" val="20003"/>
                    </a:ext>
                  </a:extLst>
                </a:gridCol>
                <a:gridCol w="796308">
                  <a:extLst>
                    <a:ext uri="{9D8B030D-6E8A-4147-A177-3AD203B41FA5}">
                      <a16:colId xmlns:a16="http://schemas.microsoft.com/office/drawing/2014/main" val="20004"/>
                    </a:ext>
                  </a:extLst>
                </a:gridCol>
                <a:gridCol w="398438">
                  <a:extLst>
                    <a:ext uri="{9D8B030D-6E8A-4147-A177-3AD203B41FA5}">
                      <a16:colId xmlns:a16="http://schemas.microsoft.com/office/drawing/2014/main" val="20005"/>
                    </a:ext>
                  </a:extLst>
                </a:gridCol>
              </a:tblGrid>
              <a:tr h="195154">
                <a:tc gridSpan="3">
                  <a:txBody>
                    <a:bodyPr/>
                    <a:lstStyle/>
                    <a:p>
                      <a:pPr algn="ctr">
                        <a:lnSpc>
                          <a:spcPts val="1000"/>
                        </a:lnSpc>
                        <a:defRPr/>
                      </a:pPr>
                      <a:r>
                        <a:rPr lang="en-US" sz="865" spc="-9">
                          <a:solidFill>
                            <a:srgbClr val="000000"/>
                          </a:solidFill>
                          <a:latin typeface="Arial Bold"/>
                        </a:rPr>
                        <a:t>Prestation</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9">
                          <a:solidFill>
                            <a:srgbClr val="000000"/>
                          </a:solidFill>
                          <a:latin typeface="Arial Bold"/>
                        </a:rPr>
                        <a:t>Prestation</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9">
                          <a:solidFill>
                            <a:srgbClr val="000000"/>
                          </a:solidFill>
                          <a:latin typeface="Arial Bold"/>
                        </a:rPr>
                        <a:t>Prestation</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gridSpan="3">
                  <a:txBody>
                    <a:bodyPr/>
                    <a:lstStyle/>
                    <a:p>
                      <a:pPr algn="ctr">
                        <a:lnSpc>
                          <a:spcPts val="1000"/>
                        </a:lnSpc>
                        <a:defRPr/>
                      </a:pPr>
                      <a:r>
                        <a:rPr lang="en-US" sz="865">
                          <a:solidFill>
                            <a:srgbClr val="000000"/>
                          </a:solidFill>
                          <a:latin typeface="Arial Bold"/>
                        </a:rPr>
                        <a:t>Cash for work</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a:solidFill>
                            <a:srgbClr val="000000"/>
                          </a:solidFill>
                          <a:latin typeface="Arial Bold"/>
                        </a:rPr>
                        <a:t>Cash for work</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a:solidFill>
                            <a:srgbClr val="000000"/>
                          </a:solidFill>
                          <a:latin typeface="Arial Bold"/>
                        </a:rPr>
                        <a:t>Cash for work</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1970">
                <a:tc>
                  <a:txBody>
                    <a:bodyPr/>
                    <a:lstStyle/>
                    <a:p>
                      <a:pPr algn="l">
                        <a:lnSpc>
                          <a:spcPts val="1038"/>
                        </a:lnSpc>
                        <a:defRPr/>
                      </a:pPr>
                      <a:r>
                        <a:rPr lang="en-US" sz="865" spc="-9">
                          <a:solidFill>
                            <a:srgbClr val="000000"/>
                          </a:solidFill>
                          <a:latin typeface="Arial Bold"/>
                        </a:rPr>
                        <a:t>Descriptif</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38"/>
                        </a:lnSpc>
                        <a:defRPr/>
                      </a:pPr>
                      <a:r>
                        <a:rPr lang="en-US" sz="865" spc="-9">
                          <a:solidFill>
                            <a:srgbClr val="000000"/>
                          </a:solidFill>
                          <a:latin typeface="Arial Bold"/>
                        </a:rPr>
                        <a:t>Prévisionnel</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38"/>
                        </a:lnSpc>
                        <a:defRPr/>
                      </a:pPr>
                      <a:r>
                        <a:rPr lang="en-US" sz="865" spc="-19">
                          <a:solidFill>
                            <a:srgbClr val="000000"/>
                          </a:solidFill>
                          <a:latin typeface="Arial Bold"/>
                        </a:rPr>
                        <a:t>Réel</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38"/>
                        </a:lnSpc>
                        <a:defRPr/>
                      </a:pPr>
                      <a:r>
                        <a:rPr lang="en-US" sz="865" spc="-9">
                          <a:solidFill>
                            <a:srgbClr val="000000"/>
                          </a:solidFill>
                          <a:latin typeface="Arial Bold"/>
                        </a:rPr>
                        <a:t>Descriptif</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38"/>
                        </a:lnSpc>
                        <a:defRPr/>
                      </a:pPr>
                      <a:r>
                        <a:rPr lang="en-US" sz="865" spc="-9">
                          <a:solidFill>
                            <a:srgbClr val="000000"/>
                          </a:solidFill>
                          <a:latin typeface="Arial Bold"/>
                        </a:rPr>
                        <a:t>Prévisionnel</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38"/>
                        </a:lnSpc>
                        <a:defRPr/>
                      </a:pPr>
                      <a:r>
                        <a:rPr lang="en-US" sz="865" spc="-19">
                          <a:solidFill>
                            <a:srgbClr val="000000"/>
                          </a:solidFill>
                          <a:latin typeface="Arial Bold"/>
                        </a:rPr>
                        <a:t>Réel</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9618">
                <a:tc>
                  <a:txBody>
                    <a:bodyPr/>
                    <a:lstStyle/>
                    <a:p>
                      <a:pPr algn="l">
                        <a:lnSpc>
                          <a:spcPts val="1038"/>
                        </a:lnSpc>
                        <a:defRPr/>
                      </a:pPr>
                      <a:r>
                        <a:rPr lang="en-US" sz="865">
                          <a:solidFill>
                            <a:srgbClr val="000000"/>
                          </a:solidFill>
                          <a:latin typeface="Arial"/>
                        </a:rPr>
                        <a:t>Prestataires locaux</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976"/>
                        </a:lnSpc>
                        <a:defRPr/>
                      </a:pPr>
                      <a:r>
                        <a:rPr lang="en-US" sz="865">
                          <a:solidFill>
                            <a:srgbClr val="000000"/>
                          </a:solidFill>
                          <a:latin typeface="Arial"/>
                        </a:rPr>
                        <a:t>Main d'œuvre local</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139618">
                <a:tc>
                  <a:txBody>
                    <a:bodyPr/>
                    <a:lstStyle/>
                    <a:p>
                      <a:pPr algn="l">
                        <a:lnSpc>
                          <a:spcPts val="976"/>
                        </a:lnSpc>
                        <a:defRPr/>
                      </a:pPr>
                      <a:r>
                        <a:rPr lang="en-US" sz="865">
                          <a:solidFill>
                            <a:srgbClr val="000000"/>
                          </a:solidFill>
                          <a:latin typeface="Arial"/>
                        </a:rPr>
                        <a:t>Achat + livraison roche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ct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Fouille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41175">
                <a:tc>
                  <a:txBody>
                    <a:bodyPr/>
                    <a:lstStyle/>
                    <a:p>
                      <a:pPr algn="l">
                        <a:lnSpc>
                          <a:spcPts val="990"/>
                        </a:lnSpc>
                        <a:defRPr/>
                      </a:pPr>
                      <a:r>
                        <a:rPr lang="en-US" sz="865">
                          <a:solidFill>
                            <a:srgbClr val="000000"/>
                          </a:solidFill>
                          <a:latin typeface="Arial"/>
                        </a:rPr>
                        <a:t>Achat + livraison sable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ctr">
                        <a:lnSpc>
                          <a:spcPts val="990"/>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a:solidFill>
                            <a:srgbClr val="000000"/>
                          </a:solidFill>
                          <a:latin typeface="Arial"/>
                        </a:rPr>
                        <a:t>Boss chef</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40137">
                <a:tc>
                  <a:txBody>
                    <a:bodyPr/>
                    <a:lstStyle/>
                    <a:p>
                      <a:pPr algn="l">
                        <a:lnSpc>
                          <a:spcPts val="976"/>
                        </a:lnSpc>
                        <a:defRPr/>
                      </a:pPr>
                      <a:r>
                        <a:rPr lang="en-US" sz="865">
                          <a:solidFill>
                            <a:srgbClr val="000000"/>
                          </a:solidFill>
                          <a:latin typeface="Arial"/>
                        </a:rPr>
                        <a:t>Achat + livraison d'eau</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ct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Contremaître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39618">
                <a:tc>
                  <a:txBody>
                    <a:bodyPr/>
                    <a:lstStyle/>
                    <a:p>
                      <a:pPr algn="l">
                        <a:lnSpc>
                          <a:spcPts val="976"/>
                        </a:lnSpc>
                        <a:defRPr/>
                      </a:pPr>
                      <a:r>
                        <a:rPr lang="en-US" sz="865">
                          <a:solidFill>
                            <a:srgbClr val="000000"/>
                          </a:solidFill>
                          <a:latin typeface="Arial"/>
                        </a:rPr>
                        <a:t>Achat + livraison gravier</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ct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19">
                          <a:solidFill>
                            <a:srgbClr val="000000"/>
                          </a:solidFill>
                          <a:latin typeface="Arial"/>
                        </a:rPr>
                        <a:t>Maçon</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3</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39618">
                <a:tc>
                  <a:txBody>
                    <a:bodyPr/>
                    <a:lstStyle/>
                    <a:p>
                      <a:pPr algn="l">
                        <a:lnSpc>
                          <a:spcPts val="976"/>
                        </a:lnSpc>
                        <a:defRPr/>
                      </a:pPr>
                      <a:r>
                        <a:rPr lang="en-US" sz="865" spc="-9">
                          <a:solidFill>
                            <a:srgbClr val="000000"/>
                          </a:solidFill>
                          <a:latin typeface="Arial"/>
                        </a:rPr>
                        <a:t>Achat ciment</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ct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a:solidFill>
                            <a:srgbClr val="000000"/>
                          </a:solidFill>
                          <a:latin typeface="Arial"/>
                        </a:rPr>
                        <a:t>Maitre Pelle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39618">
                <a:tc>
                  <a:txBody>
                    <a:bodyPr/>
                    <a:lstStyle/>
                    <a:p>
                      <a:pPr algn="l">
                        <a:lnSpc>
                          <a:spcPts val="976"/>
                        </a:lnSpc>
                        <a:defRPr/>
                      </a:pPr>
                      <a:r>
                        <a:rPr lang="en-US" sz="865">
                          <a:solidFill>
                            <a:srgbClr val="000000"/>
                          </a:solidFill>
                          <a:latin typeface="Arial"/>
                        </a:rPr>
                        <a:t>Transport ciment</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ct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Manœuvre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4</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47404">
                <a:tc>
                  <a:txBody>
                    <a:bodyPr/>
                    <a:lstStyle/>
                    <a:p>
                      <a:pPr algn="l">
                        <a:lnSpc>
                          <a:spcPts val="1000"/>
                        </a:lnSpc>
                        <a:defRPr/>
                      </a:pPr>
                      <a:r>
                        <a:rPr lang="en-US" sz="865">
                          <a:solidFill>
                            <a:srgbClr val="000000"/>
                          </a:solidFill>
                          <a:latin typeface="Arial"/>
                        </a:rPr>
                        <a:t>Débarquement ciment</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solidFill>
                      <a:srgbClr val="7E7E7E"/>
                    </a:solidFill>
                  </a:tcPr>
                </a:tc>
                <a:tc>
                  <a:txBody>
                    <a:bodyPr/>
                    <a:lstStyle/>
                    <a:p>
                      <a:pPr algn="ctr">
                        <a:lnSpc>
                          <a:spcPts val="1000"/>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000"/>
                        </a:lnSpc>
                        <a:defRPr/>
                      </a:pPr>
                      <a:r>
                        <a:rPr lang="en-US" sz="865" spc="-9">
                          <a:solidFill>
                            <a:srgbClr val="000000"/>
                          </a:solidFill>
                          <a:latin typeface="Arial"/>
                        </a:rPr>
                        <a:t>Autres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48">
                          <a:solidFill>
                            <a:srgbClr val="000000"/>
                          </a:solidFill>
                          <a:latin typeface="Arial"/>
                        </a:rPr>
                        <a:t>3</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48">
                          <a:solidFill>
                            <a:srgbClr val="000000"/>
                          </a:solidFill>
                          <a:latin typeface="Arial"/>
                        </a:rPr>
                        <a:t>7</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56227">
                <a:tc>
                  <a:txBody>
                    <a:bodyPr/>
                    <a:lstStyle/>
                    <a:p>
                      <a:pPr algn="r">
                        <a:lnSpc>
                          <a:spcPts val="1000"/>
                        </a:lnSpc>
                        <a:defRPr/>
                      </a:pPr>
                      <a:r>
                        <a:rPr lang="en-US" sz="865" spc="-9">
                          <a:solidFill>
                            <a:srgbClr val="000000"/>
                          </a:solidFill>
                          <a:latin typeface="Arial Bold"/>
                        </a:rPr>
                        <a:t>Total</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48">
                          <a:solidFill>
                            <a:srgbClr val="000000"/>
                          </a:solidFill>
                          <a:latin typeface="Arial Bold"/>
                        </a:rPr>
                        <a:t>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48">
                          <a:solidFill>
                            <a:srgbClr val="000000"/>
                          </a:solidFill>
                          <a:latin typeface="Arial Bold"/>
                        </a:rPr>
                        <a:t>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9">
                          <a:solidFill>
                            <a:srgbClr val="000000"/>
                          </a:solidFill>
                          <a:latin typeface="Arial Bold"/>
                        </a:rPr>
                        <a:t>Total</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24">
                          <a:solidFill>
                            <a:srgbClr val="000000"/>
                          </a:solidFill>
                          <a:latin typeface="Arial Bold"/>
                        </a:rPr>
                        <a:t>14</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24">
                          <a:solidFill>
                            <a:srgbClr val="000000"/>
                          </a:solidFill>
                          <a:latin typeface="Arial Bold"/>
                        </a:rPr>
                        <a:t>21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graphicFrame>
        <p:nvGraphicFramePr>
          <p:cNvPr id="4" name="Table 4"/>
          <p:cNvGraphicFramePr>
            <a:graphicFrameLocks noGrp="1"/>
          </p:cNvGraphicFramePr>
          <p:nvPr/>
        </p:nvGraphicFramePr>
        <p:xfrm>
          <a:off x="1028700" y="4105334"/>
          <a:ext cx="2631114" cy="998415"/>
        </p:xfrm>
        <a:graphic>
          <a:graphicData uri="http://schemas.openxmlformats.org/drawingml/2006/table">
            <a:tbl>
              <a:tblPr/>
              <a:tblGrid>
                <a:gridCol w="1430968">
                  <a:extLst>
                    <a:ext uri="{9D8B030D-6E8A-4147-A177-3AD203B41FA5}">
                      <a16:colId xmlns:a16="http://schemas.microsoft.com/office/drawing/2014/main" val="20000"/>
                    </a:ext>
                  </a:extLst>
                </a:gridCol>
                <a:gridCol w="802751">
                  <a:extLst>
                    <a:ext uri="{9D8B030D-6E8A-4147-A177-3AD203B41FA5}">
                      <a16:colId xmlns:a16="http://schemas.microsoft.com/office/drawing/2014/main" val="20001"/>
                    </a:ext>
                  </a:extLst>
                </a:gridCol>
                <a:gridCol w="397395">
                  <a:extLst>
                    <a:ext uri="{9D8B030D-6E8A-4147-A177-3AD203B41FA5}">
                      <a16:colId xmlns:a16="http://schemas.microsoft.com/office/drawing/2014/main" val="20002"/>
                    </a:ext>
                  </a:extLst>
                </a:gridCol>
              </a:tblGrid>
              <a:tr h="150923">
                <a:tc rowSpan="2">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gridSpan="2">
                  <a:txBody>
                    <a:bodyPr/>
                    <a:lstStyle/>
                    <a:p>
                      <a:pPr algn="l">
                        <a:lnSpc>
                          <a:spcPts val="1000"/>
                        </a:lnSpc>
                        <a:defRPr/>
                      </a:pPr>
                      <a:r>
                        <a:rPr lang="en-US" sz="865" spc="-9">
                          <a:solidFill>
                            <a:srgbClr val="000000"/>
                          </a:solidFill>
                          <a:latin typeface="Arial Bold"/>
                        </a:rPr>
                        <a:t>Prévisionnel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l">
                        <a:lnSpc>
                          <a:spcPts val="1000"/>
                        </a:lnSpc>
                        <a:defRPr/>
                      </a:pPr>
                      <a:r>
                        <a:rPr lang="en-US" sz="865" spc="-9">
                          <a:solidFill>
                            <a:srgbClr val="000000"/>
                          </a:solidFill>
                          <a:latin typeface="Arial Bold"/>
                        </a:rPr>
                        <a:t>Prévisionnel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1933">
                <a:tc vMerge="1">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ctr">
                        <a:lnSpc>
                          <a:spcPts val="1000"/>
                        </a:lnSpc>
                        <a:defRPr/>
                      </a:pPr>
                      <a:r>
                        <a:rPr lang="en-US" sz="865" spc="-24">
                          <a:solidFill>
                            <a:srgbClr val="000000"/>
                          </a:solidFill>
                          <a:latin typeface="Arial Bold"/>
                        </a:rPr>
                        <a:t>HTG</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9">
                          <a:solidFill>
                            <a:srgbClr val="000000"/>
                          </a:solidFill>
                          <a:latin typeface="Arial Bold"/>
                        </a:rPr>
                        <a:t>Euros</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43352">
                <a:tc>
                  <a:txBody>
                    <a:bodyPr/>
                    <a:lstStyle/>
                    <a:p>
                      <a:pPr algn="l">
                        <a:lnSpc>
                          <a:spcPts val="976"/>
                        </a:lnSpc>
                        <a:defRPr/>
                      </a:pPr>
                      <a:r>
                        <a:rPr lang="en-US" sz="865">
                          <a:solidFill>
                            <a:srgbClr val="000000"/>
                          </a:solidFill>
                          <a:latin typeface="Arial"/>
                        </a:rPr>
                        <a:t>Prestataires locaux</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144 000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2 483</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5780">
                <a:tc>
                  <a:txBody>
                    <a:bodyPr/>
                    <a:lstStyle/>
                    <a:p>
                      <a:pPr algn="l">
                        <a:lnSpc>
                          <a:spcPts val="976"/>
                        </a:lnSpc>
                        <a:defRPr/>
                      </a:pPr>
                      <a:r>
                        <a:rPr lang="en-US" sz="865">
                          <a:solidFill>
                            <a:srgbClr val="000000"/>
                          </a:solidFill>
                          <a:latin typeface="Arial"/>
                        </a:rPr>
                        <a:t>Main d'œuvre local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59 500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1 026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35780">
                <a:tc>
                  <a:txBody>
                    <a:bodyPr/>
                    <a:lstStyle/>
                    <a:p>
                      <a:pPr algn="l">
                        <a:lnSpc>
                          <a:spcPts val="976"/>
                        </a:lnSpc>
                        <a:defRPr/>
                      </a:pPr>
                      <a:r>
                        <a:rPr lang="en-US" sz="865" spc="-9">
                          <a:solidFill>
                            <a:srgbClr val="000000"/>
                          </a:solidFill>
                          <a:latin typeface="Arial"/>
                        </a:rPr>
                        <a:t>Total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203 500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3 509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37295">
                <a:tc>
                  <a:txBody>
                    <a:bodyPr/>
                    <a:lstStyle/>
                    <a:p>
                      <a:pPr algn="l">
                        <a:lnSpc>
                          <a:spcPts val="990"/>
                        </a:lnSpc>
                        <a:defRPr/>
                      </a:pPr>
                      <a:r>
                        <a:rPr lang="en-US" sz="865" spc="-9">
                          <a:solidFill>
                            <a:srgbClr val="000000"/>
                          </a:solidFill>
                          <a:latin typeface="Arial"/>
                        </a:rPr>
                        <a:t>Total chantier</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a:solidFill>
                            <a:srgbClr val="000000"/>
                          </a:solidFill>
                          <a:latin typeface="Arial"/>
                        </a:rPr>
                        <a:t>334 375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5 765</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43352">
                <a:tc>
                  <a:txBody>
                    <a:bodyPr/>
                    <a:lstStyle/>
                    <a:p>
                      <a:pPr algn="l">
                        <a:lnSpc>
                          <a:spcPts val="1000"/>
                        </a:lnSpc>
                        <a:defRPr/>
                      </a:pPr>
                      <a:r>
                        <a:rPr lang="en-US" sz="865">
                          <a:solidFill>
                            <a:srgbClr val="000000"/>
                          </a:solidFill>
                          <a:latin typeface="Arial"/>
                        </a:rPr>
                        <a:t>Indice %</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24">
                          <a:solidFill>
                            <a:srgbClr val="000000"/>
                          </a:solidFill>
                          <a:latin typeface="Arial Bold"/>
                        </a:rPr>
                        <a:t>61</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24">
                          <a:solidFill>
                            <a:srgbClr val="000000"/>
                          </a:solidFill>
                          <a:latin typeface="Arial Bold"/>
                        </a:rPr>
                        <a:t>61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graphicFrame>
        <p:nvGraphicFramePr>
          <p:cNvPr id="5" name="Table 5"/>
          <p:cNvGraphicFramePr>
            <a:graphicFrameLocks noGrp="1"/>
          </p:cNvGraphicFramePr>
          <p:nvPr/>
        </p:nvGraphicFramePr>
        <p:xfrm>
          <a:off x="4979544" y="4105334"/>
          <a:ext cx="1186350" cy="998415"/>
        </p:xfrm>
        <a:graphic>
          <a:graphicData uri="http://schemas.openxmlformats.org/drawingml/2006/table">
            <a:tbl>
              <a:tblPr/>
              <a:tblGrid>
                <a:gridCol w="794261">
                  <a:extLst>
                    <a:ext uri="{9D8B030D-6E8A-4147-A177-3AD203B41FA5}">
                      <a16:colId xmlns:a16="http://schemas.microsoft.com/office/drawing/2014/main" val="20000"/>
                    </a:ext>
                  </a:extLst>
                </a:gridCol>
                <a:gridCol w="392089">
                  <a:extLst>
                    <a:ext uri="{9D8B030D-6E8A-4147-A177-3AD203B41FA5}">
                      <a16:colId xmlns:a16="http://schemas.microsoft.com/office/drawing/2014/main" val="20001"/>
                    </a:ext>
                  </a:extLst>
                </a:gridCol>
              </a:tblGrid>
              <a:tr h="150923">
                <a:tc gridSpan="2">
                  <a:txBody>
                    <a:bodyPr/>
                    <a:lstStyle/>
                    <a:p>
                      <a:pPr algn="ctr">
                        <a:lnSpc>
                          <a:spcPts val="1000"/>
                        </a:lnSpc>
                        <a:defRPr/>
                      </a:pPr>
                      <a:r>
                        <a:rPr lang="en-US" sz="865" spc="-19">
                          <a:solidFill>
                            <a:srgbClr val="000000"/>
                          </a:solidFill>
                          <a:latin typeface="Arial Bold"/>
                        </a:rPr>
                        <a:t>Réel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19">
                          <a:solidFill>
                            <a:srgbClr val="000000"/>
                          </a:solidFill>
                          <a:latin typeface="Arial Bold"/>
                        </a:rPr>
                        <a:t>Réel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1933">
                <a:tc>
                  <a:txBody>
                    <a:bodyPr/>
                    <a:lstStyle/>
                    <a:p>
                      <a:pPr algn="ctr">
                        <a:lnSpc>
                          <a:spcPts val="1000"/>
                        </a:lnSpc>
                        <a:defRPr/>
                      </a:pPr>
                      <a:r>
                        <a:rPr lang="en-US" sz="865" spc="-24">
                          <a:solidFill>
                            <a:srgbClr val="000000"/>
                          </a:solidFill>
                          <a:latin typeface="Arial Bold"/>
                        </a:rPr>
                        <a:t>HTG</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9">
                          <a:solidFill>
                            <a:srgbClr val="000000"/>
                          </a:solidFill>
                          <a:latin typeface="Arial Bold"/>
                        </a:rPr>
                        <a:t>Euros</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43352">
                <a:tc>
                  <a:txBody>
                    <a:bodyPr/>
                    <a:lstStyle/>
                    <a:p>
                      <a:pPr algn="r">
                        <a:lnSpc>
                          <a:spcPts val="976"/>
                        </a:lnSpc>
                        <a:defRPr/>
                      </a:pPr>
                      <a:r>
                        <a:rPr lang="en-US" sz="865">
                          <a:solidFill>
                            <a:srgbClr val="000000"/>
                          </a:solidFill>
                          <a:latin typeface="Arial"/>
                        </a:rPr>
                        <a:t>137 900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2 708</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5780">
                <a:tc>
                  <a:txBody>
                    <a:bodyPr/>
                    <a:lstStyle/>
                    <a:p>
                      <a:pPr algn="r">
                        <a:lnSpc>
                          <a:spcPts val="976"/>
                        </a:lnSpc>
                        <a:defRPr/>
                      </a:pPr>
                      <a:r>
                        <a:rPr lang="en-US" sz="865">
                          <a:solidFill>
                            <a:srgbClr val="000000"/>
                          </a:solidFill>
                          <a:latin typeface="Arial"/>
                        </a:rPr>
                        <a:t>84 600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1 661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35780">
                <a:tc>
                  <a:txBody>
                    <a:bodyPr/>
                    <a:lstStyle/>
                    <a:p>
                      <a:pPr algn="r">
                        <a:lnSpc>
                          <a:spcPts val="976"/>
                        </a:lnSpc>
                        <a:defRPr/>
                      </a:pPr>
                      <a:r>
                        <a:rPr lang="en-US" sz="865">
                          <a:solidFill>
                            <a:srgbClr val="000000"/>
                          </a:solidFill>
                          <a:latin typeface="Arial"/>
                        </a:rPr>
                        <a:t>222 500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4 369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37295">
                <a:tc>
                  <a:txBody>
                    <a:bodyPr/>
                    <a:lstStyle/>
                    <a:p>
                      <a:pPr algn="r">
                        <a:lnSpc>
                          <a:spcPts val="990"/>
                        </a:lnSpc>
                        <a:defRPr/>
                      </a:pPr>
                      <a:r>
                        <a:rPr lang="en-US" sz="865">
                          <a:solidFill>
                            <a:srgbClr val="000000"/>
                          </a:solidFill>
                          <a:latin typeface="Arial"/>
                        </a:rPr>
                        <a:t>350 100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6 874</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43352">
                <a:tc>
                  <a:txBody>
                    <a:bodyPr/>
                    <a:lstStyle/>
                    <a:p>
                      <a:pPr algn="r">
                        <a:lnSpc>
                          <a:spcPts val="1000"/>
                        </a:lnSpc>
                        <a:defRPr/>
                      </a:pPr>
                      <a:r>
                        <a:rPr lang="en-US" sz="865" spc="-24">
                          <a:solidFill>
                            <a:srgbClr val="000000"/>
                          </a:solidFill>
                          <a:latin typeface="Arial Bold"/>
                        </a:rPr>
                        <a:t>64</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24">
                          <a:solidFill>
                            <a:srgbClr val="000000"/>
                          </a:solidFill>
                          <a:latin typeface="Arial Bold"/>
                        </a:rPr>
                        <a:t>64</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Freeform 6"/>
          <p:cNvSpPr/>
          <p:nvPr/>
        </p:nvSpPr>
        <p:spPr>
          <a:xfrm>
            <a:off x="1665067" y="7094400"/>
            <a:ext cx="1648757" cy="1648851"/>
          </a:xfrm>
          <a:custGeom>
            <a:avLst/>
            <a:gdLst/>
            <a:ahLst/>
            <a:cxnLst/>
            <a:rect l="l" t="t" r="r" b="b"/>
            <a:pathLst>
              <a:path w="1648757" h="1648851">
                <a:moveTo>
                  <a:pt x="0" y="0"/>
                </a:moveTo>
                <a:lnTo>
                  <a:pt x="1648757" y="0"/>
                </a:lnTo>
                <a:lnTo>
                  <a:pt x="1648757" y="1648851"/>
                </a:lnTo>
                <a:lnTo>
                  <a:pt x="0" y="1648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2957672" y="8129512"/>
            <a:ext cx="222290" cy="159389"/>
          </a:xfrm>
          <a:prstGeom prst="rect">
            <a:avLst/>
          </a:prstGeom>
        </p:spPr>
        <p:txBody>
          <a:bodyPr lIns="0" tIns="0" rIns="0" bIns="0" rtlCol="0" anchor="t">
            <a:spAutoFit/>
          </a:bodyPr>
          <a:lstStyle/>
          <a:p>
            <a:pPr algn="l">
              <a:lnSpc>
                <a:spcPts val="1154"/>
              </a:lnSpc>
            </a:pPr>
            <a:r>
              <a:rPr lang="en-US" sz="961" spc="-15">
                <a:solidFill>
                  <a:srgbClr val="000000"/>
                </a:solidFill>
                <a:latin typeface="TT Rounds Condensed"/>
              </a:rPr>
              <a:t>64%</a:t>
            </a:r>
          </a:p>
        </p:txBody>
      </p:sp>
      <p:sp>
        <p:nvSpPr>
          <p:cNvPr id="8" name="TextBox 8"/>
          <p:cNvSpPr txBox="1"/>
          <p:nvPr/>
        </p:nvSpPr>
        <p:spPr>
          <a:xfrm>
            <a:off x="1803354" y="7551756"/>
            <a:ext cx="222290" cy="159389"/>
          </a:xfrm>
          <a:prstGeom prst="rect">
            <a:avLst/>
          </a:prstGeom>
        </p:spPr>
        <p:txBody>
          <a:bodyPr lIns="0" tIns="0" rIns="0" bIns="0" rtlCol="0" anchor="t">
            <a:spAutoFit/>
          </a:bodyPr>
          <a:lstStyle/>
          <a:p>
            <a:pPr algn="l">
              <a:lnSpc>
                <a:spcPts val="1154"/>
              </a:lnSpc>
            </a:pPr>
            <a:r>
              <a:rPr lang="en-US" sz="961" spc="-15">
                <a:solidFill>
                  <a:srgbClr val="000000"/>
                </a:solidFill>
                <a:latin typeface="TT Rounds Condensed"/>
              </a:rPr>
              <a:t>36%</a:t>
            </a:r>
          </a:p>
        </p:txBody>
      </p:sp>
      <p:sp>
        <p:nvSpPr>
          <p:cNvPr id="9" name="TextBox 9"/>
          <p:cNvSpPr txBox="1"/>
          <p:nvPr/>
        </p:nvSpPr>
        <p:spPr>
          <a:xfrm>
            <a:off x="1587660" y="6452084"/>
            <a:ext cx="3309916" cy="364087"/>
          </a:xfrm>
          <a:prstGeom prst="rect">
            <a:avLst/>
          </a:prstGeom>
        </p:spPr>
        <p:txBody>
          <a:bodyPr lIns="0" tIns="0" rIns="0" bIns="0" rtlCol="0" anchor="t">
            <a:spAutoFit/>
          </a:bodyPr>
          <a:lstStyle/>
          <a:p>
            <a:pPr algn="l">
              <a:lnSpc>
                <a:spcPts val="1327"/>
              </a:lnSpc>
            </a:pPr>
            <a:r>
              <a:rPr lang="en-US" sz="1154">
                <a:solidFill>
                  <a:srgbClr val="000000"/>
                </a:solidFill>
                <a:latin typeface="Arial Bold"/>
              </a:rPr>
              <a:t>REPARTITION DES COUTS DU CHANTIER B6 A CAHOS</a:t>
            </a:r>
          </a:p>
        </p:txBody>
      </p:sp>
      <p:sp>
        <p:nvSpPr>
          <p:cNvPr id="10" name="Freeform 10"/>
          <p:cNvSpPr/>
          <p:nvPr/>
        </p:nvSpPr>
        <p:spPr>
          <a:xfrm>
            <a:off x="4000235" y="7672078"/>
            <a:ext cx="55572" cy="371908"/>
          </a:xfrm>
          <a:custGeom>
            <a:avLst/>
            <a:gdLst/>
            <a:ahLst/>
            <a:cxnLst/>
            <a:rect l="l" t="t" r="r" b="b"/>
            <a:pathLst>
              <a:path w="55572" h="371908">
                <a:moveTo>
                  <a:pt x="0" y="0"/>
                </a:moveTo>
                <a:lnTo>
                  <a:pt x="55573" y="0"/>
                </a:lnTo>
                <a:lnTo>
                  <a:pt x="55573" y="371907"/>
                </a:lnTo>
                <a:lnTo>
                  <a:pt x="0" y="3719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1"/>
          <p:cNvSpPr txBox="1"/>
          <p:nvPr/>
        </p:nvSpPr>
        <p:spPr>
          <a:xfrm>
            <a:off x="4079501" y="7606891"/>
            <a:ext cx="1239081" cy="479507"/>
          </a:xfrm>
          <a:prstGeom prst="rect">
            <a:avLst/>
          </a:prstGeom>
        </p:spPr>
        <p:txBody>
          <a:bodyPr lIns="0" tIns="0" rIns="0" bIns="0" rtlCol="0" anchor="t">
            <a:spAutoFit/>
          </a:bodyPr>
          <a:lstStyle/>
          <a:p>
            <a:pPr algn="l">
              <a:lnSpc>
                <a:spcPts val="1014"/>
              </a:lnSpc>
            </a:pPr>
            <a:r>
              <a:rPr lang="en-US" sz="865">
                <a:solidFill>
                  <a:srgbClr val="000000"/>
                </a:solidFill>
                <a:latin typeface="Arial"/>
              </a:rPr>
              <a:t>Rémunération de la main</a:t>
            </a:r>
          </a:p>
          <a:p>
            <a:pPr algn="l">
              <a:lnSpc>
                <a:spcPts val="1014"/>
              </a:lnSpc>
            </a:pPr>
            <a:r>
              <a:rPr lang="en-US" sz="865">
                <a:solidFill>
                  <a:srgbClr val="000000"/>
                </a:solidFill>
                <a:latin typeface="Arial"/>
              </a:rPr>
              <a:t>d'œuvre locale</a:t>
            </a:r>
          </a:p>
          <a:p>
            <a:pPr algn="l">
              <a:lnSpc>
                <a:spcPts val="1038"/>
              </a:lnSpc>
            </a:pPr>
            <a:r>
              <a:rPr lang="en-US" sz="865" spc="-9">
                <a:solidFill>
                  <a:srgbClr val="000000"/>
                </a:solidFill>
                <a:latin typeface="Arial"/>
              </a:rPr>
              <a:t>Achat de matériaux</a:t>
            </a:r>
          </a:p>
        </p:txBody>
      </p:sp>
      <p:grpSp>
        <p:nvGrpSpPr>
          <p:cNvPr id="12" name="Group 12"/>
          <p:cNvGrpSpPr/>
          <p:nvPr/>
        </p:nvGrpSpPr>
        <p:grpSpPr>
          <a:xfrm>
            <a:off x="1028700" y="6371409"/>
            <a:ext cx="4406097" cy="2647322"/>
            <a:chOff x="0" y="0"/>
            <a:chExt cx="6108700" cy="3670300"/>
          </a:xfrm>
        </p:grpSpPr>
        <p:sp>
          <p:nvSpPr>
            <p:cNvPr id="13" name="Freeform 13"/>
            <p:cNvSpPr/>
            <p:nvPr/>
          </p:nvSpPr>
          <p:spPr>
            <a:xfrm>
              <a:off x="0" y="0"/>
              <a:ext cx="6108700" cy="3670300"/>
            </a:xfrm>
            <a:custGeom>
              <a:avLst/>
              <a:gdLst/>
              <a:ahLst/>
              <a:cxnLst/>
              <a:rect l="l" t="t" r="r" b="b"/>
              <a:pathLst>
                <a:path w="6108700" h="3670300">
                  <a:moveTo>
                    <a:pt x="6350" y="3657600"/>
                  </a:moveTo>
                  <a:lnTo>
                    <a:pt x="6102350" y="3657600"/>
                  </a:lnTo>
                  <a:lnTo>
                    <a:pt x="6102350" y="3663950"/>
                  </a:lnTo>
                  <a:lnTo>
                    <a:pt x="6096000" y="3663950"/>
                  </a:lnTo>
                  <a:lnTo>
                    <a:pt x="6096000" y="6350"/>
                  </a:lnTo>
                  <a:lnTo>
                    <a:pt x="6102350" y="6350"/>
                  </a:lnTo>
                  <a:lnTo>
                    <a:pt x="6102350" y="12700"/>
                  </a:lnTo>
                  <a:lnTo>
                    <a:pt x="6350" y="12700"/>
                  </a:lnTo>
                  <a:lnTo>
                    <a:pt x="6350" y="6350"/>
                  </a:lnTo>
                  <a:lnTo>
                    <a:pt x="12700" y="6350"/>
                  </a:lnTo>
                  <a:lnTo>
                    <a:pt x="12700" y="3663950"/>
                  </a:lnTo>
                  <a:lnTo>
                    <a:pt x="6350" y="3663950"/>
                  </a:lnTo>
                  <a:lnTo>
                    <a:pt x="6350" y="3657600"/>
                  </a:lnTo>
                  <a:moveTo>
                    <a:pt x="6350" y="3670300"/>
                  </a:moveTo>
                  <a:cubicBezTo>
                    <a:pt x="2794" y="3670300"/>
                    <a:pt x="0" y="3667506"/>
                    <a:pt x="0" y="3663950"/>
                  </a:cubicBezTo>
                  <a:lnTo>
                    <a:pt x="0" y="6350"/>
                  </a:lnTo>
                  <a:cubicBezTo>
                    <a:pt x="0" y="2794"/>
                    <a:pt x="2794" y="0"/>
                    <a:pt x="6350" y="0"/>
                  </a:cubicBezTo>
                  <a:lnTo>
                    <a:pt x="6102350" y="0"/>
                  </a:lnTo>
                  <a:cubicBezTo>
                    <a:pt x="6105906" y="0"/>
                    <a:pt x="6108700" y="2794"/>
                    <a:pt x="6108700" y="6350"/>
                  </a:cubicBezTo>
                  <a:lnTo>
                    <a:pt x="6108700" y="3663950"/>
                  </a:lnTo>
                  <a:cubicBezTo>
                    <a:pt x="6108700" y="3667506"/>
                    <a:pt x="6105906" y="3670300"/>
                    <a:pt x="6102350" y="3670300"/>
                  </a:cubicBezTo>
                  <a:lnTo>
                    <a:pt x="6350" y="3670300"/>
                  </a:lnTo>
                  <a:close/>
                </a:path>
              </a:pathLst>
            </a:custGeom>
            <a:solidFill>
              <a:srgbClr val="858585"/>
            </a:solidFill>
          </p:spPr>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45780"/>
            <a:ext cx="9067800" cy="8741219"/>
            <a:chOff x="0" y="0"/>
            <a:chExt cx="3282950" cy="3282950"/>
          </a:xfrm>
        </p:grpSpPr>
        <p:sp>
          <p:nvSpPr>
            <p:cNvPr id="3" name="Freeform 3"/>
            <p:cNvSpPr/>
            <p:nvPr/>
          </p:nvSpPr>
          <p:spPr>
            <a:xfrm>
              <a:off x="0" y="0"/>
              <a:ext cx="3282950" cy="3282950"/>
            </a:xfrm>
            <a:custGeom>
              <a:avLst/>
              <a:gdLst/>
              <a:ahLst/>
              <a:cxnLst/>
              <a:rect l="l" t="t" r="r" b="b"/>
              <a:pathLst>
                <a:path w="3282950" h="3282950">
                  <a:moveTo>
                    <a:pt x="0" y="0"/>
                  </a:moveTo>
                  <a:lnTo>
                    <a:pt x="2532380" y="0"/>
                  </a:lnTo>
                  <a:cubicBezTo>
                    <a:pt x="2946400" y="0"/>
                    <a:pt x="3282950" y="336550"/>
                    <a:pt x="3282950" y="750570"/>
                  </a:cubicBezTo>
                  <a:lnTo>
                    <a:pt x="3282950" y="3282950"/>
                  </a:lnTo>
                  <a:lnTo>
                    <a:pt x="0" y="3282950"/>
                  </a:lnTo>
                  <a:lnTo>
                    <a:pt x="0" y="0"/>
                  </a:lnTo>
                  <a:close/>
                </a:path>
              </a:pathLst>
            </a:custGeom>
            <a:blipFill>
              <a:blip r:embed="rId2"/>
              <a:stretch>
                <a:fillRect l="-32512" r="-492"/>
              </a:stretch>
            </a:blipFill>
          </p:spPr>
        </p:sp>
      </p:grpSp>
      <p:sp>
        <p:nvSpPr>
          <p:cNvPr id="4" name="AutoShape 4"/>
          <p:cNvSpPr/>
          <p:nvPr/>
        </p:nvSpPr>
        <p:spPr>
          <a:xfrm>
            <a:off x="10604500" y="4355655"/>
            <a:ext cx="6299200" cy="0"/>
          </a:xfrm>
          <a:prstGeom prst="line">
            <a:avLst/>
          </a:prstGeom>
          <a:ln w="19050" cap="flat">
            <a:solidFill>
              <a:srgbClr val="000000"/>
            </a:solidFill>
            <a:prstDash val="solid"/>
            <a:headEnd type="none" w="sm" len="sm"/>
            <a:tailEnd type="none" w="sm" len="sm"/>
          </a:ln>
        </p:spPr>
      </p:sp>
      <p:sp>
        <p:nvSpPr>
          <p:cNvPr id="5" name="TextBox 5"/>
          <p:cNvSpPr txBox="1"/>
          <p:nvPr/>
        </p:nvSpPr>
        <p:spPr>
          <a:xfrm>
            <a:off x="10604500" y="2713537"/>
            <a:ext cx="5904343" cy="1632593"/>
          </a:xfrm>
          <a:prstGeom prst="rect">
            <a:avLst/>
          </a:prstGeom>
        </p:spPr>
        <p:txBody>
          <a:bodyPr lIns="0" tIns="0" rIns="0" bIns="0" rtlCol="0" anchor="t">
            <a:spAutoFit/>
          </a:bodyPr>
          <a:lstStyle/>
          <a:p>
            <a:pPr marL="0" lvl="0" indent="0" algn="l">
              <a:lnSpc>
                <a:spcPts val="5715"/>
              </a:lnSpc>
              <a:spcBef>
                <a:spcPct val="0"/>
              </a:spcBef>
            </a:pPr>
            <a:r>
              <a:rPr lang="en-US" sz="6350" u="none" strike="noStrike">
                <a:solidFill>
                  <a:srgbClr val="000000"/>
                </a:solidFill>
                <a:latin typeface="Arial Bold"/>
              </a:rPr>
              <a:t>CHANTIER B6-Cahos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6073410" y="818319"/>
          <a:ext cx="5450166" cy="8357379"/>
        </p:xfrm>
        <a:graphic>
          <a:graphicData uri="http://schemas.openxmlformats.org/drawingml/2006/table">
            <a:tbl>
              <a:tblPr/>
              <a:tblGrid>
                <a:gridCol w="5450166">
                  <a:extLst>
                    <a:ext uri="{9D8B030D-6E8A-4147-A177-3AD203B41FA5}">
                      <a16:colId xmlns:a16="http://schemas.microsoft.com/office/drawing/2014/main" val="20000"/>
                    </a:ext>
                  </a:extLst>
                </a:gridCol>
              </a:tblGrid>
              <a:tr h="1035817">
                <a:tc>
                  <a:txBody>
                    <a:bodyPr/>
                    <a:lstStyle/>
                    <a:p>
                      <a:pPr algn="l">
                        <a:lnSpc>
                          <a:spcPts val="889"/>
                        </a:lnSpc>
                        <a:defRPr/>
                      </a:pPr>
                      <a:endParaRPr lang="en-US" sz="1100"/>
                    </a:p>
                    <a:p>
                      <a:pPr algn="ctr">
                        <a:lnSpc>
                          <a:spcPts val="889"/>
                        </a:lnSpc>
                      </a:pPr>
                      <a:r>
                        <a:rPr lang="en-US" sz="1538">
                          <a:solidFill>
                            <a:srgbClr val="000000"/>
                          </a:solidFill>
                          <a:latin typeface="Arial Bold"/>
                        </a:rPr>
                        <a:t>CITERNE A CAHOS </a:t>
                      </a:r>
                    </a:p>
                    <a:p>
                      <a:pPr algn="ctr">
                        <a:lnSpc>
                          <a:spcPts val="889"/>
                        </a:lnSpc>
                      </a:pPr>
                      <a:endParaRPr lang="en-US" sz="1538">
                        <a:solidFill>
                          <a:srgbClr val="000000"/>
                        </a:solidFill>
                        <a:latin typeface="Arial Bold"/>
                      </a:endParaRPr>
                    </a:p>
                    <a:p>
                      <a:pPr algn="ctr">
                        <a:lnSpc>
                          <a:spcPts val="889"/>
                        </a:lnSpc>
                      </a:pPr>
                      <a:r>
                        <a:rPr lang="en-US" sz="1538" spc="-24">
                          <a:solidFill>
                            <a:srgbClr val="000000"/>
                          </a:solidFill>
                          <a:latin typeface="Arial Bold"/>
                        </a:rPr>
                        <a:t>CI3-Cahos</a:t>
                      </a:r>
                    </a:p>
                    <a:p>
                      <a:pPr algn="l">
                        <a:lnSpc>
                          <a:spcPts val="889"/>
                        </a:lnSpc>
                      </a:pPr>
                      <a:endParaRPr lang="en-US" sz="1538" spc="-24">
                        <a:solidFill>
                          <a:srgbClr val="000000"/>
                        </a:solidFill>
                        <a:latin typeface="Arial Bold"/>
                      </a:endParaRPr>
                    </a:p>
                    <a:p>
                      <a:pPr algn="l">
                        <a:lnSpc>
                          <a:spcPts val="889"/>
                        </a:lnSpc>
                      </a:pPr>
                      <a:endParaRPr lang="en-US" sz="1538" spc="-24">
                        <a:solidFill>
                          <a:srgbClr val="000000"/>
                        </a:solidFill>
                        <a:latin typeface="Arial Bold"/>
                      </a:endParaRPr>
                    </a:p>
                    <a:p>
                      <a:pPr algn="l">
                        <a:lnSpc>
                          <a:spcPts val="889"/>
                        </a:lnSpc>
                      </a:pPr>
                      <a:endParaRPr lang="en-US" sz="1538" spc="-24">
                        <a:solidFill>
                          <a:srgbClr val="000000"/>
                        </a:solidFill>
                        <a:latin typeface="Arial Bold"/>
                      </a:endParaRPr>
                    </a:p>
                    <a:p>
                      <a:pPr algn="l">
                        <a:lnSpc>
                          <a:spcPts val="889"/>
                        </a:lnSpc>
                      </a:pPr>
                      <a:endParaRPr lang="en-US" sz="1538" spc="-24">
                        <a:solidFill>
                          <a:srgbClr val="000000"/>
                        </a:solidFill>
                        <a:latin typeface="Arial Bold"/>
                      </a:endParaRPr>
                    </a:p>
                    <a:p>
                      <a:pPr algn="l">
                        <a:lnSpc>
                          <a:spcPts val="889"/>
                        </a:lnSpc>
                      </a:pPr>
                      <a:r>
                        <a:rPr lang="en-US" sz="1154" spc="-18">
                          <a:solidFill>
                            <a:srgbClr val="000000"/>
                          </a:solidFill>
                          <a:latin typeface="Arial"/>
                        </a:rPr>
                        <a:t>Date de chantier : Mars 2015</a:t>
                      </a:r>
                    </a:p>
                    <a:p>
                      <a:pPr algn="l">
                        <a:lnSpc>
                          <a:spcPts val="1331"/>
                        </a:lnSpc>
                      </a:pPr>
                      <a:r>
                        <a:rPr lang="en-US" sz="1154" spc="-18">
                          <a:solidFill>
                            <a:srgbClr val="000000"/>
                          </a:solidFill>
                          <a:latin typeface="Arial"/>
                          <a:ea typeface="Arial"/>
                        </a:rPr>
                        <a:t>Coordonnées GPS: (N 19°01’04,04’’ / 072°32’58,4’’)</a:t>
                      </a:r>
                    </a:p>
                    <a:p>
                      <a:pPr algn="l">
                        <a:lnSpc>
                          <a:spcPts val="1293"/>
                        </a:lnSpc>
                      </a:pPr>
                      <a:r>
                        <a:rPr lang="en-US" sz="1154" spc="-18">
                          <a:solidFill>
                            <a:srgbClr val="000000"/>
                          </a:solidFill>
                          <a:latin typeface="Arial"/>
                          <a:ea typeface="Arial"/>
                        </a:rPr>
                        <a:t>Validation : AFD: ANO N°4 - Décembre 2014</a:t>
                      </a:r>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190363">
                <a:tc>
                  <a:txBody>
                    <a:bodyPr/>
                    <a:lstStyle/>
                    <a:p>
                      <a:pPr algn="just">
                        <a:lnSpc>
                          <a:spcPts val="1384"/>
                        </a:lnSpc>
                        <a:defRPr/>
                      </a:pPr>
                      <a:r>
                        <a:rPr lang="en-US" sz="1154">
                          <a:solidFill>
                            <a:srgbClr val="000000"/>
                          </a:solidFill>
                          <a:latin typeface="Arial"/>
                        </a:rPr>
                        <a:t>Dimensions en mètres : (L) 4 x (l) 4 x (H) 2 x (E) 0.20 = 32m³</a:t>
                      </a:r>
                      <a:endParaRPr lang="en-US" sz="1100"/>
                    </a:p>
                    <a:p>
                      <a:pPr algn="l">
                        <a:lnSpc>
                          <a:spcPts val="1384"/>
                        </a:lnSpc>
                      </a:pPr>
                      <a:endParaRPr lang="en-US" sz="1100"/>
                    </a:p>
                    <a:p>
                      <a:pPr algn="just">
                        <a:lnSpc>
                          <a:spcPts val="1326"/>
                        </a:lnSpc>
                      </a:pPr>
                      <a:r>
                        <a:rPr lang="en-US" sz="1154">
                          <a:solidFill>
                            <a:srgbClr val="000000"/>
                          </a:solidFill>
                          <a:latin typeface="Arial"/>
                        </a:rPr>
                        <a:t>Sa contenance de 32m³ permet d'améliorer la capacité de stockage en eau. Cela était essentiel à la réalisation des chantiers à proximité (seuil S7 et bassin B6). Cette citerne reste très utile en prévision des épisodes de sècheresse pour l'utilisation courante des familles vivant à proximité (hygiène, lessive) ainsi que pour une utilisation à des fins agricoles.</a:t>
                      </a:r>
                    </a:p>
                    <a:p>
                      <a:pPr algn="l">
                        <a:lnSpc>
                          <a:spcPts val="1384"/>
                        </a:lnSpc>
                      </a:pPr>
                      <a:endParaRPr lang="en-US" sz="1154">
                        <a:solidFill>
                          <a:srgbClr val="000000"/>
                        </a:solidFill>
                        <a:latin typeface="Arial"/>
                      </a:endParaRPr>
                    </a:p>
                    <a:p>
                      <a:pPr algn="l">
                        <a:lnSpc>
                          <a:spcPts val="1211"/>
                        </a:lnSpc>
                      </a:pPr>
                      <a:r>
                        <a:rPr lang="en-US" sz="1154">
                          <a:solidFill>
                            <a:srgbClr val="000000"/>
                          </a:solidFill>
                          <a:latin typeface="Arial"/>
                        </a:rPr>
                        <a:t>La construction de cette citerne a également comme objectif de créer un point de disponibilité en eau pour les futurs chantiers du projet.</a:t>
                      </a:r>
                    </a:p>
                    <a:p>
                      <a:pPr algn="l">
                        <a:lnSpc>
                          <a:spcPts val="1240"/>
                        </a:lnSpc>
                      </a:pPr>
                      <a:r>
                        <a:rPr lang="en-US" sz="1154">
                          <a:solidFill>
                            <a:srgbClr val="000000"/>
                          </a:solidFill>
                          <a:latin typeface="Arial"/>
                        </a:rPr>
                        <a:t>12 personnes de la zone participé à la construction de cet ouvrage, dont :</a:t>
                      </a:r>
                    </a:p>
                    <a:p>
                      <a:pPr marL="424427" lvl="1" indent="-212213" algn="l">
                        <a:lnSpc>
                          <a:spcPts val="1356"/>
                        </a:lnSpc>
                        <a:buFont typeface="Arial"/>
                        <a:buChar char="•"/>
                      </a:pPr>
                      <a:r>
                        <a:rPr lang="en-US" sz="1154">
                          <a:solidFill>
                            <a:srgbClr val="000000"/>
                          </a:solidFill>
                          <a:latin typeface="Arial"/>
                        </a:rPr>
                        <a:t>7 apprentis maçon qui ont pu acquérir des compétences et des notions en</a:t>
                      </a:r>
                    </a:p>
                    <a:p>
                      <a:pPr marL="424427" lvl="1" indent="-212213" algn="l">
                        <a:lnSpc>
                          <a:spcPts val="1384"/>
                        </a:lnSpc>
                      </a:pPr>
                      <a:r>
                        <a:rPr lang="en-US" sz="1154">
                          <a:solidFill>
                            <a:srgbClr val="000000"/>
                          </a:solidFill>
                          <a:latin typeface="Arial"/>
                        </a:rPr>
                        <a:t>maçonnerie pour pouvoir progressivement exercer une double activité en</a:t>
                      </a:r>
                    </a:p>
                    <a:p>
                      <a:pPr marL="424427" lvl="1" indent="-212213" algn="l">
                        <a:lnSpc>
                          <a:spcPts val="1523"/>
                        </a:lnSpc>
                      </a:pPr>
                      <a:r>
                        <a:rPr lang="en-US" sz="1154">
                          <a:solidFill>
                            <a:srgbClr val="000000"/>
                          </a:solidFill>
                          <a:latin typeface="Arial"/>
                        </a:rPr>
                        <a:t>complément des travaux sur leurs exploitations agricoles, souvent très petites (0,5 – 1ha)</a:t>
                      </a:r>
                    </a:p>
                    <a:p>
                      <a:pPr marL="424427" lvl="1" indent="-212213" algn="l">
                        <a:lnSpc>
                          <a:spcPts val="1384"/>
                        </a:lnSpc>
                        <a:buFont typeface="Arial"/>
                        <a:buChar char="•"/>
                      </a:pPr>
                      <a:r>
                        <a:rPr lang="en-US" sz="1154">
                          <a:solidFill>
                            <a:srgbClr val="000000"/>
                          </a:solidFill>
                          <a:latin typeface="Arial"/>
                        </a:rPr>
                        <a:t>3 manœuvres (fouille, manœuvre et autres) qui ont pu gagner un revenu</a:t>
                      </a:r>
                    </a:p>
                    <a:p>
                      <a:pPr marL="424427" lvl="1" indent="-212213" algn="l">
                        <a:lnSpc>
                          <a:spcPts val="1384"/>
                        </a:lnSpc>
                      </a:pPr>
                      <a:r>
                        <a:rPr lang="en-US" sz="1154" spc="-9">
                          <a:solidFill>
                            <a:srgbClr val="000000"/>
                          </a:solidFill>
                          <a:latin typeface="Arial"/>
                        </a:rPr>
                        <a:t>supplémentaire</a:t>
                      </a:r>
                    </a:p>
                    <a:p>
                      <a:pPr marL="424427" lvl="1" indent="-212213" algn="l">
                        <a:lnSpc>
                          <a:spcPts val="1384"/>
                        </a:lnSpc>
                        <a:buFont typeface="Arial"/>
                        <a:buChar char="•"/>
                      </a:pPr>
                      <a:r>
                        <a:rPr lang="en-US" sz="1154" spc="-9">
                          <a:solidFill>
                            <a:srgbClr val="000000"/>
                          </a:solidFill>
                          <a:latin typeface="Arial"/>
                        </a:rPr>
                        <a:t>2 superviseurs présents pour l'accompagnement et le suivi du chantier</a:t>
                      </a:r>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808116">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 name="Freeform 3"/>
          <p:cNvSpPr/>
          <p:nvPr/>
        </p:nvSpPr>
        <p:spPr>
          <a:xfrm>
            <a:off x="6287518" y="5747652"/>
            <a:ext cx="5240904" cy="3498129"/>
          </a:xfrm>
          <a:custGeom>
            <a:avLst/>
            <a:gdLst/>
            <a:ahLst/>
            <a:cxnLst/>
            <a:rect l="l" t="t" r="r" b="b"/>
            <a:pathLst>
              <a:path w="5240904" h="3498129">
                <a:moveTo>
                  <a:pt x="0" y="0"/>
                </a:moveTo>
                <a:lnTo>
                  <a:pt x="5240904" y="0"/>
                </a:lnTo>
                <a:lnTo>
                  <a:pt x="5240904" y="3498129"/>
                </a:lnTo>
                <a:lnTo>
                  <a:pt x="0" y="3498129"/>
                </a:lnTo>
                <a:lnTo>
                  <a:pt x="0" y="0"/>
                </a:lnTo>
                <a:close/>
              </a:path>
            </a:pathLst>
          </a:custGeom>
          <a:blipFill>
            <a:blip r:embed="rId2"/>
            <a:stretch>
              <a:fillRect l="-16" r="-16"/>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302361" y="3879268"/>
            <a:ext cx="3664114" cy="739847"/>
          </a:xfrm>
          <a:prstGeom prst="rect">
            <a:avLst/>
          </a:prstGeom>
        </p:spPr>
        <p:txBody>
          <a:bodyPr lIns="0" tIns="0" rIns="0" bIns="0" rtlCol="0" anchor="t">
            <a:spAutoFit/>
          </a:bodyPr>
          <a:lstStyle/>
          <a:p>
            <a:pPr algn="l">
              <a:lnSpc>
                <a:spcPts val="2620"/>
              </a:lnSpc>
            </a:pPr>
            <a:r>
              <a:rPr lang="en-US" sz="3038" spc="-18">
                <a:solidFill>
                  <a:srgbClr val="000000"/>
                </a:solidFill>
                <a:latin typeface="Arial Bold"/>
              </a:rPr>
              <a:t>BILAN FINANCIER CI3-Cahos</a:t>
            </a:r>
          </a:p>
        </p:txBody>
      </p:sp>
      <p:grpSp>
        <p:nvGrpSpPr>
          <p:cNvPr id="3" name="Group 3"/>
          <p:cNvGrpSpPr/>
          <p:nvPr/>
        </p:nvGrpSpPr>
        <p:grpSpPr>
          <a:xfrm>
            <a:off x="9539777" y="5863868"/>
            <a:ext cx="6547160" cy="17710"/>
            <a:chOff x="0" y="0"/>
            <a:chExt cx="9077112" cy="24553"/>
          </a:xfrm>
        </p:grpSpPr>
        <p:sp>
          <p:nvSpPr>
            <p:cNvPr id="4" name="Freeform 4"/>
            <p:cNvSpPr/>
            <p:nvPr/>
          </p:nvSpPr>
          <p:spPr>
            <a:xfrm>
              <a:off x="0" y="0"/>
              <a:ext cx="2837434" cy="24384"/>
            </a:xfrm>
            <a:custGeom>
              <a:avLst/>
              <a:gdLst/>
              <a:ahLst/>
              <a:cxnLst/>
              <a:rect l="l" t="t" r="r" b="b"/>
              <a:pathLst>
                <a:path w="2837434" h="24384">
                  <a:moveTo>
                    <a:pt x="2837434" y="0"/>
                  </a:moveTo>
                  <a:lnTo>
                    <a:pt x="2136013" y="0"/>
                  </a:lnTo>
                  <a:lnTo>
                    <a:pt x="2111629" y="0"/>
                  </a:lnTo>
                  <a:lnTo>
                    <a:pt x="0" y="0"/>
                  </a:lnTo>
                  <a:lnTo>
                    <a:pt x="0" y="24384"/>
                  </a:lnTo>
                  <a:lnTo>
                    <a:pt x="2111629" y="24384"/>
                  </a:lnTo>
                  <a:lnTo>
                    <a:pt x="2136013" y="24384"/>
                  </a:lnTo>
                  <a:lnTo>
                    <a:pt x="2837434" y="24384"/>
                  </a:lnTo>
                  <a:lnTo>
                    <a:pt x="2837434" y="0"/>
                  </a:lnTo>
                  <a:close/>
                </a:path>
              </a:pathLst>
            </a:custGeom>
            <a:solidFill>
              <a:srgbClr val="000000"/>
            </a:solidFill>
          </p:spPr>
        </p:sp>
        <p:sp>
          <p:nvSpPr>
            <p:cNvPr id="5" name="Freeform 5"/>
            <p:cNvSpPr/>
            <p:nvPr/>
          </p:nvSpPr>
          <p:spPr>
            <a:xfrm>
              <a:off x="2837561" y="0"/>
              <a:ext cx="3808730" cy="24384"/>
            </a:xfrm>
            <a:custGeom>
              <a:avLst/>
              <a:gdLst/>
              <a:ahLst/>
              <a:cxnLst/>
              <a:rect l="l" t="t" r="r" b="b"/>
              <a:pathLst>
                <a:path w="3808730" h="24384">
                  <a:moveTo>
                    <a:pt x="3808730" y="0"/>
                  </a:moveTo>
                  <a:lnTo>
                    <a:pt x="0" y="0"/>
                  </a:lnTo>
                  <a:lnTo>
                    <a:pt x="0" y="24384"/>
                  </a:lnTo>
                  <a:lnTo>
                    <a:pt x="3808730" y="24384"/>
                  </a:lnTo>
                  <a:lnTo>
                    <a:pt x="3808730" y="0"/>
                  </a:lnTo>
                  <a:close/>
                </a:path>
              </a:pathLst>
            </a:custGeom>
            <a:solidFill>
              <a:srgbClr val="000000"/>
            </a:solidFill>
          </p:spPr>
        </p:sp>
        <p:sp>
          <p:nvSpPr>
            <p:cNvPr id="6" name="Freeform 6"/>
            <p:cNvSpPr/>
            <p:nvPr/>
          </p:nvSpPr>
          <p:spPr>
            <a:xfrm>
              <a:off x="6646291" y="0"/>
              <a:ext cx="2430652" cy="24384"/>
            </a:xfrm>
            <a:custGeom>
              <a:avLst/>
              <a:gdLst/>
              <a:ahLst/>
              <a:cxnLst/>
              <a:rect l="l" t="t" r="r" b="b"/>
              <a:pathLst>
                <a:path w="2430652" h="24384">
                  <a:moveTo>
                    <a:pt x="2430653" y="0"/>
                  </a:moveTo>
                  <a:lnTo>
                    <a:pt x="0" y="0"/>
                  </a:lnTo>
                  <a:lnTo>
                    <a:pt x="0" y="24384"/>
                  </a:lnTo>
                  <a:lnTo>
                    <a:pt x="2430653" y="24384"/>
                  </a:lnTo>
                  <a:lnTo>
                    <a:pt x="2430653" y="0"/>
                  </a:lnTo>
                  <a:close/>
                </a:path>
              </a:pathLst>
            </a:custGeom>
            <a:solidFill>
              <a:srgbClr val="000000"/>
            </a:solidFill>
          </p:spPr>
        </p:sp>
      </p:grpSp>
      <p:sp>
        <p:nvSpPr>
          <p:cNvPr id="7" name="TextBox 7"/>
          <p:cNvSpPr txBox="1"/>
          <p:nvPr/>
        </p:nvSpPr>
        <p:spPr>
          <a:xfrm>
            <a:off x="3900777" y="2824238"/>
            <a:ext cx="572823" cy="163172"/>
          </a:xfrm>
          <a:prstGeom prst="rect">
            <a:avLst/>
          </a:prstGeom>
        </p:spPr>
        <p:txBody>
          <a:bodyPr lIns="0" tIns="0" rIns="0" bIns="0" rtlCol="0" anchor="t">
            <a:spAutoFit/>
          </a:bodyPr>
          <a:lstStyle/>
          <a:p>
            <a:pPr algn="l">
              <a:lnSpc>
                <a:spcPts val="1038"/>
              </a:lnSpc>
            </a:pPr>
            <a:r>
              <a:rPr lang="en-US" sz="865">
                <a:solidFill>
                  <a:srgbClr val="000000"/>
                </a:solidFill>
                <a:latin typeface="Arial"/>
              </a:rPr>
              <a:t>Taux = 58</a:t>
            </a:r>
          </a:p>
        </p:txBody>
      </p:sp>
      <p:sp>
        <p:nvSpPr>
          <p:cNvPr id="8" name="TextBox 8"/>
          <p:cNvSpPr txBox="1"/>
          <p:nvPr/>
        </p:nvSpPr>
        <p:spPr>
          <a:xfrm>
            <a:off x="4852224" y="2824238"/>
            <a:ext cx="476945" cy="163172"/>
          </a:xfrm>
          <a:prstGeom prst="rect">
            <a:avLst/>
          </a:prstGeom>
        </p:spPr>
        <p:txBody>
          <a:bodyPr lIns="0" tIns="0" rIns="0" bIns="0" rtlCol="0" anchor="t">
            <a:spAutoFit/>
          </a:bodyPr>
          <a:lstStyle/>
          <a:p>
            <a:pPr algn="l">
              <a:lnSpc>
                <a:spcPts val="1038"/>
              </a:lnSpc>
            </a:pPr>
            <a:r>
              <a:rPr lang="en-US" sz="865" spc="-9">
                <a:solidFill>
                  <a:srgbClr val="000000"/>
                </a:solidFill>
                <a:latin typeface="Arial"/>
              </a:rPr>
              <a:t>Prévision</a:t>
            </a:r>
          </a:p>
        </p:txBody>
      </p:sp>
      <p:graphicFrame>
        <p:nvGraphicFramePr>
          <p:cNvPr id="9" name="Table 9"/>
          <p:cNvGraphicFramePr>
            <a:graphicFrameLocks noGrp="1"/>
          </p:cNvGraphicFramePr>
          <p:nvPr/>
        </p:nvGraphicFramePr>
        <p:xfrm>
          <a:off x="1672873" y="1550764"/>
          <a:ext cx="6225404" cy="6570516"/>
        </p:xfrm>
        <a:graphic>
          <a:graphicData uri="http://schemas.openxmlformats.org/drawingml/2006/table">
            <a:tbl>
              <a:tblPr/>
              <a:tblGrid>
                <a:gridCol w="1433065">
                  <a:extLst>
                    <a:ext uri="{9D8B030D-6E8A-4147-A177-3AD203B41FA5}">
                      <a16:colId xmlns:a16="http://schemas.microsoft.com/office/drawing/2014/main" val="20000"/>
                    </a:ext>
                  </a:extLst>
                </a:gridCol>
                <a:gridCol w="501629">
                  <a:extLst>
                    <a:ext uri="{9D8B030D-6E8A-4147-A177-3AD203B41FA5}">
                      <a16:colId xmlns:a16="http://schemas.microsoft.com/office/drawing/2014/main" val="20001"/>
                    </a:ext>
                  </a:extLst>
                </a:gridCol>
                <a:gridCol w="550265">
                  <a:extLst>
                    <a:ext uri="{9D8B030D-6E8A-4147-A177-3AD203B41FA5}">
                      <a16:colId xmlns:a16="http://schemas.microsoft.com/office/drawing/2014/main" val="20002"/>
                    </a:ext>
                  </a:extLst>
                </a:gridCol>
                <a:gridCol w="422454">
                  <a:extLst>
                    <a:ext uri="{9D8B030D-6E8A-4147-A177-3AD203B41FA5}">
                      <a16:colId xmlns:a16="http://schemas.microsoft.com/office/drawing/2014/main" val="20003"/>
                    </a:ext>
                  </a:extLst>
                </a:gridCol>
                <a:gridCol w="585329">
                  <a:extLst>
                    <a:ext uri="{9D8B030D-6E8A-4147-A177-3AD203B41FA5}">
                      <a16:colId xmlns:a16="http://schemas.microsoft.com/office/drawing/2014/main" val="20004"/>
                    </a:ext>
                  </a:extLst>
                </a:gridCol>
                <a:gridCol w="519160">
                  <a:extLst>
                    <a:ext uri="{9D8B030D-6E8A-4147-A177-3AD203B41FA5}">
                      <a16:colId xmlns:a16="http://schemas.microsoft.com/office/drawing/2014/main" val="20005"/>
                    </a:ext>
                  </a:extLst>
                </a:gridCol>
                <a:gridCol w="550830">
                  <a:extLst>
                    <a:ext uri="{9D8B030D-6E8A-4147-A177-3AD203B41FA5}">
                      <a16:colId xmlns:a16="http://schemas.microsoft.com/office/drawing/2014/main" val="20006"/>
                    </a:ext>
                  </a:extLst>
                </a:gridCol>
                <a:gridCol w="422455">
                  <a:extLst>
                    <a:ext uri="{9D8B030D-6E8A-4147-A177-3AD203B41FA5}">
                      <a16:colId xmlns:a16="http://schemas.microsoft.com/office/drawing/2014/main" val="20007"/>
                    </a:ext>
                  </a:extLst>
                </a:gridCol>
                <a:gridCol w="584197">
                  <a:extLst>
                    <a:ext uri="{9D8B030D-6E8A-4147-A177-3AD203B41FA5}">
                      <a16:colId xmlns:a16="http://schemas.microsoft.com/office/drawing/2014/main" val="20008"/>
                    </a:ext>
                  </a:extLst>
                </a:gridCol>
                <a:gridCol w="656020">
                  <a:extLst>
                    <a:ext uri="{9D8B030D-6E8A-4147-A177-3AD203B41FA5}">
                      <a16:colId xmlns:a16="http://schemas.microsoft.com/office/drawing/2014/main" val="20009"/>
                    </a:ext>
                  </a:extLst>
                </a:gridCol>
              </a:tblGrid>
              <a:tr h="238594">
                <a:tc gridSpan="2">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gridSpan="4">
                  <a:txBody>
                    <a:bodyPr/>
                    <a:lstStyle/>
                    <a:p>
                      <a:pPr algn="ctr">
                        <a:lnSpc>
                          <a:spcPts val="1000"/>
                        </a:lnSpc>
                        <a:defRPr/>
                      </a:pPr>
                      <a:r>
                        <a:rPr lang="en-US" sz="865" spc="-9">
                          <a:solidFill>
                            <a:srgbClr val="000000"/>
                          </a:solidFill>
                          <a:latin typeface="Arial Bold"/>
                        </a:rPr>
                        <a:t>Prévisionnel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9">
                          <a:solidFill>
                            <a:srgbClr val="000000"/>
                          </a:solidFill>
                          <a:latin typeface="Arial Bold"/>
                        </a:rPr>
                        <a:t>Prévisionnel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9">
                          <a:solidFill>
                            <a:srgbClr val="000000"/>
                          </a:solidFill>
                          <a:latin typeface="Arial Bold"/>
                        </a:rPr>
                        <a:t>Prévisionnel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9">
                          <a:solidFill>
                            <a:srgbClr val="000000"/>
                          </a:solidFill>
                          <a:latin typeface="Arial Bold"/>
                        </a:rPr>
                        <a:t>Prévisionnel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gridSpan="4">
                  <a:txBody>
                    <a:bodyPr/>
                    <a:lstStyle/>
                    <a:p>
                      <a:pPr algn="ctr">
                        <a:lnSpc>
                          <a:spcPts val="1000"/>
                        </a:lnSpc>
                        <a:defRPr/>
                      </a:pPr>
                      <a:r>
                        <a:rPr lang="en-US" sz="865" spc="-19">
                          <a:solidFill>
                            <a:srgbClr val="000000"/>
                          </a:solidFill>
                          <a:latin typeface="Arial Bold"/>
                        </a:rPr>
                        <a:t>Réel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19">
                          <a:solidFill>
                            <a:srgbClr val="000000"/>
                          </a:solidFill>
                          <a:latin typeface="Arial Bold"/>
                        </a:rPr>
                        <a:t>Réel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19">
                          <a:solidFill>
                            <a:srgbClr val="000000"/>
                          </a:solidFill>
                          <a:latin typeface="Arial Bold"/>
                        </a:rPr>
                        <a:t>Réel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19">
                          <a:solidFill>
                            <a:srgbClr val="000000"/>
                          </a:solidFill>
                          <a:latin typeface="Arial Bold"/>
                        </a:rPr>
                        <a:t>Réel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5301">
                <a:tc>
                  <a:txBody>
                    <a:bodyPr/>
                    <a:lstStyle/>
                    <a:p>
                      <a:pPr algn="l">
                        <a:lnSpc>
                          <a:spcPts val="1038"/>
                        </a:lnSpc>
                        <a:defRPr/>
                      </a:pPr>
                      <a:r>
                        <a:rPr lang="en-US" sz="865" spc="-9">
                          <a:solidFill>
                            <a:srgbClr val="000000"/>
                          </a:solidFill>
                          <a:latin typeface="Arial Bold"/>
                        </a:rPr>
                        <a:t>Descriptif</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38"/>
                        </a:lnSpc>
                        <a:defRPr/>
                      </a:pPr>
                      <a:r>
                        <a:rPr lang="en-US" sz="865" spc="-9">
                          <a:solidFill>
                            <a:srgbClr val="000000"/>
                          </a:solidFill>
                          <a:latin typeface="Arial Bold"/>
                        </a:rPr>
                        <a:t>Mesure</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1038"/>
                        </a:lnSpc>
                        <a:defRPr/>
                      </a:pPr>
                      <a:r>
                        <a:rPr lang="en-US" sz="865" spc="-9">
                          <a:solidFill>
                            <a:srgbClr val="000000"/>
                          </a:solidFill>
                          <a:latin typeface="Arial Bold"/>
                        </a:rPr>
                        <a:t>Quantité</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1038"/>
                        </a:lnSpc>
                        <a:defRPr/>
                      </a:pPr>
                      <a:r>
                        <a:rPr lang="en-US" sz="865">
                          <a:solidFill>
                            <a:srgbClr val="000000"/>
                          </a:solidFill>
                          <a:latin typeface="Arial Bold"/>
                        </a:rPr>
                        <a:t>Prix U.</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24">
                          <a:solidFill>
                            <a:srgbClr val="000000"/>
                          </a:solidFill>
                          <a:latin typeface="Arial Bold"/>
                        </a:rPr>
                        <a:t>Total en HTG</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24">
                          <a:solidFill>
                            <a:srgbClr val="000000"/>
                          </a:solidFill>
                          <a:latin typeface="Arial Bold"/>
                        </a:rPr>
                        <a:t>Total en EUR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1038"/>
                        </a:lnSpc>
                        <a:defRPr/>
                      </a:pPr>
                      <a:r>
                        <a:rPr lang="en-US" sz="865" spc="-9">
                          <a:solidFill>
                            <a:srgbClr val="000000"/>
                          </a:solidFill>
                          <a:latin typeface="Arial Bold"/>
                        </a:rPr>
                        <a:t>Quantité</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1038"/>
                        </a:lnSpc>
                        <a:defRPr/>
                      </a:pPr>
                      <a:r>
                        <a:rPr lang="en-US" sz="865">
                          <a:solidFill>
                            <a:srgbClr val="000000"/>
                          </a:solidFill>
                          <a:latin typeface="Arial Bold"/>
                        </a:rPr>
                        <a:t>Prix U.</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24">
                          <a:solidFill>
                            <a:srgbClr val="000000"/>
                          </a:solidFill>
                          <a:latin typeface="Arial Bold"/>
                        </a:rPr>
                        <a:t>Total en HTG</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24">
                          <a:solidFill>
                            <a:srgbClr val="000000"/>
                          </a:solidFill>
                          <a:latin typeface="Arial Bold"/>
                        </a:rPr>
                        <a:t>Total en EUR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8594">
                <a:tc>
                  <a:txBody>
                    <a:bodyPr/>
                    <a:lstStyle/>
                    <a:p>
                      <a:pPr algn="l">
                        <a:lnSpc>
                          <a:spcPts val="976"/>
                        </a:lnSpc>
                        <a:defRPr/>
                      </a:pPr>
                      <a:r>
                        <a:rPr lang="en-US" sz="865">
                          <a:solidFill>
                            <a:srgbClr val="000000"/>
                          </a:solidFill>
                          <a:latin typeface="Arial"/>
                        </a:rPr>
                        <a:t>Matériaux locaux</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a:solidFill>
                            <a:srgbClr val="000000"/>
                          </a:solidFill>
                          <a:latin typeface="Arial Bold"/>
                        </a:rPr>
                        <a:t>22 750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392</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a:solidFill>
                            <a:srgbClr val="000000"/>
                          </a:solidFill>
                          <a:latin typeface="Arial Bold"/>
                        </a:rPr>
                        <a:t>28 500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560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238594">
                <a:tc>
                  <a:txBody>
                    <a:bodyPr/>
                    <a:lstStyle/>
                    <a:p>
                      <a:pPr algn="l">
                        <a:lnSpc>
                          <a:spcPts val="976"/>
                        </a:lnSpc>
                        <a:defRPr/>
                      </a:pPr>
                      <a:r>
                        <a:rPr lang="en-US" sz="865" spc="-9">
                          <a:solidFill>
                            <a:srgbClr val="000000"/>
                          </a:solidFill>
                          <a:latin typeface="Arial"/>
                        </a:rPr>
                        <a:t>Roches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24">
                          <a:solidFill>
                            <a:srgbClr val="000000"/>
                          </a:solidFill>
                          <a:latin typeface="Arial"/>
                        </a:rPr>
                        <a:t>m³</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56004">
                <a:tc>
                  <a:txBody>
                    <a:bodyPr/>
                    <a:lstStyle/>
                    <a:p>
                      <a:pPr algn="l">
                        <a:lnSpc>
                          <a:spcPts val="990"/>
                        </a:lnSpc>
                        <a:defRPr/>
                      </a:pPr>
                      <a:r>
                        <a:rPr lang="en-US" sz="865" spc="-9">
                          <a:solidFill>
                            <a:srgbClr val="000000"/>
                          </a:solidFill>
                          <a:latin typeface="Arial"/>
                        </a:rPr>
                        <a:t>Sable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9">
                          <a:solidFill>
                            <a:srgbClr val="000000"/>
                          </a:solidFill>
                          <a:latin typeface="Arial"/>
                        </a:rPr>
                        <a:t>camions</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2</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6 500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a:solidFill>
                            <a:srgbClr val="000000"/>
                          </a:solidFill>
                          <a:latin typeface="Arial"/>
                        </a:rPr>
                        <a:t>13 000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224</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189</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a:solidFill>
                            <a:srgbClr val="000000"/>
                          </a:solidFill>
                          <a:latin typeface="Arial"/>
                        </a:rPr>
                        <a:t>18 900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371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56004">
                <a:tc>
                  <a:txBody>
                    <a:bodyPr/>
                    <a:lstStyle/>
                    <a:p>
                      <a:pPr algn="l">
                        <a:lnSpc>
                          <a:spcPts val="976"/>
                        </a:lnSpc>
                        <a:defRPr/>
                      </a:pPr>
                      <a:r>
                        <a:rPr lang="en-US" sz="865" spc="-24">
                          <a:solidFill>
                            <a:srgbClr val="000000"/>
                          </a:solidFill>
                          <a:latin typeface="Arial"/>
                        </a:rPr>
                        <a:t>Eau</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19">
                          <a:solidFill>
                            <a:srgbClr val="000000"/>
                          </a:solidFill>
                          <a:latin typeface="Arial"/>
                        </a:rPr>
                        <a:t>drum</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2 250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33</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4 950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97</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56004">
                <a:tc>
                  <a:txBody>
                    <a:bodyPr/>
                    <a:lstStyle/>
                    <a:p>
                      <a:pPr algn="l">
                        <a:lnSpc>
                          <a:spcPts val="976"/>
                        </a:lnSpc>
                        <a:defRPr/>
                      </a:pPr>
                      <a:r>
                        <a:rPr lang="en-US" sz="865" spc="-9">
                          <a:solidFill>
                            <a:srgbClr val="000000"/>
                          </a:solidFill>
                          <a:latin typeface="Arial"/>
                        </a:rPr>
                        <a:t>Gravier</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brouette</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60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7 500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129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31</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4 650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91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8594">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38594">
                <a:tc>
                  <a:txBody>
                    <a:bodyPr/>
                    <a:lstStyle/>
                    <a:p>
                      <a:pPr algn="l">
                        <a:lnSpc>
                          <a:spcPts val="976"/>
                        </a:lnSpc>
                        <a:defRPr/>
                      </a:pPr>
                      <a:r>
                        <a:rPr lang="en-US" sz="865" spc="-9">
                          <a:solidFill>
                            <a:srgbClr val="000000"/>
                          </a:solidFill>
                          <a:latin typeface="Arial"/>
                        </a:rPr>
                        <a:t>Autres matériaux</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a:solidFill>
                            <a:srgbClr val="000000"/>
                          </a:solidFill>
                          <a:latin typeface="Arial Bold"/>
                        </a:rPr>
                        <a:t>68 000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1 172</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a:solidFill>
                            <a:srgbClr val="000000"/>
                          </a:solidFill>
                          <a:latin typeface="Arial Bold"/>
                        </a:rPr>
                        <a:t>42 375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832</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8"/>
                  </a:ext>
                </a:extLst>
              </a:tr>
              <a:tr h="156004">
                <a:tc>
                  <a:txBody>
                    <a:bodyPr/>
                    <a:lstStyle/>
                    <a:p>
                      <a:pPr algn="l">
                        <a:lnSpc>
                          <a:spcPts val="976"/>
                        </a:lnSpc>
                        <a:defRPr/>
                      </a:pPr>
                      <a:r>
                        <a:rPr lang="en-US" sz="865">
                          <a:solidFill>
                            <a:srgbClr val="000000"/>
                          </a:solidFill>
                          <a:latin typeface="Arial"/>
                        </a:rPr>
                        <a:t>Fer 3/8</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barre</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7 500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129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26</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5 850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115</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56004">
                <a:tc>
                  <a:txBody>
                    <a:bodyPr/>
                    <a:lstStyle/>
                    <a:p>
                      <a:pPr algn="l">
                        <a:lnSpc>
                          <a:spcPts val="990"/>
                        </a:lnSpc>
                        <a:defRPr/>
                      </a:pPr>
                      <a:r>
                        <a:rPr lang="en-US" sz="865">
                          <a:solidFill>
                            <a:srgbClr val="000000"/>
                          </a:solidFill>
                          <a:latin typeface="Arial"/>
                        </a:rPr>
                        <a:t>Barres fer 1/2</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9">
                          <a:solidFill>
                            <a:srgbClr val="000000"/>
                          </a:solidFill>
                          <a:latin typeface="Arial"/>
                        </a:rPr>
                        <a:t>barre</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450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6 750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116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70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56004">
                <a:tc>
                  <a:txBody>
                    <a:bodyPr/>
                    <a:lstStyle/>
                    <a:p>
                      <a:pPr algn="l">
                        <a:lnSpc>
                          <a:spcPts val="976"/>
                        </a:lnSpc>
                        <a:defRPr/>
                      </a:pPr>
                      <a:r>
                        <a:rPr lang="en-US" sz="865" spc="-9">
                          <a:solidFill>
                            <a:srgbClr val="000000"/>
                          </a:solidFill>
                          <a:latin typeface="Arial"/>
                        </a:rPr>
                        <a:t>Planche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Unité</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6</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1 100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6 600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130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56004">
                <a:tc>
                  <a:txBody>
                    <a:bodyPr/>
                    <a:lstStyle/>
                    <a:p>
                      <a:pPr algn="l">
                        <a:lnSpc>
                          <a:spcPts val="976"/>
                        </a:lnSpc>
                        <a:defRPr/>
                      </a:pPr>
                      <a:r>
                        <a:rPr lang="en-US" sz="865" spc="-9">
                          <a:solidFill>
                            <a:srgbClr val="000000"/>
                          </a:solidFill>
                          <a:latin typeface="Arial"/>
                        </a:rPr>
                        <a:t>Clous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livre</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3</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3</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56004">
                <a:tc>
                  <a:txBody>
                    <a:bodyPr/>
                    <a:lstStyle/>
                    <a:p>
                      <a:pPr algn="l">
                        <a:lnSpc>
                          <a:spcPts val="976"/>
                        </a:lnSpc>
                        <a:defRPr/>
                      </a:pPr>
                      <a:r>
                        <a:rPr lang="en-US" sz="865" spc="-9">
                          <a:solidFill>
                            <a:srgbClr val="000000"/>
                          </a:solidFill>
                          <a:latin typeface="Arial"/>
                        </a:rPr>
                        <a:t>Ciment</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24">
                          <a:solidFill>
                            <a:srgbClr val="000000"/>
                          </a:solidFill>
                          <a:latin typeface="Arial"/>
                        </a:rPr>
                        <a:t>sac</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110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38 500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664</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80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340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27 200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534</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56004">
                <a:tc>
                  <a:txBody>
                    <a:bodyPr/>
                    <a:lstStyle/>
                    <a:p>
                      <a:pPr algn="l">
                        <a:lnSpc>
                          <a:spcPts val="976"/>
                        </a:lnSpc>
                        <a:defRPr/>
                      </a:pPr>
                      <a:r>
                        <a:rPr lang="en-US" sz="865" spc="-9">
                          <a:solidFill>
                            <a:srgbClr val="000000"/>
                          </a:solidFill>
                          <a:latin typeface="Arial"/>
                        </a:rPr>
                        <a:t>Fil à ligature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livres</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4</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5</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56004">
                <a:tc>
                  <a:txBody>
                    <a:bodyPr/>
                    <a:lstStyle/>
                    <a:p>
                      <a:pPr algn="l">
                        <a:lnSpc>
                          <a:spcPts val="976"/>
                        </a:lnSpc>
                        <a:defRPr/>
                      </a:pPr>
                      <a:r>
                        <a:rPr lang="en-US" sz="865">
                          <a:solidFill>
                            <a:srgbClr val="000000"/>
                          </a:solidFill>
                          <a:latin typeface="Arial"/>
                        </a:rPr>
                        <a:t>Blocs #20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Unité</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300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15 000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259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385421">
                <a:tc>
                  <a:txBody>
                    <a:bodyPr/>
                    <a:lstStyle/>
                    <a:p>
                      <a:pPr algn="l">
                        <a:lnSpc>
                          <a:spcPts val="990"/>
                        </a:lnSpc>
                        <a:defRPr/>
                      </a:pPr>
                      <a:r>
                        <a:rPr lang="en-US" sz="865">
                          <a:solidFill>
                            <a:srgbClr val="FFFFFF"/>
                          </a:solidFill>
                          <a:latin typeface="Arial"/>
                        </a:rPr>
                        <a:t>Matériaux hydrauliques/silicone et pistolet</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l">
                        <a:lnSpc>
                          <a:spcPts val="1038"/>
                        </a:lnSpc>
                        <a:defRPr/>
                      </a:pPr>
                      <a:endParaRPr lang="en-US" sz="1100"/>
                    </a:p>
                    <a:p>
                      <a:pPr algn="r">
                        <a:lnSpc>
                          <a:spcPts val="976"/>
                        </a:lnSpc>
                      </a:pPr>
                      <a:r>
                        <a:rPr lang="en-US" sz="865" spc="-24">
                          <a:solidFill>
                            <a:srgbClr val="FFFFFF"/>
                          </a:solidFill>
                          <a:latin typeface="Arial"/>
                        </a:rPr>
                        <a:t>2 325</a:t>
                      </a:r>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l">
                        <a:lnSpc>
                          <a:spcPts val="1038"/>
                        </a:lnSpc>
                        <a:defRPr/>
                      </a:pPr>
                      <a:endParaRPr lang="en-US" sz="1100"/>
                    </a:p>
                    <a:p>
                      <a:pPr algn="r">
                        <a:lnSpc>
                          <a:spcPts val="976"/>
                        </a:lnSpc>
                      </a:pPr>
                      <a:r>
                        <a:rPr lang="en-US" sz="865" spc="-24">
                          <a:solidFill>
                            <a:srgbClr val="FFFFFF"/>
                          </a:solidFill>
                          <a:latin typeface="Arial"/>
                        </a:rPr>
                        <a:t>46</a:t>
                      </a:r>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extLst>
                  <a:ext uri="{0D108BD9-81ED-4DB2-BD59-A6C34878D82A}">
                    <a16:rowId xmlns:a16="http://schemas.microsoft.com/office/drawing/2014/main" val="10016"/>
                  </a:ext>
                </a:extLst>
              </a:tr>
              <a:tr h="238594">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38594">
                <a:tc>
                  <a:txBody>
                    <a:bodyPr/>
                    <a:lstStyle/>
                    <a:p>
                      <a:pPr algn="l">
                        <a:lnSpc>
                          <a:spcPts val="990"/>
                        </a:lnSpc>
                        <a:defRPr/>
                      </a:pPr>
                      <a:r>
                        <a:rPr lang="en-US" sz="865" spc="-9">
                          <a:solidFill>
                            <a:srgbClr val="000000"/>
                          </a:solidFill>
                          <a:latin typeface="Arial"/>
                        </a:rPr>
                        <a:t>Main-d’œuvre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90"/>
                        </a:lnSpc>
                        <a:defRPr/>
                      </a:pPr>
                      <a:r>
                        <a:rPr lang="en-US" sz="865">
                          <a:solidFill>
                            <a:srgbClr val="000000"/>
                          </a:solidFill>
                          <a:latin typeface="Arial Bold"/>
                        </a:rPr>
                        <a:t>26 650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90"/>
                        </a:lnSpc>
                        <a:defRPr/>
                      </a:pPr>
                      <a:r>
                        <a:rPr lang="en-US" sz="865" spc="-24">
                          <a:solidFill>
                            <a:srgbClr val="000000"/>
                          </a:solidFill>
                          <a:latin typeface="Arial Bold"/>
                        </a:rPr>
                        <a:t>459</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90"/>
                        </a:lnSpc>
                        <a:defRPr/>
                      </a:pPr>
                      <a:r>
                        <a:rPr lang="en-US" sz="865">
                          <a:solidFill>
                            <a:srgbClr val="000000"/>
                          </a:solidFill>
                          <a:latin typeface="Arial Bold"/>
                        </a:rPr>
                        <a:t>23 225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90"/>
                        </a:lnSpc>
                        <a:defRPr/>
                      </a:pPr>
                      <a:r>
                        <a:rPr lang="en-US" sz="865" spc="-24">
                          <a:solidFill>
                            <a:srgbClr val="000000"/>
                          </a:solidFill>
                          <a:latin typeface="Arial Bold"/>
                        </a:rPr>
                        <a:t>456</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8"/>
                  </a:ext>
                </a:extLst>
              </a:tr>
              <a:tr h="156004">
                <a:tc>
                  <a:txBody>
                    <a:bodyPr/>
                    <a:lstStyle/>
                    <a:p>
                      <a:pPr algn="l">
                        <a:lnSpc>
                          <a:spcPts val="976"/>
                        </a:lnSpc>
                        <a:defRPr/>
                      </a:pPr>
                      <a:r>
                        <a:rPr lang="en-US" sz="865" spc="-9">
                          <a:solidFill>
                            <a:srgbClr val="000000"/>
                          </a:solidFill>
                          <a:latin typeface="Arial"/>
                        </a:rPr>
                        <a:t>Fouille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24">
                          <a:solidFill>
                            <a:srgbClr val="000000"/>
                          </a:solidFill>
                          <a:latin typeface="Arial"/>
                        </a:rPr>
                        <a:t>m³</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10 000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172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10 000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196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56004">
                <a:tc>
                  <a:txBody>
                    <a:bodyPr/>
                    <a:lstStyle/>
                    <a:p>
                      <a:pPr algn="l">
                        <a:lnSpc>
                          <a:spcPts val="976"/>
                        </a:lnSpc>
                        <a:defRPr/>
                      </a:pPr>
                      <a:r>
                        <a:rPr lang="en-US" sz="865">
                          <a:solidFill>
                            <a:srgbClr val="000000"/>
                          </a:solidFill>
                          <a:latin typeface="Arial"/>
                        </a:rPr>
                        <a:t>Boss en chef</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19">
                          <a:solidFill>
                            <a:srgbClr val="000000"/>
                          </a:solidFill>
                          <a:latin typeface="Arial"/>
                        </a:rPr>
                        <a:t>Jour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6</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49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56004">
                <a:tc>
                  <a:txBody>
                    <a:bodyPr/>
                    <a:lstStyle/>
                    <a:p>
                      <a:pPr algn="l">
                        <a:lnSpc>
                          <a:spcPts val="976"/>
                        </a:lnSpc>
                        <a:defRPr/>
                      </a:pPr>
                      <a:r>
                        <a:rPr lang="en-US" sz="865" spc="-9">
                          <a:solidFill>
                            <a:srgbClr val="000000"/>
                          </a:solidFill>
                          <a:latin typeface="Arial"/>
                        </a:rPr>
                        <a:t>Contremaître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19">
                          <a:solidFill>
                            <a:srgbClr val="000000"/>
                          </a:solidFill>
                          <a:latin typeface="Arial"/>
                        </a:rPr>
                        <a:t>Jour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6</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238594">
                <a:tc>
                  <a:txBody>
                    <a:bodyPr/>
                    <a:lstStyle/>
                    <a:p>
                      <a:pPr algn="l">
                        <a:lnSpc>
                          <a:spcPts val="976"/>
                        </a:lnSpc>
                        <a:defRPr/>
                      </a:pPr>
                      <a:r>
                        <a:rPr lang="en-US" sz="865" spc="-19">
                          <a:solidFill>
                            <a:srgbClr val="FFFFFF"/>
                          </a:solidFill>
                          <a:latin typeface="Arial"/>
                        </a:rPr>
                        <a:t>Boss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r">
                        <a:lnSpc>
                          <a:spcPts val="976"/>
                        </a:lnSpc>
                        <a:defRPr/>
                      </a:pPr>
                      <a:r>
                        <a:rPr lang="en-US" sz="865" spc="-48">
                          <a:solidFill>
                            <a:srgbClr val="FFFFFF"/>
                          </a:solidFill>
                          <a:latin typeface="Arial"/>
                        </a:rPr>
                        <a:t>4</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r">
                        <a:lnSpc>
                          <a:spcPts val="976"/>
                        </a:lnSpc>
                        <a:defRPr/>
                      </a:pPr>
                      <a:r>
                        <a:rPr lang="en-US" sz="865" spc="-24">
                          <a:solidFill>
                            <a:srgbClr val="FFFFFF"/>
                          </a:solidFill>
                          <a:latin typeface="Arial"/>
                        </a:rPr>
                        <a:t>400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r">
                        <a:lnSpc>
                          <a:spcPts val="976"/>
                        </a:lnSpc>
                        <a:defRPr/>
                      </a:pPr>
                      <a:r>
                        <a:rPr lang="en-US" sz="865" spc="-24">
                          <a:solidFill>
                            <a:srgbClr val="FFFFFF"/>
                          </a:solidFill>
                          <a:latin typeface="Arial"/>
                        </a:rPr>
                        <a:t>1 600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r">
                        <a:lnSpc>
                          <a:spcPts val="976"/>
                        </a:lnSpc>
                        <a:defRPr/>
                      </a:pPr>
                      <a:r>
                        <a:rPr lang="en-US" sz="865" spc="-24">
                          <a:solidFill>
                            <a:srgbClr val="FFFFFF"/>
                          </a:solidFill>
                          <a:latin typeface="Arial"/>
                        </a:rPr>
                        <a:t>31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extLst>
                  <a:ext uri="{0D108BD9-81ED-4DB2-BD59-A6C34878D82A}">
                    <a16:rowId xmlns:a16="http://schemas.microsoft.com/office/drawing/2014/main" val="10022"/>
                  </a:ext>
                </a:extLst>
              </a:tr>
              <a:tr h="156004">
                <a:tc>
                  <a:txBody>
                    <a:bodyPr/>
                    <a:lstStyle/>
                    <a:p>
                      <a:pPr algn="l">
                        <a:lnSpc>
                          <a:spcPts val="990"/>
                        </a:lnSpc>
                        <a:defRPr/>
                      </a:pPr>
                      <a:r>
                        <a:rPr lang="en-US" sz="865" spc="-9">
                          <a:solidFill>
                            <a:srgbClr val="000000"/>
                          </a:solidFill>
                          <a:latin typeface="Arial"/>
                        </a:rPr>
                        <a:t>Maçons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19">
                          <a:solidFill>
                            <a:srgbClr val="000000"/>
                          </a:solidFill>
                          <a:latin typeface="Arial"/>
                        </a:rPr>
                        <a:t>Jour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6</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350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2 100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36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350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156004">
                <a:tc>
                  <a:txBody>
                    <a:bodyPr/>
                    <a:lstStyle/>
                    <a:p>
                      <a:pPr algn="l">
                        <a:lnSpc>
                          <a:spcPts val="990"/>
                        </a:lnSpc>
                        <a:defRPr/>
                      </a:pPr>
                      <a:r>
                        <a:rPr lang="en-US" sz="865" spc="-9">
                          <a:solidFill>
                            <a:srgbClr val="000000"/>
                          </a:solidFill>
                          <a:latin typeface="Arial"/>
                        </a:rPr>
                        <a:t>Maître-pelle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19">
                          <a:solidFill>
                            <a:srgbClr val="000000"/>
                          </a:solidFill>
                          <a:latin typeface="Arial"/>
                        </a:rPr>
                        <a:t>Jour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6</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26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4</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20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156004">
                <a:tc>
                  <a:txBody>
                    <a:bodyPr/>
                    <a:lstStyle/>
                    <a:p>
                      <a:pPr algn="l">
                        <a:lnSpc>
                          <a:spcPts val="976"/>
                        </a:lnSpc>
                        <a:defRPr/>
                      </a:pPr>
                      <a:r>
                        <a:rPr lang="en-US" sz="865" spc="-9">
                          <a:solidFill>
                            <a:srgbClr val="000000"/>
                          </a:solidFill>
                          <a:latin typeface="Arial"/>
                        </a:rPr>
                        <a:t>Manœuvre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19">
                          <a:solidFill>
                            <a:srgbClr val="000000"/>
                          </a:solidFill>
                          <a:latin typeface="Arial"/>
                        </a:rPr>
                        <a:t>Jour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18</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4 050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70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1 125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238594">
                <a:tc>
                  <a:txBody>
                    <a:bodyPr/>
                    <a:lstStyle/>
                    <a:p>
                      <a:pPr algn="l">
                        <a:lnSpc>
                          <a:spcPts val="976"/>
                        </a:lnSpc>
                        <a:defRPr/>
                      </a:pPr>
                      <a:r>
                        <a:rPr lang="en-US" sz="865" spc="-9">
                          <a:solidFill>
                            <a:srgbClr val="000000"/>
                          </a:solidFill>
                          <a:latin typeface="Arial"/>
                        </a:rPr>
                        <a:t>Autres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12</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28</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7 000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137</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238594">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r h="238594">
                <a:tc>
                  <a:txBody>
                    <a:bodyPr/>
                    <a:lstStyle/>
                    <a:p>
                      <a:pPr algn="l">
                        <a:lnSpc>
                          <a:spcPts val="976"/>
                        </a:lnSpc>
                        <a:defRPr/>
                      </a:pPr>
                      <a:r>
                        <a:rPr lang="en-US" sz="865">
                          <a:solidFill>
                            <a:srgbClr val="000000"/>
                          </a:solidFill>
                          <a:latin typeface="Arial"/>
                        </a:rPr>
                        <a:t>Transport matériaux</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8 400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145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8 400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165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28"/>
                  </a:ext>
                </a:extLst>
              </a:tr>
              <a:tr h="156004">
                <a:tc>
                  <a:txBody>
                    <a:bodyPr/>
                    <a:lstStyle/>
                    <a:p>
                      <a:pPr algn="l">
                        <a:lnSpc>
                          <a:spcPts val="990"/>
                        </a:lnSpc>
                        <a:defRPr/>
                      </a:pPr>
                      <a:r>
                        <a:rPr lang="en-US" sz="865" spc="-9">
                          <a:solidFill>
                            <a:srgbClr val="000000"/>
                          </a:solidFill>
                          <a:latin typeface="Arial"/>
                        </a:rPr>
                        <a:t>Ciment</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19">
                          <a:solidFill>
                            <a:srgbClr val="000000"/>
                          </a:solidFill>
                          <a:latin typeface="Arial"/>
                        </a:rPr>
                        <a:t>Sacs</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80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8 000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138</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80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8 000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157</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9"/>
                  </a:ext>
                </a:extLst>
              </a:tr>
              <a:tr h="156004">
                <a:tc>
                  <a:txBody>
                    <a:bodyPr/>
                    <a:lstStyle/>
                    <a:p>
                      <a:pPr algn="l">
                        <a:lnSpc>
                          <a:spcPts val="990"/>
                        </a:lnSpc>
                        <a:defRPr/>
                      </a:pPr>
                      <a:r>
                        <a:rPr lang="en-US" sz="865">
                          <a:solidFill>
                            <a:srgbClr val="000000"/>
                          </a:solidFill>
                          <a:latin typeface="Arial"/>
                        </a:rPr>
                        <a:t>Débarquement ciment</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19">
                          <a:solidFill>
                            <a:srgbClr val="000000"/>
                          </a:solidFill>
                          <a:latin typeface="Arial"/>
                        </a:rPr>
                        <a:t>Sacs</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80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400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7</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80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400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8</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0"/>
                  </a:ext>
                </a:extLst>
              </a:tr>
              <a:tr h="238594">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1"/>
                  </a:ext>
                </a:extLst>
              </a:tr>
              <a:tr h="238594">
                <a:tc>
                  <a:txBody>
                    <a:bodyPr/>
                    <a:lstStyle/>
                    <a:p>
                      <a:pPr algn="l">
                        <a:lnSpc>
                          <a:spcPts val="1009"/>
                        </a:lnSpc>
                        <a:defRPr/>
                      </a:pPr>
                      <a:r>
                        <a:rPr lang="en-US" sz="865" spc="-9">
                          <a:solidFill>
                            <a:srgbClr val="000000"/>
                          </a:solidFill>
                          <a:latin typeface="Arial"/>
                        </a:rPr>
                        <a:t>TOTAL</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9"/>
                        </a:lnSpc>
                        <a:defRPr/>
                      </a:pPr>
                      <a:r>
                        <a:rPr lang="en-US" sz="865">
                          <a:solidFill>
                            <a:srgbClr val="000000"/>
                          </a:solidFill>
                          <a:latin typeface="Arial Bold"/>
                        </a:rPr>
                        <a:t>125 800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9"/>
                        </a:lnSpc>
                        <a:defRPr/>
                      </a:pPr>
                      <a:r>
                        <a:rPr lang="en-US" sz="865" spc="-24">
                          <a:solidFill>
                            <a:srgbClr val="000000"/>
                          </a:solidFill>
                          <a:latin typeface="Arial Bold"/>
                        </a:rPr>
                        <a:t>2 169</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9"/>
                        </a:lnSpc>
                        <a:defRPr/>
                      </a:pPr>
                      <a:r>
                        <a:rPr lang="en-US" sz="865">
                          <a:solidFill>
                            <a:srgbClr val="000000"/>
                          </a:solidFill>
                          <a:latin typeface="Arial Bold"/>
                        </a:rPr>
                        <a:t>102 500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9"/>
                        </a:lnSpc>
                        <a:defRPr/>
                      </a:pPr>
                      <a:r>
                        <a:rPr lang="en-US" sz="865" spc="-24">
                          <a:solidFill>
                            <a:srgbClr val="000000"/>
                          </a:solidFill>
                          <a:latin typeface="Arial Bold"/>
                        </a:rPr>
                        <a:t>2 013</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2"/>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391123" y="3783159"/>
            <a:ext cx="5875481" cy="1043569"/>
          </a:xfrm>
          <a:prstGeom prst="rect">
            <a:avLst/>
          </a:prstGeom>
        </p:spPr>
        <p:txBody>
          <a:bodyPr lIns="0" tIns="0" rIns="0" bIns="0" rtlCol="0" anchor="t">
            <a:spAutoFit/>
          </a:bodyPr>
          <a:lstStyle/>
          <a:p>
            <a:pPr algn="l">
              <a:lnSpc>
                <a:spcPts val="2608"/>
              </a:lnSpc>
            </a:pPr>
            <a:r>
              <a:rPr lang="en-US" sz="2646">
                <a:solidFill>
                  <a:srgbClr val="000000"/>
                </a:solidFill>
                <a:latin typeface="Arial Bold"/>
              </a:rPr>
              <a:t>BENEFICIAIRES CASH FOR WORK ET PRESTATAIRES </a:t>
            </a:r>
          </a:p>
          <a:p>
            <a:pPr algn="ctr">
              <a:lnSpc>
                <a:spcPts val="2608"/>
              </a:lnSpc>
            </a:pPr>
            <a:r>
              <a:rPr lang="en-US" sz="2646" spc="-47">
                <a:solidFill>
                  <a:srgbClr val="000000"/>
                </a:solidFill>
                <a:latin typeface="Arial Bold"/>
              </a:rPr>
              <a:t>CI3-Cahos</a:t>
            </a:r>
          </a:p>
        </p:txBody>
      </p:sp>
      <p:graphicFrame>
        <p:nvGraphicFramePr>
          <p:cNvPr id="3" name="Table 3"/>
          <p:cNvGraphicFramePr>
            <a:graphicFrameLocks noGrp="1"/>
          </p:cNvGraphicFramePr>
          <p:nvPr/>
        </p:nvGraphicFramePr>
        <p:xfrm>
          <a:off x="1276531" y="2109040"/>
          <a:ext cx="4733656" cy="1841723"/>
        </p:xfrm>
        <a:graphic>
          <a:graphicData uri="http://schemas.openxmlformats.org/drawingml/2006/table">
            <a:tbl>
              <a:tblPr/>
              <a:tblGrid>
                <a:gridCol w="1360884">
                  <a:extLst>
                    <a:ext uri="{9D8B030D-6E8A-4147-A177-3AD203B41FA5}">
                      <a16:colId xmlns:a16="http://schemas.microsoft.com/office/drawing/2014/main" val="20000"/>
                    </a:ext>
                  </a:extLst>
                </a:gridCol>
                <a:gridCol w="757888">
                  <a:extLst>
                    <a:ext uri="{9D8B030D-6E8A-4147-A177-3AD203B41FA5}">
                      <a16:colId xmlns:a16="http://schemas.microsoft.com/office/drawing/2014/main" val="20001"/>
                    </a:ext>
                  </a:extLst>
                </a:gridCol>
                <a:gridCol w="389231">
                  <a:extLst>
                    <a:ext uri="{9D8B030D-6E8A-4147-A177-3AD203B41FA5}">
                      <a16:colId xmlns:a16="http://schemas.microsoft.com/office/drawing/2014/main" val="20002"/>
                    </a:ext>
                  </a:extLst>
                </a:gridCol>
                <a:gridCol w="1077962">
                  <a:extLst>
                    <a:ext uri="{9D8B030D-6E8A-4147-A177-3AD203B41FA5}">
                      <a16:colId xmlns:a16="http://schemas.microsoft.com/office/drawing/2014/main" val="20003"/>
                    </a:ext>
                  </a:extLst>
                </a:gridCol>
                <a:gridCol w="758459">
                  <a:extLst>
                    <a:ext uri="{9D8B030D-6E8A-4147-A177-3AD203B41FA5}">
                      <a16:colId xmlns:a16="http://schemas.microsoft.com/office/drawing/2014/main" val="20004"/>
                    </a:ext>
                  </a:extLst>
                </a:gridCol>
                <a:gridCol w="389232">
                  <a:extLst>
                    <a:ext uri="{9D8B030D-6E8A-4147-A177-3AD203B41FA5}">
                      <a16:colId xmlns:a16="http://schemas.microsoft.com/office/drawing/2014/main" val="20005"/>
                    </a:ext>
                  </a:extLst>
                </a:gridCol>
              </a:tblGrid>
              <a:tr h="195154">
                <a:tc gridSpan="3">
                  <a:txBody>
                    <a:bodyPr/>
                    <a:lstStyle/>
                    <a:p>
                      <a:pPr algn="ctr">
                        <a:lnSpc>
                          <a:spcPts val="1000"/>
                        </a:lnSpc>
                        <a:defRPr/>
                      </a:pPr>
                      <a:r>
                        <a:rPr lang="en-US" sz="865" spc="-9">
                          <a:solidFill>
                            <a:srgbClr val="000000"/>
                          </a:solidFill>
                          <a:latin typeface="Arial Bold"/>
                        </a:rPr>
                        <a:t>Prestation</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9">
                          <a:solidFill>
                            <a:srgbClr val="000000"/>
                          </a:solidFill>
                          <a:latin typeface="Arial Bold"/>
                        </a:rPr>
                        <a:t>Prestation</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9">
                          <a:solidFill>
                            <a:srgbClr val="000000"/>
                          </a:solidFill>
                          <a:latin typeface="Arial Bold"/>
                        </a:rPr>
                        <a:t>Prestation</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gridSpan="3">
                  <a:txBody>
                    <a:bodyPr/>
                    <a:lstStyle/>
                    <a:p>
                      <a:pPr algn="ctr">
                        <a:lnSpc>
                          <a:spcPts val="1000"/>
                        </a:lnSpc>
                        <a:defRPr/>
                      </a:pPr>
                      <a:r>
                        <a:rPr lang="en-US" sz="865">
                          <a:solidFill>
                            <a:srgbClr val="000000"/>
                          </a:solidFill>
                          <a:latin typeface="Arial Bold"/>
                        </a:rPr>
                        <a:t>Cash for work</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a:solidFill>
                            <a:srgbClr val="000000"/>
                          </a:solidFill>
                          <a:latin typeface="Arial Bold"/>
                        </a:rPr>
                        <a:t>Cash for work</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a:solidFill>
                            <a:srgbClr val="000000"/>
                          </a:solidFill>
                          <a:latin typeface="Arial Bold"/>
                        </a:rPr>
                        <a:t>Cash for work</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1970">
                <a:tc>
                  <a:txBody>
                    <a:bodyPr/>
                    <a:lstStyle/>
                    <a:p>
                      <a:pPr algn="l">
                        <a:lnSpc>
                          <a:spcPts val="1038"/>
                        </a:lnSpc>
                        <a:defRPr/>
                      </a:pPr>
                      <a:r>
                        <a:rPr lang="en-US" sz="865" spc="-9">
                          <a:solidFill>
                            <a:srgbClr val="000000"/>
                          </a:solidFill>
                          <a:latin typeface="Arial Bold"/>
                        </a:rPr>
                        <a:t>Descriptif</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38"/>
                        </a:lnSpc>
                        <a:defRPr/>
                      </a:pPr>
                      <a:r>
                        <a:rPr lang="en-US" sz="865" spc="-9">
                          <a:solidFill>
                            <a:srgbClr val="000000"/>
                          </a:solidFill>
                          <a:latin typeface="Arial Bold"/>
                        </a:rPr>
                        <a:t>Prévisionnel</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38"/>
                        </a:lnSpc>
                        <a:defRPr/>
                      </a:pPr>
                      <a:r>
                        <a:rPr lang="en-US" sz="865" spc="-19">
                          <a:solidFill>
                            <a:srgbClr val="000000"/>
                          </a:solidFill>
                          <a:latin typeface="Arial Bold"/>
                        </a:rPr>
                        <a:t>Réel</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38"/>
                        </a:lnSpc>
                        <a:defRPr/>
                      </a:pPr>
                      <a:r>
                        <a:rPr lang="en-US" sz="865" spc="-9">
                          <a:solidFill>
                            <a:srgbClr val="000000"/>
                          </a:solidFill>
                          <a:latin typeface="Arial Bold"/>
                        </a:rPr>
                        <a:t>Descriptif</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38"/>
                        </a:lnSpc>
                        <a:defRPr/>
                      </a:pPr>
                      <a:r>
                        <a:rPr lang="en-US" sz="865" spc="-9">
                          <a:solidFill>
                            <a:srgbClr val="000000"/>
                          </a:solidFill>
                          <a:latin typeface="Arial Bold"/>
                        </a:rPr>
                        <a:t>Prévisionnel</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38"/>
                        </a:lnSpc>
                        <a:defRPr/>
                      </a:pPr>
                      <a:r>
                        <a:rPr lang="en-US" sz="865" spc="-19">
                          <a:solidFill>
                            <a:srgbClr val="000000"/>
                          </a:solidFill>
                          <a:latin typeface="Arial Bold"/>
                        </a:rPr>
                        <a:t>Réel</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9618">
                <a:tc>
                  <a:txBody>
                    <a:bodyPr/>
                    <a:lstStyle/>
                    <a:p>
                      <a:pPr algn="l">
                        <a:lnSpc>
                          <a:spcPts val="1038"/>
                        </a:lnSpc>
                        <a:defRPr/>
                      </a:pPr>
                      <a:r>
                        <a:rPr lang="en-US" sz="865">
                          <a:solidFill>
                            <a:srgbClr val="000000"/>
                          </a:solidFill>
                          <a:latin typeface="Arial"/>
                        </a:rPr>
                        <a:t>Prestataires locaux</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976"/>
                        </a:lnSpc>
                        <a:defRPr/>
                      </a:pPr>
                      <a:r>
                        <a:rPr lang="en-US" sz="865">
                          <a:solidFill>
                            <a:srgbClr val="000000"/>
                          </a:solidFill>
                          <a:latin typeface="Arial"/>
                        </a:rPr>
                        <a:t>Main d'œuvre local</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139618">
                <a:tc>
                  <a:txBody>
                    <a:bodyPr/>
                    <a:lstStyle/>
                    <a:p>
                      <a:pPr algn="l">
                        <a:lnSpc>
                          <a:spcPts val="976"/>
                        </a:lnSpc>
                        <a:defRPr/>
                      </a:pPr>
                      <a:r>
                        <a:rPr lang="en-US" sz="865">
                          <a:solidFill>
                            <a:srgbClr val="000000"/>
                          </a:solidFill>
                          <a:latin typeface="Arial"/>
                        </a:rPr>
                        <a:t>Achat + livraison roche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ct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Fouille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41175">
                <a:tc>
                  <a:txBody>
                    <a:bodyPr/>
                    <a:lstStyle/>
                    <a:p>
                      <a:pPr algn="l">
                        <a:lnSpc>
                          <a:spcPts val="990"/>
                        </a:lnSpc>
                        <a:defRPr/>
                      </a:pPr>
                      <a:r>
                        <a:rPr lang="en-US" sz="865">
                          <a:solidFill>
                            <a:srgbClr val="000000"/>
                          </a:solidFill>
                          <a:latin typeface="Arial"/>
                        </a:rPr>
                        <a:t>Achat + livraison sable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ctr">
                        <a:lnSpc>
                          <a:spcPts val="990"/>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a:solidFill>
                            <a:srgbClr val="000000"/>
                          </a:solidFill>
                          <a:latin typeface="Arial"/>
                        </a:rPr>
                        <a:t>Boss chef</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40137">
                <a:tc>
                  <a:txBody>
                    <a:bodyPr/>
                    <a:lstStyle/>
                    <a:p>
                      <a:pPr algn="l">
                        <a:lnSpc>
                          <a:spcPts val="976"/>
                        </a:lnSpc>
                        <a:defRPr/>
                      </a:pPr>
                      <a:r>
                        <a:rPr lang="en-US" sz="865">
                          <a:solidFill>
                            <a:srgbClr val="000000"/>
                          </a:solidFill>
                          <a:latin typeface="Arial"/>
                        </a:rPr>
                        <a:t>Achat + livraison d'eau</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ct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Contremaître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39618">
                <a:tc>
                  <a:txBody>
                    <a:bodyPr/>
                    <a:lstStyle/>
                    <a:p>
                      <a:pPr algn="l">
                        <a:lnSpc>
                          <a:spcPts val="976"/>
                        </a:lnSpc>
                        <a:defRPr/>
                      </a:pPr>
                      <a:r>
                        <a:rPr lang="en-US" sz="865">
                          <a:solidFill>
                            <a:srgbClr val="000000"/>
                          </a:solidFill>
                          <a:latin typeface="Arial"/>
                        </a:rPr>
                        <a:t>Achat + livraison gravier</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ct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19">
                          <a:solidFill>
                            <a:srgbClr val="000000"/>
                          </a:solidFill>
                          <a:latin typeface="Arial"/>
                        </a:rPr>
                        <a:t>Maçon</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3</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7</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39618">
                <a:tc>
                  <a:txBody>
                    <a:bodyPr/>
                    <a:lstStyle/>
                    <a:p>
                      <a:pPr algn="l">
                        <a:lnSpc>
                          <a:spcPts val="976"/>
                        </a:lnSpc>
                        <a:defRPr/>
                      </a:pPr>
                      <a:r>
                        <a:rPr lang="en-US" sz="865" spc="-9">
                          <a:solidFill>
                            <a:srgbClr val="000000"/>
                          </a:solidFill>
                          <a:latin typeface="Arial"/>
                        </a:rPr>
                        <a:t>Achat ciment</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ct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a:solidFill>
                            <a:srgbClr val="000000"/>
                          </a:solidFill>
                          <a:latin typeface="Arial"/>
                        </a:rPr>
                        <a:t>Maitre Pelle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39618">
                <a:tc>
                  <a:txBody>
                    <a:bodyPr/>
                    <a:lstStyle/>
                    <a:p>
                      <a:pPr algn="l">
                        <a:lnSpc>
                          <a:spcPts val="976"/>
                        </a:lnSpc>
                        <a:defRPr/>
                      </a:pPr>
                      <a:r>
                        <a:rPr lang="en-US" sz="865">
                          <a:solidFill>
                            <a:srgbClr val="000000"/>
                          </a:solidFill>
                          <a:latin typeface="Arial"/>
                        </a:rPr>
                        <a:t>Transport ciment</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ct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Manœuvre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4</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47404">
                <a:tc>
                  <a:txBody>
                    <a:bodyPr/>
                    <a:lstStyle/>
                    <a:p>
                      <a:pPr algn="l">
                        <a:lnSpc>
                          <a:spcPts val="1000"/>
                        </a:lnSpc>
                        <a:defRPr/>
                      </a:pPr>
                      <a:r>
                        <a:rPr lang="en-US" sz="865">
                          <a:solidFill>
                            <a:srgbClr val="000000"/>
                          </a:solidFill>
                          <a:latin typeface="Arial"/>
                        </a:rPr>
                        <a:t>Débarquement ciment</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solidFill>
                      <a:srgbClr val="7E7E7E"/>
                    </a:solidFill>
                  </a:tcPr>
                </a:tc>
                <a:tc>
                  <a:txBody>
                    <a:bodyPr/>
                    <a:lstStyle/>
                    <a:p>
                      <a:pPr algn="ctr">
                        <a:lnSpc>
                          <a:spcPts val="1000"/>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000"/>
                        </a:lnSpc>
                        <a:defRPr/>
                      </a:pPr>
                      <a:r>
                        <a:rPr lang="en-US" sz="865" spc="-9">
                          <a:solidFill>
                            <a:srgbClr val="000000"/>
                          </a:solidFill>
                          <a:latin typeface="Arial"/>
                        </a:rPr>
                        <a:t>Autres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48">
                          <a:solidFill>
                            <a:srgbClr val="000000"/>
                          </a:solidFill>
                          <a:latin typeface="Arial"/>
                        </a:rPr>
                        <a:t>3</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56227">
                <a:tc>
                  <a:txBody>
                    <a:bodyPr/>
                    <a:lstStyle/>
                    <a:p>
                      <a:pPr algn="r">
                        <a:lnSpc>
                          <a:spcPts val="1000"/>
                        </a:lnSpc>
                        <a:defRPr/>
                      </a:pPr>
                      <a:r>
                        <a:rPr lang="en-US" sz="865" spc="-9">
                          <a:solidFill>
                            <a:srgbClr val="000000"/>
                          </a:solidFill>
                          <a:latin typeface="Arial Bold"/>
                        </a:rPr>
                        <a:t>Total</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48">
                          <a:solidFill>
                            <a:srgbClr val="000000"/>
                          </a:solidFill>
                          <a:latin typeface="Arial Bold"/>
                        </a:rPr>
                        <a:t>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48">
                          <a:solidFill>
                            <a:srgbClr val="000000"/>
                          </a:solidFill>
                          <a:latin typeface="Arial Bold"/>
                        </a:rPr>
                        <a:t>5</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9">
                          <a:solidFill>
                            <a:srgbClr val="000000"/>
                          </a:solidFill>
                          <a:latin typeface="Arial Bold"/>
                        </a:rPr>
                        <a:t>Total</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24">
                          <a:solidFill>
                            <a:srgbClr val="000000"/>
                          </a:solidFill>
                          <a:latin typeface="Arial Bold"/>
                        </a:rPr>
                        <a:t>13</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24">
                          <a:solidFill>
                            <a:srgbClr val="000000"/>
                          </a:solidFill>
                          <a:latin typeface="Arial Bold"/>
                        </a:rPr>
                        <a:t>12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graphicFrame>
        <p:nvGraphicFramePr>
          <p:cNvPr id="4" name="Table 4"/>
          <p:cNvGraphicFramePr>
            <a:graphicFrameLocks noGrp="1"/>
          </p:cNvGraphicFramePr>
          <p:nvPr/>
        </p:nvGraphicFramePr>
        <p:xfrm>
          <a:off x="1276531" y="4304943"/>
          <a:ext cx="2513654" cy="1151113"/>
        </p:xfrm>
        <a:graphic>
          <a:graphicData uri="http://schemas.openxmlformats.org/drawingml/2006/table">
            <a:tbl>
              <a:tblPr/>
              <a:tblGrid>
                <a:gridCol w="1360968">
                  <a:extLst>
                    <a:ext uri="{9D8B030D-6E8A-4147-A177-3AD203B41FA5}">
                      <a16:colId xmlns:a16="http://schemas.microsoft.com/office/drawing/2014/main" val="20000"/>
                    </a:ext>
                  </a:extLst>
                </a:gridCol>
                <a:gridCol w="764653">
                  <a:extLst>
                    <a:ext uri="{9D8B030D-6E8A-4147-A177-3AD203B41FA5}">
                      <a16:colId xmlns:a16="http://schemas.microsoft.com/office/drawing/2014/main" val="20001"/>
                    </a:ext>
                  </a:extLst>
                </a:gridCol>
                <a:gridCol w="388033">
                  <a:extLst>
                    <a:ext uri="{9D8B030D-6E8A-4147-A177-3AD203B41FA5}">
                      <a16:colId xmlns:a16="http://schemas.microsoft.com/office/drawing/2014/main" val="20002"/>
                    </a:ext>
                  </a:extLst>
                </a:gridCol>
              </a:tblGrid>
              <a:tr h="154135">
                <a:tc rowSpan="2">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gridSpan="2">
                  <a:txBody>
                    <a:bodyPr/>
                    <a:lstStyle/>
                    <a:p>
                      <a:pPr algn="l">
                        <a:lnSpc>
                          <a:spcPts val="1000"/>
                        </a:lnSpc>
                        <a:defRPr/>
                      </a:pPr>
                      <a:r>
                        <a:rPr lang="en-US" sz="865" spc="-9">
                          <a:solidFill>
                            <a:srgbClr val="000000"/>
                          </a:solidFill>
                          <a:latin typeface="Arial Bold"/>
                        </a:rPr>
                        <a:t>Prévisionnel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l">
                        <a:lnSpc>
                          <a:spcPts val="1000"/>
                        </a:lnSpc>
                        <a:defRPr/>
                      </a:pPr>
                      <a:r>
                        <a:rPr lang="en-US" sz="865" spc="-9">
                          <a:solidFill>
                            <a:srgbClr val="000000"/>
                          </a:solidFill>
                          <a:latin typeface="Arial Bold"/>
                        </a:rPr>
                        <a:t>Prévisionnel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5166">
                <a:tc vMerge="1">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ctr">
                        <a:lnSpc>
                          <a:spcPts val="1000"/>
                        </a:lnSpc>
                        <a:defRPr/>
                      </a:pPr>
                      <a:r>
                        <a:rPr lang="en-US" sz="865" spc="-24">
                          <a:solidFill>
                            <a:srgbClr val="000000"/>
                          </a:solidFill>
                          <a:latin typeface="Arial Bold"/>
                        </a:rPr>
                        <a:t>HTG</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9">
                          <a:solidFill>
                            <a:srgbClr val="000000"/>
                          </a:solidFill>
                          <a:latin typeface="Arial Bold"/>
                        </a:rPr>
                        <a:t>Euros</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46402">
                <a:tc>
                  <a:txBody>
                    <a:bodyPr/>
                    <a:lstStyle/>
                    <a:p>
                      <a:pPr algn="l">
                        <a:lnSpc>
                          <a:spcPts val="976"/>
                        </a:lnSpc>
                        <a:defRPr/>
                      </a:pPr>
                      <a:r>
                        <a:rPr lang="en-US" sz="865">
                          <a:solidFill>
                            <a:srgbClr val="000000"/>
                          </a:solidFill>
                          <a:latin typeface="Arial"/>
                        </a:rPr>
                        <a:t>Prestataires locaux</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31 150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537</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71153">
                <a:tc>
                  <a:txBody>
                    <a:bodyPr/>
                    <a:lstStyle/>
                    <a:p>
                      <a:pPr algn="l">
                        <a:lnSpc>
                          <a:spcPts val="1038"/>
                        </a:lnSpc>
                        <a:defRPr/>
                      </a:pPr>
                      <a:endParaRPr lang="en-US" sz="1100"/>
                    </a:p>
                    <a:p>
                      <a:pPr algn="l">
                        <a:lnSpc>
                          <a:spcPts val="990"/>
                        </a:lnSpc>
                      </a:pPr>
                      <a:r>
                        <a:rPr lang="en-US" sz="865">
                          <a:solidFill>
                            <a:srgbClr val="000000"/>
                          </a:solidFill>
                          <a:latin typeface="Arial"/>
                        </a:rPr>
                        <a:t>Main d'œuvre local</a:t>
                      </a:r>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38"/>
                        </a:lnSpc>
                        <a:defRPr/>
                      </a:pPr>
                      <a:endParaRPr lang="en-US" sz="1100"/>
                    </a:p>
                    <a:p>
                      <a:pPr algn="r">
                        <a:lnSpc>
                          <a:spcPts val="990"/>
                        </a:lnSpc>
                      </a:pPr>
                      <a:r>
                        <a:rPr lang="en-US" sz="865">
                          <a:solidFill>
                            <a:srgbClr val="000000"/>
                          </a:solidFill>
                          <a:latin typeface="Arial"/>
                        </a:rPr>
                        <a:t>26 650</a:t>
                      </a:r>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38"/>
                        </a:lnSpc>
                        <a:defRPr/>
                      </a:pPr>
                      <a:endParaRPr lang="en-US" sz="1100"/>
                    </a:p>
                    <a:p>
                      <a:pPr algn="r">
                        <a:lnSpc>
                          <a:spcPts val="990"/>
                        </a:lnSpc>
                      </a:pPr>
                      <a:r>
                        <a:rPr lang="en-US" sz="865" spc="-24">
                          <a:solidFill>
                            <a:srgbClr val="000000"/>
                          </a:solidFill>
                          <a:latin typeface="Arial"/>
                        </a:rPr>
                        <a:t>459</a:t>
                      </a:r>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39185">
                <a:tc>
                  <a:txBody>
                    <a:bodyPr/>
                    <a:lstStyle/>
                    <a:p>
                      <a:pPr algn="l">
                        <a:lnSpc>
                          <a:spcPts val="990"/>
                        </a:lnSpc>
                        <a:defRPr/>
                      </a:pPr>
                      <a:r>
                        <a:rPr lang="en-US" sz="865" spc="-9">
                          <a:solidFill>
                            <a:srgbClr val="000000"/>
                          </a:solidFill>
                          <a:latin typeface="Arial"/>
                        </a:rPr>
                        <a:t>Total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a:solidFill>
                            <a:srgbClr val="000000"/>
                          </a:solidFill>
                          <a:latin typeface="Arial"/>
                        </a:rPr>
                        <a:t>57 800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997</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38670">
                <a:tc>
                  <a:txBody>
                    <a:bodyPr/>
                    <a:lstStyle/>
                    <a:p>
                      <a:pPr algn="l">
                        <a:lnSpc>
                          <a:spcPts val="976"/>
                        </a:lnSpc>
                        <a:defRPr/>
                      </a:pPr>
                      <a:r>
                        <a:rPr lang="en-US" sz="865" spc="-9">
                          <a:solidFill>
                            <a:srgbClr val="000000"/>
                          </a:solidFill>
                          <a:latin typeface="Arial"/>
                        </a:rPr>
                        <a:t>Total chantier</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125 800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2 169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46402">
                <a:tc>
                  <a:txBody>
                    <a:bodyPr/>
                    <a:lstStyle/>
                    <a:p>
                      <a:pPr algn="l">
                        <a:lnSpc>
                          <a:spcPts val="1000"/>
                        </a:lnSpc>
                        <a:defRPr/>
                      </a:pPr>
                      <a:r>
                        <a:rPr lang="en-US" sz="865">
                          <a:solidFill>
                            <a:srgbClr val="000000"/>
                          </a:solidFill>
                          <a:latin typeface="Arial"/>
                        </a:rPr>
                        <a:t>Indice %</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24">
                          <a:solidFill>
                            <a:srgbClr val="000000"/>
                          </a:solidFill>
                          <a:latin typeface="Arial Bold"/>
                        </a:rPr>
                        <a:t>46</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24">
                          <a:solidFill>
                            <a:srgbClr val="000000"/>
                          </a:solidFill>
                          <a:latin typeface="Arial Bold"/>
                        </a:rPr>
                        <a:t>46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graphicFrame>
        <p:nvGraphicFramePr>
          <p:cNvPr id="5" name="Table 5"/>
          <p:cNvGraphicFramePr>
            <a:graphicFrameLocks noGrp="1"/>
          </p:cNvGraphicFramePr>
          <p:nvPr/>
        </p:nvGraphicFramePr>
        <p:xfrm>
          <a:off x="5027681" y="4304943"/>
          <a:ext cx="1139366" cy="1151113"/>
        </p:xfrm>
        <a:graphic>
          <a:graphicData uri="http://schemas.openxmlformats.org/drawingml/2006/table">
            <a:tbl>
              <a:tblPr/>
              <a:tblGrid>
                <a:gridCol w="756953">
                  <a:extLst>
                    <a:ext uri="{9D8B030D-6E8A-4147-A177-3AD203B41FA5}">
                      <a16:colId xmlns:a16="http://schemas.microsoft.com/office/drawing/2014/main" val="20000"/>
                    </a:ext>
                  </a:extLst>
                </a:gridCol>
                <a:gridCol w="382413">
                  <a:extLst>
                    <a:ext uri="{9D8B030D-6E8A-4147-A177-3AD203B41FA5}">
                      <a16:colId xmlns:a16="http://schemas.microsoft.com/office/drawing/2014/main" val="20001"/>
                    </a:ext>
                  </a:extLst>
                </a:gridCol>
              </a:tblGrid>
              <a:tr h="154135">
                <a:tc gridSpan="2">
                  <a:txBody>
                    <a:bodyPr/>
                    <a:lstStyle/>
                    <a:p>
                      <a:pPr algn="ctr">
                        <a:lnSpc>
                          <a:spcPts val="1000"/>
                        </a:lnSpc>
                        <a:defRPr/>
                      </a:pPr>
                      <a:r>
                        <a:rPr lang="en-US" sz="865" spc="-19">
                          <a:solidFill>
                            <a:srgbClr val="000000"/>
                          </a:solidFill>
                          <a:latin typeface="Arial Bold"/>
                        </a:rPr>
                        <a:t>Réel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19">
                          <a:solidFill>
                            <a:srgbClr val="000000"/>
                          </a:solidFill>
                          <a:latin typeface="Arial Bold"/>
                        </a:rPr>
                        <a:t>Réel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5166">
                <a:tc>
                  <a:txBody>
                    <a:bodyPr/>
                    <a:lstStyle/>
                    <a:p>
                      <a:pPr algn="ctr">
                        <a:lnSpc>
                          <a:spcPts val="1000"/>
                        </a:lnSpc>
                        <a:defRPr/>
                      </a:pPr>
                      <a:r>
                        <a:rPr lang="en-US" sz="865" spc="-24">
                          <a:solidFill>
                            <a:srgbClr val="000000"/>
                          </a:solidFill>
                          <a:latin typeface="Arial Bold"/>
                        </a:rPr>
                        <a:t>HTG</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9">
                          <a:solidFill>
                            <a:srgbClr val="000000"/>
                          </a:solidFill>
                          <a:latin typeface="Arial Bold"/>
                        </a:rPr>
                        <a:t>Euros</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46402">
                <a:tc>
                  <a:txBody>
                    <a:bodyPr/>
                    <a:lstStyle/>
                    <a:p>
                      <a:pPr algn="r">
                        <a:lnSpc>
                          <a:spcPts val="976"/>
                        </a:lnSpc>
                        <a:defRPr/>
                      </a:pPr>
                      <a:r>
                        <a:rPr lang="en-US" sz="865">
                          <a:solidFill>
                            <a:srgbClr val="000000"/>
                          </a:solidFill>
                          <a:latin typeface="Arial"/>
                        </a:rPr>
                        <a:t>36 900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725</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71153">
                <a:tc>
                  <a:txBody>
                    <a:bodyPr/>
                    <a:lstStyle/>
                    <a:p>
                      <a:pPr algn="l">
                        <a:lnSpc>
                          <a:spcPts val="1038"/>
                        </a:lnSpc>
                        <a:defRPr/>
                      </a:pPr>
                      <a:endParaRPr lang="en-US" sz="1100"/>
                    </a:p>
                    <a:p>
                      <a:pPr algn="r">
                        <a:lnSpc>
                          <a:spcPts val="990"/>
                        </a:lnSpc>
                      </a:pPr>
                      <a:r>
                        <a:rPr lang="en-US" sz="865">
                          <a:solidFill>
                            <a:srgbClr val="000000"/>
                          </a:solidFill>
                          <a:latin typeface="Arial"/>
                        </a:rPr>
                        <a:t>23 225</a:t>
                      </a:r>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38"/>
                        </a:lnSpc>
                        <a:defRPr/>
                      </a:pPr>
                      <a:endParaRPr lang="en-US" sz="1100"/>
                    </a:p>
                    <a:p>
                      <a:pPr algn="r">
                        <a:lnSpc>
                          <a:spcPts val="990"/>
                        </a:lnSpc>
                      </a:pPr>
                      <a:r>
                        <a:rPr lang="en-US" sz="865" spc="-24">
                          <a:solidFill>
                            <a:srgbClr val="000000"/>
                          </a:solidFill>
                          <a:latin typeface="Arial"/>
                        </a:rPr>
                        <a:t>456</a:t>
                      </a:r>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39185">
                <a:tc>
                  <a:txBody>
                    <a:bodyPr/>
                    <a:lstStyle/>
                    <a:p>
                      <a:pPr algn="r">
                        <a:lnSpc>
                          <a:spcPts val="990"/>
                        </a:lnSpc>
                        <a:defRPr/>
                      </a:pPr>
                      <a:r>
                        <a:rPr lang="en-US" sz="865">
                          <a:solidFill>
                            <a:srgbClr val="000000"/>
                          </a:solidFill>
                          <a:latin typeface="Arial"/>
                        </a:rPr>
                        <a:t>60 125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1 181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38670">
                <a:tc>
                  <a:txBody>
                    <a:bodyPr/>
                    <a:lstStyle/>
                    <a:p>
                      <a:pPr algn="r">
                        <a:lnSpc>
                          <a:spcPts val="976"/>
                        </a:lnSpc>
                        <a:defRPr/>
                      </a:pPr>
                      <a:r>
                        <a:rPr lang="en-US" sz="865">
                          <a:solidFill>
                            <a:srgbClr val="000000"/>
                          </a:solidFill>
                          <a:latin typeface="Arial"/>
                        </a:rPr>
                        <a:t>102 500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2 013</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46402">
                <a:tc>
                  <a:txBody>
                    <a:bodyPr/>
                    <a:lstStyle/>
                    <a:p>
                      <a:pPr algn="r">
                        <a:lnSpc>
                          <a:spcPts val="1000"/>
                        </a:lnSpc>
                        <a:defRPr/>
                      </a:pPr>
                      <a:r>
                        <a:rPr lang="en-US" sz="865" spc="-24">
                          <a:solidFill>
                            <a:srgbClr val="000000"/>
                          </a:solidFill>
                          <a:latin typeface="Arial Bold"/>
                        </a:rPr>
                        <a:t>59</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24">
                          <a:solidFill>
                            <a:srgbClr val="000000"/>
                          </a:solidFill>
                          <a:latin typeface="Arial Bold"/>
                        </a:rPr>
                        <a:t>59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Freeform 6"/>
          <p:cNvSpPr/>
          <p:nvPr/>
        </p:nvSpPr>
        <p:spPr>
          <a:xfrm>
            <a:off x="1993905" y="7340264"/>
            <a:ext cx="1468208" cy="1468088"/>
          </a:xfrm>
          <a:custGeom>
            <a:avLst/>
            <a:gdLst/>
            <a:ahLst/>
            <a:cxnLst/>
            <a:rect l="l" t="t" r="r" b="b"/>
            <a:pathLst>
              <a:path w="1468208" h="1468088">
                <a:moveTo>
                  <a:pt x="0" y="0"/>
                </a:moveTo>
                <a:lnTo>
                  <a:pt x="1468208" y="0"/>
                </a:lnTo>
                <a:lnTo>
                  <a:pt x="1468208" y="1468088"/>
                </a:lnTo>
                <a:lnTo>
                  <a:pt x="0" y="14680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3141504" y="8186797"/>
            <a:ext cx="222290" cy="159389"/>
          </a:xfrm>
          <a:prstGeom prst="rect">
            <a:avLst/>
          </a:prstGeom>
        </p:spPr>
        <p:txBody>
          <a:bodyPr lIns="0" tIns="0" rIns="0" bIns="0" rtlCol="0" anchor="t">
            <a:spAutoFit/>
          </a:bodyPr>
          <a:lstStyle/>
          <a:p>
            <a:pPr algn="l">
              <a:lnSpc>
                <a:spcPts val="1154"/>
              </a:lnSpc>
            </a:pPr>
            <a:r>
              <a:rPr lang="en-US" sz="961" spc="-15">
                <a:solidFill>
                  <a:srgbClr val="000000"/>
                </a:solidFill>
                <a:latin typeface="TT Rounds Condensed"/>
              </a:rPr>
              <a:t>59%</a:t>
            </a:r>
          </a:p>
        </p:txBody>
      </p:sp>
      <p:sp>
        <p:nvSpPr>
          <p:cNvPr id="8" name="TextBox 8"/>
          <p:cNvSpPr txBox="1"/>
          <p:nvPr/>
        </p:nvSpPr>
        <p:spPr>
          <a:xfrm>
            <a:off x="2097109" y="7801942"/>
            <a:ext cx="222290" cy="159389"/>
          </a:xfrm>
          <a:prstGeom prst="rect">
            <a:avLst/>
          </a:prstGeom>
        </p:spPr>
        <p:txBody>
          <a:bodyPr lIns="0" tIns="0" rIns="0" bIns="0" rtlCol="0" anchor="t">
            <a:spAutoFit/>
          </a:bodyPr>
          <a:lstStyle/>
          <a:p>
            <a:pPr algn="l">
              <a:lnSpc>
                <a:spcPts val="1154"/>
              </a:lnSpc>
            </a:pPr>
            <a:r>
              <a:rPr lang="en-US" sz="961" spc="-15">
                <a:solidFill>
                  <a:srgbClr val="000000"/>
                </a:solidFill>
                <a:latin typeface="TT Rounds Condensed"/>
              </a:rPr>
              <a:t>41%</a:t>
            </a:r>
          </a:p>
        </p:txBody>
      </p:sp>
      <p:sp>
        <p:nvSpPr>
          <p:cNvPr id="9" name="TextBox 9"/>
          <p:cNvSpPr txBox="1"/>
          <p:nvPr/>
        </p:nvSpPr>
        <p:spPr>
          <a:xfrm>
            <a:off x="1826575" y="6711139"/>
            <a:ext cx="3309916" cy="364087"/>
          </a:xfrm>
          <a:prstGeom prst="rect">
            <a:avLst/>
          </a:prstGeom>
        </p:spPr>
        <p:txBody>
          <a:bodyPr lIns="0" tIns="0" rIns="0" bIns="0" rtlCol="0" anchor="t">
            <a:spAutoFit/>
          </a:bodyPr>
          <a:lstStyle/>
          <a:p>
            <a:pPr algn="l">
              <a:lnSpc>
                <a:spcPts val="1327"/>
              </a:lnSpc>
            </a:pPr>
            <a:r>
              <a:rPr lang="en-US" sz="1154">
                <a:solidFill>
                  <a:srgbClr val="000000"/>
                </a:solidFill>
                <a:latin typeface="Arial Bold"/>
              </a:rPr>
              <a:t>REPARTITION DES COUTS DU CHANTIER C3 A CAHOS</a:t>
            </a:r>
          </a:p>
        </p:txBody>
      </p:sp>
      <p:sp>
        <p:nvSpPr>
          <p:cNvPr id="10" name="Freeform 10"/>
          <p:cNvSpPr/>
          <p:nvPr/>
        </p:nvSpPr>
        <p:spPr>
          <a:xfrm>
            <a:off x="4229746" y="7827683"/>
            <a:ext cx="55572" cy="371908"/>
          </a:xfrm>
          <a:custGeom>
            <a:avLst/>
            <a:gdLst/>
            <a:ahLst/>
            <a:cxnLst/>
            <a:rect l="l" t="t" r="r" b="b"/>
            <a:pathLst>
              <a:path w="55572" h="371908">
                <a:moveTo>
                  <a:pt x="0" y="0"/>
                </a:moveTo>
                <a:lnTo>
                  <a:pt x="55572" y="0"/>
                </a:lnTo>
                <a:lnTo>
                  <a:pt x="55572" y="371908"/>
                </a:lnTo>
                <a:lnTo>
                  <a:pt x="0" y="3719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1"/>
          <p:cNvSpPr txBox="1"/>
          <p:nvPr/>
        </p:nvSpPr>
        <p:spPr>
          <a:xfrm>
            <a:off x="4309012" y="7762373"/>
            <a:ext cx="1239081" cy="480118"/>
          </a:xfrm>
          <a:prstGeom prst="rect">
            <a:avLst/>
          </a:prstGeom>
        </p:spPr>
        <p:txBody>
          <a:bodyPr lIns="0" tIns="0" rIns="0" bIns="0" rtlCol="0" anchor="t">
            <a:spAutoFit/>
          </a:bodyPr>
          <a:lstStyle/>
          <a:p>
            <a:pPr algn="l">
              <a:lnSpc>
                <a:spcPts val="1014"/>
              </a:lnSpc>
            </a:pPr>
            <a:r>
              <a:rPr lang="en-US" sz="865">
                <a:solidFill>
                  <a:srgbClr val="000000"/>
                </a:solidFill>
                <a:latin typeface="Arial"/>
              </a:rPr>
              <a:t>Rémunération de la main</a:t>
            </a:r>
          </a:p>
          <a:p>
            <a:pPr algn="l">
              <a:lnSpc>
                <a:spcPts val="1014"/>
              </a:lnSpc>
            </a:pPr>
            <a:r>
              <a:rPr lang="en-US" sz="865">
                <a:solidFill>
                  <a:srgbClr val="000000"/>
                </a:solidFill>
                <a:latin typeface="Arial"/>
              </a:rPr>
              <a:t>d'œuvre locale</a:t>
            </a:r>
          </a:p>
          <a:p>
            <a:pPr algn="l">
              <a:lnSpc>
                <a:spcPts val="1038"/>
              </a:lnSpc>
            </a:pPr>
            <a:r>
              <a:rPr lang="en-US" sz="865" spc="-9">
                <a:solidFill>
                  <a:srgbClr val="000000"/>
                </a:solidFill>
                <a:latin typeface="Arial"/>
              </a:rPr>
              <a:t>Achat de matériaux</a:t>
            </a:r>
          </a:p>
        </p:txBody>
      </p:sp>
      <p:grpSp>
        <p:nvGrpSpPr>
          <p:cNvPr id="12" name="Group 12"/>
          <p:cNvGrpSpPr/>
          <p:nvPr/>
        </p:nvGrpSpPr>
        <p:grpSpPr>
          <a:xfrm>
            <a:off x="1276531" y="6630097"/>
            <a:ext cx="4387776" cy="2440911"/>
            <a:chOff x="0" y="0"/>
            <a:chExt cx="6083300" cy="3384127"/>
          </a:xfrm>
        </p:grpSpPr>
        <p:sp>
          <p:nvSpPr>
            <p:cNvPr id="13" name="Freeform 13"/>
            <p:cNvSpPr/>
            <p:nvPr/>
          </p:nvSpPr>
          <p:spPr>
            <a:xfrm>
              <a:off x="0" y="0"/>
              <a:ext cx="6083300" cy="3384169"/>
            </a:xfrm>
            <a:custGeom>
              <a:avLst/>
              <a:gdLst/>
              <a:ahLst/>
              <a:cxnLst/>
              <a:rect l="l" t="t" r="r" b="b"/>
              <a:pathLst>
                <a:path w="6083300" h="3384169">
                  <a:moveTo>
                    <a:pt x="6350" y="3371469"/>
                  </a:moveTo>
                  <a:lnTo>
                    <a:pt x="6076950" y="3371469"/>
                  </a:lnTo>
                  <a:lnTo>
                    <a:pt x="6076950" y="3377819"/>
                  </a:lnTo>
                  <a:lnTo>
                    <a:pt x="6070600" y="3377819"/>
                  </a:lnTo>
                  <a:lnTo>
                    <a:pt x="6070600" y="6350"/>
                  </a:lnTo>
                  <a:lnTo>
                    <a:pt x="6076950" y="6350"/>
                  </a:lnTo>
                  <a:lnTo>
                    <a:pt x="6076950" y="12700"/>
                  </a:lnTo>
                  <a:lnTo>
                    <a:pt x="6350" y="12700"/>
                  </a:lnTo>
                  <a:lnTo>
                    <a:pt x="6350" y="6350"/>
                  </a:lnTo>
                  <a:lnTo>
                    <a:pt x="12700" y="6350"/>
                  </a:lnTo>
                  <a:lnTo>
                    <a:pt x="12700" y="3377819"/>
                  </a:lnTo>
                  <a:lnTo>
                    <a:pt x="6350" y="3377819"/>
                  </a:lnTo>
                  <a:lnTo>
                    <a:pt x="6350" y="3371469"/>
                  </a:lnTo>
                  <a:moveTo>
                    <a:pt x="6350" y="3384169"/>
                  </a:moveTo>
                  <a:cubicBezTo>
                    <a:pt x="2794" y="3384169"/>
                    <a:pt x="0" y="3381375"/>
                    <a:pt x="0" y="3377819"/>
                  </a:cubicBezTo>
                  <a:lnTo>
                    <a:pt x="0" y="6350"/>
                  </a:lnTo>
                  <a:cubicBezTo>
                    <a:pt x="0" y="2794"/>
                    <a:pt x="2794" y="0"/>
                    <a:pt x="6350" y="0"/>
                  </a:cubicBezTo>
                  <a:lnTo>
                    <a:pt x="6076950" y="0"/>
                  </a:lnTo>
                  <a:cubicBezTo>
                    <a:pt x="6080506" y="0"/>
                    <a:pt x="6083300" y="2794"/>
                    <a:pt x="6083300" y="6350"/>
                  </a:cubicBezTo>
                  <a:lnTo>
                    <a:pt x="6083300" y="3377819"/>
                  </a:lnTo>
                  <a:cubicBezTo>
                    <a:pt x="6083300" y="3381375"/>
                    <a:pt x="6080506" y="3384169"/>
                    <a:pt x="6076950" y="3384169"/>
                  </a:cubicBezTo>
                  <a:lnTo>
                    <a:pt x="6350" y="3384169"/>
                  </a:lnTo>
                  <a:close/>
                </a:path>
              </a:pathLst>
            </a:custGeom>
            <a:solidFill>
              <a:srgbClr val="858585"/>
            </a:solidFill>
          </p:spPr>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84010" y="418820"/>
            <a:ext cx="10535275" cy="9449359"/>
          </a:xfrm>
          <a:custGeom>
            <a:avLst/>
            <a:gdLst/>
            <a:ahLst/>
            <a:cxnLst/>
            <a:rect l="l" t="t" r="r" b="b"/>
            <a:pathLst>
              <a:path w="10535275" h="9449359">
                <a:moveTo>
                  <a:pt x="0" y="0"/>
                </a:moveTo>
                <a:lnTo>
                  <a:pt x="10535275" y="0"/>
                </a:lnTo>
                <a:lnTo>
                  <a:pt x="10535275" y="9449360"/>
                </a:lnTo>
                <a:lnTo>
                  <a:pt x="0" y="9449360"/>
                </a:lnTo>
                <a:lnTo>
                  <a:pt x="0" y="0"/>
                </a:lnTo>
                <a:close/>
              </a:path>
            </a:pathLst>
          </a:custGeom>
          <a:blipFill>
            <a:blip r:embed="rId2"/>
            <a:stretch>
              <a:fillRect b="-48655"/>
            </a:stretch>
          </a:blipFill>
        </p:spPr>
      </p:sp>
      <p:sp>
        <p:nvSpPr>
          <p:cNvPr id="3" name="TextBox 3"/>
          <p:cNvSpPr txBox="1"/>
          <p:nvPr/>
        </p:nvSpPr>
        <p:spPr>
          <a:xfrm>
            <a:off x="1028700" y="904875"/>
            <a:ext cx="3798238" cy="2066925"/>
          </a:xfrm>
          <a:prstGeom prst="rect">
            <a:avLst/>
          </a:prstGeom>
        </p:spPr>
        <p:txBody>
          <a:bodyPr lIns="0" tIns="0" rIns="0" bIns="0" rtlCol="0" anchor="t">
            <a:spAutoFit/>
          </a:bodyPr>
          <a:lstStyle/>
          <a:p>
            <a:pPr marL="0" lvl="0" indent="0">
              <a:lnSpc>
                <a:spcPts val="7650"/>
              </a:lnSpc>
            </a:pPr>
            <a:r>
              <a:rPr lang="en-US" sz="6375" strike="noStrike" spc="-113">
                <a:solidFill>
                  <a:srgbClr val="000000"/>
                </a:solidFill>
                <a:latin typeface="Arial Bold"/>
              </a:rPr>
              <a:t>CI3-Cahos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340791360"/>
              </p:ext>
            </p:extLst>
          </p:nvPr>
        </p:nvGraphicFramePr>
        <p:xfrm>
          <a:off x="6873704" y="1"/>
          <a:ext cx="11414296" cy="10299186"/>
        </p:xfrm>
        <a:graphic>
          <a:graphicData uri="http://schemas.openxmlformats.org/drawingml/2006/table">
            <a:tbl>
              <a:tblPr/>
              <a:tblGrid>
                <a:gridCol w="11414296">
                  <a:extLst>
                    <a:ext uri="{9D8B030D-6E8A-4147-A177-3AD203B41FA5}">
                      <a16:colId xmlns:a16="http://schemas.microsoft.com/office/drawing/2014/main" val="20000"/>
                    </a:ext>
                  </a:extLst>
                </a:gridCol>
              </a:tblGrid>
              <a:tr h="3778375">
                <a:tc>
                  <a:txBody>
                    <a:bodyPr/>
                    <a:lstStyle/>
                    <a:p>
                      <a:pPr algn="ctr">
                        <a:lnSpc>
                          <a:spcPts val="4303"/>
                        </a:lnSpc>
                        <a:defRPr/>
                      </a:pPr>
                      <a:r>
                        <a:rPr lang="en-US" sz="3074" spc="28">
                          <a:solidFill>
                            <a:srgbClr val="000000"/>
                          </a:solidFill>
                          <a:latin typeface="TT Rounds Condensed Bold"/>
                        </a:rPr>
                        <a:t>SEUIL A CHAMPION</a:t>
                      </a:r>
                      <a:endParaRPr lang="en-US" sz="1100"/>
                    </a:p>
                    <a:p>
                      <a:pPr algn="ctr">
                        <a:lnSpc>
                          <a:spcPts val="4303"/>
                        </a:lnSpc>
                      </a:pPr>
                      <a:endParaRPr lang="en-US" sz="1100"/>
                    </a:p>
                    <a:p>
                      <a:pPr algn="ctr">
                        <a:lnSpc>
                          <a:spcPts val="4303"/>
                        </a:lnSpc>
                      </a:pPr>
                      <a:r>
                        <a:rPr lang="en-US" sz="3074" spc="28">
                          <a:solidFill>
                            <a:srgbClr val="000000"/>
                          </a:solidFill>
                          <a:latin typeface="TT Rounds Condensed Bold"/>
                        </a:rPr>
                        <a:t>SM7-Cahos</a:t>
                      </a:r>
                    </a:p>
                    <a:p>
                      <a:pPr algn="ctr">
                        <a:lnSpc>
                          <a:spcPts val="4303"/>
                        </a:lnSpc>
                      </a:pPr>
                      <a:r>
                        <a:rPr lang="en-US" sz="3074" spc="28">
                          <a:solidFill>
                            <a:srgbClr val="000000"/>
                          </a:solidFill>
                          <a:latin typeface="TT Rounds Condensed Bold"/>
                        </a:rPr>
                        <a:t>Date de chantier : Mars 2015</a:t>
                      </a:r>
                    </a:p>
                    <a:p>
                      <a:pPr algn="ctr">
                        <a:lnSpc>
                          <a:spcPts val="4303"/>
                        </a:lnSpc>
                      </a:pPr>
                      <a:r>
                        <a:rPr lang="en-US" sz="3074" spc="28">
                          <a:solidFill>
                            <a:srgbClr val="000000"/>
                          </a:solidFill>
                          <a:latin typeface="TT Rounds Condensed Bold"/>
                          <a:ea typeface="TT Rounds Condensed Bold"/>
                        </a:rPr>
                        <a:t>Coordonnées GPS: (N 19°01’00,57’’ / 072°33’00,16’’)</a:t>
                      </a:r>
                    </a:p>
                    <a:p>
                      <a:pPr algn="ctr">
                        <a:lnSpc>
                          <a:spcPts val="4303"/>
                        </a:lnSpc>
                      </a:pPr>
                      <a:r>
                        <a:rPr lang="en-US" sz="3074" spc="28">
                          <a:solidFill>
                            <a:srgbClr val="000000"/>
                          </a:solidFill>
                          <a:latin typeface="TT Rounds Condensed Bold"/>
                        </a:rPr>
                        <a:t>Altitude : 730 m</a:t>
                      </a:r>
                    </a:p>
                    <a:p>
                      <a:pPr algn="ctr">
                        <a:lnSpc>
                          <a:spcPts val="4303"/>
                        </a:lnSpc>
                      </a:pPr>
                      <a:r>
                        <a:rPr lang="en-US" sz="3074" spc="28">
                          <a:solidFill>
                            <a:srgbClr val="000000"/>
                          </a:solidFill>
                          <a:latin typeface="TT Rounds Condensed Bold"/>
                          <a:ea typeface="TT Rounds Condensed Bold"/>
                        </a:rPr>
                        <a:t>Validation AFD: ANO N°4 - Décembre 2014</a:t>
                      </a:r>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4748220">
                <a:tc>
                  <a:txBody>
                    <a:bodyPr/>
                    <a:lstStyle/>
                    <a:p>
                      <a:pPr algn="ctr">
                        <a:lnSpc>
                          <a:spcPts val="2869"/>
                        </a:lnSpc>
                        <a:defRPr/>
                      </a:pPr>
                      <a:r>
                        <a:rPr lang="en-US" sz="2049">
                          <a:solidFill>
                            <a:srgbClr val="000000"/>
                          </a:solidFill>
                          <a:latin typeface="Arial"/>
                        </a:rPr>
                        <a:t>Dimensions en mètres : Seuil: (L) 12 x (H) 3.5 x (E) 1.3</a:t>
                      </a:r>
                      <a:endParaRPr lang="en-US" sz="1100"/>
                    </a:p>
                    <a:p>
                      <a:pPr algn="ctr">
                        <a:lnSpc>
                          <a:spcPts val="2869"/>
                        </a:lnSpc>
                      </a:pPr>
                      <a:endParaRPr lang="en-US" sz="1100"/>
                    </a:p>
                    <a:p>
                      <a:pPr algn="ctr">
                        <a:lnSpc>
                          <a:spcPts val="2869"/>
                        </a:lnSpc>
                      </a:pPr>
                      <a:r>
                        <a:rPr lang="en-US" sz="2049">
                          <a:solidFill>
                            <a:srgbClr val="000000"/>
                          </a:solidFill>
                          <a:latin typeface="Arial"/>
                        </a:rPr>
                        <a:t>S7 est placé dans la ravine Cahos. Cet ouvrage a un rôle de correction torrentielle dans la ravine Cahos qui se trouve être très encaissée. Lors des grosses pluies, les eaux de ruissellement charrient de gros bloc de calcaire.</a:t>
                      </a:r>
                    </a:p>
                    <a:p>
                      <a:pPr algn="ctr">
                        <a:lnSpc>
                          <a:spcPts val="2869"/>
                        </a:lnSpc>
                      </a:pPr>
                      <a:r>
                        <a:rPr lang="en-US" sz="2049">
                          <a:solidFill>
                            <a:srgbClr val="000000"/>
                          </a:solidFill>
                          <a:latin typeface="Arial"/>
                        </a:rPr>
                        <a:t>Il est situé au sein d'une zone de culture de maïs, d’haricots et de sorgho.</a:t>
                      </a:r>
                    </a:p>
                    <a:p>
                      <a:pPr algn="ctr">
                        <a:lnSpc>
                          <a:spcPts val="2869"/>
                        </a:lnSpc>
                      </a:pPr>
                      <a:r>
                        <a:rPr lang="en-US" sz="2049">
                          <a:solidFill>
                            <a:srgbClr val="000000"/>
                          </a:solidFill>
                          <a:latin typeface="Arial"/>
                        </a:rPr>
                        <a:t>19 personnes ont participé à la construction de cet ouvrage dont :</a:t>
                      </a:r>
                    </a:p>
                    <a:p>
                      <a:pPr algn="ctr">
                        <a:lnSpc>
                          <a:spcPts val="2869"/>
                        </a:lnSpc>
                      </a:pPr>
                      <a:r>
                        <a:rPr lang="en-US" sz="2049">
                          <a:solidFill>
                            <a:srgbClr val="000000"/>
                          </a:solidFill>
                          <a:latin typeface="Arial"/>
                        </a:rPr>
                        <a:t>7 apprentis maçons qui ont pu acquérir des compétences et des notions en maçonnerie</a:t>
                      </a:r>
                    </a:p>
                    <a:p>
                      <a:pPr algn="ctr">
                        <a:lnSpc>
                          <a:spcPts val="2869"/>
                        </a:lnSpc>
                      </a:pPr>
                      <a:r>
                        <a:rPr lang="en-US" sz="2049">
                          <a:solidFill>
                            <a:srgbClr val="000000"/>
                          </a:solidFill>
                          <a:latin typeface="Arial"/>
                        </a:rPr>
                        <a:t>pour pouvoir progressivement exercer une double activité en complément des travaux sur leurs exploitations agricoles, souvent très petites (0,5 – 1ha)</a:t>
                      </a:r>
                    </a:p>
                    <a:p>
                      <a:pPr algn="ctr">
                        <a:lnSpc>
                          <a:spcPts val="2869"/>
                        </a:lnSpc>
                      </a:pPr>
                      <a:r>
                        <a:rPr lang="en-US" sz="2049">
                          <a:solidFill>
                            <a:srgbClr val="000000"/>
                          </a:solidFill>
                          <a:latin typeface="Arial"/>
                        </a:rPr>
                        <a:t>10 manœuvres (fouille, manœuvre et autres) qui vont pouvoir gagner un revenu</a:t>
                      </a:r>
                    </a:p>
                    <a:p>
                      <a:pPr algn="ctr">
                        <a:lnSpc>
                          <a:spcPts val="2869"/>
                        </a:lnSpc>
                      </a:pPr>
                      <a:r>
                        <a:rPr lang="en-US" sz="2049">
                          <a:solidFill>
                            <a:srgbClr val="000000"/>
                          </a:solidFill>
                          <a:latin typeface="Arial"/>
                        </a:rPr>
                        <a:t>supplémentaire</a:t>
                      </a:r>
                    </a:p>
                    <a:p>
                      <a:pPr algn="ctr">
                        <a:lnSpc>
                          <a:spcPts val="2869"/>
                        </a:lnSpc>
                      </a:pPr>
                      <a:r>
                        <a:rPr lang="en-US" sz="2049">
                          <a:solidFill>
                            <a:srgbClr val="000000"/>
                          </a:solidFill>
                          <a:latin typeface="Arial"/>
                        </a:rPr>
                        <a:t>2 superviseurs présents pour l'accompagnement et le suivi du chantier</a:t>
                      </a:r>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760404">
                <a:tc>
                  <a:txBody>
                    <a:bodyPr/>
                    <a:lstStyle/>
                    <a:p>
                      <a:pPr algn="ctr">
                        <a:lnSpc>
                          <a:spcPts val="2869"/>
                        </a:lnSpc>
                        <a:defRPr/>
                      </a:pPr>
                      <a:endParaRPr lang="en-US" sz="1100" dirty="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
        <p:nvSpPr>
          <p:cNvPr id="3" name="Freeform 3"/>
          <p:cNvSpPr/>
          <p:nvPr/>
        </p:nvSpPr>
        <p:spPr>
          <a:xfrm>
            <a:off x="0" y="5344680"/>
            <a:ext cx="6873704" cy="4942320"/>
          </a:xfrm>
          <a:custGeom>
            <a:avLst/>
            <a:gdLst/>
            <a:ahLst/>
            <a:cxnLst/>
            <a:rect l="l" t="t" r="r" b="b"/>
            <a:pathLst>
              <a:path w="6873704" h="4942320">
                <a:moveTo>
                  <a:pt x="0" y="0"/>
                </a:moveTo>
                <a:lnTo>
                  <a:pt x="6873704" y="0"/>
                </a:lnTo>
                <a:lnTo>
                  <a:pt x="6873704" y="4942320"/>
                </a:lnTo>
                <a:lnTo>
                  <a:pt x="0" y="4942320"/>
                </a:lnTo>
                <a:lnTo>
                  <a:pt x="0" y="0"/>
                </a:lnTo>
                <a:close/>
              </a:path>
            </a:pathLst>
          </a:custGeom>
          <a:blipFill>
            <a:blip r:embed="rId2"/>
            <a:stretch>
              <a:fillRect l="-636" r="-13261"/>
            </a:stretch>
          </a:blipFill>
        </p:spPr>
      </p:sp>
      <p:sp>
        <p:nvSpPr>
          <p:cNvPr id="4" name="TextBox 4"/>
          <p:cNvSpPr txBox="1"/>
          <p:nvPr/>
        </p:nvSpPr>
        <p:spPr>
          <a:xfrm>
            <a:off x="1036619" y="1337310"/>
            <a:ext cx="4800467" cy="2090420"/>
          </a:xfrm>
          <a:prstGeom prst="rect">
            <a:avLst/>
          </a:prstGeom>
        </p:spPr>
        <p:txBody>
          <a:bodyPr lIns="0" tIns="0" rIns="0" bIns="0" rtlCol="0" anchor="t">
            <a:spAutoFit/>
          </a:bodyPr>
          <a:lstStyle/>
          <a:p>
            <a:pPr marL="0" lvl="0" indent="0">
              <a:lnSpc>
                <a:spcPts val="8319"/>
              </a:lnSpc>
            </a:pPr>
            <a:r>
              <a:rPr lang="en-US" sz="6399" spc="59">
                <a:solidFill>
                  <a:srgbClr val="000000"/>
                </a:solidFill>
                <a:latin typeface="TT Rounds Condensed"/>
              </a:rPr>
              <a:t>Seuil à Champion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730366" y="4334942"/>
            <a:ext cx="3635587" cy="844904"/>
          </a:xfrm>
          <a:prstGeom prst="rect">
            <a:avLst/>
          </a:prstGeom>
        </p:spPr>
        <p:txBody>
          <a:bodyPr lIns="0" tIns="0" rIns="0" bIns="0" rtlCol="0" anchor="t">
            <a:spAutoFit/>
          </a:bodyPr>
          <a:lstStyle/>
          <a:p>
            <a:pPr algn="ctr">
              <a:lnSpc>
                <a:spcPts val="3002"/>
              </a:lnSpc>
            </a:pPr>
            <a:r>
              <a:rPr lang="en-US" sz="3046" spc="-21">
                <a:solidFill>
                  <a:srgbClr val="000000"/>
                </a:solidFill>
                <a:latin typeface="Arial Bold"/>
              </a:rPr>
              <a:t>BILAN FINANCIER </a:t>
            </a:r>
          </a:p>
          <a:p>
            <a:pPr algn="ctr">
              <a:lnSpc>
                <a:spcPts val="3002"/>
              </a:lnSpc>
            </a:pPr>
            <a:r>
              <a:rPr lang="en-US" sz="3046" spc="-54">
                <a:solidFill>
                  <a:srgbClr val="000000"/>
                </a:solidFill>
                <a:latin typeface="Arial Bold"/>
              </a:rPr>
              <a:t>SM7-Cahos</a:t>
            </a:r>
          </a:p>
        </p:txBody>
      </p:sp>
      <p:sp>
        <p:nvSpPr>
          <p:cNvPr id="3" name="TextBox 3"/>
          <p:cNvSpPr txBox="1"/>
          <p:nvPr/>
        </p:nvSpPr>
        <p:spPr>
          <a:xfrm>
            <a:off x="3748370" y="2886292"/>
            <a:ext cx="572823" cy="163172"/>
          </a:xfrm>
          <a:prstGeom prst="rect">
            <a:avLst/>
          </a:prstGeom>
        </p:spPr>
        <p:txBody>
          <a:bodyPr lIns="0" tIns="0" rIns="0" bIns="0" rtlCol="0" anchor="t">
            <a:spAutoFit/>
          </a:bodyPr>
          <a:lstStyle/>
          <a:p>
            <a:pPr algn="l">
              <a:lnSpc>
                <a:spcPts val="1038"/>
              </a:lnSpc>
            </a:pPr>
            <a:r>
              <a:rPr lang="en-US" sz="865">
                <a:solidFill>
                  <a:srgbClr val="000000"/>
                </a:solidFill>
                <a:latin typeface="Arial"/>
              </a:rPr>
              <a:t>Taux = 58</a:t>
            </a:r>
          </a:p>
        </p:txBody>
      </p:sp>
      <p:sp>
        <p:nvSpPr>
          <p:cNvPr id="4" name="TextBox 4"/>
          <p:cNvSpPr txBox="1"/>
          <p:nvPr/>
        </p:nvSpPr>
        <p:spPr>
          <a:xfrm>
            <a:off x="4711542" y="2886292"/>
            <a:ext cx="476945" cy="163172"/>
          </a:xfrm>
          <a:prstGeom prst="rect">
            <a:avLst/>
          </a:prstGeom>
        </p:spPr>
        <p:txBody>
          <a:bodyPr lIns="0" tIns="0" rIns="0" bIns="0" rtlCol="0" anchor="t">
            <a:spAutoFit/>
          </a:bodyPr>
          <a:lstStyle/>
          <a:p>
            <a:pPr algn="l">
              <a:lnSpc>
                <a:spcPts val="1038"/>
              </a:lnSpc>
            </a:pPr>
            <a:r>
              <a:rPr lang="en-US" sz="865" spc="-9">
                <a:solidFill>
                  <a:srgbClr val="000000"/>
                </a:solidFill>
                <a:latin typeface="Arial"/>
              </a:rPr>
              <a:t>Prévision</a:t>
            </a:r>
          </a:p>
        </p:txBody>
      </p:sp>
      <p:graphicFrame>
        <p:nvGraphicFramePr>
          <p:cNvPr id="5" name="Table 5"/>
          <p:cNvGraphicFramePr>
            <a:graphicFrameLocks noGrp="1"/>
          </p:cNvGraphicFramePr>
          <p:nvPr/>
        </p:nvGraphicFramePr>
        <p:xfrm>
          <a:off x="1350451" y="1615259"/>
          <a:ext cx="5626357" cy="6341502"/>
        </p:xfrm>
        <a:graphic>
          <a:graphicData uri="http://schemas.openxmlformats.org/drawingml/2006/table">
            <a:tbl>
              <a:tblPr/>
              <a:tblGrid>
                <a:gridCol w="1212126">
                  <a:extLst>
                    <a:ext uri="{9D8B030D-6E8A-4147-A177-3AD203B41FA5}">
                      <a16:colId xmlns:a16="http://schemas.microsoft.com/office/drawing/2014/main" val="20000"/>
                    </a:ext>
                  </a:extLst>
                </a:gridCol>
                <a:gridCol w="466939">
                  <a:extLst>
                    <a:ext uri="{9D8B030D-6E8A-4147-A177-3AD203B41FA5}">
                      <a16:colId xmlns:a16="http://schemas.microsoft.com/office/drawing/2014/main" val="20001"/>
                    </a:ext>
                  </a:extLst>
                </a:gridCol>
                <a:gridCol w="512563">
                  <a:extLst>
                    <a:ext uri="{9D8B030D-6E8A-4147-A177-3AD203B41FA5}">
                      <a16:colId xmlns:a16="http://schemas.microsoft.com/office/drawing/2014/main" val="20002"/>
                    </a:ext>
                  </a:extLst>
                </a:gridCol>
                <a:gridCol w="450040">
                  <a:extLst>
                    <a:ext uri="{9D8B030D-6E8A-4147-A177-3AD203B41FA5}">
                      <a16:colId xmlns:a16="http://schemas.microsoft.com/office/drawing/2014/main" val="20003"/>
                    </a:ext>
                  </a:extLst>
                </a:gridCol>
                <a:gridCol w="515379">
                  <a:extLst>
                    <a:ext uri="{9D8B030D-6E8A-4147-A177-3AD203B41FA5}">
                      <a16:colId xmlns:a16="http://schemas.microsoft.com/office/drawing/2014/main" val="20004"/>
                    </a:ext>
                  </a:extLst>
                </a:gridCol>
                <a:gridCol w="502986">
                  <a:extLst>
                    <a:ext uri="{9D8B030D-6E8A-4147-A177-3AD203B41FA5}">
                      <a16:colId xmlns:a16="http://schemas.microsoft.com/office/drawing/2014/main" val="20005"/>
                    </a:ext>
                  </a:extLst>
                </a:gridCol>
                <a:gridCol w="512563">
                  <a:extLst>
                    <a:ext uri="{9D8B030D-6E8A-4147-A177-3AD203B41FA5}">
                      <a16:colId xmlns:a16="http://schemas.microsoft.com/office/drawing/2014/main" val="20006"/>
                    </a:ext>
                  </a:extLst>
                </a:gridCol>
                <a:gridCol w="470318">
                  <a:extLst>
                    <a:ext uri="{9D8B030D-6E8A-4147-A177-3AD203B41FA5}">
                      <a16:colId xmlns:a16="http://schemas.microsoft.com/office/drawing/2014/main" val="20007"/>
                    </a:ext>
                  </a:extLst>
                </a:gridCol>
                <a:gridCol w="488905">
                  <a:extLst>
                    <a:ext uri="{9D8B030D-6E8A-4147-A177-3AD203B41FA5}">
                      <a16:colId xmlns:a16="http://schemas.microsoft.com/office/drawing/2014/main" val="20008"/>
                    </a:ext>
                  </a:extLst>
                </a:gridCol>
                <a:gridCol w="494538">
                  <a:extLst>
                    <a:ext uri="{9D8B030D-6E8A-4147-A177-3AD203B41FA5}">
                      <a16:colId xmlns:a16="http://schemas.microsoft.com/office/drawing/2014/main" val="20009"/>
                    </a:ext>
                  </a:extLst>
                </a:gridCol>
              </a:tblGrid>
              <a:tr h="238609">
                <a:tc gridSpan="2">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gridSpan="4">
                  <a:txBody>
                    <a:bodyPr/>
                    <a:lstStyle/>
                    <a:p>
                      <a:pPr algn="ctr">
                        <a:lnSpc>
                          <a:spcPts val="1000"/>
                        </a:lnSpc>
                        <a:defRPr/>
                      </a:pPr>
                      <a:r>
                        <a:rPr lang="en-US" sz="865" spc="-9">
                          <a:solidFill>
                            <a:srgbClr val="000000"/>
                          </a:solidFill>
                          <a:latin typeface="Arial Bold"/>
                        </a:rPr>
                        <a:t>Prévisionnel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9">
                          <a:solidFill>
                            <a:srgbClr val="000000"/>
                          </a:solidFill>
                          <a:latin typeface="Arial Bold"/>
                        </a:rPr>
                        <a:t>Prévisionnel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9">
                          <a:solidFill>
                            <a:srgbClr val="000000"/>
                          </a:solidFill>
                          <a:latin typeface="Arial Bold"/>
                        </a:rPr>
                        <a:t>Prévisionnel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9">
                          <a:solidFill>
                            <a:srgbClr val="000000"/>
                          </a:solidFill>
                          <a:latin typeface="Arial Bold"/>
                        </a:rPr>
                        <a:t>Prévisionnel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gridSpan="4">
                  <a:txBody>
                    <a:bodyPr/>
                    <a:lstStyle/>
                    <a:p>
                      <a:pPr algn="ctr">
                        <a:lnSpc>
                          <a:spcPts val="1000"/>
                        </a:lnSpc>
                        <a:defRPr/>
                      </a:pPr>
                      <a:r>
                        <a:rPr lang="en-US" sz="865" spc="-19">
                          <a:solidFill>
                            <a:srgbClr val="000000"/>
                          </a:solidFill>
                          <a:latin typeface="Arial Bold"/>
                        </a:rPr>
                        <a:t>Réel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19">
                          <a:solidFill>
                            <a:srgbClr val="000000"/>
                          </a:solidFill>
                          <a:latin typeface="Arial Bold"/>
                        </a:rPr>
                        <a:t>Réel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19">
                          <a:solidFill>
                            <a:srgbClr val="000000"/>
                          </a:solidFill>
                          <a:latin typeface="Arial Bold"/>
                        </a:rPr>
                        <a:t>Réel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19">
                          <a:solidFill>
                            <a:srgbClr val="000000"/>
                          </a:solidFill>
                          <a:latin typeface="Arial Bold"/>
                        </a:rPr>
                        <a:t>Réel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5319">
                <a:tc>
                  <a:txBody>
                    <a:bodyPr/>
                    <a:lstStyle/>
                    <a:p>
                      <a:pPr algn="l">
                        <a:lnSpc>
                          <a:spcPts val="1038"/>
                        </a:lnSpc>
                        <a:defRPr/>
                      </a:pPr>
                      <a:r>
                        <a:rPr lang="en-US" sz="865" spc="-9">
                          <a:solidFill>
                            <a:srgbClr val="000000"/>
                          </a:solidFill>
                          <a:latin typeface="Arial Bold"/>
                        </a:rPr>
                        <a:t>Descriptif</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38"/>
                        </a:lnSpc>
                        <a:defRPr/>
                      </a:pPr>
                      <a:r>
                        <a:rPr lang="en-US" sz="865" spc="-9">
                          <a:solidFill>
                            <a:srgbClr val="000000"/>
                          </a:solidFill>
                          <a:latin typeface="Arial Bold"/>
                        </a:rPr>
                        <a:t>Mesure</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1038"/>
                        </a:lnSpc>
                        <a:defRPr/>
                      </a:pPr>
                      <a:r>
                        <a:rPr lang="en-US" sz="865" spc="-9">
                          <a:solidFill>
                            <a:srgbClr val="000000"/>
                          </a:solidFill>
                          <a:latin typeface="Arial Bold"/>
                        </a:rPr>
                        <a:t>Quantité</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1038"/>
                        </a:lnSpc>
                        <a:defRPr/>
                      </a:pPr>
                      <a:r>
                        <a:rPr lang="en-US" sz="865">
                          <a:solidFill>
                            <a:srgbClr val="000000"/>
                          </a:solidFill>
                          <a:latin typeface="Arial Bold"/>
                        </a:rPr>
                        <a:t>Prix U.</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24">
                          <a:solidFill>
                            <a:srgbClr val="000000"/>
                          </a:solidFill>
                          <a:latin typeface="Arial Bold"/>
                        </a:rPr>
                        <a:t>Total en HTG</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9">
                          <a:solidFill>
                            <a:srgbClr val="000000"/>
                          </a:solidFill>
                          <a:latin typeface="Arial Bold"/>
                        </a:rPr>
                        <a:t>Total en EUR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1038"/>
                        </a:lnSpc>
                        <a:defRPr/>
                      </a:pPr>
                      <a:r>
                        <a:rPr lang="en-US" sz="865" spc="-9">
                          <a:solidFill>
                            <a:srgbClr val="000000"/>
                          </a:solidFill>
                          <a:latin typeface="Arial Bold"/>
                        </a:rPr>
                        <a:t>Quantité</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1038"/>
                        </a:lnSpc>
                        <a:defRPr/>
                      </a:pPr>
                      <a:r>
                        <a:rPr lang="en-US" sz="865">
                          <a:solidFill>
                            <a:srgbClr val="000000"/>
                          </a:solidFill>
                          <a:latin typeface="Arial Bold"/>
                        </a:rPr>
                        <a:t>Prix U.</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24">
                          <a:solidFill>
                            <a:srgbClr val="000000"/>
                          </a:solidFill>
                          <a:latin typeface="Arial Bold"/>
                        </a:rPr>
                        <a:t>Total en HTG</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9">
                          <a:solidFill>
                            <a:srgbClr val="000000"/>
                          </a:solidFill>
                          <a:latin typeface="Arial Bold"/>
                        </a:rPr>
                        <a:t>Total en EUR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8609">
                <a:tc>
                  <a:txBody>
                    <a:bodyPr/>
                    <a:lstStyle/>
                    <a:p>
                      <a:pPr algn="l">
                        <a:lnSpc>
                          <a:spcPts val="990"/>
                        </a:lnSpc>
                        <a:defRPr/>
                      </a:pPr>
                      <a:r>
                        <a:rPr lang="en-US" sz="865">
                          <a:solidFill>
                            <a:srgbClr val="000000"/>
                          </a:solidFill>
                          <a:latin typeface="Arial"/>
                        </a:rPr>
                        <a:t>MO Matériaux locaux</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90"/>
                        </a:lnSpc>
                        <a:defRPr/>
                      </a:pPr>
                      <a:r>
                        <a:rPr lang="en-US" sz="865">
                          <a:solidFill>
                            <a:srgbClr val="000000"/>
                          </a:solidFill>
                          <a:latin typeface="Arial Bold"/>
                        </a:rPr>
                        <a:t>79 750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90"/>
                        </a:lnSpc>
                        <a:defRPr/>
                      </a:pPr>
                      <a:r>
                        <a:rPr lang="en-US" sz="865" spc="-24">
                          <a:solidFill>
                            <a:srgbClr val="000000"/>
                          </a:solidFill>
                          <a:latin typeface="Arial Bold"/>
                        </a:rPr>
                        <a:t>1 375</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90"/>
                        </a:lnSpc>
                        <a:defRPr/>
                      </a:pPr>
                      <a:r>
                        <a:rPr lang="en-US" sz="865">
                          <a:solidFill>
                            <a:srgbClr val="000000"/>
                          </a:solidFill>
                          <a:latin typeface="Arial Bold"/>
                        </a:rPr>
                        <a:t>67 525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90"/>
                        </a:lnSpc>
                        <a:defRPr/>
                      </a:pPr>
                      <a:r>
                        <a:rPr lang="en-US" sz="865" spc="-24">
                          <a:solidFill>
                            <a:srgbClr val="000000"/>
                          </a:solidFill>
                          <a:latin typeface="Arial Bold"/>
                        </a:rPr>
                        <a:t>1 326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238609">
                <a:tc>
                  <a:txBody>
                    <a:bodyPr/>
                    <a:lstStyle/>
                    <a:p>
                      <a:pPr algn="l">
                        <a:lnSpc>
                          <a:spcPts val="990"/>
                        </a:lnSpc>
                        <a:defRPr/>
                      </a:pPr>
                      <a:r>
                        <a:rPr lang="en-US" sz="865" spc="-9">
                          <a:solidFill>
                            <a:srgbClr val="000000"/>
                          </a:solidFill>
                          <a:latin typeface="Arial"/>
                        </a:rPr>
                        <a:t>Roches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24">
                          <a:solidFill>
                            <a:srgbClr val="000000"/>
                          </a:solidFill>
                          <a:latin typeface="Arial"/>
                        </a:rPr>
                        <a:t>m³</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56014">
                <a:tc>
                  <a:txBody>
                    <a:bodyPr/>
                    <a:lstStyle/>
                    <a:p>
                      <a:pPr algn="l">
                        <a:lnSpc>
                          <a:spcPts val="976"/>
                        </a:lnSpc>
                        <a:defRPr/>
                      </a:pPr>
                      <a:r>
                        <a:rPr lang="en-US" sz="865" spc="-9">
                          <a:solidFill>
                            <a:srgbClr val="000000"/>
                          </a:solidFill>
                          <a:latin typeface="Arial"/>
                        </a:rPr>
                        <a:t>Sable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brouette</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62 500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1 078</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492</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49 200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966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56014">
                <a:tc>
                  <a:txBody>
                    <a:bodyPr/>
                    <a:lstStyle/>
                    <a:p>
                      <a:pPr algn="l">
                        <a:lnSpc>
                          <a:spcPts val="976"/>
                        </a:lnSpc>
                        <a:defRPr/>
                      </a:pPr>
                      <a:r>
                        <a:rPr lang="en-US" sz="865" spc="-24">
                          <a:solidFill>
                            <a:srgbClr val="000000"/>
                          </a:solidFill>
                          <a:latin typeface="Arial"/>
                        </a:rPr>
                        <a:t>Eau</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19">
                          <a:solidFill>
                            <a:srgbClr val="000000"/>
                          </a:solidFill>
                          <a:latin typeface="Arial"/>
                        </a:rPr>
                        <a:t>drum</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65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9 750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168</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63</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9 450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186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56014">
                <a:tc>
                  <a:txBody>
                    <a:bodyPr/>
                    <a:lstStyle/>
                    <a:p>
                      <a:pPr algn="l">
                        <a:lnSpc>
                          <a:spcPts val="976"/>
                        </a:lnSpc>
                        <a:defRPr/>
                      </a:pPr>
                      <a:r>
                        <a:rPr lang="en-US" sz="865" spc="-9">
                          <a:solidFill>
                            <a:srgbClr val="000000"/>
                          </a:solidFill>
                          <a:latin typeface="Arial"/>
                        </a:rPr>
                        <a:t>Gravier</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brouette</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60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7 500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129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71</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8 875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174</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8609">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38609">
                <a:tc>
                  <a:txBody>
                    <a:bodyPr/>
                    <a:lstStyle/>
                    <a:p>
                      <a:pPr algn="l">
                        <a:lnSpc>
                          <a:spcPts val="990"/>
                        </a:lnSpc>
                        <a:defRPr/>
                      </a:pPr>
                      <a:r>
                        <a:rPr lang="en-US" sz="865" spc="-9">
                          <a:solidFill>
                            <a:srgbClr val="000000"/>
                          </a:solidFill>
                          <a:latin typeface="Arial"/>
                        </a:rPr>
                        <a:t>Autres matériaux</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90"/>
                        </a:lnSpc>
                        <a:defRPr/>
                      </a:pPr>
                      <a:r>
                        <a:rPr lang="en-US" sz="865">
                          <a:solidFill>
                            <a:srgbClr val="000000"/>
                          </a:solidFill>
                          <a:latin typeface="Arial Bold"/>
                        </a:rPr>
                        <a:t>112 850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90"/>
                        </a:lnSpc>
                        <a:defRPr/>
                      </a:pPr>
                      <a:r>
                        <a:rPr lang="en-US" sz="865" spc="-24">
                          <a:solidFill>
                            <a:srgbClr val="000000"/>
                          </a:solidFill>
                          <a:latin typeface="Arial Bold"/>
                        </a:rPr>
                        <a:t>1 946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90"/>
                        </a:lnSpc>
                        <a:defRPr/>
                      </a:pPr>
                      <a:r>
                        <a:rPr lang="en-US" sz="865">
                          <a:solidFill>
                            <a:srgbClr val="000000"/>
                          </a:solidFill>
                          <a:latin typeface="Arial Bold"/>
                        </a:rPr>
                        <a:t>118 185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90"/>
                        </a:lnSpc>
                        <a:defRPr/>
                      </a:pPr>
                      <a:r>
                        <a:rPr lang="en-US" sz="865" spc="-24">
                          <a:solidFill>
                            <a:srgbClr val="000000"/>
                          </a:solidFill>
                          <a:latin typeface="Arial Bold"/>
                        </a:rPr>
                        <a:t>2 321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8"/>
                  </a:ext>
                </a:extLst>
              </a:tr>
              <a:tr h="156014">
                <a:tc>
                  <a:txBody>
                    <a:bodyPr/>
                    <a:lstStyle/>
                    <a:p>
                      <a:pPr algn="l">
                        <a:lnSpc>
                          <a:spcPts val="990"/>
                        </a:lnSpc>
                        <a:defRPr/>
                      </a:pPr>
                      <a:r>
                        <a:rPr lang="en-US" sz="865">
                          <a:solidFill>
                            <a:srgbClr val="000000"/>
                          </a:solidFill>
                          <a:latin typeface="Arial"/>
                        </a:rPr>
                        <a:t>Fer 3/8</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9">
                          <a:solidFill>
                            <a:srgbClr val="000000"/>
                          </a:solidFill>
                          <a:latin typeface="Arial"/>
                        </a:rPr>
                        <a:t>barre</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30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7 500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129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30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225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6 750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133</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56014">
                <a:tc>
                  <a:txBody>
                    <a:bodyPr/>
                    <a:lstStyle/>
                    <a:p>
                      <a:pPr algn="l">
                        <a:lnSpc>
                          <a:spcPts val="976"/>
                        </a:lnSpc>
                        <a:defRPr/>
                      </a:pPr>
                      <a:r>
                        <a:rPr lang="en-US" sz="865">
                          <a:solidFill>
                            <a:srgbClr val="000000"/>
                          </a:solidFill>
                          <a:latin typeface="Arial"/>
                        </a:rPr>
                        <a:t>Barres fer ¼</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barre</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40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75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40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70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2 800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55</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56014">
                <a:tc>
                  <a:txBody>
                    <a:bodyPr/>
                    <a:lstStyle/>
                    <a:p>
                      <a:pPr algn="l">
                        <a:lnSpc>
                          <a:spcPts val="976"/>
                        </a:lnSpc>
                        <a:defRPr/>
                      </a:pPr>
                      <a:r>
                        <a:rPr lang="en-US" sz="865" spc="-9">
                          <a:solidFill>
                            <a:srgbClr val="000000"/>
                          </a:solidFill>
                          <a:latin typeface="Arial"/>
                        </a:rPr>
                        <a:t>Planche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Unité</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6</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6 000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103</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6</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1 100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6 600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130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56014">
                <a:tc>
                  <a:txBody>
                    <a:bodyPr/>
                    <a:lstStyle/>
                    <a:p>
                      <a:pPr algn="l">
                        <a:lnSpc>
                          <a:spcPts val="976"/>
                        </a:lnSpc>
                        <a:defRPr/>
                      </a:pPr>
                      <a:r>
                        <a:rPr lang="en-US" sz="865" spc="-9">
                          <a:solidFill>
                            <a:srgbClr val="000000"/>
                          </a:solidFill>
                          <a:latin typeface="Arial"/>
                        </a:rPr>
                        <a:t>Clous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livre</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56014">
                <a:tc>
                  <a:txBody>
                    <a:bodyPr/>
                    <a:lstStyle/>
                    <a:p>
                      <a:pPr algn="l">
                        <a:lnSpc>
                          <a:spcPts val="976"/>
                        </a:lnSpc>
                        <a:defRPr/>
                      </a:pPr>
                      <a:r>
                        <a:rPr lang="en-US" sz="865" spc="-9">
                          <a:solidFill>
                            <a:srgbClr val="000000"/>
                          </a:solidFill>
                          <a:latin typeface="Arial"/>
                        </a:rPr>
                        <a:t>Ciment</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24">
                          <a:solidFill>
                            <a:srgbClr val="000000"/>
                          </a:solidFill>
                          <a:latin typeface="Arial"/>
                        </a:rPr>
                        <a:t>sac</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240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84 000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1 448</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240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340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81 600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1 602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56014">
                <a:tc>
                  <a:txBody>
                    <a:bodyPr/>
                    <a:lstStyle/>
                    <a:p>
                      <a:pPr algn="l">
                        <a:lnSpc>
                          <a:spcPts val="990"/>
                        </a:lnSpc>
                        <a:defRPr/>
                      </a:pPr>
                      <a:r>
                        <a:rPr lang="en-US" sz="865" spc="-9">
                          <a:solidFill>
                            <a:srgbClr val="000000"/>
                          </a:solidFill>
                          <a:latin typeface="Arial"/>
                        </a:rPr>
                        <a:t>Fil à ligature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9">
                          <a:solidFill>
                            <a:srgbClr val="000000"/>
                          </a:solidFill>
                          <a:latin typeface="Arial"/>
                        </a:rPr>
                        <a:t>livres</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20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17</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20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20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56014">
                <a:tc>
                  <a:txBody>
                    <a:bodyPr/>
                    <a:lstStyle/>
                    <a:p>
                      <a:pPr algn="l">
                        <a:lnSpc>
                          <a:spcPts val="990"/>
                        </a:lnSpc>
                        <a:defRPr/>
                      </a:pPr>
                      <a:r>
                        <a:rPr lang="en-US" sz="865" spc="-9">
                          <a:solidFill>
                            <a:srgbClr val="000000"/>
                          </a:solidFill>
                          <a:latin typeface="Arial"/>
                        </a:rPr>
                        <a:t>Plywood</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9">
                          <a:solidFill>
                            <a:srgbClr val="000000"/>
                          </a:solidFill>
                          <a:latin typeface="Arial"/>
                        </a:rPr>
                        <a:t>Unité</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1 750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8 750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151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1 750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8 750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172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56014">
                <a:tc>
                  <a:txBody>
                    <a:bodyPr/>
                    <a:lstStyle/>
                    <a:p>
                      <a:pPr algn="l">
                        <a:lnSpc>
                          <a:spcPts val="976"/>
                        </a:lnSpc>
                        <a:defRPr/>
                      </a:pPr>
                      <a:r>
                        <a:rPr lang="en-US" sz="865" spc="-9">
                          <a:solidFill>
                            <a:srgbClr val="000000"/>
                          </a:solidFill>
                          <a:latin typeface="Arial"/>
                        </a:rPr>
                        <a:t>2*4*16</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Unité</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4</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2 100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4</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2 200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43</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38609">
                <a:tc>
                  <a:txBody>
                    <a:bodyPr/>
                    <a:lstStyle/>
                    <a:p>
                      <a:pPr algn="l">
                        <a:lnSpc>
                          <a:spcPts val="976"/>
                        </a:lnSpc>
                        <a:defRPr/>
                      </a:pPr>
                      <a:r>
                        <a:rPr lang="en-US" sz="865" spc="-9">
                          <a:solidFill>
                            <a:srgbClr val="FFFFFF"/>
                          </a:solidFill>
                          <a:latin typeface="Arial"/>
                        </a:rPr>
                        <a:t>Tuyaux/pioches/serrures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r">
                        <a:lnSpc>
                          <a:spcPts val="976"/>
                        </a:lnSpc>
                        <a:defRPr/>
                      </a:pPr>
                      <a:r>
                        <a:rPr lang="en-US" sz="865" spc="-24">
                          <a:solidFill>
                            <a:srgbClr val="FFFFFF"/>
                          </a:solidFill>
                          <a:latin typeface="Arial"/>
                        </a:rPr>
                        <a:t>7 985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r">
                        <a:lnSpc>
                          <a:spcPts val="976"/>
                        </a:lnSpc>
                        <a:defRPr/>
                      </a:pPr>
                      <a:r>
                        <a:rPr lang="en-US" sz="865" spc="-24">
                          <a:solidFill>
                            <a:srgbClr val="FFFFFF"/>
                          </a:solidFill>
                          <a:latin typeface="Arial"/>
                        </a:rPr>
                        <a:t>157</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extLst>
                  <a:ext uri="{0D108BD9-81ED-4DB2-BD59-A6C34878D82A}">
                    <a16:rowId xmlns:a16="http://schemas.microsoft.com/office/drawing/2014/main" val="10017"/>
                  </a:ext>
                </a:extLst>
              </a:tr>
              <a:tr h="238609">
                <a:tc>
                  <a:txBody>
                    <a:bodyPr/>
                    <a:lstStyle/>
                    <a:p>
                      <a:pPr algn="l">
                        <a:lnSpc>
                          <a:spcPts val="976"/>
                        </a:lnSpc>
                        <a:defRPr/>
                      </a:pPr>
                      <a:r>
                        <a:rPr lang="en-US" sz="865" spc="-9">
                          <a:solidFill>
                            <a:srgbClr val="000000"/>
                          </a:solidFill>
                          <a:latin typeface="Arial"/>
                        </a:rPr>
                        <a:t>Main-d’œuvre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a:solidFill>
                            <a:srgbClr val="000000"/>
                          </a:solidFill>
                          <a:latin typeface="Arial Bold"/>
                        </a:rPr>
                        <a:t>82 500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1 422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a:solidFill>
                            <a:srgbClr val="000000"/>
                          </a:solidFill>
                          <a:latin typeface="Arial Bold"/>
                        </a:rPr>
                        <a:t>60 175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1 182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8"/>
                  </a:ext>
                </a:extLst>
              </a:tr>
              <a:tr h="156014">
                <a:tc>
                  <a:txBody>
                    <a:bodyPr/>
                    <a:lstStyle/>
                    <a:p>
                      <a:pPr algn="l">
                        <a:lnSpc>
                          <a:spcPts val="976"/>
                        </a:lnSpc>
                        <a:defRPr/>
                      </a:pPr>
                      <a:r>
                        <a:rPr lang="en-US" sz="865" spc="-9">
                          <a:solidFill>
                            <a:srgbClr val="000000"/>
                          </a:solidFill>
                          <a:latin typeface="Arial"/>
                        </a:rPr>
                        <a:t>Fouille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24">
                          <a:solidFill>
                            <a:srgbClr val="000000"/>
                          </a:solidFill>
                          <a:latin typeface="Arial"/>
                        </a:rPr>
                        <a:t>m³</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15 000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259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15 000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295</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56014">
                <a:tc>
                  <a:txBody>
                    <a:bodyPr/>
                    <a:lstStyle/>
                    <a:p>
                      <a:pPr algn="l">
                        <a:lnSpc>
                          <a:spcPts val="990"/>
                        </a:lnSpc>
                        <a:defRPr/>
                      </a:pPr>
                      <a:r>
                        <a:rPr lang="en-US" sz="865">
                          <a:solidFill>
                            <a:srgbClr val="000000"/>
                          </a:solidFill>
                          <a:latin typeface="Arial"/>
                        </a:rPr>
                        <a:t>Boss en chef</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19">
                          <a:solidFill>
                            <a:srgbClr val="000000"/>
                          </a:solidFill>
                          <a:latin typeface="Arial"/>
                        </a:rPr>
                        <a:t>Jour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7 500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129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11</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5 500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108</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56014">
                <a:tc>
                  <a:txBody>
                    <a:bodyPr/>
                    <a:lstStyle/>
                    <a:p>
                      <a:pPr algn="l">
                        <a:lnSpc>
                          <a:spcPts val="990"/>
                        </a:lnSpc>
                        <a:defRPr/>
                      </a:pPr>
                      <a:r>
                        <a:rPr lang="en-US" sz="865" spc="-9">
                          <a:solidFill>
                            <a:srgbClr val="000000"/>
                          </a:solidFill>
                          <a:latin typeface="Arial"/>
                        </a:rPr>
                        <a:t>Contremaître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19">
                          <a:solidFill>
                            <a:srgbClr val="000000"/>
                          </a:solidFill>
                          <a:latin typeface="Arial"/>
                        </a:rPr>
                        <a:t>Jour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7 500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129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11</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5 500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108</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238609">
                <a:tc>
                  <a:txBody>
                    <a:bodyPr/>
                    <a:lstStyle/>
                    <a:p>
                      <a:pPr algn="l">
                        <a:lnSpc>
                          <a:spcPts val="976"/>
                        </a:lnSpc>
                        <a:defRPr/>
                      </a:pPr>
                      <a:r>
                        <a:rPr lang="en-US" sz="865" spc="-19">
                          <a:solidFill>
                            <a:srgbClr val="FFFFFF"/>
                          </a:solidFill>
                          <a:latin typeface="Arial"/>
                        </a:rPr>
                        <a:t>Boss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l">
                        <a:lnSpc>
                          <a:spcPts val="976"/>
                        </a:lnSpc>
                        <a:defRPr/>
                      </a:pPr>
                      <a:r>
                        <a:rPr lang="en-US" sz="865" spc="-19">
                          <a:solidFill>
                            <a:srgbClr val="FFFFFF"/>
                          </a:solidFill>
                          <a:latin typeface="Arial"/>
                        </a:rPr>
                        <a:t>Jour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r">
                        <a:lnSpc>
                          <a:spcPts val="976"/>
                        </a:lnSpc>
                        <a:defRPr/>
                      </a:pPr>
                      <a:r>
                        <a:rPr lang="en-US" sz="865" spc="-48">
                          <a:solidFill>
                            <a:srgbClr val="FFFFFF"/>
                          </a:solidFill>
                          <a:latin typeface="Arial"/>
                        </a:rPr>
                        <a:t>8</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r">
                        <a:lnSpc>
                          <a:spcPts val="976"/>
                        </a:lnSpc>
                        <a:defRPr/>
                      </a:pPr>
                      <a:r>
                        <a:rPr lang="en-US" sz="865" spc="-24">
                          <a:solidFill>
                            <a:srgbClr val="FFFFFF"/>
                          </a:solidFill>
                          <a:latin typeface="Arial"/>
                        </a:rPr>
                        <a:t>400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r">
                        <a:lnSpc>
                          <a:spcPts val="976"/>
                        </a:lnSpc>
                        <a:defRPr/>
                      </a:pPr>
                      <a:r>
                        <a:rPr lang="en-US" sz="865" spc="-24">
                          <a:solidFill>
                            <a:srgbClr val="FFFFFF"/>
                          </a:solidFill>
                          <a:latin typeface="Arial"/>
                        </a:rPr>
                        <a:t>3 200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r">
                        <a:lnSpc>
                          <a:spcPts val="976"/>
                        </a:lnSpc>
                        <a:defRPr/>
                      </a:pPr>
                      <a:r>
                        <a:rPr lang="en-US" sz="865" spc="-24">
                          <a:solidFill>
                            <a:srgbClr val="FFFFFF"/>
                          </a:solidFill>
                          <a:latin typeface="Arial"/>
                        </a:rPr>
                        <a:t>63</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extLst>
                  <a:ext uri="{0D108BD9-81ED-4DB2-BD59-A6C34878D82A}">
                    <a16:rowId xmlns:a16="http://schemas.microsoft.com/office/drawing/2014/main" val="10022"/>
                  </a:ext>
                </a:extLst>
              </a:tr>
              <a:tr h="156014">
                <a:tc>
                  <a:txBody>
                    <a:bodyPr/>
                    <a:lstStyle/>
                    <a:p>
                      <a:pPr algn="l">
                        <a:lnSpc>
                          <a:spcPts val="976"/>
                        </a:lnSpc>
                        <a:defRPr/>
                      </a:pPr>
                      <a:r>
                        <a:rPr lang="en-US" sz="865" spc="-9">
                          <a:solidFill>
                            <a:srgbClr val="000000"/>
                          </a:solidFill>
                          <a:latin typeface="Arial"/>
                        </a:rPr>
                        <a:t>Maçons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19">
                          <a:solidFill>
                            <a:srgbClr val="000000"/>
                          </a:solidFill>
                          <a:latin typeface="Arial"/>
                        </a:rPr>
                        <a:t>Jour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60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21 000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362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69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156014">
                <a:tc>
                  <a:txBody>
                    <a:bodyPr/>
                    <a:lstStyle/>
                    <a:p>
                      <a:pPr algn="l">
                        <a:lnSpc>
                          <a:spcPts val="976"/>
                        </a:lnSpc>
                        <a:defRPr/>
                      </a:pPr>
                      <a:r>
                        <a:rPr lang="en-US" sz="865" spc="-9">
                          <a:solidFill>
                            <a:srgbClr val="000000"/>
                          </a:solidFill>
                          <a:latin typeface="Arial"/>
                        </a:rPr>
                        <a:t>Maître-pelle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19">
                          <a:solidFill>
                            <a:srgbClr val="000000"/>
                          </a:solidFill>
                          <a:latin typeface="Arial"/>
                        </a:rPr>
                        <a:t>Jour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7 500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129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49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156014">
                <a:tc>
                  <a:txBody>
                    <a:bodyPr/>
                    <a:lstStyle/>
                    <a:p>
                      <a:pPr algn="l">
                        <a:lnSpc>
                          <a:spcPts val="976"/>
                        </a:lnSpc>
                        <a:defRPr/>
                      </a:pPr>
                      <a:r>
                        <a:rPr lang="en-US" sz="865" spc="-9">
                          <a:solidFill>
                            <a:srgbClr val="000000"/>
                          </a:solidFill>
                          <a:latin typeface="Arial"/>
                        </a:rPr>
                        <a:t>Manœuvre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19">
                          <a:solidFill>
                            <a:srgbClr val="000000"/>
                          </a:solidFill>
                          <a:latin typeface="Arial"/>
                        </a:rPr>
                        <a:t>Jour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90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20 250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349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51</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11 475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225</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238609">
                <a:tc>
                  <a:txBody>
                    <a:bodyPr/>
                    <a:lstStyle/>
                    <a:p>
                      <a:pPr algn="l">
                        <a:lnSpc>
                          <a:spcPts val="990"/>
                        </a:lnSpc>
                        <a:defRPr/>
                      </a:pPr>
                      <a:r>
                        <a:rPr lang="en-US" sz="865" spc="-9">
                          <a:solidFill>
                            <a:srgbClr val="000000"/>
                          </a:solidFill>
                          <a:latin typeface="Arial"/>
                        </a:rPr>
                        <a:t>Autres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3 750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65</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54</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a:solidFill>
                            <a:srgbClr val="000000"/>
                          </a:solidFill>
                          <a:latin typeface="Arial"/>
                        </a:rPr>
                        <a:t>13 500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265</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238609">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r h="238609">
                <a:tc>
                  <a:txBody>
                    <a:bodyPr/>
                    <a:lstStyle/>
                    <a:p>
                      <a:pPr algn="l">
                        <a:lnSpc>
                          <a:spcPts val="976"/>
                        </a:lnSpc>
                        <a:defRPr/>
                      </a:pPr>
                      <a:r>
                        <a:rPr lang="en-US" sz="865">
                          <a:solidFill>
                            <a:srgbClr val="000000"/>
                          </a:solidFill>
                          <a:latin typeface="Arial"/>
                        </a:rPr>
                        <a:t>Transport matériaux</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a:solidFill>
                            <a:srgbClr val="000000"/>
                          </a:solidFill>
                          <a:latin typeface="Arial Bold"/>
                        </a:rPr>
                        <a:t>25 200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434</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a:solidFill>
                            <a:srgbClr val="000000"/>
                          </a:solidFill>
                          <a:latin typeface="Arial Bold"/>
                        </a:rPr>
                        <a:t>25 200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495</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28"/>
                  </a:ext>
                </a:extLst>
              </a:tr>
              <a:tr h="156014">
                <a:tc>
                  <a:txBody>
                    <a:bodyPr/>
                    <a:lstStyle/>
                    <a:p>
                      <a:pPr algn="l">
                        <a:lnSpc>
                          <a:spcPts val="976"/>
                        </a:lnSpc>
                        <a:defRPr/>
                      </a:pPr>
                      <a:r>
                        <a:rPr lang="en-US" sz="865" spc="-9">
                          <a:solidFill>
                            <a:srgbClr val="000000"/>
                          </a:solidFill>
                          <a:latin typeface="Arial"/>
                        </a:rPr>
                        <a:t>Ciment</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19">
                          <a:solidFill>
                            <a:srgbClr val="000000"/>
                          </a:solidFill>
                          <a:latin typeface="Arial"/>
                        </a:rPr>
                        <a:t>Sacs</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240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24 000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414</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240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24 000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471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9"/>
                  </a:ext>
                </a:extLst>
              </a:tr>
              <a:tr h="156014">
                <a:tc>
                  <a:txBody>
                    <a:bodyPr/>
                    <a:lstStyle/>
                    <a:p>
                      <a:pPr algn="l">
                        <a:lnSpc>
                          <a:spcPts val="976"/>
                        </a:lnSpc>
                        <a:defRPr/>
                      </a:pPr>
                      <a:r>
                        <a:rPr lang="en-US" sz="865">
                          <a:solidFill>
                            <a:srgbClr val="000000"/>
                          </a:solidFill>
                          <a:latin typeface="Arial"/>
                        </a:rPr>
                        <a:t>Débarquement ciment</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19">
                          <a:solidFill>
                            <a:srgbClr val="000000"/>
                          </a:solidFill>
                          <a:latin typeface="Arial"/>
                        </a:rPr>
                        <a:t>Sacs</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240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1 200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240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1 200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24</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0"/>
                  </a:ext>
                </a:extLst>
              </a:tr>
              <a:tr h="238609">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1"/>
                  </a:ext>
                </a:extLst>
              </a:tr>
              <a:tr h="238609">
                <a:tc>
                  <a:txBody>
                    <a:bodyPr/>
                    <a:lstStyle/>
                    <a:p>
                      <a:pPr algn="l">
                        <a:lnSpc>
                          <a:spcPts val="1009"/>
                        </a:lnSpc>
                        <a:defRPr/>
                      </a:pPr>
                      <a:r>
                        <a:rPr lang="en-US" sz="865" spc="-9">
                          <a:solidFill>
                            <a:srgbClr val="000000"/>
                          </a:solidFill>
                          <a:latin typeface="Arial"/>
                        </a:rPr>
                        <a:t>TOTAL</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9"/>
                        </a:lnSpc>
                        <a:defRPr/>
                      </a:pPr>
                      <a:r>
                        <a:rPr lang="en-US" sz="865">
                          <a:solidFill>
                            <a:srgbClr val="000000"/>
                          </a:solidFill>
                          <a:latin typeface="Arial Bold"/>
                        </a:rPr>
                        <a:t>300 300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9"/>
                        </a:lnSpc>
                        <a:defRPr/>
                      </a:pPr>
                      <a:r>
                        <a:rPr lang="en-US" sz="865" spc="-24">
                          <a:solidFill>
                            <a:srgbClr val="000000"/>
                          </a:solidFill>
                          <a:latin typeface="Arial Bold"/>
                        </a:rPr>
                        <a:t>5 178</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9"/>
                        </a:lnSpc>
                        <a:defRPr/>
                      </a:pPr>
                      <a:r>
                        <a:rPr lang="en-US" sz="865">
                          <a:solidFill>
                            <a:srgbClr val="000000"/>
                          </a:solidFill>
                          <a:latin typeface="Arial Bold"/>
                        </a:rPr>
                        <a:t>271 085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9"/>
                        </a:lnSpc>
                        <a:defRPr/>
                      </a:pPr>
                      <a:r>
                        <a:rPr lang="en-US" sz="865" spc="-24">
                          <a:solidFill>
                            <a:srgbClr val="000000"/>
                          </a:solidFill>
                          <a:latin typeface="Arial Bold"/>
                        </a:rPr>
                        <a:t>5 323</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2"/>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1081002445"/>
              </p:ext>
            </p:extLst>
          </p:nvPr>
        </p:nvGraphicFramePr>
        <p:xfrm>
          <a:off x="6873704" y="1"/>
          <a:ext cx="11414296" cy="10270985"/>
        </p:xfrm>
        <a:graphic>
          <a:graphicData uri="http://schemas.openxmlformats.org/drawingml/2006/table">
            <a:tbl>
              <a:tblPr/>
              <a:tblGrid>
                <a:gridCol w="11414296">
                  <a:extLst>
                    <a:ext uri="{9D8B030D-6E8A-4147-A177-3AD203B41FA5}">
                      <a16:colId xmlns:a16="http://schemas.microsoft.com/office/drawing/2014/main" val="20000"/>
                    </a:ext>
                  </a:extLst>
                </a:gridCol>
              </a:tblGrid>
              <a:tr h="3342594">
                <a:tc>
                  <a:txBody>
                    <a:bodyPr/>
                    <a:lstStyle/>
                    <a:p>
                      <a:pPr algn="ctr">
                        <a:lnSpc>
                          <a:spcPts val="3901"/>
                        </a:lnSpc>
                        <a:defRPr/>
                      </a:pPr>
                      <a:endParaRPr lang="en-US" sz="1100"/>
                    </a:p>
                    <a:p>
                      <a:pPr algn="ctr">
                        <a:lnSpc>
                          <a:spcPts val="3901"/>
                        </a:lnSpc>
                      </a:pPr>
                      <a:r>
                        <a:rPr lang="en-US" sz="2786">
                          <a:solidFill>
                            <a:srgbClr val="000000"/>
                          </a:solidFill>
                          <a:latin typeface="Arial"/>
                        </a:rPr>
                        <a:t>PISTE RURALE</a:t>
                      </a:r>
                    </a:p>
                    <a:p>
                      <a:pPr algn="ctr">
                        <a:lnSpc>
                          <a:spcPts val="3901"/>
                        </a:lnSpc>
                      </a:pPr>
                      <a:r>
                        <a:rPr lang="en-US" sz="2786">
                          <a:solidFill>
                            <a:srgbClr val="000000"/>
                          </a:solidFill>
                          <a:latin typeface="Arial"/>
                        </a:rPr>
                        <a:t>PR11-Bas Laborne</a:t>
                      </a:r>
                    </a:p>
                    <a:p>
                      <a:pPr algn="ctr">
                        <a:lnSpc>
                          <a:spcPts val="3901"/>
                        </a:lnSpc>
                      </a:pPr>
                      <a:r>
                        <a:rPr lang="en-US" sz="2786">
                          <a:solidFill>
                            <a:srgbClr val="000000"/>
                          </a:solidFill>
                          <a:latin typeface="Arial"/>
                        </a:rPr>
                        <a:t>Date de chantier : octobre 2015</a:t>
                      </a:r>
                    </a:p>
                    <a:p>
                      <a:pPr algn="ctr">
                        <a:lnSpc>
                          <a:spcPts val="3901"/>
                        </a:lnSpc>
                      </a:pPr>
                      <a:r>
                        <a:rPr lang="en-US" sz="2786">
                          <a:solidFill>
                            <a:srgbClr val="000000"/>
                          </a:solidFill>
                          <a:latin typeface="Arial"/>
                          <a:ea typeface="Arial"/>
                        </a:rPr>
                        <a:t>Coordonnées GPS : N 19°00’50’’ / W072°33’31’’</a:t>
                      </a:r>
                    </a:p>
                    <a:p>
                      <a:pPr algn="ctr">
                        <a:lnSpc>
                          <a:spcPts val="3901"/>
                        </a:lnSpc>
                      </a:pPr>
                      <a:r>
                        <a:rPr lang="en-US" sz="2786">
                          <a:solidFill>
                            <a:srgbClr val="000000"/>
                          </a:solidFill>
                          <a:latin typeface="Arial"/>
                          <a:ea typeface="Arial"/>
                        </a:rPr>
                        <a:t>Validation AFD: ANO N°4 - Décembre 2014 Longueur : 55 mètre linéaires</a:t>
                      </a:r>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840221">
                <a:tc>
                  <a:txBody>
                    <a:bodyPr/>
                    <a:lstStyle/>
                    <a:p>
                      <a:pPr algn="ctr">
                        <a:lnSpc>
                          <a:spcPts val="2601"/>
                        </a:lnSpc>
                        <a:defRPr/>
                      </a:pPr>
                      <a:endParaRPr lang="en-US" sz="1100"/>
                    </a:p>
                    <a:p>
                      <a:pPr algn="ctr">
                        <a:lnSpc>
                          <a:spcPts val="2601"/>
                        </a:lnSpc>
                      </a:pPr>
                      <a:r>
                        <a:rPr lang="en-US" sz="1858">
                          <a:solidFill>
                            <a:srgbClr val="000000"/>
                          </a:solidFill>
                          <a:latin typeface="Arial"/>
                        </a:rPr>
                        <a:t>Cette piste rurale permet de faciliter l'accès aux localités de la 6ème section et aux chantiers construits dans la cadre du projet. Bien que l'accès en aval reste difficile, les pistes rurales sur la 6ème section permettent une meilleure communication entre les différentes localités et avec les villes et les marchés de plus grande envergure situés dans la Plaine de l’Artibonite.</a:t>
                      </a:r>
                    </a:p>
                    <a:p>
                      <a:pPr algn="ctr">
                        <a:lnSpc>
                          <a:spcPts val="2601"/>
                        </a:lnSpc>
                      </a:pPr>
                      <a:r>
                        <a:rPr lang="en-US" sz="1858">
                          <a:solidFill>
                            <a:srgbClr val="000000"/>
                          </a:solidFill>
                          <a:latin typeface="Arial"/>
                        </a:rPr>
                        <a:t>De plus, les trajets entre les chantiers, les points d'eau et les carrières de sable sont facilités.</a:t>
                      </a:r>
                    </a:p>
                    <a:p>
                      <a:pPr algn="ctr">
                        <a:lnSpc>
                          <a:spcPts val="2601"/>
                        </a:lnSpc>
                      </a:pPr>
                      <a:r>
                        <a:rPr lang="en-US" sz="1858">
                          <a:solidFill>
                            <a:srgbClr val="000000"/>
                          </a:solidFill>
                          <a:latin typeface="Arial"/>
                        </a:rPr>
                        <a:t>13 personnes ont participé à la construction de cet ouvrage dont :</a:t>
                      </a:r>
                    </a:p>
                    <a:p>
                      <a:pPr algn="ctr">
                        <a:lnSpc>
                          <a:spcPts val="2601"/>
                        </a:lnSpc>
                      </a:pPr>
                      <a:r>
                        <a:rPr lang="en-US" sz="1858">
                          <a:solidFill>
                            <a:srgbClr val="000000"/>
                          </a:solidFill>
                          <a:latin typeface="Arial"/>
                        </a:rPr>
                        <a:t>5 apprentis maçons qui ont pu acquérir des compétences et des notions en maçonnerie pour pouvoir progressivement exercer une double activité en complément des travaux sur leurs exploitations agricoles, souvent très petites (0,5 – 1ha).</a:t>
                      </a:r>
                    </a:p>
                    <a:p>
                      <a:pPr algn="ctr">
                        <a:lnSpc>
                          <a:spcPts val="2601"/>
                        </a:lnSpc>
                      </a:pPr>
                      <a:r>
                        <a:rPr lang="en-US" sz="1858">
                          <a:solidFill>
                            <a:srgbClr val="000000"/>
                          </a:solidFill>
                          <a:latin typeface="Arial"/>
                        </a:rPr>
                        <a:t>5 manœuvres (fouille, porteurs et autres) qui ont pu gagner un revenu supplémentaire.</a:t>
                      </a:r>
                    </a:p>
                    <a:p>
                      <a:pPr algn="ctr">
                        <a:lnSpc>
                          <a:spcPts val="2601"/>
                        </a:lnSpc>
                      </a:pPr>
                      <a:r>
                        <a:rPr lang="en-US" sz="1858">
                          <a:solidFill>
                            <a:srgbClr val="000000"/>
                          </a:solidFill>
                          <a:latin typeface="Arial"/>
                        </a:rPr>
                        <a:t>3 superviseurs présents pour l'accompagnement et le suivi du chantier.</a:t>
                      </a:r>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913684">
                <a:tc>
                  <a:txBody>
                    <a:bodyPr/>
                    <a:lstStyle/>
                    <a:p>
                      <a:pPr algn="ctr">
                        <a:lnSpc>
                          <a:spcPts val="2601"/>
                        </a:lnSpc>
                        <a:defRPr/>
                      </a:pPr>
                      <a:endParaRPr lang="en-US" sz="1100" dirty="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
        <p:nvSpPr>
          <p:cNvPr id="3" name="Freeform 3"/>
          <p:cNvSpPr/>
          <p:nvPr/>
        </p:nvSpPr>
        <p:spPr>
          <a:xfrm>
            <a:off x="0" y="5344680"/>
            <a:ext cx="6873704" cy="4942320"/>
          </a:xfrm>
          <a:custGeom>
            <a:avLst/>
            <a:gdLst/>
            <a:ahLst/>
            <a:cxnLst/>
            <a:rect l="l" t="t" r="r" b="b"/>
            <a:pathLst>
              <a:path w="6873704" h="4942320">
                <a:moveTo>
                  <a:pt x="0" y="0"/>
                </a:moveTo>
                <a:lnTo>
                  <a:pt x="6873704" y="0"/>
                </a:lnTo>
                <a:lnTo>
                  <a:pt x="6873704" y="4942320"/>
                </a:lnTo>
                <a:lnTo>
                  <a:pt x="0" y="4942320"/>
                </a:lnTo>
                <a:lnTo>
                  <a:pt x="0" y="0"/>
                </a:lnTo>
                <a:close/>
              </a:path>
            </a:pathLst>
          </a:custGeom>
          <a:blipFill>
            <a:blip r:embed="rId3"/>
            <a:stretch>
              <a:fillRect l="-23497" r="-568"/>
            </a:stretch>
          </a:blipFill>
        </p:spPr>
      </p:sp>
      <p:sp>
        <p:nvSpPr>
          <p:cNvPr id="4" name="TextBox 4"/>
          <p:cNvSpPr txBox="1"/>
          <p:nvPr/>
        </p:nvSpPr>
        <p:spPr>
          <a:xfrm>
            <a:off x="1036619" y="1612900"/>
            <a:ext cx="4800467" cy="1567815"/>
          </a:xfrm>
          <a:prstGeom prst="rect">
            <a:avLst/>
          </a:prstGeom>
        </p:spPr>
        <p:txBody>
          <a:bodyPr lIns="0" tIns="0" rIns="0" bIns="0" rtlCol="0" anchor="t">
            <a:spAutoFit/>
          </a:bodyPr>
          <a:lstStyle/>
          <a:p>
            <a:pPr marL="0" lvl="0" indent="0">
              <a:lnSpc>
                <a:spcPts val="6240"/>
              </a:lnSpc>
            </a:pPr>
            <a:r>
              <a:rPr lang="en-US" sz="4800" spc="44">
                <a:solidFill>
                  <a:srgbClr val="000000"/>
                </a:solidFill>
                <a:latin typeface="TT Rounds Condensed"/>
              </a:rPr>
              <a:t>PISTE RURALE PR11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144000" y="3168907"/>
            <a:ext cx="6670274" cy="1367419"/>
          </a:xfrm>
          <a:prstGeom prst="rect">
            <a:avLst/>
          </a:prstGeom>
        </p:spPr>
        <p:txBody>
          <a:bodyPr lIns="0" tIns="0" rIns="0" bIns="0" rtlCol="0" anchor="t">
            <a:spAutoFit/>
          </a:bodyPr>
          <a:lstStyle/>
          <a:p>
            <a:pPr algn="l">
              <a:lnSpc>
                <a:spcPts val="2608"/>
              </a:lnSpc>
            </a:pPr>
            <a:r>
              <a:rPr lang="en-US" sz="2646">
                <a:solidFill>
                  <a:srgbClr val="000000"/>
                </a:solidFill>
                <a:latin typeface="Arial Bold"/>
              </a:rPr>
              <a:t>BILAN DES BENEFICIAIRES DE CASH FOR WORK ET PRESTATAIRES </a:t>
            </a:r>
          </a:p>
          <a:p>
            <a:pPr algn="l">
              <a:lnSpc>
                <a:spcPts val="2608"/>
              </a:lnSpc>
            </a:pPr>
            <a:endParaRPr lang="en-US" sz="2646">
              <a:solidFill>
                <a:srgbClr val="000000"/>
              </a:solidFill>
              <a:latin typeface="Arial Bold"/>
            </a:endParaRPr>
          </a:p>
          <a:p>
            <a:pPr algn="ctr">
              <a:lnSpc>
                <a:spcPts val="2608"/>
              </a:lnSpc>
            </a:pPr>
            <a:r>
              <a:rPr lang="en-US" sz="2646" spc="-47">
                <a:solidFill>
                  <a:srgbClr val="000000"/>
                </a:solidFill>
                <a:latin typeface="Arial Bold"/>
              </a:rPr>
              <a:t>SM7-Cahos</a:t>
            </a:r>
          </a:p>
        </p:txBody>
      </p:sp>
      <p:graphicFrame>
        <p:nvGraphicFramePr>
          <p:cNvPr id="3" name="Table 3"/>
          <p:cNvGraphicFramePr>
            <a:graphicFrameLocks noGrp="1"/>
          </p:cNvGraphicFramePr>
          <p:nvPr/>
        </p:nvGraphicFramePr>
        <p:xfrm>
          <a:off x="852133" y="1028700"/>
          <a:ext cx="5697133" cy="2986905"/>
        </p:xfrm>
        <a:graphic>
          <a:graphicData uri="http://schemas.openxmlformats.org/drawingml/2006/table">
            <a:tbl>
              <a:tblPr/>
              <a:tblGrid>
                <a:gridCol w="1646377">
                  <a:extLst>
                    <a:ext uri="{9D8B030D-6E8A-4147-A177-3AD203B41FA5}">
                      <a16:colId xmlns:a16="http://schemas.microsoft.com/office/drawing/2014/main" val="20000"/>
                    </a:ext>
                  </a:extLst>
                </a:gridCol>
                <a:gridCol w="915892">
                  <a:extLst>
                    <a:ext uri="{9D8B030D-6E8A-4147-A177-3AD203B41FA5}">
                      <a16:colId xmlns:a16="http://schemas.microsoft.com/office/drawing/2014/main" val="20001"/>
                    </a:ext>
                  </a:extLst>
                </a:gridCol>
                <a:gridCol w="458601">
                  <a:extLst>
                    <a:ext uri="{9D8B030D-6E8A-4147-A177-3AD203B41FA5}">
                      <a16:colId xmlns:a16="http://schemas.microsoft.com/office/drawing/2014/main" val="20002"/>
                    </a:ext>
                  </a:extLst>
                </a:gridCol>
                <a:gridCol w="1303081">
                  <a:extLst>
                    <a:ext uri="{9D8B030D-6E8A-4147-A177-3AD203B41FA5}">
                      <a16:colId xmlns:a16="http://schemas.microsoft.com/office/drawing/2014/main" val="20003"/>
                    </a:ext>
                  </a:extLst>
                </a:gridCol>
                <a:gridCol w="915237">
                  <a:extLst>
                    <a:ext uri="{9D8B030D-6E8A-4147-A177-3AD203B41FA5}">
                      <a16:colId xmlns:a16="http://schemas.microsoft.com/office/drawing/2014/main" val="20004"/>
                    </a:ext>
                  </a:extLst>
                </a:gridCol>
                <a:gridCol w="457945">
                  <a:extLst>
                    <a:ext uri="{9D8B030D-6E8A-4147-A177-3AD203B41FA5}">
                      <a16:colId xmlns:a16="http://schemas.microsoft.com/office/drawing/2014/main" val="20005"/>
                    </a:ext>
                  </a:extLst>
                </a:gridCol>
              </a:tblGrid>
              <a:tr h="340209">
                <a:tc gridSpan="3">
                  <a:txBody>
                    <a:bodyPr/>
                    <a:lstStyle/>
                    <a:p>
                      <a:pPr algn="ctr">
                        <a:lnSpc>
                          <a:spcPts val="1000"/>
                        </a:lnSpc>
                        <a:defRPr/>
                      </a:pPr>
                      <a:r>
                        <a:rPr lang="en-US" sz="1154" spc="-9">
                          <a:solidFill>
                            <a:srgbClr val="000000"/>
                          </a:solidFill>
                          <a:latin typeface="Arial Bold"/>
                        </a:rPr>
                        <a:t>Prestation</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1154" spc="-9">
                          <a:solidFill>
                            <a:srgbClr val="000000"/>
                          </a:solidFill>
                          <a:latin typeface="Arial Bold"/>
                        </a:rPr>
                        <a:t>Prestation</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1154" spc="-9">
                          <a:solidFill>
                            <a:srgbClr val="000000"/>
                          </a:solidFill>
                          <a:latin typeface="Arial Bold"/>
                        </a:rPr>
                        <a:t>Prestation</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gridSpan="3">
                  <a:txBody>
                    <a:bodyPr/>
                    <a:lstStyle/>
                    <a:p>
                      <a:pPr algn="ctr">
                        <a:lnSpc>
                          <a:spcPts val="1000"/>
                        </a:lnSpc>
                        <a:defRPr/>
                      </a:pPr>
                      <a:r>
                        <a:rPr lang="en-US" sz="1154">
                          <a:solidFill>
                            <a:srgbClr val="000000"/>
                          </a:solidFill>
                          <a:latin typeface="Arial Bold"/>
                        </a:rPr>
                        <a:t>Cash for work</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1154">
                          <a:solidFill>
                            <a:srgbClr val="000000"/>
                          </a:solidFill>
                          <a:latin typeface="Arial Bold"/>
                        </a:rPr>
                        <a:t>Cash for work</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1154">
                          <a:solidFill>
                            <a:srgbClr val="000000"/>
                          </a:solidFill>
                          <a:latin typeface="Arial Bold"/>
                        </a:rPr>
                        <a:t>Cash for work</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81721">
                <a:tc>
                  <a:txBody>
                    <a:bodyPr/>
                    <a:lstStyle/>
                    <a:p>
                      <a:pPr algn="l">
                        <a:lnSpc>
                          <a:spcPts val="1384"/>
                        </a:lnSpc>
                        <a:defRPr/>
                      </a:pPr>
                      <a:r>
                        <a:rPr lang="en-US" sz="1154" spc="-9">
                          <a:solidFill>
                            <a:srgbClr val="000000"/>
                          </a:solidFill>
                          <a:latin typeface="Arial Bold"/>
                        </a:rPr>
                        <a:t>Descriptif</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384"/>
                        </a:lnSpc>
                        <a:defRPr/>
                      </a:pPr>
                      <a:r>
                        <a:rPr lang="en-US" sz="1154" spc="-9">
                          <a:solidFill>
                            <a:srgbClr val="000000"/>
                          </a:solidFill>
                          <a:latin typeface="Arial Bold"/>
                        </a:rPr>
                        <a:t>Prévisionnel</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384"/>
                        </a:lnSpc>
                        <a:defRPr/>
                      </a:pPr>
                      <a:r>
                        <a:rPr lang="en-US" sz="1154" spc="-19">
                          <a:solidFill>
                            <a:srgbClr val="000000"/>
                          </a:solidFill>
                          <a:latin typeface="Arial Bold"/>
                        </a:rPr>
                        <a:t>Réel</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384"/>
                        </a:lnSpc>
                        <a:defRPr/>
                      </a:pPr>
                      <a:r>
                        <a:rPr lang="en-US" sz="1154" spc="-9">
                          <a:solidFill>
                            <a:srgbClr val="000000"/>
                          </a:solidFill>
                          <a:latin typeface="Arial Bold"/>
                        </a:rPr>
                        <a:t>Descriptif</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384"/>
                        </a:lnSpc>
                        <a:defRPr/>
                      </a:pPr>
                      <a:r>
                        <a:rPr lang="en-US" sz="1154" spc="-9">
                          <a:solidFill>
                            <a:srgbClr val="000000"/>
                          </a:solidFill>
                          <a:latin typeface="Arial Bold"/>
                        </a:rPr>
                        <a:t>Prévisionnel</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384"/>
                        </a:lnSpc>
                        <a:defRPr/>
                      </a:pPr>
                      <a:r>
                        <a:rPr lang="en-US" sz="1154" spc="-19">
                          <a:solidFill>
                            <a:srgbClr val="000000"/>
                          </a:solidFill>
                          <a:latin typeface="Arial Bold"/>
                        </a:rPr>
                        <a:t>Réel</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22759">
                <a:tc>
                  <a:txBody>
                    <a:bodyPr/>
                    <a:lstStyle/>
                    <a:p>
                      <a:pPr algn="l">
                        <a:lnSpc>
                          <a:spcPts val="1384"/>
                        </a:lnSpc>
                        <a:defRPr/>
                      </a:pPr>
                      <a:r>
                        <a:rPr lang="en-US" sz="1154">
                          <a:solidFill>
                            <a:srgbClr val="000000"/>
                          </a:solidFill>
                          <a:latin typeface="Arial"/>
                        </a:rPr>
                        <a:t>Prestataires locaux</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976"/>
                        </a:lnSpc>
                        <a:defRPr/>
                      </a:pPr>
                      <a:r>
                        <a:rPr lang="en-US" sz="1154">
                          <a:solidFill>
                            <a:srgbClr val="000000"/>
                          </a:solidFill>
                          <a:latin typeface="Arial"/>
                        </a:rPr>
                        <a:t>Main d'œuvre local</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322759">
                <a:tc>
                  <a:txBody>
                    <a:bodyPr/>
                    <a:lstStyle/>
                    <a:p>
                      <a:pPr algn="l">
                        <a:lnSpc>
                          <a:spcPts val="976"/>
                        </a:lnSpc>
                        <a:defRPr/>
                      </a:pPr>
                      <a:r>
                        <a:rPr lang="en-US" sz="1154">
                          <a:solidFill>
                            <a:srgbClr val="000000"/>
                          </a:solidFill>
                          <a:latin typeface="Arial"/>
                        </a:rPr>
                        <a:t>Achat + livraison roche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1154"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ctr">
                        <a:lnSpc>
                          <a:spcPts val="976"/>
                        </a:lnSpc>
                        <a:defRPr/>
                      </a:pPr>
                      <a:r>
                        <a:rPr lang="en-US" sz="1154"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1154" spc="-9">
                          <a:solidFill>
                            <a:srgbClr val="000000"/>
                          </a:solidFill>
                          <a:latin typeface="Arial"/>
                        </a:rPr>
                        <a:t>Fouille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1154"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1154"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11518">
                <a:tc>
                  <a:txBody>
                    <a:bodyPr/>
                    <a:lstStyle/>
                    <a:p>
                      <a:pPr algn="l">
                        <a:lnSpc>
                          <a:spcPts val="990"/>
                        </a:lnSpc>
                        <a:defRPr/>
                      </a:pPr>
                      <a:r>
                        <a:rPr lang="en-US" sz="1154">
                          <a:solidFill>
                            <a:srgbClr val="000000"/>
                          </a:solidFill>
                          <a:latin typeface="Arial"/>
                        </a:rPr>
                        <a:t>Achat + livraison sable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1154"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ctr">
                        <a:lnSpc>
                          <a:spcPts val="990"/>
                        </a:lnSpc>
                        <a:defRPr/>
                      </a:pPr>
                      <a:r>
                        <a:rPr lang="en-US" sz="1154"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1154">
                          <a:solidFill>
                            <a:srgbClr val="000000"/>
                          </a:solidFill>
                          <a:latin typeface="Arial"/>
                        </a:rPr>
                        <a:t>Boss chef</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1154"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1154" spc="-48">
                          <a:solidFill>
                            <a:srgbClr val="000000"/>
                          </a:solidFill>
                          <a:latin typeface="Arial"/>
                        </a:rPr>
                        <a:t>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11518">
                <a:tc>
                  <a:txBody>
                    <a:bodyPr/>
                    <a:lstStyle/>
                    <a:p>
                      <a:pPr algn="l">
                        <a:lnSpc>
                          <a:spcPts val="976"/>
                        </a:lnSpc>
                        <a:defRPr/>
                      </a:pPr>
                      <a:r>
                        <a:rPr lang="en-US" sz="1154">
                          <a:solidFill>
                            <a:srgbClr val="000000"/>
                          </a:solidFill>
                          <a:latin typeface="Arial"/>
                        </a:rPr>
                        <a:t>Achat + livraison d'eau</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1154"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ctr">
                        <a:lnSpc>
                          <a:spcPts val="976"/>
                        </a:lnSpc>
                        <a:defRPr/>
                      </a:pPr>
                      <a:r>
                        <a:rPr lang="en-US" sz="1154"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1154" spc="-9">
                          <a:solidFill>
                            <a:srgbClr val="000000"/>
                          </a:solidFill>
                          <a:latin typeface="Arial"/>
                        </a:rPr>
                        <a:t>Contremaître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1154"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1154"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22759">
                <a:tc>
                  <a:txBody>
                    <a:bodyPr/>
                    <a:lstStyle/>
                    <a:p>
                      <a:pPr algn="l">
                        <a:lnSpc>
                          <a:spcPts val="976"/>
                        </a:lnSpc>
                        <a:defRPr/>
                      </a:pPr>
                      <a:r>
                        <a:rPr lang="en-US" sz="1154">
                          <a:solidFill>
                            <a:srgbClr val="000000"/>
                          </a:solidFill>
                          <a:latin typeface="Arial"/>
                        </a:rPr>
                        <a:t>Achat + livraison gravier</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1154"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ctr">
                        <a:lnSpc>
                          <a:spcPts val="976"/>
                        </a:lnSpc>
                        <a:defRPr/>
                      </a:pPr>
                      <a:r>
                        <a:rPr lang="en-US" sz="1154"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1154" spc="-19">
                          <a:solidFill>
                            <a:srgbClr val="000000"/>
                          </a:solidFill>
                          <a:latin typeface="Arial"/>
                        </a:rPr>
                        <a:t>Maçon</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1154" spc="-48">
                          <a:solidFill>
                            <a:srgbClr val="000000"/>
                          </a:solidFill>
                          <a:latin typeface="Arial"/>
                        </a:rPr>
                        <a:t>3</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1154" spc="-48">
                          <a:solidFill>
                            <a:srgbClr val="000000"/>
                          </a:solidFill>
                          <a:latin typeface="Arial"/>
                        </a:rPr>
                        <a:t>7</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11518">
                <a:tc>
                  <a:txBody>
                    <a:bodyPr/>
                    <a:lstStyle/>
                    <a:p>
                      <a:pPr algn="l">
                        <a:lnSpc>
                          <a:spcPts val="976"/>
                        </a:lnSpc>
                        <a:defRPr/>
                      </a:pPr>
                      <a:r>
                        <a:rPr lang="en-US" sz="1154" spc="-9">
                          <a:solidFill>
                            <a:srgbClr val="000000"/>
                          </a:solidFill>
                          <a:latin typeface="Arial"/>
                        </a:rPr>
                        <a:t>Achat ciment</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1154"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ctr">
                        <a:lnSpc>
                          <a:spcPts val="976"/>
                        </a:lnSpc>
                        <a:defRPr/>
                      </a:pPr>
                      <a:r>
                        <a:rPr lang="en-US" sz="1154"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1154">
                          <a:solidFill>
                            <a:srgbClr val="000000"/>
                          </a:solidFill>
                          <a:latin typeface="Arial"/>
                        </a:rPr>
                        <a:t>Maitre Pelle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1154"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1154"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11518">
                <a:tc>
                  <a:txBody>
                    <a:bodyPr/>
                    <a:lstStyle/>
                    <a:p>
                      <a:pPr algn="l">
                        <a:lnSpc>
                          <a:spcPts val="976"/>
                        </a:lnSpc>
                        <a:defRPr/>
                      </a:pPr>
                      <a:r>
                        <a:rPr lang="en-US" sz="1154">
                          <a:solidFill>
                            <a:srgbClr val="000000"/>
                          </a:solidFill>
                          <a:latin typeface="Arial"/>
                        </a:rPr>
                        <a:t>Transport ciment</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1154"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ctr">
                        <a:lnSpc>
                          <a:spcPts val="976"/>
                        </a:lnSpc>
                        <a:defRPr/>
                      </a:pPr>
                      <a:r>
                        <a:rPr lang="en-US" sz="1154"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1154" spc="-9">
                          <a:solidFill>
                            <a:srgbClr val="000000"/>
                          </a:solidFill>
                          <a:latin typeface="Arial"/>
                        </a:rPr>
                        <a:t>Manœuvre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1154" spc="-48">
                          <a:solidFill>
                            <a:srgbClr val="000000"/>
                          </a:solidFill>
                          <a:latin typeface="Arial"/>
                        </a:rPr>
                        <a:t>4</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1154" spc="-48">
                          <a:solidFill>
                            <a:srgbClr val="000000"/>
                          </a:solidFill>
                          <a:latin typeface="Arial"/>
                        </a:rPr>
                        <a:t>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39108">
                <a:tc>
                  <a:txBody>
                    <a:bodyPr/>
                    <a:lstStyle/>
                    <a:p>
                      <a:pPr algn="l">
                        <a:lnSpc>
                          <a:spcPts val="1000"/>
                        </a:lnSpc>
                        <a:defRPr/>
                      </a:pPr>
                      <a:r>
                        <a:rPr lang="en-US" sz="1154">
                          <a:solidFill>
                            <a:srgbClr val="000000"/>
                          </a:solidFill>
                          <a:latin typeface="Arial"/>
                        </a:rPr>
                        <a:t>Débarquement ciment</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solidFill>
                      <a:srgbClr val="7E7E7E"/>
                    </a:solidFill>
                  </a:tcPr>
                </a:tc>
                <a:tc>
                  <a:txBody>
                    <a:bodyPr/>
                    <a:lstStyle/>
                    <a:p>
                      <a:pPr algn="ctr">
                        <a:lnSpc>
                          <a:spcPts val="1000"/>
                        </a:lnSpc>
                        <a:defRPr/>
                      </a:pPr>
                      <a:r>
                        <a:rPr lang="en-US" sz="1154"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000"/>
                        </a:lnSpc>
                        <a:defRPr/>
                      </a:pPr>
                      <a:r>
                        <a:rPr lang="en-US" sz="1154" spc="-9">
                          <a:solidFill>
                            <a:srgbClr val="000000"/>
                          </a:solidFill>
                          <a:latin typeface="Arial"/>
                        </a:rPr>
                        <a:t>Autres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1154" spc="-48">
                          <a:solidFill>
                            <a:srgbClr val="000000"/>
                          </a:solidFill>
                          <a:latin typeface="Arial"/>
                        </a:rPr>
                        <a:t>3</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1154" spc="-48">
                          <a:solidFill>
                            <a:srgbClr val="000000"/>
                          </a:solidFill>
                          <a:latin typeface="Arial"/>
                        </a:rPr>
                        <a:t>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11518">
                <a:tc>
                  <a:txBody>
                    <a:bodyPr/>
                    <a:lstStyle/>
                    <a:p>
                      <a:pPr algn="r">
                        <a:lnSpc>
                          <a:spcPts val="1000"/>
                        </a:lnSpc>
                        <a:defRPr/>
                      </a:pPr>
                      <a:r>
                        <a:rPr lang="en-US" sz="1154" spc="-9">
                          <a:solidFill>
                            <a:srgbClr val="000000"/>
                          </a:solidFill>
                          <a:latin typeface="Arial Bold"/>
                        </a:rPr>
                        <a:t>Total</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1154" spc="-48">
                          <a:solidFill>
                            <a:srgbClr val="000000"/>
                          </a:solidFill>
                          <a:latin typeface="Arial Bold"/>
                        </a:rPr>
                        <a:t>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1154" spc="-48">
                          <a:solidFill>
                            <a:srgbClr val="000000"/>
                          </a:solidFill>
                          <a:latin typeface="Arial Bold"/>
                        </a:rPr>
                        <a:t>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1154" spc="-9">
                          <a:solidFill>
                            <a:srgbClr val="000000"/>
                          </a:solidFill>
                          <a:latin typeface="Arial Bold"/>
                        </a:rPr>
                        <a:t>Total</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1154" spc="-24">
                          <a:solidFill>
                            <a:srgbClr val="000000"/>
                          </a:solidFill>
                          <a:latin typeface="Arial Bold"/>
                        </a:rPr>
                        <a:t>14</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1154" spc="-24">
                          <a:solidFill>
                            <a:srgbClr val="000000"/>
                          </a:solidFill>
                          <a:latin typeface="Arial Bold"/>
                        </a:rPr>
                        <a:t>19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graphicFrame>
        <p:nvGraphicFramePr>
          <p:cNvPr id="4" name="Table 4"/>
          <p:cNvGraphicFramePr>
            <a:graphicFrameLocks noGrp="1"/>
          </p:cNvGraphicFramePr>
          <p:nvPr/>
        </p:nvGraphicFramePr>
        <p:xfrm>
          <a:off x="1225357" y="4812385"/>
          <a:ext cx="3348982" cy="1129302"/>
        </p:xfrm>
        <a:graphic>
          <a:graphicData uri="http://schemas.openxmlformats.org/drawingml/2006/table">
            <a:tbl>
              <a:tblPr/>
              <a:tblGrid>
                <a:gridCol w="1821390">
                  <a:extLst>
                    <a:ext uri="{9D8B030D-6E8A-4147-A177-3AD203B41FA5}">
                      <a16:colId xmlns:a16="http://schemas.microsoft.com/office/drawing/2014/main" val="20000"/>
                    </a:ext>
                  </a:extLst>
                </a:gridCol>
                <a:gridCol w="1021772">
                  <a:extLst>
                    <a:ext uri="{9D8B030D-6E8A-4147-A177-3AD203B41FA5}">
                      <a16:colId xmlns:a16="http://schemas.microsoft.com/office/drawing/2014/main" val="20001"/>
                    </a:ext>
                  </a:extLst>
                </a:gridCol>
                <a:gridCol w="505820">
                  <a:extLst>
                    <a:ext uri="{9D8B030D-6E8A-4147-A177-3AD203B41FA5}">
                      <a16:colId xmlns:a16="http://schemas.microsoft.com/office/drawing/2014/main" val="20002"/>
                    </a:ext>
                  </a:extLst>
                </a:gridCol>
              </a:tblGrid>
              <a:tr h="166618">
                <a:tc rowSpan="2">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gridSpan="2">
                  <a:txBody>
                    <a:bodyPr/>
                    <a:lstStyle/>
                    <a:p>
                      <a:pPr algn="l">
                        <a:lnSpc>
                          <a:spcPts val="1000"/>
                        </a:lnSpc>
                        <a:defRPr/>
                      </a:pPr>
                      <a:r>
                        <a:rPr lang="en-US" sz="865" spc="-9">
                          <a:solidFill>
                            <a:srgbClr val="000000"/>
                          </a:solidFill>
                          <a:latin typeface="Arial Bold"/>
                        </a:rPr>
                        <a:t>Prévisionnel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l">
                        <a:lnSpc>
                          <a:spcPts val="1000"/>
                        </a:lnSpc>
                        <a:defRPr/>
                      </a:pPr>
                      <a:r>
                        <a:rPr lang="en-US" sz="865" spc="-9">
                          <a:solidFill>
                            <a:srgbClr val="000000"/>
                          </a:solidFill>
                          <a:latin typeface="Arial Bold"/>
                        </a:rPr>
                        <a:t>Prévisionnel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6618">
                <a:tc vMerge="1">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ctr">
                        <a:lnSpc>
                          <a:spcPts val="1000"/>
                        </a:lnSpc>
                        <a:defRPr/>
                      </a:pPr>
                      <a:r>
                        <a:rPr lang="en-US" sz="865" spc="-24">
                          <a:solidFill>
                            <a:srgbClr val="000000"/>
                          </a:solidFill>
                          <a:latin typeface="Arial Bold"/>
                        </a:rPr>
                        <a:t>HTG</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9">
                          <a:solidFill>
                            <a:srgbClr val="000000"/>
                          </a:solidFill>
                          <a:latin typeface="Arial Bold"/>
                        </a:rPr>
                        <a:t>Euros</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6618">
                <a:tc>
                  <a:txBody>
                    <a:bodyPr/>
                    <a:lstStyle/>
                    <a:p>
                      <a:pPr algn="l">
                        <a:lnSpc>
                          <a:spcPts val="976"/>
                        </a:lnSpc>
                        <a:defRPr/>
                      </a:pPr>
                      <a:r>
                        <a:rPr lang="en-US" sz="865">
                          <a:solidFill>
                            <a:srgbClr val="000000"/>
                          </a:solidFill>
                          <a:latin typeface="Arial"/>
                        </a:rPr>
                        <a:t>Prestataires locaux</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104 950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1 809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7362">
                <a:tc>
                  <a:txBody>
                    <a:bodyPr/>
                    <a:lstStyle/>
                    <a:p>
                      <a:pPr algn="l">
                        <a:lnSpc>
                          <a:spcPts val="976"/>
                        </a:lnSpc>
                        <a:defRPr/>
                      </a:pPr>
                      <a:r>
                        <a:rPr lang="en-US" sz="865">
                          <a:solidFill>
                            <a:srgbClr val="000000"/>
                          </a:solidFill>
                          <a:latin typeface="Arial"/>
                        </a:rPr>
                        <a:t>Main d'œuvre locale</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82 500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1 422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57362">
                <a:tc>
                  <a:txBody>
                    <a:bodyPr/>
                    <a:lstStyle/>
                    <a:p>
                      <a:pPr algn="l">
                        <a:lnSpc>
                          <a:spcPts val="976"/>
                        </a:lnSpc>
                        <a:defRPr/>
                      </a:pPr>
                      <a:r>
                        <a:rPr lang="en-US" sz="865" spc="-9">
                          <a:solidFill>
                            <a:srgbClr val="000000"/>
                          </a:solidFill>
                          <a:latin typeface="Arial"/>
                        </a:rPr>
                        <a:t>Total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187 450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3 232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57362">
                <a:tc>
                  <a:txBody>
                    <a:bodyPr/>
                    <a:lstStyle/>
                    <a:p>
                      <a:pPr algn="l">
                        <a:lnSpc>
                          <a:spcPts val="990"/>
                        </a:lnSpc>
                        <a:defRPr/>
                      </a:pPr>
                      <a:r>
                        <a:rPr lang="en-US" sz="865" spc="-9">
                          <a:solidFill>
                            <a:srgbClr val="000000"/>
                          </a:solidFill>
                          <a:latin typeface="Arial"/>
                        </a:rPr>
                        <a:t>Total chantier</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a:solidFill>
                            <a:srgbClr val="000000"/>
                          </a:solidFill>
                          <a:latin typeface="Arial"/>
                        </a:rPr>
                        <a:t>300 300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5 178</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57362">
                <a:tc>
                  <a:txBody>
                    <a:bodyPr/>
                    <a:lstStyle/>
                    <a:p>
                      <a:pPr algn="l">
                        <a:lnSpc>
                          <a:spcPts val="1000"/>
                        </a:lnSpc>
                        <a:defRPr/>
                      </a:pPr>
                      <a:r>
                        <a:rPr lang="en-US" sz="865">
                          <a:solidFill>
                            <a:srgbClr val="000000"/>
                          </a:solidFill>
                          <a:latin typeface="Arial"/>
                        </a:rPr>
                        <a:t>Indice %</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24">
                          <a:solidFill>
                            <a:srgbClr val="000000"/>
                          </a:solidFill>
                          <a:latin typeface="Arial Bold"/>
                        </a:rPr>
                        <a:t>62</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24">
                          <a:solidFill>
                            <a:srgbClr val="000000"/>
                          </a:solidFill>
                          <a:latin typeface="Arial Bold"/>
                        </a:rPr>
                        <a:t>62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graphicFrame>
        <p:nvGraphicFramePr>
          <p:cNvPr id="5" name="Table 5"/>
          <p:cNvGraphicFramePr>
            <a:graphicFrameLocks noGrp="1"/>
          </p:cNvGraphicFramePr>
          <p:nvPr/>
        </p:nvGraphicFramePr>
        <p:xfrm>
          <a:off x="5176201" y="4812385"/>
          <a:ext cx="1881785" cy="1129302"/>
        </p:xfrm>
        <a:graphic>
          <a:graphicData uri="http://schemas.openxmlformats.org/drawingml/2006/table">
            <a:tbl>
              <a:tblPr/>
              <a:tblGrid>
                <a:gridCol w="1259854">
                  <a:extLst>
                    <a:ext uri="{9D8B030D-6E8A-4147-A177-3AD203B41FA5}">
                      <a16:colId xmlns:a16="http://schemas.microsoft.com/office/drawing/2014/main" val="20000"/>
                    </a:ext>
                  </a:extLst>
                </a:gridCol>
                <a:gridCol w="621931">
                  <a:extLst>
                    <a:ext uri="{9D8B030D-6E8A-4147-A177-3AD203B41FA5}">
                      <a16:colId xmlns:a16="http://schemas.microsoft.com/office/drawing/2014/main" val="20001"/>
                    </a:ext>
                  </a:extLst>
                </a:gridCol>
              </a:tblGrid>
              <a:tr h="166618">
                <a:tc gridSpan="2">
                  <a:txBody>
                    <a:bodyPr/>
                    <a:lstStyle/>
                    <a:p>
                      <a:pPr algn="ctr">
                        <a:lnSpc>
                          <a:spcPts val="1000"/>
                        </a:lnSpc>
                        <a:defRPr/>
                      </a:pPr>
                      <a:r>
                        <a:rPr lang="en-US" sz="865" spc="-19">
                          <a:solidFill>
                            <a:srgbClr val="000000"/>
                          </a:solidFill>
                          <a:latin typeface="Arial Bold"/>
                        </a:rPr>
                        <a:t>Réel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19">
                          <a:solidFill>
                            <a:srgbClr val="000000"/>
                          </a:solidFill>
                          <a:latin typeface="Arial Bold"/>
                        </a:rPr>
                        <a:t>Réel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6618">
                <a:tc>
                  <a:txBody>
                    <a:bodyPr/>
                    <a:lstStyle/>
                    <a:p>
                      <a:pPr algn="ctr">
                        <a:lnSpc>
                          <a:spcPts val="1000"/>
                        </a:lnSpc>
                        <a:defRPr/>
                      </a:pPr>
                      <a:r>
                        <a:rPr lang="en-US" sz="865" spc="-24">
                          <a:solidFill>
                            <a:srgbClr val="000000"/>
                          </a:solidFill>
                          <a:latin typeface="Arial Bold"/>
                        </a:rPr>
                        <a:t>HTG</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9">
                          <a:solidFill>
                            <a:srgbClr val="000000"/>
                          </a:solidFill>
                          <a:latin typeface="Arial Bold"/>
                        </a:rPr>
                        <a:t>Euros</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6618">
                <a:tc>
                  <a:txBody>
                    <a:bodyPr/>
                    <a:lstStyle/>
                    <a:p>
                      <a:pPr algn="r">
                        <a:lnSpc>
                          <a:spcPts val="976"/>
                        </a:lnSpc>
                        <a:defRPr/>
                      </a:pPr>
                      <a:r>
                        <a:rPr lang="en-US" sz="865">
                          <a:solidFill>
                            <a:srgbClr val="000000"/>
                          </a:solidFill>
                          <a:latin typeface="Arial"/>
                        </a:rPr>
                        <a:t>92 725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1 821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7362">
                <a:tc>
                  <a:txBody>
                    <a:bodyPr/>
                    <a:lstStyle/>
                    <a:p>
                      <a:pPr algn="r">
                        <a:lnSpc>
                          <a:spcPts val="976"/>
                        </a:lnSpc>
                        <a:defRPr/>
                      </a:pPr>
                      <a:r>
                        <a:rPr lang="en-US" sz="865">
                          <a:solidFill>
                            <a:srgbClr val="000000"/>
                          </a:solidFill>
                          <a:latin typeface="Arial"/>
                        </a:rPr>
                        <a:t>60 175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1 182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57362">
                <a:tc>
                  <a:txBody>
                    <a:bodyPr/>
                    <a:lstStyle/>
                    <a:p>
                      <a:pPr algn="r">
                        <a:lnSpc>
                          <a:spcPts val="976"/>
                        </a:lnSpc>
                        <a:defRPr/>
                      </a:pPr>
                      <a:r>
                        <a:rPr lang="en-US" sz="865">
                          <a:solidFill>
                            <a:srgbClr val="000000"/>
                          </a:solidFill>
                          <a:latin typeface="Arial"/>
                        </a:rPr>
                        <a:t>152 900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3 002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57362">
                <a:tc>
                  <a:txBody>
                    <a:bodyPr/>
                    <a:lstStyle/>
                    <a:p>
                      <a:pPr algn="r">
                        <a:lnSpc>
                          <a:spcPts val="990"/>
                        </a:lnSpc>
                        <a:defRPr/>
                      </a:pPr>
                      <a:r>
                        <a:rPr lang="en-US" sz="865">
                          <a:solidFill>
                            <a:srgbClr val="000000"/>
                          </a:solidFill>
                          <a:latin typeface="Arial"/>
                        </a:rPr>
                        <a:t>271 085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5 323</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57362">
                <a:tc>
                  <a:txBody>
                    <a:bodyPr/>
                    <a:lstStyle/>
                    <a:p>
                      <a:pPr algn="r">
                        <a:lnSpc>
                          <a:spcPts val="1000"/>
                        </a:lnSpc>
                        <a:defRPr/>
                      </a:pPr>
                      <a:r>
                        <a:rPr lang="en-US" sz="865" spc="-24">
                          <a:solidFill>
                            <a:srgbClr val="000000"/>
                          </a:solidFill>
                          <a:latin typeface="Arial Bold"/>
                        </a:rPr>
                        <a:t>56</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24">
                          <a:solidFill>
                            <a:srgbClr val="000000"/>
                          </a:solidFill>
                          <a:latin typeface="Arial Bold"/>
                        </a:rPr>
                        <a:t>56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Freeform 6"/>
          <p:cNvSpPr/>
          <p:nvPr/>
        </p:nvSpPr>
        <p:spPr>
          <a:xfrm>
            <a:off x="10123756" y="7071073"/>
            <a:ext cx="1648939" cy="1648851"/>
          </a:xfrm>
          <a:custGeom>
            <a:avLst/>
            <a:gdLst/>
            <a:ahLst/>
            <a:cxnLst/>
            <a:rect l="l" t="t" r="r" b="b"/>
            <a:pathLst>
              <a:path w="1648939" h="1648851">
                <a:moveTo>
                  <a:pt x="0" y="0"/>
                </a:moveTo>
                <a:lnTo>
                  <a:pt x="1648938" y="0"/>
                </a:lnTo>
                <a:lnTo>
                  <a:pt x="1648938" y="1648852"/>
                </a:lnTo>
                <a:lnTo>
                  <a:pt x="0" y="16488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11453183" y="7995725"/>
            <a:ext cx="222290" cy="159389"/>
          </a:xfrm>
          <a:prstGeom prst="rect">
            <a:avLst/>
          </a:prstGeom>
        </p:spPr>
        <p:txBody>
          <a:bodyPr lIns="0" tIns="0" rIns="0" bIns="0" rtlCol="0" anchor="t">
            <a:spAutoFit/>
          </a:bodyPr>
          <a:lstStyle/>
          <a:p>
            <a:pPr algn="l">
              <a:lnSpc>
                <a:spcPts val="1154"/>
              </a:lnSpc>
            </a:pPr>
            <a:r>
              <a:rPr lang="en-US" sz="961" spc="-15">
                <a:solidFill>
                  <a:srgbClr val="000000"/>
                </a:solidFill>
                <a:latin typeface="TT Rounds Condensed"/>
              </a:rPr>
              <a:t>56%</a:t>
            </a:r>
          </a:p>
        </p:txBody>
      </p:sp>
      <p:sp>
        <p:nvSpPr>
          <p:cNvPr id="8" name="TextBox 8"/>
          <p:cNvSpPr txBox="1"/>
          <p:nvPr/>
        </p:nvSpPr>
        <p:spPr>
          <a:xfrm>
            <a:off x="10225582" y="7638889"/>
            <a:ext cx="222290" cy="159389"/>
          </a:xfrm>
          <a:prstGeom prst="rect">
            <a:avLst/>
          </a:prstGeom>
        </p:spPr>
        <p:txBody>
          <a:bodyPr lIns="0" tIns="0" rIns="0" bIns="0" rtlCol="0" anchor="t">
            <a:spAutoFit/>
          </a:bodyPr>
          <a:lstStyle/>
          <a:p>
            <a:pPr algn="l">
              <a:lnSpc>
                <a:spcPts val="1154"/>
              </a:lnSpc>
            </a:pPr>
            <a:r>
              <a:rPr lang="en-US" sz="961" spc="-15">
                <a:solidFill>
                  <a:srgbClr val="000000"/>
                </a:solidFill>
                <a:latin typeface="TT Rounds Condensed"/>
              </a:rPr>
              <a:t>44%</a:t>
            </a:r>
          </a:p>
        </p:txBody>
      </p:sp>
      <p:sp>
        <p:nvSpPr>
          <p:cNvPr id="9" name="TextBox 9"/>
          <p:cNvSpPr txBox="1"/>
          <p:nvPr/>
        </p:nvSpPr>
        <p:spPr>
          <a:xfrm>
            <a:off x="10030408" y="6428758"/>
            <a:ext cx="4181427" cy="467068"/>
          </a:xfrm>
          <a:prstGeom prst="rect">
            <a:avLst/>
          </a:prstGeom>
        </p:spPr>
        <p:txBody>
          <a:bodyPr lIns="0" tIns="0" rIns="0" bIns="0" rtlCol="0" anchor="t">
            <a:spAutoFit/>
          </a:bodyPr>
          <a:lstStyle/>
          <a:p>
            <a:pPr algn="l">
              <a:lnSpc>
                <a:spcPts val="1787"/>
              </a:lnSpc>
            </a:pPr>
            <a:r>
              <a:rPr lang="en-US" sz="1554">
                <a:solidFill>
                  <a:srgbClr val="000000"/>
                </a:solidFill>
                <a:latin typeface="Arial Bold"/>
              </a:rPr>
              <a:t>REPARTITION DES COUTS DU CHANTIER S 7 A CAHOS</a:t>
            </a:r>
          </a:p>
        </p:txBody>
      </p:sp>
      <p:sp>
        <p:nvSpPr>
          <p:cNvPr id="10" name="Freeform 10"/>
          <p:cNvSpPr/>
          <p:nvPr/>
        </p:nvSpPr>
        <p:spPr>
          <a:xfrm>
            <a:off x="12459105" y="7648751"/>
            <a:ext cx="55572" cy="371908"/>
          </a:xfrm>
          <a:custGeom>
            <a:avLst/>
            <a:gdLst/>
            <a:ahLst/>
            <a:cxnLst/>
            <a:rect l="l" t="t" r="r" b="b"/>
            <a:pathLst>
              <a:path w="55572" h="371908">
                <a:moveTo>
                  <a:pt x="0" y="0"/>
                </a:moveTo>
                <a:lnTo>
                  <a:pt x="55572" y="0"/>
                </a:lnTo>
                <a:lnTo>
                  <a:pt x="55572" y="371908"/>
                </a:lnTo>
                <a:lnTo>
                  <a:pt x="0" y="3719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1"/>
          <p:cNvSpPr txBox="1"/>
          <p:nvPr/>
        </p:nvSpPr>
        <p:spPr>
          <a:xfrm>
            <a:off x="12538371" y="7564514"/>
            <a:ext cx="4014938" cy="822264"/>
          </a:xfrm>
          <a:prstGeom prst="rect">
            <a:avLst/>
          </a:prstGeom>
        </p:spPr>
        <p:txBody>
          <a:bodyPr lIns="0" tIns="0" rIns="0" bIns="0" rtlCol="0" anchor="t">
            <a:spAutoFit/>
          </a:bodyPr>
          <a:lstStyle/>
          <a:p>
            <a:pPr algn="l">
              <a:lnSpc>
                <a:spcPts val="2069"/>
              </a:lnSpc>
            </a:pPr>
            <a:r>
              <a:rPr lang="en-US" sz="1765">
                <a:solidFill>
                  <a:srgbClr val="000000"/>
                </a:solidFill>
                <a:latin typeface="Arial"/>
              </a:rPr>
              <a:t>Rémunération de la main</a:t>
            </a:r>
          </a:p>
          <a:p>
            <a:pPr algn="l">
              <a:lnSpc>
                <a:spcPts val="2069"/>
              </a:lnSpc>
            </a:pPr>
            <a:r>
              <a:rPr lang="en-US" sz="1765">
                <a:solidFill>
                  <a:srgbClr val="000000"/>
                </a:solidFill>
                <a:latin typeface="Arial"/>
              </a:rPr>
              <a:t>d'œuvre locale</a:t>
            </a:r>
          </a:p>
          <a:p>
            <a:pPr algn="l">
              <a:lnSpc>
                <a:spcPts val="2118"/>
              </a:lnSpc>
            </a:pPr>
            <a:r>
              <a:rPr lang="en-US" sz="1765" spc="-19">
                <a:solidFill>
                  <a:srgbClr val="000000"/>
                </a:solidFill>
                <a:latin typeface="Arial"/>
              </a:rPr>
              <a:t>Achat de matériaux</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028700" y="-140732"/>
            <a:ext cx="8610600" cy="8001000"/>
          </a:xfrm>
          <a:prstGeom prst="rect">
            <a:avLst/>
          </a:prstGeom>
          <a:solidFill>
            <a:srgbClr val="000000"/>
          </a:solidFill>
        </p:spPr>
      </p:sp>
      <p:sp>
        <p:nvSpPr>
          <p:cNvPr id="4" name="Freeform 4" descr="7 03 2015 (Copier)"/>
          <p:cNvSpPr/>
          <p:nvPr/>
        </p:nvSpPr>
        <p:spPr>
          <a:xfrm>
            <a:off x="1981200" y="1028700"/>
            <a:ext cx="8305800" cy="4067175"/>
          </a:xfrm>
          <a:custGeom>
            <a:avLst/>
            <a:gdLst/>
            <a:ahLst/>
            <a:cxnLst/>
            <a:rect l="l" t="t" r="r" b="b"/>
            <a:pathLst>
              <a:path w="8305800" h="4067175">
                <a:moveTo>
                  <a:pt x="0" y="0"/>
                </a:moveTo>
                <a:lnTo>
                  <a:pt x="8305800" y="0"/>
                </a:lnTo>
                <a:lnTo>
                  <a:pt x="8305800" y="4067175"/>
                </a:lnTo>
                <a:lnTo>
                  <a:pt x="0" y="4067175"/>
                </a:lnTo>
                <a:lnTo>
                  <a:pt x="0" y="0"/>
                </a:lnTo>
                <a:close/>
              </a:path>
            </a:pathLst>
          </a:custGeom>
          <a:blipFill>
            <a:blip r:embed="rId2"/>
            <a:stretch>
              <a:fillRect t="-51734" b="-2107"/>
            </a:stretch>
          </a:blipFill>
        </p:spPr>
      </p:sp>
      <p:sp>
        <p:nvSpPr>
          <p:cNvPr id="5" name="Freeform 5"/>
          <p:cNvSpPr/>
          <p:nvPr/>
        </p:nvSpPr>
        <p:spPr>
          <a:xfrm>
            <a:off x="1981200" y="5191125"/>
            <a:ext cx="8305800" cy="4067175"/>
          </a:xfrm>
          <a:custGeom>
            <a:avLst/>
            <a:gdLst/>
            <a:ahLst/>
            <a:cxnLst/>
            <a:rect l="l" t="t" r="r" b="b"/>
            <a:pathLst>
              <a:path w="8305800" h="4067175">
                <a:moveTo>
                  <a:pt x="0" y="0"/>
                </a:moveTo>
                <a:lnTo>
                  <a:pt x="8305800" y="0"/>
                </a:lnTo>
                <a:lnTo>
                  <a:pt x="8305800" y="4067175"/>
                </a:lnTo>
                <a:lnTo>
                  <a:pt x="0" y="4067175"/>
                </a:lnTo>
                <a:lnTo>
                  <a:pt x="0" y="0"/>
                </a:lnTo>
                <a:close/>
              </a:path>
            </a:pathLst>
          </a:custGeom>
          <a:blipFill>
            <a:blip r:embed="rId3"/>
            <a:stretch>
              <a:fillRect t="-37867" b="-14955"/>
            </a:stretch>
          </a:blipFill>
        </p:spPr>
      </p:sp>
      <p:grpSp>
        <p:nvGrpSpPr>
          <p:cNvPr id="6" name="Group 6"/>
          <p:cNvGrpSpPr/>
          <p:nvPr/>
        </p:nvGrpSpPr>
        <p:grpSpPr>
          <a:xfrm>
            <a:off x="11610591" y="4245531"/>
            <a:ext cx="5648709" cy="1795939"/>
            <a:chOff x="0" y="0"/>
            <a:chExt cx="7531612" cy="2394585"/>
          </a:xfrm>
        </p:grpSpPr>
        <p:sp>
          <p:nvSpPr>
            <p:cNvPr id="7" name="TextBox 7"/>
            <p:cNvSpPr txBox="1"/>
            <p:nvPr/>
          </p:nvSpPr>
          <p:spPr>
            <a:xfrm>
              <a:off x="0" y="0"/>
              <a:ext cx="7531612" cy="685800"/>
            </a:xfrm>
            <a:prstGeom prst="rect">
              <a:avLst/>
            </a:prstGeom>
          </p:spPr>
          <p:txBody>
            <a:bodyPr lIns="0" tIns="0" rIns="0" bIns="0" rtlCol="0" anchor="t">
              <a:spAutoFit/>
            </a:bodyPr>
            <a:lstStyle/>
            <a:p>
              <a:pPr marL="0" lvl="0" indent="0">
                <a:lnSpc>
                  <a:spcPts val="4079"/>
                </a:lnSpc>
              </a:pPr>
              <a:r>
                <a:rPr lang="en-US" sz="3399" spc="31">
                  <a:solidFill>
                    <a:srgbClr val="000000"/>
                  </a:solidFill>
                  <a:latin typeface="TT Rounds Condensed Bold"/>
                </a:rPr>
                <a:t>SM7-Cahos</a:t>
              </a:r>
            </a:p>
          </p:txBody>
        </p:sp>
        <p:sp>
          <p:nvSpPr>
            <p:cNvPr id="8" name="TextBox 8"/>
            <p:cNvSpPr txBox="1"/>
            <p:nvPr/>
          </p:nvSpPr>
          <p:spPr>
            <a:xfrm>
              <a:off x="0" y="1054100"/>
              <a:ext cx="7531612" cy="1340485"/>
            </a:xfrm>
            <a:prstGeom prst="rect">
              <a:avLst/>
            </a:prstGeom>
          </p:spPr>
          <p:txBody>
            <a:bodyPr lIns="0" tIns="0" rIns="0" bIns="0" rtlCol="0" anchor="t">
              <a:spAutoFit/>
            </a:bodyPr>
            <a:lstStyle/>
            <a:p>
              <a:pPr marL="0" lvl="0" indent="0">
                <a:lnSpc>
                  <a:spcPts val="4199"/>
                </a:lnSpc>
              </a:pPr>
              <a:r>
                <a:rPr lang="en-US" sz="2799" spc="26">
                  <a:solidFill>
                    <a:srgbClr val="000000"/>
                  </a:solidFill>
                  <a:latin typeface="TT Rounds Condensed Bold"/>
                </a:rPr>
                <a:t>MARS 2015 Réalisation du seuil   "écrêteur » SM7-Cahos</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79224" y="2350258"/>
            <a:ext cx="8489850" cy="5586484"/>
            <a:chOff x="0" y="0"/>
            <a:chExt cx="11319800" cy="7448646"/>
          </a:xfrm>
        </p:grpSpPr>
        <p:sp>
          <p:nvSpPr>
            <p:cNvPr id="3" name="TextBox 3"/>
            <p:cNvSpPr txBox="1"/>
            <p:nvPr/>
          </p:nvSpPr>
          <p:spPr>
            <a:xfrm>
              <a:off x="0" y="-161925"/>
              <a:ext cx="11319800" cy="1787525"/>
            </a:xfrm>
            <a:prstGeom prst="rect">
              <a:avLst/>
            </a:prstGeom>
          </p:spPr>
          <p:txBody>
            <a:bodyPr lIns="0" tIns="0" rIns="0" bIns="0" rtlCol="0" anchor="t">
              <a:spAutoFit/>
            </a:bodyPr>
            <a:lstStyle/>
            <a:p>
              <a:pPr marL="0" lvl="0" indent="0">
                <a:lnSpc>
                  <a:spcPts val="9600"/>
                </a:lnSpc>
                <a:spcBef>
                  <a:spcPct val="0"/>
                </a:spcBef>
              </a:pPr>
              <a:r>
                <a:rPr lang="en-US" sz="8000" spc="74">
                  <a:solidFill>
                    <a:srgbClr val="000000"/>
                  </a:solidFill>
                  <a:latin typeface="Arial"/>
                </a:rPr>
                <a:t>SM7-Cahos</a:t>
              </a:r>
            </a:p>
          </p:txBody>
        </p:sp>
        <p:sp>
          <p:nvSpPr>
            <p:cNvPr id="4" name="TextBox 4"/>
            <p:cNvSpPr txBox="1"/>
            <p:nvPr/>
          </p:nvSpPr>
          <p:spPr>
            <a:xfrm>
              <a:off x="0" y="3992366"/>
              <a:ext cx="11319800" cy="689610"/>
            </a:xfrm>
            <a:prstGeom prst="rect">
              <a:avLst/>
            </a:prstGeom>
          </p:spPr>
          <p:txBody>
            <a:bodyPr lIns="0" tIns="0" rIns="0" bIns="0" rtlCol="0" anchor="t">
              <a:spAutoFit/>
            </a:bodyPr>
            <a:lstStyle/>
            <a:p>
              <a:pPr marL="0" lvl="0" indent="0">
                <a:lnSpc>
                  <a:spcPts val="4199"/>
                </a:lnSpc>
                <a:spcBef>
                  <a:spcPct val="0"/>
                </a:spcBef>
              </a:pPr>
              <a:r>
                <a:rPr lang="en-US" sz="2799" spc="26">
                  <a:solidFill>
                    <a:srgbClr val="000000"/>
                  </a:solidFill>
                  <a:latin typeface="Arial"/>
                </a:rPr>
                <a:t>Photo M. BROCHET Mars 2015</a:t>
              </a:r>
            </a:p>
          </p:txBody>
        </p:sp>
        <p:sp>
          <p:nvSpPr>
            <p:cNvPr id="5" name="TextBox 5"/>
            <p:cNvSpPr txBox="1"/>
            <p:nvPr/>
          </p:nvSpPr>
          <p:spPr>
            <a:xfrm>
              <a:off x="0" y="5362036"/>
              <a:ext cx="11319800" cy="2086610"/>
            </a:xfrm>
            <a:prstGeom prst="rect">
              <a:avLst/>
            </a:prstGeom>
          </p:spPr>
          <p:txBody>
            <a:bodyPr lIns="0" tIns="0" rIns="0" bIns="0" rtlCol="0" anchor="t">
              <a:spAutoFit/>
            </a:bodyPr>
            <a:lstStyle/>
            <a:p>
              <a:pPr marL="0" lvl="0" indent="0">
                <a:lnSpc>
                  <a:spcPts val="4199"/>
                </a:lnSpc>
                <a:spcBef>
                  <a:spcPct val="0"/>
                </a:spcBef>
              </a:pPr>
              <a:r>
                <a:rPr lang="en-US" sz="2799" spc="26">
                  <a:solidFill>
                    <a:srgbClr val="000000"/>
                  </a:solidFill>
                  <a:latin typeface="Arial"/>
                </a:rPr>
                <a:t>Façade amont du seuil SM7-Cahos. Remarquez l’échelle graduée pour mesurer la hauteur des sédiments accumulés</a:t>
              </a:r>
            </a:p>
          </p:txBody>
        </p:sp>
      </p:grpSp>
      <p:sp>
        <p:nvSpPr>
          <p:cNvPr id="6" name="Freeform 6" descr="7 03 2016 (Copier)"/>
          <p:cNvSpPr/>
          <p:nvPr/>
        </p:nvSpPr>
        <p:spPr>
          <a:xfrm>
            <a:off x="12251884" y="0"/>
            <a:ext cx="6036116" cy="5095875"/>
          </a:xfrm>
          <a:custGeom>
            <a:avLst/>
            <a:gdLst/>
            <a:ahLst/>
            <a:cxnLst/>
            <a:rect l="l" t="t" r="r" b="b"/>
            <a:pathLst>
              <a:path w="6036116" h="5095875">
                <a:moveTo>
                  <a:pt x="0" y="0"/>
                </a:moveTo>
                <a:lnTo>
                  <a:pt x="6036116" y="0"/>
                </a:lnTo>
                <a:lnTo>
                  <a:pt x="6036116" y="5095875"/>
                </a:lnTo>
                <a:lnTo>
                  <a:pt x="0" y="5095875"/>
                </a:lnTo>
                <a:lnTo>
                  <a:pt x="0" y="0"/>
                </a:lnTo>
                <a:close/>
              </a:path>
            </a:pathLst>
          </a:custGeom>
          <a:blipFill>
            <a:blip r:embed="rId2"/>
            <a:stretch>
              <a:fillRect r="-12066"/>
            </a:stretch>
          </a:blipFill>
        </p:spPr>
      </p:sp>
      <p:sp>
        <p:nvSpPr>
          <p:cNvPr id="7" name="Freeform 7" descr="P1070038 (Copier)"/>
          <p:cNvSpPr/>
          <p:nvPr/>
        </p:nvSpPr>
        <p:spPr>
          <a:xfrm>
            <a:off x="12251884" y="5191125"/>
            <a:ext cx="6036116" cy="5095875"/>
          </a:xfrm>
          <a:custGeom>
            <a:avLst/>
            <a:gdLst/>
            <a:ahLst/>
            <a:cxnLst/>
            <a:rect l="l" t="t" r="r" b="b"/>
            <a:pathLst>
              <a:path w="6036116" h="5095875">
                <a:moveTo>
                  <a:pt x="0" y="0"/>
                </a:moveTo>
                <a:lnTo>
                  <a:pt x="6036116" y="0"/>
                </a:lnTo>
                <a:lnTo>
                  <a:pt x="6036116" y="5095875"/>
                </a:lnTo>
                <a:lnTo>
                  <a:pt x="0" y="5095875"/>
                </a:lnTo>
                <a:lnTo>
                  <a:pt x="0" y="0"/>
                </a:lnTo>
                <a:close/>
              </a:path>
            </a:pathLst>
          </a:custGeom>
          <a:blipFill>
            <a:blip r:embed="rId3"/>
            <a:stretch>
              <a:fillRect l="-8886" r="-4418"/>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1070040 (Copier)"/>
          <p:cNvSpPr/>
          <p:nvPr/>
        </p:nvSpPr>
        <p:spPr>
          <a:xfrm>
            <a:off x="6885039" y="4322314"/>
            <a:ext cx="11402961" cy="5964686"/>
          </a:xfrm>
          <a:custGeom>
            <a:avLst/>
            <a:gdLst/>
            <a:ahLst/>
            <a:cxnLst/>
            <a:rect l="l" t="t" r="r" b="b"/>
            <a:pathLst>
              <a:path w="11402961" h="5964686">
                <a:moveTo>
                  <a:pt x="0" y="0"/>
                </a:moveTo>
                <a:lnTo>
                  <a:pt x="11402961" y="0"/>
                </a:lnTo>
                <a:lnTo>
                  <a:pt x="11402961" y="5964686"/>
                </a:lnTo>
                <a:lnTo>
                  <a:pt x="0" y="5964686"/>
                </a:lnTo>
                <a:lnTo>
                  <a:pt x="0" y="0"/>
                </a:lnTo>
                <a:close/>
              </a:path>
            </a:pathLst>
          </a:custGeom>
          <a:blipFill>
            <a:blip r:embed="rId2"/>
            <a:stretch>
              <a:fillRect t="-21522" b="-21541"/>
            </a:stretch>
          </a:blipFill>
        </p:spPr>
      </p:sp>
      <p:sp>
        <p:nvSpPr>
          <p:cNvPr id="3" name="AutoShape 3"/>
          <p:cNvSpPr/>
          <p:nvPr/>
        </p:nvSpPr>
        <p:spPr>
          <a:xfrm>
            <a:off x="1383919" y="1389624"/>
            <a:ext cx="15875381" cy="0"/>
          </a:xfrm>
          <a:prstGeom prst="line">
            <a:avLst/>
          </a:prstGeom>
          <a:ln w="9525" cap="flat">
            <a:solidFill>
              <a:srgbClr val="000000"/>
            </a:solidFill>
            <a:prstDash val="solid"/>
            <a:headEnd type="none" w="sm" len="sm"/>
            <a:tailEnd type="none" w="sm" len="sm"/>
          </a:ln>
        </p:spPr>
      </p:sp>
      <p:sp>
        <p:nvSpPr>
          <p:cNvPr id="4" name="TextBox 4"/>
          <p:cNvSpPr txBox="1"/>
          <p:nvPr/>
        </p:nvSpPr>
        <p:spPr>
          <a:xfrm>
            <a:off x="1383919" y="1647622"/>
            <a:ext cx="4672277" cy="1190625"/>
          </a:xfrm>
          <a:prstGeom prst="rect">
            <a:avLst/>
          </a:prstGeom>
        </p:spPr>
        <p:txBody>
          <a:bodyPr lIns="0" tIns="0" rIns="0" bIns="0" rtlCol="0" anchor="t">
            <a:spAutoFit/>
          </a:bodyPr>
          <a:lstStyle/>
          <a:p>
            <a:pPr marL="0" lvl="0" indent="0">
              <a:lnSpc>
                <a:spcPts val="8351"/>
              </a:lnSpc>
            </a:pPr>
            <a:r>
              <a:rPr lang="en-US" sz="6959">
                <a:solidFill>
                  <a:srgbClr val="000000"/>
                </a:solidFill>
                <a:latin typeface="Arial"/>
              </a:rPr>
              <a:t>SM7-Cahos</a:t>
            </a:r>
          </a:p>
        </p:txBody>
      </p:sp>
      <p:sp>
        <p:nvSpPr>
          <p:cNvPr id="5" name="TextBox 5"/>
          <p:cNvSpPr txBox="1"/>
          <p:nvPr/>
        </p:nvSpPr>
        <p:spPr>
          <a:xfrm>
            <a:off x="6985471" y="1896009"/>
            <a:ext cx="4672277" cy="496162"/>
          </a:xfrm>
          <a:prstGeom prst="rect">
            <a:avLst/>
          </a:prstGeom>
        </p:spPr>
        <p:txBody>
          <a:bodyPr lIns="0" tIns="0" rIns="0" bIns="0" rtlCol="0" anchor="t">
            <a:spAutoFit/>
          </a:bodyPr>
          <a:lstStyle/>
          <a:p>
            <a:pPr marL="0" lvl="0" indent="0" algn="l">
              <a:lnSpc>
                <a:spcPts val="3627"/>
              </a:lnSpc>
              <a:spcBef>
                <a:spcPct val="0"/>
              </a:spcBef>
            </a:pPr>
            <a:r>
              <a:rPr lang="en-US" sz="2591">
                <a:solidFill>
                  <a:srgbClr val="000000"/>
                </a:solidFill>
                <a:latin typeface="Arial"/>
              </a:rPr>
              <a:t>Photo M. BROCHET Mars 2015</a:t>
            </a:r>
          </a:p>
        </p:txBody>
      </p:sp>
      <p:sp>
        <p:nvSpPr>
          <p:cNvPr id="6" name="TextBox 6"/>
          <p:cNvSpPr txBox="1"/>
          <p:nvPr/>
        </p:nvSpPr>
        <p:spPr>
          <a:xfrm>
            <a:off x="12586519" y="1896009"/>
            <a:ext cx="4672277" cy="1904174"/>
          </a:xfrm>
          <a:prstGeom prst="rect">
            <a:avLst/>
          </a:prstGeom>
        </p:spPr>
        <p:txBody>
          <a:bodyPr lIns="0" tIns="0" rIns="0" bIns="0" rtlCol="0" anchor="t">
            <a:spAutoFit/>
          </a:bodyPr>
          <a:lstStyle/>
          <a:p>
            <a:pPr marL="0" lvl="0" indent="0" algn="l">
              <a:lnSpc>
                <a:spcPts val="3720"/>
              </a:lnSpc>
              <a:spcBef>
                <a:spcPct val="0"/>
              </a:spcBef>
            </a:pPr>
            <a:r>
              <a:rPr lang="en-US" sz="2657">
                <a:solidFill>
                  <a:srgbClr val="000000"/>
                </a:solidFill>
                <a:latin typeface="Arial"/>
              </a:rPr>
              <a:t>Un affleurement rocheux en aval de SM7-Cahos constitue un radier naturel et permet un bon ancrage de l’ouvrage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38405" y="1729408"/>
            <a:ext cx="6059285" cy="2096950"/>
            <a:chOff x="0" y="0"/>
            <a:chExt cx="8079046" cy="2795934"/>
          </a:xfrm>
        </p:grpSpPr>
        <p:sp>
          <p:nvSpPr>
            <p:cNvPr id="3" name="TextBox 3"/>
            <p:cNvSpPr txBox="1"/>
            <p:nvPr/>
          </p:nvSpPr>
          <p:spPr>
            <a:xfrm>
              <a:off x="0" y="-114300"/>
              <a:ext cx="8079046" cy="1244600"/>
            </a:xfrm>
            <a:prstGeom prst="rect">
              <a:avLst/>
            </a:prstGeom>
          </p:spPr>
          <p:txBody>
            <a:bodyPr lIns="0" tIns="0" rIns="0" bIns="0" rtlCol="0" anchor="t">
              <a:spAutoFit/>
            </a:bodyPr>
            <a:lstStyle/>
            <a:p>
              <a:pPr marL="0" lvl="0" indent="0" algn="l">
                <a:lnSpc>
                  <a:spcPts val="6720"/>
                </a:lnSpc>
                <a:spcBef>
                  <a:spcPct val="0"/>
                </a:spcBef>
              </a:pPr>
              <a:r>
                <a:rPr lang="en-US" sz="5600" spc="-87">
                  <a:solidFill>
                    <a:srgbClr val="000000"/>
                  </a:solidFill>
                  <a:latin typeface="Arial Bold"/>
                </a:rPr>
                <a:t>SM7-Cahos</a:t>
              </a:r>
            </a:p>
          </p:txBody>
        </p:sp>
        <p:sp>
          <p:nvSpPr>
            <p:cNvPr id="4" name="TextBox 4"/>
            <p:cNvSpPr txBox="1"/>
            <p:nvPr/>
          </p:nvSpPr>
          <p:spPr>
            <a:xfrm>
              <a:off x="0" y="1487834"/>
              <a:ext cx="8079046" cy="1308100"/>
            </a:xfrm>
            <a:prstGeom prst="rect">
              <a:avLst/>
            </a:prstGeom>
          </p:spPr>
          <p:txBody>
            <a:bodyPr lIns="0" tIns="0" rIns="0" bIns="0" rtlCol="0" anchor="t">
              <a:spAutoFit/>
            </a:bodyPr>
            <a:lstStyle/>
            <a:p>
              <a:pPr marL="0" lvl="0" indent="0" algn="l">
                <a:lnSpc>
                  <a:spcPts val="3900"/>
                </a:lnSpc>
                <a:spcBef>
                  <a:spcPct val="0"/>
                </a:spcBef>
              </a:pPr>
              <a:r>
                <a:rPr lang="en-US" sz="3000" spc="28">
                  <a:solidFill>
                    <a:srgbClr val="000000"/>
                  </a:solidFill>
                  <a:latin typeface="TT Rounds Condensed"/>
                </a:rPr>
                <a:t>Des limons sont piégés, créant in situ une zone fertile</a:t>
              </a:r>
            </a:p>
          </p:txBody>
        </p:sp>
      </p:grpSp>
      <p:sp>
        <p:nvSpPr>
          <p:cNvPr id="5" name="TextBox 5"/>
          <p:cNvSpPr txBox="1"/>
          <p:nvPr/>
        </p:nvSpPr>
        <p:spPr>
          <a:xfrm>
            <a:off x="9891956" y="4748969"/>
            <a:ext cx="6059285" cy="3248787"/>
          </a:xfrm>
          <a:prstGeom prst="rect">
            <a:avLst/>
          </a:prstGeom>
        </p:spPr>
        <p:txBody>
          <a:bodyPr lIns="0" tIns="0" rIns="0" bIns="0" rtlCol="0" anchor="t">
            <a:spAutoFit/>
          </a:bodyPr>
          <a:lstStyle/>
          <a:p>
            <a:pPr marL="0" lvl="0" indent="0" algn="l">
              <a:lnSpc>
                <a:spcPts val="3276"/>
              </a:lnSpc>
              <a:spcBef>
                <a:spcPct val="0"/>
              </a:spcBef>
            </a:pPr>
            <a:r>
              <a:rPr lang="en-US" sz="2047" u="none" spc="19">
                <a:solidFill>
                  <a:srgbClr val="000000"/>
                </a:solidFill>
                <a:latin typeface="TT Rounds Condensed"/>
              </a:rPr>
              <a:t>Le seuil a évité que les sédiments fertiles soient entraînés jusqu’à la mer.</a:t>
            </a:r>
          </a:p>
          <a:p>
            <a:pPr marL="0" lvl="0" indent="0" algn="l">
              <a:lnSpc>
                <a:spcPts val="3276"/>
              </a:lnSpc>
              <a:spcBef>
                <a:spcPct val="0"/>
              </a:spcBef>
            </a:pPr>
            <a:endParaRPr lang="en-US" sz="2047" u="none" spc="19">
              <a:solidFill>
                <a:srgbClr val="000000"/>
              </a:solidFill>
              <a:latin typeface="TT Rounds Condensed"/>
            </a:endParaRPr>
          </a:p>
          <a:p>
            <a:pPr marL="0" lvl="0" indent="0" algn="l">
              <a:lnSpc>
                <a:spcPts val="3276"/>
              </a:lnSpc>
              <a:spcBef>
                <a:spcPct val="0"/>
              </a:spcBef>
            </a:pPr>
            <a:r>
              <a:rPr lang="en-US" sz="2047" u="none" spc="19">
                <a:solidFill>
                  <a:srgbClr val="000000"/>
                </a:solidFill>
                <a:latin typeface="TT Rounds Condensed"/>
              </a:rPr>
              <a:t>Les limons retenus en amont du seuil peuvent être utilisés in situ  par les agriculteurs : plantation de bananiers ou d’arbres fruitiers, ….</a:t>
            </a:r>
          </a:p>
          <a:p>
            <a:pPr marL="0" lvl="0" indent="0" algn="l">
              <a:lnSpc>
                <a:spcPts val="3276"/>
              </a:lnSpc>
              <a:spcBef>
                <a:spcPct val="0"/>
              </a:spcBef>
            </a:pPr>
            <a:endParaRPr lang="en-US" sz="2047" u="none" spc="19">
              <a:solidFill>
                <a:srgbClr val="000000"/>
              </a:solidFill>
              <a:latin typeface="TT Rounds Condensed"/>
            </a:endParaRPr>
          </a:p>
          <a:p>
            <a:pPr marL="0" lvl="0" indent="0" algn="l">
              <a:lnSpc>
                <a:spcPts val="3276"/>
              </a:lnSpc>
              <a:spcBef>
                <a:spcPct val="0"/>
              </a:spcBef>
            </a:pPr>
            <a:r>
              <a:rPr lang="en-US" sz="2047" u="none" spc="19">
                <a:solidFill>
                  <a:srgbClr val="000000"/>
                </a:solidFill>
                <a:latin typeface="TT Rounds Condensed"/>
              </a:rPr>
              <a:t>Des pépinières peuvent être aussi installées à proximité.</a:t>
            </a:r>
          </a:p>
        </p:txBody>
      </p:sp>
      <p:sp>
        <p:nvSpPr>
          <p:cNvPr id="6" name="TextBox 6"/>
          <p:cNvSpPr txBox="1"/>
          <p:nvPr/>
        </p:nvSpPr>
        <p:spPr>
          <a:xfrm>
            <a:off x="10078568" y="9281795"/>
            <a:ext cx="6059285" cy="336550"/>
          </a:xfrm>
          <a:prstGeom prst="rect">
            <a:avLst/>
          </a:prstGeom>
        </p:spPr>
        <p:txBody>
          <a:bodyPr lIns="0" tIns="0" rIns="0" bIns="0" rtlCol="0" anchor="t">
            <a:spAutoFit/>
          </a:bodyPr>
          <a:lstStyle/>
          <a:p>
            <a:pPr marL="0" lvl="0" indent="0">
              <a:lnSpc>
                <a:spcPts val="2600"/>
              </a:lnSpc>
            </a:pPr>
            <a:r>
              <a:rPr lang="en-US" sz="2000" spc="18">
                <a:solidFill>
                  <a:srgbClr val="000000"/>
                </a:solidFill>
                <a:latin typeface="TT Rounds Condensed"/>
              </a:rPr>
              <a:t>Photo Adrien JEAN 6.05.2016</a:t>
            </a:r>
          </a:p>
        </p:txBody>
      </p:sp>
      <p:sp>
        <p:nvSpPr>
          <p:cNvPr id="7" name="Freeform 7" descr="IMG-20160506-WA0000"/>
          <p:cNvSpPr/>
          <p:nvPr/>
        </p:nvSpPr>
        <p:spPr>
          <a:xfrm>
            <a:off x="0"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2"/>
            <a:stretch>
              <a:fillRect l="-56747" r="-42367"/>
            </a:stretch>
          </a:blipFill>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C:\Users\Brochet\Desktop\2018 TRAVAIL DE MICHEL\CDM S7\CDM Seuil  S7 Photo 2017 Ravine Cahos (5).jpg"/>
          <p:cNvSpPr/>
          <p:nvPr/>
        </p:nvSpPr>
        <p:spPr>
          <a:xfrm>
            <a:off x="1215312" y="2936698"/>
            <a:ext cx="5629810" cy="4119919"/>
          </a:xfrm>
          <a:custGeom>
            <a:avLst/>
            <a:gdLst/>
            <a:ahLst/>
            <a:cxnLst/>
            <a:rect l="l" t="t" r="r" b="b"/>
            <a:pathLst>
              <a:path w="5629810" h="4119919">
                <a:moveTo>
                  <a:pt x="0" y="0"/>
                </a:moveTo>
                <a:lnTo>
                  <a:pt x="5629811" y="0"/>
                </a:lnTo>
                <a:lnTo>
                  <a:pt x="5629811" y="4119920"/>
                </a:lnTo>
                <a:lnTo>
                  <a:pt x="0" y="4119920"/>
                </a:lnTo>
                <a:lnTo>
                  <a:pt x="0" y="0"/>
                </a:lnTo>
                <a:close/>
              </a:path>
            </a:pathLst>
          </a:custGeom>
          <a:blipFill>
            <a:blip r:embed="rId2"/>
            <a:stretch>
              <a:fillRect b="-2524"/>
            </a:stretch>
          </a:blipFill>
        </p:spPr>
      </p:sp>
      <p:sp>
        <p:nvSpPr>
          <p:cNvPr id="3" name="AutoShape 3"/>
          <p:cNvSpPr/>
          <p:nvPr/>
        </p:nvSpPr>
        <p:spPr>
          <a:xfrm>
            <a:off x="1952268" y="4525673"/>
            <a:ext cx="4461219" cy="636399"/>
          </a:xfrm>
          <a:prstGeom prst="line">
            <a:avLst/>
          </a:prstGeom>
          <a:ln w="19050" cap="rnd">
            <a:solidFill>
              <a:srgbClr val="4F81BD"/>
            </a:solidFill>
            <a:prstDash val="solid"/>
            <a:headEnd type="triangle" w="lg" len="med"/>
            <a:tailEnd type="triangle" w="lg" len="med"/>
          </a:ln>
        </p:spPr>
      </p:sp>
      <p:sp>
        <p:nvSpPr>
          <p:cNvPr id="4" name="AutoShape 4"/>
          <p:cNvSpPr/>
          <p:nvPr/>
        </p:nvSpPr>
        <p:spPr>
          <a:xfrm>
            <a:off x="3490403" y="4951445"/>
            <a:ext cx="9160" cy="9160"/>
          </a:xfrm>
          <a:prstGeom prst="line">
            <a:avLst/>
          </a:prstGeom>
          <a:ln w="9525" cap="rnd">
            <a:solidFill>
              <a:srgbClr val="4F81BD"/>
            </a:solidFill>
            <a:prstDash val="solid"/>
            <a:headEnd type="triangle" w="lg" len="med"/>
            <a:tailEnd type="triangle" w="lg" len="med"/>
          </a:ln>
        </p:spPr>
      </p:sp>
      <p:sp>
        <p:nvSpPr>
          <p:cNvPr id="5" name="AutoShape 5"/>
          <p:cNvSpPr/>
          <p:nvPr/>
        </p:nvSpPr>
        <p:spPr>
          <a:xfrm flipH="1">
            <a:off x="3267853" y="5001295"/>
            <a:ext cx="281250" cy="1243810"/>
          </a:xfrm>
          <a:prstGeom prst="line">
            <a:avLst/>
          </a:prstGeom>
          <a:ln w="19050" cap="rnd">
            <a:solidFill>
              <a:srgbClr val="4F81BD"/>
            </a:solidFill>
            <a:prstDash val="solid"/>
            <a:headEnd type="triangle" w="lg" len="med"/>
            <a:tailEnd type="triangle" w="lg" len="med"/>
          </a:ln>
        </p:spPr>
      </p:sp>
      <p:sp>
        <p:nvSpPr>
          <p:cNvPr id="6" name="AutoShape 6"/>
          <p:cNvSpPr/>
          <p:nvPr/>
        </p:nvSpPr>
        <p:spPr>
          <a:xfrm>
            <a:off x="2899784" y="4831658"/>
            <a:ext cx="1040694" cy="232402"/>
          </a:xfrm>
          <a:prstGeom prst="line">
            <a:avLst/>
          </a:prstGeom>
          <a:ln w="19050" cap="rnd">
            <a:solidFill>
              <a:srgbClr val="4F81BD"/>
            </a:solidFill>
            <a:prstDash val="solid"/>
            <a:headEnd type="triangle" w="lg" len="med"/>
            <a:tailEnd type="triangle" w="lg" len="med"/>
          </a:ln>
        </p:spPr>
      </p:sp>
      <p:grpSp>
        <p:nvGrpSpPr>
          <p:cNvPr id="7" name="Group 7"/>
          <p:cNvGrpSpPr/>
          <p:nvPr/>
        </p:nvGrpSpPr>
        <p:grpSpPr>
          <a:xfrm rot="-321952">
            <a:off x="2469465" y="4580770"/>
            <a:ext cx="3426115" cy="1507441"/>
            <a:chOff x="0" y="0"/>
            <a:chExt cx="4750033" cy="2089945"/>
          </a:xfrm>
        </p:grpSpPr>
        <p:sp>
          <p:nvSpPr>
            <p:cNvPr id="8" name="Freeform 8"/>
            <p:cNvSpPr/>
            <p:nvPr/>
          </p:nvSpPr>
          <p:spPr>
            <a:xfrm>
              <a:off x="16891" y="16891"/>
              <a:ext cx="4716272" cy="2056130"/>
            </a:xfrm>
            <a:custGeom>
              <a:avLst/>
              <a:gdLst/>
              <a:ahLst/>
              <a:cxnLst/>
              <a:rect l="l" t="t" r="r" b="b"/>
              <a:pathLst>
                <a:path w="4716272" h="2056130">
                  <a:moveTo>
                    <a:pt x="92710" y="22987"/>
                  </a:moveTo>
                  <a:lnTo>
                    <a:pt x="4716272" y="1343914"/>
                  </a:lnTo>
                  <a:lnTo>
                    <a:pt x="1297178" y="2056130"/>
                  </a:lnTo>
                  <a:lnTo>
                    <a:pt x="0" y="0"/>
                  </a:lnTo>
                </a:path>
              </a:pathLst>
            </a:custGeom>
            <a:solidFill>
              <a:srgbClr val="953735">
                <a:alpha val="49804"/>
              </a:srgbClr>
            </a:solidFill>
          </p:spPr>
        </p:sp>
        <p:sp>
          <p:nvSpPr>
            <p:cNvPr id="9" name="Freeform 9"/>
            <p:cNvSpPr/>
            <p:nvPr/>
          </p:nvSpPr>
          <p:spPr>
            <a:xfrm>
              <a:off x="2667" y="7874"/>
              <a:ext cx="4747641" cy="2083054"/>
            </a:xfrm>
            <a:custGeom>
              <a:avLst/>
              <a:gdLst/>
              <a:ahLst/>
              <a:cxnLst/>
              <a:rect l="l" t="t" r="r" b="b"/>
              <a:pathLst>
                <a:path w="4747641" h="2083054">
                  <a:moveTo>
                    <a:pt x="111633" y="15748"/>
                  </a:moveTo>
                  <a:lnTo>
                    <a:pt x="4735068" y="1336675"/>
                  </a:lnTo>
                  <a:cubicBezTo>
                    <a:pt x="4742561" y="1338834"/>
                    <a:pt x="4747641" y="1345819"/>
                    <a:pt x="4747387" y="1353566"/>
                  </a:cubicBezTo>
                  <a:cubicBezTo>
                    <a:pt x="4747133" y="1361313"/>
                    <a:pt x="4741545" y="1367917"/>
                    <a:pt x="4733925" y="1369568"/>
                  </a:cubicBezTo>
                  <a:lnTo>
                    <a:pt x="1314958" y="2081657"/>
                  </a:lnTo>
                  <a:cubicBezTo>
                    <a:pt x="1308100" y="2083054"/>
                    <a:pt x="1300988" y="2080133"/>
                    <a:pt x="1297178" y="2074164"/>
                  </a:cubicBezTo>
                  <a:lnTo>
                    <a:pt x="0" y="18034"/>
                  </a:lnTo>
                  <a:lnTo>
                    <a:pt x="28575" y="0"/>
                  </a:lnTo>
                  <a:lnTo>
                    <a:pt x="1325753" y="2056130"/>
                  </a:lnTo>
                  <a:lnTo>
                    <a:pt x="1311402" y="2065147"/>
                  </a:lnTo>
                  <a:lnTo>
                    <a:pt x="1307973" y="2048510"/>
                  </a:lnTo>
                  <a:lnTo>
                    <a:pt x="4726940" y="1336294"/>
                  </a:lnTo>
                  <a:lnTo>
                    <a:pt x="4730369" y="1352931"/>
                  </a:lnTo>
                  <a:lnTo>
                    <a:pt x="4725670" y="1369187"/>
                  </a:lnTo>
                  <a:lnTo>
                    <a:pt x="102235" y="48260"/>
                  </a:lnTo>
                  <a:close/>
                </a:path>
              </a:pathLst>
            </a:custGeom>
            <a:solidFill>
              <a:srgbClr val="953735"/>
            </a:solidFill>
          </p:spPr>
        </p:sp>
      </p:grpSp>
      <p:sp>
        <p:nvSpPr>
          <p:cNvPr id="10" name="TextBox 10"/>
          <p:cNvSpPr txBox="1"/>
          <p:nvPr/>
        </p:nvSpPr>
        <p:spPr>
          <a:xfrm>
            <a:off x="8166542" y="2955233"/>
            <a:ext cx="8367810" cy="4429125"/>
          </a:xfrm>
          <a:prstGeom prst="rect">
            <a:avLst/>
          </a:prstGeom>
        </p:spPr>
        <p:txBody>
          <a:bodyPr lIns="0" tIns="0" rIns="0" bIns="0" rtlCol="0" anchor="t">
            <a:spAutoFit/>
          </a:bodyPr>
          <a:lstStyle/>
          <a:p>
            <a:pPr algn="l">
              <a:lnSpc>
                <a:spcPts val="2224"/>
              </a:lnSpc>
            </a:pPr>
            <a:r>
              <a:rPr lang="en-US" sz="1854" spc="17">
                <a:solidFill>
                  <a:srgbClr val="000000"/>
                </a:solidFill>
                <a:latin typeface="TT Rounds Condensed"/>
              </a:rPr>
              <a:t>J’ai mesuré la largeur du seuil sur la photo 1 agrandie de façon à remplir une feuille A4. Cela donne 22 cm. Par conséquent, 1 cm sur cette photo agrandie vaut 0,77 m en réalité.</a:t>
            </a:r>
          </a:p>
          <a:p>
            <a:pPr algn="l">
              <a:lnSpc>
                <a:spcPts val="2224"/>
              </a:lnSpc>
            </a:pPr>
            <a:r>
              <a:rPr lang="en-US" sz="1854" spc="17">
                <a:solidFill>
                  <a:srgbClr val="000000"/>
                </a:solidFill>
                <a:latin typeface="TT Rounds Condensed"/>
              </a:rPr>
              <a:t>Je mesure alors sur la même photo :</a:t>
            </a:r>
          </a:p>
          <a:p>
            <a:pPr algn="l">
              <a:lnSpc>
                <a:spcPts val="2224"/>
              </a:lnSpc>
            </a:pPr>
            <a:r>
              <a:rPr lang="en-US" sz="1854" spc="17">
                <a:solidFill>
                  <a:srgbClr val="000000"/>
                </a:solidFill>
                <a:latin typeface="TT Rounds Condensed"/>
              </a:rPr>
              <a:t>la hauteur du seuil au déversoir, soit 4,5 cm, autrement dit, 4,5 x 0,77 m = 3,46 m en réalité ;</a:t>
            </a:r>
          </a:p>
          <a:p>
            <a:pPr algn="l">
              <a:lnSpc>
                <a:spcPts val="2224"/>
              </a:lnSpc>
            </a:pPr>
            <a:r>
              <a:rPr lang="en-US" sz="1854" spc="17">
                <a:solidFill>
                  <a:srgbClr val="000000"/>
                </a:solidFill>
                <a:latin typeface="TT Rounds Condensed"/>
              </a:rPr>
              <a:t>la longueur du déversoir, soit 4,8 cm, autrement dit, 4,8 x 0,77 = 3,77 m en réalité.</a:t>
            </a:r>
          </a:p>
          <a:p>
            <a:pPr algn="l">
              <a:lnSpc>
                <a:spcPts val="2224"/>
              </a:lnSpc>
            </a:pPr>
            <a:r>
              <a:rPr lang="en-US" sz="1854" spc="17">
                <a:solidFill>
                  <a:srgbClr val="000000"/>
                </a:solidFill>
                <a:latin typeface="TT Rounds Condensed"/>
              </a:rPr>
              <a:t> </a:t>
            </a:r>
          </a:p>
          <a:p>
            <a:pPr algn="l">
              <a:lnSpc>
                <a:spcPts val="2224"/>
              </a:lnSpc>
            </a:pPr>
            <a:r>
              <a:rPr lang="en-US" sz="1854" spc="17">
                <a:solidFill>
                  <a:srgbClr val="000000"/>
                </a:solidFill>
                <a:latin typeface="TT Rounds Condensed"/>
              </a:rPr>
              <a:t>Je passe alors à la photo 2 prise en amont, elle aussi agrandie de façon à remplir une feuille A4. Je détermine d’abord son échelle. Sur cette photo, je mesure la longueur du déversoir, soit 10,5 cm. Or, je sais que cette longueur est de 3,77 m sur le terrain. Donc, sur cette photo « amont », 1 cm vaut 3,77 :10,5 = 0,36m.</a:t>
            </a:r>
          </a:p>
          <a:p>
            <a:pPr algn="l">
              <a:lnSpc>
                <a:spcPts val="2224"/>
              </a:lnSpc>
            </a:pPr>
            <a:r>
              <a:rPr lang="en-US" sz="1854" spc="17">
                <a:solidFill>
                  <a:srgbClr val="000000"/>
                </a:solidFill>
                <a:latin typeface="TT Rounds Condensed"/>
              </a:rPr>
              <a:t>Je mesure alors sur la photo 2 « amont » la distance qui sépare le haut des alluvions déposées du déversoir, soit 1,3 cm. J’utilise maintenant l’échelle précédente et je trouve que cette hauteur est de 1,3x0,36 = 0,46m sur le terrain.</a:t>
            </a:r>
          </a:p>
          <a:p>
            <a:pPr algn="l">
              <a:lnSpc>
                <a:spcPts val="2224"/>
              </a:lnSpc>
            </a:pPr>
            <a:endParaRPr lang="en-US" sz="1854" spc="17">
              <a:solidFill>
                <a:srgbClr val="000000"/>
              </a:solidFill>
              <a:latin typeface="TT Rounds Condensed"/>
            </a:endParaRPr>
          </a:p>
        </p:txBody>
      </p:sp>
      <p:sp>
        <p:nvSpPr>
          <p:cNvPr id="11" name="TextBox 11"/>
          <p:cNvSpPr txBox="1"/>
          <p:nvPr/>
        </p:nvSpPr>
        <p:spPr>
          <a:xfrm>
            <a:off x="803806" y="8196927"/>
            <a:ext cx="7091282" cy="285750"/>
          </a:xfrm>
          <a:prstGeom prst="rect">
            <a:avLst/>
          </a:prstGeom>
        </p:spPr>
        <p:txBody>
          <a:bodyPr lIns="0" tIns="0" rIns="0" bIns="0" rtlCol="0" anchor="t">
            <a:spAutoFit/>
          </a:bodyPr>
          <a:lstStyle/>
          <a:p>
            <a:pPr algn="l">
              <a:lnSpc>
                <a:spcPts val="2215"/>
              </a:lnSpc>
            </a:pPr>
            <a:r>
              <a:rPr lang="en-US" sz="1846" spc="17">
                <a:solidFill>
                  <a:srgbClr val="000000"/>
                </a:solidFill>
                <a:latin typeface="TT Rounds Condensed Bold"/>
              </a:rPr>
              <a:t>Calcul du volume de sédiments accumulés, puis de sa masse  </a:t>
            </a:r>
          </a:p>
        </p:txBody>
      </p:sp>
      <p:sp>
        <p:nvSpPr>
          <p:cNvPr id="12" name="TextBox 12"/>
          <p:cNvSpPr txBox="1"/>
          <p:nvPr/>
        </p:nvSpPr>
        <p:spPr>
          <a:xfrm>
            <a:off x="8485986" y="587290"/>
            <a:ext cx="2465339" cy="480766"/>
          </a:xfrm>
          <a:prstGeom prst="rect">
            <a:avLst/>
          </a:prstGeom>
        </p:spPr>
        <p:txBody>
          <a:bodyPr lIns="0" tIns="0" rIns="0" bIns="0" rtlCol="0" anchor="t">
            <a:spAutoFit/>
          </a:bodyPr>
          <a:lstStyle/>
          <a:p>
            <a:pPr algn="l">
              <a:lnSpc>
                <a:spcPts val="2965"/>
              </a:lnSpc>
            </a:pPr>
            <a:r>
              <a:rPr lang="en-US" sz="3438" spc="-53">
                <a:solidFill>
                  <a:srgbClr val="000000"/>
                </a:solidFill>
                <a:latin typeface="Arial Bold"/>
              </a:rPr>
              <a:t>SM7-Cahos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24651" y="1028700"/>
            <a:ext cx="5600748" cy="3996926"/>
          </a:xfrm>
          <a:custGeom>
            <a:avLst/>
            <a:gdLst/>
            <a:ahLst/>
            <a:cxnLst/>
            <a:rect l="l" t="t" r="r" b="b"/>
            <a:pathLst>
              <a:path w="5600748" h="3996926">
                <a:moveTo>
                  <a:pt x="0" y="0"/>
                </a:moveTo>
                <a:lnTo>
                  <a:pt x="5600748" y="0"/>
                </a:lnTo>
                <a:lnTo>
                  <a:pt x="5600748" y="3996926"/>
                </a:lnTo>
                <a:lnTo>
                  <a:pt x="0" y="3996926"/>
                </a:lnTo>
                <a:lnTo>
                  <a:pt x="0" y="0"/>
                </a:lnTo>
                <a:close/>
              </a:path>
            </a:pathLst>
          </a:custGeom>
          <a:blipFill>
            <a:blip r:embed="rId2"/>
            <a:stretch>
              <a:fillRect t="-2547" b="-2547"/>
            </a:stretch>
          </a:blipFill>
        </p:spPr>
      </p:sp>
      <p:sp>
        <p:nvSpPr>
          <p:cNvPr id="3" name="TextBox 3"/>
          <p:cNvSpPr txBox="1"/>
          <p:nvPr/>
        </p:nvSpPr>
        <p:spPr>
          <a:xfrm>
            <a:off x="8485986" y="2724175"/>
            <a:ext cx="8326648" cy="5200650"/>
          </a:xfrm>
          <a:prstGeom prst="rect">
            <a:avLst/>
          </a:prstGeom>
        </p:spPr>
        <p:txBody>
          <a:bodyPr lIns="0" tIns="0" rIns="0" bIns="0" rtlCol="0" anchor="t">
            <a:spAutoFit/>
          </a:bodyPr>
          <a:lstStyle/>
          <a:p>
            <a:pPr algn="l">
              <a:lnSpc>
                <a:spcPts val="1984"/>
              </a:lnSpc>
            </a:pPr>
            <a:r>
              <a:rPr lang="en-US" sz="1654" spc="15">
                <a:solidFill>
                  <a:srgbClr val="000000"/>
                </a:solidFill>
                <a:latin typeface="TT Rounds Condensed"/>
              </a:rPr>
              <a:t>Je retourne à la photo « aval ». Connaissant à la fois la hauteur du seuil au déversoir (3,46 m) et la distance entre le haut des alluvions déposées et le déversoir (0,46 m), je détermine la hauteur des alluvions, soit 3,46 – 0,46 = </a:t>
            </a:r>
            <a:r>
              <a:rPr lang="en-US" sz="1654" spc="15">
                <a:solidFill>
                  <a:srgbClr val="000000"/>
                </a:solidFill>
                <a:latin typeface="TT Rounds Condensed Bold"/>
              </a:rPr>
              <a:t>3,0 m</a:t>
            </a:r>
            <a:r>
              <a:rPr lang="en-US" sz="1654" spc="15">
                <a:solidFill>
                  <a:srgbClr val="000000"/>
                </a:solidFill>
                <a:latin typeface="TT Rounds Condensed"/>
              </a:rPr>
              <a:t>. Je peux alors dessiner sur la photo « aval » le triangle qui sert de base à la pyramide et en mesurer le côté horizontal, soit 16,5 cm ou en réalité, 16,5 x 0,77 = </a:t>
            </a:r>
            <a:r>
              <a:rPr lang="en-US" sz="1654" spc="15">
                <a:solidFill>
                  <a:srgbClr val="000000"/>
                </a:solidFill>
                <a:latin typeface="TT Rounds Condensed Bold"/>
              </a:rPr>
              <a:t>12,7 m.</a:t>
            </a:r>
          </a:p>
          <a:p>
            <a:pPr algn="l">
              <a:lnSpc>
                <a:spcPts val="1984"/>
              </a:lnSpc>
            </a:pPr>
            <a:r>
              <a:rPr lang="en-US" sz="1654" spc="15">
                <a:solidFill>
                  <a:srgbClr val="000000"/>
                </a:solidFill>
                <a:latin typeface="TT Rounds Condensed"/>
              </a:rPr>
              <a:t>Je calcule alors la surface de ce triangle : (12,7 x 3,0) / 2 = 19,5 m2</a:t>
            </a:r>
          </a:p>
          <a:p>
            <a:pPr algn="l">
              <a:lnSpc>
                <a:spcPts val="1984"/>
              </a:lnSpc>
            </a:pPr>
            <a:endParaRPr lang="en-US" sz="1654" spc="15">
              <a:solidFill>
                <a:srgbClr val="000000"/>
              </a:solidFill>
              <a:latin typeface="TT Rounds Condensed"/>
            </a:endParaRPr>
          </a:p>
          <a:p>
            <a:pPr algn="l">
              <a:lnSpc>
                <a:spcPts val="1984"/>
              </a:lnSpc>
            </a:pPr>
            <a:r>
              <a:rPr lang="en-US" sz="1654" spc="15">
                <a:solidFill>
                  <a:srgbClr val="000000"/>
                </a:solidFill>
                <a:latin typeface="TT Rounds Condensed"/>
              </a:rPr>
              <a:t>Je calcule maintenant la hauteur de la pyramide. A 50 m de distance du seuil, l’épaisseur des alluvions est de 0,3 m. et, au niveau du seuil, elle est de 3,0 m. En dessinant les triangles correspondants, sur papier millimétré pour mesurer ainsi directement la hauteur de la pyramide.</a:t>
            </a:r>
          </a:p>
          <a:p>
            <a:pPr algn="l">
              <a:lnSpc>
                <a:spcPts val="1984"/>
              </a:lnSpc>
            </a:pPr>
            <a:r>
              <a:rPr lang="en-US" sz="1654" spc="15">
                <a:solidFill>
                  <a:srgbClr val="000000"/>
                </a:solidFill>
                <a:latin typeface="TT Rounds Condensed"/>
              </a:rPr>
              <a:t>Je peux aussi utiliser les propriétés des deux triangles homothétiques obtenus pour écrire 0,3 / 3,0 = x /( 50 + x), x étant la longueur à ajouter aux 50 m pour avoir la hauteur de la pyramide. J’écris alors cette relation sous la forme 3 x = 0,3*(50 + x) ou 2,7x = 0,3*50 ou x = 5,5m et la hauteur de la pyramide est égale à 50 m + x, soit </a:t>
            </a:r>
            <a:r>
              <a:rPr lang="en-US" sz="1654" spc="15">
                <a:solidFill>
                  <a:srgbClr val="000000"/>
                </a:solidFill>
                <a:latin typeface="TT Rounds Condensed Bold"/>
              </a:rPr>
              <a:t>55,5 m</a:t>
            </a:r>
          </a:p>
          <a:p>
            <a:pPr algn="l">
              <a:lnSpc>
                <a:spcPts val="1984"/>
              </a:lnSpc>
            </a:pPr>
            <a:endParaRPr lang="en-US" sz="1654" spc="15">
              <a:solidFill>
                <a:srgbClr val="000000"/>
              </a:solidFill>
              <a:latin typeface="TT Rounds Condensed Bold"/>
            </a:endParaRPr>
          </a:p>
          <a:p>
            <a:pPr algn="l">
              <a:lnSpc>
                <a:spcPts val="1984"/>
              </a:lnSpc>
            </a:pPr>
            <a:r>
              <a:rPr lang="en-US" sz="1654" spc="15">
                <a:solidFill>
                  <a:srgbClr val="000000"/>
                </a:solidFill>
                <a:latin typeface="TT Rounds Condensed"/>
              </a:rPr>
              <a:t>Le volume de la pyramide est alors de 1/3 surface de sa base x hauteur, soit (19,5 x 55,5) /3 = </a:t>
            </a:r>
            <a:r>
              <a:rPr lang="en-US" sz="1654" spc="15">
                <a:solidFill>
                  <a:srgbClr val="000000"/>
                </a:solidFill>
                <a:latin typeface="TT Rounds Condensed Bold"/>
              </a:rPr>
              <a:t>360 m3.</a:t>
            </a:r>
          </a:p>
          <a:p>
            <a:pPr algn="l">
              <a:lnSpc>
                <a:spcPts val="1984"/>
              </a:lnSpc>
            </a:pPr>
            <a:endParaRPr lang="en-US" sz="1654" spc="15">
              <a:solidFill>
                <a:srgbClr val="000000"/>
              </a:solidFill>
              <a:latin typeface="TT Rounds Condensed Bold"/>
            </a:endParaRPr>
          </a:p>
          <a:p>
            <a:pPr algn="l">
              <a:lnSpc>
                <a:spcPts val="1984"/>
              </a:lnSpc>
            </a:pPr>
            <a:r>
              <a:rPr lang="en-US" sz="1654" spc="15">
                <a:solidFill>
                  <a:srgbClr val="000000"/>
                </a:solidFill>
                <a:latin typeface="TT Rounds Condensed"/>
              </a:rPr>
              <a:t>A la densité de 1,8, la masse de ces alluvions est de 360 x 1,8 = </a:t>
            </a:r>
            <a:r>
              <a:rPr lang="en-US" sz="1654" spc="15">
                <a:solidFill>
                  <a:srgbClr val="000000"/>
                </a:solidFill>
                <a:latin typeface="TT Rounds Condensed Bold"/>
              </a:rPr>
              <a:t>648 T </a:t>
            </a:r>
            <a:r>
              <a:rPr lang="en-US" sz="1654" spc="15">
                <a:solidFill>
                  <a:srgbClr val="000000"/>
                </a:solidFill>
                <a:latin typeface="TT Rounds Condensed"/>
              </a:rPr>
              <a:t>métriques.</a:t>
            </a:r>
          </a:p>
          <a:p>
            <a:pPr algn="r">
              <a:lnSpc>
                <a:spcPts val="1984"/>
              </a:lnSpc>
            </a:pPr>
            <a:r>
              <a:rPr lang="en-US" sz="1654" spc="15">
                <a:solidFill>
                  <a:srgbClr val="000000"/>
                </a:solidFill>
                <a:latin typeface="TT Rounds Condensed"/>
              </a:rPr>
              <a:t>Charles LILIN</a:t>
            </a:r>
          </a:p>
        </p:txBody>
      </p:sp>
      <p:sp>
        <p:nvSpPr>
          <p:cNvPr id="4" name="TextBox 4"/>
          <p:cNvSpPr txBox="1"/>
          <p:nvPr/>
        </p:nvSpPr>
        <p:spPr>
          <a:xfrm>
            <a:off x="383099" y="6061628"/>
            <a:ext cx="6483852" cy="257175"/>
          </a:xfrm>
          <a:prstGeom prst="rect">
            <a:avLst/>
          </a:prstGeom>
        </p:spPr>
        <p:txBody>
          <a:bodyPr lIns="0" tIns="0" rIns="0" bIns="0" rtlCol="0" anchor="t">
            <a:spAutoFit/>
          </a:bodyPr>
          <a:lstStyle/>
          <a:p>
            <a:pPr algn="ctr">
              <a:lnSpc>
                <a:spcPts val="2077"/>
              </a:lnSpc>
            </a:pPr>
            <a:r>
              <a:rPr lang="en-US" sz="1731" spc="16">
                <a:solidFill>
                  <a:srgbClr val="000000"/>
                </a:solidFill>
                <a:latin typeface="TT Rounds Condensed Bold"/>
              </a:rPr>
              <a:t>360 m3, soit 648 tonnes de sédiments ont été retenus</a:t>
            </a:r>
          </a:p>
        </p:txBody>
      </p:sp>
      <p:sp>
        <p:nvSpPr>
          <p:cNvPr id="5" name="TextBox 5"/>
          <p:cNvSpPr txBox="1"/>
          <p:nvPr/>
        </p:nvSpPr>
        <p:spPr>
          <a:xfrm>
            <a:off x="8485986" y="596815"/>
            <a:ext cx="2465339" cy="457430"/>
          </a:xfrm>
          <a:prstGeom prst="rect">
            <a:avLst/>
          </a:prstGeom>
        </p:spPr>
        <p:txBody>
          <a:bodyPr lIns="0" tIns="0" rIns="0" bIns="0" rtlCol="0" anchor="t">
            <a:spAutoFit/>
          </a:bodyPr>
          <a:lstStyle/>
          <a:p>
            <a:pPr algn="l">
              <a:lnSpc>
                <a:spcPts val="2879"/>
              </a:lnSpc>
            </a:pPr>
            <a:r>
              <a:rPr lang="en-US" sz="3338" spc="-52">
                <a:solidFill>
                  <a:srgbClr val="000000"/>
                </a:solidFill>
                <a:latin typeface="Arial Bold"/>
              </a:rPr>
              <a:t>SM7-Cahos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80715" y="3857507"/>
            <a:ext cx="6578585" cy="3714985"/>
            <a:chOff x="0" y="0"/>
            <a:chExt cx="8771446" cy="4953314"/>
          </a:xfrm>
        </p:grpSpPr>
        <p:sp>
          <p:nvSpPr>
            <p:cNvPr id="3" name="TextBox 3"/>
            <p:cNvSpPr txBox="1"/>
            <p:nvPr/>
          </p:nvSpPr>
          <p:spPr>
            <a:xfrm>
              <a:off x="0" y="-9525"/>
              <a:ext cx="8771446" cy="1533525"/>
            </a:xfrm>
            <a:prstGeom prst="rect">
              <a:avLst/>
            </a:prstGeom>
          </p:spPr>
          <p:txBody>
            <a:bodyPr lIns="0" tIns="0" rIns="0" bIns="0" rtlCol="0" anchor="t">
              <a:spAutoFit/>
            </a:bodyPr>
            <a:lstStyle/>
            <a:p>
              <a:pPr marL="0" lvl="0" indent="0" algn="l">
                <a:lnSpc>
                  <a:spcPts val="9000"/>
                </a:lnSpc>
                <a:spcBef>
                  <a:spcPct val="0"/>
                </a:spcBef>
              </a:pPr>
              <a:r>
                <a:rPr lang="en-US" sz="7500" u="none" strike="noStrike" spc="70">
                  <a:solidFill>
                    <a:srgbClr val="000000"/>
                  </a:solidFill>
                  <a:latin typeface="TT Rounds Condensed"/>
                </a:rPr>
                <a:t>SM7-Cahos</a:t>
              </a:r>
            </a:p>
          </p:txBody>
        </p:sp>
        <p:sp>
          <p:nvSpPr>
            <p:cNvPr id="4" name="TextBox 4"/>
            <p:cNvSpPr txBox="1"/>
            <p:nvPr/>
          </p:nvSpPr>
          <p:spPr>
            <a:xfrm>
              <a:off x="0" y="2341124"/>
              <a:ext cx="8771446" cy="459315"/>
            </a:xfrm>
            <a:prstGeom prst="rect">
              <a:avLst/>
            </a:prstGeom>
          </p:spPr>
          <p:txBody>
            <a:bodyPr lIns="0" tIns="0" rIns="0" bIns="0" rtlCol="0" anchor="t">
              <a:spAutoFit/>
            </a:bodyPr>
            <a:lstStyle/>
            <a:p>
              <a:pPr marL="0" lvl="0" indent="0" algn="l">
                <a:lnSpc>
                  <a:spcPts val="2800"/>
                </a:lnSpc>
                <a:spcBef>
                  <a:spcPct val="0"/>
                </a:spcBef>
              </a:pPr>
              <a:r>
                <a:rPr lang="en-US" sz="2000" u="none" strike="noStrike" spc="18">
                  <a:solidFill>
                    <a:srgbClr val="000000"/>
                  </a:solidFill>
                  <a:latin typeface="TT Rounds Condensed"/>
                </a:rPr>
                <a:t>Photo Saintil CLOSSY 9.05.2016</a:t>
              </a:r>
            </a:p>
          </p:txBody>
        </p:sp>
        <p:sp>
          <p:nvSpPr>
            <p:cNvPr id="5" name="TextBox 5"/>
            <p:cNvSpPr txBox="1"/>
            <p:nvPr/>
          </p:nvSpPr>
          <p:spPr>
            <a:xfrm>
              <a:off x="0" y="3554199"/>
              <a:ext cx="8771446" cy="1399115"/>
            </a:xfrm>
            <a:prstGeom prst="rect">
              <a:avLst/>
            </a:prstGeom>
          </p:spPr>
          <p:txBody>
            <a:bodyPr lIns="0" tIns="0" rIns="0" bIns="0" rtlCol="0" anchor="t">
              <a:spAutoFit/>
            </a:bodyPr>
            <a:lstStyle/>
            <a:p>
              <a:pPr marL="0" lvl="0" indent="0" algn="l">
                <a:lnSpc>
                  <a:spcPts val="2800"/>
                </a:lnSpc>
                <a:spcBef>
                  <a:spcPct val="0"/>
                </a:spcBef>
              </a:pPr>
              <a:r>
                <a:rPr lang="en-US" sz="2000" u="none" strike="noStrike" spc="18">
                  <a:solidFill>
                    <a:srgbClr val="000000"/>
                  </a:solidFill>
                  <a:latin typeface="TT Rounds Condensed"/>
                </a:rPr>
                <a:t>Les roches provenant des murs secs élevés en amont du seuil maçonné ont recouvert une partie des alluvions fertiles retenues.</a:t>
              </a:r>
            </a:p>
          </p:txBody>
        </p:sp>
      </p:grpSp>
      <p:sp>
        <p:nvSpPr>
          <p:cNvPr id="6" name="Freeform 6" descr="IMG-20160509-WA0006"/>
          <p:cNvSpPr/>
          <p:nvPr/>
        </p:nvSpPr>
        <p:spPr>
          <a:xfrm>
            <a:off x="1028700" y="1026066"/>
            <a:ext cx="8115300" cy="8232234"/>
          </a:xfrm>
          <a:custGeom>
            <a:avLst/>
            <a:gdLst/>
            <a:ahLst/>
            <a:cxnLst/>
            <a:rect l="l" t="t" r="r" b="b"/>
            <a:pathLst>
              <a:path w="8115300" h="8232234">
                <a:moveTo>
                  <a:pt x="0" y="0"/>
                </a:moveTo>
                <a:lnTo>
                  <a:pt x="8115300" y="0"/>
                </a:lnTo>
                <a:lnTo>
                  <a:pt x="8115300" y="8232234"/>
                </a:lnTo>
                <a:lnTo>
                  <a:pt x="0" y="8232234"/>
                </a:lnTo>
                <a:lnTo>
                  <a:pt x="0" y="0"/>
                </a:lnTo>
                <a:close/>
              </a:path>
            </a:pathLst>
          </a:custGeom>
          <a:blipFill>
            <a:blip r:embed="rId2"/>
            <a:stretch>
              <a:fillRect l="-33259" r="-1440"/>
            </a:stretch>
          </a:blipFill>
        </p:spPr>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IMG-20160509-WA0001"/>
          <p:cNvSpPr/>
          <p:nvPr/>
        </p:nvSpPr>
        <p:spPr>
          <a:xfrm>
            <a:off x="1137560" y="1028700"/>
            <a:ext cx="4795514" cy="3596636"/>
          </a:xfrm>
          <a:custGeom>
            <a:avLst/>
            <a:gdLst/>
            <a:ahLst/>
            <a:cxnLst/>
            <a:rect l="l" t="t" r="r" b="b"/>
            <a:pathLst>
              <a:path w="4795514" h="3596636">
                <a:moveTo>
                  <a:pt x="0" y="0"/>
                </a:moveTo>
                <a:lnTo>
                  <a:pt x="4795514" y="0"/>
                </a:lnTo>
                <a:lnTo>
                  <a:pt x="4795514" y="3596636"/>
                </a:lnTo>
                <a:lnTo>
                  <a:pt x="0" y="3596636"/>
                </a:lnTo>
                <a:lnTo>
                  <a:pt x="0" y="0"/>
                </a:lnTo>
                <a:close/>
              </a:path>
            </a:pathLst>
          </a:custGeom>
          <a:blipFill>
            <a:blip r:embed="rId2"/>
            <a:stretch>
              <a:fillRect t="-21" b="-21"/>
            </a:stretch>
          </a:blipFill>
        </p:spPr>
      </p:sp>
      <p:sp>
        <p:nvSpPr>
          <p:cNvPr id="3" name="TextBox 3"/>
          <p:cNvSpPr txBox="1"/>
          <p:nvPr/>
        </p:nvSpPr>
        <p:spPr>
          <a:xfrm>
            <a:off x="6121319" y="4492419"/>
            <a:ext cx="1525578" cy="390669"/>
          </a:xfrm>
          <a:prstGeom prst="rect">
            <a:avLst/>
          </a:prstGeom>
        </p:spPr>
        <p:txBody>
          <a:bodyPr lIns="0" tIns="0" rIns="0" bIns="0" rtlCol="0" anchor="t">
            <a:spAutoFit/>
          </a:bodyPr>
          <a:lstStyle/>
          <a:p>
            <a:pPr algn="l">
              <a:lnSpc>
                <a:spcPts val="1519"/>
              </a:lnSpc>
            </a:pPr>
            <a:r>
              <a:rPr lang="en-US" sz="1266" spc="11">
                <a:solidFill>
                  <a:srgbClr val="000000"/>
                </a:solidFill>
                <a:latin typeface="TT Rounds Condensed"/>
              </a:rPr>
              <a:t>Photo Saintil CLOSSY 9.05.2016</a:t>
            </a:r>
          </a:p>
        </p:txBody>
      </p:sp>
      <p:sp>
        <p:nvSpPr>
          <p:cNvPr id="4" name="TextBox 4"/>
          <p:cNvSpPr txBox="1"/>
          <p:nvPr/>
        </p:nvSpPr>
        <p:spPr>
          <a:xfrm>
            <a:off x="6254803" y="2160762"/>
            <a:ext cx="1847632" cy="585532"/>
          </a:xfrm>
          <a:prstGeom prst="rect">
            <a:avLst/>
          </a:prstGeom>
        </p:spPr>
        <p:txBody>
          <a:bodyPr lIns="0" tIns="0" rIns="0" bIns="0" rtlCol="0" anchor="t">
            <a:spAutoFit/>
          </a:bodyPr>
          <a:lstStyle/>
          <a:p>
            <a:pPr algn="l">
              <a:lnSpc>
                <a:spcPts val="1519"/>
              </a:lnSpc>
            </a:pPr>
            <a:r>
              <a:rPr lang="en-US" sz="1266" spc="11">
                <a:solidFill>
                  <a:srgbClr val="000000"/>
                </a:solidFill>
                <a:latin typeface="TT Rounds Condensed"/>
              </a:rPr>
              <a:t>En cas de forte pluie, l’eau s’écoule à la base de l’ouvrage</a:t>
            </a:r>
          </a:p>
        </p:txBody>
      </p:sp>
      <p:grpSp>
        <p:nvGrpSpPr>
          <p:cNvPr id="5" name="Group 5"/>
          <p:cNvGrpSpPr/>
          <p:nvPr/>
        </p:nvGrpSpPr>
        <p:grpSpPr>
          <a:xfrm>
            <a:off x="3560269" y="3536707"/>
            <a:ext cx="751286" cy="547457"/>
            <a:chOff x="0" y="0"/>
            <a:chExt cx="949295" cy="691745"/>
          </a:xfrm>
        </p:grpSpPr>
        <p:sp>
          <p:nvSpPr>
            <p:cNvPr id="6" name="Freeform 6"/>
            <p:cNvSpPr/>
            <p:nvPr/>
          </p:nvSpPr>
          <p:spPr>
            <a:xfrm>
              <a:off x="0" y="0"/>
              <a:ext cx="949325" cy="691769"/>
            </a:xfrm>
            <a:custGeom>
              <a:avLst/>
              <a:gdLst/>
              <a:ahLst/>
              <a:cxnLst/>
              <a:rect l="l" t="t" r="r" b="b"/>
              <a:pathLst>
                <a:path w="949325" h="691769">
                  <a:moveTo>
                    <a:pt x="0" y="345821"/>
                  </a:moveTo>
                  <a:cubicBezTo>
                    <a:pt x="0" y="151384"/>
                    <a:pt x="216662" y="0"/>
                    <a:pt x="474599" y="0"/>
                  </a:cubicBezTo>
                  <a:cubicBezTo>
                    <a:pt x="732536" y="0"/>
                    <a:pt x="949325" y="151384"/>
                    <a:pt x="949325" y="345821"/>
                  </a:cubicBezTo>
                  <a:lnTo>
                    <a:pt x="936625" y="345821"/>
                  </a:lnTo>
                  <a:lnTo>
                    <a:pt x="949325" y="345821"/>
                  </a:lnTo>
                  <a:cubicBezTo>
                    <a:pt x="949325" y="540385"/>
                    <a:pt x="732663" y="691642"/>
                    <a:pt x="474726" y="691642"/>
                  </a:cubicBezTo>
                  <a:lnTo>
                    <a:pt x="474726" y="678942"/>
                  </a:lnTo>
                  <a:lnTo>
                    <a:pt x="474726" y="691642"/>
                  </a:lnTo>
                  <a:cubicBezTo>
                    <a:pt x="216662" y="691769"/>
                    <a:pt x="0" y="540385"/>
                    <a:pt x="0" y="345821"/>
                  </a:cubicBezTo>
                  <a:lnTo>
                    <a:pt x="12700" y="345821"/>
                  </a:lnTo>
                  <a:lnTo>
                    <a:pt x="25400" y="345821"/>
                  </a:lnTo>
                  <a:lnTo>
                    <a:pt x="12700" y="345821"/>
                  </a:lnTo>
                  <a:lnTo>
                    <a:pt x="0" y="345821"/>
                  </a:lnTo>
                  <a:moveTo>
                    <a:pt x="25400" y="345821"/>
                  </a:moveTo>
                  <a:cubicBezTo>
                    <a:pt x="25400" y="352806"/>
                    <a:pt x="19685" y="358521"/>
                    <a:pt x="12700" y="358521"/>
                  </a:cubicBezTo>
                  <a:cubicBezTo>
                    <a:pt x="5715" y="358521"/>
                    <a:pt x="0" y="352806"/>
                    <a:pt x="0" y="345821"/>
                  </a:cubicBezTo>
                  <a:cubicBezTo>
                    <a:pt x="0" y="338836"/>
                    <a:pt x="5715" y="333121"/>
                    <a:pt x="12700" y="333121"/>
                  </a:cubicBezTo>
                  <a:cubicBezTo>
                    <a:pt x="19685" y="333121"/>
                    <a:pt x="25400" y="338836"/>
                    <a:pt x="25400" y="345821"/>
                  </a:cubicBezTo>
                  <a:cubicBezTo>
                    <a:pt x="25400" y="519303"/>
                    <a:pt x="222377" y="666369"/>
                    <a:pt x="474599" y="666369"/>
                  </a:cubicBezTo>
                  <a:cubicBezTo>
                    <a:pt x="726821" y="666369"/>
                    <a:pt x="923925" y="519303"/>
                    <a:pt x="923925" y="345821"/>
                  </a:cubicBezTo>
                  <a:cubicBezTo>
                    <a:pt x="923925" y="172339"/>
                    <a:pt x="726948" y="25400"/>
                    <a:pt x="474599" y="25400"/>
                  </a:cubicBezTo>
                  <a:lnTo>
                    <a:pt x="474599" y="12700"/>
                  </a:lnTo>
                  <a:lnTo>
                    <a:pt x="474599" y="25400"/>
                  </a:lnTo>
                  <a:cubicBezTo>
                    <a:pt x="222377" y="25400"/>
                    <a:pt x="25400" y="172339"/>
                    <a:pt x="25400" y="345821"/>
                  </a:cubicBezTo>
                  <a:close/>
                </a:path>
              </a:pathLst>
            </a:custGeom>
            <a:solidFill>
              <a:srgbClr val="FF0000"/>
            </a:solidFill>
          </p:spPr>
        </p:sp>
      </p:grpSp>
      <p:grpSp>
        <p:nvGrpSpPr>
          <p:cNvPr id="7" name="Group 7"/>
          <p:cNvGrpSpPr/>
          <p:nvPr/>
        </p:nvGrpSpPr>
        <p:grpSpPr>
          <a:xfrm>
            <a:off x="2926089" y="3635509"/>
            <a:ext cx="480310" cy="349852"/>
            <a:chOff x="0" y="0"/>
            <a:chExt cx="606900" cy="442059"/>
          </a:xfrm>
        </p:grpSpPr>
        <p:sp>
          <p:nvSpPr>
            <p:cNvPr id="8" name="Freeform 8"/>
            <p:cNvSpPr/>
            <p:nvPr/>
          </p:nvSpPr>
          <p:spPr>
            <a:xfrm>
              <a:off x="0" y="0"/>
              <a:ext cx="606933" cy="442087"/>
            </a:xfrm>
            <a:custGeom>
              <a:avLst/>
              <a:gdLst/>
              <a:ahLst/>
              <a:cxnLst/>
              <a:rect l="l" t="t" r="r" b="b"/>
              <a:pathLst>
                <a:path w="606933" h="442087">
                  <a:moveTo>
                    <a:pt x="0" y="220980"/>
                  </a:moveTo>
                  <a:cubicBezTo>
                    <a:pt x="0" y="95377"/>
                    <a:pt x="140081" y="0"/>
                    <a:pt x="303403" y="0"/>
                  </a:cubicBezTo>
                  <a:cubicBezTo>
                    <a:pt x="466725" y="0"/>
                    <a:pt x="606933" y="95377"/>
                    <a:pt x="606933" y="220980"/>
                  </a:cubicBezTo>
                  <a:lnTo>
                    <a:pt x="594233" y="220980"/>
                  </a:lnTo>
                  <a:lnTo>
                    <a:pt x="606933" y="220980"/>
                  </a:lnTo>
                  <a:cubicBezTo>
                    <a:pt x="606933" y="346583"/>
                    <a:pt x="466852" y="441960"/>
                    <a:pt x="303530" y="441960"/>
                  </a:cubicBezTo>
                  <a:lnTo>
                    <a:pt x="303530" y="429260"/>
                  </a:lnTo>
                  <a:lnTo>
                    <a:pt x="303530" y="441960"/>
                  </a:lnTo>
                  <a:cubicBezTo>
                    <a:pt x="140081" y="442087"/>
                    <a:pt x="0" y="346710"/>
                    <a:pt x="0" y="220980"/>
                  </a:cubicBezTo>
                  <a:lnTo>
                    <a:pt x="12700" y="220980"/>
                  </a:lnTo>
                  <a:lnTo>
                    <a:pt x="25400" y="220980"/>
                  </a:lnTo>
                  <a:lnTo>
                    <a:pt x="12700" y="220980"/>
                  </a:lnTo>
                  <a:lnTo>
                    <a:pt x="0" y="220980"/>
                  </a:lnTo>
                  <a:moveTo>
                    <a:pt x="25400" y="220980"/>
                  </a:moveTo>
                  <a:cubicBezTo>
                    <a:pt x="25400" y="227965"/>
                    <a:pt x="19685" y="233680"/>
                    <a:pt x="12700" y="233680"/>
                  </a:cubicBezTo>
                  <a:cubicBezTo>
                    <a:pt x="5715" y="233680"/>
                    <a:pt x="0" y="227965"/>
                    <a:pt x="0" y="220980"/>
                  </a:cubicBezTo>
                  <a:cubicBezTo>
                    <a:pt x="0" y="213995"/>
                    <a:pt x="5715" y="208280"/>
                    <a:pt x="12700" y="208280"/>
                  </a:cubicBezTo>
                  <a:cubicBezTo>
                    <a:pt x="19685" y="208280"/>
                    <a:pt x="25400" y="213995"/>
                    <a:pt x="25400" y="220980"/>
                  </a:cubicBezTo>
                  <a:cubicBezTo>
                    <a:pt x="25400" y="325501"/>
                    <a:pt x="145669" y="416560"/>
                    <a:pt x="303403" y="416560"/>
                  </a:cubicBezTo>
                  <a:cubicBezTo>
                    <a:pt x="461137" y="416560"/>
                    <a:pt x="581406" y="325374"/>
                    <a:pt x="581406" y="220980"/>
                  </a:cubicBezTo>
                  <a:cubicBezTo>
                    <a:pt x="581406" y="116586"/>
                    <a:pt x="461264" y="25400"/>
                    <a:pt x="303403" y="25400"/>
                  </a:cubicBezTo>
                  <a:lnTo>
                    <a:pt x="303403" y="12700"/>
                  </a:lnTo>
                  <a:lnTo>
                    <a:pt x="303403" y="25400"/>
                  </a:lnTo>
                  <a:cubicBezTo>
                    <a:pt x="145669" y="25400"/>
                    <a:pt x="25400" y="116586"/>
                    <a:pt x="25400" y="220980"/>
                  </a:cubicBezTo>
                  <a:close/>
                </a:path>
              </a:pathLst>
            </a:custGeom>
            <a:solidFill>
              <a:srgbClr val="FF0000"/>
            </a:solidFill>
          </p:spPr>
        </p:sp>
      </p:grpSp>
      <p:sp>
        <p:nvSpPr>
          <p:cNvPr id="9" name="AutoShape 9"/>
          <p:cNvSpPr/>
          <p:nvPr/>
        </p:nvSpPr>
        <p:spPr>
          <a:xfrm rot="9161108">
            <a:off x="3160333" y="2938592"/>
            <a:ext cx="3136664" cy="0"/>
          </a:xfrm>
          <a:prstGeom prst="line">
            <a:avLst/>
          </a:prstGeom>
          <a:ln w="19050" cap="rnd">
            <a:solidFill>
              <a:srgbClr val="FF0000"/>
            </a:solidFill>
            <a:prstDash val="solid"/>
            <a:headEnd type="none" w="sm" len="sm"/>
            <a:tailEnd type="triangle" w="lg" len="med"/>
          </a:ln>
        </p:spPr>
      </p:sp>
      <p:sp>
        <p:nvSpPr>
          <p:cNvPr id="10" name="AutoShape 10"/>
          <p:cNvSpPr/>
          <p:nvPr/>
        </p:nvSpPr>
        <p:spPr>
          <a:xfrm rot="9079804">
            <a:off x="4198573" y="3279446"/>
            <a:ext cx="2234501" cy="0"/>
          </a:xfrm>
          <a:prstGeom prst="line">
            <a:avLst/>
          </a:prstGeom>
          <a:ln w="19050" cap="rnd">
            <a:solidFill>
              <a:srgbClr val="FF0000"/>
            </a:solidFill>
            <a:prstDash val="solid"/>
            <a:headEnd type="none" w="sm" len="sm"/>
            <a:tailEnd type="triangle" w="lg" len="med"/>
          </a:ln>
        </p:spPr>
      </p:sp>
      <p:sp>
        <p:nvSpPr>
          <p:cNvPr id="11" name="TextBox 11"/>
          <p:cNvSpPr txBox="1"/>
          <p:nvPr/>
        </p:nvSpPr>
        <p:spPr>
          <a:xfrm>
            <a:off x="1216785" y="3792611"/>
            <a:ext cx="1546752" cy="171568"/>
          </a:xfrm>
          <a:prstGeom prst="rect">
            <a:avLst/>
          </a:prstGeom>
        </p:spPr>
        <p:txBody>
          <a:bodyPr lIns="0" tIns="0" rIns="0" bIns="0" rtlCol="0" anchor="t">
            <a:spAutoFit/>
          </a:bodyPr>
          <a:lstStyle/>
          <a:p>
            <a:pPr algn="l">
              <a:lnSpc>
                <a:spcPts val="1256"/>
              </a:lnSpc>
            </a:pPr>
            <a:r>
              <a:rPr lang="en-US" sz="1046" spc="9">
                <a:solidFill>
                  <a:srgbClr val="FFFF00"/>
                </a:solidFill>
                <a:latin typeface="TT Rounds Condensed Bold"/>
              </a:rPr>
              <a:t>1ᵉʳ entablement rocheux</a:t>
            </a:r>
          </a:p>
        </p:txBody>
      </p:sp>
      <p:sp>
        <p:nvSpPr>
          <p:cNvPr id="12" name="Freeform 12" descr="IMG-20160509-WA0000"/>
          <p:cNvSpPr/>
          <p:nvPr/>
        </p:nvSpPr>
        <p:spPr>
          <a:xfrm>
            <a:off x="1866100" y="5403912"/>
            <a:ext cx="4730760" cy="3548070"/>
          </a:xfrm>
          <a:custGeom>
            <a:avLst/>
            <a:gdLst/>
            <a:ahLst/>
            <a:cxnLst/>
            <a:rect l="l" t="t" r="r" b="b"/>
            <a:pathLst>
              <a:path w="4730760" h="3548070">
                <a:moveTo>
                  <a:pt x="0" y="0"/>
                </a:moveTo>
                <a:lnTo>
                  <a:pt x="4730759" y="0"/>
                </a:lnTo>
                <a:lnTo>
                  <a:pt x="4730759" y="3548071"/>
                </a:lnTo>
                <a:lnTo>
                  <a:pt x="0" y="3548071"/>
                </a:lnTo>
                <a:lnTo>
                  <a:pt x="0" y="0"/>
                </a:lnTo>
                <a:close/>
              </a:path>
            </a:pathLst>
          </a:custGeom>
          <a:blipFill>
            <a:blip r:embed="rId3"/>
            <a:stretch>
              <a:fillRect t="-63" b="-63"/>
            </a:stretch>
          </a:blipFill>
        </p:spPr>
      </p:sp>
      <p:sp>
        <p:nvSpPr>
          <p:cNvPr id="13" name="TextBox 13"/>
          <p:cNvSpPr txBox="1"/>
          <p:nvPr/>
        </p:nvSpPr>
        <p:spPr>
          <a:xfrm>
            <a:off x="6617132" y="8546756"/>
            <a:ext cx="1167447" cy="357082"/>
          </a:xfrm>
          <a:prstGeom prst="rect">
            <a:avLst/>
          </a:prstGeom>
        </p:spPr>
        <p:txBody>
          <a:bodyPr lIns="0" tIns="0" rIns="0" bIns="0" rtlCol="0" anchor="t">
            <a:spAutoFit/>
          </a:bodyPr>
          <a:lstStyle/>
          <a:p>
            <a:pPr algn="ctr">
              <a:lnSpc>
                <a:spcPts val="1351"/>
              </a:lnSpc>
            </a:pPr>
            <a:r>
              <a:rPr lang="en-US" sz="1126" spc="10">
                <a:solidFill>
                  <a:srgbClr val="000000"/>
                </a:solidFill>
                <a:latin typeface="TT Rounds Condensed"/>
              </a:rPr>
              <a:t> Saintil CLOSSY 9.05.2016</a:t>
            </a:r>
          </a:p>
        </p:txBody>
      </p:sp>
      <p:sp>
        <p:nvSpPr>
          <p:cNvPr id="14" name="TextBox 14"/>
          <p:cNvSpPr txBox="1"/>
          <p:nvPr/>
        </p:nvSpPr>
        <p:spPr>
          <a:xfrm>
            <a:off x="1455417" y="9074578"/>
            <a:ext cx="5068244" cy="183722"/>
          </a:xfrm>
          <a:prstGeom prst="rect">
            <a:avLst/>
          </a:prstGeom>
        </p:spPr>
        <p:txBody>
          <a:bodyPr lIns="0" tIns="0" rIns="0" bIns="0" rtlCol="0" anchor="t">
            <a:spAutoFit/>
          </a:bodyPr>
          <a:lstStyle/>
          <a:p>
            <a:pPr algn="ctr">
              <a:lnSpc>
                <a:spcPts val="1351"/>
              </a:lnSpc>
            </a:pPr>
            <a:r>
              <a:rPr lang="en-US" sz="1126" spc="10">
                <a:solidFill>
                  <a:srgbClr val="000000"/>
                </a:solidFill>
                <a:latin typeface="TT Rounds Condensed"/>
              </a:rPr>
              <a:t> Affleurement rocheux constituant un </a:t>
            </a:r>
            <a:r>
              <a:rPr lang="en-US" sz="1126" spc="10">
                <a:solidFill>
                  <a:srgbClr val="000000"/>
                </a:solidFill>
                <a:latin typeface="TT Rounds Condensed Bold"/>
              </a:rPr>
              <a:t>radier naturel en aval de SM7-Cahos</a:t>
            </a:r>
          </a:p>
        </p:txBody>
      </p:sp>
      <p:sp>
        <p:nvSpPr>
          <p:cNvPr id="15" name="TextBox 15"/>
          <p:cNvSpPr txBox="1"/>
          <p:nvPr/>
        </p:nvSpPr>
        <p:spPr>
          <a:xfrm>
            <a:off x="4240085" y="6913574"/>
            <a:ext cx="1376061" cy="297008"/>
          </a:xfrm>
          <a:prstGeom prst="rect">
            <a:avLst/>
          </a:prstGeom>
        </p:spPr>
        <p:txBody>
          <a:bodyPr lIns="0" tIns="0" rIns="0" bIns="0" rtlCol="0" anchor="t">
            <a:spAutoFit/>
          </a:bodyPr>
          <a:lstStyle/>
          <a:p>
            <a:pPr algn="l">
              <a:lnSpc>
                <a:spcPts val="1117"/>
              </a:lnSpc>
            </a:pPr>
            <a:r>
              <a:rPr lang="en-US" sz="931" spc="8">
                <a:solidFill>
                  <a:srgbClr val="FFFF00"/>
                </a:solidFill>
                <a:latin typeface="TT Rounds Condensed Bold"/>
              </a:rPr>
              <a:t>1ᵉʳ  entablement rocheux</a:t>
            </a:r>
          </a:p>
        </p:txBody>
      </p:sp>
      <p:sp>
        <p:nvSpPr>
          <p:cNvPr id="16" name="AutoShape 16"/>
          <p:cNvSpPr/>
          <p:nvPr/>
        </p:nvSpPr>
        <p:spPr>
          <a:xfrm rot="-5707741">
            <a:off x="3122370" y="7797651"/>
            <a:ext cx="2022771" cy="0"/>
          </a:xfrm>
          <a:prstGeom prst="line">
            <a:avLst/>
          </a:prstGeom>
          <a:ln w="38100" cap="rnd">
            <a:solidFill>
              <a:srgbClr val="4F81BD"/>
            </a:solidFill>
            <a:prstDash val="solid"/>
            <a:headEnd type="none" w="sm" len="sm"/>
            <a:tailEnd type="triangle" w="lg" len="med"/>
          </a:ln>
        </p:spPr>
      </p:sp>
      <p:sp>
        <p:nvSpPr>
          <p:cNvPr id="17" name="TextBox 17"/>
          <p:cNvSpPr txBox="1"/>
          <p:nvPr/>
        </p:nvSpPr>
        <p:spPr>
          <a:xfrm>
            <a:off x="9709174" y="3605900"/>
            <a:ext cx="5122944" cy="1116806"/>
          </a:xfrm>
          <a:prstGeom prst="rect">
            <a:avLst/>
          </a:prstGeom>
        </p:spPr>
        <p:txBody>
          <a:bodyPr lIns="0" tIns="0" rIns="0" bIns="0" rtlCol="0" anchor="t">
            <a:spAutoFit/>
          </a:bodyPr>
          <a:lstStyle/>
          <a:p>
            <a:pPr marL="0" lvl="0" indent="0">
              <a:lnSpc>
                <a:spcPts val="7481"/>
              </a:lnSpc>
            </a:pPr>
            <a:r>
              <a:rPr lang="en-US" sz="7125" spc="-111">
                <a:solidFill>
                  <a:srgbClr val="000000"/>
                </a:solidFill>
                <a:latin typeface="Arial Bold"/>
              </a:rPr>
              <a:t>SM7-Cahos</a:t>
            </a:r>
          </a:p>
        </p:txBody>
      </p:sp>
      <p:sp>
        <p:nvSpPr>
          <p:cNvPr id="18" name="TextBox 18"/>
          <p:cNvSpPr txBox="1"/>
          <p:nvPr/>
        </p:nvSpPr>
        <p:spPr>
          <a:xfrm>
            <a:off x="9709174" y="6256446"/>
            <a:ext cx="6645254" cy="2659765"/>
          </a:xfrm>
          <a:prstGeom prst="rect">
            <a:avLst/>
          </a:prstGeom>
        </p:spPr>
        <p:txBody>
          <a:bodyPr lIns="0" tIns="0" rIns="0" bIns="0" rtlCol="0" anchor="t">
            <a:spAutoFit/>
          </a:bodyPr>
          <a:lstStyle/>
          <a:p>
            <a:pPr marL="0" lvl="0" indent="0">
              <a:lnSpc>
                <a:spcPts val="3023"/>
              </a:lnSpc>
            </a:pPr>
            <a:r>
              <a:rPr lang="en-US" sz="2159" spc="20">
                <a:solidFill>
                  <a:srgbClr val="000000"/>
                </a:solidFill>
                <a:latin typeface="TT Rounds Condensed"/>
              </a:rPr>
              <a:t>Observation de la partie aval de l’ouvrage SM7-Cahos suite à  la pluie du 6 mai 2016 : début de renardage, suintements à la  base du mur et décapage de la base du seuil.</a:t>
            </a:r>
          </a:p>
          <a:p>
            <a:pPr marL="0" lvl="0" indent="0">
              <a:lnSpc>
                <a:spcPts val="3023"/>
              </a:lnSpc>
            </a:pPr>
            <a:endParaRPr lang="en-US" sz="2159" spc="20">
              <a:solidFill>
                <a:srgbClr val="000000"/>
              </a:solidFill>
              <a:latin typeface="TT Rounds Condensed"/>
            </a:endParaRPr>
          </a:p>
          <a:p>
            <a:pPr marL="0" lvl="0" indent="0">
              <a:lnSpc>
                <a:spcPts val="3023"/>
              </a:lnSpc>
            </a:pPr>
            <a:r>
              <a:rPr lang="en-US" sz="2159" spc="20">
                <a:solidFill>
                  <a:srgbClr val="000000"/>
                </a:solidFill>
                <a:latin typeface="TT Rounds Condensed"/>
              </a:rPr>
              <a:t>La faiblesse de la base de la construction est due à l’absence d’une poutre de libage (horizontale) qui n’a pas été réalisée à la construction.</a:t>
            </a:r>
          </a:p>
        </p:txBody>
      </p:sp>
      <p:sp>
        <p:nvSpPr>
          <p:cNvPr id="19" name="AutoShape 19"/>
          <p:cNvSpPr/>
          <p:nvPr/>
        </p:nvSpPr>
        <p:spPr>
          <a:xfrm flipV="1">
            <a:off x="9709174" y="5513281"/>
            <a:ext cx="6770652" cy="0"/>
          </a:xfrm>
          <a:prstGeom prst="line">
            <a:avLst/>
          </a:prstGeom>
          <a:ln w="38100" cap="flat">
            <a:solidFill>
              <a:srgbClr val="000000"/>
            </a:solidFill>
            <a:prstDash val="solid"/>
            <a:headEnd type="none" w="sm" len="sm"/>
            <a:tailEnd type="none" w="sm" len="sm"/>
          </a:ln>
        </p:spPr>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IMG-20160509-WA0002"/>
          <p:cNvSpPr/>
          <p:nvPr/>
        </p:nvSpPr>
        <p:spPr>
          <a:xfrm>
            <a:off x="866062" y="768269"/>
            <a:ext cx="5450370" cy="4087777"/>
          </a:xfrm>
          <a:custGeom>
            <a:avLst/>
            <a:gdLst/>
            <a:ahLst/>
            <a:cxnLst/>
            <a:rect l="l" t="t" r="r" b="b"/>
            <a:pathLst>
              <a:path w="5450370" h="4087777">
                <a:moveTo>
                  <a:pt x="0" y="0"/>
                </a:moveTo>
                <a:lnTo>
                  <a:pt x="5450370" y="0"/>
                </a:lnTo>
                <a:lnTo>
                  <a:pt x="5450370" y="4087777"/>
                </a:lnTo>
                <a:lnTo>
                  <a:pt x="0" y="4087777"/>
                </a:lnTo>
                <a:lnTo>
                  <a:pt x="0" y="0"/>
                </a:lnTo>
                <a:close/>
              </a:path>
            </a:pathLst>
          </a:custGeom>
          <a:blipFill>
            <a:blip r:embed="rId2"/>
            <a:stretch>
              <a:fillRect/>
            </a:stretch>
          </a:blipFill>
        </p:spPr>
      </p:sp>
      <p:sp>
        <p:nvSpPr>
          <p:cNvPr id="3" name="AutoShape 3"/>
          <p:cNvSpPr/>
          <p:nvPr/>
        </p:nvSpPr>
        <p:spPr>
          <a:xfrm>
            <a:off x="1919909" y="2543209"/>
            <a:ext cx="33217" cy="1305927"/>
          </a:xfrm>
          <a:prstGeom prst="line">
            <a:avLst/>
          </a:prstGeom>
          <a:ln w="19050" cap="rnd">
            <a:solidFill>
              <a:srgbClr val="FF0000"/>
            </a:solidFill>
            <a:prstDash val="solid"/>
            <a:headEnd type="none" w="sm" len="sm"/>
            <a:tailEnd type="none" w="sm" len="sm"/>
          </a:ln>
        </p:spPr>
      </p:sp>
      <p:sp>
        <p:nvSpPr>
          <p:cNvPr id="4" name="AutoShape 4"/>
          <p:cNvSpPr/>
          <p:nvPr/>
        </p:nvSpPr>
        <p:spPr>
          <a:xfrm>
            <a:off x="1993537" y="3855122"/>
            <a:ext cx="1960927" cy="84854"/>
          </a:xfrm>
          <a:prstGeom prst="line">
            <a:avLst/>
          </a:prstGeom>
          <a:ln w="19050" cap="rnd">
            <a:solidFill>
              <a:srgbClr val="FF0000"/>
            </a:solidFill>
            <a:prstDash val="solid"/>
            <a:headEnd type="none" w="sm" len="sm"/>
            <a:tailEnd type="none" w="sm" len="sm"/>
          </a:ln>
        </p:spPr>
      </p:sp>
      <p:sp>
        <p:nvSpPr>
          <p:cNvPr id="5" name="AutoShape 5"/>
          <p:cNvSpPr/>
          <p:nvPr/>
        </p:nvSpPr>
        <p:spPr>
          <a:xfrm>
            <a:off x="1611141" y="1740036"/>
            <a:ext cx="341986" cy="830654"/>
          </a:xfrm>
          <a:prstGeom prst="line">
            <a:avLst/>
          </a:prstGeom>
          <a:ln w="19050" cap="rnd">
            <a:solidFill>
              <a:srgbClr val="FF0000"/>
            </a:solidFill>
            <a:prstDash val="solid"/>
            <a:headEnd type="none" w="sm" len="sm"/>
            <a:tailEnd type="none" w="sm" len="sm"/>
          </a:ln>
        </p:spPr>
      </p:sp>
      <p:sp>
        <p:nvSpPr>
          <p:cNvPr id="6" name="AutoShape 6"/>
          <p:cNvSpPr/>
          <p:nvPr/>
        </p:nvSpPr>
        <p:spPr>
          <a:xfrm flipV="1">
            <a:off x="3926983" y="3271838"/>
            <a:ext cx="757066" cy="668138"/>
          </a:xfrm>
          <a:prstGeom prst="line">
            <a:avLst/>
          </a:prstGeom>
          <a:ln w="19050" cap="rnd">
            <a:solidFill>
              <a:srgbClr val="FF0000"/>
            </a:solidFill>
            <a:prstDash val="solid"/>
            <a:headEnd type="none" w="sm" len="sm"/>
            <a:tailEnd type="none" w="sm" len="sm"/>
          </a:ln>
        </p:spPr>
      </p:sp>
      <p:sp>
        <p:nvSpPr>
          <p:cNvPr id="7" name="AutoShape 7"/>
          <p:cNvSpPr/>
          <p:nvPr/>
        </p:nvSpPr>
        <p:spPr>
          <a:xfrm flipV="1">
            <a:off x="4656568" y="2612055"/>
            <a:ext cx="1633905" cy="687263"/>
          </a:xfrm>
          <a:prstGeom prst="line">
            <a:avLst/>
          </a:prstGeom>
          <a:ln w="19050" cap="rnd">
            <a:solidFill>
              <a:srgbClr val="FF0000"/>
            </a:solidFill>
            <a:prstDash val="solid"/>
            <a:headEnd type="none" w="sm" len="sm"/>
            <a:tailEnd type="none" w="sm" len="sm"/>
          </a:ln>
        </p:spPr>
      </p:sp>
      <p:sp>
        <p:nvSpPr>
          <p:cNvPr id="8" name="TextBox 8"/>
          <p:cNvSpPr txBox="1"/>
          <p:nvPr/>
        </p:nvSpPr>
        <p:spPr>
          <a:xfrm>
            <a:off x="7297923" y="2030357"/>
            <a:ext cx="6876083" cy="898359"/>
          </a:xfrm>
          <a:prstGeom prst="rect">
            <a:avLst/>
          </a:prstGeom>
        </p:spPr>
        <p:txBody>
          <a:bodyPr lIns="0" tIns="0" rIns="0" bIns="0" rtlCol="0" anchor="t">
            <a:spAutoFit/>
          </a:bodyPr>
          <a:lstStyle/>
          <a:p>
            <a:pPr algn="ctr">
              <a:lnSpc>
                <a:spcPts val="1384"/>
              </a:lnSpc>
            </a:pPr>
            <a:r>
              <a:rPr lang="en-US" sz="1154" spc="10">
                <a:solidFill>
                  <a:srgbClr val="000000"/>
                </a:solidFill>
                <a:latin typeface="TT Rounds Condensed Bold"/>
              </a:rPr>
              <a:t>A prévoir : </a:t>
            </a:r>
          </a:p>
          <a:p>
            <a:pPr algn="l">
              <a:lnSpc>
                <a:spcPts val="1384"/>
              </a:lnSpc>
            </a:pPr>
            <a:r>
              <a:rPr lang="en-US" sz="1154" spc="10">
                <a:solidFill>
                  <a:srgbClr val="000000"/>
                </a:solidFill>
                <a:latin typeface="TT Rounds Condensed"/>
              </a:rPr>
              <a:t>La construction de </a:t>
            </a:r>
            <a:r>
              <a:rPr lang="en-US" sz="1154" spc="10">
                <a:solidFill>
                  <a:srgbClr val="000000"/>
                </a:solidFill>
                <a:latin typeface="TT Rounds Condensed Bold"/>
              </a:rPr>
              <a:t>deux ailes </a:t>
            </a:r>
            <a:r>
              <a:rPr lang="en-US" sz="1154" spc="10">
                <a:solidFill>
                  <a:srgbClr val="000000"/>
                </a:solidFill>
                <a:latin typeface="TT Rounds Condensed"/>
              </a:rPr>
              <a:t>latérales en escalier aux extrémités du seuil, pour éviter le contournement de l’ouvrage par les flux pendant les crues.</a:t>
            </a:r>
          </a:p>
          <a:p>
            <a:pPr algn="l">
              <a:lnSpc>
                <a:spcPts val="1384"/>
              </a:lnSpc>
            </a:pPr>
            <a:r>
              <a:rPr lang="en-US" sz="1154" spc="10">
                <a:solidFill>
                  <a:srgbClr val="000000"/>
                </a:solidFill>
                <a:latin typeface="TT Rounds Condensed"/>
              </a:rPr>
              <a:t>En aval : la construction d’un glacis en grosse maçonnerie pour consolider les fondations.</a:t>
            </a:r>
          </a:p>
          <a:p>
            <a:pPr algn="l">
              <a:lnSpc>
                <a:spcPts val="1384"/>
              </a:lnSpc>
            </a:pPr>
            <a:endParaRPr lang="en-US" sz="1154" spc="10">
              <a:solidFill>
                <a:srgbClr val="000000"/>
              </a:solidFill>
              <a:latin typeface="TT Rounds Condensed"/>
            </a:endParaRPr>
          </a:p>
        </p:txBody>
      </p:sp>
      <p:grpSp>
        <p:nvGrpSpPr>
          <p:cNvPr id="9" name="Group 9"/>
          <p:cNvGrpSpPr/>
          <p:nvPr/>
        </p:nvGrpSpPr>
        <p:grpSpPr>
          <a:xfrm rot="927115">
            <a:off x="2022334" y="3068006"/>
            <a:ext cx="2086214" cy="285657"/>
            <a:chOff x="0" y="0"/>
            <a:chExt cx="2892368" cy="396040"/>
          </a:xfrm>
        </p:grpSpPr>
        <p:sp>
          <p:nvSpPr>
            <p:cNvPr id="10" name="Freeform 10"/>
            <p:cNvSpPr/>
            <p:nvPr/>
          </p:nvSpPr>
          <p:spPr>
            <a:xfrm>
              <a:off x="0" y="0"/>
              <a:ext cx="2892425" cy="434086"/>
            </a:xfrm>
            <a:custGeom>
              <a:avLst/>
              <a:gdLst/>
              <a:ahLst/>
              <a:cxnLst/>
              <a:rect l="l" t="t" r="r" b="b"/>
              <a:pathLst>
                <a:path w="2892425" h="434086">
                  <a:moveTo>
                    <a:pt x="285750" y="0"/>
                  </a:moveTo>
                  <a:lnTo>
                    <a:pt x="400050" y="0"/>
                  </a:lnTo>
                  <a:lnTo>
                    <a:pt x="400050" y="38100"/>
                  </a:lnTo>
                  <a:lnTo>
                    <a:pt x="285750" y="38100"/>
                  </a:lnTo>
                  <a:close/>
                  <a:moveTo>
                    <a:pt x="552450" y="38100"/>
                  </a:moveTo>
                  <a:lnTo>
                    <a:pt x="666750" y="38100"/>
                  </a:lnTo>
                  <a:lnTo>
                    <a:pt x="552450" y="38100"/>
                  </a:lnTo>
                  <a:close/>
                  <a:moveTo>
                    <a:pt x="819150" y="38100"/>
                  </a:moveTo>
                  <a:lnTo>
                    <a:pt x="933450" y="38100"/>
                  </a:lnTo>
                  <a:lnTo>
                    <a:pt x="819150" y="38100"/>
                  </a:lnTo>
                  <a:close/>
                  <a:moveTo>
                    <a:pt x="1085850" y="38100"/>
                  </a:moveTo>
                  <a:lnTo>
                    <a:pt x="1200150" y="38100"/>
                  </a:lnTo>
                  <a:lnTo>
                    <a:pt x="1085850" y="38100"/>
                  </a:lnTo>
                  <a:close/>
                  <a:moveTo>
                    <a:pt x="1352550" y="38100"/>
                  </a:moveTo>
                  <a:lnTo>
                    <a:pt x="1466850" y="38100"/>
                  </a:lnTo>
                  <a:lnTo>
                    <a:pt x="1352550" y="38100"/>
                  </a:lnTo>
                  <a:close/>
                  <a:moveTo>
                    <a:pt x="1619250" y="38100"/>
                  </a:moveTo>
                  <a:lnTo>
                    <a:pt x="1733550" y="38100"/>
                  </a:lnTo>
                  <a:lnTo>
                    <a:pt x="1619250" y="38100"/>
                  </a:lnTo>
                  <a:close/>
                  <a:moveTo>
                    <a:pt x="1885950" y="38100"/>
                  </a:moveTo>
                  <a:lnTo>
                    <a:pt x="2000250" y="38100"/>
                  </a:lnTo>
                  <a:lnTo>
                    <a:pt x="1885950" y="38100"/>
                  </a:lnTo>
                  <a:close/>
                  <a:moveTo>
                    <a:pt x="2152650" y="38100"/>
                  </a:moveTo>
                  <a:lnTo>
                    <a:pt x="2266950" y="38100"/>
                  </a:lnTo>
                  <a:lnTo>
                    <a:pt x="2152650" y="38100"/>
                  </a:lnTo>
                  <a:close/>
                  <a:moveTo>
                    <a:pt x="2419350" y="38100"/>
                  </a:moveTo>
                  <a:lnTo>
                    <a:pt x="2533650" y="38100"/>
                  </a:lnTo>
                  <a:lnTo>
                    <a:pt x="2419350" y="38100"/>
                  </a:lnTo>
                  <a:close/>
                  <a:moveTo>
                    <a:pt x="2686050" y="38100"/>
                  </a:moveTo>
                  <a:lnTo>
                    <a:pt x="2800350" y="38100"/>
                  </a:lnTo>
                  <a:lnTo>
                    <a:pt x="2686050" y="38100"/>
                  </a:lnTo>
                  <a:close/>
                  <a:moveTo>
                    <a:pt x="2892425" y="136525"/>
                  </a:moveTo>
                  <a:lnTo>
                    <a:pt x="2892425" y="250825"/>
                  </a:lnTo>
                  <a:lnTo>
                    <a:pt x="2854325" y="250825"/>
                  </a:lnTo>
                  <a:lnTo>
                    <a:pt x="2854325" y="136525"/>
                  </a:lnTo>
                  <a:close/>
                  <a:moveTo>
                    <a:pt x="2854325" y="403225"/>
                  </a:moveTo>
                  <a:lnTo>
                    <a:pt x="2854325" y="415036"/>
                  </a:lnTo>
                  <a:cubicBezTo>
                    <a:pt x="2854325" y="425577"/>
                    <a:pt x="2845816" y="434086"/>
                    <a:pt x="2835275" y="434086"/>
                  </a:cubicBezTo>
                  <a:lnTo>
                    <a:pt x="2732786" y="434086"/>
                  </a:lnTo>
                  <a:lnTo>
                    <a:pt x="2732786" y="395986"/>
                  </a:lnTo>
                  <a:lnTo>
                    <a:pt x="2835275" y="395986"/>
                  </a:lnTo>
                  <a:lnTo>
                    <a:pt x="2835275" y="415036"/>
                  </a:lnTo>
                  <a:lnTo>
                    <a:pt x="2816225" y="415036"/>
                  </a:lnTo>
                  <a:lnTo>
                    <a:pt x="2816225" y="403225"/>
                  </a:lnTo>
                  <a:close/>
                  <a:moveTo>
                    <a:pt x="2542286" y="434086"/>
                  </a:moveTo>
                  <a:lnTo>
                    <a:pt x="2427986" y="434086"/>
                  </a:lnTo>
                  <a:lnTo>
                    <a:pt x="2427986" y="395986"/>
                  </a:lnTo>
                  <a:lnTo>
                    <a:pt x="2542286" y="395986"/>
                  </a:lnTo>
                  <a:close/>
                  <a:moveTo>
                    <a:pt x="2275586" y="395986"/>
                  </a:moveTo>
                  <a:lnTo>
                    <a:pt x="2161286" y="395986"/>
                  </a:lnTo>
                  <a:lnTo>
                    <a:pt x="2161286" y="357886"/>
                  </a:lnTo>
                  <a:lnTo>
                    <a:pt x="2275586" y="357886"/>
                  </a:lnTo>
                  <a:close/>
                  <a:moveTo>
                    <a:pt x="2008886" y="357886"/>
                  </a:moveTo>
                  <a:lnTo>
                    <a:pt x="1894586" y="357886"/>
                  </a:lnTo>
                  <a:lnTo>
                    <a:pt x="1894586" y="319786"/>
                  </a:lnTo>
                  <a:lnTo>
                    <a:pt x="2008886" y="319786"/>
                  </a:lnTo>
                  <a:close/>
                  <a:moveTo>
                    <a:pt x="1742186" y="319786"/>
                  </a:moveTo>
                  <a:lnTo>
                    <a:pt x="1627886" y="319786"/>
                  </a:lnTo>
                  <a:lnTo>
                    <a:pt x="1627886" y="281686"/>
                  </a:lnTo>
                  <a:lnTo>
                    <a:pt x="1742186" y="281686"/>
                  </a:lnTo>
                  <a:close/>
                  <a:moveTo>
                    <a:pt x="1475486" y="281686"/>
                  </a:moveTo>
                  <a:lnTo>
                    <a:pt x="1361186" y="281686"/>
                  </a:lnTo>
                  <a:lnTo>
                    <a:pt x="1361186" y="243586"/>
                  </a:lnTo>
                  <a:lnTo>
                    <a:pt x="1475486" y="243586"/>
                  </a:lnTo>
                  <a:close/>
                  <a:moveTo>
                    <a:pt x="1208786" y="243586"/>
                  </a:moveTo>
                  <a:lnTo>
                    <a:pt x="1094486" y="243586"/>
                  </a:lnTo>
                  <a:lnTo>
                    <a:pt x="1094486" y="205486"/>
                  </a:lnTo>
                  <a:lnTo>
                    <a:pt x="1208786" y="205486"/>
                  </a:lnTo>
                  <a:close/>
                  <a:moveTo>
                    <a:pt x="942086" y="205486"/>
                  </a:moveTo>
                  <a:lnTo>
                    <a:pt x="827786" y="205486"/>
                  </a:lnTo>
                  <a:lnTo>
                    <a:pt x="827786" y="167386"/>
                  </a:lnTo>
                  <a:lnTo>
                    <a:pt x="942086" y="167386"/>
                  </a:lnTo>
                  <a:close/>
                  <a:moveTo>
                    <a:pt x="675386" y="167386"/>
                  </a:moveTo>
                  <a:lnTo>
                    <a:pt x="561086" y="167386"/>
                  </a:lnTo>
                  <a:lnTo>
                    <a:pt x="561086" y="129286"/>
                  </a:lnTo>
                  <a:lnTo>
                    <a:pt x="675386" y="129286"/>
                  </a:lnTo>
                  <a:close/>
                  <a:moveTo>
                    <a:pt x="408686" y="129286"/>
                  </a:moveTo>
                  <a:lnTo>
                    <a:pt x="294386" y="129286"/>
                  </a:lnTo>
                  <a:lnTo>
                    <a:pt x="294386" y="91186"/>
                  </a:lnTo>
                  <a:lnTo>
                    <a:pt x="408686" y="91186"/>
                  </a:lnTo>
                  <a:close/>
                  <a:moveTo>
                    <a:pt x="141986" y="91186"/>
                  </a:moveTo>
                  <a:lnTo>
                    <a:pt x="27686" y="91186"/>
                  </a:lnTo>
                  <a:lnTo>
                    <a:pt x="27686" y="53086"/>
                  </a:lnTo>
                  <a:lnTo>
                    <a:pt x="141986" y="53086"/>
                  </a:lnTo>
                  <a:close/>
                  <a:moveTo>
                    <a:pt x="0" y="309372"/>
                  </a:moveTo>
                  <a:lnTo>
                    <a:pt x="0" y="195072"/>
                  </a:lnTo>
                  <a:lnTo>
                    <a:pt x="38100" y="195072"/>
                  </a:lnTo>
                  <a:lnTo>
                    <a:pt x="38100" y="309372"/>
                  </a:lnTo>
                  <a:close/>
                  <a:moveTo>
                    <a:pt x="38100" y="42672"/>
                  </a:moveTo>
                  <a:lnTo>
                    <a:pt x="38100" y="19050"/>
                  </a:lnTo>
                  <a:cubicBezTo>
                    <a:pt x="0" y="8509"/>
                    <a:pt x="8509" y="0"/>
                    <a:pt x="19050" y="0"/>
                  </a:cubicBezTo>
                  <a:lnTo>
                    <a:pt x="133350" y="0"/>
                  </a:lnTo>
                  <a:lnTo>
                    <a:pt x="133350" y="38100"/>
                  </a:lnTo>
                  <a:lnTo>
                    <a:pt x="19050" y="38100"/>
                  </a:lnTo>
                  <a:lnTo>
                    <a:pt x="19050" y="19050"/>
                  </a:lnTo>
                  <a:lnTo>
                    <a:pt x="38100" y="19050"/>
                  </a:lnTo>
                  <a:lnTo>
                    <a:pt x="38100" y="42672"/>
                  </a:lnTo>
                  <a:close/>
                </a:path>
              </a:pathLst>
            </a:custGeom>
            <a:solidFill>
              <a:srgbClr val="FF0000"/>
            </a:solidFill>
          </p:spPr>
        </p:sp>
      </p:grpSp>
      <p:sp>
        <p:nvSpPr>
          <p:cNvPr id="11" name="TextBox 11"/>
          <p:cNvSpPr txBox="1"/>
          <p:nvPr/>
        </p:nvSpPr>
        <p:spPr>
          <a:xfrm>
            <a:off x="11048700" y="4196969"/>
            <a:ext cx="1717246" cy="365574"/>
          </a:xfrm>
          <a:prstGeom prst="rect">
            <a:avLst/>
          </a:prstGeom>
        </p:spPr>
        <p:txBody>
          <a:bodyPr lIns="0" tIns="0" rIns="0" bIns="0" rtlCol="0" anchor="t">
            <a:spAutoFit/>
          </a:bodyPr>
          <a:lstStyle/>
          <a:p>
            <a:pPr algn="ctr">
              <a:lnSpc>
                <a:spcPts val="1384"/>
              </a:lnSpc>
            </a:pPr>
            <a:r>
              <a:rPr lang="en-US" sz="1154" spc="10">
                <a:solidFill>
                  <a:srgbClr val="000000"/>
                </a:solidFill>
                <a:latin typeface="TT Rounds Condensed"/>
              </a:rPr>
              <a:t> Saintil CLOSSY 9.05.2016</a:t>
            </a:r>
          </a:p>
        </p:txBody>
      </p:sp>
      <p:grpSp>
        <p:nvGrpSpPr>
          <p:cNvPr id="12" name="Group 12"/>
          <p:cNvGrpSpPr/>
          <p:nvPr/>
        </p:nvGrpSpPr>
        <p:grpSpPr>
          <a:xfrm rot="370071">
            <a:off x="1249116" y="1427914"/>
            <a:ext cx="1380541" cy="185016"/>
            <a:chOff x="0" y="0"/>
            <a:chExt cx="1914009" cy="256509"/>
          </a:xfrm>
        </p:grpSpPr>
        <p:sp>
          <p:nvSpPr>
            <p:cNvPr id="13" name="Freeform 13"/>
            <p:cNvSpPr/>
            <p:nvPr/>
          </p:nvSpPr>
          <p:spPr>
            <a:xfrm>
              <a:off x="6604" y="0"/>
              <a:ext cx="1894205" cy="256540"/>
            </a:xfrm>
            <a:custGeom>
              <a:avLst/>
              <a:gdLst/>
              <a:ahLst/>
              <a:cxnLst/>
              <a:rect l="l" t="t" r="r" b="b"/>
              <a:pathLst>
                <a:path w="1894205" h="256540">
                  <a:moveTo>
                    <a:pt x="155575" y="146685"/>
                  </a:moveTo>
                  <a:lnTo>
                    <a:pt x="222250" y="109855"/>
                  </a:lnTo>
                  <a:lnTo>
                    <a:pt x="234569" y="132080"/>
                  </a:lnTo>
                  <a:lnTo>
                    <a:pt x="167894" y="168910"/>
                  </a:lnTo>
                  <a:close/>
                  <a:moveTo>
                    <a:pt x="311150" y="60579"/>
                  </a:moveTo>
                  <a:lnTo>
                    <a:pt x="377825" y="23749"/>
                  </a:lnTo>
                  <a:lnTo>
                    <a:pt x="390144" y="45974"/>
                  </a:lnTo>
                  <a:lnTo>
                    <a:pt x="323469" y="82804"/>
                  </a:lnTo>
                  <a:close/>
                  <a:moveTo>
                    <a:pt x="479806" y="0"/>
                  </a:moveTo>
                  <a:lnTo>
                    <a:pt x="556006" y="0"/>
                  </a:lnTo>
                  <a:lnTo>
                    <a:pt x="556006" y="25400"/>
                  </a:lnTo>
                  <a:lnTo>
                    <a:pt x="479806" y="25400"/>
                  </a:lnTo>
                  <a:close/>
                  <a:moveTo>
                    <a:pt x="657606" y="25400"/>
                  </a:moveTo>
                  <a:lnTo>
                    <a:pt x="733806" y="25400"/>
                  </a:lnTo>
                  <a:lnTo>
                    <a:pt x="657606" y="25400"/>
                  </a:lnTo>
                  <a:close/>
                  <a:moveTo>
                    <a:pt x="835406" y="25400"/>
                  </a:moveTo>
                  <a:lnTo>
                    <a:pt x="911606" y="25400"/>
                  </a:lnTo>
                  <a:lnTo>
                    <a:pt x="835406" y="25400"/>
                  </a:lnTo>
                  <a:close/>
                  <a:moveTo>
                    <a:pt x="1013206" y="25400"/>
                  </a:moveTo>
                  <a:lnTo>
                    <a:pt x="1089406" y="25400"/>
                  </a:lnTo>
                  <a:lnTo>
                    <a:pt x="1013206" y="25400"/>
                  </a:lnTo>
                  <a:close/>
                  <a:moveTo>
                    <a:pt x="1191006" y="25400"/>
                  </a:moveTo>
                  <a:lnTo>
                    <a:pt x="1267206" y="25400"/>
                  </a:lnTo>
                  <a:lnTo>
                    <a:pt x="1191006" y="25400"/>
                  </a:lnTo>
                  <a:close/>
                  <a:moveTo>
                    <a:pt x="1368806" y="25400"/>
                  </a:moveTo>
                  <a:lnTo>
                    <a:pt x="1445006" y="25400"/>
                  </a:lnTo>
                  <a:lnTo>
                    <a:pt x="1368806" y="25400"/>
                  </a:lnTo>
                  <a:close/>
                  <a:moveTo>
                    <a:pt x="1546606" y="25400"/>
                  </a:moveTo>
                  <a:lnTo>
                    <a:pt x="1622806" y="25400"/>
                  </a:lnTo>
                  <a:lnTo>
                    <a:pt x="1546606" y="25400"/>
                  </a:lnTo>
                  <a:close/>
                  <a:moveTo>
                    <a:pt x="1724406" y="25400"/>
                  </a:moveTo>
                  <a:lnTo>
                    <a:pt x="1800606" y="25400"/>
                  </a:lnTo>
                  <a:lnTo>
                    <a:pt x="1724406" y="25400"/>
                  </a:lnTo>
                  <a:close/>
                  <a:moveTo>
                    <a:pt x="1894205" y="52832"/>
                  </a:moveTo>
                  <a:lnTo>
                    <a:pt x="1827530" y="89662"/>
                  </a:lnTo>
                  <a:lnTo>
                    <a:pt x="1815211" y="67437"/>
                  </a:lnTo>
                  <a:lnTo>
                    <a:pt x="1881886" y="30607"/>
                  </a:lnTo>
                  <a:close/>
                  <a:moveTo>
                    <a:pt x="1738630" y="113538"/>
                  </a:moveTo>
                  <a:lnTo>
                    <a:pt x="1671955" y="150368"/>
                  </a:lnTo>
                  <a:lnTo>
                    <a:pt x="1659636" y="128143"/>
                  </a:lnTo>
                  <a:lnTo>
                    <a:pt x="1726311" y="91313"/>
                  </a:lnTo>
                  <a:close/>
                  <a:moveTo>
                    <a:pt x="1570736" y="177292"/>
                  </a:moveTo>
                  <a:lnTo>
                    <a:pt x="1504061" y="214122"/>
                  </a:lnTo>
                  <a:lnTo>
                    <a:pt x="1491742" y="191897"/>
                  </a:lnTo>
                  <a:lnTo>
                    <a:pt x="1558417" y="155067"/>
                  </a:lnTo>
                  <a:close/>
                  <a:moveTo>
                    <a:pt x="1413383" y="256540"/>
                  </a:moveTo>
                  <a:lnTo>
                    <a:pt x="1337183" y="256540"/>
                  </a:lnTo>
                  <a:lnTo>
                    <a:pt x="1337183" y="231140"/>
                  </a:lnTo>
                  <a:lnTo>
                    <a:pt x="1413383" y="231140"/>
                  </a:lnTo>
                  <a:close/>
                  <a:moveTo>
                    <a:pt x="1235583" y="231140"/>
                  </a:moveTo>
                  <a:lnTo>
                    <a:pt x="1159383" y="231140"/>
                  </a:lnTo>
                  <a:lnTo>
                    <a:pt x="1159383" y="205740"/>
                  </a:lnTo>
                  <a:lnTo>
                    <a:pt x="1235583" y="205740"/>
                  </a:lnTo>
                  <a:close/>
                  <a:moveTo>
                    <a:pt x="1057783" y="205740"/>
                  </a:moveTo>
                  <a:lnTo>
                    <a:pt x="981583" y="205740"/>
                  </a:lnTo>
                  <a:lnTo>
                    <a:pt x="981583" y="180340"/>
                  </a:lnTo>
                  <a:lnTo>
                    <a:pt x="1057783" y="180340"/>
                  </a:lnTo>
                  <a:close/>
                  <a:moveTo>
                    <a:pt x="879983" y="180340"/>
                  </a:moveTo>
                  <a:lnTo>
                    <a:pt x="803783" y="180340"/>
                  </a:lnTo>
                  <a:lnTo>
                    <a:pt x="803783" y="154940"/>
                  </a:lnTo>
                  <a:lnTo>
                    <a:pt x="879983" y="154940"/>
                  </a:lnTo>
                  <a:close/>
                  <a:moveTo>
                    <a:pt x="702183" y="154940"/>
                  </a:moveTo>
                  <a:lnTo>
                    <a:pt x="625983" y="154940"/>
                  </a:lnTo>
                  <a:lnTo>
                    <a:pt x="625983" y="129540"/>
                  </a:lnTo>
                  <a:lnTo>
                    <a:pt x="702183" y="129540"/>
                  </a:lnTo>
                  <a:close/>
                  <a:moveTo>
                    <a:pt x="524383" y="129540"/>
                  </a:moveTo>
                  <a:lnTo>
                    <a:pt x="448183" y="129540"/>
                  </a:lnTo>
                  <a:lnTo>
                    <a:pt x="448183" y="104140"/>
                  </a:lnTo>
                  <a:lnTo>
                    <a:pt x="524383" y="104140"/>
                  </a:lnTo>
                  <a:close/>
                  <a:moveTo>
                    <a:pt x="346583" y="104140"/>
                  </a:moveTo>
                  <a:lnTo>
                    <a:pt x="270383" y="104140"/>
                  </a:lnTo>
                  <a:lnTo>
                    <a:pt x="270383" y="78740"/>
                  </a:lnTo>
                  <a:lnTo>
                    <a:pt x="346583" y="78740"/>
                  </a:lnTo>
                  <a:close/>
                  <a:moveTo>
                    <a:pt x="168783" y="78740"/>
                  </a:moveTo>
                  <a:lnTo>
                    <a:pt x="92583" y="78740"/>
                  </a:lnTo>
                  <a:lnTo>
                    <a:pt x="92583" y="53340"/>
                  </a:lnTo>
                  <a:lnTo>
                    <a:pt x="168783" y="53340"/>
                  </a:lnTo>
                  <a:close/>
                  <a:moveTo>
                    <a:pt x="0" y="232664"/>
                  </a:moveTo>
                  <a:lnTo>
                    <a:pt x="66675" y="195834"/>
                  </a:lnTo>
                  <a:lnTo>
                    <a:pt x="78994" y="218059"/>
                  </a:lnTo>
                  <a:lnTo>
                    <a:pt x="12319" y="254889"/>
                  </a:lnTo>
                  <a:close/>
                </a:path>
              </a:pathLst>
            </a:custGeom>
            <a:solidFill>
              <a:srgbClr val="FF0000"/>
            </a:solidFill>
          </p:spPr>
        </p:sp>
      </p:grpSp>
      <p:grpSp>
        <p:nvGrpSpPr>
          <p:cNvPr id="14" name="Group 14"/>
          <p:cNvGrpSpPr/>
          <p:nvPr/>
        </p:nvGrpSpPr>
        <p:grpSpPr>
          <a:xfrm rot="278116">
            <a:off x="4940544" y="1799387"/>
            <a:ext cx="1380541" cy="185016"/>
            <a:chOff x="0" y="0"/>
            <a:chExt cx="1914009" cy="256509"/>
          </a:xfrm>
        </p:grpSpPr>
        <p:sp>
          <p:nvSpPr>
            <p:cNvPr id="15" name="Freeform 15"/>
            <p:cNvSpPr/>
            <p:nvPr/>
          </p:nvSpPr>
          <p:spPr>
            <a:xfrm>
              <a:off x="6604" y="0"/>
              <a:ext cx="1894205" cy="256540"/>
            </a:xfrm>
            <a:custGeom>
              <a:avLst/>
              <a:gdLst/>
              <a:ahLst/>
              <a:cxnLst/>
              <a:rect l="l" t="t" r="r" b="b"/>
              <a:pathLst>
                <a:path w="1894205" h="256540">
                  <a:moveTo>
                    <a:pt x="155575" y="146685"/>
                  </a:moveTo>
                  <a:lnTo>
                    <a:pt x="222250" y="109855"/>
                  </a:lnTo>
                  <a:lnTo>
                    <a:pt x="234569" y="132080"/>
                  </a:lnTo>
                  <a:lnTo>
                    <a:pt x="167894" y="168910"/>
                  </a:lnTo>
                  <a:close/>
                  <a:moveTo>
                    <a:pt x="311150" y="60579"/>
                  </a:moveTo>
                  <a:lnTo>
                    <a:pt x="377825" y="23749"/>
                  </a:lnTo>
                  <a:lnTo>
                    <a:pt x="390144" y="45974"/>
                  </a:lnTo>
                  <a:lnTo>
                    <a:pt x="323469" y="82804"/>
                  </a:lnTo>
                  <a:close/>
                  <a:moveTo>
                    <a:pt x="479806" y="0"/>
                  </a:moveTo>
                  <a:lnTo>
                    <a:pt x="556006" y="0"/>
                  </a:lnTo>
                  <a:lnTo>
                    <a:pt x="556006" y="25400"/>
                  </a:lnTo>
                  <a:lnTo>
                    <a:pt x="479806" y="25400"/>
                  </a:lnTo>
                  <a:close/>
                  <a:moveTo>
                    <a:pt x="657606" y="25400"/>
                  </a:moveTo>
                  <a:lnTo>
                    <a:pt x="733806" y="25400"/>
                  </a:lnTo>
                  <a:lnTo>
                    <a:pt x="657606" y="25400"/>
                  </a:lnTo>
                  <a:close/>
                  <a:moveTo>
                    <a:pt x="835406" y="25400"/>
                  </a:moveTo>
                  <a:lnTo>
                    <a:pt x="911606" y="25400"/>
                  </a:lnTo>
                  <a:lnTo>
                    <a:pt x="835406" y="25400"/>
                  </a:lnTo>
                  <a:close/>
                  <a:moveTo>
                    <a:pt x="1013206" y="25400"/>
                  </a:moveTo>
                  <a:lnTo>
                    <a:pt x="1089406" y="25400"/>
                  </a:lnTo>
                  <a:lnTo>
                    <a:pt x="1013206" y="25400"/>
                  </a:lnTo>
                  <a:close/>
                  <a:moveTo>
                    <a:pt x="1191006" y="25400"/>
                  </a:moveTo>
                  <a:lnTo>
                    <a:pt x="1267206" y="25400"/>
                  </a:lnTo>
                  <a:lnTo>
                    <a:pt x="1191006" y="25400"/>
                  </a:lnTo>
                  <a:close/>
                  <a:moveTo>
                    <a:pt x="1368806" y="25400"/>
                  </a:moveTo>
                  <a:lnTo>
                    <a:pt x="1445006" y="25400"/>
                  </a:lnTo>
                  <a:lnTo>
                    <a:pt x="1368806" y="25400"/>
                  </a:lnTo>
                  <a:close/>
                  <a:moveTo>
                    <a:pt x="1546606" y="25400"/>
                  </a:moveTo>
                  <a:lnTo>
                    <a:pt x="1622806" y="25400"/>
                  </a:lnTo>
                  <a:lnTo>
                    <a:pt x="1546606" y="25400"/>
                  </a:lnTo>
                  <a:close/>
                  <a:moveTo>
                    <a:pt x="1724406" y="25400"/>
                  </a:moveTo>
                  <a:lnTo>
                    <a:pt x="1800606" y="25400"/>
                  </a:lnTo>
                  <a:lnTo>
                    <a:pt x="1724406" y="25400"/>
                  </a:lnTo>
                  <a:close/>
                  <a:moveTo>
                    <a:pt x="1894205" y="52832"/>
                  </a:moveTo>
                  <a:lnTo>
                    <a:pt x="1827530" y="89662"/>
                  </a:lnTo>
                  <a:lnTo>
                    <a:pt x="1815211" y="67437"/>
                  </a:lnTo>
                  <a:lnTo>
                    <a:pt x="1881886" y="30607"/>
                  </a:lnTo>
                  <a:close/>
                  <a:moveTo>
                    <a:pt x="1738630" y="113538"/>
                  </a:moveTo>
                  <a:lnTo>
                    <a:pt x="1671955" y="150368"/>
                  </a:lnTo>
                  <a:lnTo>
                    <a:pt x="1659636" y="128143"/>
                  </a:lnTo>
                  <a:lnTo>
                    <a:pt x="1726311" y="91313"/>
                  </a:lnTo>
                  <a:close/>
                  <a:moveTo>
                    <a:pt x="1570736" y="177292"/>
                  </a:moveTo>
                  <a:lnTo>
                    <a:pt x="1504061" y="214122"/>
                  </a:lnTo>
                  <a:lnTo>
                    <a:pt x="1491742" y="191897"/>
                  </a:lnTo>
                  <a:lnTo>
                    <a:pt x="1558417" y="155067"/>
                  </a:lnTo>
                  <a:close/>
                  <a:moveTo>
                    <a:pt x="1413383" y="256540"/>
                  </a:moveTo>
                  <a:lnTo>
                    <a:pt x="1337183" y="256540"/>
                  </a:lnTo>
                  <a:lnTo>
                    <a:pt x="1337183" y="231140"/>
                  </a:lnTo>
                  <a:lnTo>
                    <a:pt x="1413383" y="231140"/>
                  </a:lnTo>
                  <a:close/>
                  <a:moveTo>
                    <a:pt x="1235583" y="231140"/>
                  </a:moveTo>
                  <a:lnTo>
                    <a:pt x="1159383" y="231140"/>
                  </a:lnTo>
                  <a:lnTo>
                    <a:pt x="1159383" y="205740"/>
                  </a:lnTo>
                  <a:lnTo>
                    <a:pt x="1235583" y="205740"/>
                  </a:lnTo>
                  <a:close/>
                  <a:moveTo>
                    <a:pt x="1057783" y="205740"/>
                  </a:moveTo>
                  <a:lnTo>
                    <a:pt x="981583" y="205740"/>
                  </a:lnTo>
                  <a:lnTo>
                    <a:pt x="981583" y="180340"/>
                  </a:lnTo>
                  <a:lnTo>
                    <a:pt x="1057783" y="180340"/>
                  </a:lnTo>
                  <a:close/>
                  <a:moveTo>
                    <a:pt x="879983" y="180340"/>
                  </a:moveTo>
                  <a:lnTo>
                    <a:pt x="803783" y="180340"/>
                  </a:lnTo>
                  <a:lnTo>
                    <a:pt x="803783" y="154940"/>
                  </a:lnTo>
                  <a:lnTo>
                    <a:pt x="879983" y="154940"/>
                  </a:lnTo>
                  <a:close/>
                  <a:moveTo>
                    <a:pt x="702183" y="154940"/>
                  </a:moveTo>
                  <a:lnTo>
                    <a:pt x="625983" y="154940"/>
                  </a:lnTo>
                  <a:lnTo>
                    <a:pt x="625983" y="129540"/>
                  </a:lnTo>
                  <a:lnTo>
                    <a:pt x="702183" y="129540"/>
                  </a:lnTo>
                  <a:close/>
                  <a:moveTo>
                    <a:pt x="524383" y="129540"/>
                  </a:moveTo>
                  <a:lnTo>
                    <a:pt x="448183" y="129540"/>
                  </a:lnTo>
                  <a:lnTo>
                    <a:pt x="448183" y="104140"/>
                  </a:lnTo>
                  <a:lnTo>
                    <a:pt x="524383" y="104140"/>
                  </a:lnTo>
                  <a:close/>
                  <a:moveTo>
                    <a:pt x="346583" y="104140"/>
                  </a:moveTo>
                  <a:lnTo>
                    <a:pt x="270383" y="104140"/>
                  </a:lnTo>
                  <a:lnTo>
                    <a:pt x="270383" y="78740"/>
                  </a:lnTo>
                  <a:lnTo>
                    <a:pt x="346583" y="78740"/>
                  </a:lnTo>
                  <a:close/>
                  <a:moveTo>
                    <a:pt x="168783" y="78740"/>
                  </a:moveTo>
                  <a:lnTo>
                    <a:pt x="92583" y="78740"/>
                  </a:lnTo>
                  <a:lnTo>
                    <a:pt x="92583" y="53340"/>
                  </a:lnTo>
                  <a:lnTo>
                    <a:pt x="168783" y="53340"/>
                  </a:lnTo>
                  <a:close/>
                  <a:moveTo>
                    <a:pt x="0" y="232664"/>
                  </a:moveTo>
                  <a:lnTo>
                    <a:pt x="66675" y="195834"/>
                  </a:lnTo>
                  <a:lnTo>
                    <a:pt x="78994" y="218059"/>
                  </a:lnTo>
                  <a:lnTo>
                    <a:pt x="12319" y="254889"/>
                  </a:lnTo>
                  <a:close/>
                </a:path>
              </a:pathLst>
            </a:custGeom>
            <a:solidFill>
              <a:srgbClr val="FF0000"/>
            </a:solidFill>
          </p:spPr>
        </p:sp>
      </p:grpSp>
      <p:sp>
        <p:nvSpPr>
          <p:cNvPr id="16" name="Freeform 16" descr="IMG-20160509-WA0007"/>
          <p:cNvSpPr/>
          <p:nvPr/>
        </p:nvSpPr>
        <p:spPr>
          <a:xfrm>
            <a:off x="598545" y="5456555"/>
            <a:ext cx="5450370" cy="4087777"/>
          </a:xfrm>
          <a:custGeom>
            <a:avLst/>
            <a:gdLst/>
            <a:ahLst/>
            <a:cxnLst/>
            <a:rect l="l" t="t" r="r" b="b"/>
            <a:pathLst>
              <a:path w="5450370" h="4087777">
                <a:moveTo>
                  <a:pt x="0" y="0"/>
                </a:moveTo>
                <a:lnTo>
                  <a:pt x="5450369" y="0"/>
                </a:lnTo>
                <a:lnTo>
                  <a:pt x="5450369" y="4087777"/>
                </a:lnTo>
                <a:lnTo>
                  <a:pt x="0" y="4087777"/>
                </a:lnTo>
                <a:lnTo>
                  <a:pt x="0" y="0"/>
                </a:lnTo>
                <a:close/>
              </a:path>
            </a:pathLst>
          </a:custGeom>
          <a:blipFill>
            <a:blip r:embed="rId3"/>
            <a:stretch>
              <a:fillRect/>
            </a:stretch>
          </a:blipFill>
        </p:spPr>
      </p:sp>
      <p:sp>
        <p:nvSpPr>
          <p:cNvPr id="17" name="TextBox 17"/>
          <p:cNvSpPr txBox="1"/>
          <p:nvPr/>
        </p:nvSpPr>
        <p:spPr>
          <a:xfrm>
            <a:off x="7100641" y="7224096"/>
            <a:ext cx="5274492" cy="543169"/>
          </a:xfrm>
          <a:prstGeom prst="rect">
            <a:avLst/>
          </a:prstGeom>
        </p:spPr>
        <p:txBody>
          <a:bodyPr lIns="0" tIns="0" rIns="0" bIns="0" rtlCol="0" anchor="t">
            <a:spAutoFit/>
          </a:bodyPr>
          <a:lstStyle/>
          <a:p>
            <a:pPr algn="ctr">
              <a:lnSpc>
                <a:spcPts val="1384"/>
              </a:lnSpc>
            </a:pPr>
            <a:r>
              <a:rPr lang="en-US" sz="1154" spc="10">
                <a:solidFill>
                  <a:srgbClr val="000000"/>
                </a:solidFill>
                <a:latin typeface="TT Rounds Condensed Bold"/>
              </a:rPr>
              <a:t>A prévoir </a:t>
            </a:r>
            <a:r>
              <a:rPr lang="en-US" sz="1154" spc="10">
                <a:solidFill>
                  <a:srgbClr val="000000"/>
                </a:solidFill>
                <a:latin typeface="TT Rounds Condensed"/>
              </a:rPr>
              <a:t>: </a:t>
            </a:r>
          </a:p>
          <a:p>
            <a:pPr algn="l">
              <a:lnSpc>
                <a:spcPts val="1384"/>
              </a:lnSpc>
            </a:pPr>
            <a:r>
              <a:rPr lang="en-US" sz="1154" spc="10">
                <a:solidFill>
                  <a:srgbClr val="000000"/>
                </a:solidFill>
                <a:latin typeface="TT Rounds Condensed"/>
              </a:rPr>
              <a:t>Rehausser et prolonger le seuil de chaque côté pour mieux l’ancrer dans le versant.</a:t>
            </a:r>
          </a:p>
        </p:txBody>
      </p:sp>
      <p:grpSp>
        <p:nvGrpSpPr>
          <p:cNvPr id="18" name="Group 18"/>
          <p:cNvGrpSpPr/>
          <p:nvPr/>
        </p:nvGrpSpPr>
        <p:grpSpPr>
          <a:xfrm>
            <a:off x="4193090" y="8466611"/>
            <a:ext cx="1834708" cy="1444577"/>
            <a:chOff x="0" y="0"/>
            <a:chExt cx="2543676" cy="2002791"/>
          </a:xfrm>
        </p:grpSpPr>
        <p:sp>
          <p:nvSpPr>
            <p:cNvPr id="19" name="Freeform 19"/>
            <p:cNvSpPr/>
            <p:nvPr/>
          </p:nvSpPr>
          <p:spPr>
            <a:xfrm>
              <a:off x="0" y="0"/>
              <a:ext cx="2543683" cy="2002790"/>
            </a:xfrm>
            <a:custGeom>
              <a:avLst/>
              <a:gdLst/>
              <a:ahLst/>
              <a:cxnLst/>
              <a:rect l="l" t="t" r="r" b="b"/>
              <a:pathLst>
                <a:path w="2543683" h="2002790">
                  <a:moveTo>
                    <a:pt x="0" y="1001395"/>
                  </a:moveTo>
                  <a:cubicBezTo>
                    <a:pt x="0" y="444246"/>
                    <a:pt x="574040" y="0"/>
                    <a:pt x="1271778" y="0"/>
                  </a:cubicBezTo>
                  <a:cubicBezTo>
                    <a:pt x="1969516" y="0"/>
                    <a:pt x="2543683" y="444246"/>
                    <a:pt x="2543683" y="1001395"/>
                  </a:cubicBezTo>
                  <a:lnTo>
                    <a:pt x="2524633" y="1001395"/>
                  </a:lnTo>
                  <a:lnTo>
                    <a:pt x="2543683" y="1001395"/>
                  </a:lnTo>
                  <a:cubicBezTo>
                    <a:pt x="2543683" y="1558544"/>
                    <a:pt x="1969643" y="2002790"/>
                    <a:pt x="1271905" y="2002790"/>
                  </a:cubicBezTo>
                  <a:lnTo>
                    <a:pt x="1271905" y="1983740"/>
                  </a:lnTo>
                  <a:lnTo>
                    <a:pt x="1271905" y="2002790"/>
                  </a:lnTo>
                  <a:cubicBezTo>
                    <a:pt x="574040" y="2002790"/>
                    <a:pt x="0" y="1558544"/>
                    <a:pt x="0" y="1001395"/>
                  </a:cubicBezTo>
                  <a:lnTo>
                    <a:pt x="19050" y="1001395"/>
                  </a:lnTo>
                  <a:lnTo>
                    <a:pt x="38100" y="1001395"/>
                  </a:lnTo>
                  <a:lnTo>
                    <a:pt x="19050" y="1001395"/>
                  </a:lnTo>
                  <a:lnTo>
                    <a:pt x="0" y="1001395"/>
                  </a:lnTo>
                  <a:moveTo>
                    <a:pt x="38100" y="1001395"/>
                  </a:moveTo>
                  <a:cubicBezTo>
                    <a:pt x="38100" y="1011936"/>
                    <a:pt x="29591" y="1020445"/>
                    <a:pt x="19050" y="1020445"/>
                  </a:cubicBezTo>
                  <a:cubicBezTo>
                    <a:pt x="8509" y="1020445"/>
                    <a:pt x="0" y="1011936"/>
                    <a:pt x="0" y="1001395"/>
                  </a:cubicBezTo>
                  <a:cubicBezTo>
                    <a:pt x="0" y="990854"/>
                    <a:pt x="8509" y="982345"/>
                    <a:pt x="19050" y="982345"/>
                  </a:cubicBezTo>
                  <a:cubicBezTo>
                    <a:pt x="29591" y="982345"/>
                    <a:pt x="38100" y="990854"/>
                    <a:pt x="38100" y="1001395"/>
                  </a:cubicBezTo>
                  <a:cubicBezTo>
                    <a:pt x="38100" y="1529334"/>
                    <a:pt x="585851" y="1964690"/>
                    <a:pt x="1271778" y="1964690"/>
                  </a:cubicBezTo>
                  <a:cubicBezTo>
                    <a:pt x="1957705" y="1964690"/>
                    <a:pt x="2505456" y="1529334"/>
                    <a:pt x="2505456" y="1001395"/>
                  </a:cubicBezTo>
                  <a:cubicBezTo>
                    <a:pt x="2505456" y="473456"/>
                    <a:pt x="1957832" y="38100"/>
                    <a:pt x="1271778" y="38100"/>
                  </a:cubicBezTo>
                  <a:lnTo>
                    <a:pt x="1271778" y="19050"/>
                  </a:lnTo>
                  <a:lnTo>
                    <a:pt x="1271778" y="38100"/>
                  </a:lnTo>
                  <a:cubicBezTo>
                    <a:pt x="585851" y="38100"/>
                    <a:pt x="38100" y="473456"/>
                    <a:pt x="38100" y="1001395"/>
                  </a:cubicBezTo>
                  <a:close/>
                </a:path>
              </a:pathLst>
            </a:custGeom>
            <a:solidFill>
              <a:srgbClr val="FF0000"/>
            </a:solidFill>
          </p:spPr>
        </p:sp>
      </p:grpSp>
      <p:sp>
        <p:nvSpPr>
          <p:cNvPr id="20" name="TextBox 20"/>
          <p:cNvSpPr txBox="1"/>
          <p:nvPr/>
        </p:nvSpPr>
        <p:spPr>
          <a:xfrm>
            <a:off x="6055417" y="9191395"/>
            <a:ext cx="1477553" cy="365574"/>
          </a:xfrm>
          <a:prstGeom prst="rect">
            <a:avLst/>
          </a:prstGeom>
        </p:spPr>
        <p:txBody>
          <a:bodyPr lIns="0" tIns="0" rIns="0" bIns="0" rtlCol="0" anchor="t">
            <a:spAutoFit/>
          </a:bodyPr>
          <a:lstStyle/>
          <a:p>
            <a:pPr algn="ctr">
              <a:lnSpc>
                <a:spcPts val="1384"/>
              </a:lnSpc>
            </a:pPr>
            <a:r>
              <a:rPr lang="en-US" sz="1154" spc="10">
                <a:solidFill>
                  <a:srgbClr val="000000"/>
                </a:solidFill>
                <a:latin typeface="TT Rounds Condensed"/>
              </a:rPr>
              <a:t> Saintil CLOSSY 9.05.2016</a:t>
            </a:r>
          </a:p>
        </p:txBody>
      </p:sp>
      <p:sp>
        <p:nvSpPr>
          <p:cNvPr id="21" name="TextBox 21"/>
          <p:cNvSpPr txBox="1"/>
          <p:nvPr/>
        </p:nvSpPr>
        <p:spPr>
          <a:xfrm>
            <a:off x="9816031" y="839752"/>
            <a:ext cx="2465339" cy="415997"/>
          </a:xfrm>
          <a:prstGeom prst="rect">
            <a:avLst/>
          </a:prstGeom>
        </p:spPr>
        <p:txBody>
          <a:bodyPr lIns="0" tIns="0" rIns="0" bIns="0" rtlCol="0" anchor="t">
            <a:spAutoFit/>
          </a:bodyPr>
          <a:lstStyle/>
          <a:p>
            <a:pPr algn="l">
              <a:lnSpc>
                <a:spcPts val="2620"/>
              </a:lnSpc>
            </a:pPr>
            <a:r>
              <a:rPr lang="en-US" sz="3038" spc="-47">
                <a:solidFill>
                  <a:srgbClr val="000000"/>
                </a:solidFill>
                <a:latin typeface="Arial Bold"/>
              </a:rPr>
              <a:t>SM7-Cahos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949780" y="4190743"/>
            <a:ext cx="4670848" cy="1212790"/>
          </a:xfrm>
          <a:prstGeom prst="rect">
            <a:avLst/>
          </a:prstGeom>
        </p:spPr>
        <p:txBody>
          <a:bodyPr lIns="0" tIns="0" rIns="0" bIns="0" rtlCol="0" anchor="t">
            <a:spAutoFit/>
          </a:bodyPr>
          <a:lstStyle/>
          <a:p>
            <a:pPr algn="ctr">
              <a:lnSpc>
                <a:spcPts val="3118"/>
              </a:lnSpc>
            </a:pPr>
            <a:r>
              <a:rPr lang="en-US" sz="2654" spc="-22">
                <a:solidFill>
                  <a:srgbClr val="000000"/>
                </a:solidFill>
                <a:latin typeface="Arial Bold"/>
              </a:rPr>
              <a:t>BILAN FINANCIER</a:t>
            </a:r>
          </a:p>
          <a:p>
            <a:pPr algn="ctr">
              <a:lnSpc>
                <a:spcPts val="3052"/>
              </a:lnSpc>
            </a:pPr>
            <a:r>
              <a:rPr lang="en-US" sz="2654" spc="-22">
                <a:solidFill>
                  <a:srgbClr val="000000"/>
                </a:solidFill>
                <a:latin typeface="Arial Bold"/>
              </a:rPr>
              <a:t>PISTE RURALE </a:t>
            </a:r>
          </a:p>
          <a:p>
            <a:pPr algn="ctr">
              <a:lnSpc>
                <a:spcPts val="3052"/>
              </a:lnSpc>
            </a:pPr>
            <a:r>
              <a:rPr lang="en-US" sz="2654" spc="-44">
                <a:solidFill>
                  <a:srgbClr val="000000"/>
                </a:solidFill>
                <a:latin typeface="Arial Bold"/>
              </a:rPr>
              <a:t>PR11-Bas La Borne</a:t>
            </a:r>
          </a:p>
        </p:txBody>
      </p:sp>
      <p:graphicFrame>
        <p:nvGraphicFramePr>
          <p:cNvPr id="3" name="Table 3"/>
          <p:cNvGraphicFramePr>
            <a:graphicFrameLocks noGrp="1"/>
          </p:cNvGraphicFramePr>
          <p:nvPr/>
        </p:nvGraphicFramePr>
        <p:xfrm>
          <a:off x="1212737" y="1627590"/>
          <a:ext cx="6495663" cy="6208691"/>
        </p:xfrm>
        <a:graphic>
          <a:graphicData uri="http://schemas.openxmlformats.org/drawingml/2006/table">
            <a:tbl>
              <a:tblPr/>
              <a:tblGrid>
                <a:gridCol w="1194950">
                  <a:extLst>
                    <a:ext uri="{9D8B030D-6E8A-4147-A177-3AD203B41FA5}">
                      <a16:colId xmlns:a16="http://schemas.microsoft.com/office/drawing/2014/main" val="20000"/>
                    </a:ext>
                  </a:extLst>
                </a:gridCol>
                <a:gridCol w="590728">
                  <a:extLst>
                    <a:ext uri="{9D8B030D-6E8A-4147-A177-3AD203B41FA5}">
                      <a16:colId xmlns:a16="http://schemas.microsoft.com/office/drawing/2014/main" val="20001"/>
                    </a:ext>
                  </a:extLst>
                </a:gridCol>
                <a:gridCol w="594834">
                  <a:extLst>
                    <a:ext uri="{9D8B030D-6E8A-4147-A177-3AD203B41FA5}">
                      <a16:colId xmlns:a16="http://schemas.microsoft.com/office/drawing/2014/main" val="20002"/>
                    </a:ext>
                  </a:extLst>
                </a:gridCol>
                <a:gridCol w="584861">
                  <a:extLst>
                    <a:ext uri="{9D8B030D-6E8A-4147-A177-3AD203B41FA5}">
                      <a16:colId xmlns:a16="http://schemas.microsoft.com/office/drawing/2014/main" val="20003"/>
                    </a:ext>
                  </a:extLst>
                </a:gridCol>
                <a:gridCol w="584861">
                  <a:extLst>
                    <a:ext uri="{9D8B030D-6E8A-4147-A177-3AD203B41FA5}">
                      <a16:colId xmlns:a16="http://schemas.microsoft.com/office/drawing/2014/main" val="20004"/>
                    </a:ext>
                  </a:extLst>
                </a:gridCol>
                <a:gridCol w="589555">
                  <a:extLst>
                    <a:ext uri="{9D8B030D-6E8A-4147-A177-3AD203B41FA5}">
                      <a16:colId xmlns:a16="http://schemas.microsoft.com/office/drawing/2014/main" val="20005"/>
                    </a:ext>
                  </a:extLst>
                </a:gridCol>
                <a:gridCol w="597181">
                  <a:extLst>
                    <a:ext uri="{9D8B030D-6E8A-4147-A177-3AD203B41FA5}">
                      <a16:colId xmlns:a16="http://schemas.microsoft.com/office/drawing/2014/main" val="20006"/>
                    </a:ext>
                  </a:extLst>
                </a:gridCol>
                <a:gridCol w="584862">
                  <a:extLst>
                    <a:ext uri="{9D8B030D-6E8A-4147-A177-3AD203B41FA5}">
                      <a16:colId xmlns:a16="http://schemas.microsoft.com/office/drawing/2014/main" val="20007"/>
                    </a:ext>
                  </a:extLst>
                </a:gridCol>
                <a:gridCol w="580756">
                  <a:extLst>
                    <a:ext uri="{9D8B030D-6E8A-4147-A177-3AD203B41FA5}">
                      <a16:colId xmlns:a16="http://schemas.microsoft.com/office/drawing/2014/main" val="20008"/>
                    </a:ext>
                  </a:extLst>
                </a:gridCol>
                <a:gridCol w="593075">
                  <a:extLst>
                    <a:ext uri="{9D8B030D-6E8A-4147-A177-3AD203B41FA5}">
                      <a16:colId xmlns:a16="http://schemas.microsoft.com/office/drawing/2014/main" val="20009"/>
                    </a:ext>
                  </a:extLst>
                </a:gridCol>
              </a:tblGrid>
              <a:tr h="238478">
                <a:tc>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4405"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4405"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4405"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4405"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4405"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4405"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a:solidFill>
                            <a:srgbClr val="000000"/>
                          </a:solidFill>
                          <a:latin typeface="Arial"/>
                        </a:rPr>
                        <a:t>Taux =</a:t>
                      </a:r>
                      <a:endParaRPr lang="en-US" sz="1100"/>
                    </a:p>
                  </a:txBody>
                  <a:tcPr marL="0" marR="0" marT="0" marB="0" anchor="ctr">
                    <a:lnL w="4405" cap="flat" cmpd="sng" algn="ctr">
                      <a:solidFill>
                        <a:srgbClr val="000000"/>
                      </a:solidFill>
                      <a:prstDash val="solid"/>
                      <a:round/>
                      <a:headEnd type="none" w="med" len="med"/>
                      <a:tailEnd type="none" w="med" len="med"/>
                    </a:lnL>
                    <a:lnR w="4405"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000"/>
                        </a:lnSpc>
                        <a:defRPr/>
                      </a:pPr>
                      <a:r>
                        <a:rPr lang="en-US" sz="865" spc="-24">
                          <a:solidFill>
                            <a:srgbClr val="000000"/>
                          </a:solidFill>
                          <a:latin typeface="Arial"/>
                        </a:rPr>
                        <a:t>57</a:t>
                      </a:r>
                      <a:endParaRPr lang="en-US" sz="1100"/>
                    </a:p>
                  </a:txBody>
                  <a:tcPr marL="0" marR="0" marT="0" marB="0" anchor="ctr">
                    <a:lnL w="4405" cap="flat" cmpd="sng" algn="ctr">
                      <a:solidFill>
                        <a:srgbClr val="000000"/>
                      </a:solidFill>
                      <a:prstDash val="solid"/>
                      <a:round/>
                      <a:headEnd type="none" w="med" len="med"/>
                      <a:tailEnd type="none" w="med" len="med"/>
                    </a:lnL>
                    <a:lnR w="4405"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4405"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4405"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9">
                          <a:solidFill>
                            <a:srgbClr val="000000"/>
                          </a:solidFill>
                          <a:latin typeface="Arial"/>
                        </a:rPr>
                        <a:t>Taux=</a:t>
                      </a:r>
                      <a:endParaRPr lang="en-US" sz="1100"/>
                    </a:p>
                  </a:txBody>
                  <a:tcPr marL="0" marR="0" marT="0" marB="0" anchor="ctr">
                    <a:lnL w="4405" cap="flat" cmpd="sng" algn="ctr">
                      <a:solidFill>
                        <a:srgbClr val="000000"/>
                      </a:solidFill>
                      <a:prstDash val="solid"/>
                      <a:round/>
                      <a:headEnd type="none" w="med" len="med"/>
                      <a:tailEnd type="none" w="med" len="med"/>
                    </a:lnL>
                    <a:lnR w="4405"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9"/>
                        </a:lnSpc>
                        <a:defRPr/>
                      </a:pPr>
                      <a:r>
                        <a:rPr lang="en-US" sz="1057" spc="0">
                          <a:solidFill>
                            <a:srgbClr val="000000"/>
                          </a:solidFill>
                          <a:latin typeface="TT Rounds Condensed"/>
                        </a:rPr>
                        <a:t>59,61727</a:t>
                      </a:r>
                      <a:endParaRPr lang="en-US" sz="1100"/>
                    </a:p>
                  </a:txBody>
                  <a:tcPr marL="0" marR="0" marT="0" marB="0" anchor="ctr">
                    <a:lnL w="4405" cap="flat" cmpd="sng" algn="ctr">
                      <a:solidFill>
                        <a:srgbClr val="000000"/>
                      </a:solidFill>
                      <a:prstDash val="solid"/>
                      <a:round/>
                      <a:headEnd type="none" w="med" len="med"/>
                      <a:tailEnd type="none" w="med" len="med"/>
                    </a:lnL>
                    <a:lnR w="4405"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38478">
                <a:tc gridSpan="2">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gridSpan="4">
                  <a:txBody>
                    <a:bodyPr/>
                    <a:lstStyle/>
                    <a:p>
                      <a:pPr algn="ctr">
                        <a:lnSpc>
                          <a:spcPts val="1000"/>
                        </a:lnSpc>
                        <a:defRPr/>
                      </a:pPr>
                      <a:r>
                        <a:rPr lang="en-US" sz="865" spc="-9">
                          <a:solidFill>
                            <a:srgbClr val="000000"/>
                          </a:solidFill>
                          <a:latin typeface="Arial Bold"/>
                        </a:rPr>
                        <a:t>Prévisionnel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9">
                          <a:solidFill>
                            <a:srgbClr val="000000"/>
                          </a:solidFill>
                          <a:latin typeface="Arial Bold"/>
                        </a:rPr>
                        <a:t>Prévisionnel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9">
                          <a:solidFill>
                            <a:srgbClr val="000000"/>
                          </a:solidFill>
                          <a:latin typeface="Arial Bold"/>
                        </a:rPr>
                        <a:t>Prévisionnel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9">
                          <a:solidFill>
                            <a:srgbClr val="000000"/>
                          </a:solidFill>
                          <a:latin typeface="Arial Bold"/>
                        </a:rPr>
                        <a:t>Prévisionnel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gridSpan="4">
                  <a:txBody>
                    <a:bodyPr/>
                    <a:lstStyle/>
                    <a:p>
                      <a:pPr algn="ctr">
                        <a:lnSpc>
                          <a:spcPts val="1000"/>
                        </a:lnSpc>
                        <a:defRPr/>
                      </a:pPr>
                      <a:r>
                        <a:rPr lang="en-US" sz="865" spc="-19">
                          <a:solidFill>
                            <a:srgbClr val="000000"/>
                          </a:solidFill>
                          <a:latin typeface="Arial Bold"/>
                        </a:rPr>
                        <a:t>Réel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19">
                          <a:solidFill>
                            <a:srgbClr val="000000"/>
                          </a:solidFill>
                          <a:latin typeface="Arial Bold"/>
                        </a:rPr>
                        <a:t>Réel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19">
                          <a:solidFill>
                            <a:srgbClr val="000000"/>
                          </a:solidFill>
                          <a:latin typeface="Arial Bold"/>
                        </a:rPr>
                        <a:t>Réel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19">
                          <a:solidFill>
                            <a:srgbClr val="000000"/>
                          </a:solidFill>
                          <a:latin typeface="Arial Bold"/>
                        </a:rPr>
                        <a:t>Réel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01472">
                <a:tc>
                  <a:txBody>
                    <a:bodyPr/>
                    <a:lstStyle/>
                    <a:p>
                      <a:pPr algn="l">
                        <a:lnSpc>
                          <a:spcPts val="1038"/>
                        </a:lnSpc>
                        <a:defRPr/>
                      </a:pPr>
                      <a:r>
                        <a:rPr lang="en-US" sz="865" spc="-9">
                          <a:solidFill>
                            <a:srgbClr val="000000"/>
                          </a:solidFill>
                          <a:latin typeface="Arial Bold"/>
                        </a:rPr>
                        <a:t>Descriptif</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38"/>
                        </a:lnSpc>
                        <a:defRPr/>
                      </a:pPr>
                      <a:r>
                        <a:rPr lang="en-US" sz="865" spc="-9">
                          <a:solidFill>
                            <a:srgbClr val="000000"/>
                          </a:solidFill>
                          <a:latin typeface="Arial Bold"/>
                        </a:rPr>
                        <a:t>Mesure</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1038"/>
                        </a:lnSpc>
                        <a:defRPr/>
                      </a:pPr>
                      <a:r>
                        <a:rPr lang="en-US" sz="865" spc="-9">
                          <a:solidFill>
                            <a:srgbClr val="000000"/>
                          </a:solidFill>
                          <a:latin typeface="Arial Bold"/>
                        </a:rPr>
                        <a:t>Quantité</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38"/>
                        </a:lnSpc>
                        <a:defRPr/>
                      </a:pPr>
                      <a:r>
                        <a:rPr lang="en-US" sz="865">
                          <a:solidFill>
                            <a:srgbClr val="000000"/>
                          </a:solidFill>
                          <a:latin typeface="Arial Bold"/>
                        </a:rPr>
                        <a:t>Prix U.</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24">
                          <a:solidFill>
                            <a:srgbClr val="000000"/>
                          </a:solidFill>
                          <a:latin typeface="Arial Bold"/>
                        </a:rPr>
                        <a:t>Total en HTG</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24">
                          <a:solidFill>
                            <a:srgbClr val="000000"/>
                          </a:solidFill>
                          <a:latin typeface="Arial Bold"/>
                        </a:rPr>
                        <a:t>Total en EUR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1038"/>
                        </a:lnSpc>
                        <a:defRPr/>
                      </a:pPr>
                      <a:r>
                        <a:rPr lang="en-US" sz="865" spc="-9">
                          <a:solidFill>
                            <a:srgbClr val="000000"/>
                          </a:solidFill>
                          <a:latin typeface="Arial Bold"/>
                        </a:rPr>
                        <a:t>Quantité</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38"/>
                        </a:lnSpc>
                        <a:defRPr/>
                      </a:pPr>
                      <a:r>
                        <a:rPr lang="en-US" sz="865">
                          <a:solidFill>
                            <a:srgbClr val="000000"/>
                          </a:solidFill>
                          <a:latin typeface="Arial Bold"/>
                        </a:rPr>
                        <a:t>Prix U.</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24">
                          <a:solidFill>
                            <a:srgbClr val="000000"/>
                          </a:solidFill>
                          <a:latin typeface="Arial Bold"/>
                        </a:rPr>
                        <a:t>Total en HTG</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24">
                          <a:solidFill>
                            <a:srgbClr val="000000"/>
                          </a:solidFill>
                          <a:latin typeface="Arial Bold"/>
                        </a:rPr>
                        <a:t>Total en EUR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8478">
                <a:tc>
                  <a:txBody>
                    <a:bodyPr/>
                    <a:lstStyle/>
                    <a:p>
                      <a:pPr algn="l">
                        <a:lnSpc>
                          <a:spcPts val="990"/>
                        </a:lnSpc>
                        <a:defRPr/>
                      </a:pPr>
                      <a:r>
                        <a:rPr lang="en-US" sz="865">
                          <a:solidFill>
                            <a:srgbClr val="000000"/>
                          </a:solidFill>
                          <a:latin typeface="Arial"/>
                        </a:rPr>
                        <a:t>MO Matériaux locaux</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90"/>
                        </a:lnSpc>
                        <a:defRPr/>
                      </a:pPr>
                      <a:r>
                        <a:rPr lang="en-US" sz="865">
                          <a:solidFill>
                            <a:srgbClr val="000000"/>
                          </a:solidFill>
                          <a:latin typeface="Arial Bold"/>
                        </a:rPr>
                        <a:t>39 750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90"/>
                        </a:lnSpc>
                        <a:defRPr/>
                      </a:pPr>
                      <a:r>
                        <a:rPr lang="en-US" sz="865" spc="-24">
                          <a:solidFill>
                            <a:srgbClr val="000000"/>
                          </a:solidFill>
                          <a:latin typeface="Arial Bold"/>
                        </a:rPr>
                        <a:t>697</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90"/>
                        </a:lnSpc>
                        <a:defRPr/>
                      </a:pPr>
                      <a:r>
                        <a:rPr lang="en-US" sz="865">
                          <a:solidFill>
                            <a:srgbClr val="000000"/>
                          </a:solidFill>
                          <a:latin typeface="Arial Bold"/>
                        </a:rPr>
                        <a:t>32 275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90"/>
                        </a:lnSpc>
                        <a:defRPr/>
                      </a:pPr>
                      <a:r>
                        <a:rPr lang="en-US" sz="865" spc="-24">
                          <a:solidFill>
                            <a:srgbClr val="000000"/>
                          </a:solidFill>
                          <a:latin typeface="Arial Bold"/>
                        </a:rPr>
                        <a:t>541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238478">
                <a:tc>
                  <a:txBody>
                    <a:bodyPr/>
                    <a:lstStyle/>
                    <a:p>
                      <a:pPr algn="l">
                        <a:lnSpc>
                          <a:spcPts val="990"/>
                        </a:lnSpc>
                        <a:defRPr/>
                      </a:pPr>
                      <a:r>
                        <a:rPr lang="en-US" sz="865" spc="-9">
                          <a:solidFill>
                            <a:srgbClr val="000000"/>
                          </a:solidFill>
                          <a:latin typeface="Arial"/>
                        </a:rPr>
                        <a:t>Roches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24">
                          <a:solidFill>
                            <a:srgbClr val="000000"/>
                          </a:solidFill>
                          <a:latin typeface="Arial"/>
                        </a:rPr>
                        <a:t>m³</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55928">
                <a:tc>
                  <a:txBody>
                    <a:bodyPr/>
                    <a:lstStyle/>
                    <a:p>
                      <a:pPr algn="l">
                        <a:lnSpc>
                          <a:spcPts val="976"/>
                        </a:lnSpc>
                        <a:defRPr/>
                      </a:pPr>
                      <a:r>
                        <a:rPr lang="en-US" sz="865" spc="-9">
                          <a:solidFill>
                            <a:srgbClr val="000000"/>
                          </a:solidFill>
                          <a:latin typeface="Arial"/>
                        </a:rPr>
                        <a:t>Sable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brouette</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270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33 750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592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289</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28 900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485</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55928">
                <a:tc>
                  <a:txBody>
                    <a:bodyPr/>
                    <a:lstStyle/>
                    <a:p>
                      <a:pPr algn="l">
                        <a:lnSpc>
                          <a:spcPts val="976"/>
                        </a:lnSpc>
                        <a:defRPr/>
                      </a:pPr>
                      <a:r>
                        <a:rPr lang="en-US" sz="865" spc="-24">
                          <a:solidFill>
                            <a:srgbClr val="000000"/>
                          </a:solidFill>
                          <a:latin typeface="Arial"/>
                        </a:rPr>
                        <a:t>Eau</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19">
                          <a:solidFill>
                            <a:srgbClr val="000000"/>
                          </a:solidFill>
                          <a:latin typeface="Arial"/>
                        </a:rPr>
                        <a:t>drum</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40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6 000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105</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55928">
                <a:tc>
                  <a:txBody>
                    <a:bodyPr/>
                    <a:lstStyle/>
                    <a:p>
                      <a:pPr algn="l">
                        <a:lnSpc>
                          <a:spcPts val="976"/>
                        </a:lnSpc>
                        <a:defRPr/>
                      </a:pPr>
                      <a:r>
                        <a:rPr lang="en-US" sz="865" spc="-9">
                          <a:solidFill>
                            <a:srgbClr val="000000"/>
                          </a:solidFill>
                          <a:latin typeface="Arial"/>
                        </a:rPr>
                        <a:t>Gravier</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brouette</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27</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3 375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57</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38478">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38478">
                <a:tc>
                  <a:txBody>
                    <a:bodyPr/>
                    <a:lstStyle/>
                    <a:p>
                      <a:pPr algn="l">
                        <a:lnSpc>
                          <a:spcPts val="990"/>
                        </a:lnSpc>
                        <a:defRPr/>
                      </a:pPr>
                      <a:r>
                        <a:rPr lang="en-US" sz="865" spc="-9">
                          <a:solidFill>
                            <a:srgbClr val="000000"/>
                          </a:solidFill>
                          <a:latin typeface="Arial"/>
                        </a:rPr>
                        <a:t>Autres matériaux</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90"/>
                        </a:lnSpc>
                        <a:defRPr/>
                      </a:pPr>
                      <a:r>
                        <a:rPr lang="en-US" sz="865">
                          <a:solidFill>
                            <a:srgbClr val="000000"/>
                          </a:solidFill>
                          <a:latin typeface="Arial Bold"/>
                        </a:rPr>
                        <a:t>47 250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90"/>
                        </a:lnSpc>
                        <a:defRPr/>
                      </a:pPr>
                      <a:r>
                        <a:rPr lang="en-US" sz="865" spc="-24">
                          <a:solidFill>
                            <a:srgbClr val="000000"/>
                          </a:solidFill>
                          <a:latin typeface="Arial Bold"/>
                        </a:rPr>
                        <a:t>829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90"/>
                        </a:lnSpc>
                        <a:defRPr/>
                      </a:pPr>
                      <a:r>
                        <a:rPr lang="en-US" sz="865">
                          <a:solidFill>
                            <a:srgbClr val="000000"/>
                          </a:solidFill>
                          <a:latin typeface="Arial Bold"/>
                        </a:rPr>
                        <a:t>50 625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90"/>
                        </a:lnSpc>
                        <a:defRPr/>
                      </a:pPr>
                      <a:r>
                        <a:rPr lang="en-US" sz="865" spc="-24">
                          <a:solidFill>
                            <a:srgbClr val="000000"/>
                          </a:solidFill>
                          <a:latin typeface="Arial Bold"/>
                        </a:rPr>
                        <a:t>849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9"/>
                  </a:ext>
                </a:extLst>
              </a:tr>
              <a:tr h="155928">
                <a:tc>
                  <a:txBody>
                    <a:bodyPr/>
                    <a:lstStyle/>
                    <a:p>
                      <a:pPr algn="l">
                        <a:lnSpc>
                          <a:spcPts val="990"/>
                        </a:lnSpc>
                        <a:defRPr/>
                      </a:pPr>
                      <a:r>
                        <a:rPr lang="en-US" sz="865">
                          <a:solidFill>
                            <a:srgbClr val="000000"/>
                          </a:solidFill>
                          <a:latin typeface="Arial"/>
                        </a:rPr>
                        <a:t>Fer 3/8</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9">
                          <a:solidFill>
                            <a:srgbClr val="000000"/>
                          </a:solidFill>
                          <a:latin typeface="Arial"/>
                        </a:rPr>
                        <a:t>barre</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225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225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rowSpan="7">
                  <a:txBody>
                    <a:bodyPr/>
                    <a:lstStyle/>
                    <a:p>
                      <a:pPr algn="l">
                        <a:lnSpc>
                          <a:spcPts val="1038"/>
                        </a:lnSpc>
                        <a:defRPr/>
                      </a:pPr>
                      <a:endParaRPr lang="en-US" sz="1100"/>
                    </a:p>
                    <a:p>
                      <a:pPr algn="l">
                        <a:lnSpc>
                          <a:spcPts val="1038"/>
                        </a:lnSpc>
                      </a:pPr>
                      <a:endParaRPr lang="en-US" sz="1100"/>
                    </a:p>
                    <a:p>
                      <a:pPr algn="l">
                        <a:lnSpc>
                          <a:spcPts val="1038"/>
                        </a:lnSpc>
                      </a:pPr>
                      <a:endParaRPr lang="en-US" sz="1100"/>
                    </a:p>
                    <a:p>
                      <a:pPr algn="l">
                        <a:lnSpc>
                          <a:spcPts val="1038"/>
                        </a:lnSpc>
                      </a:pPr>
                      <a:r>
                        <a:rPr lang="en-US" sz="865" spc="-24">
                          <a:solidFill>
                            <a:srgbClr val="000000"/>
                          </a:solidFill>
                          <a:latin typeface="Arial"/>
                        </a:rPr>
                        <a:t>849</a:t>
                      </a:r>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55928">
                <a:tc>
                  <a:txBody>
                    <a:bodyPr/>
                    <a:lstStyle/>
                    <a:p>
                      <a:pPr algn="l">
                        <a:lnSpc>
                          <a:spcPts val="976"/>
                        </a:lnSpc>
                        <a:defRPr/>
                      </a:pPr>
                      <a:r>
                        <a:rPr lang="en-US" sz="865">
                          <a:solidFill>
                            <a:srgbClr val="000000"/>
                          </a:solidFill>
                          <a:latin typeface="Arial"/>
                        </a:rPr>
                        <a:t>Barres fer 1/4</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barre</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75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75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vMerge="1">
                  <a:txBody>
                    <a:bodyPr/>
                    <a:lstStyle/>
                    <a:p>
                      <a:pPr algn="l">
                        <a:lnSpc>
                          <a:spcPts val="1038"/>
                        </a:lnSpc>
                        <a:defRPr/>
                      </a:pPr>
                      <a:endParaRPr lang="en-US" sz="1100"/>
                    </a:p>
                    <a:p>
                      <a:pPr algn="l">
                        <a:lnSpc>
                          <a:spcPts val="1038"/>
                        </a:lnSpc>
                      </a:pPr>
                      <a:endParaRPr lang="en-US" sz="1100"/>
                    </a:p>
                    <a:p>
                      <a:pPr algn="l">
                        <a:lnSpc>
                          <a:spcPts val="1038"/>
                        </a:lnSpc>
                      </a:pPr>
                      <a:endParaRPr lang="en-US" sz="1100"/>
                    </a:p>
                    <a:p>
                      <a:pPr algn="l">
                        <a:lnSpc>
                          <a:spcPts val="1038"/>
                        </a:lnSpc>
                      </a:pPr>
                      <a:r>
                        <a:rPr lang="en-US" sz="865" spc="-24">
                          <a:solidFill>
                            <a:srgbClr val="000000"/>
                          </a:solidFill>
                          <a:latin typeface="Arial"/>
                        </a:rPr>
                        <a:t>849</a:t>
                      </a:r>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55928">
                <a:tc>
                  <a:txBody>
                    <a:bodyPr/>
                    <a:lstStyle/>
                    <a:p>
                      <a:pPr algn="l">
                        <a:lnSpc>
                          <a:spcPts val="976"/>
                        </a:lnSpc>
                        <a:defRPr/>
                      </a:pPr>
                      <a:r>
                        <a:rPr lang="en-US" sz="865" spc="-9">
                          <a:solidFill>
                            <a:srgbClr val="000000"/>
                          </a:solidFill>
                          <a:latin typeface="Arial"/>
                        </a:rPr>
                        <a:t>Planche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Unité</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1 150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vMerge="1">
                  <a:txBody>
                    <a:bodyPr/>
                    <a:lstStyle/>
                    <a:p>
                      <a:pPr algn="l">
                        <a:lnSpc>
                          <a:spcPts val="1038"/>
                        </a:lnSpc>
                        <a:defRPr/>
                      </a:pPr>
                      <a:endParaRPr lang="en-US" sz="1100"/>
                    </a:p>
                    <a:p>
                      <a:pPr algn="l">
                        <a:lnSpc>
                          <a:spcPts val="1038"/>
                        </a:lnSpc>
                      </a:pPr>
                      <a:endParaRPr lang="en-US" sz="1100"/>
                    </a:p>
                    <a:p>
                      <a:pPr algn="l">
                        <a:lnSpc>
                          <a:spcPts val="1038"/>
                        </a:lnSpc>
                      </a:pPr>
                      <a:endParaRPr lang="en-US" sz="1100"/>
                    </a:p>
                    <a:p>
                      <a:pPr algn="l">
                        <a:lnSpc>
                          <a:spcPts val="1038"/>
                        </a:lnSpc>
                      </a:pPr>
                      <a:r>
                        <a:rPr lang="en-US" sz="865" spc="-24">
                          <a:solidFill>
                            <a:srgbClr val="000000"/>
                          </a:solidFill>
                          <a:latin typeface="Arial"/>
                        </a:rPr>
                        <a:t>849</a:t>
                      </a:r>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55928">
                <a:tc>
                  <a:txBody>
                    <a:bodyPr/>
                    <a:lstStyle/>
                    <a:p>
                      <a:pPr algn="l">
                        <a:lnSpc>
                          <a:spcPts val="976"/>
                        </a:lnSpc>
                        <a:defRPr/>
                      </a:pPr>
                      <a:r>
                        <a:rPr lang="en-US" sz="865" spc="-9">
                          <a:solidFill>
                            <a:srgbClr val="000000"/>
                          </a:solidFill>
                          <a:latin typeface="Arial"/>
                        </a:rPr>
                        <a:t>Clous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livre</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vMerge="1">
                  <a:txBody>
                    <a:bodyPr/>
                    <a:lstStyle/>
                    <a:p>
                      <a:pPr algn="l">
                        <a:lnSpc>
                          <a:spcPts val="1038"/>
                        </a:lnSpc>
                        <a:defRPr/>
                      </a:pPr>
                      <a:endParaRPr lang="en-US" sz="1100"/>
                    </a:p>
                    <a:p>
                      <a:pPr algn="l">
                        <a:lnSpc>
                          <a:spcPts val="1038"/>
                        </a:lnSpc>
                      </a:pPr>
                      <a:endParaRPr lang="en-US" sz="1100"/>
                    </a:p>
                    <a:p>
                      <a:pPr algn="l">
                        <a:lnSpc>
                          <a:spcPts val="1038"/>
                        </a:lnSpc>
                      </a:pPr>
                      <a:endParaRPr lang="en-US" sz="1100"/>
                    </a:p>
                    <a:p>
                      <a:pPr algn="l">
                        <a:lnSpc>
                          <a:spcPts val="1038"/>
                        </a:lnSpc>
                      </a:pPr>
                      <a:r>
                        <a:rPr lang="en-US" sz="865" spc="-24">
                          <a:solidFill>
                            <a:srgbClr val="000000"/>
                          </a:solidFill>
                          <a:latin typeface="Arial"/>
                        </a:rPr>
                        <a:t>849</a:t>
                      </a:r>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55928">
                <a:tc>
                  <a:txBody>
                    <a:bodyPr/>
                    <a:lstStyle/>
                    <a:p>
                      <a:pPr algn="l">
                        <a:lnSpc>
                          <a:spcPts val="976"/>
                        </a:lnSpc>
                        <a:defRPr/>
                      </a:pPr>
                      <a:r>
                        <a:rPr lang="en-US" sz="865" spc="-9">
                          <a:solidFill>
                            <a:srgbClr val="000000"/>
                          </a:solidFill>
                          <a:latin typeface="Arial"/>
                        </a:rPr>
                        <a:t>Ciment</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24">
                          <a:solidFill>
                            <a:srgbClr val="000000"/>
                          </a:solidFill>
                          <a:latin typeface="Arial"/>
                        </a:rPr>
                        <a:t>sac</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135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47 250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829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135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375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50 625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vMerge="1">
                  <a:txBody>
                    <a:bodyPr/>
                    <a:lstStyle/>
                    <a:p>
                      <a:pPr algn="l">
                        <a:lnSpc>
                          <a:spcPts val="1038"/>
                        </a:lnSpc>
                        <a:defRPr/>
                      </a:pPr>
                      <a:endParaRPr lang="en-US" sz="1100"/>
                    </a:p>
                    <a:p>
                      <a:pPr algn="l">
                        <a:lnSpc>
                          <a:spcPts val="1038"/>
                        </a:lnSpc>
                      </a:pPr>
                      <a:endParaRPr lang="en-US" sz="1100"/>
                    </a:p>
                    <a:p>
                      <a:pPr algn="l">
                        <a:lnSpc>
                          <a:spcPts val="1038"/>
                        </a:lnSpc>
                      </a:pPr>
                      <a:endParaRPr lang="en-US" sz="1100"/>
                    </a:p>
                    <a:p>
                      <a:pPr algn="l">
                        <a:lnSpc>
                          <a:spcPts val="1038"/>
                        </a:lnSpc>
                      </a:pPr>
                      <a:r>
                        <a:rPr lang="en-US" sz="865" spc="-24">
                          <a:solidFill>
                            <a:srgbClr val="000000"/>
                          </a:solidFill>
                          <a:latin typeface="Arial"/>
                        </a:rPr>
                        <a:t>849</a:t>
                      </a:r>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56229">
                <a:tc>
                  <a:txBody>
                    <a:bodyPr/>
                    <a:lstStyle/>
                    <a:p>
                      <a:pPr algn="l">
                        <a:lnSpc>
                          <a:spcPts val="990"/>
                        </a:lnSpc>
                        <a:defRPr/>
                      </a:pPr>
                      <a:r>
                        <a:rPr lang="en-US" sz="865" spc="-9">
                          <a:solidFill>
                            <a:srgbClr val="000000"/>
                          </a:solidFill>
                          <a:latin typeface="Arial"/>
                        </a:rPr>
                        <a:t>Fil à ligature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9">
                          <a:solidFill>
                            <a:srgbClr val="000000"/>
                          </a:solidFill>
                          <a:latin typeface="Arial"/>
                        </a:rPr>
                        <a:t>rouleau</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vMerge="1">
                  <a:txBody>
                    <a:bodyPr/>
                    <a:lstStyle/>
                    <a:p>
                      <a:pPr algn="l">
                        <a:lnSpc>
                          <a:spcPts val="1038"/>
                        </a:lnSpc>
                        <a:defRPr/>
                      </a:pPr>
                      <a:endParaRPr lang="en-US" sz="1100"/>
                    </a:p>
                    <a:p>
                      <a:pPr algn="l">
                        <a:lnSpc>
                          <a:spcPts val="1038"/>
                        </a:lnSpc>
                      </a:pPr>
                      <a:endParaRPr lang="en-US" sz="1100"/>
                    </a:p>
                    <a:p>
                      <a:pPr algn="l">
                        <a:lnSpc>
                          <a:spcPts val="1038"/>
                        </a:lnSpc>
                      </a:pPr>
                      <a:endParaRPr lang="en-US" sz="1100"/>
                    </a:p>
                    <a:p>
                      <a:pPr algn="l">
                        <a:lnSpc>
                          <a:spcPts val="1038"/>
                        </a:lnSpc>
                      </a:pPr>
                      <a:r>
                        <a:rPr lang="en-US" sz="865" spc="-24">
                          <a:solidFill>
                            <a:srgbClr val="000000"/>
                          </a:solidFill>
                          <a:latin typeface="Arial"/>
                        </a:rPr>
                        <a:t>849</a:t>
                      </a:r>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55928">
                <a:tc>
                  <a:txBody>
                    <a:bodyPr/>
                    <a:lstStyle/>
                    <a:p>
                      <a:pPr algn="l">
                        <a:lnSpc>
                          <a:spcPts val="990"/>
                        </a:lnSpc>
                        <a:defRPr/>
                      </a:pPr>
                      <a:r>
                        <a:rPr lang="en-US" sz="865">
                          <a:solidFill>
                            <a:srgbClr val="000000"/>
                          </a:solidFill>
                          <a:latin typeface="Arial"/>
                        </a:rPr>
                        <a:t>Bloc #20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9">
                          <a:solidFill>
                            <a:srgbClr val="000000"/>
                          </a:solidFill>
                          <a:latin typeface="Arial"/>
                        </a:rPr>
                        <a:t>Unité</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vMerge="1">
                  <a:txBody>
                    <a:bodyPr/>
                    <a:lstStyle/>
                    <a:p>
                      <a:pPr algn="l">
                        <a:lnSpc>
                          <a:spcPts val="1038"/>
                        </a:lnSpc>
                        <a:defRPr/>
                      </a:pPr>
                      <a:endParaRPr lang="en-US" sz="1100"/>
                    </a:p>
                    <a:p>
                      <a:pPr algn="l">
                        <a:lnSpc>
                          <a:spcPts val="1038"/>
                        </a:lnSpc>
                      </a:pPr>
                      <a:endParaRPr lang="en-US" sz="1100"/>
                    </a:p>
                    <a:p>
                      <a:pPr algn="l">
                        <a:lnSpc>
                          <a:spcPts val="1038"/>
                        </a:lnSpc>
                      </a:pPr>
                      <a:endParaRPr lang="en-US" sz="1100"/>
                    </a:p>
                    <a:p>
                      <a:pPr algn="l">
                        <a:lnSpc>
                          <a:spcPts val="1038"/>
                        </a:lnSpc>
                      </a:pPr>
                      <a:r>
                        <a:rPr lang="en-US" sz="865" spc="-24">
                          <a:solidFill>
                            <a:srgbClr val="000000"/>
                          </a:solidFill>
                          <a:latin typeface="Arial"/>
                        </a:rPr>
                        <a:t>849</a:t>
                      </a:r>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38478">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38478">
                <a:tc>
                  <a:txBody>
                    <a:bodyPr/>
                    <a:lstStyle/>
                    <a:p>
                      <a:pPr algn="l">
                        <a:lnSpc>
                          <a:spcPts val="976"/>
                        </a:lnSpc>
                        <a:defRPr/>
                      </a:pPr>
                      <a:r>
                        <a:rPr lang="en-US" sz="865" spc="-9">
                          <a:solidFill>
                            <a:srgbClr val="000000"/>
                          </a:solidFill>
                          <a:latin typeface="Arial"/>
                        </a:rPr>
                        <a:t>Main-d’œuvre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a:solidFill>
                            <a:srgbClr val="000000"/>
                          </a:solidFill>
                          <a:latin typeface="Arial Bold"/>
                        </a:rPr>
                        <a:t>19 750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346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a:solidFill>
                            <a:srgbClr val="000000"/>
                          </a:solidFill>
                          <a:latin typeface="Arial Bold"/>
                        </a:rPr>
                        <a:t>32 825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551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8"/>
                  </a:ext>
                </a:extLst>
              </a:tr>
              <a:tr h="155928">
                <a:tc>
                  <a:txBody>
                    <a:bodyPr/>
                    <a:lstStyle/>
                    <a:p>
                      <a:pPr algn="l">
                        <a:lnSpc>
                          <a:spcPts val="976"/>
                        </a:lnSpc>
                        <a:defRPr/>
                      </a:pPr>
                      <a:r>
                        <a:rPr lang="en-US" sz="865" spc="-9">
                          <a:solidFill>
                            <a:srgbClr val="000000"/>
                          </a:solidFill>
                          <a:latin typeface="Arial"/>
                        </a:rPr>
                        <a:t>Fouille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24">
                          <a:solidFill>
                            <a:srgbClr val="000000"/>
                          </a:solidFill>
                          <a:latin typeface="Arial"/>
                        </a:rPr>
                        <a:t>m³</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rowSpan="7">
                  <a:txBody>
                    <a:bodyPr/>
                    <a:lstStyle/>
                    <a:p>
                      <a:pPr algn="l">
                        <a:lnSpc>
                          <a:spcPts val="1038"/>
                        </a:lnSpc>
                        <a:defRPr/>
                      </a:pPr>
                      <a:endParaRPr lang="en-US" sz="1100"/>
                    </a:p>
                    <a:p>
                      <a:pPr algn="l">
                        <a:lnSpc>
                          <a:spcPts val="1038"/>
                        </a:lnSpc>
                      </a:pPr>
                      <a:endParaRPr lang="en-US" sz="1100"/>
                    </a:p>
                    <a:p>
                      <a:pPr algn="l">
                        <a:lnSpc>
                          <a:spcPts val="1038"/>
                        </a:lnSpc>
                      </a:pPr>
                      <a:endParaRPr lang="en-US" sz="1100"/>
                    </a:p>
                    <a:p>
                      <a:pPr algn="l">
                        <a:lnSpc>
                          <a:spcPts val="1038"/>
                        </a:lnSpc>
                      </a:pPr>
                      <a:r>
                        <a:rPr lang="en-US" sz="865" spc="-24">
                          <a:solidFill>
                            <a:srgbClr val="000000"/>
                          </a:solidFill>
                          <a:latin typeface="Arial"/>
                        </a:rPr>
                        <a:t>551</a:t>
                      </a:r>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55928">
                <a:tc>
                  <a:txBody>
                    <a:bodyPr/>
                    <a:lstStyle/>
                    <a:p>
                      <a:pPr algn="l">
                        <a:lnSpc>
                          <a:spcPts val="976"/>
                        </a:lnSpc>
                        <a:defRPr/>
                      </a:pPr>
                      <a:r>
                        <a:rPr lang="en-US" sz="865">
                          <a:solidFill>
                            <a:srgbClr val="000000"/>
                          </a:solidFill>
                          <a:latin typeface="Arial"/>
                        </a:rPr>
                        <a:t>Boss en chef</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19">
                          <a:solidFill>
                            <a:srgbClr val="000000"/>
                          </a:solidFill>
                          <a:latin typeface="Arial"/>
                        </a:rPr>
                        <a:t>Jour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44</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12 500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vMerge="1">
                  <a:txBody>
                    <a:bodyPr/>
                    <a:lstStyle/>
                    <a:p>
                      <a:pPr algn="l">
                        <a:lnSpc>
                          <a:spcPts val="1038"/>
                        </a:lnSpc>
                        <a:defRPr/>
                      </a:pPr>
                      <a:endParaRPr lang="en-US" sz="1100"/>
                    </a:p>
                    <a:p>
                      <a:pPr algn="l">
                        <a:lnSpc>
                          <a:spcPts val="1038"/>
                        </a:lnSpc>
                      </a:pPr>
                      <a:endParaRPr lang="en-US" sz="1100"/>
                    </a:p>
                    <a:p>
                      <a:pPr algn="l">
                        <a:lnSpc>
                          <a:spcPts val="1038"/>
                        </a:lnSpc>
                      </a:pPr>
                      <a:endParaRPr lang="en-US" sz="1100"/>
                    </a:p>
                    <a:p>
                      <a:pPr algn="l">
                        <a:lnSpc>
                          <a:spcPts val="1038"/>
                        </a:lnSpc>
                      </a:pPr>
                      <a:r>
                        <a:rPr lang="en-US" sz="865" spc="-24">
                          <a:solidFill>
                            <a:srgbClr val="000000"/>
                          </a:solidFill>
                          <a:latin typeface="Arial"/>
                        </a:rPr>
                        <a:t>551</a:t>
                      </a:r>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55928">
                <a:tc>
                  <a:txBody>
                    <a:bodyPr/>
                    <a:lstStyle/>
                    <a:p>
                      <a:pPr algn="l">
                        <a:lnSpc>
                          <a:spcPts val="990"/>
                        </a:lnSpc>
                        <a:defRPr/>
                      </a:pPr>
                      <a:r>
                        <a:rPr lang="en-US" sz="865" spc="-9">
                          <a:solidFill>
                            <a:srgbClr val="000000"/>
                          </a:solidFill>
                          <a:latin typeface="Arial"/>
                        </a:rPr>
                        <a:t>Contremaître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19">
                          <a:solidFill>
                            <a:srgbClr val="000000"/>
                          </a:solidFill>
                          <a:latin typeface="Arial"/>
                        </a:rPr>
                        <a:t>Jour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2 500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44</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350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vMerge="1">
                  <a:txBody>
                    <a:bodyPr/>
                    <a:lstStyle/>
                    <a:p>
                      <a:pPr algn="l">
                        <a:lnSpc>
                          <a:spcPts val="1038"/>
                        </a:lnSpc>
                        <a:defRPr/>
                      </a:pPr>
                      <a:endParaRPr lang="en-US" sz="1100"/>
                    </a:p>
                    <a:p>
                      <a:pPr algn="l">
                        <a:lnSpc>
                          <a:spcPts val="1038"/>
                        </a:lnSpc>
                      </a:pPr>
                      <a:endParaRPr lang="en-US" sz="1100"/>
                    </a:p>
                    <a:p>
                      <a:pPr algn="l">
                        <a:lnSpc>
                          <a:spcPts val="1038"/>
                        </a:lnSpc>
                      </a:pPr>
                      <a:endParaRPr lang="en-US" sz="1100"/>
                    </a:p>
                    <a:p>
                      <a:pPr algn="l">
                        <a:lnSpc>
                          <a:spcPts val="1038"/>
                        </a:lnSpc>
                      </a:pPr>
                      <a:r>
                        <a:rPr lang="en-US" sz="865" spc="-24">
                          <a:solidFill>
                            <a:srgbClr val="000000"/>
                          </a:solidFill>
                          <a:latin typeface="Arial"/>
                        </a:rPr>
                        <a:t>551</a:t>
                      </a:r>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155928">
                <a:tc>
                  <a:txBody>
                    <a:bodyPr/>
                    <a:lstStyle/>
                    <a:p>
                      <a:pPr algn="l">
                        <a:lnSpc>
                          <a:spcPts val="990"/>
                        </a:lnSpc>
                        <a:defRPr/>
                      </a:pPr>
                      <a:r>
                        <a:rPr lang="en-US" sz="865" spc="-9">
                          <a:solidFill>
                            <a:srgbClr val="000000"/>
                          </a:solidFill>
                          <a:latin typeface="Arial"/>
                        </a:rPr>
                        <a:t>Maçons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19">
                          <a:solidFill>
                            <a:srgbClr val="000000"/>
                          </a:solidFill>
                          <a:latin typeface="Arial"/>
                        </a:rPr>
                        <a:t>Jour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350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5 250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92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41</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a:solidFill>
                            <a:srgbClr val="000000"/>
                          </a:solidFill>
                          <a:latin typeface="Arial"/>
                        </a:rPr>
                        <a:t>10 250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vMerge="1">
                  <a:txBody>
                    <a:bodyPr/>
                    <a:lstStyle/>
                    <a:p>
                      <a:pPr algn="l">
                        <a:lnSpc>
                          <a:spcPts val="1038"/>
                        </a:lnSpc>
                        <a:defRPr/>
                      </a:pPr>
                      <a:endParaRPr lang="en-US" sz="1100"/>
                    </a:p>
                    <a:p>
                      <a:pPr algn="l">
                        <a:lnSpc>
                          <a:spcPts val="1038"/>
                        </a:lnSpc>
                      </a:pPr>
                      <a:endParaRPr lang="en-US" sz="1100"/>
                    </a:p>
                    <a:p>
                      <a:pPr algn="l">
                        <a:lnSpc>
                          <a:spcPts val="1038"/>
                        </a:lnSpc>
                      </a:pPr>
                      <a:endParaRPr lang="en-US" sz="1100"/>
                    </a:p>
                    <a:p>
                      <a:pPr algn="l">
                        <a:lnSpc>
                          <a:spcPts val="1038"/>
                        </a:lnSpc>
                      </a:pPr>
                      <a:r>
                        <a:rPr lang="en-US" sz="865" spc="-24">
                          <a:solidFill>
                            <a:srgbClr val="000000"/>
                          </a:solidFill>
                          <a:latin typeface="Arial"/>
                        </a:rPr>
                        <a:t>551</a:t>
                      </a:r>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155928">
                <a:tc>
                  <a:txBody>
                    <a:bodyPr/>
                    <a:lstStyle/>
                    <a:p>
                      <a:pPr algn="l">
                        <a:lnSpc>
                          <a:spcPts val="976"/>
                        </a:lnSpc>
                        <a:defRPr/>
                      </a:pPr>
                      <a:r>
                        <a:rPr lang="en-US" sz="865" spc="-9">
                          <a:solidFill>
                            <a:srgbClr val="000000"/>
                          </a:solidFill>
                          <a:latin typeface="Arial"/>
                        </a:rPr>
                        <a:t>Maître-pelle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19">
                          <a:solidFill>
                            <a:srgbClr val="000000"/>
                          </a:solidFill>
                          <a:latin typeface="Arial"/>
                        </a:rPr>
                        <a:t>Jour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44</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16</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4 000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vMerge="1">
                  <a:txBody>
                    <a:bodyPr/>
                    <a:lstStyle/>
                    <a:p>
                      <a:pPr algn="l">
                        <a:lnSpc>
                          <a:spcPts val="1038"/>
                        </a:lnSpc>
                        <a:defRPr/>
                      </a:pPr>
                      <a:endParaRPr lang="en-US" sz="1100"/>
                    </a:p>
                    <a:p>
                      <a:pPr algn="l">
                        <a:lnSpc>
                          <a:spcPts val="1038"/>
                        </a:lnSpc>
                      </a:pPr>
                      <a:endParaRPr lang="en-US" sz="1100"/>
                    </a:p>
                    <a:p>
                      <a:pPr algn="l">
                        <a:lnSpc>
                          <a:spcPts val="1038"/>
                        </a:lnSpc>
                      </a:pPr>
                      <a:endParaRPr lang="en-US" sz="1100"/>
                    </a:p>
                    <a:p>
                      <a:pPr algn="l">
                        <a:lnSpc>
                          <a:spcPts val="1038"/>
                        </a:lnSpc>
                      </a:pPr>
                      <a:r>
                        <a:rPr lang="en-US" sz="865" spc="-24">
                          <a:solidFill>
                            <a:srgbClr val="000000"/>
                          </a:solidFill>
                          <a:latin typeface="Arial"/>
                        </a:rPr>
                        <a:t>551</a:t>
                      </a:r>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155928">
                <a:tc>
                  <a:txBody>
                    <a:bodyPr/>
                    <a:lstStyle/>
                    <a:p>
                      <a:pPr algn="l">
                        <a:lnSpc>
                          <a:spcPts val="976"/>
                        </a:lnSpc>
                        <a:defRPr/>
                      </a:pPr>
                      <a:r>
                        <a:rPr lang="en-US" sz="865" spc="-9">
                          <a:solidFill>
                            <a:srgbClr val="000000"/>
                          </a:solidFill>
                          <a:latin typeface="Arial"/>
                        </a:rPr>
                        <a:t>Manœuvre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19">
                          <a:solidFill>
                            <a:srgbClr val="000000"/>
                          </a:solidFill>
                          <a:latin typeface="Arial"/>
                        </a:rPr>
                        <a:t>Jour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4 500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79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27</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6 075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vMerge="1">
                  <a:txBody>
                    <a:bodyPr/>
                    <a:lstStyle/>
                    <a:p>
                      <a:pPr algn="l">
                        <a:lnSpc>
                          <a:spcPts val="1038"/>
                        </a:lnSpc>
                        <a:defRPr/>
                      </a:pPr>
                      <a:endParaRPr lang="en-US" sz="1100"/>
                    </a:p>
                    <a:p>
                      <a:pPr algn="l">
                        <a:lnSpc>
                          <a:spcPts val="1038"/>
                        </a:lnSpc>
                      </a:pPr>
                      <a:endParaRPr lang="en-US" sz="1100"/>
                    </a:p>
                    <a:p>
                      <a:pPr algn="l">
                        <a:lnSpc>
                          <a:spcPts val="1038"/>
                        </a:lnSpc>
                      </a:pPr>
                      <a:endParaRPr lang="en-US" sz="1100"/>
                    </a:p>
                    <a:p>
                      <a:pPr algn="l">
                        <a:lnSpc>
                          <a:spcPts val="1038"/>
                        </a:lnSpc>
                      </a:pPr>
                      <a:r>
                        <a:rPr lang="en-US" sz="865" spc="-24">
                          <a:solidFill>
                            <a:srgbClr val="000000"/>
                          </a:solidFill>
                          <a:latin typeface="Arial"/>
                        </a:rPr>
                        <a:t>551</a:t>
                      </a:r>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238478">
                <a:tc>
                  <a:txBody>
                    <a:bodyPr/>
                    <a:lstStyle/>
                    <a:p>
                      <a:pPr algn="l">
                        <a:lnSpc>
                          <a:spcPts val="976"/>
                        </a:lnSpc>
                        <a:defRPr/>
                      </a:pPr>
                      <a:r>
                        <a:rPr lang="en-US" sz="865" spc="-9">
                          <a:solidFill>
                            <a:srgbClr val="000000"/>
                          </a:solidFill>
                          <a:latin typeface="Arial"/>
                        </a:rPr>
                        <a:t>Autres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44</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vMerge="1">
                  <a:txBody>
                    <a:bodyPr/>
                    <a:lstStyle/>
                    <a:p>
                      <a:pPr algn="l">
                        <a:lnSpc>
                          <a:spcPts val="1038"/>
                        </a:lnSpc>
                        <a:defRPr/>
                      </a:pPr>
                      <a:endParaRPr lang="en-US" sz="1100"/>
                    </a:p>
                    <a:p>
                      <a:pPr algn="l">
                        <a:lnSpc>
                          <a:spcPts val="1038"/>
                        </a:lnSpc>
                      </a:pPr>
                      <a:endParaRPr lang="en-US" sz="1100"/>
                    </a:p>
                    <a:p>
                      <a:pPr algn="l">
                        <a:lnSpc>
                          <a:spcPts val="1038"/>
                        </a:lnSpc>
                      </a:pPr>
                      <a:endParaRPr lang="en-US" sz="1100"/>
                    </a:p>
                    <a:p>
                      <a:pPr algn="l">
                        <a:lnSpc>
                          <a:spcPts val="1038"/>
                        </a:lnSpc>
                      </a:pPr>
                      <a:r>
                        <a:rPr lang="en-US" sz="865" spc="-24">
                          <a:solidFill>
                            <a:srgbClr val="000000"/>
                          </a:solidFill>
                          <a:latin typeface="Arial"/>
                        </a:rPr>
                        <a:t>551</a:t>
                      </a:r>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238478">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238478">
                <a:tc>
                  <a:txBody>
                    <a:bodyPr/>
                    <a:lstStyle/>
                    <a:p>
                      <a:pPr algn="l">
                        <a:lnSpc>
                          <a:spcPts val="990"/>
                        </a:lnSpc>
                        <a:defRPr/>
                      </a:pPr>
                      <a:r>
                        <a:rPr lang="en-US" sz="865">
                          <a:solidFill>
                            <a:srgbClr val="000000"/>
                          </a:solidFill>
                          <a:latin typeface="Arial"/>
                        </a:rPr>
                        <a:t>Transport matériaux</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90"/>
                        </a:lnSpc>
                        <a:defRPr/>
                      </a:pPr>
                      <a:r>
                        <a:rPr lang="en-US" sz="865">
                          <a:solidFill>
                            <a:srgbClr val="000000"/>
                          </a:solidFill>
                          <a:latin typeface="Arial Bold"/>
                        </a:rPr>
                        <a:t>14 175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90"/>
                        </a:lnSpc>
                        <a:defRPr/>
                      </a:pPr>
                      <a:r>
                        <a:rPr lang="en-US" sz="865" spc="-24">
                          <a:solidFill>
                            <a:srgbClr val="000000"/>
                          </a:solidFill>
                          <a:latin typeface="Arial Bold"/>
                        </a:rPr>
                        <a:t>249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90"/>
                        </a:lnSpc>
                        <a:defRPr/>
                      </a:pPr>
                      <a:r>
                        <a:rPr lang="en-US" sz="865">
                          <a:solidFill>
                            <a:srgbClr val="000000"/>
                          </a:solidFill>
                          <a:latin typeface="Arial Bold"/>
                        </a:rPr>
                        <a:t>14 175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90"/>
                        </a:lnSpc>
                        <a:defRPr/>
                      </a:pPr>
                      <a:r>
                        <a:rPr lang="en-US" sz="865" spc="-24">
                          <a:solidFill>
                            <a:srgbClr val="000000"/>
                          </a:solidFill>
                          <a:latin typeface="Arial Bold"/>
                        </a:rPr>
                        <a:t>238</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27"/>
                  </a:ext>
                </a:extLst>
              </a:tr>
              <a:tr h="155928">
                <a:tc>
                  <a:txBody>
                    <a:bodyPr/>
                    <a:lstStyle/>
                    <a:p>
                      <a:pPr algn="l">
                        <a:lnSpc>
                          <a:spcPts val="990"/>
                        </a:lnSpc>
                        <a:defRPr/>
                      </a:pPr>
                      <a:r>
                        <a:rPr lang="en-US" sz="865" spc="-9">
                          <a:solidFill>
                            <a:srgbClr val="000000"/>
                          </a:solidFill>
                          <a:latin typeface="Arial"/>
                        </a:rPr>
                        <a:t>Ciment</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19">
                          <a:solidFill>
                            <a:srgbClr val="000000"/>
                          </a:solidFill>
                          <a:latin typeface="Arial"/>
                        </a:rPr>
                        <a:t>Sacs</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135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a:solidFill>
                            <a:srgbClr val="000000"/>
                          </a:solidFill>
                          <a:latin typeface="Arial"/>
                        </a:rPr>
                        <a:t>13 500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237</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135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a:solidFill>
                            <a:srgbClr val="000000"/>
                          </a:solidFill>
                          <a:latin typeface="Arial"/>
                        </a:rPr>
                        <a:t>13 500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226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8"/>
                  </a:ext>
                </a:extLst>
              </a:tr>
              <a:tr h="155928">
                <a:tc>
                  <a:txBody>
                    <a:bodyPr/>
                    <a:lstStyle/>
                    <a:p>
                      <a:pPr algn="l">
                        <a:lnSpc>
                          <a:spcPts val="976"/>
                        </a:lnSpc>
                        <a:defRPr/>
                      </a:pPr>
                      <a:r>
                        <a:rPr lang="en-US" sz="865">
                          <a:solidFill>
                            <a:srgbClr val="000000"/>
                          </a:solidFill>
                          <a:latin typeface="Arial"/>
                        </a:rPr>
                        <a:t>Débarquement ciment</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19">
                          <a:solidFill>
                            <a:srgbClr val="000000"/>
                          </a:solidFill>
                          <a:latin typeface="Arial"/>
                        </a:rPr>
                        <a:t>Sacs</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135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675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135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675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9"/>
                  </a:ext>
                </a:extLst>
              </a:tr>
              <a:tr h="238478">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0"/>
                  </a:ext>
                </a:extLst>
              </a:tr>
              <a:tr h="238478">
                <a:tc>
                  <a:txBody>
                    <a:bodyPr/>
                    <a:lstStyle/>
                    <a:p>
                      <a:pPr algn="l">
                        <a:lnSpc>
                          <a:spcPts val="1009"/>
                        </a:lnSpc>
                        <a:defRPr/>
                      </a:pPr>
                      <a:r>
                        <a:rPr lang="en-US" sz="865" spc="-9">
                          <a:solidFill>
                            <a:srgbClr val="000000"/>
                          </a:solidFill>
                          <a:latin typeface="Arial"/>
                        </a:rPr>
                        <a:t>TOTAL</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9"/>
                        </a:lnSpc>
                        <a:defRPr/>
                      </a:pPr>
                      <a:r>
                        <a:rPr lang="en-US" sz="865">
                          <a:solidFill>
                            <a:srgbClr val="000000"/>
                          </a:solidFill>
                          <a:latin typeface="Arial Bold"/>
                        </a:rPr>
                        <a:t>120 925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9"/>
                        </a:lnSpc>
                        <a:defRPr/>
                      </a:pPr>
                      <a:r>
                        <a:rPr lang="en-US" sz="865" spc="-24">
                          <a:solidFill>
                            <a:srgbClr val="000000"/>
                          </a:solidFill>
                          <a:latin typeface="Arial Bold"/>
                        </a:rPr>
                        <a:t>2 121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9"/>
                        </a:lnSpc>
                        <a:defRPr/>
                      </a:pPr>
                      <a:r>
                        <a:rPr lang="en-US" sz="865">
                          <a:solidFill>
                            <a:srgbClr val="000000"/>
                          </a:solidFill>
                          <a:latin typeface="Arial Bold"/>
                        </a:rPr>
                        <a:t>129 900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9"/>
                        </a:lnSpc>
                        <a:defRPr/>
                      </a:pPr>
                      <a:r>
                        <a:rPr lang="en-US" sz="865" spc="-24">
                          <a:solidFill>
                            <a:srgbClr val="000000"/>
                          </a:solidFill>
                          <a:latin typeface="Arial Bold"/>
                        </a:rPr>
                        <a:t>2 179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1"/>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IMG-20160509-WA0003"/>
          <p:cNvSpPr/>
          <p:nvPr/>
        </p:nvSpPr>
        <p:spPr>
          <a:xfrm>
            <a:off x="1115799" y="916524"/>
            <a:ext cx="5287812" cy="3965859"/>
          </a:xfrm>
          <a:custGeom>
            <a:avLst/>
            <a:gdLst/>
            <a:ahLst/>
            <a:cxnLst/>
            <a:rect l="l" t="t" r="r" b="b"/>
            <a:pathLst>
              <a:path w="5287812" h="3965859">
                <a:moveTo>
                  <a:pt x="0" y="0"/>
                </a:moveTo>
                <a:lnTo>
                  <a:pt x="5287812" y="0"/>
                </a:lnTo>
                <a:lnTo>
                  <a:pt x="5287812" y="3965859"/>
                </a:lnTo>
                <a:lnTo>
                  <a:pt x="0" y="3965859"/>
                </a:lnTo>
                <a:lnTo>
                  <a:pt x="0" y="0"/>
                </a:lnTo>
                <a:close/>
              </a:path>
            </a:pathLst>
          </a:custGeom>
          <a:blipFill>
            <a:blip r:embed="rId2"/>
            <a:stretch>
              <a:fillRect/>
            </a:stretch>
          </a:blipFill>
        </p:spPr>
      </p:sp>
      <p:sp>
        <p:nvSpPr>
          <p:cNvPr id="3" name="AutoShape 3"/>
          <p:cNvSpPr/>
          <p:nvPr/>
        </p:nvSpPr>
        <p:spPr>
          <a:xfrm rot="5474263">
            <a:off x="2021155" y="2975060"/>
            <a:ext cx="3798843" cy="0"/>
          </a:xfrm>
          <a:prstGeom prst="line">
            <a:avLst/>
          </a:prstGeom>
          <a:ln w="19050" cap="rnd">
            <a:solidFill>
              <a:srgbClr val="FF0000"/>
            </a:solidFill>
            <a:prstDash val="solid"/>
            <a:headEnd type="none" w="sm" len="sm"/>
            <a:tailEnd type="none" w="sm" len="sm"/>
          </a:ln>
        </p:spPr>
      </p:sp>
      <p:sp>
        <p:nvSpPr>
          <p:cNvPr id="4" name="AutoShape 4"/>
          <p:cNvSpPr/>
          <p:nvPr/>
        </p:nvSpPr>
        <p:spPr>
          <a:xfrm rot="5729256">
            <a:off x="1690349" y="2960496"/>
            <a:ext cx="3786181" cy="0"/>
          </a:xfrm>
          <a:prstGeom prst="line">
            <a:avLst/>
          </a:prstGeom>
          <a:ln w="19050" cap="rnd">
            <a:solidFill>
              <a:srgbClr val="FF0000"/>
            </a:solidFill>
            <a:prstDash val="solid"/>
            <a:headEnd type="none" w="sm" len="sm"/>
            <a:tailEnd type="none" w="sm" len="sm"/>
          </a:ln>
        </p:spPr>
      </p:sp>
      <p:sp>
        <p:nvSpPr>
          <p:cNvPr id="5" name="TextBox 5"/>
          <p:cNvSpPr txBox="1"/>
          <p:nvPr/>
        </p:nvSpPr>
        <p:spPr>
          <a:xfrm>
            <a:off x="2275354" y="9263465"/>
            <a:ext cx="3208386" cy="238125"/>
          </a:xfrm>
          <a:prstGeom prst="rect">
            <a:avLst/>
          </a:prstGeom>
        </p:spPr>
        <p:txBody>
          <a:bodyPr lIns="0" tIns="0" rIns="0" bIns="0" rtlCol="0" anchor="t">
            <a:spAutoFit/>
          </a:bodyPr>
          <a:lstStyle/>
          <a:p>
            <a:pPr algn="ctr">
              <a:lnSpc>
                <a:spcPts val="1939"/>
              </a:lnSpc>
            </a:pPr>
            <a:r>
              <a:rPr lang="en-US" sz="1616" spc="15">
                <a:solidFill>
                  <a:srgbClr val="000000"/>
                </a:solidFill>
                <a:latin typeface="TT Rounds Condensed"/>
              </a:rPr>
              <a:t> Saintil CLOSSY 9.05.2016</a:t>
            </a:r>
          </a:p>
        </p:txBody>
      </p:sp>
      <p:sp>
        <p:nvSpPr>
          <p:cNvPr id="6" name="TextBox 6"/>
          <p:cNvSpPr txBox="1"/>
          <p:nvPr/>
        </p:nvSpPr>
        <p:spPr>
          <a:xfrm>
            <a:off x="8429197" y="655281"/>
            <a:ext cx="3247187" cy="538123"/>
          </a:xfrm>
          <a:prstGeom prst="rect">
            <a:avLst/>
          </a:prstGeom>
        </p:spPr>
        <p:txBody>
          <a:bodyPr lIns="0" tIns="0" rIns="0" bIns="0" rtlCol="0" anchor="t">
            <a:spAutoFit/>
          </a:bodyPr>
          <a:lstStyle/>
          <a:p>
            <a:pPr algn="l">
              <a:lnSpc>
                <a:spcPts val="3353"/>
              </a:lnSpc>
            </a:pPr>
            <a:r>
              <a:rPr lang="en-US" sz="3887" spc="-60">
                <a:solidFill>
                  <a:srgbClr val="000000"/>
                </a:solidFill>
                <a:latin typeface="Arial Bold"/>
              </a:rPr>
              <a:t>SM7-Cahos</a:t>
            </a:r>
          </a:p>
        </p:txBody>
      </p:sp>
      <p:sp>
        <p:nvSpPr>
          <p:cNvPr id="7" name="Freeform 7" descr="IMG-20160509-WA0005"/>
          <p:cNvSpPr/>
          <p:nvPr/>
        </p:nvSpPr>
        <p:spPr>
          <a:xfrm>
            <a:off x="1487066" y="5403912"/>
            <a:ext cx="4968270" cy="3726202"/>
          </a:xfrm>
          <a:custGeom>
            <a:avLst/>
            <a:gdLst/>
            <a:ahLst/>
            <a:cxnLst/>
            <a:rect l="l" t="t" r="r" b="b"/>
            <a:pathLst>
              <a:path w="4968270" h="3726202">
                <a:moveTo>
                  <a:pt x="0" y="0"/>
                </a:moveTo>
                <a:lnTo>
                  <a:pt x="4968270" y="0"/>
                </a:lnTo>
                <a:lnTo>
                  <a:pt x="4968270" y="3726203"/>
                </a:lnTo>
                <a:lnTo>
                  <a:pt x="0" y="3726203"/>
                </a:lnTo>
                <a:lnTo>
                  <a:pt x="0" y="0"/>
                </a:lnTo>
                <a:close/>
              </a:path>
            </a:pathLst>
          </a:custGeom>
          <a:blipFill>
            <a:blip r:embed="rId3"/>
            <a:stretch>
              <a:fillRect/>
            </a:stretch>
          </a:blipFill>
        </p:spPr>
      </p:sp>
      <p:sp>
        <p:nvSpPr>
          <p:cNvPr id="8" name="TextBox 8"/>
          <p:cNvSpPr txBox="1"/>
          <p:nvPr/>
        </p:nvSpPr>
        <p:spPr>
          <a:xfrm>
            <a:off x="7657666" y="6095438"/>
            <a:ext cx="9173327" cy="1914525"/>
          </a:xfrm>
          <a:prstGeom prst="rect">
            <a:avLst/>
          </a:prstGeom>
        </p:spPr>
        <p:txBody>
          <a:bodyPr lIns="0" tIns="0" rIns="0" bIns="0" rtlCol="0" anchor="t">
            <a:spAutoFit/>
          </a:bodyPr>
          <a:lstStyle/>
          <a:p>
            <a:pPr algn="l">
              <a:lnSpc>
                <a:spcPts val="2942"/>
              </a:lnSpc>
            </a:pPr>
            <a:r>
              <a:rPr lang="en-US" sz="2451" spc="22">
                <a:solidFill>
                  <a:srgbClr val="000000"/>
                </a:solidFill>
                <a:latin typeface="Arial"/>
              </a:rPr>
              <a:t>A prévoir : plus en aval du seuil dans la ravine, un bassin s’est creusé en avant d’un 2ème entablement rocheux. Le bassin formé pourrait être aménagé pour éviter qu’il se comble.</a:t>
            </a:r>
          </a:p>
          <a:p>
            <a:pPr algn="l">
              <a:lnSpc>
                <a:spcPts val="2942"/>
              </a:lnSpc>
            </a:pPr>
            <a:r>
              <a:rPr lang="en-US" sz="2451" spc="22">
                <a:solidFill>
                  <a:srgbClr val="000000"/>
                </a:solidFill>
                <a:latin typeface="Arial"/>
              </a:rPr>
              <a:t>Ce point d’eau est utilisé pour l’abreuvement du bétail et la lessive. </a:t>
            </a:r>
          </a:p>
        </p:txBody>
      </p:sp>
      <p:sp>
        <p:nvSpPr>
          <p:cNvPr id="9" name="TextBox 9"/>
          <p:cNvSpPr txBox="1"/>
          <p:nvPr/>
        </p:nvSpPr>
        <p:spPr>
          <a:xfrm>
            <a:off x="3530895" y="5470682"/>
            <a:ext cx="508138" cy="134620"/>
          </a:xfrm>
          <a:prstGeom prst="rect">
            <a:avLst/>
          </a:prstGeom>
        </p:spPr>
        <p:txBody>
          <a:bodyPr lIns="0" tIns="0" rIns="0" bIns="0" rtlCol="0" anchor="t">
            <a:spAutoFit/>
          </a:bodyPr>
          <a:lstStyle/>
          <a:p>
            <a:pPr algn="l">
              <a:lnSpc>
                <a:spcPts val="1043"/>
              </a:lnSpc>
            </a:pPr>
            <a:r>
              <a:rPr lang="en-US" sz="869" spc="8">
                <a:solidFill>
                  <a:srgbClr val="FFFF00"/>
                </a:solidFill>
                <a:latin typeface="TT Rounds Condensed Bold"/>
              </a:rPr>
              <a:t>Seuil S7</a:t>
            </a:r>
          </a:p>
        </p:txBody>
      </p:sp>
      <p:sp>
        <p:nvSpPr>
          <p:cNvPr id="10" name="AutoShape 10"/>
          <p:cNvSpPr/>
          <p:nvPr/>
        </p:nvSpPr>
        <p:spPr>
          <a:xfrm rot="-4980604">
            <a:off x="3473803" y="5696942"/>
            <a:ext cx="280063" cy="0"/>
          </a:xfrm>
          <a:prstGeom prst="line">
            <a:avLst/>
          </a:prstGeom>
          <a:ln w="19050" cap="rnd">
            <a:solidFill>
              <a:srgbClr val="FFFF00"/>
            </a:solidFill>
            <a:prstDash val="solid"/>
            <a:headEnd type="none" w="sm" len="sm"/>
            <a:tailEnd type="triangle" w="lg" len="med"/>
          </a:ln>
        </p:spPr>
      </p:sp>
      <p:sp>
        <p:nvSpPr>
          <p:cNvPr id="11" name="TextBox 11"/>
          <p:cNvSpPr txBox="1"/>
          <p:nvPr/>
        </p:nvSpPr>
        <p:spPr>
          <a:xfrm>
            <a:off x="4768789" y="8042889"/>
            <a:ext cx="1284994" cy="268457"/>
          </a:xfrm>
          <a:prstGeom prst="rect">
            <a:avLst/>
          </a:prstGeom>
        </p:spPr>
        <p:txBody>
          <a:bodyPr lIns="0" tIns="0" rIns="0" bIns="0" rtlCol="0" anchor="t">
            <a:spAutoFit/>
          </a:bodyPr>
          <a:lstStyle/>
          <a:p>
            <a:pPr algn="l">
              <a:lnSpc>
                <a:spcPts val="1043"/>
              </a:lnSpc>
            </a:pPr>
            <a:r>
              <a:rPr lang="en-US" sz="869" spc="8">
                <a:solidFill>
                  <a:srgbClr val="FFFF00"/>
                </a:solidFill>
                <a:latin typeface="TT Rounds Condensed Bold"/>
              </a:rPr>
              <a:t>2ème entablement rocheux</a:t>
            </a:r>
          </a:p>
        </p:txBody>
      </p:sp>
      <p:sp>
        <p:nvSpPr>
          <p:cNvPr id="12" name="AutoShape 12"/>
          <p:cNvSpPr/>
          <p:nvPr/>
        </p:nvSpPr>
        <p:spPr>
          <a:xfrm rot="4021193">
            <a:off x="3662189" y="6225043"/>
            <a:ext cx="553684" cy="0"/>
          </a:xfrm>
          <a:prstGeom prst="line">
            <a:avLst/>
          </a:prstGeom>
          <a:ln w="38100" cap="rnd">
            <a:solidFill>
              <a:srgbClr val="4F81BD"/>
            </a:solidFill>
            <a:prstDash val="solid"/>
            <a:headEnd type="none" w="sm" len="sm"/>
            <a:tailEnd type="triangle" w="lg" len="med"/>
          </a:ln>
        </p:spPr>
      </p:sp>
      <p:sp>
        <p:nvSpPr>
          <p:cNvPr id="13" name="AutoShape 13"/>
          <p:cNvSpPr/>
          <p:nvPr/>
        </p:nvSpPr>
        <p:spPr>
          <a:xfrm rot="5967186">
            <a:off x="3483399" y="8761872"/>
            <a:ext cx="668370" cy="0"/>
          </a:xfrm>
          <a:prstGeom prst="line">
            <a:avLst/>
          </a:prstGeom>
          <a:ln w="38100" cap="rnd">
            <a:solidFill>
              <a:srgbClr val="4F81BD"/>
            </a:solidFill>
            <a:prstDash val="solid"/>
            <a:headEnd type="none" w="sm" len="sm"/>
            <a:tailEnd type="triangle" w="lg" len="med"/>
          </a:ln>
        </p:spPr>
      </p:sp>
      <p:sp>
        <p:nvSpPr>
          <p:cNvPr id="14" name="TextBox 14"/>
          <p:cNvSpPr txBox="1"/>
          <p:nvPr/>
        </p:nvSpPr>
        <p:spPr>
          <a:xfrm>
            <a:off x="7881071" y="2164528"/>
            <a:ext cx="8025290" cy="952500"/>
          </a:xfrm>
          <a:prstGeom prst="rect">
            <a:avLst/>
          </a:prstGeom>
        </p:spPr>
        <p:txBody>
          <a:bodyPr lIns="0" tIns="0" rIns="0" bIns="0" rtlCol="0" anchor="t">
            <a:spAutoFit/>
          </a:bodyPr>
          <a:lstStyle/>
          <a:p>
            <a:pPr marL="0" lvl="0" indent="0" algn="l">
              <a:lnSpc>
                <a:spcPts val="3551"/>
              </a:lnSpc>
              <a:spcBef>
                <a:spcPct val="0"/>
              </a:spcBef>
            </a:pPr>
            <a:r>
              <a:rPr lang="en-US" sz="2959" u="none" strike="noStrike" spc="-46">
                <a:solidFill>
                  <a:srgbClr val="000000"/>
                </a:solidFill>
                <a:latin typeface="Arial"/>
              </a:rPr>
              <a:t>A prévoir : Réaliser un pavage en maçonnerie en aval de SM7-Cahos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33400" y="-730552"/>
            <a:ext cx="19378989" cy="3286875"/>
          </a:xfrm>
          <a:prstGeom prst="rect">
            <a:avLst/>
          </a:prstGeom>
          <a:solidFill>
            <a:srgbClr val="4F81BC"/>
          </a:solidFill>
        </p:spPr>
      </p:sp>
      <p:sp>
        <p:nvSpPr>
          <p:cNvPr id="3" name="Freeform 3"/>
          <p:cNvSpPr/>
          <p:nvPr/>
        </p:nvSpPr>
        <p:spPr>
          <a:xfrm>
            <a:off x="11696700" y="1127573"/>
            <a:ext cx="5562600" cy="3705225"/>
          </a:xfrm>
          <a:custGeom>
            <a:avLst/>
            <a:gdLst/>
            <a:ahLst/>
            <a:cxnLst/>
            <a:rect l="l" t="t" r="r" b="b"/>
            <a:pathLst>
              <a:path w="5562600" h="3705225">
                <a:moveTo>
                  <a:pt x="0" y="0"/>
                </a:moveTo>
                <a:lnTo>
                  <a:pt x="5562600" y="0"/>
                </a:lnTo>
                <a:lnTo>
                  <a:pt x="5562600" y="3705225"/>
                </a:lnTo>
                <a:lnTo>
                  <a:pt x="0" y="3705225"/>
                </a:lnTo>
                <a:lnTo>
                  <a:pt x="0" y="0"/>
                </a:lnTo>
                <a:close/>
              </a:path>
            </a:pathLst>
          </a:custGeom>
          <a:blipFill>
            <a:blip r:embed="rId2"/>
            <a:stretch>
              <a:fillRect t="-11474" b="-1360"/>
            </a:stretch>
          </a:blipFill>
        </p:spPr>
      </p:sp>
      <p:sp>
        <p:nvSpPr>
          <p:cNvPr id="4" name="Freeform 4" descr="P1100110 (Copier)"/>
          <p:cNvSpPr/>
          <p:nvPr/>
        </p:nvSpPr>
        <p:spPr>
          <a:xfrm>
            <a:off x="11696700" y="4928048"/>
            <a:ext cx="5562600" cy="3705225"/>
          </a:xfrm>
          <a:custGeom>
            <a:avLst/>
            <a:gdLst/>
            <a:ahLst/>
            <a:cxnLst/>
            <a:rect l="l" t="t" r="r" b="b"/>
            <a:pathLst>
              <a:path w="5562600" h="3705225">
                <a:moveTo>
                  <a:pt x="0" y="0"/>
                </a:moveTo>
                <a:lnTo>
                  <a:pt x="5562600" y="0"/>
                </a:lnTo>
                <a:lnTo>
                  <a:pt x="5562600" y="3705225"/>
                </a:lnTo>
                <a:lnTo>
                  <a:pt x="0" y="3705225"/>
                </a:lnTo>
                <a:lnTo>
                  <a:pt x="0" y="0"/>
                </a:lnTo>
                <a:close/>
              </a:path>
            </a:pathLst>
          </a:custGeom>
          <a:blipFill>
            <a:blip r:embed="rId3"/>
            <a:stretch>
              <a:fillRect t="-12047" b="-1012"/>
            </a:stretch>
          </a:blipFill>
        </p:spPr>
      </p:sp>
      <p:sp>
        <p:nvSpPr>
          <p:cNvPr id="5" name="TextBox 5"/>
          <p:cNvSpPr txBox="1"/>
          <p:nvPr/>
        </p:nvSpPr>
        <p:spPr>
          <a:xfrm>
            <a:off x="762000" y="619708"/>
            <a:ext cx="8551836" cy="1304925"/>
          </a:xfrm>
          <a:prstGeom prst="rect">
            <a:avLst/>
          </a:prstGeom>
        </p:spPr>
        <p:txBody>
          <a:bodyPr lIns="0" tIns="0" rIns="0" bIns="0" rtlCol="0" anchor="t">
            <a:spAutoFit/>
          </a:bodyPr>
          <a:lstStyle/>
          <a:p>
            <a:pPr marL="0" lvl="0" indent="0">
              <a:lnSpc>
                <a:spcPts val="9119"/>
              </a:lnSpc>
            </a:pPr>
            <a:r>
              <a:rPr lang="en-US" sz="7599" spc="-118">
                <a:solidFill>
                  <a:srgbClr val="FFFFFF"/>
                </a:solidFill>
                <a:latin typeface="Arial Bold"/>
              </a:rPr>
              <a:t>SM7-Cahos</a:t>
            </a:r>
          </a:p>
        </p:txBody>
      </p:sp>
      <p:sp>
        <p:nvSpPr>
          <p:cNvPr id="6" name="TextBox 6"/>
          <p:cNvSpPr txBox="1"/>
          <p:nvPr/>
        </p:nvSpPr>
        <p:spPr>
          <a:xfrm>
            <a:off x="1028700" y="5095875"/>
            <a:ext cx="8285136" cy="676275"/>
          </a:xfrm>
          <a:prstGeom prst="rect">
            <a:avLst/>
          </a:prstGeom>
        </p:spPr>
        <p:txBody>
          <a:bodyPr lIns="0" tIns="0" rIns="0" bIns="0" rtlCol="0" anchor="t">
            <a:spAutoFit/>
          </a:bodyPr>
          <a:lstStyle/>
          <a:p>
            <a:pPr marL="0" lvl="0" indent="0">
              <a:lnSpc>
                <a:spcPts val="2548"/>
              </a:lnSpc>
            </a:pPr>
            <a:r>
              <a:rPr lang="en-US" sz="2123" spc="-33">
                <a:solidFill>
                  <a:srgbClr val="000000"/>
                </a:solidFill>
                <a:latin typeface="Arial"/>
              </a:rPr>
              <a:t>REHAUSSEMENT : les ailes du seuil SM7-Cahos ont été rehaussées en août 2016</a:t>
            </a:r>
          </a:p>
        </p:txBody>
      </p:sp>
      <p:sp>
        <p:nvSpPr>
          <p:cNvPr id="7" name="TextBox 7"/>
          <p:cNvSpPr txBox="1"/>
          <p:nvPr/>
        </p:nvSpPr>
        <p:spPr>
          <a:xfrm>
            <a:off x="1028700" y="5959175"/>
            <a:ext cx="8285136" cy="762952"/>
          </a:xfrm>
          <a:prstGeom prst="rect">
            <a:avLst/>
          </a:prstGeom>
        </p:spPr>
        <p:txBody>
          <a:bodyPr lIns="0" tIns="0" rIns="0" bIns="0" rtlCol="0" anchor="t">
            <a:spAutoFit/>
          </a:bodyPr>
          <a:lstStyle/>
          <a:p>
            <a:pPr marL="0" lvl="0" indent="0">
              <a:lnSpc>
                <a:spcPts val="3097"/>
              </a:lnSpc>
            </a:pPr>
            <a:r>
              <a:rPr lang="en-US" sz="2212" spc="20">
                <a:solidFill>
                  <a:srgbClr val="000000"/>
                </a:solidFill>
                <a:latin typeface="TT Rounds Condensed"/>
              </a:rPr>
              <a:t>Mais les consolidations à la base aval du seuil n’ont pas été réalisées en même temps.</a:t>
            </a:r>
          </a:p>
        </p:txBody>
      </p:sp>
      <p:sp>
        <p:nvSpPr>
          <p:cNvPr id="8" name="TextBox 8"/>
          <p:cNvSpPr txBox="1"/>
          <p:nvPr/>
        </p:nvSpPr>
        <p:spPr>
          <a:xfrm>
            <a:off x="1028700" y="7919890"/>
            <a:ext cx="8285136" cy="762952"/>
          </a:xfrm>
          <a:prstGeom prst="rect">
            <a:avLst/>
          </a:prstGeom>
        </p:spPr>
        <p:txBody>
          <a:bodyPr lIns="0" tIns="0" rIns="0" bIns="0" rtlCol="0" anchor="t">
            <a:spAutoFit/>
          </a:bodyPr>
          <a:lstStyle/>
          <a:p>
            <a:pPr marL="0" lvl="0" indent="0">
              <a:lnSpc>
                <a:spcPts val="3097"/>
              </a:lnSpc>
            </a:pPr>
            <a:r>
              <a:rPr lang="en-US" sz="2212" spc="20">
                <a:solidFill>
                  <a:srgbClr val="000000"/>
                </a:solidFill>
                <a:latin typeface="TT Rounds Condensed"/>
              </a:rPr>
              <a:t>L’épaisseur des sédiments est favorable à un reboisement sur le nouveau sol créé en amont du seuil</a:t>
            </a:r>
          </a:p>
        </p:txBody>
      </p:sp>
      <p:sp>
        <p:nvSpPr>
          <p:cNvPr id="9" name="TextBox 9"/>
          <p:cNvSpPr txBox="1"/>
          <p:nvPr/>
        </p:nvSpPr>
        <p:spPr>
          <a:xfrm>
            <a:off x="12239878" y="9024223"/>
            <a:ext cx="5019422" cy="401479"/>
          </a:xfrm>
          <a:prstGeom prst="rect">
            <a:avLst/>
          </a:prstGeom>
        </p:spPr>
        <p:txBody>
          <a:bodyPr lIns="0" tIns="0" rIns="0" bIns="0" rtlCol="0" anchor="t">
            <a:spAutoFit/>
          </a:bodyPr>
          <a:lstStyle/>
          <a:p>
            <a:pPr marL="0" lvl="0" indent="0">
              <a:lnSpc>
                <a:spcPts val="3318"/>
              </a:lnSpc>
            </a:pPr>
            <a:r>
              <a:rPr lang="en-US" sz="2212" spc="20">
                <a:solidFill>
                  <a:srgbClr val="000000"/>
                </a:solidFill>
                <a:latin typeface="TT Rounds Condensed"/>
              </a:rPr>
              <a:t>Photos M. Brochet  2 décembre 2016</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33400" y="-730552"/>
            <a:ext cx="19378989" cy="4778032"/>
          </a:xfrm>
          <a:prstGeom prst="rect">
            <a:avLst/>
          </a:prstGeom>
          <a:solidFill>
            <a:srgbClr val="00BF63"/>
          </a:solidFill>
        </p:spPr>
      </p:sp>
      <p:sp>
        <p:nvSpPr>
          <p:cNvPr id="3" name="Freeform 3" descr="IMG-20160509-WA0002"/>
          <p:cNvSpPr/>
          <p:nvPr/>
        </p:nvSpPr>
        <p:spPr>
          <a:xfrm>
            <a:off x="11696700" y="1127573"/>
            <a:ext cx="5562600" cy="3705225"/>
          </a:xfrm>
          <a:custGeom>
            <a:avLst/>
            <a:gdLst/>
            <a:ahLst/>
            <a:cxnLst/>
            <a:rect l="l" t="t" r="r" b="b"/>
            <a:pathLst>
              <a:path w="5562600" h="3705225">
                <a:moveTo>
                  <a:pt x="0" y="0"/>
                </a:moveTo>
                <a:lnTo>
                  <a:pt x="5562600" y="0"/>
                </a:lnTo>
                <a:lnTo>
                  <a:pt x="5562600" y="3705225"/>
                </a:lnTo>
                <a:lnTo>
                  <a:pt x="0" y="3705225"/>
                </a:lnTo>
                <a:lnTo>
                  <a:pt x="0" y="0"/>
                </a:lnTo>
                <a:close/>
              </a:path>
            </a:pathLst>
          </a:custGeom>
          <a:blipFill>
            <a:blip r:embed="rId2"/>
            <a:stretch>
              <a:fillRect t="-10723" b="-1277"/>
            </a:stretch>
          </a:blipFill>
        </p:spPr>
      </p:sp>
      <p:sp>
        <p:nvSpPr>
          <p:cNvPr id="4" name="Freeform 4" descr="IMG-20160506-WA0000"/>
          <p:cNvSpPr/>
          <p:nvPr/>
        </p:nvSpPr>
        <p:spPr>
          <a:xfrm>
            <a:off x="11696700" y="4928048"/>
            <a:ext cx="5562600" cy="3705225"/>
          </a:xfrm>
          <a:custGeom>
            <a:avLst/>
            <a:gdLst/>
            <a:ahLst/>
            <a:cxnLst/>
            <a:rect l="l" t="t" r="r" b="b"/>
            <a:pathLst>
              <a:path w="5562600" h="3705225">
                <a:moveTo>
                  <a:pt x="0" y="0"/>
                </a:moveTo>
                <a:lnTo>
                  <a:pt x="5562600" y="0"/>
                </a:lnTo>
                <a:lnTo>
                  <a:pt x="5562600" y="3705225"/>
                </a:lnTo>
                <a:lnTo>
                  <a:pt x="0" y="3705225"/>
                </a:lnTo>
                <a:lnTo>
                  <a:pt x="0" y="0"/>
                </a:lnTo>
                <a:close/>
              </a:path>
            </a:pathLst>
          </a:custGeom>
          <a:blipFill>
            <a:blip r:embed="rId3"/>
            <a:stretch>
              <a:fillRect l="-740" r="-16936"/>
            </a:stretch>
          </a:blipFill>
        </p:spPr>
      </p:sp>
      <p:grpSp>
        <p:nvGrpSpPr>
          <p:cNvPr id="5" name="Group 5"/>
          <p:cNvGrpSpPr/>
          <p:nvPr/>
        </p:nvGrpSpPr>
        <p:grpSpPr>
          <a:xfrm>
            <a:off x="1028700" y="1028700"/>
            <a:ext cx="8551836" cy="2705100"/>
            <a:chOff x="0" y="0"/>
            <a:chExt cx="11402448" cy="3606800"/>
          </a:xfrm>
        </p:grpSpPr>
        <p:sp>
          <p:nvSpPr>
            <p:cNvPr id="6" name="TextBox 6"/>
            <p:cNvSpPr txBox="1"/>
            <p:nvPr/>
          </p:nvSpPr>
          <p:spPr>
            <a:xfrm>
              <a:off x="0" y="-152400"/>
              <a:ext cx="11402448" cy="1689100"/>
            </a:xfrm>
            <a:prstGeom prst="rect">
              <a:avLst/>
            </a:prstGeom>
          </p:spPr>
          <p:txBody>
            <a:bodyPr lIns="0" tIns="0" rIns="0" bIns="0" rtlCol="0" anchor="t">
              <a:spAutoFit/>
            </a:bodyPr>
            <a:lstStyle/>
            <a:p>
              <a:pPr marL="0" lvl="0" indent="0">
                <a:lnSpc>
                  <a:spcPts val="9119"/>
                </a:lnSpc>
              </a:pPr>
              <a:r>
                <a:rPr lang="en-US" sz="7599">
                  <a:solidFill>
                    <a:srgbClr val="FFFFFF"/>
                  </a:solidFill>
                  <a:latin typeface="Arial Bold"/>
                </a:rPr>
                <a:t>Seuil SM7-Cahos</a:t>
              </a:r>
            </a:p>
          </p:txBody>
        </p:sp>
        <p:sp>
          <p:nvSpPr>
            <p:cNvPr id="7" name="TextBox 7"/>
            <p:cNvSpPr txBox="1"/>
            <p:nvPr/>
          </p:nvSpPr>
          <p:spPr>
            <a:xfrm>
              <a:off x="0" y="2025650"/>
              <a:ext cx="11046848" cy="1581150"/>
            </a:xfrm>
            <a:prstGeom prst="rect">
              <a:avLst/>
            </a:prstGeom>
          </p:spPr>
          <p:txBody>
            <a:bodyPr lIns="0" tIns="0" rIns="0" bIns="0" rtlCol="0" anchor="t">
              <a:spAutoFit/>
            </a:bodyPr>
            <a:lstStyle/>
            <a:p>
              <a:pPr marL="0" lvl="0" indent="0">
                <a:lnSpc>
                  <a:spcPts val="3047"/>
                </a:lnSpc>
              </a:pPr>
              <a:r>
                <a:rPr lang="en-US" sz="2539">
                  <a:solidFill>
                    <a:srgbClr val="FFFFFF"/>
                  </a:solidFill>
                  <a:latin typeface="Arial"/>
                </a:rPr>
                <a:t>ACCUMULATION DE SÉDIMENTS ISSUS DE L’ÉROSION ET STOCKÉS PAR LES MICRO-RETENUES</a:t>
              </a:r>
            </a:p>
          </p:txBody>
        </p:sp>
      </p:grpSp>
      <p:grpSp>
        <p:nvGrpSpPr>
          <p:cNvPr id="8" name="Group 8"/>
          <p:cNvGrpSpPr/>
          <p:nvPr/>
        </p:nvGrpSpPr>
        <p:grpSpPr>
          <a:xfrm>
            <a:off x="1028700" y="6087762"/>
            <a:ext cx="8285136" cy="3170538"/>
            <a:chOff x="0" y="0"/>
            <a:chExt cx="11046848" cy="4227384"/>
          </a:xfrm>
        </p:grpSpPr>
        <p:sp>
          <p:nvSpPr>
            <p:cNvPr id="9" name="TextBox 9"/>
            <p:cNvSpPr txBox="1"/>
            <p:nvPr/>
          </p:nvSpPr>
          <p:spPr>
            <a:xfrm>
              <a:off x="0" y="-76200"/>
              <a:ext cx="11046848" cy="853440"/>
            </a:xfrm>
            <a:prstGeom prst="rect">
              <a:avLst/>
            </a:prstGeom>
          </p:spPr>
          <p:txBody>
            <a:bodyPr lIns="0" tIns="0" rIns="0" bIns="0" rtlCol="0" anchor="t">
              <a:spAutoFit/>
            </a:bodyPr>
            <a:lstStyle/>
            <a:p>
              <a:pPr marL="0" lvl="0" indent="0">
                <a:lnSpc>
                  <a:spcPts val="2520"/>
                </a:lnSpc>
              </a:pPr>
              <a:r>
                <a:rPr lang="en-US" sz="1800">
                  <a:solidFill>
                    <a:srgbClr val="000000"/>
                  </a:solidFill>
                  <a:latin typeface="Arial"/>
                </a:rPr>
                <a:t>Seuil SM7-Cahos: la fertilité des limons est piégée in situ </a:t>
              </a:r>
            </a:p>
            <a:p>
              <a:pPr marL="0" lvl="0" indent="0">
                <a:lnSpc>
                  <a:spcPts val="2520"/>
                </a:lnSpc>
              </a:pPr>
              <a:r>
                <a:rPr lang="en-US" sz="1800">
                  <a:solidFill>
                    <a:srgbClr val="000000"/>
                  </a:solidFill>
                  <a:latin typeface="Arial"/>
                </a:rPr>
                <a:t> Le seuil a évité que les sédiments fertiles ne soient entraînés jusqu’à la mer.</a:t>
              </a:r>
            </a:p>
          </p:txBody>
        </p:sp>
        <p:sp>
          <p:nvSpPr>
            <p:cNvPr id="10" name="TextBox 10"/>
            <p:cNvSpPr txBox="1"/>
            <p:nvPr/>
          </p:nvSpPr>
          <p:spPr>
            <a:xfrm>
              <a:off x="0" y="1002861"/>
              <a:ext cx="11046848" cy="461010"/>
            </a:xfrm>
            <a:prstGeom prst="rect">
              <a:avLst/>
            </a:prstGeom>
          </p:spPr>
          <p:txBody>
            <a:bodyPr lIns="0" tIns="0" rIns="0" bIns="0" rtlCol="0" anchor="t">
              <a:spAutoFit/>
            </a:bodyPr>
            <a:lstStyle/>
            <a:p>
              <a:pPr marL="0" lvl="0" indent="0">
                <a:lnSpc>
                  <a:spcPts val="2700"/>
                </a:lnSpc>
              </a:pPr>
              <a:r>
                <a:rPr lang="en-US" sz="1800">
                  <a:solidFill>
                    <a:srgbClr val="000000"/>
                  </a:solidFill>
                  <a:latin typeface="Arial"/>
                </a:rPr>
                <a:t>Photo Adrien JEAN 6.05.2016</a:t>
              </a:r>
            </a:p>
          </p:txBody>
        </p:sp>
        <p:sp>
          <p:nvSpPr>
            <p:cNvPr id="11" name="TextBox 11"/>
            <p:cNvSpPr txBox="1"/>
            <p:nvPr/>
          </p:nvSpPr>
          <p:spPr>
            <a:xfrm>
              <a:off x="0" y="2268212"/>
              <a:ext cx="11046848" cy="1272540"/>
            </a:xfrm>
            <a:prstGeom prst="rect">
              <a:avLst/>
            </a:prstGeom>
          </p:spPr>
          <p:txBody>
            <a:bodyPr lIns="0" tIns="0" rIns="0" bIns="0" rtlCol="0" anchor="t">
              <a:spAutoFit/>
            </a:bodyPr>
            <a:lstStyle/>
            <a:p>
              <a:pPr marL="0" lvl="0" indent="0">
                <a:lnSpc>
                  <a:spcPts val="2520"/>
                </a:lnSpc>
              </a:pPr>
              <a:r>
                <a:rPr lang="en-US" sz="1800">
                  <a:solidFill>
                    <a:srgbClr val="000000"/>
                  </a:solidFill>
                  <a:latin typeface="Arial"/>
                </a:rPr>
                <a:t>La quantité des sédiments retenus peut être impressionnante, comme après  une pluie de 89 mm  en moins de 2 heure, le 6 mai 2016, en amont du seuil SM7-Cahos :  Volume estimé à 360 m3, soit 648 Tonnes métriques.</a:t>
              </a:r>
            </a:p>
          </p:txBody>
        </p:sp>
        <p:sp>
          <p:nvSpPr>
            <p:cNvPr id="12" name="TextBox 12"/>
            <p:cNvSpPr txBox="1"/>
            <p:nvPr/>
          </p:nvSpPr>
          <p:spPr>
            <a:xfrm>
              <a:off x="0" y="3766374"/>
              <a:ext cx="11046848" cy="461010"/>
            </a:xfrm>
            <a:prstGeom prst="rect">
              <a:avLst/>
            </a:prstGeom>
          </p:spPr>
          <p:txBody>
            <a:bodyPr lIns="0" tIns="0" rIns="0" bIns="0" rtlCol="0" anchor="t">
              <a:spAutoFit/>
            </a:bodyPr>
            <a:lstStyle/>
            <a:p>
              <a:pPr marL="0" lvl="0" indent="0">
                <a:lnSpc>
                  <a:spcPts val="2700"/>
                </a:lnSpc>
              </a:pPr>
              <a:r>
                <a:rPr lang="en-US" sz="1800">
                  <a:solidFill>
                    <a:srgbClr val="000000"/>
                  </a:solidFill>
                  <a:latin typeface="Arial"/>
                </a:rPr>
                <a:t>Photo Adrien JEAN 6.05.2016</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144000" y="2943341"/>
            <a:ext cx="5758279" cy="1352550"/>
          </a:xfrm>
          <a:prstGeom prst="rect">
            <a:avLst/>
          </a:prstGeom>
        </p:spPr>
        <p:txBody>
          <a:bodyPr lIns="0" tIns="0" rIns="0" bIns="0" rtlCol="0" anchor="t">
            <a:spAutoFit/>
          </a:bodyPr>
          <a:lstStyle/>
          <a:p>
            <a:pPr algn="ctr">
              <a:lnSpc>
                <a:spcPts val="3415"/>
              </a:lnSpc>
            </a:pPr>
            <a:r>
              <a:rPr lang="en-US" sz="2846" spc="-40">
                <a:solidFill>
                  <a:srgbClr val="000000"/>
                </a:solidFill>
                <a:latin typeface="Arial Bold"/>
              </a:rPr>
              <a:t>BILAN FINANCIER (Dépôt1-Masa)</a:t>
            </a:r>
          </a:p>
          <a:p>
            <a:pPr algn="ctr">
              <a:lnSpc>
                <a:spcPts val="3415"/>
              </a:lnSpc>
            </a:pPr>
            <a:r>
              <a:rPr lang="en-US" sz="2846" spc="-50">
                <a:solidFill>
                  <a:srgbClr val="000000"/>
                </a:solidFill>
                <a:latin typeface="Arial Bold"/>
              </a:rPr>
              <a:t>Base ESF Bois Masa</a:t>
            </a:r>
          </a:p>
          <a:p>
            <a:pPr algn="ctr">
              <a:lnSpc>
                <a:spcPts val="3415"/>
              </a:lnSpc>
            </a:pPr>
            <a:r>
              <a:rPr lang="en-US" sz="2846" spc="-40">
                <a:solidFill>
                  <a:srgbClr val="000000"/>
                </a:solidFill>
                <a:latin typeface="Arial Bold"/>
              </a:rPr>
              <a:t> </a:t>
            </a:r>
          </a:p>
        </p:txBody>
      </p:sp>
      <p:graphicFrame>
        <p:nvGraphicFramePr>
          <p:cNvPr id="3" name="Table 3"/>
          <p:cNvGraphicFramePr>
            <a:graphicFrameLocks noGrp="1"/>
          </p:cNvGraphicFramePr>
          <p:nvPr/>
        </p:nvGraphicFramePr>
        <p:xfrm>
          <a:off x="1252996" y="1882439"/>
          <a:ext cx="5367943" cy="7225245"/>
        </p:xfrm>
        <a:graphic>
          <a:graphicData uri="http://schemas.openxmlformats.org/drawingml/2006/table">
            <a:tbl>
              <a:tblPr/>
              <a:tblGrid>
                <a:gridCol w="988099">
                  <a:extLst>
                    <a:ext uri="{9D8B030D-6E8A-4147-A177-3AD203B41FA5}">
                      <a16:colId xmlns:a16="http://schemas.microsoft.com/office/drawing/2014/main" val="20000"/>
                    </a:ext>
                  </a:extLst>
                </a:gridCol>
                <a:gridCol w="524979">
                  <a:extLst>
                    <a:ext uri="{9D8B030D-6E8A-4147-A177-3AD203B41FA5}">
                      <a16:colId xmlns:a16="http://schemas.microsoft.com/office/drawing/2014/main" val="20001"/>
                    </a:ext>
                  </a:extLst>
                </a:gridCol>
                <a:gridCol w="507703">
                  <a:extLst>
                    <a:ext uri="{9D8B030D-6E8A-4147-A177-3AD203B41FA5}">
                      <a16:colId xmlns:a16="http://schemas.microsoft.com/office/drawing/2014/main" val="20002"/>
                    </a:ext>
                  </a:extLst>
                </a:gridCol>
                <a:gridCol w="468692">
                  <a:extLst>
                    <a:ext uri="{9D8B030D-6E8A-4147-A177-3AD203B41FA5}">
                      <a16:colId xmlns:a16="http://schemas.microsoft.com/office/drawing/2014/main" val="20003"/>
                    </a:ext>
                  </a:extLst>
                </a:gridCol>
                <a:gridCol w="473150">
                  <a:extLst>
                    <a:ext uri="{9D8B030D-6E8A-4147-A177-3AD203B41FA5}">
                      <a16:colId xmlns:a16="http://schemas.microsoft.com/office/drawing/2014/main" val="20004"/>
                    </a:ext>
                  </a:extLst>
                </a:gridCol>
                <a:gridCol w="474265">
                  <a:extLst>
                    <a:ext uri="{9D8B030D-6E8A-4147-A177-3AD203B41FA5}">
                      <a16:colId xmlns:a16="http://schemas.microsoft.com/office/drawing/2014/main" val="20005"/>
                    </a:ext>
                  </a:extLst>
                </a:gridCol>
                <a:gridCol w="507703">
                  <a:extLst>
                    <a:ext uri="{9D8B030D-6E8A-4147-A177-3AD203B41FA5}">
                      <a16:colId xmlns:a16="http://schemas.microsoft.com/office/drawing/2014/main" val="20006"/>
                    </a:ext>
                  </a:extLst>
                </a:gridCol>
                <a:gridCol w="474822">
                  <a:extLst>
                    <a:ext uri="{9D8B030D-6E8A-4147-A177-3AD203B41FA5}">
                      <a16:colId xmlns:a16="http://schemas.microsoft.com/office/drawing/2014/main" val="20007"/>
                    </a:ext>
                  </a:extLst>
                </a:gridCol>
                <a:gridCol w="474265">
                  <a:extLst>
                    <a:ext uri="{9D8B030D-6E8A-4147-A177-3AD203B41FA5}">
                      <a16:colId xmlns:a16="http://schemas.microsoft.com/office/drawing/2014/main" val="20008"/>
                    </a:ext>
                  </a:extLst>
                </a:gridCol>
                <a:gridCol w="474265">
                  <a:extLst>
                    <a:ext uri="{9D8B030D-6E8A-4147-A177-3AD203B41FA5}">
                      <a16:colId xmlns:a16="http://schemas.microsoft.com/office/drawing/2014/main" val="20009"/>
                    </a:ext>
                  </a:extLst>
                </a:gridCol>
              </a:tblGrid>
              <a:tr h="120321">
                <a:tc>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4405"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4405"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4405"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4405" cap="flat" cmpd="sng" algn="ctr">
                      <a:solidFill>
                        <a:srgbClr val="000000"/>
                      </a:solidFill>
                      <a:prstDash val="solid"/>
                      <a:round/>
                      <a:headEnd type="none" w="med" len="med"/>
                      <a:tailEnd type="none" w="med" len="med"/>
                    </a:lnB>
                  </a:tcPr>
                </a:tc>
                <a:tc>
                  <a:txBody>
                    <a:bodyPr/>
                    <a:lstStyle/>
                    <a:p>
                      <a:pPr algn="l">
                        <a:lnSpc>
                          <a:spcPts val="918"/>
                        </a:lnSpc>
                        <a:defRPr/>
                      </a:pPr>
                      <a:r>
                        <a:rPr lang="en-US" sz="865" spc="-9">
                          <a:solidFill>
                            <a:srgbClr val="000000"/>
                          </a:solidFill>
                          <a:latin typeface="Arial"/>
                        </a:rPr>
                        <a:t>Taux=</a:t>
                      </a:r>
                      <a:endParaRPr lang="en-US" sz="1100"/>
                    </a:p>
                  </a:txBody>
                  <a:tcPr marL="0" marR="0" marT="0" marB="0" anchor="ctr">
                    <a:lnL w="4405" cap="flat" cmpd="sng" algn="ctr">
                      <a:solidFill>
                        <a:srgbClr val="000000"/>
                      </a:solidFill>
                      <a:prstDash val="solid"/>
                      <a:round/>
                      <a:headEnd type="none" w="med" len="med"/>
                      <a:tailEnd type="none" w="med" len="med"/>
                    </a:lnL>
                    <a:lnR w="4405"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918"/>
                        </a:lnSpc>
                        <a:defRPr/>
                      </a:pPr>
                      <a:r>
                        <a:rPr lang="en-US" sz="865" spc="-24">
                          <a:solidFill>
                            <a:srgbClr val="000000"/>
                          </a:solidFill>
                          <a:latin typeface="Arial"/>
                        </a:rPr>
                        <a:t>57</a:t>
                      </a:r>
                      <a:endParaRPr lang="en-US" sz="1100"/>
                    </a:p>
                  </a:txBody>
                  <a:tcPr marL="0" marR="0" marT="0" marB="0" anchor="ctr">
                    <a:lnL w="4405" cap="flat" cmpd="sng" algn="ctr">
                      <a:solidFill>
                        <a:srgbClr val="000000"/>
                      </a:solidFill>
                      <a:prstDash val="solid"/>
                      <a:round/>
                      <a:headEnd type="none" w="med" len="med"/>
                      <a:tailEnd type="none" w="med" len="med"/>
                    </a:lnL>
                    <a:lnR w="4405"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4405"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4405"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4405"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4405"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4405"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4405"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5311">
                <a:tc gridSpan="2">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gridSpan="4">
                  <a:txBody>
                    <a:bodyPr/>
                    <a:lstStyle/>
                    <a:p>
                      <a:pPr algn="ctr">
                        <a:lnSpc>
                          <a:spcPts val="1000"/>
                        </a:lnSpc>
                        <a:defRPr/>
                      </a:pPr>
                      <a:r>
                        <a:rPr lang="en-US" sz="865" spc="-9">
                          <a:solidFill>
                            <a:srgbClr val="000000"/>
                          </a:solidFill>
                          <a:latin typeface="Arial Bold"/>
                        </a:rPr>
                        <a:t>Prévisionnel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9">
                          <a:solidFill>
                            <a:srgbClr val="000000"/>
                          </a:solidFill>
                          <a:latin typeface="Arial Bold"/>
                        </a:rPr>
                        <a:t>Prévisionnel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9">
                          <a:solidFill>
                            <a:srgbClr val="000000"/>
                          </a:solidFill>
                          <a:latin typeface="Arial Bold"/>
                        </a:rPr>
                        <a:t>Prévisionnel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9">
                          <a:solidFill>
                            <a:srgbClr val="000000"/>
                          </a:solidFill>
                          <a:latin typeface="Arial Bold"/>
                        </a:rPr>
                        <a:t>Prévisionnel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gridSpan="4">
                  <a:txBody>
                    <a:bodyPr/>
                    <a:lstStyle/>
                    <a:p>
                      <a:pPr algn="ctr">
                        <a:lnSpc>
                          <a:spcPts val="1000"/>
                        </a:lnSpc>
                        <a:defRPr/>
                      </a:pPr>
                      <a:r>
                        <a:rPr lang="en-US" sz="865" spc="-19">
                          <a:solidFill>
                            <a:srgbClr val="000000"/>
                          </a:solidFill>
                          <a:latin typeface="Arial Bold"/>
                        </a:rPr>
                        <a:t>Réel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19">
                          <a:solidFill>
                            <a:srgbClr val="000000"/>
                          </a:solidFill>
                          <a:latin typeface="Arial Bold"/>
                        </a:rPr>
                        <a:t>Réel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19">
                          <a:solidFill>
                            <a:srgbClr val="000000"/>
                          </a:solidFill>
                          <a:latin typeface="Arial Bold"/>
                        </a:rPr>
                        <a:t>Réel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19">
                          <a:solidFill>
                            <a:srgbClr val="000000"/>
                          </a:solidFill>
                          <a:latin typeface="Arial Bold"/>
                        </a:rPr>
                        <a:t>Réel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4123">
                <a:tc>
                  <a:txBody>
                    <a:bodyPr/>
                    <a:lstStyle/>
                    <a:p>
                      <a:pPr algn="l">
                        <a:lnSpc>
                          <a:spcPts val="1038"/>
                        </a:lnSpc>
                        <a:defRPr/>
                      </a:pPr>
                      <a:r>
                        <a:rPr lang="en-US" sz="865" spc="-9">
                          <a:solidFill>
                            <a:srgbClr val="000000"/>
                          </a:solidFill>
                          <a:latin typeface="Arial Bold"/>
                        </a:rPr>
                        <a:t>Descriptif</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38"/>
                        </a:lnSpc>
                        <a:defRPr/>
                      </a:pPr>
                      <a:r>
                        <a:rPr lang="en-US" sz="865" spc="-9">
                          <a:solidFill>
                            <a:srgbClr val="000000"/>
                          </a:solidFill>
                          <a:latin typeface="Arial Bold"/>
                        </a:rPr>
                        <a:t>Mesure</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38"/>
                        </a:lnSpc>
                        <a:defRPr/>
                      </a:pPr>
                      <a:r>
                        <a:rPr lang="en-US" sz="865" spc="-9">
                          <a:solidFill>
                            <a:srgbClr val="000000"/>
                          </a:solidFill>
                          <a:latin typeface="Arial Bold"/>
                        </a:rPr>
                        <a:t>Quantité</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38"/>
                        </a:lnSpc>
                        <a:defRPr/>
                      </a:pPr>
                      <a:r>
                        <a:rPr lang="en-US" sz="865">
                          <a:solidFill>
                            <a:srgbClr val="000000"/>
                          </a:solidFill>
                          <a:latin typeface="Arial Bold"/>
                        </a:rPr>
                        <a:t>Prix U.</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9">
                          <a:solidFill>
                            <a:srgbClr val="000000"/>
                          </a:solidFill>
                          <a:latin typeface="Arial Bold"/>
                        </a:rPr>
                        <a:t>Total en HTG</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9">
                          <a:solidFill>
                            <a:srgbClr val="000000"/>
                          </a:solidFill>
                          <a:latin typeface="Arial Bold"/>
                        </a:rPr>
                        <a:t>Total en euro</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1038"/>
                        </a:lnSpc>
                        <a:defRPr/>
                      </a:pPr>
                      <a:r>
                        <a:rPr lang="en-US" sz="865" spc="-9">
                          <a:solidFill>
                            <a:srgbClr val="000000"/>
                          </a:solidFill>
                          <a:latin typeface="Arial Bold"/>
                        </a:rPr>
                        <a:t>Quantité</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1038"/>
                        </a:lnSpc>
                        <a:defRPr/>
                      </a:pPr>
                      <a:r>
                        <a:rPr lang="en-US" sz="865">
                          <a:solidFill>
                            <a:srgbClr val="000000"/>
                          </a:solidFill>
                          <a:latin typeface="Arial Bold"/>
                        </a:rPr>
                        <a:t>Prix U.</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9">
                          <a:solidFill>
                            <a:srgbClr val="000000"/>
                          </a:solidFill>
                          <a:latin typeface="Arial Bold"/>
                        </a:rPr>
                        <a:t>Total en HTG</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9">
                          <a:solidFill>
                            <a:srgbClr val="000000"/>
                          </a:solidFill>
                          <a:latin typeface="Arial Bold"/>
                        </a:rPr>
                        <a:t>Total en euro</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42293">
                <a:tc>
                  <a:txBody>
                    <a:bodyPr/>
                    <a:lstStyle/>
                    <a:p>
                      <a:pPr algn="l">
                        <a:lnSpc>
                          <a:spcPts val="990"/>
                        </a:lnSpc>
                        <a:defRPr/>
                      </a:pPr>
                      <a:r>
                        <a:rPr lang="en-US" sz="865">
                          <a:solidFill>
                            <a:srgbClr val="000000"/>
                          </a:solidFill>
                          <a:latin typeface="Arial"/>
                        </a:rPr>
                        <a:t>Matériaux locaux</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90"/>
                        </a:lnSpc>
                        <a:defRPr/>
                      </a:pPr>
                      <a:r>
                        <a:rPr lang="en-US" sz="865">
                          <a:solidFill>
                            <a:srgbClr val="000000"/>
                          </a:solidFill>
                          <a:latin typeface="Arial Bold"/>
                        </a:rPr>
                        <a:t>68 250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90"/>
                        </a:lnSpc>
                        <a:defRPr/>
                      </a:pPr>
                      <a:r>
                        <a:rPr lang="en-US" sz="865" spc="-24">
                          <a:solidFill>
                            <a:srgbClr val="000000"/>
                          </a:solidFill>
                          <a:latin typeface="Arial Bold"/>
                        </a:rPr>
                        <a:t>1 197</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90"/>
                        </a:lnSpc>
                        <a:defRPr/>
                      </a:pPr>
                      <a:r>
                        <a:rPr lang="en-US" sz="865">
                          <a:solidFill>
                            <a:srgbClr val="000000"/>
                          </a:solidFill>
                          <a:latin typeface="Arial Bold"/>
                        </a:rPr>
                        <a:t>100 875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90"/>
                        </a:lnSpc>
                        <a:defRPr/>
                      </a:pPr>
                      <a:r>
                        <a:rPr lang="en-US" sz="865" spc="-24">
                          <a:solidFill>
                            <a:srgbClr val="000000"/>
                          </a:solidFill>
                          <a:latin typeface="Arial Bold"/>
                        </a:rPr>
                        <a:t>1 868</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140723">
                <a:tc>
                  <a:txBody>
                    <a:bodyPr/>
                    <a:lstStyle/>
                    <a:p>
                      <a:pPr algn="l">
                        <a:lnSpc>
                          <a:spcPts val="990"/>
                        </a:lnSpc>
                        <a:defRPr/>
                      </a:pPr>
                      <a:r>
                        <a:rPr lang="en-US" sz="865" spc="-9">
                          <a:solidFill>
                            <a:srgbClr val="000000"/>
                          </a:solidFill>
                          <a:latin typeface="Arial"/>
                        </a:rPr>
                        <a:t>Gravier</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9">
                          <a:solidFill>
                            <a:srgbClr val="000000"/>
                          </a:solidFill>
                          <a:latin typeface="Arial"/>
                        </a:rPr>
                        <a:t>Brouettes</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85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a:solidFill>
                            <a:srgbClr val="000000"/>
                          </a:solidFill>
                          <a:latin typeface="Arial"/>
                        </a:rPr>
                        <a:t>10 625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198</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40723">
                <a:tc>
                  <a:txBody>
                    <a:bodyPr/>
                    <a:lstStyle/>
                    <a:p>
                      <a:pPr algn="l">
                        <a:lnSpc>
                          <a:spcPts val="976"/>
                        </a:lnSpc>
                        <a:defRPr/>
                      </a:pPr>
                      <a:r>
                        <a:rPr lang="en-US" sz="865" spc="-9">
                          <a:solidFill>
                            <a:srgbClr val="000000"/>
                          </a:solidFill>
                          <a:latin typeface="Arial"/>
                        </a:rPr>
                        <a:t>Sable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Camions</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11</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6 500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68 250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1 197</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12</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6 500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78 000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1 443</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40723">
                <a:tc>
                  <a:txBody>
                    <a:bodyPr/>
                    <a:lstStyle/>
                    <a:p>
                      <a:pPr algn="l">
                        <a:lnSpc>
                          <a:spcPts val="976"/>
                        </a:lnSpc>
                        <a:defRPr/>
                      </a:pPr>
                      <a:r>
                        <a:rPr lang="en-US" sz="865" spc="-24">
                          <a:solidFill>
                            <a:srgbClr val="000000"/>
                          </a:solidFill>
                          <a:latin typeface="Arial"/>
                        </a:rPr>
                        <a:t>Eau</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drums</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98</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12 250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227</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41246">
                <a:tc>
                  <a:txBody>
                    <a:bodyPr/>
                    <a:lstStyle/>
                    <a:p>
                      <a:pPr algn="l">
                        <a:lnSpc>
                          <a:spcPts val="976"/>
                        </a:lnSpc>
                        <a:defRPr/>
                      </a:pPr>
                      <a:r>
                        <a:rPr lang="en-US" sz="865" spc="-9">
                          <a:solidFill>
                            <a:srgbClr val="000000"/>
                          </a:solidFill>
                          <a:latin typeface="Arial"/>
                        </a:rPr>
                        <a:t>Autres matériaux</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a:solidFill>
                            <a:srgbClr val="000000"/>
                          </a:solidFill>
                          <a:latin typeface="Arial Bold"/>
                        </a:rPr>
                        <a:t>301 380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5 287</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a:solidFill>
                            <a:srgbClr val="000000"/>
                          </a:solidFill>
                          <a:latin typeface="Arial Bold"/>
                        </a:rPr>
                        <a:t>286 390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5 276</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r h="140723">
                <a:tc>
                  <a:txBody>
                    <a:bodyPr/>
                    <a:lstStyle/>
                    <a:p>
                      <a:pPr algn="l">
                        <a:lnSpc>
                          <a:spcPts val="976"/>
                        </a:lnSpc>
                        <a:defRPr/>
                      </a:pPr>
                      <a:r>
                        <a:rPr lang="en-US" sz="865">
                          <a:solidFill>
                            <a:srgbClr val="000000"/>
                          </a:solidFill>
                          <a:latin typeface="Arial"/>
                        </a:rPr>
                        <a:t>Fer 3/8</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barre</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60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15 000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263</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60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13 500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249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42293">
                <a:tc>
                  <a:txBody>
                    <a:bodyPr/>
                    <a:lstStyle/>
                    <a:p>
                      <a:pPr algn="l">
                        <a:lnSpc>
                          <a:spcPts val="990"/>
                        </a:lnSpc>
                        <a:defRPr/>
                      </a:pPr>
                      <a:r>
                        <a:rPr lang="en-US" sz="865">
                          <a:solidFill>
                            <a:srgbClr val="000000"/>
                          </a:solidFill>
                          <a:latin typeface="Arial"/>
                        </a:rPr>
                        <a:t>Barres fer 1/4</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9">
                          <a:solidFill>
                            <a:srgbClr val="000000"/>
                          </a:solidFill>
                          <a:latin typeface="Arial"/>
                        </a:rPr>
                        <a:t>barre</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42</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75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3 150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55</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42</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70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2 940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54</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40723">
                <a:tc>
                  <a:txBody>
                    <a:bodyPr/>
                    <a:lstStyle/>
                    <a:p>
                      <a:pPr algn="l">
                        <a:lnSpc>
                          <a:spcPts val="990"/>
                        </a:lnSpc>
                        <a:defRPr/>
                      </a:pPr>
                      <a:r>
                        <a:rPr lang="en-US" sz="865" spc="-19">
                          <a:solidFill>
                            <a:srgbClr val="000000"/>
                          </a:solidFill>
                          <a:latin typeface="Arial"/>
                        </a:rPr>
                        <a:t>Tôle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9">
                          <a:solidFill>
                            <a:srgbClr val="000000"/>
                          </a:solidFill>
                          <a:latin typeface="Arial"/>
                        </a:rPr>
                        <a:t>feuille</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50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1 150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a:solidFill>
                            <a:srgbClr val="000000"/>
                          </a:solidFill>
                          <a:latin typeface="Arial"/>
                        </a:rPr>
                        <a:t>57 500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1 009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50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1 150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a:solidFill>
                            <a:srgbClr val="000000"/>
                          </a:solidFill>
                          <a:latin typeface="Arial"/>
                        </a:rPr>
                        <a:t>57 500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1 059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40723">
                <a:tc>
                  <a:txBody>
                    <a:bodyPr/>
                    <a:lstStyle/>
                    <a:p>
                      <a:pPr algn="l">
                        <a:lnSpc>
                          <a:spcPts val="976"/>
                        </a:lnSpc>
                        <a:defRPr/>
                      </a:pPr>
                      <a:r>
                        <a:rPr lang="en-US" sz="865" spc="-9">
                          <a:solidFill>
                            <a:srgbClr val="000000"/>
                          </a:solidFill>
                          <a:latin typeface="Arial"/>
                        </a:rPr>
                        <a:t>2"*4"*16'B</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Unité</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40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22 000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386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40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22 000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405</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40723">
                <a:tc>
                  <a:txBody>
                    <a:bodyPr/>
                    <a:lstStyle/>
                    <a:p>
                      <a:pPr algn="l">
                        <a:lnSpc>
                          <a:spcPts val="976"/>
                        </a:lnSpc>
                        <a:defRPr/>
                      </a:pPr>
                      <a:r>
                        <a:rPr lang="en-US" sz="865" spc="-9">
                          <a:solidFill>
                            <a:srgbClr val="000000"/>
                          </a:solidFill>
                          <a:latin typeface="Arial"/>
                        </a:rPr>
                        <a:t>2"*4"*16'P</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Unité</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27 500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482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25 000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461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40723">
                <a:tc>
                  <a:txBody>
                    <a:bodyPr/>
                    <a:lstStyle/>
                    <a:p>
                      <a:pPr algn="l">
                        <a:lnSpc>
                          <a:spcPts val="976"/>
                        </a:lnSpc>
                        <a:defRPr/>
                      </a:pPr>
                      <a:r>
                        <a:rPr lang="en-US" sz="865" spc="-9">
                          <a:solidFill>
                            <a:srgbClr val="000000"/>
                          </a:solidFill>
                          <a:latin typeface="Arial"/>
                        </a:rPr>
                        <a:t>Ciment</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24">
                          <a:solidFill>
                            <a:srgbClr val="000000"/>
                          </a:solidFill>
                          <a:latin typeface="Arial"/>
                        </a:rPr>
                        <a:t>sac</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178</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62 300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1 093</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178</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340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60 520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1 115</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40723">
                <a:tc>
                  <a:txBody>
                    <a:bodyPr/>
                    <a:lstStyle/>
                    <a:p>
                      <a:pPr algn="l">
                        <a:lnSpc>
                          <a:spcPts val="976"/>
                        </a:lnSpc>
                        <a:defRPr/>
                      </a:pPr>
                      <a:r>
                        <a:rPr lang="en-US" sz="865">
                          <a:solidFill>
                            <a:srgbClr val="000000"/>
                          </a:solidFill>
                          <a:latin typeface="Arial"/>
                        </a:rPr>
                        <a:t>Vices tole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Unité</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1 500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22 500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395</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1 500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22 500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415</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42293">
                <a:tc>
                  <a:txBody>
                    <a:bodyPr/>
                    <a:lstStyle/>
                    <a:p>
                      <a:pPr algn="l">
                        <a:lnSpc>
                          <a:spcPts val="990"/>
                        </a:lnSpc>
                        <a:defRPr/>
                      </a:pPr>
                      <a:r>
                        <a:rPr lang="en-US" sz="865">
                          <a:solidFill>
                            <a:srgbClr val="000000"/>
                          </a:solidFill>
                          <a:latin typeface="Arial"/>
                        </a:rPr>
                        <a:t>Vices bois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9">
                          <a:solidFill>
                            <a:srgbClr val="000000"/>
                          </a:solidFill>
                          <a:latin typeface="Arial"/>
                        </a:rPr>
                        <a:t>Unité</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300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7 500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132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300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7 500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138</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40723">
                <a:tc>
                  <a:txBody>
                    <a:bodyPr/>
                    <a:lstStyle/>
                    <a:p>
                      <a:pPr algn="l">
                        <a:lnSpc>
                          <a:spcPts val="990"/>
                        </a:lnSpc>
                        <a:defRPr/>
                      </a:pPr>
                      <a:r>
                        <a:rPr lang="en-US" sz="865">
                          <a:solidFill>
                            <a:srgbClr val="000000"/>
                          </a:solidFill>
                          <a:latin typeface="Arial"/>
                        </a:rPr>
                        <a:t>Blocs # 20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9">
                          <a:solidFill>
                            <a:srgbClr val="000000"/>
                          </a:solidFill>
                          <a:latin typeface="Arial"/>
                        </a:rPr>
                        <a:t>Unité</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1 100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47</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a:solidFill>
                            <a:srgbClr val="000000"/>
                          </a:solidFill>
                          <a:latin typeface="Arial"/>
                        </a:rPr>
                        <a:t>51 480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903</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1 100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47</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a:solidFill>
                            <a:srgbClr val="000000"/>
                          </a:solidFill>
                          <a:latin typeface="Arial"/>
                        </a:rPr>
                        <a:t>51 480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948</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40723">
                <a:tc>
                  <a:txBody>
                    <a:bodyPr/>
                    <a:lstStyle/>
                    <a:p>
                      <a:pPr algn="l">
                        <a:lnSpc>
                          <a:spcPts val="976"/>
                        </a:lnSpc>
                        <a:defRPr/>
                      </a:pPr>
                      <a:r>
                        <a:rPr lang="en-US" sz="865">
                          <a:solidFill>
                            <a:srgbClr val="000000"/>
                          </a:solidFill>
                          <a:latin typeface="Arial"/>
                        </a:rPr>
                        <a:t>Porte fer</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Unité</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1</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7 500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7 500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132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1</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7 500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7 500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138</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40723">
                <a:tc>
                  <a:txBody>
                    <a:bodyPr/>
                    <a:lstStyle/>
                    <a:p>
                      <a:pPr algn="l">
                        <a:lnSpc>
                          <a:spcPts val="976"/>
                        </a:lnSpc>
                        <a:defRPr/>
                      </a:pPr>
                      <a:r>
                        <a:rPr lang="en-US" sz="865">
                          <a:solidFill>
                            <a:srgbClr val="000000"/>
                          </a:solidFill>
                          <a:latin typeface="Arial"/>
                        </a:rPr>
                        <a:t>Portes bois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Unité</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2</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7 000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14 000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246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2</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92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41246">
                <a:tc>
                  <a:txBody>
                    <a:bodyPr/>
                    <a:lstStyle/>
                    <a:p>
                      <a:pPr algn="l">
                        <a:lnSpc>
                          <a:spcPts val="979"/>
                        </a:lnSpc>
                        <a:defRPr/>
                      </a:pPr>
                      <a:r>
                        <a:rPr lang="en-US" sz="865" spc="-9">
                          <a:solidFill>
                            <a:srgbClr val="000000"/>
                          </a:solidFill>
                          <a:latin typeface="Arial"/>
                        </a:rPr>
                        <a:t>Poutre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9"/>
                        </a:lnSpc>
                        <a:defRPr/>
                      </a:pPr>
                      <a:r>
                        <a:rPr lang="en-US" sz="865" spc="-9">
                          <a:solidFill>
                            <a:srgbClr val="000000"/>
                          </a:solidFill>
                          <a:latin typeface="Arial"/>
                        </a:rPr>
                        <a:t>Unité</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9"/>
                        </a:lnSpc>
                        <a:defRPr/>
                      </a:pPr>
                      <a:r>
                        <a:rPr lang="en-US" sz="865" spc="-48">
                          <a:solidFill>
                            <a:srgbClr val="000000"/>
                          </a:solidFill>
                          <a:latin typeface="Arial"/>
                        </a:rPr>
                        <a:t>1</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9"/>
                        </a:lnSpc>
                        <a:defRPr/>
                      </a:pPr>
                      <a:r>
                        <a:rPr lang="en-US" sz="865">
                          <a:solidFill>
                            <a:srgbClr val="000000"/>
                          </a:solidFill>
                          <a:latin typeface="Arial"/>
                        </a:rPr>
                        <a:t>10 950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9"/>
                        </a:lnSpc>
                        <a:defRPr/>
                      </a:pPr>
                      <a:r>
                        <a:rPr lang="en-US" sz="865">
                          <a:solidFill>
                            <a:srgbClr val="000000"/>
                          </a:solidFill>
                          <a:latin typeface="Arial"/>
                        </a:rPr>
                        <a:t>10 950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9"/>
                        </a:lnSpc>
                        <a:defRPr/>
                      </a:pPr>
                      <a:r>
                        <a:rPr lang="en-US" sz="865" spc="-24">
                          <a:solidFill>
                            <a:srgbClr val="000000"/>
                          </a:solidFill>
                          <a:latin typeface="Arial"/>
                        </a:rPr>
                        <a:t>192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9"/>
                        </a:lnSpc>
                        <a:defRPr/>
                      </a:pPr>
                      <a:r>
                        <a:rPr lang="en-US" sz="865" spc="-48">
                          <a:solidFill>
                            <a:srgbClr val="000000"/>
                          </a:solidFill>
                          <a:latin typeface="Arial"/>
                        </a:rPr>
                        <a:t>1</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9"/>
                        </a:lnSpc>
                        <a:defRPr/>
                      </a:pPr>
                      <a:r>
                        <a:rPr lang="en-US" sz="865">
                          <a:solidFill>
                            <a:srgbClr val="000000"/>
                          </a:solidFill>
                          <a:latin typeface="Arial"/>
                        </a:rPr>
                        <a:t>10 950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9"/>
                        </a:lnSpc>
                        <a:defRPr/>
                      </a:pPr>
                      <a:r>
                        <a:rPr lang="en-US" sz="865">
                          <a:solidFill>
                            <a:srgbClr val="000000"/>
                          </a:solidFill>
                          <a:latin typeface="Arial"/>
                        </a:rPr>
                        <a:t>10 950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9"/>
                        </a:lnSpc>
                        <a:defRPr/>
                      </a:pPr>
                      <a:r>
                        <a:rPr lang="en-US" sz="865" spc="-24">
                          <a:solidFill>
                            <a:srgbClr val="000000"/>
                          </a:solidFill>
                          <a:latin typeface="Arial"/>
                        </a:rPr>
                        <a:t>202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40723">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41770">
                <a:tc>
                  <a:txBody>
                    <a:bodyPr/>
                    <a:lstStyle/>
                    <a:p>
                      <a:pPr algn="l">
                        <a:lnSpc>
                          <a:spcPts val="990"/>
                        </a:lnSpc>
                        <a:defRPr/>
                      </a:pPr>
                      <a:r>
                        <a:rPr lang="en-US" sz="865" spc="-9">
                          <a:solidFill>
                            <a:srgbClr val="000000"/>
                          </a:solidFill>
                          <a:latin typeface="Arial"/>
                        </a:rPr>
                        <a:t>Main-d’œuvre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90"/>
                        </a:lnSpc>
                        <a:defRPr/>
                      </a:pPr>
                      <a:r>
                        <a:rPr lang="en-US" sz="865">
                          <a:solidFill>
                            <a:srgbClr val="000000"/>
                          </a:solidFill>
                          <a:latin typeface="Arial Bold"/>
                        </a:rPr>
                        <a:t>90 000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90"/>
                        </a:lnSpc>
                        <a:defRPr/>
                      </a:pPr>
                      <a:r>
                        <a:rPr lang="en-US" sz="865" spc="-24">
                          <a:solidFill>
                            <a:srgbClr val="000000"/>
                          </a:solidFill>
                          <a:latin typeface="Arial Bold"/>
                        </a:rPr>
                        <a:t>1 579</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90"/>
                        </a:lnSpc>
                        <a:defRPr/>
                      </a:pPr>
                      <a:r>
                        <a:rPr lang="en-US" sz="865">
                          <a:solidFill>
                            <a:srgbClr val="000000"/>
                          </a:solidFill>
                          <a:latin typeface="Arial Bold"/>
                        </a:rPr>
                        <a:t>121 125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90"/>
                        </a:lnSpc>
                        <a:defRPr/>
                      </a:pPr>
                      <a:r>
                        <a:rPr lang="en-US" sz="865" spc="-24">
                          <a:solidFill>
                            <a:srgbClr val="000000"/>
                          </a:solidFill>
                          <a:latin typeface="Arial Bold"/>
                        </a:rPr>
                        <a:t>2 261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21"/>
                  </a:ext>
                </a:extLst>
              </a:tr>
              <a:tr h="140723">
                <a:tc>
                  <a:txBody>
                    <a:bodyPr/>
                    <a:lstStyle/>
                    <a:p>
                      <a:pPr algn="l">
                        <a:lnSpc>
                          <a:spcPts val="990"/>
                        </a:lnSpc>
                        <a:defRPr/>
                      </a:pPr>
                      <a:r>
                        <a:rPr lang="en-US" sz="865" spc="-9">
                          <a:solidFill>
                            <a:srgbClr val="000000"/>
                          </a:solidFill>
                          <a:latin typeface="Arial"/>
                        </a:rPr>
                        <a:t>Fouille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24">
                          <a:solidFill>
                            <a:srgbClr val="000000"/>
                          </a:solidFill>
                          <a:latin typeface="Arial"/>
                        </a:rPr>
                        <a:t>m³</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140723">
                <a:tc>
                  <a:txBody>
                    <a:bodyPr/>
                    <a:lstStyle/>
                    <a:p>
                      <a:pPr algn="l">
                        <a:lnSpc>
                          <a:spcPts val="976"/>
                        </a:lnSpc>
                        <a:defRPr/>
                      </a:pPr>
                      <a:r>
                        <a:rPr lang="en-US" sz="865">
                          <a:solidFill>
                            <a:srgbClr val="000000"/>
                          </a:solidFill>
                          <a:latin typeface="Arial"/>
                        </a:rPr>
                        <a:t>Boss en chef</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19">
                          <a:solidFill>
                            <a:srgbClr val="000000"/>
                          </a:solidFill>
                          <a:latin typeface="Arial"/>
                        </a:rPr>
                        <a:t>Jour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22</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11 000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193</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52</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26 000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485</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140723">
                <a:tc>
                  <a:txBody>
                    <a:bodyPr/>
                    <a:lstStyle/>
                    <a:p>
                      <a:pPr algn="l">
                        <a:lnSpc>
                          <a:spcPts val="976"/>
                        </a:lnSpc>
                        <a:defRPr/>
                      </a:pPr>
                      <a:r>
                        <a:rPr lang="en-US" sz="865" spc="-9">
                          <a:solidFill>
                            <a:srgbClr val="000000"/>
                          </a:solidFill>
                          <a:latin typeface="Arial"/>
                        </a:rPr>
                        <a:t>Contremaître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19">
                          <a:solidFill>
                            <a:srgbClr val="000000"/>
                          </a:solidFill>
                          <a:latin typeface="Arial"/>
                        </a:rPr>
                        <a:t>Jour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10 000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175</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140723">
                <a:tc>
                  <a:txBody>
                    <a:bodyPr/>
                    <a:lstStyle/>
                    <a:p>
                      <a:pPr algn="l">
                        <a:lnSpc>
                          <a:spcPts val="976"/>
                        </a:lnSpc>
                        <a:defRPr/>
                      </a:pPr>
                      <a:r>
                        <a:rPr lang="en-US" sz="865" spc="-19">
                          <a:solidFill>
                            <a:srgbClr val="000000"/>
                          </a:solidFill>
                          <a:latin typeface="Arial"/>
                        </a:rPr>
                        <a:t>Boss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8</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400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3 200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60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140723">
                <a:tc>
                  <a:txBody>
                    <a:bodyPr/>
                    <a:lstStyle/>
                    <a:p>
                      <a:pPr algn="l">
                        <a:lnSpc>
                          <a:spcPts val="976"/>
                        </a:lnSpc>
                        <a:defRPr/>
                      </a:pPr>
                      <a:r>
                        <a:rPr lang="en-US" sz="865" spc="-9">
                          <a:solidFill>
                            <a:srgbClr val="000000"/>
                          </a:solidFill>
                          <a:latin typeface="Arial"/>
                        </a:rPr>
                        <a:t>Maçons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19">
                          <a:solidFill>
                            <a:srgbClr val="000000"/>
                          </a:solidFill>
                          <a:latin typeface="Arial"/>
                        </a:rPr>
                        <a:t>Jour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60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21 000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368</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7 000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131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141770">
                <a:tc>
                  <a:txBody>
                    <a:bodyPr/>
                    <a:lstStyle/>
                    <a:p>
                      <a:pPr algn="l">
                        <a:lnSpc>
                          <a:spcPts val="990"/>
                        </a:lnSpc>
                        <a:defRPr/>
                      </a:pPr>
                      <a:r>
                        <a:rPr lang="en-US" sz="865" spc="-9">
                          <a:solidFill>
                            <a:srgbClr val="000000"/>
                          </a:solidFill>
                          <a:latin typeface="Arial"/>
                        </a:rPr>
                        <a:t>Maître-pelle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19">
                          <a:solidFill>
                            <a:srgbClr val="000000"/>
                          </a:solidFill>
                          <a:latin typeface="Arial"/>
                        </a:rPr>
                        <a:t>Jour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40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a:solidFill>
                            <a:srgbClr val="000000"/>
                          </a:solidFill>
                          <a:latin typeface="Arial"/>
                        </a:rPr>
                        <a:t>10 000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175</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25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6 250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117</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r h="140723">
                <a:tc>
                  <a:txBody>
                    <a:bodyPr/>
                    <a:lstStyle/>
                    <a:p>
                      <a:pPr algn="l">
                        <a:lnSpc>
                          <a:spcPts val="990"/>
                        </a:lnSpc>
                        <a:defRPr/>
                      </a:pPr>
                      <a:r>
                        <a:rPr lang="en-US" sz="865" spc="-9">
                          <a:solidFill>
                            <a:srgbClr val="000000"/>
                          </a:solidFill>
                          <a:latin typeface="Arial"/>
                        </a:rPr>
                        <a:t>Manœuvre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19">
                          <a:solidFill>
                            <a:srgbClr val="000000"/>
                          </a:solidFill>
                          <a:latin typeface="Arial"/>
                        </a:rPr>
                        <a:t>Jour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80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225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a:solidFill>
                            <a:srgbClr val="000000"/>
                          </a:solidFill>
                          <a:latin typeface="Arial"/>
                        </a:rPr>
                        <a:t>18 000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316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91</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225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a:solidFill>
                            <a:srgbClr val="000000"/>
                          </a:solidFill>
                          <a:latin typeface="Arial"/>
                        </a:rPr>
                        <a:t>20 475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382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8"/>
                  </a:ext>
                </a:extLst>
              </a:tr>
              <a:tr h="140723">
                <a:tc>
                  <a:txBody>
                    <a:bodyPr/>
                    <a:lstStyle/>
                    <a:p>
                      <a:pPr algn="l">
                        <a:lnSpc>
                          <a:spcPts val="976"/>
                        </a:lnSpc>
                        <a:defRPr/>
                      </a:pPr>
                      <a:r>
                        <a:rPr lang="en-US" sz="865" spc="-9">
                          <a:solidFill>
                            <a:srgbClr val="000000"/>
                          </a:solidFill>
                          <a:latin typeface="Arial"/>
                        </a:rPr>
                        <a:t>Charpente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30 500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597</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9"/>
                  </a:ext>
                </a:extLst>
              </a:tr>
              <a:tr h="140723">
                <a:tc>
                  <a:txBody>
                    <a:bodyPr/>
                    <a:lstStyle/>
                    <a:p>
                      <a:pPr algn="l">
                        <a:lnSpc>
                          <a:spcPts val="976"/>
                        </a:lnSpc>
                        <a:defRPr/>
                      </a:pPr>
                      <a:r>
                        <a:rPr lang="en-US" sz="865" spc="-9">
                          <a:solidFill>
                            <a:srgbClr val="000000"/>
                          </a:solidFill>
                          <a:latin typeface="Arial"/>
                        </a:rPr>
                        <a:t>Autres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80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20 000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351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106</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27 700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490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0"/>
                  </a:ext>
                </a:extLst>
              </a:tr>
              <a:tr h="140723">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1"/>
                  </a:ext>
                </a:extLst>
              </a:tr>
              <a:tr h="232795">
                <a:tc>
                  <a:txBody>
                    <a:bodyPr/>
                    <a:lstStyle/>
                    <a:p>
                      <a:pPr algn="l">
                        <a:lnSpc>
                          <a:spcPts val="1000"/>
                        </a:lnSpc>
                        <a:defRPr/>
                      </a:pPr>
                      <a:r>
                        <a:rPr lang="en-US" sz="865" spc="-9">
                          <a:solidFill>
                            <a:srgbClr val="000000"/>
                          </a:solidFill>
                          <a:latin typeface="Arial"/>
                        </a:rPr>
                        <a:t>Transport matériaux</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a:solidFill>
                            <a:srgbClr val="000000"/>
                          </a:solidFill>
                          <a:latin typeface="Arial Bold"/>
                        </a:rPr>
                        <a:t>18 690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328</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a:solidFill>
                            <a:srgbClr val="000000"/>
                          </a:solidFill>
                          <a:latin typeface="Arial Bold"/>
                        </a:rPr>
                        <a:t>18 690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344</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32"/>
                  </a:ext>
                </a:extLst>
              </a:tr>
              <a:tr h="140723">
                <a:tc>
                  <a:txBody>
                    <a:bodyPr/>
                    <a:lstStyle/>
                    <a:p>
                      <a:pPr algn="l">
                        <a:lnSpc>
                          <a:spcPts val="976"/>
                        </a:lnSpc>
                        <a:defRPr/>
                      </a:pPr>
                      <a:r>
                        <a:rPr lang="en-US" sz="865" spc="-9">
                          <a:solidFill>
                            <a:srgbClr val="000000"/>
                          </a:solidFill>
                          <a:latin typeface="Arial"/>
                        </a:rPr>
                        <a:t>Ciment</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24">
                          <a:solidFill>
                            <a:srgbClr val="000000"/>
                          </a:solidFill>
                          <a:latin typeface="Arial"/>
                        </a:rPr>
                        <a:t>sac</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178</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17 800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312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178</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17 800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328</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3"/>
                  </a:ext>
                </a:extLst>
              </a:tr>
              <a:tr h="232272">
                <a:tc>
                  <a:txBody>
                    <a:bodyPr/>
                    <a:lstStyle/>
                    <a:p>
                      <a:pPr algn="l">
                        <a:lnSpc>
                          <a:spcPts val="990"/>
                        </a:lnSpc>
                        <a:defRPr/>
                      </a:pPr>
                      <a:r>
                        <a:rPr lang="en-US" sz="865" spc="-9">
                          <a:solidFill>
                            <a:srgbClr val="000000"/>
                          </a:solidFill>
                          <a:latin typeface="Arial"/>
                        </a:rPr>
                        <a:t>Débarquement ciment</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24">
                          <a:solidFill>
                            <a:srgbClr val="000000"/>
                          </a:solidFill>
                          <a:latin typeface="Arial"/>
                        </a:rPr>
                        <a:t>sac</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178</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890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178</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890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4"/>
                  </a:ext>
                </a:extLst>
              </a:tr>
              <a:tr h="140723">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5"/>
                  </a:ext>
                </a:extLst>
              </a:tr>
              <a:tr h="140723">
                <a:tc gridSpan="2">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hMerge="1">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6"/>
                  </a:ext>
                </a:extLst>
              </a:tr>
              <a:tr h="140723">
                <a:tc>
                  <a:txBody>
                    <a:bodyPr/>
                    <a:lstStyle/>
                    <a:p>
                      <a:pPr algn="l">
                        <a:lnSpc>
                          <a:spcPts val="976"/>
                        </a:lnSpc>
                        <a:defRPr/>
                      </a:pPr>
                      <a:r>
                        <a:rPr lang="en-US" sz="865">
                          <a:solidFill>
                            <a:srgbClr val="000000"/>
                          </a:solidFill>
                          <a:latin typeface="Arial"/>
                        </a:rPr>
                        <a:t>Fenêtres 33x33</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1 750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8 750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165</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7"/>
                  </a:ext>
                </a:extLst>
              </a:tr>
              <a:tr h="140723">
                <a:tc>
                  <a:txBody>
                    <a:bodyPr/>
                    <a:lstStyle/>
                    <a:p>
                      <a:pPr algn="l">
                        <a:lnSpc>
                          <a:spcPts val="976"/>
                        </a:lnSpc>
                        <a:defRPr/>
                      </a:pPr>
                      <a:r>
                        <a:rPr lang="en-US" sz="865">
                          <a:solidFill>
                            <a:srgbClr val="000000"/>
                          </a:solidFill>
                          <a:latin typeface="Arial"/>
                        </a:rPr>
                        <a:t>Fenêtres 42x33</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1</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2 750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2 750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8"/>
                  </a:ext>
                </a:extLst>
              </a:tr>
              <a:tr h="141770">
                <a:tc>
                  <a:txBody>
                    <a:bodyPr/>
                    <a:lstStyle/>
                    <a:p>
                      <a:pPr algn="l">
                        <a:lnSpc>
                          <a:spcPts val="990"/>
                        </a:lnSpc>
                        <a:defRPr/>
                      </a:pPr>
                      <a:r>
                        <a:rPr lang="en-US" sz="865" spc="-9">
                          <a:solidFill>
                            <a:srgbClr val="000000"/>
                          </a:solidFill>
                          <a:latin typeface="Arial"/>
                        </a:rPr>
                        <a:t>Vernissages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9"/>
                  </a:ext>
                </a:extLst>
              </a:tr>
              <a:tr h="148570">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40"/>
                  </a:ext>
                </a:extLst>
              </a:tr>
              <a:tr h="164788">
                <a:tc>
                  <a:txBody>
                    <a:bodyPr/>
                    <a:lstStyle/>
                    <a:p>
                      <a:pPr algn="l">
                        <a:lnSpc>
                          <a:spcPts val="1009"/>
                        </a:lnSpc>
                        <a:defRPr/>
                      </a:pPr>
                      <a:r>
                        <a:rPr lang="en-US" sz="865" spc="-9">
                          <a:solidFill>
                            <a:srgbClr val="000000"/>
                          </a:solidFill>
                          <a:latin typeface="Arial"/>
                        </a:rPr>
                        <a:t>TOTAL</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9"/>
                        </a:lnSpc>
                        <a:defRPr/>
                      </a:pPr>
                      <a:r>
                        <a:rPr lang="en-US" sz="865">
                          <a:solidFill>
                            <a:srgbClr val="000000"/>
                          </a:solidFill>
                          <a:latin typeface="Arial Bold"/>
                        </a:rPr>
                        <a:t>478 320</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9"/>
                        </a:lnSpc>
                        <a:defRPr/>
                      </a:pPr>
                      <a:r>
                        <a:rPr lang="en-US" sz="865" spc="-24">
                          <a:solidFill>
                            <a:srgbClr val="000000"/>
                          </a:solidFill>
                          <a:latin typeface="Arial Bold"/>
                        </a:rPr>
                        <a:t>8 392</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9"/>
                        </a:lnSpc>
                        <a:defRPr/>
                      </a:pPr>
                      <a:r>
                        <a:rPr lang="en-US" sz="865" spc="-48">
                          <a:solidFill>
                            <a:srgbClr val="000000"/>
                          </a:solidFill>
                          <a:latin typeface="Arial Bold"/>
                        </a:rPr>
                        <a:t>0</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9"/>
                        </a:lnSpc>
                        <a:defRPr/>
                      </a:pPr>
                      <a:r>
                        <a:rPr lang="en-US" sz="865" spc="-48">
                          <a:solidFill>
                            <a:srgbClr val="000000"/>
                          </a:solidFill>
                          <a:latin typeface="Arial Bold"/>
                        </a:rPr>
                        <a:t>0</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9"/>
                        </a:lnSpc>
                        <a:defRPr/>
                      </a:pPr>
                      <a:r>
                        <a:rPr lang="en-US" sz="865">
                          <a:solidFill>
                            <a:srgbClr val="000000"/>
                          </a:solidFill>
                          <a:latin typeface="Arial Bold"/>
                        </a:rPr>
                        <a:t>539 080</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9"/>
                        </a:lnSpc>
                        <a:defRPr/>
                      </a:pPr>
                      <a:r>
                        <a:rPr lang="en-US" sz="865" spc="-24">
                          <a:solidFill>
                            <a:srgbClr val="000000"/>
                          </a:solidFill>
                          <a:latin typeface="Arial Bold"/>
                        </a:rPr>
                        <a:t>9 976</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41"/>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144000" y="3243917"/>
            <a:ext cx="4622026" cy="1424648"/>
          </a:xfrm>
          <a:prstGeom prst="rect">
            <a:avLst/>
          </a:prstGeom>
        </p:spPr>
        <p:txBody>
          <a:bodyPr lIns="0" tIns="0" rIns="0" bIns="0" rtlCol="0" anchor="t">
            <a:spAutoFit/>
          </a:bodyPr>
          <a:lstStyle/>
          <a:p>
            <a:pPr algn="l">
              <a:lnSpc>
                <a:spcPts val="2707"/>
              </a:lnSpc>
            </a:pPr>
            <a:r>
              <a:rPr lang="en-US" sz="2354">
                <a:solidFill>
                  <a:srgbClr val="000000"/>
                </a:solidFill>
                <a:latin typeface="Arial Bold"/>
              </a:rPr>
              <a:t>BILAN FINANCIER FINITION (CUISINE - BLOC SANITAIRE – GLACIS</a:t>
            </a:r>
          </a:p>
          <a:p>
            <a:pPr algn="l">
              <a:lnSpc>
                <a:spcPts val="2707"/>
              </a:lnSpc>
            </a:pPr>
            <a:r>
              <a:rPr lang="en-US" sz="2354" spc="-49">
                <a:solidFill>
                  <a:srgbClr val="000000"/>
                </a:solidFill>
                <a:latin typeface="Arial Bold"/>
              </a:rPr>
              <a:t>Base ESF Bois Masa)</a:t>
            </a:r>
          </a:p>
        </p:txBody>
      </p:sp>
      <p:sp>
        <p:nvSpPr>
          <p:cNvPr id="3" name="TextBox 3"/>
          <p:cNvSpPr txBox="1"/>
          <p:nvPr/>
        </p:nvSpPr>
        <p:spPr>
          <a:xfrm>
            <a:off x="3110338" y="1961587"/>
            <a:ext cx="334656" cy="163172"/>
          </a:xfrm>
          <a:prstGeom prst="rect">
            <a:avLst/>
          </a:prstGeom>
        </p:spPr>
        <p:txBody>
          <a:bodyPr lIns="0" tIns="0" rIns="0" bIns="0" rtlCol="0" anchor="t">
            <a:spAutoFit/>
          </a:bodyPr>
          <a:lstStyle/>
          <a:p>
            <a:pPr algn="l">
              <a:lnSpc>
                <a:spcPts val="1038"/>
              </a:lnSpc>
            </a:pPr>
            <a:r>
              <a:rPr lang="en-US" sz="865" spc="-9">
                <a:solidFill>
                  <a:srgbClr val="000000"/>
                </a:solidFill>
                <a:latin typeface="Arial"/>
              </a:rPr>
              <a:t>Taux=</a:t>
            </a:r>
          </a:p>
        </p:txBody>
      </p:sp>
      <p:sp>
        <p:nvSpPr>
          <p:cNvPr id="4" name="TextBox 4"/>
          <p:cNvSpPr txBox="1"/>
          <p:nvPr/>
        </p:nvSpPr>
        <p:spPr>
          <a:xfrm>
            <a:off x="3866611" y="1961587"/>
            <a:ext cx="147786" cy="163172"/>
          </a:xfrm>
          <a:prstGeom prst="rect">
            <a:avLst/>
          </a:prstGeom>
        </p:spPr>
        <p:txBody>
          <a:bodyPr lIns="0" tIns="0" rIns="0" bIns="0" rtlCol="0" anchor="t">
            <a:spAutoFit/>
          </a:bodyPr>
          <a:lstStyle/>
          <a:p>
            <a:pPr algn="l">
              <a:lnSpc>
                <a:spcPts val="1038"/>
              </a:lnSpc>
            </a:pPr>
            <a:r>
              <a:rPr lang="en-US" sz="865" spc="-24">
                <a:solidFill>
                  <a:srgbClr val="000000"/>
                </a:solidFill>
                <a:latin typeface="Arial"/>
              </a:rPr>
              <a:t>54</a:t>
            </a:r>
          </a:p>
        </p:txBody>
      </p:sp>
      <p:graphicFrame>
        <p:nvGraphicFramePr>
          <p:cNvPr id="5" name="Table 5"/>
          <p:cNvGraphicFramePr>
            <a:graphicFrameLocks noGrp="1"/>
          </p:cNvGraphicFramePr>
          <p:nvPr/>
        </p:nvGraphicFramePr>
        <p:xfrm>
          <a:off x="1206342" y="2114011"/>
          <a:ext cx="5544136" cy="7256399"/>
        </p:xfrm>
        <a:graphic>
          <a:graphicData uri="http://schemas.openxmlformats.org/drawingml/2006/table">
            <a:tbl>
              <a:tblPr/>
              <a:tblGrid>
                <a:gridCol w="1212115">
                  <a:extLst>
                    <a:ext uri="{9D8B030D-6E8A-4147-A177-3AD203B41FA5}">
                      <a16:colId xmlns:a16="http://schemas.microsoft.com/office/drawing/2014/main" val="20000"/>
                    </a:ext>
                  </a:extLst>
                </a:gridCol>
                <a:gridCol w="539962">
                  <a:extLst>
                    <a:ext uri="{9D8B030D-6E8A-4147-A177-3AD203B41FA5}">
                      <a16:colId xmlns:a16="http://schemas.microsoft.com/office/drawing/2014/main" val="20001"/>
                    </a:ext>
                  </a:extLst>
                </a:gridCol>
                <a:gridCol w="518118">
                  <a:extLst>
                    <a:ext uri="{9D8B030D-6E8A-4147-A177-3AD203B41FA5}">
                      <a16:colId xmlns:a16="http://schemas.microsoft.com/office/drawing/2014/main" val="20002"/>
                    </a:ext>
                  </a:extLst>
                </a:gridCol>
                <a:gridCol w="403851">
                  <a:extLst>
                    <a:ext uri="{9D8B030D-6E8A-4147-A177-3AD203B41FA5}">
                      <a16:colId xmlns:a16="http://schemas.microsoft.com/office/drawing/2014/main" val="20003"/>
                    </a:ext>
                  </a:extLst>
                </a:gridCol>
                <a:gridCol w="518678">
                  <a:extLst>
                    <a:ext uri="{9D8B030D-6E8A-4147-A177-3AD203B41FA5}">
                      <a16:colId xmlns:a16="http://schemas.microsoft.com/office/drawing/2014/main" val="20004"/>
                    </a:ext>
                  </a:extLst>
                </a:gridCol>
                <a:gridCol w="452582">
                  <a:extLst>
                    <a:ext uri="{9D8B030D-6E8A-4147-A177-3AD203B41FA5}">
                      <a16:colId xmlns:a16="http://schemas.microsoft.com/office/drawing/2014/main" val="20005"/>
                    </a:ext>
                  </a:extLst>
                </a:gridCol>
                <a:gridCol w="518678">
                  <a:extLst>
                    <a:ext uri="{9D8B030D-6E8A-4147-A177-3AD203B41FA5}">
                      <a16:colId xmlns:a16="http://schemas.microsoft.com/office/drawing/2014/main" val="20006"/>
                    </a:ext>
                  </a:extLst>
                </a:gridCol>
                <a:gridCol w="408332">
                  <a:extLst>
                    <a:ext uri="{9D8B030D-6E8A-4147-A177-3AD203B41FA5}">
                      <a16:colId xmlns:a16="http://schemas.microsoft.com/office/drawing/2014/main" val="20007"/>
                    </a:ext>
                  </a:extLst>
                </a:gridCol>
                <a:gridCol w="518678">
                  <a:extLst>
                    <a:ext uri="{9D8B030D-6E8A-4147-A177-3AD203B41FA5}">
                      <a16:colId xmlns:a16="http://schemas.microsoft.com/office/drawing/2014/main" val="20008"/>
                    </a:ext>
                  </a:extLst>
                </a:gridCol>
                <a:gridCol w="453142">
                  <a:extLst>
                    <a:ext uri="{9D8B030D-6E8A-4147-A177-3AD203B41FA5}">
                      <a16:colId xmlns:a16="http://schemas.microsoft.com/office/drawing/2014/main" val="20009"/>
                    </a:ext>
                  </a:extLst>
                </a:gridCol>
              </a:tblGrid>
              <a:tr h="164625">
                <a:tc gridSpan="2">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gridSpan="4">
                  <a:txBody>
                    <a:bodyPr/>
                    <a:lstStyle/>
                    <a:p>
                      <a:pPr algn="ctr">
                        <a:lnSpc>
                          <a:spcPts val="1000"/>
                        </a:lnSpc>
                        <a:defRPr/>
                      </a:pPr>
                      <a:r>
                        <a:rPr lang="en-US" sz="865" spc="-9">
                          <a:solidFill>
                            <a:srgbClr val="000000"/>
                          </a:solidFill>
                          <a:latin typeface="Arial Bold"/>
                        </a:rPr>
                        <a:t>Prévisionnel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9">
                          <a:solidFill>
                            <a:srgbClr val="000000"/>
                          </a:solidFill>
                          <a:latin typeface="Arial Bold"/>
                        </a:rPr>
                        <a:t>Prévisionnel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9">
                          <a:solidFill>
                            <a:srgbClr val="000000"/>
                          </a:solidFill>
                          <a:latin typeface="Arial Bold"/>
                        </a:rPr>
                        <a:t>Prévisionnel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9">
                          <a:solidFill>
                            <a:srgbClr val="000000"/>
                          </a:solidFill>
                          <a:latin typeface="Arial Bold"/>
                        </a:rPr>
                        <a:t>Prévisionnel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gridSpan="4">
                  <a:txBody>
                    <a:bodyPr/>
                    <a:lstStyle/>
                    <a:p>
                      <a:pPr algn="ctr">
                        <a:lnSpc>
                          <a:spcPts val="1000"/>
                        </a:lnSpc>
                        <a:defRPr/>
                      </a:pPr>
                      <a:r>
                        <a:rPr lang="en-US" sz="865" spc="-19">
                          <a:solidFill>
                            <a:srgbClr val="000000"/>
                          </a:solidFill>
                          <a:latin typeface="Arial Bold"/>
                        </a:rPr>
                        <a:t>Réel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19">
                          <a:solidFill>
                            <a:srgbClr val="000000"/>
                          </a:solidFill>
                          <a:latin typeface="Arial Bold"/>
                        </a:rPr>
                        <a:t>Réel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19">
                          <a:solidFill>
                            <a:srgbClr val="000000"/>
                          </a:solidFill>
                          <a:latin typeface="Arial Bold"/>
                        </a:rPr>
                        <a:t>Réel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19">
                          <a:solidFill>
                            <a:srgbClr val="000000"/>
                          </a:solidFill>
                          <a:latin typeface="Arial Bold"/>
                        </a:rPr>
                        <a:t>Réel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47542">
                <a:tc>
                  <a:txBody>
                    <a:bodyPr/>
                    <a:lstStyle/>
                    <a:p>
                      <a:pPr algn="l">
                        <a:lnSpc>
                          <a:spcPts val="1038"/>
                        </a:lnSpc>
                        <a:defRPr/>
                      </a:pPr>
                      <a:r>
                        <a:rPr lang="en-US" sz="865" spc="-9">
                          <a:solidFill>
                            <a:srgbClr val="000000"/>
                          </a:solidFill>
                          <a:latin typeface="Arial Bold"/>
                        </a:rPr>
                        <a:t>Descriptif</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38"/>
                        </a:lnSpc>
                        <a:defRPr/>
                      </a:pPr>
                      <a:r>
                        <a:rPr lang="en-US" sz="865" spc="-9">
                          <a:solidFill>
                            <a:srgbClr val="000000"/>
                          </a:solidFill>
                          <a:latin typeface="Arial Bold"/>
                        </a:rPr>
                        <a:t>Mesure</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1038"/>
                        </a:lnSpc>
                        <a:defRPr/>
                      </a:pPr>
                      <a:r>
                        <a:rPr lang="en-US" sz="865" spc="-9">
                          <a:solidFill>
                            <a:srgbClr val="000000"/>
                          </a:solidFill>
                          <a:latin typeface="Arial Bold"/>
                        </a:rPr>
                        <a:t>Quantité</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00"/>
                        </a:lnSpc>
                        <a:defRPr/>
                      </a:pPr>
                      <a:r>
                        <a:rPr lang="en-US" sz="865" spc="-19">
                          <a:solidFill>
                            <a:srgbClr val="000000"/>
                          </a:solidFill>
                          <a:latin typeface="Arial Bold"/>
                        </a:rPr>
                        <a:t>Prix U.</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00"/>
                        </a:lnSpc>
                        <a:defRPr/>
                      </a:pPr>
                      <a:r>
                        <a:rPr lang="en-US" sz="865" spc="-24">
                          <a:solidFill>
                            <a:srgbClr val="000000"/>
                          </a:solidFill>
                          <a:latin typeface="Arial Bold"/>
                        </a:rPr>
                        <a:t>Total en HTG</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ctr">
                        <a:lnSpc>
                          <a:spcPts val="998"/>
                        </a:lnSpc>
                        <a:defRPr/>
                      </a:pPr>
                      <a:r>
                        <a:rPr lang="en-US" sz="865" spc="-9">
                          <a:solidFill>
                            <a:srgbClr val="000000"/>
                          </a:solidFill>
                          <a:latin typeface="Arial Bold"/>
                        </a:rPr>
                        <a:t>Total en euro</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1038"/>
                        </a:lnSpc>
                        <a:defRPr/>
                      </a:pPr>
                      <a:r>
                        <a:rPr lang="en-US" sz="865" spc="-9">
                          <a:solidFill>
                            <a:srgbClr val="000000"/>
                          </a:solidFill>
                          <a:latin typeface="Arial Bold"/>
                        </a:rPr>
                        <a:t>Quantité</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00"/>
                        </a:lnSpc>
                        <a:defRPr/>
                      </a:pPr>
                      <a:r>
                        <a:rPr lang="en-US" sz="865" spc="-19">
                          <a:solidFill>
                            <a:srgbClr val="000000"/>
                          </a:solidFill>
                          <a:latin typeface="Arial Bold"/>
                        </a:rPr>
                        <a:t>Prix U.</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00"/>
                        </a:lnSpc>
                        <a:defRPr/>
                      </a:pPr>
                      <a:r>
                        <a:rPr lang="en-US" sz="865" spc="-24">
                          <a:solidFill>
                            <a:srgbClr val="000000"/>
                          </a:solidFill>
                          <a:latin typeface="Arial Bold"/>
                        </a:rPr>
                        <a:t>Total en HTG</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ctr">
                        <a:lnSpc>
                          <a:spcPts val="998"/>
                        </a:lnSpc>
                        <a:defRPr/>
                      </a:pPr>
                      <a:r>
                        <a:rPr lang="en-US" sz="865" spc="-9">
                          <a:solidFill>
                            <a:srgbClr val="000000"/>
                          </a:solidFill>
                          <a:latin typeface="Arial Bold"/>
                        </a:rPr>
                        <a:t>Total en euro</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40585">
                <a:tc>
                  <a:txBody>
                    <a:bodyPr/>
                    <a:lstStyle/>
                    <a:p>
                      <a:pPr algn="l">
                        <a:lnSpc>
                          <a:spcPts val="976"/>
                        </a:lnSpc>
                        <a:defRPr/>
                      </a:pPr>
                      <a:r>
                        <a:rPr lang="en-US" sz="865">
                          <a:solidFill>
                            <a:srgbClr val="000000"/>
                          </a:solidFill>
                          <a:latin typeface="Arial"/>
                        </a:rPr>
                        <a:t>Matériaux locaux</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a:solidFill>
                            <a:srgbClr val="000000"/>
                          </a:solidFill>
                          <a:latin typeface="Arial Bold"/>
                        </a:rPr>
                        <a:t>94 450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1 749</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a:solidFill>
                            <a:srgbClr val="000000"/>
                          </a:solidFill>
                          <a:latin typeface="Arial Bold"/>
                        </a:rPr>
                        <a:t>116 850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2 293</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141107">
                <a:tc>
                  <a:txBody>
                    <a:bodyPr/>
                    <a:lstStyle/>
                    <a:p>
                      <a:pPr algn="l">
                        <a:lnSpc>
                          <a:spcPts val="976"/>
                        </a:lnSpc>
                        <a:defRPr/>
                      </a:pPr>
                      <a:r>
                        <a:rPr lang="en-US" sz="865" spc="-9">
                          <a:solidFill>
                            <a:srgbClr val="000000"/>
                          </a:solidFill>
                          <a:latin typeface="Arial"/>
                        </a:rPr>
                        <a:t>Gravier</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Brouettes</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27</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3 375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63</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42152">
                <a:tc>
                  <a:txBody>
                    <a:bodyPr/>
                    <a:lstStyle/>
                    <a:p>
                      <a:pPr algn="l">
                        <a:lnSpc>
                          <a:spcPts val="990"/>
                        </a:lnSpc>
                        <a:defRPr/>
                      </a:pPr>
                      <a:r>
                        <a:rPr lang="en-US" sz="865" spc="-9">
                          <a:solidFill>
                            <a:srgbClr val="000000"/>
                          </a:solidFill>
                          <a:latin typeface="Arial"/>
                        </a:rPr>
                        <a:t>Gravier</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9">
                          <a:solidFill>
                            <a:srgbClr val="000000"/>
                          </a:solidFill>
                          <a:latin typeface="Arial"/>
                        </a:rPr>
                        <a:t>Brouettes</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170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a:solidFill>
                            <a:srgbClr val="000000"/>
                          </a:solidFill>
                          <a:latin typeface="Arial"/>
                        </a:rPr>
                        <a:t>25 500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472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180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a:solidFill>
                            <a:srgbClr val="000000"/>
                          </a:solidFill>
                          <a:latin typeface="Arial"/>
                        </a:rPr>
                        <a:t>27 000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530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40585">
                <a:tc>
                  <a:txBody>
                    <a:bodyPr/>
                    <a:lstStyle/>
                    <a:p>
                      <a:pPr algn="l">
                        <a:lnSpc>
                          <a:spcPts val="976"/>
                        </a:lnSpc>
                        <a:defRPr/>
                      </a:pPr>
                      <a:r>
                        <a:rPr lang="en-US" sz="865" spc="-9">
                          <a:solidFill>
                            <a:srgbClr val="000000"/>
                          </a:solidFill>
                          <a:latin typeface="Arial"/>
                        </a:rPr>
                        <a:t>Sable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Brouettes</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455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56 875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1 053</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636</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79 500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1 560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40585">
                <a:tc>
                  <a:txBody>
                    <a:bodyPr/>
                    <a:lstStyle/>
                    <a:p>
                      <a:pPr algn="l">
                        <a:lnSpc>
                          <a:spcPts val="976"/>
                        </a:lnSpc>
                        <a:defRPr/>
                      </a:pPr>
                      <a:r>
                        <a:rPr lang="en-US" sz="865" spc="-24">
                          <a:solidFill>
                            <a:srgbClr val="000000"/>
                          </a:solidFill>
                          <a:latin typeface="Arial"/>
                        </a:rPr>
                        <a:t>Eau</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drums</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58</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8 700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161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69</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10 350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203</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40585">
                <a:tc>
                  <a:txBody>
                    <a:bodyPr/>
                    <a:lstStyle/>
                    <a:p>
                      <a:pPr algn="l">
                        <a:lnSpc>
                          <a:spcPts val="976"/>
                        </a:lnSpc>
                        <a:defRPr/>
                      </a:pPr>
                      <a:r>
                        <a:rPr lang="en-US" sz="865" spc="-9">
                          <a:solidFill>
                            <a:srgbClr val="000000"/>
                          </a:solidFill>
                          <a:latin typeface="Arial"/>
                        </a:rPr>
                        <a:t>Autres matériaux</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a:solidFill>
                            <a:srgbClr val="000000"/>
                          </a:solidFill>
                          <a:latin typeface="Arial Bold"/>
                        </a:rPr>
                        <a:t>109 025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2 019</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a:solidFill>
                            <a:srgbClr val="000000"/>
                          </a:solidFill>
                          <a:latin typeface="Arial Bold"/>
                        </a:rPr>
                        <a:t>29 806</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581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r h="140585">
                <a:tc>
                  <a:txBody>
                    <a:bodyPr/>
                    <a:lstStyle/>
                    <a:p>
                      <a:pPr algn="l">
                        <a:lnSpc>
                          <a:spcPts val="976"/>
                        </a:lnSpc>
                        <a:defRPr/>
                      </a:pPr>
                      <a:r>
                        <a:rPr lang="en-US" sz="865">
                          <a:solidFill>
                            <a:srgbClr val="000000"/>
                          </a:solidFill>
                          <a:latin typeface="Arial"/>
                        </a:rPr>
                        <a:t>Fer 3/8</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barre</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51</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11 475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213</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40585">
                <a:tc>
                  <a:txBody>
                    <a:bodyPr/>
                    <a:lstStyle/>
                    <a:p>
                      <a:pPr algn="l">
                        <a:lnSpc>
                          <a:spcPts val="976"/>
                        </a:lnSpc>
                        <a:defRPr/>
                      </a:pPr>
                      <a:r>
                        <a:rPr lang="en-US" sz="865">
                          <a:solidFill>
                            <a:srgbClr val="000000"/>
                          </a:solidFill>
                          <a:latin typeface="Arial"/>
                        </a:rPr>
                        <a:t>Barres fer 1/4</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barre</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38</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75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2 850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53</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42152">
                <a:tc>
                  <a:txBody>
                    <a:bodyPr/>
                    <a:lstStyle/>
                    <a:p>
                      <a:pPr algn="l">
                        <a:lnSpc>
                          <a:spcPts val="990"/>
                        </a:lnSpc>
                        <a:defRPr/>
                      </a:pPr>
                      <a:r>
                        <a:rPr lang="en-US" sz="865" spc="-9">
                          <a:solidFill>
                            <a:srgbClr val="000000"/>
                          </a:solidFill>
                          <a:latin typeface="Arial"/>
                        </a:rPr>
                        <a:t>fil à ligature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9">
                          <a:solidFill>
                            <a:srgbClr val="000000"/>
                          </a:solidFill>
                          <a:latin typeface="Arial"/>
                        </a:rPr>
                        <a:t>rouleau</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14</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700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13</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40585">
                <a:tc>
                  <a:txBody>
                    <a:bodyPr/>
                    <a:lstStyle/>
                    <a:p>
                      <a:pPr algn="l">
                        <a:lnSpc>
                          <a:spcPts val="976"/>
                        </a:lnSpc>
                        <a:defRPr/>
                      </a:pPr>
                      <a:r>
                        <a:rPr lang="en-US" sz="865" spc="-9">
                          <a:solidFill>
                            <a:srgbClr val="000000"/>
                          </a:solidFill>
                          <a:latin typeface="Arial"/>
                        </a:rPr>
                        <a:t>Ciment</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24">
                          <a:solidFill>
                            <a:srgbClr val="000000"/>
                          </a:solidFill>
                          <a:latin typeface="Arial"/>
                        </a:rPr>
                        <a:t>sac</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260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91 000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1 685</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40585">
                <a:tc>
                  <a:txBody>
                    <a:bodyPr/>
                    <a:lstStyle/>
                    <a:p>
                      <a:pPr algn="l">
                        <a:lnSpc>
                          <a:spcPts val="976"/>
                        </a:lnSpc>
                        <a:defRPr/>
                      </a:pPr>
                      <a:r>
                        <a:rPr lang="en-US" sz="865">
                          <a:solidFill>
                            <a:srgbClr val="000000"/>
                          </a:solidFill>
                          <a:latin typeface="Arial"/>
                        </a:rPr>
                        <a:t>Blocs # 15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Unité</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600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40585">
                <a:tc>
                  <a:txBody>
                    <a:bodyPr/>
                    <a:lstStyle/>
                    <a:p>
                      <a:pPr algn="l">
                        <a:lnSpc>
                          <a:spcPts val="976"/>
                        </a:lnSpc>
                        <a:defRPr/>
                      </a:pPr>
                      <a:r>
                        <a:rPr lang="en-US" sz="865" spc="-9">
                          <a:solidFill>
                            <a:srgbClr val="000000"/>
                          </a:solidFill>
                          <a:latin typeface="Arial"/>
                        </a:rPr>
                        <a:t>Planche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24">
                          <a:solidFill>
                            <a:srgbClr val="000000"/>
                          </a:solidFill>
                          <a:latin typeface="Arial"/>
                        </a:rPr>
                        <a:t>dz</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2</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6 000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118</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40585">
                <a:tc>
                  <a:txBody>
                    <a:bodyPr/>
                    <a:lstStyle/>
                    <a:p>
                      <a:pPr algn="l">
                        <a:lnSpc>
                          <a:spcPts val="976"/>
                        </a:lnSpc>
                        <a:defRPr/>
                      </a:pPr>
                      <a:r>
                        <a:rPr lang="en-US" sz="865">
                          <a:solidFill>
                            <a:srgbClr val="000000"/>
                          </a:solidFill>
                          <a:latin typeface="Arial"/>
                        </a:rPr>
                        <a:t>Blocs de vers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24</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126</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3 035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60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40585">
                <a:tc>
                  <a:txBody>
                    <a:bodyPr/>
                    <a:lstStyle/>
                    <a:p>
                      <a:pPr algn="l">
                        <a:lnSpc>
                          <a:spcPts val="976"/>
                        </a:lnSpc>
                        <a:defRPr/>
                      </a:pPr>
                      <a:r>
                        <a:rPr lang="en-US" sz="865">
                          <a:solidFill>
                            <a:srgbClr val="000000"/>
                          </a:solidFill>
                          <a:latin typeface="Arial"/>
                        </a:rPr>
                        <a:t>colle 8 onces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flacon</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4</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175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700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42152">
                <a:tc>
                  <a:txBody>
                    <a:bodyPr/>
                    <a:lstStyle/>
                    <a:p>
                      <a:pPr algn="l">
                        <a:lnSpc>
                          <a:spcPts val="990"/>
                        </a:lnSpc>
                        <a:defRPr/>
                      </a:pPr>
                      <a:r>
                        <a:rPr lang="en-US" sz="865">
                          <a:solidFill>
                            <a:srgbClr val="000000"/>
                          </a:solidFill>
                          <a:latin typeface="Arial"/>
                        </a:rPr>
                        <a:t>petits clous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9">
                          <a:solidFill>
                            <a:srgbClr val="000000"/>
                          </a:solidFill>
                          <a:latin typeface="Arial"/>
                        </a:rPr>
                        <a:t>boites</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1</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4</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40585">
                <a:tc>
                  <a:txBody>
                    <a:bodyPr/>
                    <a:lstStyle/>
                    <a:p>
                      <a:pPr algn="l">
                        <a:lnSpc>
                          <a:spcPts val="976"/>
                        </a:lnSpc>
                        <a:defRPr/>
                      </a:pPr>
                      <a:r>
                        <a:rPr lang="en-US" sz="865">
                          <a:solidFill>
                            <a:srgbClr val="000000"/>
                          </a:solidFill>
                          <a:latin typeface="Arial"/>
                        </a:rPr>
                        <a:t>clous 2"</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boites</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4</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3</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40585">
                <a:tc>
                  <a:txBody>
                    <a:bodyPr/>
                    <a:lstStyle/>
                    <a:p>
                      <a:pPr algn="l">
                        <a:lnSpc>
                          <a:spcPts val="976"/>
                        </a:lnSpc>
                        <a:defRPr/>
                      </a:pPr>
                      <a:r>
                        <a:rPr lang="en-US" sz="865">
                          <a:solidFill>
                            <a:srgbClr val="000000"/>
                          </a:solidFill>
                          <a:latin typeface="Arial"/>
                        </a:rPr>
                        <a:t>sablé 8</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feuille</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4</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3</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40585">
                <a:tc>
                  <a:txBody>
                    <a:bodyPr/>
                    <a:lstStyle/>
                    <a:p>
                      <a:pPr algn="l">
                        <a:lnSpc>
                          <a:spcPts val="976"/>
                        </a:lnSpc>
                        <a:defRPr/>
                      </a:pPr>
                      <a:r>
                        <a:rPr lang="en-US" sz="865" spc="-9">
                          <a:solidFill>
                            <a:srgbClr val="000000"/>
                          </a:solidFill>
                          <a:latin typeface="Arial"/>
                        </a:rPr>
                        <a:t>sablé</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feuille</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2</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40585">
                <a:tc>
                  <a:txBody>
                    <a:bodyPr/>
                    <a:lstStyle/>
                    <a:p>
                      <a:pPr algn="l">
                        <a:lnSpc>
                          <a:spcPts val="976"/>
                        </a:lnSpc>
                        <a:defRPr/>
                      </a:pPr>
                      <a:r>
                        <a:rPr lang="en-US" sz="865">
                          <a:solidFill>
                            <a:srgbClr val="000000"/>
                          </a:solidFill>
                          <a:latin typeface="Arial"/>
                        </a:rPr>
                        <a:t>vernis clair</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quart</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1</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4</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40585">
                <a:tc>
                  <a:txBody>
                    <a:bodyPr/>
                    <a:lstStyle/>
                    <a:p>
                      <a:pPr algn="l">
                        <a:lnSpc>
                          <a:spcPts val="976"/>
                        </a:lnSpc>
                        <a:defRPr/>
                      </a:pPr>
                      <a:r>
                        <a:rPr lang="en-US" sz="865" spc="-9">
                          <a:solidFill>
                            <a:srgbClr val="000000"/>
                          </a:solidFill>
                          <a:latin typeface="Arial"/>
                        </a:rPr>
                        <a:t>Toles (dallots)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feuille</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18</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1 060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19 071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374</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142152">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140585">
                <a:tc>
                  <a:txBody>
                    <a:bodyPr/>
                    <a:lstStyle/>
                    <a:p>
                      <a:pPr algn="l">
                        <a:lnSpc>
                          <a:spcPts val="976"/>
                        </a:lnSpc>
                        <a:defRPr/>
                      </a:pPr>
                      <a:r>
                        <a:rPr lang="en-US" sz="865" spc="-9">
                          <a:solidFill>
                            <a:srgbClr val="000000"/>
                          </a:solidFill>
                          <a:latin typeface="Arial"/>
                        </a:rPr>
                        <a:t>Maind'œuvre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a:solidFill>
                            <a:srgbClr val="000000"/>
                          </a:solidFill>
                          <a:latin typeface="Arial Bold"/>
                        </a:rPr>
                        <a:t>108 850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2 016</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a:solidFill>
                            <a:srgbClr val="000000"/>
                          </a:solidFill>
                          <a:latin typeface="Arial Bold"/>
                        </a:rPr>
                        <a:t>69 675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1 367</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23"/>
                  </a:ext>
                </a:extLst>
              </a:tr>
              <a:tr h="140585">
                <a:tc>
                  <a:txBody>
                    <a:bodyPr/>
                    <a:lstStyle/>
                    <a:p>
                      <a:pPr algn="l">
                        <a:lnSpc>
                          <a:spcPts val="976"/>
                        </a:lnSpc>
                        <a:defRPr/>
                      </a:pPr>
                      <a:r>
                        <a:rPr lang="en-US" sz="865" spc="-9">
                          <a:solidFill>
                            <a:srgbClr val="000000"/>
                          </a:solidFill>
                          <a:latin typeface="Arial"/>
                        </a:rPr>
                        <a:t>Fouille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24">
                          <a:solidFill>
                            <a:srgbClr val="000000"/>
                          </a:solidFill>
                          <a:latin typeface="Arial"/>
                        </a:rPr>
                        <a:t>m³</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15 000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278</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15 000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294</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140585">
                <a:tc>
                  <a:txBody>
                    <a:bodyPr/>
                    <a:lstStyle/>
                    <a:p>
                      <a:pPr algn="l">
                        <a:lnSpc>
                          <a:spcPts val="976"/>
                        </a:lnSpc>
                        <a:defRPr/>
                      </a:pPr>
                      <a:r>
                        <a:rPr lang="en-US" sz="865">
                          <a:solidFill>
                            <a:srgbClr val="000000"/>
                          </a:solidFill>
                          <a:latin typeface="Arial"/>
                        </a:rPr>
                        <a:t>Boss en chef</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19">
                          <a:solidFill>
                            <a:srgbClr val="000000"/>
                          </a:solidFill>
                          <a:latin typeface="Arial"/>
                        </a:rPr>
                        <a:t>Jour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26</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13 000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241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26</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13 000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255</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140585">
                <a:tc>
                  <a:txBody>
                    <a:bodyPr/>
                    <a:lstStyle/>
                    <a:p>
                      <a:pPr algn="l">
                        <a:lnSpc>
                          <a:spcPts val="976"/>
                        </a:lnSpc>
                        <a:defRPr/>
                      </a:pPr>
                      <a:r>
                        <a:rPr lang="en-US" sz="865" spc="-9">
                          <a:solidFill>
                            <a:srgbClr val="000000"/>
                          </a:solidFill>
                          <a:latin typeface="Arial"/>
                        </a:rPr>
                        <a:t>Contre-maître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19">
                          <a:solidFill>
                            <a:srgbClr val="000000"/>
                          </a:solidFill>
                          <a:latin typeface="Arial"/>
                        </a:rPr>
                        <a:t>Jour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26</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13 000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241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140585">
                <a:tc>
                  <a:txBody>
                    <a:bodyPr/>
                    <a:lstStyle/>
                    <a:p>
                      <a:pPr algn="l">
                        <a:lnSpc>
                          <a:spcPts val="976"/>
                        </a:lnSpc>
                        <a:defRPr/>
                      </a:pPr>
                      <a:r>
                        <a:rPr lang="en-US" sz="865" spc="-9">
                          <a:solidFill>
                            <a:srgbClr val="000000"/>
                          </a:solidFill>
                          <a:latin typeface="Arial"/>
                        </a:rPr>
                        <a:t>Maçons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19">
                          <a:solidFill>
                            <a:srgbClr val="000000"/>
                          </a:solidFill>
                          <a:latin typeface="Arial"/>
                        </a:rPr>
                        <a:t>Jour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52</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18 200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337</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13</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4 550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89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r h="142152">
                <a:tc>
                  <a:txBody>
                    <a:bodyPr/>
                    <a:lstStyle/>
                    <a:p>
                      <a:pPr algn="l">
                        <a:lnSpc>
                          <a:spcPts val="990"/>
                        </a:lnSpc>
                        <a:defRPr/>
                      </a:pPr>
                      <a:r>
                        <a:rPr lang="en-US" sz="865" spc="-9">
                          <a:solidFill>
                            <a:srgbClr val="000000"/>
                          </a:solidFill>
                          <a:latin typeface="Arial"/>
                        </a:rPr>
                        <a:t>Maître-pelle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19">
                          <a:solidFill>
                            <a:srgbClr val="000000"/>
                          </a:solidFill>
                          <a:latin typeface="Arial"/>
                        </a:rPr>
                        <a:t>Jour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26</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6 500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120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13</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3 250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64</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8"/>
                  </a:ext>
                </a:extLst>
              </a:tr>
              <a:tr h="140585">
                <a:tc>
                  <a:txBody>
                    <a:bodyPr/>
                    <a:lstStyle/>
                    <a:p>
                      <a:pPr algn="l">
                        <a:lnSpc>
                          <a:spcPts val="976"/>
                        </a:lnSpc>
                        <a:defRPr/>
                      </a:pPr>
                      <a:r>
                        <a:rPr lang="en-US" sz="865" spc="-9">
                          <a:solidFill>
                            <a:srgbClr val="000000"/>
                          </a:solidFill>
                          <a:latin typeface="Arial"/>
                        </a:rPr>
                        <a:t>Manœuvre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19">
                          <a:solidFill>
                            <a:srgbClr val="000000"/>
                          </a:solidFill>
                          <a:latin typeface="Arial"/>
                        </a:rPr>
                        <a:t>Jour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94</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21 150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392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9</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2 025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40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9"/>
                  </a:ext>
                </a:extLst>
              </a:tr>
              <a:tr h="199641">
                <a:tc>
                  <a:txBody>
                    <a:bodyPr/>
                    <a:lstStyle/>
                    <a:p>
                      <a:pPr algn="l">
                        <a:lnSpc>
                          <a:spcPts val="990"/>
                        </a:lnSpc>
                        <a:defRPr/>
                      </a:pPr>
                      <a:r>
                        <a:rPr lang="en-US" sz="865" spc="-9">
                          <a:solidFill>
                            <a:srgbClr val="000000"/>
                          </a:solidFill>
                          <a:latin typeface="Arial"/>
                        </a:rPr>
                        <a:t>Autres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88</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a:solidFill>
                            <a:srgbClr val="000000"/>
                          </a:solidFill>
                          <a:latin typeface="Arial"/>
                        </a:rPr>
                        <a:t>22 000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407</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77</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a:solidFill>
                            <a:srgbClr val="000000"/>
                          </a:solidFill>
                          <a:latin typeface="Arial"/>
                        </a:rPr>
                        <a:t>19 250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378</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0"/>
                  </a:ext>
                </a:extLst>
              </a:tr>
              <a:tr h="140585">
                <a:tc>
                  <a:txBody>
                    <a:bodyPr/>
                    <a:lstStyle/>
                    <a:p>
                      <a:pPr algn="l">
                        <a:lnSpc>
                          <a:spcPts val="976"/>
                        </a:lnSpc>
                        <a:defRPr/>
                      </a:pPr>
                      <a:r>
                        <a:rPr lang="en-US" sz="865" spc="-9">
                          <a:solidFill>
                            <a:srgbClr val="000000"/>
                          </a:solidFill>
                          <a:latin typeface="Arial"/>
                        </a:rPr>
                        <a:t>Dallots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14</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900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12 600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247</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1"/>
                  </a:ext>
                </a:extLst>
              </a:tr>
              <a:tr h="140585">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2"/>
                  </a:ext>
                </a:extLst>
              </a:tr>
              <a:tr h="140585">
                <a:tc>
                  <a:txBody>
                    <a:bodyPr/>
                    <a:lstStyle/>
                    <a:p>
                      <a:pPr algn="l">
                        <a:lnSpc>
                          <a:spcPts val="976"/>
                        </a:lnSpc>
                        <a:defRPr/>
                      </a:pPr>
                      <a:r>
                        <a:rPr lang="en-US" sz="865">
                          <a:solidFill>
                            <a:srgbClr val="000000"/>
                          </a:solidFill>
                          <a:latin typeface="Arial"/>
                        </a:rPr>
                        <a:t>Transport matériaux</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a:solidFill>
                            <a:srgbClr val="000000"/>
                          </a:solidFill>
                          <a:latin typeface="Arial Bold"/>
                        </a:rPr>
                        <a:t>27 300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506</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a:solidFill>
                            <a:srgbClr val="000000"/>
                          </a:solidFill>
                          <a:latin typeface="Arial Bold"/>
                        </a:rPr>
                        <a:t>27 300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536</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33"/>
                  </a:ext>
                </a:extLst>
              </a:tr>
              <a:tr h="140585">
                <a:tc>
                  <a:txBody>
                    <a:bodyPr/>
                    <a:lstStyle/>
                    <a:p>
                      <a:pPr algn="l">
                        <a:lnSpc>
                          <a:spcPts val="976"/>
                        </a:lnSpc>
                        <a:defRPr/>
                      </a:pPr>
                      <a:r>
                        <a:rPr lang="en-US" sz="865" spc="-9">
                          <a:solidFill>
                            <a:srgbClr val="000000"/>
                          </a:solidFill>
                          <a:latin typeface="Arial"/>
                        </a:rPr>
                        <a:t>Ciment</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24">
                          <a:solidFill>
                            <a:srgbClr val="000000"/>
                          </a:solidFill>
                          <a:latin typeface="Arial"/>
                        </a:rPr>
                        <a:t>sac</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260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26 000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481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260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26 000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510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4"/>
                  </a:ext>
                </a:extLst>
              </a:tr>
              <a:tr h="140585">
                <a:tc>
                  <a:txBody>
                    <a:bodyPr/>
                    <a:lstStyle/>
                    <a:p>
                      <a:pPr algn="l">
                        <a:lnSpc>
                          <a:spcPts val="976"/>
                        </a:lnSpc>
                        <a:defRPr/>
                      </a:pPr>
                      <a:r>
                        <a:rPr lang="en-US" sz="865">
                          <a:solidFill>
                            <a:srgbClr val="000000"/>
                          </a:solidFill>
                          <a:latin typeface="Arial"/>
                        </a:rPr>
                        <a:t>Debarquement ciment</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24">
                          <a:solidFill>
                            <a:srgbClr val="000000"/>
                          </a:solidFill>
                          <a:latin typeface="Arial"/>
                        </a:rPr>
                        <a:t>sac</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260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1 300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24</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260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1 300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5"/>
                  </a:ext>
                </a:extLst>
              </a:tr>
              <a:tr h="141630">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6"/>
                  </a:ext>
                </a:extLst>
              </a:tr>
              <a:tr h="140585">
                <a:tc gridSpan="2">
                  <a:txBody>
                    <a:bodyPr/>
                    <a:lstStyle/>
                    <a:p>
                      <a:pPr algn="l">
                        <a:lnSpc>
                          <a:spcPts val="976"/>
                        </a:lnSpc>
                        <a:defRPr/>
                      </a:pPr>
                      <a:r>
                        <a:rPr lang="en-US" sz="865">
                          <a:solidFill>
                            <a:srgbClr val="000000"/>
                          </a:solidFill>
                          <a:latin typeface="Arial"/>
                        </a:rPr>
                        <a:t>Matériels plomberie</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hMerge="1">
                  <a:txBody>
                    <a:bodyPr/>
                    <a:lstStyle/>
                    <a:p>
                      <a:pPr algn="l">
                        <a:lnSpc>
                          <a:spcPts val="976"/>
                        </a:lnSpc>
                        <a:defRPr/>
                      </a:pPr>
                      <a:r>
                        <a:rPr lang="en-US" sz="865">
                          <a:solidFill>
                            <a:srgbClr val="000000"/>
                          </a:solidFill>
                          <a:latin typeface="Arial"/>
                        </a:rPr>
                        <a:t>Matériels plomberie</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a:solidFill>
                            <a:srgbClr val="000000"/>
                          </a:solidFill>
                          <a:latin typeface="Arial Bold"/>
                        </a:rPr>
                        <a:t>14 290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265</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a:solidFill>
                            <a:srgbClr val="000000"/>
                          </a:solidFill>
                          <a:latin typeface="Arial Bold"/>
                        </a:rPr>
                        <a:t>14 840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291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37"/>
                  </a:ext>
                </a:extLst>
              </a:tr>
              <a:tr h="148424">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8"/>
                  </a:ext>
                </a:extLst>
              </a:tr>
              <a:tr h="165148">
                <a:tc>
                  <a:txBody>
                    <a:bodyPr/>
                    <a:lstStyle/>
                    <a:p>
                      <a:pPr algn="l">
                        <a:lnSpc>
                          <a:spcPts val="1009"/>
                        </a:lnSpc>
                        <a:defRPr/>
                      </a:pPr>
                      <a:r>
                        <a:rPr lang="en-US" sz="865" spc="-9">
                          <a:solidFill>
                            <a:srgbClr val="000000"/>
                          </a:solidFill>
                          <a:latin typeface="Arial"/>
                        </a:rPr>
                        <a:t>TOTAL</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9"/>
                        </a:lnSpc>
                        <a:defRPr/>
                      </a:pPr>
                      <a:r>
                        <a:rPr lang="en-US" sz="865">
                          <a:solidFill>
                            <a:srgbClr val="000000"/>
                          </a:solidFill>
                          <a:latin typeface="Arial Bold"/>
                        </a:rPr>
                        <a:t>353 915</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9"/>
                        </a:lnSpc>
                        <a:defRPr/>
                      </a:pPr>
                      <a:r>
                        <a:rPr lang="en-US" sz="865" spc="-24">
                          <a:solidFill>
                            <a:srgbClr val="000000"/>
                          </a:solidFill>
                          <a:latin typeface="Arial Bold"/>
                        </a:rPr>
                        <a:t>6 554</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9"/>
                        </a:lnSpc>
                        <a:defRPr/>
                      </a:pPr>
                      <a:r>
                        <a:rPr lang="en-US" sz="865">
                          <a:solidFill>
                            <a:srgbClr val="000000"/>
                          </a:solidFill>
                          <a:latin typeface="Arial Bold"/>
                        </a:rPr>
                        <a:t>258 471</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9"/>
                        </a:lnSpc>
                        <a:defRPr/>
                      </a:pPr>
                      <a:r>
                        <a:rPr lang="en-US" sz="865" spc="-24">
                          <a:solidFill>
                            <a:srgbClr val="000000"/>
                          </a:solidFill>
                          <a:latin typeface="Arial Bold"/>
                        </a:rPr>
                        <a:t>5 068</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9"/>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8829899" y="3850927"/>
          <a:ext cx="6070215" cy="1611651"/>
        </p:xfrm>
        <a:graphic>
          <a:graphicData uri="http://schemas.openxmlformats.org/drawingml/2006/table">
            <a:tbl>
              <a:tblPr/>
              <a:tblGrid>
                <a:gridCol w="6070215">
                  <a:extLst>
                    <a:ext uri="{9D8B030D-6E8A-4147-A177-3AD203B41FA5}">
                      <a16:colId xmlns:a16="http://schemas.microsoft.com/office/drawing/2014/main" val="20000"/>
                    </a:ext>
                  </a:extLst>
                </a:gridCol>
              </a:tblGrid>
              <a:tr h="1256704">
                <a:tc>
                  <a:txBody>
                    <a:bodyPr/>
                    <a:lstStyle/>
                    <a:p>
                      <a:pPr algn="ctr">
                        <a:lnSpc>
                          <a:spcPts val="2216"/>
                        </a:lnSpc>
                        <a:defRPr/>
                      </a:pPr>
                      <a:r>
                        <a:rPr lang="en-US" sz="2054">
                          <a:solidFill>
                            <a:srgbClr val="000000"/>
                          </a:solidFill>
                          <a:latin typeface="Arial Bold"/>
                        </a:rPr>
                        <a:t>BILAN DES BENEFICIAIRES DE CASH FOR WORK ET PRESTATAIRES BASE DEPOT</a:t>
                      </a:r>
                      <a:endParaRPr lang="en-US" sz="1100"/>
                    </a:p>
                    <a:p>
                      <a:pPr algn="ctr">
                        <a:lnSpc>
                          <a:spcPts val="2262"/>
                        </a:lnSpc>
                      </a:pPr>
                      <a:r>
                        <a:rPr lang="en-US" sz="2246" spc="-16">
                          <a:solidFill>
                            <a:srgbClr val="000000"/>
                          </a:solidFill>
                          <a:latin typeface="Arial Bold"/>
                        </a:rPr>
                        <a:t>ET FINITION </a:t>
                      </a:r>
                    </a:p>
                    <a:p>
                      <a:pPr algn="ctr">
                        <a:lnSpc>
                          <a:spcPts val="2262"/>
                        </a:lnSpc>
                      </a:pPr>
                      <a:r>
                        <a:rPr lang="en-US" sz="2246" spc="-40">
                          <a:solidFill>
                            <a:srgbClr val="000000"/>
                          </a:solidFill>
                          <a:latin typeface="Arial Bold"/>
                        </a:rPr>
                        <a:t>Base ESF Bois Masa</a:t>
                      </a:r>
                    </a:p>
                  </a:txBody>
                  <a:tcPr marL="0" marR="0" marT="0" marB="0" anchor="ctr">
                    <a:lnL w="4580" cap="flat" cmpd="sng" algn="ctr">
                      <a:solidFill>
                        <a:srgbClr val="000000"/>
                      </a:solidFill>
                      <a:prstDash val="solid"/>
                      <a:round/>
                      <a:headEnd type="none" w="med" len="med"/>
                      <a:tailEnd type="none" w="med" len="med"/>
                    </a:lnL>
                    <a:lnR w="4580" cap="flat" cmpd="sng" algn="ctr">
                      <a:solidFill>
                        <a:srgbClr val="000000"/>
                      </a:solidFill>
                      <a:prstDash val="solid"/>
                      <a:round/>
                      <a:headEnd type="none" w="med" len="med"/>
                      <a:tailEnd type="none" w="med" len="med"/>
                    </a:lnR>
                    <a:lnT w="4580" cap="flat" cmpd="sng" algn="ctr">
                      <a:solidFill>
                        <a:srgbClr val="000000"/>
                      </a:solidFill>
                      <a:prstDash val="solid"/>
                      <a:round/>
                      <a:headEnd type="none" w="med" len="med"/>
                      <a:tailEnd type="none" w="med" len="med"/>
                    </a:lnT>
                    <a:lnB w="458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4947">
                <a:tc>
                  <a:txBody>
                    <a:bodyPr/>
                    <a:lstStyle/>
                    <a:p>
                      <a:pPr algn="ctr">
                        <a:lnSpc>
                          <a:spcPts val="2224"/>
                        </a:lnSpc>
                        <a:defRPr/>
                      </a:pPr>
                      <a:r>
                        <a:rPr lang="en-US" sz="1854" spc="-15">
                          <a:solidFill>
                            <a:srgbClr val="000000"/>
                          </a:solidFill>
                          <a:latin typeface="Arial Bold"/>
                        </a:rPr>
                        <a:t>Prestataires</a:t>
                      </a:r>
                      <a:endParaRPr lang="en-US" sz="1100"/>
                    </a:p>
                  </a:txBody>
                  <a:tcPr marL="0" marR="0" marT="0" marB="0" anchor="ctr">
                    <a:lnL w="4580" cap="flat" cmpd="sng" algn="ctr">
                      <a:solidFill>
                        <a:srgbClr val="000000"/>
                      </a:solidFill>
                      <a:prstDash val="solid"/>
                      <a:round/>
                      <a:headEnd type="none" w="med" len="med"/>
                      <a:tailEnd type="none" w="med" len="med"/>
                    </a:lnL>
                    <a:lnR w="4580" cap="flat" cmpd="sng" algn="ctr">
                      <a:solidFill>
                        <a:srgbClr val="000000"/>
                      </a:solidFill>
                      <a:prstDash val="solid"/>
                      <a:round/>
                      <a:headEnd type="none" w="med" len="med"/>
                      <a:tailEnd type="none" w="med" len="med"/>
                    </a:lnR>
                    <a:lnT w="4580" cap="flat" cmpd="sng" algn="ctr">
                      <a:solidFill>
                        <a:srgbClr val="000000"/>
                      </a:solidFill>
                      <a:prstDash val="solid"/>
                      <a:round/>
                      <a:headEnd type="none" w="med" len="med"/>
                      <a:tailEnd type="none" w="med" len="med"/>
                    </a:lnT>
                    <a:lnB w="1832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3" name="TextBox 3"/>
          <p:cNvSpPr txBox="1"/>
          <p:nvPr/>
        </p:nvSpPr>
        <p:spPr>
          <a:xfrm>
            <a:off x="3699228" y="1722687"/>
            <a:ext cx="977097" cy="207140"/>
          </a:xfrm>
          <a:prstGeom prst="rect">
            <a:avLst/>
          </a:prstGeom>
        </p:spPr>
        <p:txBody>
          <a:bodyPr lIns="0" tIns="0" rIns="0" bIns="0" rtlCol="0" anchor="t">
            <a:spAutoFit/>
          </a:bodyPr>
          <a:lstStyle/>
          <a:p>
            <a:pPr algn="l">
              <a:lnSpc>
                <a:spcPts val="1384"/>
              </a:lnSpc>
            </a:pPr>
            <a:r>
              <a:rPr lang="en-US" sz="1154" spc="-9">
                <a:solidFill>
                  <a:srgbClr val="000000"/>
                </a:solidFill>
                <a:latin typeface="Arial Bold"/>
              </a:rPr>
              <a:t>BASE DEPOT</a:t>
            </a:r>
          </a:p>
        </p:txBody>
      </p:sp>
      <p:graphicFrame>
        <p:nvGraphicFramePr>
          <p:cNvPr id="4" name="Table 4"/>
          <p:cNvGraphicFramePr>
            <a:graphicFrameLocks noGrp="1"/>
          </p:cNvGraphicFramePr>
          <p:nvPr/>
        </p:nvGraphicFramePr>
        <p:xfrm>
          <a:off x="1028700" y="1919080"/>
          <a:ext cx="5473658" cy="3167150"/>
        </p:xfrm>
        <a:graphic>
          <a:graphicData uri="http://schemas.openxmlformats.org/drawingml/2006/table">
            <a:tbl>
              <a:tblPr/>
              <a:tblGrid>
                <a:gridCol w="1585395">
                  <a:extLst>
                    <a:ext uri="{9D8B030D-6E8A-4147-A177-3AD203B41FA5}">
                      <a16:colId xmlns:a16="http://schemas.microsoft.com/office/drawing/2014/main" val="20000"/>
                    </a:ext>
                  </a:extLst>
                </a:gridCol>
                <a:gridCol w="888437">
                  <a:extLst>
                    <a:ext uri="{9D8B030D-6E8A-4147-A177-3AD203B41FA5}">
                      <a16:colId xmlns:a16="http://schemas.microsoft.com/office/drawing/2014/main" val="20001"/>
                    </a:ext>
                  </a:extLst>
                </a:gridCol>
                <a:gridCol w="439943">
                  <a:extLst>
                    <a:ext uri="{9D8B030D-6E8A-4147-A177-3AD203B41FA5}">
                      <a16:colId xmlns:a16="http://schemas.microsoft.com/office/drawing/2014/main" val="20002"/>
                    </a:ext>
                  </a:extLst>
                </a:gridCol>
                <a:gridCol w="894136">
                  <a:extLst>
                    <a:ext uri="{9D8B030D-6E8A-4147-A177-3AD203B41FA5}">
                      <a16:colId xmlns:a16="http://schemas.microsoft.com/office/drawing/2014/main" val="20003"/>
                    </a:ext>
                  </a:extLst>
                </a:gridCol>
                <a:gridCol w="1229792">
                  <a:extLst>
                    <a:ext uri="{9D8B030D-6E8A-4147-A177-3AD203B41FA5}">
                      <a16:colId xmlns:a16="http://schemas.microsoft.com/office/drawing/2014/main" val="20004"/>
                    </a:ext>
                  </a:extLst>
                </a:gridCol>
                <a:gridCol w="435955">
                  <a:extLst>
                    <a:ext uri="{9D8B030D-6E8A-4147-A177-3AD203B41FA5}">
                      <a16:colId xmlns:a16="http://schemas.microsoft.com/office/drawing/2014/main" val="20005"/>
                    </a:ext>
                  </a:extLst>
                </a:gridCol>
              </a:tblGrid>
              <a:tr h="162579">
                <a:tc gridSpan="3">
                  <a:txBody>
                    <a:bodyPr/>
                    <a:lstStyle/>
                    <a:p>
                      <a:pPr algn="ctr">
                        <a:lnSpc>
                          <a:spcPts val="1000"/>
                        </a:lnSpc>
                        <a:defRPr/>
                      </a:pPr>
                      <a:r>
                        <a:rPr lang="en-US" sz="865" spc="-9">
                          <a:solidFill>
                            <a:srgbClr val="000000"/>
                          </a:solidFill>
                          <a:latin typeface="Arial Bold"/>
                        </a:rPr>
                        <a:t>Prestation</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9">
                          <a:solidFill>
                            <a:srgbClr val="000000"/>
                          </a:solidFill>
                          <a:latin typeface="Arial Bold"/>
                        </a:rPr>
                        <a:t>Prestation</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9">
                          <a:solidFill>
                            <a:srgbClr val="000000"/>
                          </a:solidFill>
                          <a:latin typeface="Arial Bold"/>
                        </a:rPr>
                        <a:t>Prestation</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gridSpan="3">
                  <a:txBody>
                    <a:bodyPr/>
                    <a:lstStyle/>
                    <a:p>
                      <a:pPr algn="ctr">
                        <a:lnSpc>
                          <a:spcPts val="1000"/>
                        </a:lnSpc>
                        <a:defRPr/>
                      </a:pPr>
                      <a:r>
                        <a:rPr lang="en-US" sz="865">
                          <a:solidFill>
                            <a:srgbClr val="000000"/>
                          </a:solidFill>
                          <a:latin typeface="Arial Bold"/>
                        </a:rPr>
                        <a:t>Cash for work</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a:solidFill>
                            <a:srgbClr val="000000"/>
                          </a:solidFill>
                          <a:latin typeface="Arial Bold"/>
                        </a:rPr>
                        <a:t>Cash for work</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a:solidFill>
                            <a:srgbClr val="000000"/>
                          </a:solidFill>
                          <a:latin typeface="Arial Bold"/>
                        </a:rPr>
                        <a:t>Cash for work</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3217">
                <a:tc>
                  <a:txBody>
                    <a:bodyPr/>
                    <a:lstStyle/>
                    <a:p>
                      <a:pPr algn="l">
                        <a:lnSpc>
                          <a:spcPts val="1038"/>
                        </a:lnSpc>
                        <a:defRPr/>
                      </a:pPr>
                      <a:r>
                        <a:rPr lang="en-US" sz="865" spc="-9">
                          <a:solidFill>
                            <a:srgbClr val="000000"/>
                          </a:solidFill>
                          <a:latin typeface="Arial Bold"/>
                        </a:rPr>
                        <a:t>Descriptif</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38"/>
                        </a:lnSpc>
                        <a:defRPr/>
                      </a:pPr>
                      <a:r>
                        <a:rPr lang="en-US" sz="865" spc="-9">
                          <a:solidFill>
                            <a:srgbClr val="000000"/>
                          </a:solidFill>
                          <a:latin typeface="Arial Bold"/>
                        </a:rPr>
                        <a:t>Prévisionnel</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38"/>
                        </a:lnSpc>
                        <a:defRPr/>
                      </a:pPr>
                      <a:r>
                        <a:rPr lang="en-US" sz="865" spc="-19">
                          <a:solidFill>
                            <a:srgbClr val="000000"/>
                          </a:solidFill>
                          <a:latin typeface="Arial Bold"/>
                        </a:rPr>
                        <a:t>Réel</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38"/>
                        </a:lnSpc>
                        <a:defRPr/>
                      </a:pPr>
                      <a:r>
                        <a:rPr lang="en-US" sz="865" spc="-9">
                          <a:solidFill>
                            <a:srgbClr val="000000"/>
                          </a:solidFill>
                          <a:latin typeface="Arial Bold"/>
                        </a:rPr>
                        <a:t>Descriptif</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38"/>
                        </a:lnSpc>
                        <a:defRPr/>
                      </a:pPr>
                      <a:r>
                        <a:rPr lang="en-US" sz="865" spc="-9">
                          <a:solidFill>
                            <a:srgbClr val="000000"/>
                          </a:solidFill>
                          <a:latin typeface="Arial Bold"/>
                        </a:rPr>
                        <a:t>Prévisionnel</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38"/>
                        </a:lnSpc>
                        <a:defRPr/>
                      </a:pPr>
                      <a:r>
                        <a:rPr lang="en-US" sz="865" spc="-19">
                          <a:solidFill>
                            <a:srgbClr val="000000"/>
                          </a:solidFill>
                          <a:latin typeface="Arial Bold"/>
                        </a:rPr>
                        <a:t>Réel</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9585">
                <a:tc>
                  <a:txBody>
                    <a:bodyPr/>
                    <a:lstStyle/>
                    <a:p>
                      <a:pPr algn="l">
                        <a:lnSpc>
                          <a:spcPts val="1038"/>
                        </a:lnSpc>
                        <a:defRPr/>
                      </a:pPr>
                      <a:r>
                        <a:rPr lang="en-US" sz="865">
                          <a:solidFill>
                            <a:srgbClr val="000000"/>
                          </a:solidFill>
                          <a:latin typeface="Arial"/>
                        </a:rPr>
                        <a:t>Prestataires locaux</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979"/>
                        </a:lnSpc>
                        <a:defRPr/>
                      </a:pPr>
                      <a:r>
                        <a:rPr lang="en-US" sz="865" spc="-9">
                          <a:solidFill>
                            <a:srgbClr val="000000"/>
                          </a:solidFill>
                          <a:latin typeface="Arial"/>
                        </a:rPr>
                        <a:t>Main d'œuvre</a:t>
                      </a:r>
                      <a:endParaRPr lang="en-US" sz="1100"/>
                    </a:p>
                    <a:p>
                      <a:pPr algn="l">
                        <a:lnSpc>
                          <a:spcPts val="952"/>
                        </a:lnSpc>
                      </a:pPr>
                      <a:r>
                        <a:rPr lang="en-US" sz="865" spc="-9">
                          <a:solidFill>
                            <a:srgbClr val="000000"/>
                          </a:solidFill>
                          <a:latin typeface="Arial"/>
                        </a:rPr>
                        <a:t>local</a:t>
                      </a:r>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139725">
                <a:tc>
                  <a:txBody>
                    <a:bodyPr/>
                    <a:lstStyle/>
                    <a:p>
                      <a:pPr algn="l">
                        <a:lnSpc>
                          <a:spcPts val="976"/>
                        </a:lnSpc>
                        <a:defRPr/>
                      </a:pPr>
                      <a:r>
                        <a:rPr lang="en-US" sz="865">
                          <a:solidFill>
                            <a:srgbClr val="000000"/>
                          </a:solidFill>
                          <a:latin typeface="Arial"/>
                        </a:rPr>
                        <a:t>Achat + livraison roche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ct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Fouille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41283">
                <a:tc>
                  <a:txBody>
                    <a:bodyPr/>
                    <a:lstStyle/>
                    <a:p>
                      <a:pPr algn="l">
                        <a:lnSpc>
                          <a:spcPts val="990"/>
                        </a:lnSpc>
                        <a:defRPr/>
                      </a:pPr>
                      <a:r>
                        <a:rPr lang="en-US" sz="865">
                          <a:solidFill>
                            <a:srgbClr val="000000"/>
                          </a:solidFill>
                          <a:latin typeface="Arial"/>
                        </a:rPr>
                        <a:t>Achat + livraison sable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ctr">
                        <a:lnSpc>
                          <a:spcPts val="990"/>
                        </a:lnSpc>
                        <a:defRPr/>
                      </a:pPr>
                      <a:r>
                        <a:rPr lang="en-US" sz="865" spc="-48">
                          <a:solidFill>
                            <a:srgbClr val="000000"/>
                          </a:solidFill>
                          <a:latin typeface="Arial"/>
                        </a:rPr>
                        <a:t>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a:solidFill>
                            <a:srgbClr val="000000"/>
                          </a:solidFill>
                          <a:latin typeface="Arial"/>
                        </a:rPr>
                        <a:t>Boss chef</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39725">
                <a:tc>
                  <a:txBody>
                    <a:bodyPr/>
                    <a:lstStyle/>
                    <a:p>
                      <a:pPr algn="l">
                        <a:lnSpc>
                          <a:spcPts val="976"/>
                        </a:lnSpc>
                        <a:defRPr/>
                      </a:pPr>
                      <a:r>
                        <a:rPr lang="en-US" sz="865">
                          <a:solidFill>
                            <a:srgbClr val="000000"/>
                          </a:solidFill>
                          <a:latin typeface="Arial"/>
                        </a:rPr>
                        <a:t>Achat + livraison d'eau</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ctr">
                        <a:lnSpc>
                          <a:spcPts val="976"/>
                        </a:lnSpc>
                        <a:defRPr/>
                      </a:pPr>
                      <a:r>
                        <a:rPr lang="en-US" sz="865" spc="-48">
                          <a:solidFill>
                            <a:srgbClr val="000000"/>
                          </a:solidFill>
                          <a:latin typeface="Arial"/>
                        </a:rPr>
                        <a:t>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Contremaître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39725">
                <a:tc>
                  <a:txBody>
                    <a:bodyPr/>
                    <a:lstStyle/>
                    <a:p>
                      <a:pPr algn="l">
                        <a:lnSpc>
                          <a:spcPts val="976"/>
                        </a:lnSpc>
                        <a:defRPr/>
                      </a:pPr>
                      <a:r>
                        <a:rPr lang="en-US" sz="865">
                          <a:solidFill>
                            <a:srgbClr val="000000"/>
                          </a:solidFill>
                          <a:latin typeface="Arial"/>
                        </a:rPr>
                        <a:t>Achat + livraison gravier</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ctr">
                        <a:lnSpc>
                          <a:spcPts val="976"/>
                        </a:lnSpc>
                        <a:defRPr/>
                      </a:pPr>
                      <a:r>
                        <a:rPr lang="en-US" sz="865" spc="-48">
                          <a:solidFill>
                            <a:srgbClr val="000000"/>
                          </a:solidFill>
                          <a:latin typeface="Arial"/>
                        </a:rPr>
                        <a:t>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19">
                          <a:solidFill>
                            <a:srgbClr val="000000"/>
                          </a:solidFill>
                          <a:latin typeface="Arial"/>
                        </a:rPr>
                        <a:t>Maçon</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3</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5</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39725">
                <a:tc>
                  <a:txBody>
                    <a:bodyPr/>
                    <a:lstStyle/>
                    <a:p>
                      <a:pPr algn="l">
                        <a:lnSpc>
                          <a:spcPts val="976"/>
                        </a:lnSpc>
                        <a:defRPr/>
                      </a:pPr>
                      <a:r>
                        <a:rPr lang="en-US" sz="865" spc="-9">
                          <a:solidFill>
                            <a:srgbClr val="000000"/>
                          </a:solidFill>
                          <a:latin typeface="Arial"/>
                        </a:rPr>
                        <a:t>Achat ciment</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ct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a:solidFill>
                            <a:srgbClr val="000000"/>
                          </a:solidFill>
                          <a:latin typeface="Arial"/>
                        </a:rPr>
                        <a:t>Maitre Pelle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2</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39725">
                <a:tc>
                  <a:txBody>
                    <a:bodyPr/>
                    <a:lstStyle/>
                    <a:p>
                      <a:pPr algn="l">
                        <a:lnSpc>
                          <a:spcPts val="976"/>
                        </a:lnSpc>
                        <a:defRPr/>
                      </a:pPr>
                      <a:r>
                        <a:rPr lang="en-US" sz="865">
                          <a:solidFill>
                            <a:srgbClr val="000000"/>
                          </a:solidFill>
                          <a:latin typeface="Arial"/>
                        </a:rPr>
                        <a:t>Transport ciment</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ct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Manœuvre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4</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4</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47516">
                <a:tc>
                  <a:txBody>
                    <a:bodyPr/>
                    <a:lstStyle/>
                    <a:p>
                      <a:pPr algn="l">
                        <a:lnSpc>
                          <a:spcPts val="1000"/>
                        </a:lnSpc>
                        <a:defRPr/>
                      </a:pPr>
                      <a:r>
                        <a:rPr lang="en-US" sz="865">
                          <a:solidFill>
                            <a:srgbClr val="000000"/>
                          </a:solidFill>
                          <a:latin typeface="Arial"/>
                        </a:rPr>
                        <a:t>Débarquement ciment</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ctr">
                        <a:lnSpc>
                          <a:spcPts val="1000"/>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000"/>
                        </a:lnSpc>
                        <a:defRPr/>
                      </a:pPr>
                      <a:r>
                        <a:rPr lang="en-US" sz="865" spc="-9">
                          <a:solidFill>
                            <a:srgbClr val="000000"/>
                          </a:solidFill>
                          <a:latin typeface="Arial"/>
                        </a:rPr>
                        <a:t>Autres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48">
                          <a:solidFill>
                            <a:srgbClr val="000000"/>
                          </a:solidFill>
                          <a:latin typeface="Arial"/>
                        </a:rPr>
                        <a:t>4</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48">
                          <a:solidFill>
                            <a:srgbClr val="000000"/>
                          </a:solidFill>
                          <a:latin typeface="Arial"/>
                        </a:rPr>
                        <a:t>7</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56346">
                <a:tc>
                  <a:txBody>
                    <a:bodyPr/>
                    <a:lstStyle/>
                    <a:p>
                      <a:pPr algn="r">
                        <a:lnSpc>
                          <a:spcPts val="1000"/>
                        </a:lnSpc>
                        <a:defRPr/>
                      </a:pPr>
                      <a:r>
                        <a:rPr lang="en-US" sz="865" spc="-9">
                          <a:solidFill>
                            <a:srgbClr val="000000"/>
                          </a:solidFill>
                          <a:latin typeface="Arial Bold"/>
                        </a:rPr>
                        <a:t>Total</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48">
                          <a:solidFill>
                            <a:srgbClr val="000000"/>
                          </a:solidFill>
                          <a:latin typeface="Arial Bold"/>
                        </a:rPr>
                        <a:t>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48">
                          <a:solidFill>
                            <a:srgbClr val="000000"/>
                          </a:solidFill>
                          <a:latin typeface="Arial Bold"/>
                        </a:rPr>
                        <a:t>8</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9">
                          <a:solidFill>
                            <a:srgbClr val="000000"/>
                          </a:solidFill>
                          <a:latin typeface="Arial Bold"/>
                        </a:rPr>
                        <a:t>Total</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24">
                          <a:solidFill>
                            <a:srgbClr val="000000"/>
                          </a:solidFill>
                          <a:latin typeface="Arial Bold"/>
                        </a:rPr>
                        <a:t>15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24">
                          <a:solidFill>
                            <a:srgbClr val="000000"/>
                          </a:solidFill>
                          <a:latin typeface="Arial Bold"/>
                        </a:rPr>
                        <a:t>19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69581">
                <a:tc gridSpan="6">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4405"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4405" cap="flat" cmpd="sng" algn="ctr">
                      <a:solidFill>
                        <a:srgbClr val="000000"/>
                      </a:solidFill>
                      <a:prstDash val="solid"/>
                      <a:round/>
                      <a:headEnd type="none" w="med" len="med"/>
                      <a:tailEnd type="none" w="med" len="med"/>
                    </a:lnB>
                  </a:tcPr>
                </a:tc>
                <a:tc hMerge="1">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4405"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4405" cap="flat" cmpd="sng" algn="ctr">
                      <a:solidFill>
                        <a:srgbClr val="000000"/>
                      </a:solidFill>
                      <a:prstDash val="solid"/>
                      <a:round/>
                      <a:headEnd type="none" w="med" len="med"/>
                      <a:tailEnd type="none" w="med" len="med"/>
                    </a:lnB>
                  </a:tcPr>
                </a:tc>
                <a:tc hMerge="1">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4405"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4405" cap="flat" cmpd="sng" algn="ctr">
                      <a:solidFill>
                        <a:srgbClr val="000000"/>
                      </a:solidFill>
                      <a:prstDash val="solid"/>
                      <a:round/>
                      <a:headEnd type="none" w="med" len="med"/>
                      <a:tailEnd type="none" w="med" len="med"/>
                    </a:lnB>
                  </a:tcPr>
                </a:tc>
                <a:tc hMerge="1">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4405"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4405" cap="flat" cmpd="sng" algn="ctr">
                      <a:solidFill>
                        <a:srgbClr val="000000"/>
                      </a:solidFill>
                      <a:prstDash val="solid"/>
                      <a:round/>
                      <a:headEnd type="none" w="med" len="med"/>
                      <a:tailEnd type="none" w="med" len="med"/>
                    </a:lnB>
                  </a:tcPr>
                </a:tc>
                <a:tc hMerge="1">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4405"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4405" cap="flat" cmpd="sng" algn="ctr">
                      <a:solidFill>
                        <a:srgbClr val="000000"/>
                      </a:solidFill>
                      <a:prstDash val="solid"/>
                      <a:round/>
                      <a:headEnd type="none" w="med" len="med"/>
                      <a:tailEnd type="none" w="med" len="med"/>
                    </a:lnB>
                  </a:tcPr>
                </a:tc>
                <a:tc hMerge="1">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4405"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440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55308">
                <a:tc rowSpan="2">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gridSpan="2">
                  <a:txBody>
                    <a:bodyPr/>
                    <a:lstStyle/>
                    <a:p>
                      <a:pPr algn="l">
                        <a:lnSpc>
                          <a:spcPts val="1000"/>
                        </a:lnSpc>
                        <a:defRPr/>
                      </a:pPr>
                      <a:r>
                        <a:rPr lang="en-US" sz="865" spc="-9">
                          <a:solidFill>
                            <a:srgbClr val="000000"/>
                          </a:solidFill>
                          <a:latin typeface="Arial Bold"/>
                        </a:rPr>
                        <a:t>Prévisionnel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l">
                        <a:lnSpc>
                          <a:spcPts val="1000"/>
                        </a:lnSpc>
                        <a:defRPr/>
                      </a:pPr>
                      <a:r>
                        <a:rPr lang="en-US" sz="865" spc="-9">
                          <a:solidFill>
                            <a:srgbClr val="000000"/>
                          </a:solidFill>
                          <a:latin typeface="Arial Bold"/>
                        </a:rPr>
                        <a:t>Prévisionnel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rowSpan="7">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4405" cap="flat" cmpd="sng" algn="ctr">
                      <a:solidFill>
                        <a:srgbClr val="000000"/>
                      </a:solidFill>
                      <a:prstDash val="solid"/>
                      <a:round/>
                      <a:headEnd type="none" w="med" len="med"/>
                      <a:tailEnd type="none" w="med" len="med"/>
                    </a:lnB>
                  </a:tcPr>
                </a:tc>
                <a:tc gridSpan="2">
                  <a:txBody>
                    <a:bodyPr/>
                    <a:lstStyle/>
                    <a:p>
                      <a:pPr algn="ctr">
                        <a:lnSpc>
                          <a:spcPts val="1000"/>
                        </a:lnSpc>
                        <a:defRPr/>
                      </a:pPr>
                      <a:r>
                        <a:rPr lang="en-US" sz="865" spc="-19">
                          <a:solidFill>
                            <a:srgbClr val="000000"/>
                          </a:solidFill>
                          <a:latin typeface="Arial Bold"/>
                        </a:rPr>
                        <a:t>Réel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19">
                          <a:solidFill>
                            <a:srgbClr val="000000"/>
                          </a:solidFill>
                          <a:latin typeface="Arial Bold"/>
                        </a:rPr>
                        <a:t>Réel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51152">
                <a:tc vMerge="1">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ctr">
                        <a:lnSpc>
                          <a:spcPts val="1000"/>
                        </a:lnSpc>
                        <a:defRPr/>
                      </a:pPr>
                      <a:r>
                        <a:rPr lang="en-US" sz="865" spc="-24">
                          <a:solidFill>
                            <a:srgbClr val="000000"/>
                          </a:solidFill>
                          <a:latin typeface="Arial Bold"/>
                        </a:rPr>
                        <a:t>HTG</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9">
                          <a:solidFill>
                            <a:srgbClr val="000000"/>
                          </a:solidFill>
                          <a:latin typeface="Arial Bold"/>
                        </a:rPr>
                        <a:t>Euros</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vMerge="1">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4405" cap="flat" cmpd="sng" algn="ctr">
                      <a:solidFill>
                        <a:srgbClr val="000000"/>
                      </a:solidFill>
                      <a:prstDash val="solid"/>
                      <a:round/>
                      <a:headEnd type="none" w="med" len="med"/>
                      <a:tailEnd type="none" w="med" len="med"/>
                    </a:lnB>
                  </a:tcPr>
                </a:tc>
                <a:tc>
                  <a:txBody>
                    <a:bodyPr/>
                    <a:lstStyle/>
                    <a:p>
                      <a:pPr algn="ctr">
                        <a:lnSpc>
                          <a:spcPts val="976"/>
                        </a:lnSpc>
                        <a:defRPr/>
                      </a:pPr>
                      <a:r>
                        <a:rPr lang="en-US" sz="865" spc="-24">
                          <a:solidFill>
                            <a:srgbClr val="000000"/>
                          </a:solidFill>
                          <a:latin typeface="Arial Bold"/>
                        </a:rPr>
                        <a:t>HTG</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9">
                          <a:solidFill>
                            <a:srgbClr val="000000"/>
                          </a:solidFill>
                          <a:latin typeface="Arial Bold"/>
                        </a:rPr>
                        <a:t>Euros</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47516">
                <a:tc>
                  <a:txBody>
                    <a:bodyPr/>
                    <a:lstStyle/>
                    <a:p>
                      <a:pPr algn="l">
                        <a:lnSpc>
                          <a:spcPts val="976"/>
                        </a:lnSpc>
                        <a:defRPr/>
                      </a:pPr>
                      <a:r>
                        <a:rPr lang="en-US" sz="865">
                          <a:solidFill>
                            <a:srgbClr val="000000"/>
                          </a:solidFill>
                          <a:latin typeface="Arial"/>
                        </a:rPr>
                        <a:t>Prestataires locaux</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86 940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1 525</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vMerge="1">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4405"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119 565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2 212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39725">
                <a:tc>
                  <a:txBody>
                    <a:bodyPr/>
                    <a:lstStyle/>
                    <a:p>
                      <a:pPr algn="l">
                        <a:lnSpc>
                          <a:spcPts val="976"/>
                        </a:lnSpc>
                        <a:defRPr/>
                      </a:pPr>
                      <a:r>
                        <a:rPr lang="en-US" sz="865">
                          <a:solidFill>
                            <a:srgbClr val="000000"/>
                          </a:solidFill>
                          <a:latin typeface="Arial"/>
                        </a:rPr>
                        <a:t>Main d'œuvre local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90 000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1 579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vMerge="1">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4405"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121 125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2 261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40244">
                <a:tc>
                  <a:txBody>
                    <a:bodyPr/>
                    <a:lstStyle/>
                    <a:p>
                      <a:pPr algn="l">
                        <a:lnSpc>
                          <a:spcPts val="976"/>
                        </a:lnSpc>
                        <a:defRPr/>
                      </a:pPr>
                      <a:r>
                        <a:rPr lang="en-US" sz="865" spc="-9">
                          <a:solidFill>
                            <a:srgbClr val="000000"/>
                          </a:solidFill>
                          <a:latin typeface="Arial"/>
                        </a:rPr>
                        <a:t>Total</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176 940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3 104</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vMerge="1">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4405"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240 690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4 473</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40764">
                <a:tc>
                  <a:txBody>
                    <a:bodyPr/>
                    <a:lstStyle/>
                    <a:p>
                      <a:pPr algn="l">
                        <a:lnSpc>
                          <a:spcPts val="990"/>
                        </a:lnSpc>
                        <a:defRPr/>
                      </a:pPr>
                      <a:r>
                        <a:rPr lang="en-US" sz="865" spc="-9">
                          <a:solidFill>
                            <a:srgbClr val="000000"/>
                          </a:solidFill>
                          <a:latin typeface="Arial"/>
                        </a:rPr>
                        <a:t>Total chantier</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a:solidFill>
                            <a:srgbClr val="000000"/>
                          </a:solidFill>
                          <a:latin typeface="Arial"/>
                        </a:rPr>
                        <a:t>478 320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8 392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vMerge="1">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4405" cap="flat" cmpd="sng" algn="ctr">
                      <a:solidFill>
                        <a:srgbClr val="000000"/>
                      </a:solidFill>
                      <a:prstDash val="solid"/>
                      <a:round/>
                      <a:headEnd type="none" w="med" len="med"/>
                      <a:tailEnd type="none" w="med" len="med"/>
                    </a:lnB>
                  </a:tcPr>
                </a:tc>
                <a:tc>
                  <a:txBody>
                    <a:bodyPr/>
                    <a:lstStyle/>
                    <a:p>
                      <a:pPr algn="r">
                        <a:lnSpc>
                          <a:spcPts val="990"/>
                        </a:lnSpc>
                        <a:defRPr/>
                      </a:pPr>
                      <a:r>
                        <a:rPr lang="en-US" sz="865">
                          <a:solidFill>
                            <a:srgbClr val="000000"/>
                          </a:solidFill>
                          <a:latin typeface="Arial"/>
                        </a:rPr>
                        <a:t>539 080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9 976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47516">
                <a:tc>
                  <a:txBody>
                    <a:bodyPr/>
                    <a:lstStyle/>
                    <a:p>
                      <a:pPr algn="l">
                        <a:lnSpc>
                          <a:spcPts val="1000"/>
                        </a:lnSpc>
                        <a:defRPr/>
                      </a:pPr>
                      <a:r>
                        <a:rPr lang="en-US" sz="865">
                          <a:solidFill>
                            <a:srgbClr val="000000"/>
                          </a:solidFill>
                          <a:latin typeface="Arial"/>
                        </a:rPr>
                        <a:t>Indice %</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24">
                          <a:solidFill>
                            <a:srgbClr val="000000"/>
                          </a:solidFill>
                          <a:latin typeface="Arial Bold"/>
                        </a:rPr>
                        <a:t>37</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24">
                          <a:solidFill>
                            <a:srgbClr val="000000"/>
                          </a:solidFill>
                          <a:latin typeface="Arial Bold"/>
                        </a:rPr>
                        <a:t>37</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vMerge="1">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4405"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24">
                          <a:solidFill>
                            <a:srgbClr val="000000"/>
                          </a:solidFill>
                          <a:latin typeface="Arial Bold"/>
                        </a:rPr>
                        <a:t>45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24">
                          <a:solidFill>
                            <a:srgbClr val="000000"/>
                          </a:solidFill>
                          <a:latin typeface="Arial Bold"/>
                        </a:rPr>
                        <a:t>45</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bl>
          </a:graphicData>
        </a:graphic>
      </p:graphicFrame>
      <p:sp>
        <p:nvSpPr>
          <p:cNvPr id="5" name="TextBox 5"/>
          <p:cNvSpPr txBox="1"/>
          <p:nvPr/>
        </p:nvSpPr>
        <p:spPr>
          <a:xfrm>
            <a:off x="3672554" y="6090926"/>
            <a:ext cx="653434" cy="207140"/>
          </a:xfrm>
          <a:prstGeom prst="rect">
            <a:avLst/>
          </a:prstGeom>
        </p:spPr>
        <p:txBody>
          <a:bodyPr lIns="0" tIns="0" rIns="0" bIns="0" rtlCol="0" anchor="t">
            <a:spAutoFit/>
          </a:bodyPr>
          <a:lstStyle/>
          <a:p>
            <a:pPr algn="l">
              <a:lnSpc>
                <a:spcPts val="1384"/>
              </a:lnSpc>
            </a:pPr>
            <a:r>
              <a:rPr lang="en-US" sz="1154" spc="-9">
                <a:solidFill>
                  <a:srgbClr val="000000"/>
                </a:solidFill>
                <a:latin typeface="Arial Bold"/>
              </a:rPr>
              <a:t>FINITION</a:t>
            </a:r>
          </a:p>
        </p:txBody>
      </p:sp>
      <p:graphicFrame>
        <p:nvGraphicFramePr>
          <p:cNvPr id="6" name="Table 6"/>
          <p:cNvGraphicFramePr>
            <a:graphicFrameLocks noGrp="1"/>
          </p:cNvGraphicFramePr>
          <p:nvPr/>
        </p:nvGraphicFramePr>
        <p:xfrm>
          <a:off x="1028700" y="6455869"/>
          <a:ext cx="5673341" cy="3138478"/>
        </p:xfrm>
        <a:graphic>
          <a:graphicData uri="http://schemas.openxmlformats.org/drawingml/2006/table">
            <a:tbl>
              <a:tblPr/>
              <a:tblGrid>
                <a:gridCol w="1687256">
                  <a:extLst>
                    <a:ext uri="{9D8B030D-6E8A-4147-A177-3AD203B41FA5}">
                      <a16:colId xmlns:a16="http://schemas.microsoft.com/office/drawing/2014/main" val="20000"/>
                    </a:ext>
                  </a:extLst>
                </a:gridCol>
                <a:gridCol w="712739">
                  <a:extLst>
                    <a:ext uri="{9D8B030D-6E8A-4147-A177-3AD203B41FA5}">
                      <a16:colId xmlns:a16="http://schemas.microsoft.com/office/drawing/2014/main" val="20001"/>
                    </a:ext>
                  </a:extLst>
                </a:gridCol>
                <a:gridCol w="421814">
                  <a:extLst>
                    <a:ext uri="{9D8B030D-6E8A-4147-A177-3AD203B41FA5}">
                      <a16:colId xmlns:a16="http://schemas.microsoft.com/office/drawing/2014/main" val="20002"/>
                    </a:ext>
                  </a:extLst>
                </a:gridCol>
                <a:gridCol w="1238579">
                  <a:extLst>
                    <a:ext uri="{9D8B030D-6E8A-4147-A177-3AD203B41FA5}">
                      <a16:colId xmlns:a16="http://schemas.microsoft.com/office/drawing/2014/main" val="20003"/>
                    </a:ext>
                  </a:extLst>
                </a:gridCol>
                <a:gridCol w="977374">
                  <a:extLst>
                    <a:ext uri="{9D8B030D-6E8A-4147-A177-3AD203B41FA5}">
                      <a16:colId xmlns:a16="http://schemas.microsoft.com/office/drawing/2014/main" val="20004"/>
                    </a:ext>
                  </a:extLst>
                </a:gridCol>
                <a:gridCol w="635579">
                  <a:extLst>
                    <a:ext uri="{9D8B030D-6E8A-4147-A177-3AD203B41FA5}">
                      <a16:colId xmlns:a16="http://schemas.microsoft.com/office/drawing/2014/main" val="20005"/>
                    </a:ext>
                  </a:extLst>
                </a:gridCol>
              </a:tblGrid>
              <a:tr h="162729">
                <a:tc gridSpan="3">
                  <a:txBody>
                    <a:bodyPr/>
                    <a:lstStyle/>
                    <a:p>
                      <a:pPr algn="ctr">
                        <a:lnSpc>
                          <a:spcPts val="1009"/>
                        </a:lnSpc>
                        <a:defRPr/>
                      </a:pPr>
                      <a:r>
                        <a:rPr lang="en-US" sz="865" spc="-9">
                          <a:solidFill>
                            <a:srgbClr val="000000"/>
                          </a:solidFill>
                          <a:latin typeface="Arial Bold"/>
                        </a:rPr>
                        <a:t>Prestation</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9"/>
                        </a:lnSpc>
                        <a:defRPr/>
                      </a:pPr>
                      <a:r>
                        <a:rPr lang="en-US" sz="865" spc="-9">
                          <a:solidFill>
                            <a:srgbClr val="000000"/>
                          </a:solidFill>
                          <a:latin typeface="Arial Bold"/>
                        </a:rPr>
                        <a:t>Prestation</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9"/>
                        </a:lnSpc>
                        <a:defRPr/>
                      </a:pPr>
                      <a:r>
                        <a:rPr lang="en-US" sz="865" spc="-9">
                          <a:solidFill>
                            <a:srgbClr val="000000"/>
                          </a:solidFill>
                          <a:latin typeface="Arial Bold"/>
                        </a:rPr>
                        <a:t>Prestation</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gridSpan="3">
                  <a:txBody>
                    <a:bodyPr/>
                    <a:lstStyle/>
                    <a:p>
                      <a:pPr algn="ctr">
                        <a:lnSpc>
                          <a:spcPts val="1009"/>
                        </a:lnSpc>
                        <a:defRPr/>
                      </a:pPr>
                      <a:r>
                        <a:rPr lang="en-US" sz="865">
                          <a:solidFill>
                            <a:srgbClr val="000000"/>
                          </a:solidFill>
                          <a:latin typeface="Arial Bold"/>
                        </a:rPr>
                        <a:t>Cash for work</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9"/>
                        </a:lnSpc>
                        <a:defRPr/>
                      </a:pPr>
                      <a:r>
                        <a:rPr lang="en-US" sz="865">
                          <a:solidFill>
                            <a:srgbClr val="000000"/>
                          </a:solidFill>
                          <a:latin typeface="Arial Bold"/>
                        </a:rPr>
                        <a:t>Cash for work</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9"/>
                        </a:lnSpc>
                        <a:defRPr/>
                      </a:pPr>
                      <a:r>
                        <a:rPr lang="en-US" sz="865">
                          <a:solidFill>
                            <a:srgbClr val="000000"/>
                          </a:solidFill>
                          <a:latin typeface="Arial Bold"/>
                        </a:rPr>
                        <a:t>Cash for work</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0698">
                <a:tc>
                  <a:txBody>
                    <a:bodyPr/>
                    <a:lstStyle/>
                    <a:p>
                      <a:pPr algn="l">
                        <a:lnSpc>
                          <a:spcPts val="1038"/>
                        </a:lnSpc>
                        <a:defRPr/>
                      </a:pPr>
                      <a:r>
                        <a:rPr lang="en-US" sz="865" spc="-9">
                          <a:solidFill>
                            <a:srgbClr val="000000"/>
                          </a:solidFill>
                          <a:latin typeface="Arial Bold"/>
                        </a:rPr>
                        <a:t>Descriptif</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1038"/>
                        </a:lnSpc>
                        <a:defRPr/>
                      </a:pPr>
                      <a:r>
                        <a:rPr lang="en-US" sz="865" spc="-9">
                          <a:solidFill>
                            <a:srgbClr val="000000"/>
                          </a:solidFill>
                          <a:latin typeface="Arial Bold"/>
                        </a:rPr>
                        <a:t>Prévisionnel</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38"/>
                        </a:lnSpc>
                        <a:defRPr/>
                      </a:pPr>
                      <a:r>
                        <a:rPr lang="en-US" sz="865" spc="-19">
                          <a:solidFill>
                            <a:srgbClr val="000000"/>
                          </a:solidFill>
                          <a:latin typeface="Arial Bold"/>
                        </a:rPr>
                        <a:t>Réel</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38"/>
                        </a:lnSpc>
                        <a:defRPr/>
                      </a:pPr>
                      <a:r>
                        <a:rPr lang="en-US" sz="865" spc="-9">
                          <a:solidFill>
                            <a:srgbClr val="000000"/>
                          </a:solidFill>
                          <a:latin typeface="Arial Bold"/>
                        </a:rPr>
                        <a:t>Descriptif</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38"/>
                        </a:lnSpc>
                        <a:defRPr/>
                      </a:pPr>
                      <a:r>
                        <a:rPr lang="en-US" sz="865" spc="-9">
                          <a:solidFill>
                            <a:srgbClr val="000000"/>
                          </a:solidFill>
                          <a:latin typeface="Arial Bold"/>
                        </a:rPr>
                        <a:t>Prévisionnel</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38"/>
                        </a:lnSpc>
                        <a:defRPr/>
                      </a:pPr>
                      <a:r>
                        <a:rPr lang="en-US" sz="865" spc="-19">
                          <a:solidFill>
                            <a:srgbClr val="000000"/>
                          </a:solidFill>
                          <a:latin typeface="Arial Bold"/>
                        </a:rPr>
                        <a:t>Réel</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38965">
                <a:tc>
                  <a:txBody>
                    <a:bodyPr/>
                    <a:lstStyle/>
                    <a:p>
                      <a:pPr algn="l">
                        <a:lnSpc>
                          <a:spcPts val="1038"/>
                        </a:lnSpc>
                        <a:defRPr/>
                      </a:pPr>
                      <a:r>
                        <a:rPr lang="en-US" sz="865">
                          <a:solidFill>
                            <a:srgbClr val="000000"/>
                          </a:solidFill>
                          <a:latin typeface="Arial"/>
                        </a:rPr>
                        <a:t>Prestataires locaux</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976"/>
                        </a:lnSpc>
                        <a:defRPr/>
                      </a:pPr>
                      <a:r>
                        <a:rPr lang="en-US" sz="865">
                          <a:solidFill>
                            <a:srgbClr val="000000"/>
                          </a:solidFill>
                          <a:latin typeface="Arial"/>
                        </a:rPr>
                        <a:t>Main d'œuvre local</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138965">
                <a:tc>
                  <a:txBody>
                    <a:bodyPr/>
                    <a:lstStyle/>
                    <a:p>
                      <a:pPr algn="l">
                        <a:lnSpc>
                          <a:spcPts val="976"/>
                        </a:lnSpc>
                        <a:defRPr/>
                      </a:pPr>
                      <a:r>
                        <a:rPr lang="en-US" sz="865">
                          <a:solidFill>
                            <a:srgbClr val="000000"/>
                          </a:solidFill>
                          <a:latin typeface="Arial"/>
                        </a:rPr>
                        <a:t>Achat + livraison roche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Fouille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40515">
                <a:tc>
                  <a:txBody>
                    <a:bodyPr/>
                    <a:lstStyle/>
                    <a:p>
                      <a:pPr algn="l">
                        <a:lnSpc>
                          <a:spcPts val="990"/>
                        </a:lnSpc>
                        <a:defRPr/>
                      </a:pPr>
                      <a:r>
                        <a:rPr lang="en-US" sz="865">
                          <a:solidFill>
                            <a:srgbClr val="000000"/>
                          </a:solidFill>
                          <a:latin typeface="Arial"/>
                        </a:rPr>
                        <a:t>Achat + livraison sable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3</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ctr">
                        <a:lnSpc>
                          <a:spcPts val="990"/>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a:solidFill>
                            <a:srgbClr val="000000"/>
                          </a:solidFill>
                          <a:latin typeface="Arial"/>
                        </a:rPr>
                        <a:t>Boss chef</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3</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39482">
                <a:tc>
                  <a:txBody>
                    <a:bodyPr/>
                    <a:lstStyle/>
                    <a:p>
                      <a:pPr algn="l">
                        <a:lnSpc>
                          <a:spcPts val="990"/>
                        </a:lnSpc>
                        <a:defRPr/>
                      </a:pPr>
                      <a:r>
                        <a:rPr lang="en-US" sz="865">
                          <a:solidFill>
                            <a:srgbClr val="000000"/>
                          </a:solidFill>
                          <a:latin typeface="Arial"/>
                        </a:rPr>
                        <a:t>Achat + livraison d'eau</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2</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ctr">
                        <a:lnSpc>
                          <a:spcPts val="990"/>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9">
                          <a:solidFill>
                            <a:srgbClr val="000000"/>
                          </a:solidFill>
                          <a:latin typeface="Arial"/>
                        </a:rPr>
                        <a:t>Contremaître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3</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38965">
                <a:tc>
                  <a:txBody>
                    <a:bodyPr/>
                    <a:lstStyle/>
                    <a:p>
                      <a:pPr algn="l">
                        <a:lnSpc>
                          <a:spcPts val="976"/>
                        </a:lnSpc>
                        <a:defRPr/>
                      </a:pPr>
                      <a:r>
                        <a:rPr lang="en-US" sz="865">
                          <a:solidFill>
                            <a:srgbClr val="000000"/>
                          </a:solidFill>
                          <a:latin typeface="Arial"/>
                        </a:rPr>
                        <a:t>Achat + livraison gravier</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3</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ct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19">
                          <a:solidFill>
                            <a:srgbClr val="000000"/>
                          </a:solidFill>
                          <a:latin typeface="Arial"/>
                        </a:rPr>
                        <a:t>Maçon</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6</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38965">
                <a:tc>
                  <a:txBody>
                    <a:bodyPr/>
                    <a:lstStyle/>
                    <a:p>
                      <a:pPr algn="l">
                        <a:lnSpc>
                          <a:spcPts val="976"/>
                        </a:lnSpc>
                        <a:defRPr/>
                      </a:pPr>
                      <a:r>
                        <a:rPr lang="en-US" sz="865" spc="-9">
                          <a:solidFill>
                            <a:srgbClr val="000000"/>
                          </a:solidFill>
                          <a:latin typeface="Arial"/>
                        </a:rPr>
                        <a:t>Achat ciment</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3</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ct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a:solidFill>
                            <a:srgbClr val="000000"/>
                          </a:solidFill>
                          <a:latin typeface="Arial"/>
                        </a:rPr>
                        <a:t>Maitre Pelle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3</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38965">
                <a:tc>
                  <a:txBody>
                    <a:bodyPr/>
                    <a:lstStyle/>
                    <a:p>
                      <a:pPr algn="l">
                        <a:lnSpc>
                          <a:spcPts val="976"/>
                        </a:lnSpc>
                        <a:defRPr/>
                      </a:pPr>
                      <a:r>
                        <a:rPr lang="en-US" sz="865">
                          <a:solidFill>
                            <a:srgbClr val="000000"/>
                          </a:solidFill>
                          <a:latin typeface="Arial"/>
                        </a:rPr>
                        <a:t>Transport ciment</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3</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ct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Manœuvre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46714">
                <a:tc>
                  <a:txBody>
                    <a:bodyPr/>
                    <a:lstStyle/>
                    <a:p>
                      <a:pPr algn="l">
                        <a:lnSpc>
                          <a:spcPts val="1000"/>
                        </a:lnSpc>
                        <a:defRPr/>
                      </a:pPr>
                      <a:r>
                        <a:rPr lang="en-US" sz="865">
                          <a:solidFill>
                            <a:srgbClr val="000000"/>
                          </a:solidFill>
                          <a:latin typeface="Arial"/>
                        </a:rPr>
                        <a:t>Débarquement ciment</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ctr">
                        <a:lnSpc>
                          <a:spcPts val="1000"/>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000"/>
                        </a:lnSpc>
                        <a:defRPr/>
                      </a:pPr>
                      <a:r>
                        <a:rPr lang="en-US" sz="865" spc="-9">
                          <a:solidFill>
                            <a:srgbClr val="000000"/>
                          </a:solidFill>
                          <a:latin typeface="Arial"/>
                        </a:rPr>
                        <a:t>Autres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24">
                          <a:solidFill>
                            <a:srgbClr val="000000"/>
                          </a:solidFill>
                          <a:latin typeface="Arial"/>
                        </a:rPr>
                        <a:t>12</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48">
                          <a:solidFill>
                            <a:srgbClr val="000000"/>
                          </a:solidFill>
                          <a:latin typeface="Arial"/>
                        </a:rPr>
                        <a:t>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55496">
                <a:tc>
                  <a:txBody>
                    <a:bodyPr/>
                    <a:lstStyle/>
                    <a:p>
                      <a:pPr algn="r">
                        <a:lnSpc>
                          <a:spcPts val="1009"/>
                        </a:lnSpc>
                        <a:defRPr/>
                      </a:pPr>
                      <a:r>
                        <a:rPr lang="en-US" sz="865" spc="-9">
                          <a:solidFill>
                            <a:srgbClr val="000000"/>
                          </a:solidFill>
                          <a:latin typeface="Arial Bold"/>
                        </a:rPr>
                        <a:t>Total</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9"/>
                        </a:lnSpc>
                        <a:defRPr/>
                      </a:pPr>
                      <a:r>
                        <a:rPr lang="en-US" sz="865" spc="-24">
                          <a:solidFill>
                            <a:srgbClr val="000000"/>
                          </a:solidFill>
                          <a:latin typeface="Arial Bold"/>
                        </a:rPr>
                        <a:t>14</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9"/>
                        </a:lnSpc>
                        <a:defRPr/>
                      </a:pPr>
                      <a:r>
                        <a:rPr lang="en-US" sz="865" spc="-48">
                          <a:solidFill>
                            <a:srgbClr val="000000"/>
                          </a:solidFill>
                          <a:latin typeface="Arial Bold"/>
                        </a:rPr>
                        <a:t>8</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9"/>
                        </a:lnSpc>
                        <a:defRPr/>
                      </a:pPr>
                      <a:r>
                        <a:rPr lang="en-US" sz="865" spc="-9">
                          <a:solidFill>
                            <a:srgbClr val="000000"/>
                          </a:solidFill>
                          <a:latin typeface="Arial Bold"/>
                        </a:rPr>
                        <a:t>Total</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9"/>
                        </a:lnSpc>
                        <a:defRPr/>
                      </a:pPr>
                      <a:r>
                        <a:rPr lang="en-US" sz="865" spc="-24">
                          <a:solidFill>
                            <a:srgbClr val="000000"/>
                          </a:solidFill>
                          <a:latin typeface="Arial Bold"/>
                        </a:rPr>
                        <a:t>38</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9"/>
                        </a:lnSpc>
                        <a:defRPr/>
                      </a:pPr>
                      <a:r>
                        <a:rPr lang="en-US" sz="865" spc="-24">
                          <a:solidFill>
                            <a:srgbClr val="000000"/>
                          </a:solidFill>
                          <a:latin typeface="Arial Bold"/>
                        </a:rPr>
                        <a:t>13</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68115">
                <a:tc gridSpan="6">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4405"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4405" cap="flat" cmpd="sng" algn="ctr">
                      <a:solidFill>
                        <a:srgbClr val="000000"/>
                      </a:solidFill>
                      <a:prstDash val="solid"/>
                      <a:round/>
                      <a:headEnd type="none" w="med" len="med"/>
                      <a:tailEnd type="none" w="med" len="med"/>
                    </a:lnB>
                  </a:tcPr>
                </a:tc>
                <a:tc hMerge="1">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4405"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4405" cap="flat" cmpd="sng" algn="ctr">
                      <a:solidFill>
                        <a:srgbClr val="000000"/>
                      </a:solidFill>
                      <a:prstDash val="solid"/>
                      <a:round/>
                      <a:headEnd type="none" w="med" len="med"/>
                      <a:tailEnd type="none" w="med" len="med"/>
                    </a:lnB>
                  </a:tcPr>
                </a:tc>
                <a:tc hMerge="1">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4405"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4405" cap="flat" cmpd="sng" algn="ctr">
                      <a:solidFill>
                        <a:srgbClr val="000000"/>
                      </a:solidFill>
                      <a:prstDash val="solid"/>
                      <a:round/>
                      <a:headEnd type="none" w="med" len="med"/>
                      <a:tailEnd type="none" w="med" len="med"/>
                    </a:lnB>
                  </a:tcPr>
                </a:tc>
                <a:tc hMerge="1">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4405"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4405" cap="flat" cmpd="sng" algn="ctr">
                      <a:solidFill>
                        <a:srgbClr val="000000"/>
                      </a:solidFill>
                      <a:prstDash val="solid"/>
                      <a:round/>
                      <a:headEnd type="none" w="med" len="med"/>
                      <a:tailEnd type="none" w="med" len="med"/>
                    </a:lnB>
                  </a:tcPr>
                </a:tc>
                <a:tc hMerge="1">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4405"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4405" cap="flat" cmpd="sng" algn="ctr">
                      <a:solidFill>
                        <a:srgbClr val="000000"/>
                      </a:solidFill>
                      <a:prstDash val="solid"/>
                      <a:round/>
                      <a:headEnd type="none" w="med" len="med"/>
                      <a:tailEnd type="none" w="med" len="med"/>
                    </a:lnB>
                  </a:tcPr>
                </a:tc>
                <a:tc hMerge="1">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4405"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440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54463">
                <a:tc rowSpan="2">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gridSpan="2">
                  <a:txBody>
                    <a:bodyPr/>
                    <a:lstStyle/>
                    <a:p>
                      <a:pPr algn="l">
                        <a:lnSpc>
                          <a:spcPts val="1000"/>
                        </a:lnSpc>
                        <a:defRPr/>
                      </a:pPr>
                      <a:r>
                        <a:rPr lang="en-US" sz="865" spc="-9">
                          <a:solidFill>
                            <a:srgbClr val="000000"/>
                          </a:solidFill>
                          <a:latin typeface="Arial Bold"/>
                        </a:rPr>
                        <a:t>Prévisionnel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l">
                        <a:lnSpc>
                          <a:spcPts val="1000"/>
                        </a:lnSpc>
                        <a:defRPr/>
                      </a:pPr>
                      <a:r>
                        <a:rPr lang="en-US" sz="865" spc="-9">
                          <a:solidFill>
                            <a:srgbClr val="000000"/>
                          </a:solidFill>
                          <a:latin typeface="Arial Bold"/>
                        </a:rPr>
                        <a:t>Prévisionnel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rowSpan="7">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4405" cap="flat" cmpd="sng" algn="ctr">
                      <a:solidFill>
                        <a:srgbClr val="000000"/>
                      </a:solidFill>
                      <a:prstDash val="solid"/>
                      <a:round/>
                      <a:headEnd type="none" w="med" len="med"/>
                      <a:tailEnd type="none" w="med" len="med"/>
                    </a:lnB>
                  </a:tcPr>
                </a:tc>
                <a:tc gridSpan="2">
                  <a:txBody>
                    <a:bodyPr/>
                    <a:lstStyle/>
                    <a:p>
                      <a:pPr algn="ctr">
                        <a:lnSpc>
                          <a:spcPts val="1000"/>
                        </a:lnSpc>
                        <a:defRPr/>
                      </a:pPr>
                      <a:r>
                        <a:rPr lang="en-US" sz="865" spc="-19">
                          <a:solidFill>
                            <a:srgbClr val="000000"/>
                          </a:solidFill>
                          <a:latin typeface="Arial Bold"/>
                        </a:rPr>
                        <a:t>Réel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19">
                          <a:solidFill>
                            <a:srgbClr val="000000"/>
                          </a:solidFill>
                          <a:latin typeface="Arial Bold"/>
                        </a:rPr>
                        <a:t>Réel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50330">
                <a:tc vMerge="1">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ctr">
                        <a:lnSpc>
                          <a:spcPts val="1009"/>
                        </a:lnSpc>
                        <a:defRPr/>
                      </a:pPr>
                      <a:r>
                        <a:rPr lang="en-US" sz="865" spc="-24">
                          <a:solidFill>
                            <a:srgbClr val="000000"/>
                          </a:solidFill>
                          <a:latin typeface="Arial Bold"/>
                        </a:rPr>
                        <a:t>HTG</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1009"/>
                        </a:lnSpc>
                        <a:defRPr/>
                      </a:pPr>
                      <a:r>
                        <a:rPr lang="en-US" sz="865" spc="-9">
                          <a:solidFill>
                            <a:srgbClr val="000000"/>
                          </a:solidFill>
                          <a:latin typeface="Arial Bold"/>
                        </a:rPr>
                        <a:t>Euros</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vMerge="1">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4405" cap="flat" cmpd="sng" algn="ctr">
                      <a:solidFill>
                        <a:srgbClr val="000000"/>
                      </a:solidFill>
                      <a:prstDash val="solid"/>
                      <a:round/>
                      <a:headEnd type="none" w="med" len="med"/>
                      <a:tailEnd type="none" w="med" len="med"/>
                    </a:lnB>
                  </a:tcPr>
                </a:tc>
                <a:tc>
                  <a:txBody>
                    <a:bodyPr/>
                    <a:lstStyle/>
                    <a:p>
                      <a:pPr algn="ctr">
                        <a:lnSpc>
                          <a:spcPts val="990"/>
                        </a:lnSpc>
                        <a:defRPr/>
                      </a:pPr>
                      <a:r>
                        <a:rPr lang="en-US" sz="865" spc="-24">
                          <a:solidFill>
                            <a:srgbClr val="000000"/>
                          </a:solidFill>
                          <a:latin typeface="Arial Bold"/>
                        </a:rPr>
                        <a:t>HTG</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9">
                          <a:solidFill>
                            <a:srgbClr val="000000"/>
                          </a:solidFill>
                          <a:latin typeface="Arial Bold"/>
                        </a:rPr>
                        <a:t>Euros</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46714">
                <a:tc>
                  <a:txBody>
                    <a:bodyPr/>
                    <a:lstStyle/>
                    <a:p>
                      <a:pPr algn="l">
                        <a:lnSpc>
                          <a:spcPts val="976"/>
                        </a:lnSpc>
                        <a:defRPr/>
                      </a:pPr>
                      <a:r>
                        <a:rPr lang="en-US" sz="865">
                          <a:solidFill>
                            <a:srgbClr val="000000"/>
                          </a:solidFill>
                          <a:latin typeface="Arial"/>
                        </a:rPr>
                        <a:t>Prestataires locaux</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121 750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2 255</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vMerge="1">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4405"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144 150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2 829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38965">
                <a:tc>
                  <a:txBody>
                    <a:bodyPr/>
                    <a:lstStyle/>
                    <a:p>
                      <a:pPr algn="l">
                        <a:lnSpc>
                          <a:spcPts val="976"/>
                        </a:lnSpc>
                        <a:defRPr/>
                      </a:pPr>
                      <a:r>
                        <a:rPr lang="en-US" sz="865">
                          <a:solidFill>
                            <a:srgbClr val="000000"/>
                          </a:solidFill>
                          <a:latin typeface="Arial"/>
                        </a:rPr>
                        <a:t>Main d'œuvre local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108 850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2 016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vMerge="1">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4405"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69 675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1 367</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38965">
                <a:tc>
                  <a:txBody>
                    <a:bodyPr/>
                    <a:lstStyle/>
                    <a:p>
                      <a:pPr algn="l">
                        <a:lnSpc>
                          <a:spcPts val="976"/>
                        </a:lnSpc>
                        <a:defRPr/>
                      </a:pPr>
                      <a:r>
                        <a:rPr lang="en-US" sz="865" spc="-9">
                          <a:solidFill>
                            <a:srgbClr val="000000"/>
                          </a:solidFill>
                          <a:latin typeface="Arial"/>
                        </a:rPr>
                        <a:t>Total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230 600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4 270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vMerge="1">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4405"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213 825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4 196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40515">
                <a:tc>
                  <a:txBody>
                    <a:bodyPr/>
                    <a:lstStyle/>
                    <a:p>
                      <a:pPr algn="l">
                        <a:lnSpc>
                          <a:spcPts val="990"/>
                        </a:lnSpc>
                        <a:defRPr/>
                      </a:pPr>
                      <a:r>
                        <a:rPr lang="en-US" sz="865" spc="-9">
                          <a:solidFill>
                            <a:srgbClr val="000000"/>
                          </a:solidFill>
                          <a:latin typeface="Arial"/>
                        </a:rPr>
                        <a:t>Total chantier</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a:solidFill>
                            <a:srgbClr val="000000"/>
                          </a:solidFill>
                          <a:latin typeface="Arial"/>
                        </a:rPr>
                        <a:t>353 915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6 554</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vMerge="1">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4405" cap="flat" cmpd="sng" algn="ctr">
                      <a:solidFill>
                        <a:srgbClr val="000000"/>
                      </a:solidFill>
                      <a:prstDash val="solid"/>
                      <a:round/>
                      <a:headEnd type="none" w="med" len="med"/>
                      <a:tailEnd type="none" w="med" len="med"/>
                    </a:lnB>
                  </a:tcPr>
                </a:tc>
                <a:tc>
                  <a:txBody>
                    <a:bodyPr/>
                    <a:lstStyle/>
                    <a:p>
                      <a:pPr algn="r">
                        <a:lnSpc>
                          <a:spcPts val="990"/>
                        </a:lnSpc>
                        <a:defRPr/>
                      </a:pPr>
                      <a:r>
                        <a:rPr lang="en-US" sz="865">
                          <a:solidFill>
                            <a:srgbClr val="000000"/>
                          </a:solidFill>
                          <a:latin typeface="Arial"/>
                        </a:rPr>
                        <a:t>258 471</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5 068</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46714">
                <a:tc>
                  <a:txBody>
                    <a:bodyPr/>
                    <a:lstStyle/>
                    <a:p>
                      <a:pPr algn="l">
                        <a:lnSpc>
                          <a:spcPts val="1009"/>
                        </a:lnSpc>
                        <a:defRPr/>
                      </a:pPr>
                      <a:r>
                        <a:rPr lang="en-US" sz="865">
                          <a:solidFill>
                            <a:srgbClr val="000000"/>
                          </a:solidFill>
                          <a:latin typeface="Arial"/>
                        </a:rPr>
                        <a:t>Indice %</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9"/>
                        </a:lnSpc>
                        <a:defRPr/>
                      </a:pPr>
                      <a:r>
                        <a:rPr lang="en-US" sz="865" spc="-24">
                          <a:solidFill>
                            <a:srgbClr val="000000"/>
                          </a:solidFill>
                          <a:latin typeface="Arial Bold"/>
                        </a:rPr>
                        <a:t>65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9"/>
                        </a:lnSpc>
                        <a:defRPr/>
                      </a:pPr>
                      <a:r>
                        <a:rPr lang="en-US" sz="865" spc="-24">
                          <a:solidFill>
                            <a:srgbClr val="000000"/>
                          </a:solidFill>
                          <a:latin typeface="Arial Bold"/>
                        </a:rPr>
                        <a:t>65</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vMerge="1">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4405" cap="flat" cmpd="sng" algn="ctr">
                      <a:solidFill>
                        <a:srgbClr val="000000"/>
                      </a:solidFill>
                      <a:prstDash val="solid"/>
                      <a:round/>
                      <a:headEnd type="none" w="med" len="med"/>
                      <a:tailEnd type="none" w="med" len="med"/>
                    </a:lnB>
                  </a:tcPr>
                </a:tc>
                <a:tc>
                  <a:txBody>
                    <a:bodyPr/>
                    <a:lstStyle/>
                    <a:p>
                      <a:pPr algn="r">
                        <a:lnSpc>
                          <a:spcPts val="1009"/>
                        </a:lnSpc>
                        <a:defRPr/>
                      </a:pPr>
                      <a:r>
                        <a:rPr lang="en-US" sz="865" spc="-24">
                          <a:solidFill>
                            <a:srgbClr val="000000"/>
                          </a:solidFill>
                          <a:latin typeface="Arial Bold"/>
                        </a:rPr>
                        <a:t>83</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9"/>
                        </a:lnSpc>
                        <a:defRPr/>
                      </a:pPr>
                      <a:r>
                        <a:rPr lang="en-US" sz="865" spc="-24">
                          <a:solidFill>
                            <a:srgbClr val="000000"/>
                          </a:solidFill>
                          <a:latin typeface="Arial Bold"/>
                        </a:rPr>
                        <a:t>83</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096375" cy="10287000"/>
          </a:xfrm>
          <a:custGeom>
            <a:avLst/>
            <a:gdLst/>
            <a:ahLst/>
            <a:cxnLst/>
            <a:rect l="l" t="t" r="r" b="b"/>
            <a:pathLst>
              <a:path w="9096375" h="10287000">
                <a:moveTo>
                  <a:pt x="0" y="0"/>
                </a:moveTo>
                <a:lnTo>
                  <a:pt x="9096375" y="0"/>
                </a:lnTo>
                <a:lnTo>
                  <a:pt x="9096375" y="10287000"/>
                </a:lnTo>
                <a:lnTo>
                  <a:pt x="0" y="10287000"/>
                </a:lnTo>
                <a:lnTo>
                  <a:pt x="0" y="0"/>
                </a:lnTo>
                <a:close/>
              </a:path>
            </a:pathLst>
          </a:custGeom>
          <a:blipFill>
            <a:blip r:embed="rId2"/>
            <a:stretch>
              <a:fillRect l="-18014" r="-33104"/>
            </a:stretch>
          </a:blipFill>
        </p:spPr>
      </p:sp>
      <p:sp>
        <p:nvSpPr>
          <p:cNvPr id="3" name="Freeform 3"/>
          <p:cNvSpPr/>
          <p:nvPr/>
        </p:nvSpPr>
        <p:spPr>
          <a:xfrm>
            <a:off x="9191625" y="0"/>
            <a:ext cx="9096375" cy="10287000"/>
          </a:xfrm>
          <a:custGeom>
            <a:avLst/>
            <a:gdLst/>
            <a:ahLst/>
            <a:cxnLst/>
            <a:rect l="l" t="t" r="r" b="b"/>
            <a:pathLst>
              <a:path w="9096375" h="10287000">
                <a:moveTo>
                  <a:pt x="0" y="0"/>
                </a:moveTo>
                <a:lnTo>
                  <a:pt x="9096375" y="0"/>
                </a:lnTo>
                <a:lnTo>
                  <a:pt x="9096375" y="10287000"/>
                </a:lnTo>
                <a:lnTo>
                  <a:pt x="0" y="10287000"/>
                </a:lnTo>
                <a:lnTo>
                  <a:pt x="0" y="0"/>
                </a:lnTo>
                <a:close/>
              </a:path>
            </a:pathLst>
          </a:custGeom>
          <a:blipFill>
            <a:blip r:embed="rId3"/>
            <a:stretch>
              <a:fillRect l="-9007" r="-44113"/>
            </a:stretch>
          </a:blipFill>
        </p:spPr>
      </p:sp>
      <p:sp>
        <p:nvSpPr>
          <p:cNvPr id="4" name="TextBox 4"/>
          <p:cNvSpPr txBox="1"/>
          <p:nvPr/>
        </p:nvSpPr>
        <p:spPr>
          <a:xfrm>
            <a:off x="1028700" y="981075"/>
            <a:ext cx="16230600" cy="1504950"/>
          </a:xfrm>
          <a:prstGeom prst="rect">
            <a:avLst/>
          </a:prstGeom>
        </p:spPr>
        <p:txBody>
          <a:bodyPr lIns="0" tIns="0" rIns="0" bIns="0" rtlCol="0" anchor="t">
            <a:spAutoFit/>
          </a:bodyPr>
          <a:lstStyle/>
          <a:p>
            <a:pPr marL="0" lvl="0" indent="0" algn="ctr">
              <a:lnSpc>
                <a:spcPts val="9450"/>
              </a:lnSpc>
              <a:spcBef>
                <a:spcPct val="0"/>
              </a:spcBef>
            </a:pPr>
            <a:r>
              <a:rPr lang="en-US" sz="10500" u="none" strike="noStrike" spc="-187">
                <a:solidFill>
                  <a:srgbClr val="000000"/>
                </a:solidFill>
                <a:latin typeface="Arial Bold"/>
              </a:rPr>
              <a:t>Base ESF-Bois Masa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69" r="-369" b="-738"/>
            </a:stretch>
          </a:blipFill>
        </p:spPr>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986089"/>
            <a:ext cx="9372097" cy="6294095"/>
          </a:xfrm>
          <a:custGeom>
            <a:avLst/>
            <a:gdLst/>
            <a:ahLst/>
            <a:cxnLst/>
            <a:rect l="l" t="t" r="r" b="b"/>
            <a:pathLst>
              <a:path w="9372097" h="6294095">
                <a:moveTo>
                  <a:pt x="0" y="0"/>
                </a:moveTo>
                <a:lnTo>
                  <a:pt x="9372097" y="0"/>
                </a:lnTo>
                <a:lnTo>
                  <a:pt x="9372097" y="6294095"/>
                </a:lnTo>
                <a:lnTo>
                  <a:pt x="0" y="6294095"/>
                </a:lnTo>
                <a:lnTo>
                  <a:pt x="0" y="0"/>
                </a:lnTo>
                <a:close/>
              </a:path>
            </a:pathLst>
          </a:custGeom>
          <a:blipFill>
            <a:blip r:embed="rId2"/>
            <a:stretch>
              <a:fillRect t="-10301" b="-1141"/>
            </a:stretch>
          </a:blipFill>
        </p:spPr>
      </p:sp>
      <p:grpSp>
        <p:nvGrpSpPr>
          <p:cNvPr id="3" name="Group 3"/>
          <p:cNvGrpSpPr/>
          <p:nvPr/>
        </p:nvGrpSpPr>
        <p:grpSpPr>
          <a:xfrm>
            <a:off x="10851880" y="2650034"/>
            <a:ext cx="5532090" cy="4966206"/>
            <a:chOff x="0" y="0"/>
            <a:chExt cx="7376120" cy="6621607"/>
          </a:xfrm>
        </p:grpSpPr>
        <p:sp>
          <p:nvSpPr>
            <p:cNvPr id="4" name="TextBox 4"/>
            <p:cNvSpPr txBox="1"/>
            <p:nvPr/>
          </p:nvSpPr>
          <p:spPr>
            <a:xfrm>
              <a:off x="0" y="3932763"/>
              <a:ext cx="7376120" cy="2688844"/>
            </a:xfrm>
            <a:prstGeom prst="rect">
              <a:avLst/>
            </a:prstGeom>
          </p:spPr>
          <p:txBody>
            <a:bodyPr lIns="0" tIns="0" rIns="0" bIns="0" rtlCol="0" anchor="t">
              <a:spAutoFit/>
            </a:bodyPr>
            <a:lstStyle/>
            <a:p>
              <a:pPr marL="0" lvl="0" indent="0" algn="l">
                <a:lnSpc>
                  <a:spcPts val="4042"/>
                </a:lnSpc>
                <a:spcBef>
                  <a:spcPct val="0"/>
                </a:spcBef>
              </a:pPr>
              <a:r>
                <a:rPr lang="en-US" sz="2694">
                  <a:solidFill>
                    <a:srgbClr val="000000"/>
                  </a:solidFill>
                  <a:latin typeface="Arial"/>
                </a:rPr>
                <a:t>Construction de la base de SOS ESF/UEPLM à Bois Masa : citerne de 32 m3</a:t>
              </a:r>
            </a:p>
            <a:p>
              <a:pPr marL="0" lvl="0" indent="0" algn="l">
                <a:lnSpc>
                  <a:spcPts val="4042"/>
                </a:lnSpc>
                <a:spcBef>
                  <a:spcPct val="0"/>
                </a:spcBef>
              </a:pPr>
              <a:r>
                <a:rPr lang="en-US" sz="2694">
                  <a:solidFill>
                    <a:srgbClr val="000000"/>
                  </a:solidFill>
                  <a:latin typeface="Arial"/>
                </a:rPr>
                <a:t>Photo : mars 2015</a:t>
              </a:r>
            </a:p>
          </p:txBody>
        </p:sp>
        <p:sp>
          <p:nvSpPr>
            <p:cNvPr id="5" name="TextBox 5"/>
            <p:cNvSpPr txBox="1"/>
            <p:nvPr/>
          </p:nvSpPr>
          <p:spPr>
            <a:xfrm>
              <a:off x="0" y="-161925"/>
              <a:ext cx="7376120" cy="3413125"/>
            </a:xfrm>
            <a:prstGeom prst="rect">
              <a:avLst/>
            </a:prstGeom>
          </p:spPr>
          <p:txBody>
            <a:bodyPr lIns="0" tIns="0" rIns="0" bIns="0" rtlCol="0" anchor="t">
              <a:spAutoFit/>
            </a:bodyPr>
            <a:lstStyle/>
            <a:p>
              <a:pPr marL="0" lvl="0" indent="0" algn="l">
                <a:lnSpc>
                  <a:spcPts val="9600"/>
                </a:lnSpc>
                <a:spcBef>
                  <a:spcPct val="0"/>
                </a:spcBef>
              </a:pPr>
              <a:r>
                <a:rPr lang="en-US" sz="8000">
                  <a:solidFill>
                    <a:srgbClr val="000000"/>
                  </a:solidFill>
                  <a:latin typeface="Arial"/>
                </a:rPr>
                <a:t>Base ESF-Bois Masa</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2689363951"/>
              </p:ext>
            </p:extLst>
          </p:nvPr>
        </p:nvGraphicFramePr>
        <p:xfrm>
          <a:off x="533400" y="3859450"/>
          <a:ext cx="12624198" cy="3474131"/>
        </p:xfrm>
        <a:graphic>
          <a:graphicData uri="http://schemas.openxmlformats.org/drawingml/2006/table">
            <a:tbl>
              <a:tblPr/>
              <a:tblGrid>
                <a:gridCol w="2847262">
                  <a:extLst>
                    <a:ext uri="{9D8B030D-6E8A-4147-A177-3AD203B41FA5}">
                      <a16:colId xmlns:a16="http://schemas.microsoft.com/office/drawing/2014/main" val="20000"/>
                    </a:ext>
                  </a:extLst>
                </a:gridCol>
                <a:gridCol w="1437855">
                  <a:extLst>
                    <a:ext uri="{9D8B030D-6E8A-4147-A177-3AD203B41FA5}">
                      <a16:colId xmlns:a16="http://schemas.microsoft.com/office/drawing/2014/main" val="20001"/>
                    </a:ext>
                  </a:extLst>
                </a:gridCol>
                <a:gridCol w="2010389">
                  <a:extLst>
                    <a:ext uri="{9D8B030D-6E8A-4147-A177-3AD203B41FA5}">
                      <a16:colId xmlns:a16="http://schemas.microsoft.com/office/drawing/2014/main" val="20002"/>
                    </a:ext>
                  </a:extLst>
                </a:gridCol>
                <a:gridCol w="1936894">
                  <a:extLst>
                    <a:ext uri="{9D8B030D-6E8A-4147-A177-3AD203B41FA5}">
                      <a16:colId xmlns:a16="http://schemas.microsoft.com/office/drawing/2014/main" val="20003"/>
                    </a:ext>
                  </a:extLst>
                </a:gridCol>
                <a:gridCol w="2042393">
                  <a:extLst>
                    <a:ext uri="{9D8B030D-6E8A-4147-A177-3AD203B41FA5}">
                      <a16:colId xmlns:a16="http://schemas.microsoft.com/office/drawing/2014/main" val="20004"/>
                    </a:ext>
                  </a:extLst>
                </a:gridCol>
                <a:gridCol w="2349405">
                  <a:extLst>
                    <a:ext uri="{9D8B030D-6E8A-4147-A177-3AD203B41FA5}">
                      <a16:colId xmlns:a16="http://schemas.microsoft.com/office/drawing/2014/main" val="20005"/>
                    </a:ext>
                  </a:extLst>
                </a:gridCol>
              </a:tblGrid>
              <a:tr h="399352">
                <a:tc gridSpan="3">
                  <a:txBody>
                    <a:bodyPr/>
                    <a:lstStyle/>
                    <a:p>
                      <a:pPr algn="l">
                        <a:lnSpc>
                          <a:spcPts val="2524"/>
                        </a:lnSpc>
                        <a:defRPr/>
                      </a:pPr>
                      <a:endParaRPr lang="en-US" sz="1100" dirty="0"/>
                    </a:p>
                  </a:txBody>
                  <a:tcPr marL="0" marR="0" marT="0" marB="0" anchor="ctr">
                    <a:lnL w="10751" cap="flat" cmpd="sng" algn="ctr">
                      <a:solidFill>
                        <a:srgbClr val="000000"/>
                      </a:solidFill>
                      <a:prstDash val="solid"/>
                      <a:round/>
                      <a:headEnd type="none" w="med" len="med"/>
                      <a:tailEnd type="none" w="med" len="med"/>
                    </a:lnL>
                    <a:lnR w="10751" cap="flat" cmpd="sng" algn="ctr">
                      <a:solidFill>
                        <a:srgbClr val="000000"/>
                      </a:solidFill>
                      <a:prstDash val="solid"/>
                      <a:round/>
                      <a:headEnd type="none" w="med" len="med"/>
                      <a:tailEnd type="none" w="med" len="med"/>
                    </a:lnR>
                    <a:lnT w="43004" cap="flat" cmpd="sng" algn="ctr">
                      <a:solidFill>
                        <a:srgbClr val="000000"/>
                      </a:solidFill>
                      <a:prstDash val="solid"/>
                      <a:round/>
                      <a:headEnd type="none" w="med" len="med"/>
                      <a:tailEnd type="none" w="med" len="med"/>
                    </a:lnT>
                    <a:lnB w="28669" cap="flat" cmpd="sng" algn="ctr">
                      <a:solidFill>
                        <a:srgbClr val="000000"/>
                      </a:solidFill>
                      <a:prstDash val="solid"/>
                      <a:round/>
                      <a:headEnd type="none" w="med" len="med"/>
                      <a:tailEnd type="none" w="med" len="med"/>
                    </a:lnB>
                  </a:tcPr>
                </a:tc>
                <a:tc hMerge="1">
                  <a:txBody>
                    <a:bodyPr/>
                    <a:lstStyle/>
                    <a:p>
                      <a:pPr algn="l">
                        <a:lnSpc>
                          <a:spcPts val="2524"/>
                        </a:lnSpc>
                        <a:defRPr/>
                      </a:pPr>
                      <a:endParaRPr lang="en-US" sz="1100"/>
                    </a:p>
                  </a:txBody>
                  <a:tcPr marL="0" marR="0" marT="0" marB="0" anchor="ctr">
                    <a:lnL w="10751" cap="flat" cmpd="sng" algn="ctr">
                      <a:solidFill>
                        <a:srgbClr val="000000"/>
                      </a:solidFill>
                      <a:prstDash val="solid"/>
                      <a:round/>
                      <a:headEnd type="none" w="med" len="med"/>
                      <a:tailEnd type="none" w="med" len="med"/>
                    </a:lnL>
                    <a:lnR w="10751" cap="flat" cmpd="sng" algn="ctr">
                      <a:solidFill>
                        <a:srgbClr val="000000"/>
                      </a:solidFill>
                      <a:prstDash val="solid"/>
                      <a:round/>
                      <a:headEnd type="none" w="med" len="med"/>
                      <a:tailEnd type="none" w="med" len="med"/>
                    </a:lnR>
                    <a:lnT w="43004" cap="flat" cmpd="sng" algn="ctr">
                      <a:solidFill>
                        <a:srgbClr val="000000"/>
                      </a:solidFill>
                      <a:prstDash val="solid"/>
                      <a:round/>
                      <a:headEnd type="none" w="med" len="med"/>
                      <a:tailEnd type="none" w="med" len="med"/>
                    </a:lnT>
                    <a:lnB w="28669" cap="flat" cmpd="sng" algn="ctr">
                      <a:solidFill>
                        <a:srgbClr val="000000"/>
                      </a:solidFill>
                      <a:prstDash val="solid"/>
                      <a:round/>
                      <a:headEnd type="none" w="med" len="med"/>
                      <a:tailEnd type="none" w="med" len="med"/>
                    </a:lnB>
                  </a:tcPr>
                </a:tc>
                <a:tc hMerge="1">
                  <a:txBody>
                    <a:bodyPr/>
                    <a:lstStyle/>
                    <a:p>
                      <a:pPr algn="l">
                        <a:lnSpc>
                          <a:spcPts val="2524"/>
                        </a:lnSpc>
                        <a:defRPr/>
                      </a:pPr>
                      <a:endParaRPr lang="en-US" sz="1100"/>
                    </a:p>
                  </a:txBody>
                  <a:tcPr marL="0" marR="0" marT="0" marB="0" anchor="ctr">
                    <a:lnL w="10751" cap="flat" cmpd="sng" algn="ctr">
                      <a:solidFill>
                        <a:srgbClr val="000000"/>
                      </a:solidFill>
                      <a:prstDash val="solid"/>
                      <a:round/>
                      <a:headEnd type="none" w="med" len="med"/>
                      <a:tailEnd type="none" w="med" len="med"/>
                    </a:lnL>
                    <a:lnR w="10751" cap="flat" cmpd="sng" algn="ctr">
                      <a:solidFill>
                        <a:srgbClr val="000000"/>
                      </a:solidFill>
                      <a:prstDash val="solid"/>
                      <a:round/>
                      <a:headEnd type="none" w="med" len="med"/>
                      <a:tailEnd type="none" w="med" len="med"/>
                    </a:lnR>
                    <a:lnT w="43004" cap="flat" cmpd="sng" algn="ctr">
                      <a:solidFill>
                        <a:srgbClr val="000000"/>
                      </a:solidFill>
                      <a:prstDash val="solid"/>
                      <a:round/>
                      <a:headEnd type="none" w="med" len="med"/>
                      <a:tailEnd type="none" w="med" len="med"/>
                    </a:lnT>
                    <a:lnB w="28669" cap="flat" cmpd="sng" algn="ctr">
                      <a:solidFill>
                        <a:srgbClr val="000000"/>
                      </a:solidFill>
                      <a:prstDash val="solid"/>
                      <a:round/>
                      <a:headEnd type="none" w="med" len="med"/>
                      <a:tailEnd type="none" w="med" len="med"/>
                    </a:lnB>
                  </a:tcPr>
                </a:tc>
                <a:tc gridSpan="3">
                  <a:txBody>
                    <a:bodyPr/>
                    <a:lstStyle/>
                    <a:p>
                      <a:pPr algn="l">
                        <a:lnSpc>
                          <a:spcPts val="2524"/>
                        </a:lnSpc>
                        <a:defRPr/>
                      </a:pPr>
                      <a:endParaRPr lang="en-US" sz="1100"/>
                    </a:p>
                  </a:txBody>
                  <a:tcPr marL="0" marR="0" marT="0" marB="0" anchor="ctr">
                    <a:lnL w="10751" cap="flat" cmpd="sng" algn="ctr">
                      <a:solidFill>
                        <a:srgbClr val="000000"/>
                      </a:solidFill>
                      <a:prstDash val="solid"/>
                      <a:round/>
                      <a:headEnd type="none" w="med" len="med"/>
                      <a:tailEnd type="none" w="med" len="med"/>
                    </a:lnL>
                    <a:lnR w="10751" cap="flat" cmpd="sng" algn="ctr">
                      <a:solidFill>
                        <a:srgbClr val="000000"/>
                      </a:solidFill>
                      <a:prstDash val="solid"/>
                      <a:round/>
                      <a:headEnd type="none" w="med" len="med"/>
                      <a:tailEnd type="none" w="med" len="med"/>
                    </a:lnR>
                    <a:lnT w="43004" cap="flat" cmpd="sng" algn="ctr">
                      <a:solidFill>
                        <a:srgbClr val="000000"/>
                      </a:solidFill>
                      <a:prstDash val="solid"/>
                      <a:round/>
                      <a:headEnd type="none" w="med" len="med"/>
                      <a:tailEnd type="none" w="med" len="med"/>
                    </a:lnT>
                    <a:lnB w="28669" cap="flat" cmpd="sng" algn="ctr">
                      <a:solidFill>
                        <a:srgbClr val="000000"/>
                      </a:solidFill>
                      <a:prstDash val="solid"/>
                      <a:round/>
                      <a:headEnd type="none" w="med" len="med"/>
                      <a:tailEnd type="none" w="med" len="med"/>
                    </a:lnB>
                  </a:tcPr>
                </a:tc>
                <a:tc hMerge="1">
                  <a:txBody>
                    <a:bodyPr/>
                    <a:lstStyle/>
                    <a:p>
                      <a:pPr algn="l">
                        <a:lnSpc>
                          <a:spcPts val="2524"/>
                        </a:lnSpc>
                        <a:defRPr/>
                      </a:pPr>
                      <a:endParaRPr lang="en-US" sz="1100"/>
                    </a:p>
                  </a:txBody>
                  <a:tcPr marL="0" marR="0" marT="0" marB="0" anchor="ctr">
                    <a:lnL w="10751" cap="flat" cmpd="sng" algn="ctr">
                      <a:solidFill>
                        <a:srgbClr val="000000"/>
                      </a:solidFill>
                      <a:prstDash val="solid"/>
                      <a:round/>
                      <a:headEnd type="none" w="med" len="med"/>
                      <a:tailEnd type="none" w="med" len="med"/>
                    </a:lnL>
                    <a:lnR w="10751" cap="flat" cmpd="sng" algn="ctr">
                      <a:solidFill>
                        <a:srgbClr val="000000"/>
                      </a:solidFill>
                      <a:prstDash val="solid"/>
                      <a:round/>
                      <a:headEnd type="none" w="med" len="med"/>
                      <a:tailEnd type="none" w="med" len="med"/>
                    </a:lnR>
                    <a:lnT w="43004" cap="flat" cmpd="sng" algn="ctr">
                      <a:solidFill>
                        <a:srgbClr val="000000"/>
                      </a:solidFill>
                      <a:prstDash val="solid"/>
                      <a:round/>
                      <a:headEnd type="none" w="med" len="med"/>
                      <a:tailEnd type="none" w="med" len="med"/>
                    </a:lnT>
                    <a:lnB w="28669" cap="flat" cmpd="sng" algn="ctr">
                      <a:solidFill>
                        <a:srgbClr val="000000"/>
                      </a:solidFill>
                      <a:prstDash val="solid"/>
                      <a:round/>
                      <a:headEnd type="none" w="med" len="med"/>
                      <a:tailEnd type="none" w="med" len="med"/>
                    </a:lnB>
                  </a:tcPr>
                </a:tc>
                <a:tc hMerge="1">
                  <a:txBody>
                    <a:bodyPr/>
                    <a:lstStyle/>
                    <a:p>
                      <a:pPr algn="l">
                        <a:lnSpc>
                          <a:spcPts val="2524"/>
                        </a:lnSpc>
                        <a:defRPr/>
                      </a:pPr>
                      <a:endParaRPr lang="en-US" sz="1100"/>
                    </a:p>
                  </a:txBody>
                  <a:tcPr marL="0" marR="0" marT="0" marB="0" anchor="ctr">
                    <a:lnL w="10751" cap="flat" cmpd="sng" algn="ctr">
                      <a:solidFill>
                        <a:srgbClr val="000000"/>
                      </a:solidFill>
                      <a:prstDash val="solid"/>
                      <a:round/>
                      <a:headEnd type="none" w="med" len="med"/>
                      <a:tailEnd type="none" w="med" len="med"/>
                    </a:lnL>
                    <a:lnR w="10751" cap="flat" cmpd="sng" algn="ctr">
                      <a:solidFill>
                        <a:srgbClr val="000000"/>
                      </a:solidFill>
                      <a:prstDash val="solid"/>
                      <a:round/>
                      <a:headEnd type="none" w="med" len="med"/>
                      <a:tailEnd type="none" w="med" len="med"/>
                    </a:lnR>
                    <a:lnT w="43004" cap="flat" cmpd="sng" algn="ctr">
                      <a:solidFill>
                        <a:srgbClr val="000000"/>
                      </a:solidFill>
                      <a:prstDash val="solid"/>
                      <a:round/>
                      <a:headEnd type="none" w="med" len="med"/>
                      <a:tailEnd type="none" w="med" len="med"/>
                    </a:lnT>
                    <a:lnB w="2866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22917">
                <a:tc gridSpan="3">
                  <a:txBody>
                    <a:bodyPr/>
                    <a:lstStyle/>
                    <a:p>
                      <a:pPr algn="ctr">
                        <a:lnSpc>
                          <a:spcPts val="1562"/>
                        </a:lnSpc>
                        <a:defRPr/>
                      </a:pPr>
                      <a:r>
                        <a:rPr lang="en-US" sz="1352" spc="-15">
                          <a:solidFill>
                            <a:srgbClr val="000000"/>
                          </a:solidFill>
                          <a:latin typeface="Arial Bold"/>
                        </a:rPr>
                        <a:t>Prestation</a:t>
                      </a:r>
                      <a:endParaRPr lang="en-US" sz="1100"/>
                    </a:p>
                  </a:txBody>
                  <a:tcPr marL="0" marR="0" marT="0" marB="0" anchor="ctr">
                    <a:lnL w="28669"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28669" cap="flat" cmpd="sng" algn="ctr">
                      <a:solidFill>
                        <a:srgbClr val="000000"/>
                      </a:solidFill>
                      <a:prstDash val="solid"/>
                      <a:round/>
                      <a:headEnd type="none" w="med" len="med"/>
                      <a:tailEnd type="none" w="med" len="med"/>
                    </a:lnT>
                    <a:lnB w="28669" cap="flat" cmpd="sng" algn="ctr">
                      <a:solidFill>
                        <a:srgbClr val="000000"/>
                      </a:solidFill>
                      <a:prstDash val="solid"/>
                      <a:round/>
                      <a:headEnd type="none" w="med" len="med"/>
                      <a:tailEnd type="none" w="med" len="med"/>
                    </a:lnB>
                  </a:tcPr>
                </a:tc>
                <a:tc hMerge="1">
                  <a:txBody>
                    <a:bodyPr/>
                    <a:lstStyle/>
                    <a:p>
                      <a:pPr algn="ctr">
                        <a:lnSpc>
                          <a:spcPts val="1562"/>
                        </a:lnSpc>
                        <a:defRPr/>
                      </a:pPr>
                      <a:r>
                        <a:rPr lang="en-US" sz="1352" spc="-15">
                          <a:solidFill>
                            <a:srgbClr val="000000"/>
                          </a:solidFill>
                          <a:latin typeface="Arial Bold"/>
                        </a:rPr>
                        <a:t>Prestation</a:t>
                      </a:r>
                      <a:endParaRPr lang="en-US" sz="1100"/>
                    </a:p>
                  </a:txBody>
                  <a:tcPr marL="0" marR="0" marT="0" marB="0" anchor="ctr">
                    <a:lnL w="28669"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28669" cap="flat" cmpd="sng" algn="ctr">
                      <a:solidFill>
                        <a:srgbClr val="000000"/>
                      </a:solidFill>
                      <a:prstDash val="solid"/>
                      <a:round/>
                      <a:headEnd type="none" w="med" len="med"/>
                      <a:tailEnd type="none" w="med" len="med"/>
                    </a:lnT>
                    <a:lnB w="28669" cap="flat" cmpd="sng" algn="ctr">
                      <a:solidFill>
                        <a:srgbClr val="000000"/>
                      </a:solidFill>
                      <a:prstDash val="solid"/>
                      <a:round/>
                      <a:headEnd type="none" w="med" len="med"/>
                      <a:tailEnd type="none" w="med" len="med"/>
                    </a:lnB>
                  </a:tcPr>
                </a:tc>
                <a:tc hMerge="1">
                  <a:txBody>
                    <a:bodyPr/>
                    <a:lstStyle/>
                    <a:p>
                      <a:pPr algn="ctr">
                        <a:lnSpc>
                          <a:spcPts val="1562"/>
                        </a:lnSpc>
                        <a:defRPr/>
                      </a:pPr>
                      <a:r>
                        <a:rPr lang="en-US" sz="1352" spc="-15">
                          <a:solidFill>
                            <a:srgbClr val="000000"/>
                          </a:solidFill>
                          <a:latin typeface="Arial Bold"/>
                        </a:rPr>
                        <a:t>Prestation</a:t>
                      </a:r>
                      <a:endParaRPr lang="en-US" sz="1100"/>
                    </a:p>
                  </a:txBody>
                  <a:tcPr marL="0" marR="0" marT="0" marB="0" anchor="ctr">
                    <a:lnL w="28669"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28669" cap="flat" cmpd="sng" algn="ctr">
                      <a:solidFill>
                        <a:srgbClr val="000000"/>
                      </a:solidFill>
                      <a:prstDash val="solid"/>
                      <a:round/>
                      <a:headEnd type="none" w="med" len="med"/>
                      <a:tailEnd type="none" w="med" len="med"/>
                    </a:lnT>
                    <a:lnB w="28669" cap="flat" cmpd="sng" algn="ctr">
                      <a:solidFill>
                        <a:srgbClr val="000000"/>
                      </a:solidFill>
                      <a:prstDash val="solid"/>
                      <a:round/>
                      <a:headEnd type="none" w="med" len="med"/>
                      <a:tailEnd type="none" w="med" len="med"/>
                    </a:lnB>
                  </a:tcPr>
                </a:tc>
                <a:tc gridSpan="3">
                  <a:txBody>
                    <a:bodyPr/>
                    <a:lstStyle/>
                    <a:p>
                      <a:pPr algn="ctr">
                        <a:lnSpc>
                          <a:spcPts val="1562"/>
                        </a:lnSpc>
                        <a:defRPr/>
                      </a:pPr>
                      <a:r>
                        <a:rPr lang="en-US" sz="1352">
                          <a:solidFill>
                            <a:srgbClr val="000000"/>
                          </a:solidFill>
                          <a:latin typeface="Arial Bold"/>
                        </a:rPr>
                        <a:t>Cash for work</a:t>
                      </a:r>
                      <a:endParaRPr lang="en-US" sz="1100"/>
                    </a:p>
                  </a:txBody>
                  <a:tcPr marL="0" marR="0" marT="0" marB="0" anchor="ctr">
                    <a:lnL w="28669"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28669" cap="flat" cmpd="sng" algn="ctr">
                      <a:solidFill>
                        <a:srgbClr val="000000"/>
                      </a:solidFill>
                      <a:prstDash val="solid"/>
                      <a:round/>
                      <a:headEnd type="none" w="med" len="med"/>
                      <a:tailEnd type="none" w="med" len="med"/>
                    </a:lnT>
                    <a:lnB w="28669" cap="flat" cmpd="sng" algn="ctr">
                      <a:solidFill>
                        <a:srgbClr val="000000"/>
                      </a:solidFill>
                      <a:prstDash val="solid"/>
                      <a:round/>
                      <a:headEnd type="none" w="med" len="med"/>
                      <a:tailEnd type="none" w="med" len="med"/>
                    </a:lnB>
                  </a:tcPr>
                </a:tc>
                <a:tc hMerge="1">
                  <a:txBody>
                    <a:bodyPr/>
                    <a:lstStyle/>
                    <a:p>
                      <a:pPr algn="ctr">
                        <a:lnSpc>
                          <a:spcPts val="1562"/>
                        </a:lnSpc>
                        <a:defRPr/>
                      </a:pPr>
                      <a:r>
                        <a:rPr lang="en-US" sz="1352">
                          <a:solidFill>
                            <a:srgbClr val="000000"/>
                          </a:solidFill>
                          <a:latin typeface="Arial Bold"/>
                        </a:rPr>
                        <a:t>Cash for work</a:t>
                      </a:r>
                      <a:endParaRPr lang="en-US" sz="1100"/>
                    </a:p>
                  </a:txBody>
                  <a:tcPr marL="0" marR="0" marT="0" marB="0" anchor="ctr">
                    <a:lnL w="28669"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28669" cap="flat" cmpd="sng" algn="ctr">
                      <a:solidFill>
                        <a:srgbClr val="000000"/>
                      </a:solidFill>
                      <a:prstDash val="solid"/>
                      <a:round/>
                      <a:headEnd type="none" w="med" len="med"/>
                      <a:tailEnd type="none" w="med" len="med"/>
                    </a:lnT>
                    <a:lnB w="28669" cap="flat" cmpd="sng" algn="ctr">
                      <a:solidFill>
                        <a:srgbClr val="000000"/>
                      </a:solidFill>
                      <a:prstDash val="solid"/>
                      <a:round/>
                      <a:headEnd type="none" w="med" len="med"/>
                      <a:tailEnd type="none" w="med" len="med"/>
                    </a:lnB>
                  </a:tcPr>
                </a:tc>
                <a:tc hMerge="1">
                  <a:txBody>
                    <a:bodyPr/>
                    <a:lstStyle/>
                    <a:p>
                      <a:pPr algn="ctr">
                        <a:lnSpc>
                          <a:spcPts val="1562"/>
                        </a:lnSpc>
                        <a:defRPr/>
                      </a:pPr>
                      <a:r>
                        <a:rPr lang="en-US" sz="1352">
                          <a:solidFill>
                            <a:srgbClr val="000000"/>
                          </a:solidFill>
                          <a:latin typeface="Arial Bold"/>
                        </a:rPr>
                        <a:t>Cash for work</a:t>
                      </a:r>
                      <a:endParaRPr lang="en-US" sz="1100"/>
                    </a:p>
                  </a:txBody>
                  <a:tcPr marL="0" marR="0" marT="0" marB="0" anchor="ctr">
                    <a:lnL w="28669"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28669" cap="flat" cmpd="sng" algn="ctr">
                      <a:solidFill>
                        <a:srgbClr val="000000"/>
                      </a:solidFill>
                      <a:prstDash val="solid"/>
                      <a:round/>
                      <a:headEnd type="none" w="med" len="med"/>
                      <a:tailEnd type="none" w="med" len="med"/>
                    </a:lnT>
                    <a:lnB w="2866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50023">
                <a:tc>
                  <a:txBody>
                    <a:bodyPr/>
                    <a:lstStyle/>
                    <a:p>
                      <a:pPr algn="l">
                        <a:lnSpc>
                          <a:spcPts val="1622"/>
                        </a:lnSpc>
                        <a:defRPr/>
                      </a:pPr>
                      <a:r>
                        <a:rPr lang="en-US" sz="1352" spc="-15">
                          <a:solidFill>
                            <a:srgbClr val="000000"/>
                          </a:solidFill>
                          <a:latin typeface="Arial Bold"/>
                        </a:rPr>
                        <a:t>Descriptif</a:t>
                      </a:r>
                      <a:endParaRPr lang="en-US" sz="1100"/>
                    </a:p>
                  </a:txBody>
                  <a:tcPr marL="0" marR="0" marT="0" marB="0" anchor="ctr">
                    <a:lnL w="28669"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28669"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l">
                        <a:lnSpc>
                          <a:spcPts val="1622"/>
                        </a:lnSpc>
                        <a:defRPr/>
                      </a:pPr>
                      <a:r>
                        <a:rPr lang="en-US" sz="1352" spc="-15">
                          <a:solidFill>
                            <a:srgbClr val="000000"/>
                          </a:solidFill>
                          <a:latin typeface="Arial Bold"/>
                        </a:rPr>
                        <a:t>Prévision</a:t>
                      </a:r>
                      <a:endParaRPr lang="en-US" sz="1100"/>
                    </a:p>
                  </a:txBody>
                  <a:tcPr marL="0" marR="0" marT="0" marB="0" anchor="ctr">
                    <a:lnL w="14335"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28669"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ctr">
                        <a:lnSpc>
                          <a:spcPts val="1622"/>
                        </a:lnSpc>
                        <a:defRPr/>
                      </a:pPr>
                      <a:r>
                        <a:rPr lang="en-US" sz="1352" spc="-30">
                          <a:solidFill>
                            <a:srgbClr val="000000"/>
                          </a:solidFill>
                          <a:latin typeface="Arial Bold"/>
                        </a:rPr>
                        <a:t>Réel</a:t>
                      </a:r>
                      <a:endParaRPr lang="en-US" sz="1100"/>
                    </a:p>
                  </a:txBody>
                  <a:tcPr marL="0" marR="0" marT="0" marB="0" anchor="ctr">
                    <a:lnL w="14335"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28669"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l">
                        <a:lnSpc>
                          <a:spcPts val="1622"/>
                        </a:lnSpc>
                        <a:defRPr/>
                      </a:pPr>
                      <a:r>
                        <a:rPr lang="en-US" sz="1352" spc="-15">
                          <a:solidFill>
                            <a:srgbClr val="000000"/>
                          </a:solidFill>
                          <a:latin typeface="Arial Bold"/>
                        </a:rPr>
                        <a:t>Descriptif</a:t>
                      </a:r>
                      <a:endParaRPr lang="en-US" sz="1100"/>
                    </a:p>
                  </a:txBody>
                  <a:tcPr marL="0" marR="0" marT="0" marB="0" anchor="ctr">
                    <a:lnL w="28669"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28669"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l">
                        <a:lnSpc>
                          <a:spcPts val="1622"/>
                        </a:lnSpc>
                        <a:defRPr/>
                      </a:pPr>
                      <a:r>
                        <a:rPr lang="en-US" sz="1352" spc="-15">
                          <a:solidFill>
                            <a:srgbClr val="000000"/>
                          </a:solidFill>
                          <a:latin typeface="Arial Bold"/>
                        </a:rPr>
                        <a:t>Prévision</a:t>
                      </a:r>
                      <a:endParaRPr lang="en-US" sz="1100"/>
                    </a:p>
                  </a:txBody>
                  <a:tcPr marL="0" marR="0" marT="0" marB="0" anchor="ctr">
                    <a:lnL w="14335"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28669"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ctr">
                        <a:lnSpc>
                          <a:spcPts val="1622"/>
                        </a:lnSpc>
                        <a:defRPr/>
                      </a:pPr>
                      <a:r>
                        <a:rPr lang="en-US" sz="1352" spc="-30">
                          <a:solidFill>
                            <a:srgbClr val="000000"/>
                          </a:solidFill>
                          <a:latin typeface="Arial Bold"/>
                        </a:rPr>
                        <a:t>Réel</a:t>
                      </a:r>
                      <a:endParaRPr lang="en-US" sz="1100"/>
                    </a:p>
                  </a:txBody>
                  <a:tcPr marL="0" marR="0" marT="0" marB="0" anchor="ctr">
                    <a:lnL w="14335"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28669"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81317">
                <a:tc>
                  <a:txBody>
                    <a:bodyPr/>
                    <a:lstStyle/>
                    <a:p>
                      <a:pPr algn="l">
                        <a:lnSpc>
                          <a:spcPts val="1622"/>
                        </a:lnSpc>
                        <a:defRPr/>
                      </a:pPr>
                      <a:r>
                        <a:rPr lang="en-US" sz="1352">
                          <a:solidFill>
                            <a:srgbClr val="000000"/>
                          </a:solidFill>
                          <a:latin typeface="Arial"/>
                        </a:rPr>
                        <a:t>Prestataires locaux</a:t>
                      </a:r>
                      <a:endParaRPr lang="en-US" sz="1100"/>
                    </a:p>
                  </a:txBody>
                  <a:tcPr marL="0" marR="0" marT="0" marB="0" anchor="ctr">
                    <a:lnL w="28669"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solidFill>
                      <a:srgbClr val="FFFF00"/>
                    </a:solidFill>
                  </a:tcPr>
                </a:tc>
                <a:tc>
                  <a:txBody>
                    <a:bodyPr/>
                    <a:lstStyle/>
                    <a:p>
                      <a:pPr algn="l">
                        <a:lnSpc>
                          <a:spcPts val="2524"/>
                        </a:lnSpc>
                        <a:defRPr/>
                      </a:pPr>
                      <a:endParaRPr lang="en-US" sz="1100"/>
                    </a:p>
                  </a:txBody>
                  <a:tcPr marL="0" marR="0" marT="0" marB="0" anchor="ctr">
                    <a:lnL w="14335"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solidFill>
                      <a:srgbClr val="FFFF00"/>
                    </a:solidFill>
                  </a:tcPr>
                </a:tc>
                <a:tc>
                  <a:txBody>
                    <a:bodyPr/>
                    <a:lstStyle/>
                    <a:p>
                      <a:pPr algn="l">
                        <a:lnSpc>
                          <a:spcPts val="2524"/>
                        </a:lnSpc>
                        <a:defRPr/>
                      </a:pPr>
                      <a:endParaRPr lang="en-US" sz="1100"/>
                    </a:p>
                  </a:txBody>
                  <a:tcPr marL="0" marR="0" marT="0" marB="0" anchor="ctr">
                    <a:lnL w="14335"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solidFill>
                      <a:srgbClr val="FFFF00"/>
                    </a:solidFill>
                  </a:tcPr>
                </a:tc>
                <a:tc>
                  <a:txBody>
                    <a:bodyPr/>
                    <a:lstStyle/>
                    <a:p>
                      <a:pPr algn="l">
                        <a:lnSpc>
                          <a:spcPts val="1540"/>
                        </a:lnSpc>
                        <a:defRPr/>
                      </a:pPr>
                      <a:r>
                        <a:rPr lang="en-US" sz="1352" spc="-15">
                          <a:solidFill>
                            <a:srgbClr val="000000"/>
                          </a:solidFill>
                          <a:latin typeface="Arial"/>
                        </a:rPr>
                        <a:t>Main d'œuvre</a:t>
                      </a:r>
                      <a:endParaRPr lang="en-US" sz="1100"/>
                    </a:p>
                    <a:p>
                      <a:pPr algn="l">
                        <a:lnSpc>
                          <a:spcPts val="1502"/>
                        </a:lnSpc>
                      </a:pPr>
                      <a:r>
                        <a:rPr lang="en-US" sz="1352" spc="-15">
                          <a:solidFill>
                            <a:srgbClr val="000000"/>
                          </a:solidFill>
                          <a:latin typeface="Arial"/>
                        </a:rPr>
                        <a:t>local</a:t>
                      </a:r>
                    </a:p>
                  </a:txBody>
                  <a:tcPr marL="0" marR="0" marT="0" marB="0" anchor="ctr">
                    <a:lnL w="28669"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solidFill>
                      <a:srgbClr val="FFFF00"/>
                    </a:solidFill>
                  </a:tcPr>
                </a:tc>
                <a:tc>
                  <a:txBody>
                    <a:bodyPr/>
                    <a:lstStyle/>
                    <a:p>
                      <a:pPr algn="l">
                        <a:lnSpc>
                          <a:spcPts val="2524"/>
                        </a:lnSpc>
                        <a:defRPr/>
                      </a:pPr>
                      <a:endParaRPr lang="en-US" sz="1100"/>
                    </a:p>
                  </a:txBody>
                  <a:tcPr marL="0" marR="0" marT="0" marB="0" anchor="ctr">
                    <a:lnL w="14335"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solidFill>
                      <a:srgbClr val="FFFF00"/>
                    </a:solidFill>
                  </a:tcPr>
                </a:tc>
                <a:tc>
                  <a:txBody>
                    <a:bodyPr/>
                    <a:lstStyle/>
                    <a:p>
                      <a:pPr algn="l">
                        <a:lnSpc>
                          <a:spcPts val="2524"/>
                        </a:lnSpc>
                        <a:defRPr/>
                      </a:pPr>
                      <a:endParaRPr lang="en-US" sz="1100"/>
                    </a:p>
                  </a:txBody>
                  <a:tcPr marL="0" marR="0" marT="0" marB="0" anchor="ctr">
                    <a:lnL w="14335"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231023">
                <a:tc>
                  <a:txBody>
                    <a:bodyPr/>
                    <a:lstStyle/>
                    <a:p>
                      <a:pPr algn="l">
                        <a:lnSpc>
                          <a:spcPts val="1525"/>
                        </a:lnSpc>
                        <a:defRPr/>
                      </a:pPr>
                      <a:r>
                        <a:rPr lang="en-US" sz="1352">
                          <a:solidFill>
                            <a:srgbClr val="000000"/>
                          </a:solidFill>
                          <a:latin typeface="Arial"/>
                        </a:rPr>
                        <a:t>Achat + livraison roche</a:t>
                      </a:r>
                      <a:endParaRPr lang="en-US" sz="1100"/>
                    </a:p>
                  </a:txBody>
                  <a:tcPr marL="0" marR="0" marT="0" marB="0" anchor="ctr">
                    <a:lnL w="28669"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r">
                        <a:lnSpc>
                          <a:spcPts val="1525"/>
                        </a:lnSpc>
                        <a:defRPr/>
                      </a:pPr>
                      <a:r>
                        <a:rPr lang="en-US" sz="1352" spc="-75">
                          <a:solidFill>
                            <a:srgbClr val="000000"/>
                          </a:solidFill>
                          <a:latin typeface="Arial"/>
                        </a:rPr>
                        <a:t>0</a:t>
                      </a:r>
                      <a:endParaRPr lang="en-US" sz="1100"/>
                    </a:p>
                  </a:txBody>
                  <a:tcPr marL="0" marR="0" marT="0" marB="0" anchor="ctr">
                    <a:lnL w="14335"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ctr">
                        <a:lnSpc>
                          <a:spcPts val="1525"/>
                        </a:lnSpc>
                        <a:defRPr/>
                      </a:pPr>
                      <a:r>
                        <a:rPr lang="en-US" sz="1352" spc="-75">
                          <a:solidFill>
                            <a:srgbClr val="000000"/>
                          </a:solidFill>
                          <a:latin typeface="Arial"/>
                        </a:rPr>
                        <a:t>0</a:t>
                      </a:r>
                      <a:endParaRPr lang="en-US" sz="1100"/>
                    </a:p>
                  </a:txBody>
                  <a:tcPr marL="0" marR="0" marT="0" marB="0" anchor="ctr">
                    <a:lnL w="14335"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l">
                        <a:lnSpc>
                          <a:spcPts val="1525"/>
                        </a:lnSpc>
                        <a:defRPr/>
                      </a:pPr>
                      <a:r>
                        <a:rPr lang="en-US" sz="1352" spc="-15">
                          <a:solidFill>
                            <a:srgbClr val="000000"/>
                          </a:solidFill>
                          <a:latin typeface="Arial"/>
                        </a:rPr>
                        <a:t>Fouille</a:t>
                      </a:r>
                      <a:endParaRPr lang="en-US" sz="1100"/>
                    </a:p>
                  </a:txBody>
                  <a:tcPr marL="0" marR="0" marT="0" marB="0" anchor="ctr">
                    <a:lnL w="28669"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r">
                        <a:lnSpc>
                          <a:spcPts val="1525"/>
                        </a:lnSpc>
                        <a:defRPr/>
                      </a:pPr>
                      <a:r>
                        <a:rPr lang="en-US" sz="1352" spc="-75">
                          <a:solidFill>
                            <a:srgbClr val="000000"/>
                          </a:solidFill>
                          <a:latin typeface="Arial"/>
                        </a:rPr>
                        <a:t>0</a:t>
                      </a:r>
                      <a:endParaRPr lang="en-US" sz="1100"/>
                    </a:p>
                  </a:txBody>
                  <a:tcPr marL="0" marR="0" marT="0" marB="0" anchor="ctr">
                    <a:lnL w="14335"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r">
                        <a:lnSpc>
                          <a:spcPts val="1525"/>
                        </a:lnSpc>
                        <a:defRPr/>
                      </a:pPr>
                      <a:r>
                        <a:rPr lang="en-US" sz="1352" spc="-75">
                          <a:solidFill>
                            <a:srgbClr val="000000"/>
                          </a:solidFill>
                          <a:latin typeface="Arial"/>
                        </a:rPr>
                        <a:t>0</a:t>
                      </a:r>
                      <a:endParaRPr lang="en-US" sz="1100"/>
                    </a:p>
                  </a:txBody>
                  <a:tcPr marL="0" marR="0" marT="0" marB="0" anchor="ctr">
                    <a:lnL w="14335"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1023">
                <a:tc>
                  <a:txBody>
                    <a:bodyPr/>
                    <a:lstStyle/>
                    <a:p>
                      <a:pPr algn="l">
                        <a:lnSpc>
                          <a:spcPts val="1525"/>
                        </a:lnSpc>
                        <a:defRPr/>
                      </a:pPr>
                      <a:r>
                        <a:rPr lang="en-US" sz="1352">
                          <a:solidFill>
                            <a:srgbClr val="000000"/>
                          </a:solidFill>
                          <a:latin typeface="Arial"/>
                        </a:rPr>
                        <a:t>Achat + livraison sable</a:t>
                      </a:r>
                      <a:endParaRPr lang="en-US" sz="1100"/>
                    </a:p>
                  </a:txBody>
                  <a:tcPr marL="0" marR="0" marT="0" marB="0" anchor="ctr">
                    <a:lnL w="28669"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r">
                        <a:lnSpc>
                          <a:spcPts val="1525"/>
                        </a:lnSpc>
                        <a:defRPr/>
                      </a:pPr>
                      <a:r>
                        <a:rPr lang="en-US" sz="1352" spc="-75">
                          <a:solidFill>
                            <a:srgbClr val="000000"/>
                          </a:solidFill>
                          <a:latin typeface="Arial"/>
                        </a:rPr>
                        <a:t>1</a:t>
                      </a:r>
                      <a:endParaRPr lang="en-US" sz="1100"/>
                    </a:p>
                  </a:txBody>
                  <a:tcPr marL="0" marR="0" marT="0" marB="0" anchor="ctr">
                    <a:lnL w="14335"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ctr">
                        <a:lnSpc>
                          <a:spcPts val="1525"/>
                        </a:lnSpc>
                        <a:defRPr/>
                      </a:pPr>
                      <a:r>
                        <a:rPr lang="en-US" sz="1352" spc="-75">
                          <a:solidFill>
                            <a:srgbClr val="000000"/>
                          </a:solidFill>
                          <a:latin typeface="Arial"/>
                        </a:rPr>
                        <a:t>1</a:t>
                      </a:r>
                      <a:endParaRPr lang="en-US" sz="1100"/>
                    </a:p>
                  </a:txBody>
                  <a:tcPr marL="0" marR="0" marT="0" marB="0" anchor="ctr">
                    <a:lnL w="14335"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l">
                        <a:lnSpc>
                          <a:spcPts val="1525"/>
                        </a:lnSpc>
                        <a:defRPr/>
                      </a:pPr>
                      <a:r>
                        <a:rPr lang="en-US" sz="1352">
                          <a:solidFill>
                            <a:srgbClr val="000000"/>
                          </a:solidFill>
                          <a:latin typeface="Arial"/>
                        </a:rPr>
                        <a:t>Boss chef</a:t>
                      </a:r>
                      <a:endParaRPr lang="en-US" sz="1100"/>
                    </a:p>
                  </a:txBody>
                  <a:tcPr marL="0" marR="0" marT="0" marB="0" anchor="ctr">
                    <a:lnL w="28669"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r">
                        <a:lnSpc>
                          <a:spcPts val="1525"/>
                        </a:lnSpc>
                        <a:defRPr/>
                      </a:pPr>
                      <a:r>
                        <a:rPr lang="en-US" sz="1352" spc="-75">
                          <a:solidFill>
                            <a:srgbClr val="000000"/>
                          </a:solidFill>
                          <a:latin typeface="Arial"/>
                        </a:rPr>
                        <a:t>1</a:t>
                      </a:r>
                      <a:endParaRPr lang="en-US" sz="1100"/>
                    </a:p>
                  </a:txBody>
                  <a:tcPr marL="0" marR="0" marT="0" marB="0" anchor="ctr">
                    <a:lnL w="14335"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r">
                        <a:lnSpc>
                          <a:spcPts val="1525"/>
                        </a:lnSpc>
                        <a:defRPr/>
                      </a:pPr>
                      <a:r>
                        <a:rPr lang="en-US" sz="1352" spc="-75">
                          <a:solidFill>
                            <a:srgbClr val="000000"/>
                          </a:solidFill>
                          <a:latin typeface="Arial"/>
                        </a:rPr>
                        <a:t>3</a:t>
                      </a:r>
                      <a:endParaRPr lang="en-US" sz="1100"/>
                    </a:p>
                  </a:txBody>
                  <a:tcPr marL="0" marR="0" marT="0" marB="0" anchor="ctr">
                    <a:lnL w="14335"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1882">
                <a:tc>
                  <a:txBody>
                    <a:bodyPr/>
                    <a:lstStyle/>
                    <a:p>
                      <a:pPr algn="l">
                        <a:lnSpc>
                          <a:spcPts val="1525"/>
                        </a:lnSpc>
                        <a:defRPr/>
                      </a:pPr>
                      <a:r>
                        <a:rPr lang="en-US" sz="1352">
                          <a:solidFill>
                            <a:srgbClr val="000000"/>
                          </a:solidFill>
                          <a:latin typeface="Arial"/>
                        </a:rPr>
                        <a:t>Achat + livraison d'eau</a:t>
                      </a:r>
                      <a:endParaRPr lang="en-US" sz="1100"/>
                    </a:p>
                  </a:txBody>
                  <a:tcPr marL="0" marR="0" marT="0" marB="0" anchor="ctr">
                    <a:lnL w="28669"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r">
                        <a:lnSpc>
                          <a:spcPts val="1525"/>
                        </a:lnSpc>
                        <a:defRPr/>
                      </a:pPr>
                      <a:r>
                        <a:rPr lang="en-US" sz="1352" spc="-75">
                          <a:solidFill>
                            <a:srgbClr val="000000"/>
                          </a:solidFill>
                          <a:latin typeface="Arial"/>
                        </a:rPr>
                        <a:t>1</a:t>
                      </a:r>
                      <a:endParaRPr lang="en-US" sz="1100"/>
                    </a:p>
                  </a:txBody>
                  <a:tcPr marL="0" marR="0" marT="0" marB="0" anchor="ctr">
                    <a:lnL w="14335"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ctr">
                        <a:lnSpc>
                          <a:spcPts val="1525"/>
                        </a:lnSpc>
                        <a:defRPr/>
                      </a:pPr>
                      <a:r>
                        <a:rPr lang="en-US" sz="1352" spc="-75">
                          <a:solidFill>
                            <a:srgbClr val="000000"/>
                          </a:solidFill>
                          <a:latin typeface="Arial"/>
                        </a:rPr>
                        <a:t>1</a:t>
                      </a:r>
                      <a:endParaRPr lang="en-US" sz="1100"/>
                    </a:p>
                  </a:txBody>
                  <a:tcPr marL="0" marR="0" marT="0" marB="0" anchor="ctr">
                    <a:lnL w="14335"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l">
                        <a:lnSpc>
                          <a:spcPts val="1525"/>
                        </a:lnSpc>
                        <a:defRPr/>
                      </a:pPr>
                      <a:r>
                        <a:rPr lang="en-US" sz="1352" spc="-15">
                          <a:solidFill>
                            <a:srgbClr val="000000"/>
                          </a:solidFill>
                          <a:latin typeface="Arial"/>
                        </a:rPr>
                        <a:t>Contremaître</a:t>
                      </a:r>
                      <a:endParaRPr lang="en-US" sz="1100"/>
                    </a:p>
                  </a:txBody>
                  <a:tcPr marL="0" marR="0" marT="0" marB="0" anchor="ctr">
                    <a:lnL w="28669"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r">
                        <a:lnSpc>
                          <a:spcPts val="1525"/>
                        </a:lnSpc>
                        <a:defRPr/>
                      </a:pPr>
                      <a:r>
                        <a:rPr lang="en-US" sz="1352" spc="-75">
                          <a:solidFill>
                            <a:srgbClr val="000000"/>
                          </a:solidFill>
                          <a:latin typeface="Arial"/>
                        </a:rPr>
                        <a:t>1</a:t>
                      </a:r>
                      <a:endParaRPr lang="en-US" sz="1100"/>
                    </a:p>
                  </a:txBody>
                  <a:tcPr marL="0" marR="0" marT="0" marB="0" anchor="ctr">
                    <a:lnL w="14335"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r">
                        <a:lnSpc>
                          <a:spcPts val="1525"/>
                        </a:lnSpc>
                        <a:defRPr/>
                      </a:pPr>
                      <a:r>
                        <a:rPr lang="en-US" sz="1352" spc="-75">
                          <a:solidFill>
                            <a:srgbClr val="000000"/>
                          </a:solidFill>
                          <a:latin typeface="Arial"/>
                        </a:rPr>
                        <a:t>0</a:t>
                      </a:r>
                      <a:endParaRPr lang="en-US" sz="1100"/>
                    </a:p>
                  </a:txBody>
                  <a:tcPr marL="0" marR="0" marT="0" marB="0" anchor="ctr">
                    <a:lnL w="14335"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2741">
                <a:tc>
                  <a:txBody>
                    <a:bodyPr/>
                    <a:lstStyle/>
                    <a:p>
                      <a:pPr algn="l">
                        <a:lnSpc>
                          <a:spcPts val="1547"/>
                        </a:lnSpc>
                        <a:defRPr/>
                      </a:pPr>
                      <a:r>
                        <a:rPr lang="en-US" sz="1352">
                          <a:solidFill>
                            <a:srgbClr val="000000"/>
                          </a:solidFill>
                          <a:latin typeface="Arial"/>
                        </a:rPr>
                        <a:t>Achat + livraison gravier</a:t>
                      </a:r>
                      <a:endParaRPr lang="en-US" sz="1100"/>
                    </a:p>
                  </a:txBody>
                  <a:tcPr marL="0" marR="0" marT="0" marB="0" anchor="ctr">
                    <a:lnL w="28669"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r">
                        <a:lnSpc>
                          <a:spcPts val="1547"/>
                        </a:lnSpc>
                        <a:defRPr/>
                      </a:pPr>
                      <a:r>
                        <a:rPr lang="en-US" sz="1352" spc="-75">
                          <a:solidFill>
                            <a:srgbClr val="000000"/>
                          </a:solidFill>
                          <a:latin typeface="Arial"/>
                        </a:rPr>
                        <a:t>1</a:t>
                      </a:r>
                      <a:endParaRPr lang="en-US" sz="1100"/>
                    </a:p>
                  </a:txBody>
                  <a:tcPr marL="0" marR="0" marT="0" marB="0" anchor="ctr">
                    <a:lnL w="14335"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ctr">
                        <a:lnSpc>
                          <a:spcPts val="1547"/>
                        </a:lnSpc>
                        <a:defRPr/>
                      </a:pPr>
                      <a:r>
                        <a:rPr lang="en-US" sz="1352" spc="-75">
                          <a:solidFill>
                            <a:srgbClr val="000000"/>
                          </a:solidFill>
                          <a:latin typeface="Arial"/>
                        </a:rPr>
                        <a:t>1</a:t>
                      </a:r>
                      <a:endParaRPr lang="en-US" sz="1100"/>
                    </a:p>
                  </a:txBody>
                  <a:tcPr marL="0" marR="0" marT="0" marB="0" anchor="ctr">
                    <a:lnL w="14335"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l">
                        <a:lnSpc>
                          <a:spcPts val="1547"/>
                        </a:lnSpc>
                        <a:defRPr/>
                      </a:pPr>
                      <a:r>
                        <a:rPr lang="en-US" sz="1352" spc="-30">
                          <a:solidFill>
                            <a:srgbClr val="000000"/>
                          </a:solidFill>
                          <a:latin typeface="Arial"/>
                        </a:rPr>
                        <a:t>Maçon</a:t>
                      </a:r>
                      <a:endParaRPr lang="en-US" sz="1100"/>
                    </a:p>
                  </a:txBody>
                  <a:tcPr marL="0" marR="0" marT="0" marB="0" anchor="ctr">
                    <a:lnL w="28669"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r">
                        <a:lnSpc>
                          <a:spcPts val="1547"/>
                        </a:lnSpc>
                        <a:defRPr/>
                      </a:pPr>
                      <a:r>
                        <a:rPr lang="en-US" sz="1352" spc="-75">
                          <a:solidFill>
                            <a:srgbClr val="000000"/>
                          </a:solidFill>
                          <a:latin typeface="Arial"/>
                        </a:rPr>
                        <a:t>3</a:t>
                      </a:r>
                      <a:endParaRPr lang="en-US" sz="1100"/>
                    </a:p>
                  </a:txBody>
                  <a:tcPr marL="0" marR="0" marT="0" marB="0" anchor="ctr">
                    <a:lnL w="14335"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r">
                        <a:lnSpc>
                          <a:spcPts val="1547"/>
                        </a:lnSpc>
                        <a:defRPr/>
                      </a:pPr>
                      <a:r>
                        <a:rPr lang="en-US" sz="1352" spc="-75">
                          <a:solidFill>
                            <a:srgbClr val="000000"/>
                          </a:solidFill>
                          <a:latin typeface="Arial"/>
                        </a:rPr>
                        <a:t>5</a:t>
                      </a:r>
                      <a:endParaRPr lang="en-US" sz="1100"/>
                    </a:p>
                  </a:txBody>
                  <a:tcPr marL="0" marR="0" marT="0" marB="0" anchor="ctr">
                    <a:lnL w="14335"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31023">
                <a:tc>
                  <a:txBody>
                    <a:bodyPr/>
                    <a:lstStyle/>
                    <a:p>
                      <a:pPr algn="l">
                        <a:lnSpc>
                          <a:spcPts val="1525"/>
                        </a:lnSpc>
                        <a:defRPr/>
                      </a:pPr>
                      <a:r>
                        <a:rPr lang="en-US" sz="1352" spc="-15">
                          <a:solidFill>
                            <a:srgbClr val="000000"/>
                          </a:solidFill>
                          <a:latin typeface="Arial"/>
                        </a:rPr>
                        <a:t>Achat ciment</a:t>
                      </a:r>
                      <a:endParaRPr lang="en-US" sz="1100"/>
                    </a:p>
                  </a:txBody>
                  <a:tcPr marL="0" marR="0" marT="0" marB="0" anchor="ctr">
                    <a:lnL w="28669"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r">
                        <a:lnSpc>
                          <a:spcPts val="1525"/>
                        </a:lnSpc>
                        <a:defRPr/>
                      </a:pPr>
                      <a:r>
                        <a:rPr lang="en-US" sz="1352" spc="-75">
                          <a:solidFill>
                            <a:srgbClr val="000000"/>
                          </a:solidFill>
                          <a:latin typeface="Arial"/>
                        </a:rPr>
                        <a:t>1</a:t>
                      </a:r>
                      <a:endParaRPr lang="en-US" sz="1100"/>
                    </a:p>
                  </a:txBody>
                  <a:tcPr marL="0" marR="0" marT="0" marB="0" anchor="ctr">
                    <a:lnL w="14335"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ctr">
                        <a:lnSpc>
                          <a:spcPts val="1525"/>
                        </a:lnSpc>
                        <a:defRPr/>
                      </a:pPr>
                      <a:r>
                        <a:rPr lang="en-US" sz="1352" spc="-75">
                          <a:solidFill>
                            <a:srgbClr val="000000"/>
                          </a:solidFill>
                          <a:latin typeface="Arial"/>
                        </a:rPr>
                        <a:t>1</a:t>
                      </a:r>
                      <a:endParaRPr lang="en-US" sz="1100"/>
                    </a:p>
                  </a:txBody>
                  <a:tcPr marL="0" marR="0" marT="0" marB="0" anchor="ctr">
                    <a:lnL w="14335"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l">
                        <a:lnSpc>
                          <a:spcPts val="1525"/>
                        </a:lnSpc>
                        <a:defRPr/>
                      </a:pPr>
                      <a:r>
                        <a:rPr lang="en-US" sz="1352">
                          <a:solidFill>
                            <a:srgbClr val="000000"/>
                          </a:solidFill>
                          <a:latin typeface="Arial"/>
                        </a:rPr>
                        <a:t>Maitre Pelle</a:t>
                      </a:r>
                      <a:endParaRPr lang="en-US" sz="1100"/>
                    </a:p>
                  </a:txBody>
                  <a:tcPr marL="0" marR="0" marT="0" marB="0" anchor="ctr">
                    <a:lnL w="28669"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r">
                        <a:lnSpc>
                          <a:spcPts val="1525"/>
                        </a:lnSpc>
                        <a:defRPr/>
                      </a:pPr>
                      <a:r>
                        <a:rPr lang="en-US" sz="1352" spc="-75">
                          <a:solidFill>
                            <a:srgbClr val="000000"/>
                          </a:solidFill>
                          <a:latin typeface="Arial"/>
                        </a:rPr>
                        <a:t>2</a:t>
                      </a:r>
                      <a:endParaRPr lang="en-US" sz="1100"/>
                    </a:p>
                  </a:txBody>
                  <a:tcPr marL="0" marR="0" marT="0" marB="0" anchor="ctr">
                    <a:lnL w="14335"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r">
                        <a:lnSpc>
                          <a:spcPts val="1525"/>
                        </a:lnSpc>
                        <a:defRPr/>
                      </a:pPr>
                      <a:r>
                        <a:rPr lang="en-US" sz="1352" spc="-75">
                          <a:solidFill>
                            <a:srgbClr val="000000"/>
                          </a:solidFill>
                          <a:latin typeface="Arial"/>
                        </a:rPr>
                        <a:t>2</a:t>
                      </a:r>
                      <a:endParaRPr lang="en-US" sz="1100"/>
                    </a:p>
                  </a:txBody>
                  <a:tcPr marL="0" marR="0" marT="0" marB="0" anchor="ctr">
                    <a:lnL w="14335"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31023">
                <a:tc>
                  <a:txBody>
                    <a:bodyPr/>
                    <a:lstStyle/>
                    <a:p>
                      <a:pPr algn="l">
                        <a:lnSpc>
                          <a:spcPts val="1525"/>
                        </a:lnSpc>
                        <a:defRPr/>
                      </a:pPr>
                      <a:r>
                        <a:rPr lang="en-US" sz="1352">
                          <a:solidFill>
                            <a:srgbClr val="000000"/>
                          </a:solidFill>
                          <a:latin typeface="Arial"/>
                        </a:rPr>
                        <a:t>Transport ciment</a:t>
                      </a:r>
                      <a:endParaRPr lang="en-US" sz="1100"/>
                    </a:p>
                  </a:txBody>
                  <a:tcPr marL="0" marR="0" marT="0" marB="0" anchor="ctr">
                    <a:lnL w="28669"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r">
                        <a:lnSpc>
                          <a:spcPts val="1525"/>
                        </a:lnSpc>
                        <a:defRPr/>
                      </a:pPr>
                      <a:r>
                        <a:rPr lang="en-US" sz="1352" spc="-75">
                          <a:solidFill>
                            <a:srgbClr val="000000"/>
                          </a:solidFill>
                          <a:latin typeface="Arial"/>
                        </a:rPr>
                        <a:t>1</a:t>
                      </a:r>
                      <a:endParaRPr lang="en-US" sz="1100"/>
                    </a:p>
                  </a:txBody>
                  <a:tcPr marL="0" marR="0" marT="0" marB="0" anchor="ctr">
                    <a:lnL w="14335"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ctr">
                        <a:lnSpc>
                          <a:spcPts val="1525"/>
                        </a:lnSpc>
                        <a:defRPr/>
                      </a:pPr>
                      <a:r>
                        <a:rPr lang="en-US" sz="1352" spc="-75">
                          <a:solidFill>
                            <a:srgbClr val="000000"/>
                          </a:solidFill>
                          <a:latin typeface="Arial"/>
                        </a:rPr>
                        <a:t>1</a:t>
                      </a:r>
                      <a:endParaRPr lang="en-US" sz="1100"/>
                    </a:p>
                  </a:txBody>
                  <a:tcPr marL="0" marR="0" marT="0" marB="0" anchor="ctr">
                    <a:lnL w="14335"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l">
                        <a:lnSpc>
                          <a:spcPts val="1525"/>
                        </a:lnSpc>
                        <a:defRPr/>
                      </a:pPr>
                      <a:r>
                        <a:rPr lang="en-US" sz="1352" spc="-15">
                          <a:solidFill>
                            <a:srgbClr val="000000"/>
                          </a:solidFill>
                          <a:latin typeface="Arial"/>
                        </a:rPr>
                        <a:t>Manœuvre</a:t>
                      </a:r>
                      <a:endParaRPr lang="en-US" sz="1100"/>
                    </a:p>
                  </a:txBody>
                  <a:tcPr marL="0" marR="0" marT="0" marB="0" anchor="ctr">
                    <a:lnL w="28669"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r">
                        <a:lnSpc>
                          <a:spcPts val="1525"/>
                        </a:lnSpc>
                        <a:defRPr/>
                      </a:pPr>
                      <a:r>
                        <a:rPr lang="en-US" sz="1352" spc="-75">
                          <a:solidFill>
                            <a:srgbClr val="000000"/>
                          </a:solidFill>
                          <a:latin typeface="Arial"/>
                        </a:rPr>
                        <a:t>4</a:t>
                      </a:r>
                      <a:endParaRPr lang="en-US" sz="1100"/>
                    </a:p>
                  </a:txBody>
                  <a:tcPr marL="0" marR="0" marT="0" marB="0" anchor="ctr">
                    <a:lnL w="14335"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r">
                        <a:lnSpc>
                          <a:spcPts val="1525"/>
                        </a:lnSpc>
                        <a:defRPr/>
                      </a:pPr>
                      <a:r>
                        <a:rPr lang="en-US" sz="1352" spc="-75">
                          <a:solidFill>
                            <a:srgbClr val="000000"/>
                          </a:solidFill>
                          <a:latin typeface="Arial"/>
                        </a:rPr>
                        <a:t>3</a:t>
                      </a:r>
                      <a:endParaRPr lang="en-US" sz="1100"/>
                    </a:p>
                  </a:txBody>
                  <a:tcPr marL="0" marR="0" marT="0" marB="0" anchor="ctr">
                    <a:lnL w="14335"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43905">
                <a:tc>
                  <a:txBody>
                    <a:bodyPr/>
                    <a:lstStyle/>
                    <a:p>
                      <a:pPr algn="l">
                        <a:lnSpc>
                          <a:spcPts val="1562"/>
                        </a:lnSpc>
                        <a:defRPr/>
                      </a:pPr>
                      <a:r>
                        <a:rPr lang="en-US" sz="1352">
                          <a:solidFill>
                            <a:srgbClr val="000000"/>
                          </a:solidFill>
                          <a:latin typeface="Arial"/>
                        </a:rPr>
                        <a:t>Débarquement ciment</a:t>
                      </a:r>
                      <a:endParaRPr lang="en-US" sz="1100"/>
                    </a:p>
                  </a:txBody>
                  <a:tcPr marL="0" marR="0" marT="0" marB="0" anchor="ctr">
                    <a:lnL w="28669"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28669" cap="flat" cmpd="sng" algn="ctr">
                      <a:solidFill>
                        <a:srgbClr val="000000"/>
                      </a:solidFill>
                      <a:prstDash val="solid"/>
                      <a:round/>
                      <a:headEnd type="none" w="med" len="med"/>
                      <a:tailEnd type="none" w="med" len="med"/>
                    </a:lnB>
                  </a:tcPr>
                </a:tc>
                <a:tc>
                  <a:txBody>
                    <a:bodyPr/>
                    <a:lstStyle/>
                    <a:p>
                      <a:pPr algn="l">
                        <a:lnSpc>
                          <a:spcPts val="2524"/>
                        </a:lnSpc>
                        <a:defRPr/>
                      </a:pPr>
                      <a:endParaRPr lang="en-US" sz="1100"/>
                    </a:p>
                  </a:txBody>
                  <a:tcPr marL="0" marR="0" marT="0" marB="0" anchor="ctr">
                    <a:lnL w="14335"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28669" cap="flat" cmpd="sng" algn="ctr">
                      <a:solidFill>
                        <a:srgbClr val="000000"/>
                      </a:solidFill>
                      <a:prstDash val="solid"/>
                      <a:round/>
                      <a:headEnd type="none" w="med" len="med"/>
                      <a:tailEnd type="none" w="med" len="med"/>
                    </a:lnB>
                    <a:solidFill>
                      <a:srgbClr val="7E7E7E"/>
                    </a:solidFill>
                  </a:tcPr>
                </a:tc>
                <a:tc>
                  <a:txBody>
                    <a:bodyPr/>
                    <a:lstStyle/>
                    <a:p>
                      <a:pPr algn="ctr">
                        <a:lnSpc>
                          <a:spcPts val="1562"/>
                        </a:lnSpc>
                        <a:defRPr/>
                      </a:pPr>
                      <a:r>
                        <a:rPr lang="en-US" sz="1352" spc="-75">
                          <a:solidFill>
                            <a:srgbClr val="000000"/>
                          </a:solidFill>
                          <a:latin typeface="Arial"/>
                        </a:rPr>
                        <a:t>1</a:t>
                      </a:r>
                      <a:endParaRPr lang="en-US" sz="1100"/>
                    </a:p>
                  </a:txBody>
                  <a:tcPr marL="0" marR="0" marT="0" marB="0" anchor="ctr">
                    <a:lnL w="14335"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28669" cap="flat" cmpd="sng" algn="ctr">
                      <a:solidFill>
                        <a:srgbClr val="000000"/>
                      </a:solidFill>
                      <a:prstDash val="solid"/>
                      <a:round/>
                      <a:headEnd type="none" w="med" len="med"/>
                      <a:tailEnd type="none" w="med" len="med"/>
                    </a:lnB>
                  </a:tcPr>
                </a:tc>
                <a:tc>
                  <a:txBody>
                    <a:bodyPr/>
                    <a:lstStyle/>
                    <a:p>
                      <a:pPr algn="l">
                        <a:lnSpc>
                          <a:spcPts val="1562"/>
                        </a:lnSpc>
                        <a:defRPr/>
                      </a:pPr>
                      <a:r>
                        <a:rPr lang="en-US" sz="1352" spc="-15">
                          <a:solidFill>
                            <a:srgbClr val="000000"/>
                          </a:solidFill>
                          <a:latin typeface="Arial"/>
                        </a:rPr>
                        <a:t>Autres</a:t>
                      </a:r>
                      <a:endParaRPr lang="en-US" sz="1100"/>
                    </a:p>
                  </a:txBody>
                  <a:tcPr marL="0" marR="0" marT="0" marB="0" anchor="ctr">
                    <a:lnL w="28669"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28669" cap="flat" cmpd="sng" algn="ctr">
                      <a:solidFill>
                        <a:srgbClr val="000000"/>
                      </a:solidFill>
                      <a:prstDash val="solid"/>
                      <a:round/>
                      <a:headEnd type="none" w="med" len="med"/>
                      <a:tailEnd type="none" w="med" len="med"/>
                    </a:lnB>
                  </a:tcPr>
                </a:tc>
                <a:tc>
                  <a:txBody>
                    <a:bodyPr/>
                    <a:lstStyle/>
                    <a:p>
                      <a:pPr algn="r">
                        <a:lnSpc>
                          <a:spcPts val="1562"/>
                        </a:lnSpc>
                        <a:defRPr/>
                      </a:pPr>
                      <a:r>
                        <a:rPr lang="en-US" sz="1352" spc="-75">
                          <a:solidFill>
                            <a:srgbClr val="000000"/>
                          </a:solidFill>
                          <a:latin typeface="Arial"/>
                        </a:rPr>
                        <a:t>2</a:t>
                      </a:r>
                      <a:endParaRPr lang="en-US" sz="1100"/>
                    </a:p>
                  </a:txBody>
                  <a:tcPr marL="0" marR="0" marT="0" marB="0" anchor="ctr">
                    <a:lnL w="14335"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28669" cap="flat" cmpd="sng" algn="ctr">
                      <a:solidFill>
                        <a:srgbClr val="000000"/>
                      </a:solidFill>
                      <a:prstDash val="solid"/>
                      <a:round/>
                      <a:headEnd type="none" w="med" len="med"/>
                      <a:tailEnd type="none" w="med" len="med"/>
                    </a:lnB>
                  </a:tcPr>
                </a:tc>
                <a:tc>
                  <a:txBody>
                    <a:bodyPr/>
                    <a:lstStyle/>
                    <a:p>
                      <a:pPr algn="r">
                        <a:lnSpc>
                          <a:spcPts val="1562"/>
                        </a:lnSpc>
                        <a:defRPr/>
                      </a:pPr>
                      <a:r>
                        <a:rPr lang="en-US" sz="1352" spc="-75">
                          <a:solidFill>
                            <a:srgbClr val="000000"/>
                          </a:solidFill>
                          <a:latin typeface="Arial"/>
                        </a:rPr>
                        <a:t>0</a:t>
                      </a:r>
                      <a:endParaRPr lang="en-US" sz="1100"/>
                    </a:p>
                  </a:txBody>
                  <a:tcPr marL="0" marR="0" marT="0" marB="0" anchor="ctr">
                    <a:lnL w="14335"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2866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56788">
                <a:tc>
                  <a:txBody>
                    <a:bodyPr/>
                    <a:lstStyle/>
                    <a:p>
                      <a:pPr algn="r">
                        <a:lnSpc>
                          <a:spcPts val="1562"/>
                        </a:lnSpc>
                        <a:defRPr/>
                      </a:pPr>
                      <a:r>
                        <a:rPr lang="en-US" sz="1352" spc="-15">
                          <a:solidFill>
                            <a:srgbClr val="000000"/>
                          </a:solidFill>
                          <a:latin typeface="Arial Bold"/>
                        </a:rPr>
                        <a:t>Total</a:t>
                      </a:r>
                      <a:endParaRPr lang="en-US" sz="1100"/>
                    </a:p>
                  </a:txBody>
                  <a:tcPr marL="0" marR="0" marT="0" marB="0" anchor="ctr">
                    <a:lnL w="28669"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28669" cap="flat" cmpd="sng" algn="ctr">
                      <a:solidFill>
                        <a:srgbClr val="000000"/>
                      </a:solidFill>
                      <a:prstDash val="solid"/>
                      <a:round/>
                      <a:headEnd type="none" w="med" len="med"/>
                      <a:tailEnd type="none" w="med" len="med"/>
                    </a:lnT>
                    <a:lnB w="28669" cap="flat" cmpd="sng" algn="ctr">
                      <a:solidFill>
                        <a:srgbClr val="000000"/>
                      </a:solidFill>
                      <a:prstDash val="solid"/>
                      <a:round/>
                      <a:headEnd type="none" w="med" len="med"/>
                      <a:tailEnd type="none" w="med" len="med"/>
                    </a:lnB>
                  </a:tcPr>
                </a:tc>
                <a:tc>
                  <a:txBody>
                    <a:bodyPr/>
                    <a:lstStyle/>
                    <a:p>
                      <a:pPr algn="r">
                        <a:lnSpc>
                          <a:spcPts val="1562"/>
                        </a:lnSpc>
                        <a:defRPr/>
                      </a:pPr>
                      <a:r>
                        <a:rPr lang="en-US" sz="1352" spc="-75">
                          <a:solidFill>
                            <a:srgbClr val="000000"/>
                          </a:solidFill>
                          <a:latin typeface="Arial Bold"/>
                        </a:rPr>
                        <a:t>5</a:t>
                      </a:r>
                      <a:endParaRPr lang="en-US" sz="1100"/>
                    </a:p>
                  </a:txBody>
                  <a:tcPr marL="0" marR="0" marT="0" marB="0" anchor="ctr">
                    <a:lnL w="14335"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28669" cap="flat" cmpd="sng" algn="ctr">
                      <a:solidFill>
                        <a:srgbClr val="000000"/>
                      </a:solidFill>
                      <a:prstDash val="solid"/>
                      <a:round/>
                      <a:headEnd type="none" w="med" len="med"/>
                      <a:tailEnd type="none" w="med" len="med"/>
                    </a:lnT>
                    <a:lnB w="28669" cap="flat" cmpd="sng" algn="ctr">
                      <a:solidFill>
                        <a:srgbClr val="000000"/>
                      </a:solidFill>
                      <a:prstDash val="solid"/>
                      <a:round/>
                      <a:headEnd type="none" w="med" len="med"/>
                      <a:tailEnd type="none" w="med" len="med"/>
                    </a:lnB>
                  </a:tcPr>
                </a:tc>
                <a:tc>
                  <a:txBody>
                    <a:bodyPr/>
                    <a:lstStyle/>
                    <a:p>
                      <a:pPr algn="r">
                        <a:lnSpc>
                          <a:spcPts val="1562"/>
                        </a:lnSpc>
                        <a:defRPr/>
                      </a:pPr>
                      <a:r>
                        <a:rPr lang="en-US" sz="1352" spc="-75">
                          <a:solidFill>
                            <a:srgbClr val="000000"/>
                          </a:solidFill>
                          <a:latin typeface="Arial Bold"/>
                        </a:rPr>
                        <a:t>6</a:t>
                      </a:r>
                      <a:endParaRPr lang="en-US" sz="1100"/>
                    </a:p>
                  </a:txBody>
                  <a:tcPr marL="0" marR="0" marT="0" marB="0" anchor="ctr">
                    <a:lnL w="14335"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28669" cap="flat" cmpd="sng" algn="ctr">
                      <a:solidFill>
                        <a:srgbClr val="000000"/>
                      </a:solidFill>
                      <a:prstDash val="solid"/>
                      <a:round/>
                      <a:headEnd type="none" w="med" len="med"/>
                      <a:tailEnd type="none" w="med" len="med"/>
                    </a:lnT>
                    <a:lnB w="28669" cap="flat" cmpd="sng" algn="ctr">
                      <a:solidFill>
                        <a:srgbClr val="000000"/>
                      </a:solidFill>
                      <a:prstDash val="solid"/>
                      <a:round/>
                      <a:headEnd type="none" w="med" len="med"/>
                      <a:tailEnd type="none" w="med" len="med"/>
                    </a:lnB>
                  </a:tcPr>
                </a:tc>
                <a:tc>
                  <a:txBody>
                    <a:bodyPr/>
                    <a:lstStyle/>
                    <a:p>
                      <a:pPr algn="r">
                        <a:lnSpc>
                          <a:spcPts val="1562"/>
                        </a:lnSpc>
                        <a:defRPr/>
                      </a:pPr>
                      <a:r>
                        <a:rPr lang="en-US" sz="1352" spc="-15">
                          <a:solidFill>
                            <a:srgbClr val="000000"/>
                          </a:solidFill>
                          <a:latin typeface="Arial Bold"/>
                        </a:rPr>
                        <a:t>Total</a:t>
                      </a:r>
                      <a:endParaRPr lang="en-US" sz="1100"/>
                    </a:p>
                  </a:txBody>
                  <a:tcPr marL="0" marR="0" marT="0" marB="0" anchor="ctr">
                    <a:lnL w="28669"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28669" cap="flat" cmpd="sng" algn="ctr">
                      <a:solidFill>
                        <a:srgbClr val="000000"/>
                      </a:solidFill>
                      <a:prstDash val="solid"/>
                      <a:round/>
                      <a:headEnd type="none" w="med" len="med"/>
                      <a:tailEnd type="none" w="med" len="med"/>
                    </a:lnT>
                    <a:lnB w="28669" cap="flat" cmpd="sng" algn="ctr">
                      <a:solidFill>
                        <a:srgbClr val="000000"/>
                      </a:solidFill>
                      <a:prstDash val="solid"/>
                      <a:round/>
                      <a:headEnd type="none" w="med" len="med"/>
                      <a:tailEnd type="none" w="med" len="med"/>
                    </a:lnB>
                  </a:tcPr>
                </a:tc>
                <a:tc>
                  <a:txBody>
                    <a:bodyPr/>
                    <a:lstStyle/>
                    <a:p>
                      <a:pPr algn="r">
                        <a:lnSpc>
                          <a:spcPts val="1562"/>
                        </a:lnSpc>
                        <a:defRPr/>
                      </a:pPr>
                      <a:r>
                        <a:rPr lang="en-US" sz="1352" spc="-37">
                          <a:solidFill>
                            <a:srgbClr val="000000"/>
                          </a:solidFill>
                          <a:latin typeface="Arial Bold"/>
                        </a:rPr>
                        <a:t>13</a:t>
                      </a:r>
                      <a:endParaRPr lang="en-US" sz="1100"/>
                    </a:p>
                  </a:txBody>
                  <a:tcPr marL="0" marR="0" marT="0" marB="0" anchor="ctr">
                    <a:lnL w="14335"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28669" cap="flat" cmpd="sng" algn="ctr">
                      <a:solidFill>
                        <a:srgbClr val="000000"/>
                      </a:solidFill>
                      <a:prstDash val="solid"/>
                      <a:round/>
                      <a:headEnd type="none" w="med" len="med"/>
                      <a:tailEnd type="none" w="med" len="med"/>
                    </a:lnT>
                    <a:lnB w="28669" cap="flat" cmpd="sng" algn="ctr">
                      <a:solidFill>
                        <a:srgbClr val="000000"/>
                      </a:solidFill>
                      <a:prstDash val="solid"/>
                      <a:round/>
                      <a:headEnd type="none" w="med" len="med"/>
                      <a:tailEnd type="none" w="med" len="med"/>
                    </a:lnB>
                  </a:tcPr>
                </a:tc>
                <a:tc>
                  <a:txBody>
                    <a:bodyPr/>
                    <a:lstStyle/>
                    <a:p>
                      <a:pPr algn="r">
                        <a:lnSpc>
                          <a:spcPts val="1562"/>
                        </a:lnSpc>
                        <a:defRPr/>
                      </a:pPr>
                      <a:r>
                        <a:rPr lang="en-US" sz="1352" spc="-37" dirty="0">
                          <a:solidFill>
                            <a:srgbClr val="000000"/>
                          </a:solidFill>
                          <a:latin typeface="Arial Bold"/>
                        </a:rPr>
                        <a:t>13</a:t>
                      </a:r>
                      <a:endParaRPr lang="en-US" sz="1100" dirty="0"/>
                    </a:p>
                  </a:txBody>
                  <a:tcPr marL="0" marR="0" marT="0" marB="0" anchor="ctr">
                    <a:lnL w="14335"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28669" cap="flat" cmpd="sng" algn="ctr">
                      <a:solidFill>
                        <a:srgbClr val="000000"/>
                      </a:solidFill>
                      <a:prstDash val="solid"/>
                      <a:round/>
                      <a:headEnd type="none" w="med" len="med"/>
                      <a:tailEnd type="none" w="med" len="med"/>
                    </a:lnT>
                    <a:lnB w="2866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graphicFrame>
        <p:nvGraphicFramePr>
          <p:cNvPr id="3" name="Table 3"/>
          <p:cNvGraphicFramePr>
            <a:graphicFrameLocks noGrp="1"/>
          </p:cNvGraphicFramePr>
          <p:nvPr>
            <p:extLst>
              <p:ext uri="{D42A27DB-BD31-4B8C-83A1-F6EECF244321}">
                <p14:modId xmlns:p14="http://schemas.microsoft.com/office/powerpoint/2010/main" val="1185387837"/>
              </p:ext>
            </p:extLst>
          </p:nvPr>
        </p:nvGraphicFramePr>
        <p:xfrm>
          <a:off x="1371600" y="7581305"/>
          <a:ext cx="7453990" cy="2408213"/>
        </p:xfrm>
        <a:graphic>
          <a:graphicData uri="http://schemas.openxmlformats.org/drawingml/2006/table">
            <a:tbl>
              <a:tblPr/>
              <a:tblGrid>
                <a:gridCol w="3365551">
                  <a:extLst>
                    <a:ext uri="{9D8B030D-6E8A-4147-A177-3AD203B41FA5}">
                      <a16:colId xmlns:a16="http://schemas.microsoft.com/office/drawing/2014/main" val="20000"/>
                    </a:ext>
                  </a:extLst>
                </a:gridCol>
                <a:gridCol w="1915582">
                  <a:extLst>
                    <a:ext uri="{9D8B030D-6E8A-4147-A177-3AD203B41FA5}">
                      <a16:colId xmlns:a16="http://schemas.microsoft.com/office/drawing/2014/main" val="20001"/>
                    </a:ext>
                  </a:extLst>
                </a:gridCol>
                <a:gridCol w="2172857">
                  <a:extLst>
                    <a:ext uri="{9D8B030D-6E8A-4147-A177-3AD203B41FA5}">
                      <a16:colId xmlns:a16="http://schemas.microsoft.com/office/drawing/2014/main" val="20002"/>
                    </a:ext>
                  </a:extLst>
                </a:gridCol>
              </a:tblGrid>
              <a:tr h="364032">
                <a:tc rowSpan="2">
                  <a:txBody>
                    <a:bodyPr/>
                    <a:lstStyle/>
                    <a:p>
                      <a:pPr algn="l">
                        <a:lnSpc>
                          <a:spcPts val="2524"/>
                        </a:lnSpc>
                        <a:defRPr/>
                      </a:pPr>
                      <a:endParaRPr lang="en-US" sz="1100"/>
                    </a:p>
                  </a:txBody>
                  <a:tcPr marL="0" marR="0" marT="0" marB="0" anchor="ctr">
                    <a:lnL w="10751"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10751" cap="flat" cmpd="sng" algn="ctr">
                      <a:solidFill>
                        <a:srgbClr val="000000"/>
                      </a:solidFill>
                      <a:prstDash val="solid"/>
                      <a:round/>
                      <a:headEnd type="none" w="med" len="med"/>
                      <a:tailEnd type="none" w="med" len="med"/>
                    </a:lnT>
                    <a:lnB w="28669" cap="flat" cmpd="sng" algn="ctr">
                      <a:solidFill>
                        <a:srgbClr val="000000"/>
                      </a:solidFill>
                      <a:prstDash val="solid"/>
                      <a:round/>
                      <a:headEnd type="none" w="med" len="med"/>
                      <a:tailEnd type="none" w="med" len="med"/>
                    </a:lnB>
                  </a:tcPr>
                </a:tc>
                <a:tc gridSpan="2">
                  <a:txBody>
                    <a:bodyPr/>
                    <a:lstStyle/>
                    <a:p>
                      <a:pPr algn="l">
                        <a:lnSpc>
                          <a:spcPts val="1562"/>
                        </a:lnSpc>
                        <a:defRPr/>
                      </a:pPr>
                      <a:r>
                        <a:rPr lang="en-US" sz="1352" spc="-15">
                          <a:solidFill>
                            <a:srgbClr val="000000"/>
                          </a:solidFill>
                          <a:latin typeface="Arial Bold"/>
                        </a:rPr>
                        <a:t>Prévisionnel</a:t>
                      </a:r>
                      <a:endParaRPr lang="en-US" sz="1100"/>
                    </a:p>
                  </a:txBody>
                  <a:tcPr marL="0" marR="0" marT="0" marB="0" anchor="ctr">
                    <a:lnL w="28669"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28669" cap="flat" cmpd="sng" algn="ctr">
                      <a:solidFill>
                        <a:srgbClr val="000000"/>
                      </a:solidFill>
                      <a:prstDash val="solid"/>
                      <a:round/>
                      <a:headEnd type="none" w="med" len="med"/>
                      <a:tailEnd type="none" w="med" len="med"/>
                    </a:lnT>
                    <a:lnB w="28669" cap="flat" cmpd="sng" algn="ctr">
                      <a:solidFill>
                        <a:srgbClr val="000000"/>
                      </a:solidFill>
                      <a:prstDash val="solid"/>
                      <a:round/>
                      <a:headEnd type="none" w="med" len="med"/>
                      <a:tailEnd type="none" w="med" len="med"/>
                    </a:lnB>
                  </a:tcPr>
                </a:tc>
                <a:tc hMerge="1">
                  <a:txBody>
                    <a:bodyPr/>
                    <a:lstStyle/>
                    <a:p>
                      <a:pPr algn="l">
                        <a:lnSpc>
                          <a:spcPts val="1562"/>
                        </a:lnSpc>
                        <a:defRPr/>
                      </a:pPr>
                      <a:r>
                        <a:rPr lang="en-US" sz="1352" spc="-15">
                          <a:solidFill>
                            <a:srgbClr val="000000"/>
                          </a:solidFill>
                          <a:latin typeface="Arial Bold"/>
                        </a:rPr>
                        <a:t>Prévisionnel</a:t>
                      </a:r>
                      <a:endParaRPr lang="en-US" sz="1100"/>
                    </a:p>
                  </a:txBody>
                  <a:tcPr marL="0" marR="0" marT="0" marB="0" anchor="ctr">
                    <a:lnL w="28669"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28669" cap="flat" cmpd="sng" algn="ctr">
                      <a:solidFill>
                        <a:srgbClr val="000000"/>
                      </a:solidFill>
                      <a:prstDash val="solid"/>
                      <a:round/>
                      <a:headEnd type="none" w="med" len="med"/>
                      <a:tailEnd type="none" w="med" len="med"/>
                    </a:lnT>
                    <a:lnB w="2866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64032">
                <a:tc vMerge="1">
                  <a:txBody>
                    <a:bodyPr/>
                    <a:lstStyle/>
                    <a:p>
                      <a:pPr algn="l">
                        <a:lnSpc>
                          <a:spcPts val="2524"/>
                        </a:lnSpc>
                        <a:defRPr/>
                      </a:pPr>
                      <a:endParaRPr lang="en-US" sz="1100"/>
                    </a:p>
                  </a:txBody>
                  <a:tcPr marL="0" marR="0" marT="0" marB="0" anchor="ctr">
                    <a:lnL w="10751"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10751" cap="flat" cmpd="sng" algn="ctr">
                      <a:solidFill>
                        <a:srgbClr val="000000"/>
                      </a:solidFill>
                      <a:prstDash val="solid"/>
                      <a:round/>
                      <a:headEnd type="none" w="med" len="med"/>
                      <a:tailEnd type="none" w="med" len="med"/>
                    </a:lnT>
                    <a:lnB w="28669" cap="flat" cmpd="sng" algn="ctr">
                      <a:solidFill>
                        <a:srgbClr val="000000"/>
                      </a:solidFill>
                      <a:prstDash val="solid"/>
                      <a:round/>
                      <a:headEnd type="none" w="med" len="med"/>
                      <a:tailEnd type="none" w="med" len="med"/>
                    </a:lnB>
                  </a:tcPr>
                </a:tc>
                <a:tc>
                  <a:txBody>
                    <a:bodyPr/>
                    <a:lstStyle/>
                    <a:p>
                      <a:pPr algn="ctr">
                        <a:lnSpc>
                          <a:spcPts val="1562"/>
                        </a:lnSpc>
                        <a:defRPr/>
                      </a:pPr>
                      <a:r>
                        <a:rPr lang="en-US" sz="1352" spc="-37">
                          <a:solidFill>
                            <a:srgbClr val="000000"/>
                          </a:solidFill>
                          <a:latin typeface="Arial Bold"/>
                        </a:rPr>
                        <a:t>HTG</a:t>
                      </a:r>
                      <a:endParaRPr lang="en-US" sz="1100"/>
                    </a:p>
                  </a:txBody>
                  <a:tcPr marL="0" marR="0" marT="0" marB="0" anchor="ctr">
                    <a:lnL w="28669"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28669" cap="flat" cmpd="sng" algn="ctr">
                      <a:solidFill>
                        <a:srgbClr val="000000"/>
                      </a:solidFill>
                      <a:prstDash val="solid"/>
                      <a:round/>
                      <a:headEnd type="none" w="med" len="med"/>
                      <a:tailEnd type="none" w="med" len="med"/>
                    </a:lnT>
                    <a:lnB w="28669" cap="flat" cmpd="sng" algn="ctr">
                      <a:solidFill>
                        <a:srgbClr val="000000"/>
                      </a:solidFill>
                      <a:prstDash val="solid"/>
                      <a:round/>
                      <a:headEnd type="none" w="med" len="med"/>
                      <a:tailEnd type="none" w="med" len="med"/>
                    </a:lnB>
                  </a:tcPr>
                </a:tc>
                <a:tc>
                  <a:txBody>
                    <a:bodyPr/>
                    <a:lstStyle/>
                    <a:p>
                      <a:pPr algn="l">
                        <a:lnSpc>
                          <a:spcPts val="1562"/>
                        </a:lnSpc>
                        <a:defRPr/>
                      </a:pPr>
                      <a:r>
                        <a:rPr lang="en-US" sz="1352" spc="-15">
                          <a:solidFill>
                            <a:srgbClr val="000000"/>
                          </a:solidFill>
                          <a:latin typeface="Arial Bold"/>
                        </a:rPr>
                        <a:t>Euros</a:t>
                      </a:r>
                      <a:endParaRPr lang="en-US" sz="1100"/>
                    </a:p>
                  </a:txBody>
                  <a:tcPr marL="0" marR="0" marT="0" marB="0" anchor="ctr">
                    <a:lnL w="14335"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28669" cap="flat" cmpd="sng" algn="ctr">
                      <a:solidFill>
                        <a:srgbClr val="000000"/>
                      </a:solidFill>
                      <a:prstDash val="solid"/>
                      <a:round/>
                      <a:headEnd type="none" w="med" len="med"/>
                      <a:tailEnd type="none" w="med" len="med"/>
                    </a:lnT>
                    <a:lnB w="2866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8205">
                <a:tc>
                  <a:txBody>
                    <a:bodyPr/>
                    <a:lstStyle/>
                    <a:p>
                      <a:pPr algn="l">
                        <a:lnSpc>
                          <a:spcPts val="1525"/>
                        </a:lnSpc>
                        <a:defRPr/>
                      </a:pPr>
                      <a:r>
                        <a:rPr lang="en-US" sz="1352">
                          <a:solidFill>
                            <a:srgbClr val="000000"/>
                          </a:solidFill>
                          <a:latin typeface="Arial"/>
                        </a:rPr>
                        <a:t>Prestataires locaux</a:t>
                      </a:r>
                      <a:endParaRPr lang="en-US" sz="1100"/>
                    </a:p>
                  </a:txBody>
                  <a:tcPr marL="0" marR="0" marT="0" marB="0" anchor="ctr">
                    <a:lnL w="28669"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28669"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r">
                        <a:lnSpc>
                          <a:spcPts val="1525"/>
                        </a:lnSpc>
                        <a:defRPr/>
                      </a:pPr>
                      <a:r>
                        <a:rPr lang="en-US" sz="1352">
                          <a:solidFill>
                            <a:srgbClr val="000000"/>
                          </a:solidFill>
                          <a:latin typeface="Arial"/>
                        </a:rPr>
                        <a:t>53 925</a:t>
                      </a:r>
                      <a:endParaRPr lang="en-US" sz="1100"/>
                    </a:p>
                  </a:txBody>
                  <a:tcPr marL="0" marR="0" marT="0" marB="0" anchor="ctr">
                    <a:lnL w="28669"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28669"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r">
                        <a:lnSpc>
                          <a:spcPts val="1525"/>
                        </a:lnSpc>
                        <a:defRPr/>
                      </a:pPr>
                      <a:r>
                        <a:rPr lang="en-US" sz="1352" spc="-37">
                          <a:solidFill>
                            <a:srgbClr val="000000"/>
                          </a:solidFill>
                          <a:latin typeface="Arial"/>
                        </a:rPr>
                        <a:t>946</a:t>
                      </a:r>
                      <a:endParaRPr lang="en-US" sz="1100"/>
                    </a:p>
                  </a:txBody>
                  <a:tcPr marL="0" marR="0" marT="0" marB="0" anchor="ctr">
                    <a:lnL w="14335"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28669"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7507">
                <a:tc>
                  <a:txBody>
                    <a:bodyPr/>
                    <a:lstStyle/>
                    <a:p>
                      <a:pPr algn="l">
                        <a:lnSpc>
                          <a:spcPts val="1525"/>
                        </a:lnSpc>
                        <a:defRPr/>
                      </a:pPr>
                      <a:r>
                        <a:rPr lang="en-US" sz="1352">
                          <a:solidFill>
                            <a:srgbClr val="000000"/>
                          </a:solidFill>
                          <a:latin typeface="Arial"/>
                        </a:rPr>
                        <a:t>Main d'œuvre local</a:t>
                      </a:r>
                      <a:endParaRPr lang="en-US" sz="1100"/>
                    </a:p>
                  </a:txBody>
                  <a:tcPr marL="0" marR="0" marT="0" marB="0" anchor="ctr">
                    <a:lnL w="28669"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r">
                        <a:lnSpc>
                          <a:spcPts val="1525"/>
                        </a:lnSpc>
                        <a:defRPr/>
                      </a:pPr>
                      <a:r>
                        <a:rPr lang="en-US" sz="1352">
                          <a:solidFill>
                            <a:srgbClr val="000000"/>
                          </a:solidFill>
                          <a:latin typeface="Arial"/>
                        </a:rPr>
                        <a:t>19 750</a:t>
                      </a:r>
                      <a:endParaRPr lang="en-US" sz="1100"/>
                    </a:p>
                  </a:txBody>
                  <a:tcPr marL="0" marR="0" marT="0" marB="0" anchor="ctr">
                    <a:lnL w="28669"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r">
                        <a:lnSpc>
                          <a:spcPts val="1525"/>
                        </a:lnSpc>
                        <a:defRPr/>
                      </a:pPr>
                      <a:r>
                        <a:rPr lang="en-US" sz="1352" spc="-37">
                          <a:solidFill>
                            <a:srgbClr val="000000"/>
                          </a:solidFill>
                          <a:latin typeface="Arial"/>
                        </a:rPr>
                        <a:t>346</a:t>
                      </a:r>
                      <a:endParaRPr lang="en-US" sz="1100"/>
                    </a:p>
                  </a:txBody>
                  <a:tcPr marL="0" marR="0" marT="0" marB="0" anchor="ctr">
                    <a:lnL w="14335"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27507">
                <a:tc>
                  <a:txBody>
                    <a:bodyPr/>
                    <a:lstStyle/>
                    <a:p>
                      <a:pPr algn="l">
                        <a:lnSpc>
                          <a:spcPts val="1525"/>
                        </a:lnSpc>
                        <a:defRPr/>
                      </a:pPr>
                      <a:r>
                        <a:rPr lang="en-US" sz="1352" spc="-15">
                          <a:solidFill>
                            <a:srgbClr val="000000"/>
                          </a:solidFill>
                          <a:latin typeface="Arial"/>
                        </a:rPr>
                        <a:t>Total</a:t>
                      </a:r>
                      <a:endParaRPr lang="en-US" sz="1100"/>
                    </a:p>
                  </a:txBody>
                  <a:tcPr marL="0" marR="0" marT="0" marB="0" anchor="ctr">
                    <a:lnL w="28669"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r">
                        <a:lnSpc>
                          <a:spcPts val="1525"/>
                        </a:lnSpc>
                        <a:defRPr/>
                      </a:pPr>
                      <a:r>
                        <a:rPr lang="en-US" sz="1352">
                          <a:solidFill>
                            <a:srgbClr val="000000"/>
                          </a:solidFill>
                          <a:latin typeface="Arial"/>
                        </a:rPr>
                        <a:t>73 675</a:t>
                      </a:r>
                      <a:endParaRPr lang="en-US" sz="1100"/>
                    </a:p>
                  </a:txBody>
                  <a:tcPr marL="0" marR="0" marT="0" marB="0" anchor="ctr">
                    <a:lnL w="28669"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r">
                        <a:lnSpc>
                          <a:spcPts val="1525"/>
                        </a:lnSpc>
                        <a:defRPr/>
                      </a:pPr>
                      <a:r>
                        <a:rPr lang="en-US" sz="1352" spc="-37">
                          <a:solidFill>
                            <a:srgbClr val="000000"/>
                          </a:solidFill>
                          <a:latin typeface="Arial"/>
                        </a:rPr>
                        <a:t>1 293</a:t>
                      </a:r>
                      <a:endParaRPr lang="en-US" sz="1100"/>
                    </a:p>
                  </a:txBody>
                  <a:tcPr marL="0" marR="0" marT="0" marB="0" anchor="ctr">
                    <a:lnL w="14335"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28725">
                <a:tc>
                  <a:txBody>
                    <a:bodyPr/>
                    <a:lstStyle/>
                    <a:p>
                      <a:pPr algn="l">
                        <a:lnSpc>
                          <a:spcPts val="1525"/>
                        </a:lnSpc>
                        <a:defRPr/>
                      </a:pPr>
                      <a:r>
                        <a:rPr lang="en-US" sz="1352" spc="-15">
                          <a:solidFill>
                            <a:srgbClr val="000000"/>
                          </a:solidFill>
                          <a:latin typeface="Arial"/>
                        </a:rPr>
                        <a:t>Total chantier</a:t>
                      </a:r>
                      <a:endParaRPr lang="en-US" sz="1100"/>
                    </a:p>
                  </a:txBody>
                  <a:tcPr marL="0" marR="0" marT="0" marB="0" anchor="ctr">
                    <a:lnL w="28669"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r">
                        <a:lnSpc>
                          <a:spcPts val="1525"/>
                        </a:lnSpc>
                        <a:defRPr/>
                      </a:pPr>
                      <a:r>
                        <a:rPr lang="en-US" sz="1352">
                          <a:solidFill>
                            <a:srgbClr val="000000"/>
                          </a:solidFill>
                          <a:latin typeface="Arial"/>
                        </a:rPr>
                        <a:t>120 925</a:t>
                      </a:r>
                      <a:endParaRPr lang="en-US" sz="1100"/>
                    </a:p>
                  </a:txBody>
                  <a:tcPr marL="0" marR="0" marT="0" marB="0" anchor="ctr">
                    <a:lnL w="28669"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r">
                        <a:lnSpc>
                          <a:spcPts val="1525"/>
                        </a:lnSpc>
                        <a:defRPr/>
                      </a:pPr>
                      <a:r>
                        <a:rPr lang="en-US" sz="1352" spc="-37">
                          <a:solidFill>
                            <a:srgbClr val="000000"/>
                          </a:solidFill>
                          <a:latin typeface="Arial"/>
                        </a:rPr>
                        <a:t>2 121</a:t>
                      </a:r>
                      <a:endParaRPr lang="en-US" sz="1100"/>
                    </a:p>
                  </a:txBody>
                  <a:tcPr marL="0" marR="0" marT="0" marB="0" anchor="ctr">
                    <a:lnL w="14335"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48205">
                <a:tc>
                  <a:txBody>
                    <a:bodyPr/>
                    <a:lstStyle/>
                    <a:p>
                      <a:pPr algn="l">
                        <a:lnSpc>
                          <a:spcPts val="1577"/>
                        </a:lnSpc>
                        <a:defRPr/>
                      </a:pPr>
                      <a:r>
                        <a:rPr lang="en-US" sz="1352">
                          <a:solidFill>
                            <a:srgbClr val="000000"/>
                          </a:solidFill>
                          <a:latin typeface="Arial"/>
                        </a:rPr>
                        <a:t>Indice %</a:t>
                      </a:r>
                      <a:endParaRPr lang="en-US" sz="1100"/>
                    </a:p>
                  </a:txBody>
                  <a:tcPr marL="0" marR="0" marT="0" marB="0" anchor="ctr">
                    <a:lnL w="28669"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28669" cap="flat" cmpd="sng" algn="ctr">
                      <a:solidFill>
                        <a:srgbClr val="000000"/>
                      </a:solidFill>
                      <a:prstDash val="solid"/>
                      <a:round/>
                      <a:headEnd type="none" w="med" len="med"/>
                      <a:tailEnd type="none" w="med" len="med"/>
                    </a:lnB>
                  </a:tcPr>
                </a:tc>
                <a:tc>
                  <a:txBody>
                    <a:bodyPr/>
                    <a:lstStyle/>
                    <a:p>
                      <a:pPr algn="r">
                        <a:lnSpc>
                          <a:spcPts val="1577"/>
                        </a:lnSpc>
                        <a:defRPr/>
                      </a:pPr>
                      <a:r>
                        <a:rPr lang="en-US" sz="1352" spc="-37">
                          <a:solidFill>
                            <a:srgbClr val="000000"/>
                          </a:solidFill>
                          <a:latin typeface="Arial Bold"/>
                        </a:rPr>
                        <a:t>61</a:t>
                      </a:r>
                      <a:endParaRPr lang="en-US" sz="1100"/>
                    </a:p>
                  </a:txBody>
                  <a:tcPr marL="0" marR="0" marT="0" marB="0" anchor="ctr">
                    <a:lnL w="28669"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28669" cap="flat" cmpd="sng" algn="ctr">
                      <a:solidFill>
                        <a:srgbClr val="000000"/>
                      </a:solidFill>
                      <a:prstDash val="solid"/>
                      <a:round/>
                      <a:headEnd type="none" w="med" len="med"/>
                      <a:tailEnd type="none" w="med" len="med"/>
                    </a:lnB>
                  </a:tcPr>
                </a:tc>
                <a:tc>
                  <a:txBody>
                    <a:bodyPr/>
                    <a:lstStyle/>
                    <a:p>
                      <a:pPr algn="r">
                        <a:lnSpc>
                          <a:spcPts val="1577"/>
                        </a:lnSpc>
                        <a:defRPr/>
                      </a:pPr>
                      <a:r>
                        <a:rPr lang="en-US" sz="1352" spc="-37" dirty="0">
                          <a:solidFill>
                            <a:srgbClr val="000000"/>
                          </a:solidFill>
                          <a:latin typeface="Arial Bold"/>
                        </a:rPr>
                        <a:t>61</a:t>
                      </a:r>
                      <a:endParaRPr lang="en-US" sz="1100" dirty="0"/>
                    </a:p>
                  </a:txBody>
                  <a:tcPr marL="0" marR="0" marT="0" marB="0" anchor="ctr">
                    <a:lnL w="14335"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2866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graphicFrame>
        <p:nvGraphicFramePr>
          <p:cNvPr id="4" name="Table 4"/>
          <p:cNvGraphicFramePr>
            <a:graphicFrameLocks noGrp="1"/>
          </p:cNvGraphicFramePr>
          <p:nvPr>
            <p:extLst>
              <p:ext uri="{D42A27DB-BD31-4B8C-83A1-F6EECF244321}">
                <p14:modId xmlns:p14="http://schemas.microsoft.com/office/powerpoint/2010/main" val="507888243"/>
              </p:ext>
            </p:extLst>
          </p:nvPr>
        </p:nvGraphicFramePr>
        <p:xfrm>
          <a:off x="9583104" y="7581305"/>
          <a:ext cx="5217794" cy="2408213"/>
        </p:xfrm>
        <a:graphic>
          <a:graphicData uri="http://schemas.openxmlformats.org/drawingml/2006/table">
            <a:tbl>
              <a:tblPr/>
              <a:tblGrid>
                <a:gridCol w="2639723">
                  <a:extLst>
                    <a:ext uri="{9D8B030D-6E8A-4147-A177-3AD203B41FA5}">
                      <a16:colId xmlns:a16="http://schemas.microsoft.com/office/drawing/2014/main" val="20000"/>
                    </a:ext>
                  </a:extLst>
                </a:gridCol>
                <a:gridCol w="2578071">
                  <a:extLst>
                    <a:ext uri="{9D8B030D-6E8A-4147-A177-3AD203B41FA5}">
                      <a16:colId xmlns:a16="http://schemas.microsoft.com/office/drawing/2014/main" val="20001"/>
                    </a:ext>
                  </a:extLst>
                </a:gridCol>
              </a:tblGrid>
              <a:tr h="364032">
                <a:tc gridSpan="2">
                  <a:txBody>
                    <a:bodyPr/>
                    <a:lstStyle/>
                    <a:p>
                      <a:pPr algn="ctr">
                        <a:lnSpc>
                          <a:spcPts val="1562"/>
                        </a:lnSpc>
                        <a:defRPr/>
                      </a:pPr>
                      <a:r>
                        <a:rPr lang="en-US" sz="1352" spc="-30">
                          <a:solidFill>
                            <a:srgbClr val="000000"/>
                          </a:solidFill>
                          <a:latin typeface="Arial Bold"/>
                        </a:rPr>
                        <a:t>Réel</a:t>
                      </a:r>
                      <a:endParaRPr lang="en-US" sz="1100"/>
                    </a:p>
                  </a:txBody>
                  <a:tcPr marL="0" marR="0" marT="0" marB="0" anchor="ctr">
                    <a:lnL w="28669"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28669" cap="flat" cmpd="sng" algn="ctr">
                      <a:solidFill>
                        <a:srgbClr val="000000"/>
                      </a:solidFill>
                      <a:prstDash val="solid"/>
                      <a:round/>
                      <a:headEnd type="none" w="med" len="med"/>
                      <a:tailEnd type="none" w="med" len="med"/>
                    </a:lnT>
                    <a:lnB w="28669" cap="flat" cmpd="sng" algn="ctr">
                      <a:solidFill>
                        <a:srgbClr val="000000"/>
                      </a:solidFill>
                      <a:prstDash val="solid"/>
                      <a:round/>
                      <a:headEnd type="none" w="med" len="med"/>
                      <a:tailEnd type="none" w="med" len="med"/>
                    </a:lnB>
                  </a:tcPr>
                </a:tc>
                <a:tc hMerge="1">
                  <a:txBody>
                    <a:bodyPr/>
                    <a:lstStyle/>
                    <a:p>
                      <a:pPr algn="ctr">
                        <a:lnSpc>
                          <a:spcPts val="1562"/>
                        </a:lnSpc>
                        <a:defRPr/>
                      </a:pPr>
                      <a:r>
                        <a:rPr lang="en-US" sz="1352" spc="-30">
                          <a:solidFill>
                            <a:srgbClr val="000000"/>
                          </a:solidFill>
                          <a:latin typeface="Arial Bold"/>
                        </a:rPr>
                        <a:t>Réel</a:t>
                      </a:r>
                      <a:endParaRPr lang="en-US" sz="1100"/>
                    </a:p>
                  </a:txBody>
                  <a:tcPr marL="0" marR="0" marT="0" marB="0" anchor="ctr">
                    <a:lnL w="28669"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28669" cap="flat" cmpd="sng" algn="ctr">
                      <a:solidFill>
                        <a:srgbClr val="000000"/>
                      </a:solidFill>
                      <a:prstDash val="solid"/>
                      <a:round/>
                      <a:headEnd type="none" w="med" len="med"/>
                      <a:tailEnd type="none" w="med" len="med"/>
                    </a:lnT>
                    <a:lnB w="2866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64032">
                <a:tc>
                  <a:txBody>
                    <a:bodyPr/>
                    <a:lstStyle/>
                    <a:p>
                      <a:pPr algn="ctr">
                        <a:lnSpc>
                          <a:spcPts val="1562"/>
                        </a:lnSpc>
                        <a:defRPr/>
                      </a:pPr>
                      <a:r>
                        <a:rPr lang="en-US" sz="1352" spc="-37" dirty="0">
                          <a:solidFill>
                            <a:srgbClr val="000000"/>
                          </a:solidFill>
                          <a:latin typeface="Arial Bold"/>
                        </a:rPr>
                        <a:t>HTG</a:t>
                      </a:r>
                      <a:endParaRPr lang="en-US" sz="1100" dirty="0"/>
                    </a:p>
                  </a:txBody>
                  <a:tcPr marL="0" marR="0" marT="0" marB="0" anchor="ctr">
                    <a:lnL w="28669"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28669" cap="flat" cmpd="sng" algn="ctr">
                      <a:solidFill>
                        <a:srgbClr val="000000"/>
                      </a:solidFill>
                      <a:prstDash val="solid"/>
                      <a:round/>
                      <a:headEnd type="none" w="med" len="med"/>
                      <a:tailEnd type="none" w="med" len="med"/>
                    </a:lnT>
                    <a:lnB w="28669" cap="flat" cmpd="sng" algn="ctr">
                      <a:solidFill>
                        <a:srgbClr val="000000"/>
                      </a:solidFill>
                      <a:prstDash val="solid"/>
                      <a:round/>
                      <a:headEnd type="none" w="med" len="med"/>
                      <a:tailEnd type="none" w="med" len="med"/>
                    </a:lnB>
                  </a:tcPr>
                </a:tc>
                <a:tc>
                  <a:txBody>
                    <a:bodyPr/>
                    <a:lstStyle/>
                    <a:p>
                      <a:pPr algn="ctr">
                        <a:lnSpc>
                          <a:spcPts val="1562"/>
                        </a:lnSpc>
                        <a:defRPr/>
                      </a:pPr>
                      <a:r>
                        <a:rPr lang="en-US" sz="1352" spc="-15" dirty="0">
                          <a:solidFill>
                            <a:srgbClr val="000000"/>
                          </a:solidFill>
                          <a:latin typeface="Arial Bold"/>
                        </a:rPr>
                        <a:t>Euros</a:t>
                      </a:r>
                      <a:endParaRPr lang="en-US" sz="1100" dirty="0"/>
                    </a:p>
                  </a:txBody>
                  <a:tcPr marL="0" marR="0" marT="0" marB="0" anchor="ctr">
                    <a:lnL w="14335"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28669" cap="flat" cmpd="sng" algn="ctr">
                      <a:solidFill>
                        <a:srgbClr val="000000"/>
                      </a:solidFill>
                      <a:prstDash val="solid"/>
                      <a:round/>
                      <a:headEnd type="none" w="med" len="med"/>
                      <a:tailEnd type="none" w="med" len="med"/>
                    </a:lnT>
                    <a:lnB w="2866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8205">
                <a:tc>
                  <a:txBody>
                    <a:bodyPr/>
                    <a:lstStyle/>
                    <a:p>
                      <a:pPr algn="r">
                        <a:lnSpc>
                          <a:spcPts val="1525"/>
                        </a:lnSpc>
                        <a:defRPr/>
                      </a:pPr>
                      <a:r>
                        <a:rPr lang="en-US" sz="1352">
                          <a:solidFill>
                            <a:srgbClr val="000000"/>
                          </a:solidFill>
                          <a:latin typeface="Arial"/>
                        </a:rPr>
                        <a:t>46 450</a:t>
                      </a:r>
                      <a:endParaRPr lang="en-US" sz="1100"/>
                    </a:p>
                  </a:txBody>
                  <a:tcPr marL="0" marR="0" marT="0" marB="0" anchor="ctr">
                    <a:lnL w="28669"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28669"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r">
                        <a:lnSpc>
                          <a:spcPts val="1525"/>
                        </a:lnSpc>
                        <a:defRPr/>
                      </a:pPr>
                      <a:r>
                        <a:rPr lang="en-US" sz="1352" spc="-37">
                          <a:solidFill>
                            <a:srgbClr val="000000"/>
                          </a:solidFill>
                          <a:latin typeface="Arial"/>
                        </a:rPr>
                        <a:t>779</a:t>
                      </a:r>
                      <a:endParaRPr lang="en-US" sz="1100"/>
                    </a:p>
                  </a:txBody>
                  <a:tcPr marL="0" marR="0" marT="0" marB="0" anchor="ctr">
                    <a:lnL w="14335"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28669"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7507">
                <a:tc>
                  <a:txBody>
                    <a:bodyPr/>
                    <a:lstStyle/>
                    <a:p>
                      <a:pPr algn="r">
                        <a:lnSpc>
                          <a:spcPts val="1525"/>
                        </a:lnSpc>
                        <a:defRPr/>
                      </a:pPr>
                      <a:r>
                        <a:rPr lang="en-US" sz="1352">
                          <a:solidFill>
                            <a:srgbClr val="000000"/>
                          </a:solidFill>
                          <a:latin typeface="Arial"/>
                        </a:rPr>
                        <a:t>32 825</a:t>
                      </a:r>
                      <a:endParaRPr lang="en-US" sz="1100"/>
                    </a:p>
                  </a:txBody>
                  <a:tcPr marL="0" marR="0" marT="0" marB="0" anchor="ctr">
                    <a:lnL w="28669"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r">
                        <a:lnSpc>
                          <a:spcPts val="1525"/>
                        </a:lnSpc>
                        <a:defRPr/>
                      </a:pPr>
                      <a:r>
                        <a:rPr lang="en-US" sz="1352" spc="-37">
                          <a:solidFill>
                            <a:srgbClr val="000000"/>
                          </a:solidFill>
                          <a:latin typeface="Arial"/>
                        </a:rPr>
                        <a:t>551</a:t>
                      </a:r>
                      <a:endParaRPr lang="en-US" sz="1100"/>
                    </a:p>
                  </a:txBody>
                  <a:tcPr marL="0" marR="0" marT="0" marB="0" anchor="ctr">
                    <a:lnL w="14335"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27507">
                <a:tc>
                  <a:txBody>
                    <a:bodyPr/>
                    <a:lstStyle/>
                    <a:p>
                      <a:pPr algn="r">
                        <a:lnSpc>
                          <a:spcPts val="1525"/>
                        </a:lnSpc>
                        <a:defRPr/>
                      </a:pPr>
                      <a:r>
                        <a:rPr lang="en-US" sz="1352">
                          <a:solidFill>
                            <a:srgbClr val="000000"/>
                          </a:solidFill>
                          <a:latin typeface="Arial"/>
                        </a:rPr>
                        <a:t>79 275</a:t>
                      </a:r>
                      <a:endParaRPr lang="en-US" sz="1100"/>
                    </a:p>
                  </a:txBody>
                  <a:tcPr marL="0" marR="0" marT="0" marB="0" anchor="ctr">
                    <a:lnL w="28669"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r">
                        <a:lnSpc>
                          <a:spcPts val="1525"/>
                        </a:lnSpc>
                        <a:defRPr/>
                      </a:pPr>
                      <a:r>
                        <a:rPr lang="en-US" sz="1352" spc="-37">
                          <a:solidFill>
                            <a:srgbClr val="000000"/>
                          </a:solidFill>
                          <a:latin typeface="Arial"/>
                        </a:rPr>
                        <a:t>1 330</a:t>
                      </a:r>
                      <a:endParaRPr lang="en-US" sz="1100"/>
                    </a:p>
                  </a:txBody>
                  <a:tcPr marL="0" marR="0" marT="0" marB="0" anchor="ctr">
                    <a:lnL w="14335"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28725">
                <a:tc>
                  <a:txBody>
                    <a:bodyPr/>
                    <a:lstStyle/>
                    <a:p>
                      <a:pPr algn="r">
                        <a:lnSpc>
                          <a:spcPts val="1525"/>
                        </a:lnSpc>
                        <a:defRPr/>
                      </a:pPr>
                      <a:r>
                        <a:rPr lang="en-US" sz="1352">
                          <a:solidFill>
                            <a:srgbClr val="000000"/>
                          </a:solidFill>
                          <a:latin typeface="Arial"/>
                        </a:rPr>
                        <a:t>129 900</a:t>
                      </a:r>
                      <a:endParaRPr lang="en-US" sz="1100"/>
                    </a:p>
                  </a:txBody>
                  <a:tcPr marL="0" marR="0" marT="0" marB="0" anchor="ctr">
                    <a:lnL w="28669"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tc>
                  <a:txBody>
                    <a:bodyPr/>
                    <a:lstStyle/>
                    <a:p>
                      <a:pPr algn="r">
                        <a:lnSpc>
                          <a:spcPts val="1525"/>
                        </a:lnSpc>
                        <a:defRPr/>
                      </a:pPr>
                      <a:r>
                        <a:rPr lang="en-US" sz="1352" spc="-37">
                          <a:solidFill>
                            <a:srgbClr val="000000"/>
                          </a:solidFill>
                          <a:latin typeface="Arial"/>
                        </a:rPr>
                        <a:t>2 179</a:t>
                      </a:r>
                      <a:endParaRPr lang="en-US" sz="1100"/>
                    </a:p>
                  </a:txBody>
                  <a:tcPr marL="0" marR="0" marT="0" marB="0" anchor="ctr">
                    <a:lnL w="14335"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1433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48205">
                <a:tc>
                  <a:txBody>
                    <a:bodyPr/>
                    <a:lstStyle/>
                    <a:p>
                      <a:pPr algn="r">
                        <a:lnSpc>
                          <a:spcPts val="1577"/>
                        </a:lnSpc>
                        <a:defRPr/>
                      </a:pPr>
                      <a:r>
                        <a:rPr lang="en-US" sz="1352" spc="-37">
                          <a:solidFill>
                            <a:srgbClr val="000000"/>
                          </a:solidFill>
                          <a:latin typeface="Arial Bold"/>
                        </a:rPr>
                        <a:t>61</a:t>
                      </a:r>
                      <a:endParaRPr lang="en-US" sz="1100"/>
                    </a:p>
                  </a:txBody>
                  <a:tcPr marL="0" marR="0" marT="0" marB="0" anchor="ctr">
                    <a:lnL w="28669" cap="flat" cmpd="sng" algn="ctr">
                      <a:solidFill>
                        <a:srgbClr val="000000"/>
                      </a:solidFill>
                      <a:prstDash val="solid"/>
                      <a:round/>
                      <a:headEnd type="none" w="med" len="med"/>
                      <a:tailEnd type="none" w="med" len="med"/>
                    </a:lnL>
                    <a:lnR w="14335"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28669" cap="flat" cmpd="sng" algn="ctr">
                      <a:solidFill>
                        <a:srgbClr val="000000"/>
                      </a:solidFill>
                      <a:prstDash val="solid"/>
                      <a:round/>
                      <a:headEnd type="none" w="med" len="med"/>
                      <a:tailEnd type="none" w="med" len="med"/>
                    </a:lnB>
                  </a:tcPr>
                </a:tc>
                <a:tc>
                  <a:txBody>
                    <a:bodyPr/>
                    <a:lstStyle/>
                    <a:p>
                      <a:pPr algn="r">
                        <a:lnSpc>
                          <a:spcPts val="1577"/>
                        </a:lnSpc>
                        <a:defRPr/>
                      </a:pPr>
                      <a:r>
                        <a:rPr lang="en-US" sz="1352" spc="-37" dirty="0">
                          <a:solidFill>
                            <a:srgbClr val="000000"/>
                          </a:solidFill>
                          <a:latin typeface="Arial Bold"/>
                        </a:rPr>
                        <a:t>61</a:t>
                      </a:r>
                      <a:endParaRPr lang="en-US" sz="1100" dirty="0"/>
                    </a:p>
                  </a:txBody>
                  <a:tcPr marL="0" marR="0" marT="0" marB="0" anchor="ctr">
                    <a:lnL w="14335" cap="flat" cmpd="sng" algn="ctr">
                      <a:solidFill>
                        <a:srgbClr val="000000"/>
                      </a:solidFill>
                      <a:prstDash val="solid"/>
                      <a:round/>
                      <a:headEnd type="none" w="med" len="med"/>
                      <a:tailEnd type="none" w="med" len="med"/>
                    </a:lnL>
                    <a:lnR w="28669" cap="flat" cmpd="sng" algn="ctr">
                      <a:solidFill>
                        <a:srgbClr val="000000"/>
                      </a:solidFill>
                      <a:prstDash val="solid"/>
                      <a:round/>
                      <a:headEnd type="none" w="med" len="med"/>
                      <a:tailEnd type="none" w="med" len="med"/>
                    </a:lnR>
                    <a:lnT w="14335" cap="flat" cmpd="sng" algn="ctr">
                      <a:solidFill>
                        <a:srgbClr val="000000"/>
                      </a:solidFill>
                      <a:prstDash val="solid"/>
                      <a:round/>
                      <a:headEnd type="none" w="med" len="med"/>
                      <a:tailEnd type="none" w="med" len="med"/>
                    </a:lnT>
                    <a:lnB w="2866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5" name="TextBox 5"/>
          <p:cNvSpPr txBox="1"/>
          <p:nvPr/>
        </p:nvSpPr>
        <p:spPr>
          <a:xfrm>
            <a:off x="1028700" y="901814"/>
            <a:ext cx="10276941" cy="2401697"/>
          </a:xfrm>
          <a:prstGeom prst="rect">
            <a:avLst/>
          </a:prstGeom>
        </p:spPr>
        <p:txBody>
          <a:bodyPr lIns="0" tIns="0" rIns="0" bIns="0" rtlCol="0" anchor="t">
            <a:spAutoFit/>
          </a:bodyPr>
          <a:lstStyle/>
          <a:p>
            <a:pPr marL="0" lvl="0" indent="0">
              <a:lnSpc>
                <a:spcPts val="6222"/>
              </a:lnSpc>
              <a:spcBef>
                <a:spcPct val="0"/>
              </a:spcBef>
            </a:pPr>
            <a:r>
              <a:rPr lang="en-US" sz="3600" dirty="0">
                <a:solidFill>
                  <a:srgbClr val="000000"/>
                </a:solidFill>
                <a:latin typeface="Arial Bold"/>
              </a:rPr>
              <a:t>BILAN DES BENEFICIAIRES DE CASH FOR WORK ET PRESTATAIRES</a:t>
            </a:r>
          </a:p>
          <a:p>
            <a:pPr marL="0" lvl="0" indent="0">
              <a:lnSpc>
                <a:spcPts val="6222"/>
              </a:lnSpc>
              <a:spcBef>
                <a:spcPct val="0"/>
              </a:spcBef>
            </a:pPr>
            <a:r>
              <a:rPr lang="en-US" sz="3600" dirty="0">
                <a:solidFill>
                  <a:srgbClr val="000000"/>
                </a:solidFill>
                <a:latin typeface="Arial Bold"/>
              </a:rPr>
              <a:t>PR11-Bas La Borne</a:t>
            </a:r>
          </a:p>
        </p:txBody>
      </p:sp>
      <p:sp>
        <p:nvSpPr>
          <p:cNvPr id="6" name="Freeform 6"/>
          <p:cNvSpPr/>
          <p:nvPr/>
        </p:nvSpPr>
        <p:spPr>
          <a:xfrm>
            <a:off x="12756691" y="1501588"/>
            <a:ext cx="2179621" cy="2091446"/>
          </a:xfrm>
          <a:custGeom>
            <a:avLst/>
            <a:gdLst/>
            <a:ahLst/>
            <a:cxnLst/>
            <a:rect l="l" t="t" r="r" b="b"/>
            <a:pathLst>
              <a:path w="2383980" h="2384239">
                <a:moveTo>
                  <a:pt x="0" y="0"/>
                </a:moveTo>
                <a:lnTo>
                  <a:pt x="2383980" y="0"/>
                </a:lnTo>
                <a:lnTo>
                  <a:pt x="2383980" y="2384239"/>
                </a:lnTo>
                <a:lnTo>
                  <a:pt x="0" y="23842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14310910" y="2594826"/>
            <a:ext cx="654720" cy="171970"/>
          </a:xfrm>
          <a:prstGeom prst="rect">
            <a:avLst/>
          </a:prstGeom>
        </p:spPr>
        <p:txBody>
          <a:bodyPr wrap="square" lIns="0" tIns="0" rIns="0" bIns="0" rtlCol="0" anchor="t">
            <a:spAutoFit/>
          </a:bodyPr>
          <a:lstStyle/>
          <a:p>
            <a:pPr algn="l">
              <a:lnSpc>
                <a:spcPts val="1397"/>
              </a:lnSpc>
            </a:pPr>
            <a:r>
              <a:rPr lang="en-US" sz="1164" spc="-18" dirty="0">
                <a:solidFill>
                  <a:srgbClr val="000000"/>
                </a:solidFill>
                <a:latin typeface="TT Rounds Condensed"/>
              </a:rPr>
              <a:t>61%</a:t>
            </a:r>
          </a:p>
        </p:txBody>
      </p:sp>
      <p:sp>
        <p:nvSpPr>
          <p:cNvPr id="8" name="TextBox 8"/>
          <p:cNvSpPr txBox="1"/>
          <p:nvPr/>
        </p:nvSpPr>
        <p:spPr>
          <a:xfrm>
            <a:off x="12911562" y="2243320"/>
            <a:ext cx="246037" cy="351506"/>
          </a:xfrm>
          <a:prstGeom prst="rect">
            <a:avLst/>
          </a:prstGeom>
        </p:spPr>
        <p:txBody>
          <a:bodyPr wrap="square" lIns="0" tIns="0" rIns="0" bIns="0" rtlCol="0" anchor="t">
            <a:spAutoFit/>
          </a:bodyPr>
          <a:lstStyle/>
          <a:p>
            <a:pPr algn="l">
              <a:lnSpc>
                <a:spcPts val="1397"/>
              </a:lnSpc>
            </a:pPr>
            <a:r>
              <a:rPr lang="en-US" sz="1164" spc="-18">
                <a:solidFill>
                  <a:srgbClr val="000000"/>
                </a:solidFill>
                <a:latin typeface="TT Rounds Condensed"/>
              </a:rPr>
              <a:t>39%</a:t>
            </a:r>
          </a:p>
        </p:txBody>
      </p:sp>
      <p:sp>
        <p:nvSpPr>
          <p:cNvPr id="9" name="TextBox 9"/>
          <p:cNvSpPr txBox="1"/>
          <p:nvPr/>
        </p:nvSpPr>
        <p:spPr>
          <a:xfrm>
            <a:off x="12811904" y="695339"/>
            <a:ext cx="3743272" cy="410369"/>
          </a:xfrm>
          <a:prstGeom prst="rect">
            <a:avLst/>
          </a:prstGeom>
        </p:spPr>
        <p:txBody>
          <a:bodyPr wrap="square" lIns="0" tIns="0" rIns="0" bIns="0" rtlCol="0" anchor="t">
            <a:spAutoFit/>
          </a:bodyPr>
          <a:lstStyle/>
          <a:p>
            <a:pPr algn="l">
              <a:lnSpc>
                <a:spcPts val="1606"/>
              </a:lnSpc>
            </a:pPr>
            <a:r>
              <a:rPr lang="en-US" sz="1397">
                <a:solidFill>
                  <a:srgbClr val="000000"/>
                </a:solidFill>
                <a:latin typeface="Arial Bold"/>
              </a:rPr>
              <a:t>REPARTITION DES COUTS DU CHANTIER PR 11 A BAS LABORNE</a:t>
            </a:r>
          </a:p>
        </p:txBody>
      </p:sp>
      <p:sp>
        <p:nvSpPr>
          <p:cNvPr id="10" name="Freeform 10"/>
          <p:cNvSpPr/>
          <p:nvPr/>
        </p:nvSpPr>
        <p:spPr>
          <a:xfrm>
            <a:off x="15781964" y="2399424"/>
            <a:ext cx="61509" cy="394943"/>
          </a:xfrm>
          <a:custGeom>
            <a:avLst/>
            <a:gdLst/>
            <a:ahLst/>
            <a:cxnLst/>
            <a:rect l="l" t="t" r="r" b="b"/>
            <a:pathLst>
              <a:path w="67276" h="450233">
                <a:moveTo>
                  <a:pt x="0" y="0"/>
                </a:moveTo>
                <a:lnTo>
                  <a:pt x="67276" y="0"/>
                </a:lnTo>
                <a:lnTo>
                  <a:pt x="67276" y="450233"/>
                </a:lnTo>
                <a:lnTo>
                  <a:pt x="0" y="450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1"/>
          <p:cNvSpPr txBox="1"/>
          <p:nvPr/>
        </p:nvSpPr>
        <p:spPr>
          <a:xfrm>
            <a:off x="15877924" y="2315142"/>
            <a:ext cx="1371452" cy="617285"/>
          </a:xfrm>
          <a:prstGeom prst="rect">
            <a:avLst/>
          </a:prstGeom>
        </p:spPr>
        <p:txBody>
          <a:bodyPr wrap="square" lIns="0" tIns="0" rIns="0" bIns="0" rtlCol="0" anchor="t">
            <a:spAutoFit/>
          </a:bodyPr>
          <a:lstStyle/>
          <a:p>
            <a:pPr algn="l">
              <a:lnSpc>
                <a:spcPts val="1228"/>
              </a:lnSpc>
            </a:pPr>
            <a:r>
              <a:rPr lang="en-US" sz="1047">
                <a:solidFill>
                  <a:srgbClr val="000000"/>
                </a:solidFill>
                <a:latin typeface="Arial"/>
              </a:rPr>
              <a:t>Rémunération de la main</a:t>
            </a:r>
          </a:p>
          <a:p>
            <a:pPr algn="l">
              <a:lnSpc>
                <a:spcPts val="1228"/>
              </a:lnSpc>
            </a:pPr>
            <a:r>
              <a:rPr lang="en-US" sz="1047">
                <a:solidFill>
                  <a:srgbClr val="000000"/>
                </a:solidFill>
                <a:latin typeface="Arial"/>
              </a:rPr>
              <a:t>d'œuvre locale</a:t>
            </a:r>
          </a:p>
          <a:p>
            <a:pPr algn="l">
              <a:lnSpc>
                <a:spcPts val="1257"/>
              </a:lnSpc>
            </a:pPr>
            <a:r>
              <a:rPr lang="en-US" sz="1047" spc="-11">
                <a:solidFill>
                  <a:srgbClr val="000000"/>
                </a:solidFill>
                <a:latin typeface="Arial"/>
              </a:rPr>
              <a:t>Achat de matériaux</a:t>
            </a:r>
          </a:p>
        </p:txBody>
      </p:sp>
      <p:grpSp>
        <p:nvGrpSpPr>
          <p:cNvPr id="12" name="Group 12"/>
          <p:cNvGrpSpPr/>
          <p:nvPr/>
        </p:nvGrpSpPr>
        <p:grpSpPr>
          <a:xfrm>
            <a:off x="12192001" y="419101"/>
            <a:ext cx="4876800" cy="3200400"/>
            <a:chOff x="0" y="0"/>
            <a:chExt cx="6108700" cy="4178300"/>
          </a:xfrm>
        </p:grpSpPr>
        <p:sp>
          <p:nvSpPr>
            <p:cNvPr id="13" name="Freeform 13"/>
            <p:cNvSpPr/>
            <p:nvPr/>
          </p:nvSpPr>
          <p:spPr>
            <a:xfrm>
              <a:off x="0" y="0"/>
              <a:ext cx="6108700" cy="4178300"/>
            </a:xfrm>
            <a:custGeom>
              <a:avLst/>
              <a:gdLst/>
              <a:ahLst/>
              <a:cxnLst/>
              <a:rect l="l" t="t" r="r" b="b"/>
              <a:pathLst>
                <a:path w="6108700" h="4178300">
                  <a:moveTo>
                    <a:pt x="6350" y="4165600"/>
                  </a:moveTo>
                  <a:lnTo>
                    <a:pt x="6102350" y="4165600"/>
                  </a:lnTo>
                  <a:lnTo>
                    <a:pt x="6102350" y="4171950"/>
                  </a:lnTo>
                  <a:lnTo>
                    <a:pt x="6096000" y="4171950"/>
                  </a:lnTo>
                  <a:lnTo>
                    <a:pt x="6096000" y="6350"/>
                  </a:lnTo>
                  <a:lnTo>
                    <a:pt x="6102350" y="6350"/>
                  </a:lnTo>
                  <a:lnTo>
                    <a:pt x="6102350" y="12700"/>
                  </a:lnTo>
                  <a:lnTo>
                    <a:pt x="6350" y="12700"/>
                  </a:lnTo>
                  <a:lnTo>
                    <a:pt x="6350" y="6350"/>
                  </a:lnTo>
                  <a:lnTo>
                    <a:pt x="12700" y="6350"/>
                  </a:lnTo>
                  <a:lnTo>
                    <a:pt x="12700" y="4171950"/>
                  </a:lnTo>
                  <a:lnTo>
                    <a:pt x="6350" y="4171950"/>
                  </a:lnTo>
                  <a:lnTo>
                    <a:pt x="6350" y="4165600"/>
                  </a:lnTo>
                  <a:moveTo>
                    <a:pt x="6350" y="4178300"/>
                  </a:moveTo>
                  <a:cubicBezTo>
                    <a:pt x="2794" y="4178300"/>
                    <a:pt x="0" y="4175506"/>
                    <a:pt x="0" y="4171950"/>
                  </a:cubicBezTo>
                  <a:lnTo>
                    <a:pt x="0" y="6350"/>
                  </a:lnTo>
                  <a:cubicBezTo>
                    <a:pt x="0" y="2794"/>
                    <a:pt x="2794" y="0"/>
                    <a:pt x="6350" y="0"/>
                  </a:cubicBezTo>
                  <a:lnTo>
                    <a:pt x="6102350" y="0"/>
                  </a:lnTo>
                  <a:cubicBezTo>
                    <a:pt x="6105906" y="0"/>
                    <a:pt x="6108700" y="2794"/>
                    <a:pt x="6108700" y="6350"/>
                  </a:cubicBezTo>
                  <a:lnTo>
                    <a:pt x="6108700" y="4171950"/>
                  </a:lnTo>
                  <a:cubicBezTo>
                    <a:pt x="6108700" y="4175506"/>
                    <a:pt x="6105906" y="4178300"/>
                    <a:pt x="6102350" y="4178300"/>
                  </a:cubicBezTo>
                  <a:lnTo>
                    <a:pt x="6350" y="4178300"/>
                  </a:lnTo>
                  <a:close/>
                </a:path>
              </a:pathLst>
            </a:custGeom>
            <a:solidFill>
              <a:srgbClr val="858585"/>
            </a:solidFill>
          </p:spPr>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73861" y="1664392"/>
            <a:ext cx="7112877" cy="7112877"/>
            <a:chOff x="0" y="0"/>
            <a:chExt cx="6350000" cy="6350000"/>
          </a:xfrm>
        </p:grpSpPr>
        <p:sp>
          <p:nvSpPr>
            <p:cNvPr id="3" name="Freeform 3"/>
            <p:cNvSpPr/>
            <p:nvPr/>
          </p:nvSpPr>
          <p:spPr>
            <a:xfrm>
              <a:off x="0" y="0"/>
              <a:ext cx="6350000" cy="6350000"/>
            </a:xfrm>
            <a:custGeom>
              <a:avLst/>
              <a:gdLst/>
              <a:ahLst/>
              <a:cxnLst/>
              <a:rect l="l" t="t" r="r" b="b"/>
              <a:pathLst>
                <a:path w="6350000" h="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2"/>
              <a:stretch>
                <a:fillRect t="-21935" b="-56129"/>
              </a:stretch>
            </a:blipFill>
          </p:spPr>
        </p:sp>
        <p:sp>
          <p:nvSpPr>
            <p:cNvPr id="4" name="Freeform 4"/>
            <p:cNvSpPr/>
            <p:nvPr/>
          </p:nvSpPr>
          <p:spPr>
            <a:xfrm>
              <a:off x="0" y="0"/>
              <a:ext cx="6350000" cy="6350000"/>
            </a:xfrm>
            <a:custGeom>
              <a:avLst/>
              <a:gdLst/>
              <a:ahLst/>
              <a:cxnLst/>
              <a:rect l="l" t="t" r="r" b="b"/>
              <a:pathLst>
                <a:path w="6350000" h="6350000">
                  <a:moveTo>
                    <a:pt x="5715000" y="19050"/>
                  </a:moveTo>
                  <a:cubicBezTo>
                    <a:pt x="6054090" y="19050"/>
                    <a:pt x="6330950" y="295910"/>
                    <a:pt x="6330950" y="635000"/>
                  </a:cubicBezTo>
                  <a:lnTo>
                    <a:pt x="6330950" y="5715000"/>
                  </a:lnTo>
                  <a:cubicBezTo>
                    <a:pt x="6330950" y="6054090"/>
                    <a:pt x="6054090" y="6330950"/>
                    <a:pt x="5715000" y="6330950"/>
                  </a:cubicBezTo>
                  <a:lnTo>
                    <a:pt x="635000" y="6330950"/>
                  </a:lnTo>
                  <a:cubicBezTo>
                    <a:pt x="295910" y="6330950"/>
                    <a:pt x="19050" y="6054090"/>
                    <a:pt x="19050" y="571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5715000"/>
                  </a:lnTo>
                  <a:cubicBezTo>
                    <a:pt x="0" y="6065520"/>
                    <a:pt x="284480" y="6350000"/>
                    <a:pt x="635000" y="6350000"/>
                  </a:cubicBezTo>
                  <a:lnTo>
                    <a:pt x="5715000" y="6350000"/>
                  </a:lnTo>
                  <a:cubicBezTo>
                    <a:pt x="6065520" y="6350000"/>
                    <a:pt x="6350000" y="6065520"/>
                    <a:pt x="6350000" y="5715000"/>
                  </a:cubicBezTo>
                  <a:lnTo>
                    <a:pt x="6350000" y="635000"/>
                  </a:lnTo>
                  <a:cubicBezTo>
                    <a:pt x="6350000" y="284480"/>
                    <a:pt x="6065520" y="0"/>
                    <a:pt x="5715000" y="0"/>
                  </a:cubicBezTo>
                  <a:lnTo>
                    <a:pt x="5715000" y="0"/>
                  </a:lnTo>
                  <a:close/>
                </a:path>
              </a:pathLst>
            </a:custGeom>
            <a:solidFill>
              <a:srgbClr val="000000"/>
            </a:solidFill>
          </p:spPr>
        </p:sp>
      </p:grpSp>
      <p:sp>
        <p:nvSpPr>
          <p:cNvPr id="5" name="AutoShape 5"/>
          <p:cNvSpPr/>
          <p:nvPr/>
        </p:nvSpPr>
        <p:spPr>
          <a:xfrm>
            <a:off x="1351101" y="8767745"/>
            <a:ext cx="7869099" cy="0"/>
          </a:xfrm>
          <a:prstGeom prst="line">
            <a:avLst/>
          </a:prstGeom>
          <a:ln w="19050" cap="flat">
            <a:solidFill>
              <a:srgbClr val="000000"/>
            </a:solidFill>
            <a:prstDash val="solid"/>
            <a:headEnd type="none" w="sm" len="sm"/>
            <a:tailEnd type="none" w="sm" len="sm"/>
          </a:ln>
        </p:spPr>
      </p:sp>
      <p:sp>
        <p:nvSpPr>
          <p:cNvPr id="6" name="TextBox 6"/>
          <p:cNvSpPr txBox="1"/>
          <p:nvPr/>
        </p:nvSpPr>
        <p:spPr>
          <a:xfrm>
            <a:off x="1384300" y="6014219"/>
            <a:ext cx="7999490" cy="2516534"/>
          </a:xfrm>
          <a:prstGeom prst="rect">
            <a:avLst/>
          </a:prstGeom>
        </p:spPr>
        <p:txBody>
          <a:bodyPr lIns="0" tIns="0" rIns="0" bIns="0" rtlCol="0" anchor="t">
            <a:spAutoFit/>
          </a:bodyPr>
          <a:lstStyle/>
          <a:p>
            <a:pPr marL="0" lvl="0" indent="0">
              <a:lnSpc>
                <a:spcPts val="6120"/>
              </a:lnSpc>
              <a:spcBef>
                <a:spcPct val="0"/>
              </a:spcBef>
            </a:pPr>
            <a:r>
              <a:rPr lang="en-US" sz="6800" u="none" strike="noStrike">
                <a:solidFill>
                  <a:srgbClr val="000000"/>
                </a:solidFill>
                <a:latin typeface="Arial Bold"/>
              </a:rPr>
              <a:t>PISTE RURALE </a:t>
            </a:r>
          </a:p>
          <a:p>
            <a:pPr marL="0" lvl="0" indent="0">
              <a:lnSpc>
                <a:spcPts val="6120"/>
              </a:lnSpc>
              <a:spcBef>
                <a:spcPct val="0"/>
              </a:spcBef>
            </a:pPr>
            <a:r>
              <a:rPr lang="en-US" sz="6800" u="none" strike="noStrike">
                <a:solidFill>
                  <a:srgbClr val="000000"/>
                </a:solidFill>
                <a:latin typeface="Arial Bold"/>
              </a:rPr>
              <a:t>PR11-Bas La Borne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3680724365"/>
              </p:ext>
            </p:extLst>
          </p:nvPr>
        </p:nvGraphicFramePr>
        <p:xfrm>
          <a:off x="6873704" y="1"/>
          <a:ext cx="11414296" cy="10338150"/>
        </p:xfrm>
        <a:graphic>
          <a:graphicData uri="http://schemas.openxmlformats.org/drawingml/2006/table">
            <a:tbl>
              <a:tblPr/>
              <a:tblGrid>
                <a:gridCol w="11414296">
                  <a:extLst>
                    <a:ext uri="{9D8B030D-6E8A-4147-A177-3AD203B41FA5}">
                      <a16:colId xmlns:a16="http://schemas.microsoft.com/office/drawing/2014/main" val="20000"/>
                    </a:ext>
                  </a:extLst>
                </a:gridCol>
              </a:tblGrid>
              <a:tr h="3762520">
                <a:tc>
                  <a:txBody>
                    <a:bodyPr/>
                    <a:lstStyle/>
                    <a:p>
                      <a:pPr algn="ctr">
                        <a:lnSpc>
                          <a:spcPts val="4270"/>
                        </a:lnSpc>
                        <a:defRPr/>
                      </a:pPr>
                      <a:endParaRPr lang="en-US" sz="1100"/>
                    </a:p>
                    <a:p>
                      <a:pPr algn="ctr">
                        <a:lnSpc>
                          <a:spcPts val="4270"/>
                        </a:lnSpc>
                      </a:pPr>
                      <a:r>
                        <a:rPr lang="en-US" sz="3050" spc="28">
                          <a:solidFill>
                            <a:srgbClr val="000000"/>
                          </a:solidFill>
                          <a:latin typeface="TT Rounds Condensed Bold"/>
                        </a:rPr>
                        <a:t>CITERNE FAMILIALE</a:t>
                      </a:r>
                    </a:p>
                    <a:p>
                      <a:pPr algn="ctr">
                        <a:lnSpc>
                          <a:spcPts val="4270"/>
                        </a:lnSpc>
                      </a:pPr>
                      <a:r>
                        <a:rPr lang="en-US" sz="3050" spc="28">
                          <a:solidFill>
                            <a:srgbClr val="000000"/>
                          </a:solidFill>
                          <a:latin typeface="TT Rounds Condensed Bold"/>
                        </a:rPr>
                        <a:t>CF4-Bois Masa</a:t>
                      </a:r>
                    </a:p>
                    <a:p>
                      <a:pPr algn="ctr">
                        <a:lnSpc>
                          <a:spcPts val="4270"/>
                        </a:lnSpc>
                      </a:pPr>
                      <a:r>
                        <a:rPr lang="en-US" sz="3050" spc="28">
                          <a:solidFill>
                            <a:srgbClr val="000000"/>
                          </a:solidFill>
                          <a:latin typeface="TT Rounds Condensed Bold"/>
                        </a:rPr>
                        <a:t>Date de chantier : Février - Mars 2015</a:t>
                      </a:r>
                    </a:p>
                    <a:p>
                      <a:pPr algn="ctr">
                        <a:lnSpc>
                          <a:spcPts val="4270"/>
                        </a:lnSpc>
                      </a:pPr>
                      <a:r>
                        <a:rPr lang="en-US" sz="3050" spc="28">
                          <a:solidFill>
                            <a:srgbClr val="000000"/>
                          </a:solidFill>
                          <a:latin typeface="TT Rounds Condensed Bold"/>
                          <a:ea typeface="TT Rounds Condensed Bold"/>
                        </a:rPr>
                        <a:t>Coordonnées GPS: (N 19°00’52,85’’ / 072°33’31,71’’)</a:t>
                      </a:r>
                    </a:p>
                    <a:p>
                      <a:pPr algn="ctr">
                        <a:lnSpc>
                          <a:spcPts val="4270"/>
                        </a:lnSpc>
                      </a:pPr>
                      <a:r>
                        <a:rPr lang="en-US" sz="3050" spc="28">
                          <a:solidFill>
                            <a:srgbClr val="000000"/>
                          </a:solidFill>
                          <a:latin typeface="TT Rounds Condensed Bold"/>
                        </a:rPr>
                        <a:t>Altitude : 1023 m</a:t>
                      </a:r>
                    </a:p>
                    <a:p>
                      <a:pPr algn="ctr">
                        <a:lnSpc>
                          <a:spcPts val="4270"/>
                        </a:lnSpc>
                      </a:pPr>
                      <a:r>
                        <a:rPr lang="en-US" sz="3050" spc="28">
                          <a:solidFill>
                            <a:srgbClr val="000000"/>
                          </a:solidFill>
                          <a:latin typeface="TT Rounds Condensed Bold"/>
                          <a:ea typeface="TT Rounds Condensed Bold"/>
                        </a:rPr>
                        <a:t>Validation AFD: ANO N°4 - Décembre 2014</a:t>
                      </a:r>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5628843">
                <a:tc>
                  <a:txBody>
                    <a:bodyPr/>
                    <a:lstStyle/>
                    <a:p>
                      <a:pPr algn="ctr">
                        <a:lnSpc>
                          <a:spcPts val="2847"/>
                        </a:lnSpc>
                        <a:defRPr/>
                      </a:pPr>
                      <a:r>
                        <a:rPr lang="en-US" sz="2033" dirty="0">
                          <a:solidFill>
                            <a:srgbClr val="000000"/>
                          </a:solidFill>
                          <a:latin typeface="Arial"/>
                        </a:rPr>
                        <a:t>Dimensions </a:t>
                      </a:r>
                      <a:r>
                        <a:rPr lang="en-US" sz="2033" dirty="0" err="1">
                          <a:solidFill>
                            <a:srgbClr val="000000"/>
                          </a:solidFill>
                          <a:latin typeface="Arial"/>
                        </a:rPr>
                        <a:t>en</a:t>
                      </a:r>
                      <a:r>
                        <a:rPr lang="en-US" sz="2033" dirty="0">
                          <a:solidFill>
                            <a:srgbClr val="000000"/>
                          </a:solidFill>
                          <a:latin typeface="Arial"/>
                        </a:rPr>
                        <a:t> </a:t>
                      </a:r>
                      <a:r>
                        <a:rPr lang="en-US" sz="2033" dirty="0" err="1">
                          <a:solidFill>
                            <a:srgbClr val="000000"/>
                          </a:solidFill>
                          <a:latin typeface="Arial"/>
                        </a:rPr>
                        <a:t>mètres</a:t>
                      </a:r>
                      <a:r>
                        <a:rPr lang="en-US" sz="2033" dirty="0">
                          <a:solidFill>
                            <a:srgbClr val="000000"/>
                          </a:solidFill>
                          <a:latin typeface="Arial"/>
                        </a:rPr>
                        <a:t> : (L) 4 x (l) 4 x (H) 2 x (E) 0.20 / 32m³</a:t>
                      </a:r>
                      <a:endParaRPr lang="en-US" sz="1100" dirty="0"/>
                    </a:p>
                    <a:p>
                      <a:pPr algn="ctr">
                        <a:lnSpc>
                          <a:spcPts val="2847"/>
                        </a:lnSpc>
                      </a:pPr>
                      <a:endParaRPr lang="en-US" sz="1100" dirty="0"/>
                    </a:p>
                    <a:p>
                      <a:pPr algn="ctr">
                        <a:lnSpc>
                          <a:spcPts val="2847"/>
                        </a:lnSpc>
                      </a:pPr>
                      <a:r>
                        <a:rPr lang="en-US" sz="2033" dirty="0">
                          <a:solidFill>
                            <a:srgbClr val="000000"/>
                          </a:solidFill>
                          <a:latin typeface="Arial"/>
                        </a:rPr>
                        <a:t>La </a:t>
                      </a:r>
                      <a:r>
                        <a:rPr lang="en-US" sz="2033" dirty="0" err="1">
                          <a:solidFill>
                            <a:srgbClr val="000000"/>
                          </a:solidFill>
                          <a:latin typeface="Arial"/>
                        </a:rPr>
                        <a:t>citerne</a:t>
                      </a:r>
                      <a:r>
                        <a:rPr lang="en-US" sz="2033" dirty="0">
                          <a:solidFill>
                            <a:srgbClr val="000000"/>
                          </a:solidFill>
                          <a:latin typeface="Arial"/>
                        </a:rPr>
                        <a:t> </a:t>
                      </a:r>
                      <a:r>
                        <a:rPr lang="en-US" sz="2033" dirty="0" err="1">
                          <a:solidFill>
                            <a:srgbClr val="000000"/>
                          </a:solidFill>
                          <a:latin typeface="Arial"/>
                        </a:rPr>
                        <a:t>est</a:t>
                      </a:r>
                      <a:r>
                        <a:rPr lang="en-US" sz="2033" dirty="0">
                          <a:solidFill>
                            <a:srgbClr val="000000"/>
                          </a:solidFill>
                          <a:latin typeface="Arial"/>
                        </a:rPr>
                        <a:t> </a:t>
                      </a:r>
                      <a:r>
                        <a:rPr lang="en-US" sz="2033" dirty="0" err="1">
                          <a:solidFill>
                            <a:srgbClr val="000000"/>
                          </a:solidFill>
                          <a:latin typeface="Arial"/>
                        </a:rPr>
                        <a:t>située</a:t>
                      </a:r>
                      <a:r>
                        <a:rPr lang="en-US" sz="2033" dirty="0">
                          <a:solidFill>
                            <a:srgbClr val="000000"/>
                          </a:solidFill>
                          <a:latin typeface="Arial"/>
                        </a:rPr>
                        <a:t> au </a:t>
                      </a:r>
                      <a:r>
                        <a:rPr lang="en-US" sz="2033" dirty="0" err="1">
                          <a:solidFill>
                            <a:srgbClr val="000000"/>
                          </a:solidFill>
                          <a:latin typeface="Arial"/>
                        </a:rPr>
                        <a:t>niveau</a:t>
                      </a:r>
                      <a:r>
                        <a:rPr lang="en-US" sz="2033" dirty="0">
                          <a:solidFill>
                            <a:srgbClr val="000000"/>
                          </a:solidFill>
                          <a:latin typeface="Arial"/>
                        </a:rPr>
                        <a:t> de la base de mission de SOS ESF. Sa </a:t>
                      </a:r>
                      <a:r>
                        <a:rPr lang="en-US" sz="2033" dirty="0" err="1">
                          <a:solidFill>
                            <a:srgbClr val="000000"/>
                          </a:solidFill>
                          <a:latin typeface="Arial"/>
                        </a:rPr>
                        <a:t>contenance</a:t>
                      </a:r>
                      <a:r>
                        <a:rPr lang="en-US" sz="2033" dirty="0">
                          <a:solidFill>
                            <a:srgbClr val="000000"/>
                          </a:solidFill>
                          <a:latin typeface="Arial"/>
                        </a:rPr>
                        <a:t> de 32m³ </a:t>
                      </a:r>
                      <a:r>
                        <a:rPr lang="en-US" sz="2033" dirty="0" err="1">
                          <a:solidFill>
                            <a:srgbClr val="000000"/>
                          </a:solidFill>
                          <a:latin typeface="Arial"/>
                        </a:rPr>
                        <a:t>permet</a:t>
                      </a:r>
                      <a:r>
                        <a:rPr lang="en-US" sz="2033" dirty="0">
                          <a:solidFill>
                            <a:srgbClr val="000000"/>
                          </a:solidFill>
                          <a:latin typeface="Arial"/>
                        </a:rPr>
                        <a:t> de </a:t>
                      </a:r>
                      <a:r>
                        <a:rPr lang="en-US" sz="2033" dirty="0" err="1">
                          <a:solidFill>
                            <a:srgbClr val="000000"/>
                          </a:solidFill>
                          <a:latin typeface="Arial"/>
                        </a:rPr>
                        <a:t>créer</a:t>
                      </a:r>
                      <a:r>
                        <a:rPr lang="en-US" sz="2033" dirty="0">
                          <a:solidFill>
                            <a:srgbClr val="000000"/>
                          </a:solidFill>
                          <a:latin typeface="Arial"/>
                        </a:rPr>
                        <a:t> </a:t>
                      </a:r>
                      <a:r>
                        <a:rPr lang="en-US" sz="2033" dirty="0" err="1">
                          <a:solidFill>
                            <a:srgbClr val="000000"/>
                          </a:solidFill>
                          <a:latin typeface="Arial"/>
                        </a:rPr>
                        <a:t>une</a:t>
                      </a:r>
                      <a:r>
                        <a:rPr lang="en-US" sz="2033" dirty="0">
                          <a:solidFill>
                            <a:srgbClr val="000000"/>
                          </a:solidFill>
                          <a:latin typeface="Arial"/>
                        </a:rPr>
                        <a:t> </a:t>
                      </a:r>
                      <a:r>
                        <a:rPr lang="en-US" sz="2033" dirty="0" err="1">
                          <a:solidFill>
                            <a:srgbClr val="000000"/>
                          </a:solidFill>
                          <a:latin typeface="Arial"/>
                        </a:rPr>
                        <a:t>capacité</a:t>
                      </a:r>
                      <a:r>
                        <a:rPr lang="en-US" sz="2033" dirty="0">
                          <a:solidFill>
                            <a:srgbClr val="000000"/>
                          </a:solidFill>
                          <a:latin typeface="Arial"/>
                        </a:rPr>
                        <a:t> de stockage </a:t>
                      </a:r>
                      <a:r>
                        <a:rPr lang="en-US" sz="2033" dirty="0" err="1">
                          <a:solidFill>
                            <a:srgbClr val="000000"/>
                          </a:solidFill>
                          <a:latin typeface="Arial"/>
                        </a:rPr>
                        <a:t>en</a:t>
                      </a:r>
                      <a:r>
                        <a:rPr lang="en-US" sz="2033" dirty="0">
                          <a:solidFill>
                            <a:srgbClr val="000000"/>
                          </a:solidFill>
                          <a:latin typeface="Arial"/>
                        </a:rPr>
                        <a:t> </a:t>
                      </a:r>
                      <a:r>
                        <a:rPr lang="en-US" sz="2033" dirty="0" err="1">
                          <a:solidFill>
                            <a:srgbClr val="000000"/>
                          </a:solidFill>
                          <a:latin typeface="Arial"/>
                        </a:rPr>
                        <a:t>eau</a:t>
                      </a:r>
                      <a:r>
                        <a:rPr lang="en-US" sz="2033" dirty="0">
                          <a:solidFill>
                            <a:srgbClr val="000000"/>
                          </a:solidFill>
                          <a:latin typeface="Arial"/>
                        </a:rPr>
                        <a:t> </a:t>
                      </a:r>
                      <a:r>
                        <a:rPr lang="en-US" sz="2033" dirty="0" err="1">
                          <a:solidFill>
                            <a:srgbClr val="000000"/>
                          </a:solidFill>
                          <a:latin typeface="Arial"/>
                        </a:rPr>
                        <a:t>en</a:t>
                      </a:r>
                      <a:r>
                        <a:rPr lang="en-US" sz="2033" dirty="0">
                          <a:solidFill>
                            <a:srgbClr val="000000"/>
                          </a:solidFill>
                          <a:latin typeface="Arial"/>
                        </a:rPr>
                        <a:t> </a:t>
                      </a:r>
                      <a:r>
                        <a:rPr lang="en-US" sz="2033" dirty="0" err="1">
                          <a:solidFill>
                            <a:srgbClr val="000000"/>
                          </a:solidFill>
                          <a:latin typeface="Arial"/>
                        </a:rPr>
                        <a:t>prévision</a:t>
                      </a:r>
                      <a:r>
                        <a:rPr lang="en-US" sz="2033" dirty="0">
                          <a:solidFill>
                            <a:srgbClr val="000000"/>
                          </a:solidFill>
                          <a:latin typeface="Arial"/>
                        </a:rPr>
                        <a:t> des </a:t>
                      </a:r>
                      <a:r>
                        <a:rPr lang="en-US" sz="2033" dirty="0" err="1">
                          <a:solidFill>
                            <a:srgbClr val="000000"/>
                          </a:solidFill>
                          <a:latin typeface="Arial"/>
                        </a:rPr>
                        <a:t>épisodes</a:t>
                      </a:r>
                      <a:r>
                        <a:rPr lang="en-US" sz="2033" dirty="0">
                          <a:solidFill>
                            <a:srgbClr val="000000"/>
                          </a:solidFill>
                          <a:latin typeface="Arial"/>
                        </a:rPr>
                        <a:t> de </a:t>
                      </a:r>
                      <a:r>
                        <a:rPr lang="en-US" sz="2033" dirty="0" err="1">
                          <a:solidFill>
                            <a:srgbClr val="000000"/>
                          </a:solidFill>
                          <a:latin typeface="Arial"/>
                        </a:rPr>
                        <a:t>sècheresse</a:t>
                      </a:r>
                      <a:r>
                        <a:rPr lang="en-US" sz="2033" dirty="0">
                          <a:solidFill>
                            <a:srgbClr val="000000"/>
                          </a:solidFill>
                          <a:latin typeface="Arial"/>
                        </a:rPr>
                        <a:t>. Elle </a:t>
                      </a:r>
                      <a:r>
                        <a:rPr lang="en-US" sz="2033" dirty="0" err="1">
                          <a:solidFill>
                            <a:srgbClr val="000000"/>
                          </a:solidFill>
                          <a:latin typeface="Arial"/>
                        </a:rPr>
                        <a:t>sert</a:t>
                      </a:r>
                      <a:r>
                        <a:rPr lang="en-US" sz="2033" dirty="0">
                          <a:solidFill>
                            <a:srgbClr val="000000"/>
                          </a:solidFill>
                          <a:latin typeface="Arial"/>
                        </a:rPr>
                        <a:t> </a:t>
                      </a:r>
                      <a:r>
                        <a:rPr lang="en-US" sz="2033" dirty="0" err="1">
                          <a:solidFill>
                            <a:srgbClr val="000000"/>
                          </a:solidFill>
                          <a:latin typeface="Arial"/>
                        </a:rPr>
                        <a:t>aussi</a:t>
                      </a:r>
                      <a:r>
                        <a:rPr lang="en-US" sz="2033" dirty="0">
                          <a:solidFill>
                            <a:srgbClr val="000000"/>
                          </a:solidFill>
                          <a:latin typeface="Arial"/>
                        </a:rPr>
                        <a:t> pour les </a:t>
                      </a:r>
                      <a:r>
                        <a:rPr lang="en-US" sz="2033" dirty="0" err="1">
                          <a:solidFill>
                            <a:srgbClr val="000000"/>
                          </a:solidFill>
                          <a:latin typeface="Arial"/>
                        </a:rPr>
                        <a:t>équipes</a:t>
                      </a:r>
                      <a:r>
                        <a:rPr lang="en-US" sz="2033" dirty="0">
                          <a:solidFill>
                            <a:srgbClr val="000000"/>
                          </a:solidFill>
                          <a:latin typeface="Arial"/>
                        </a:rPr>
                        <a:t> du </a:t>
                      </a:r>
                      <a:r>
                        <a:rPr lang="en-US" sz="2033" dirty="0" err="1">
                          <a:solidFill>
                            <a:srgbClr val="000000"/>
                          </a:solidFill>
                          <a:latin typeface="Arial"/>
                        </a:rPr>
                        <a:t>projet</a:t>
                      </a:r>
                      <a:r>
                        <a:rPr lang="en-US" sz="2033" dirty="0">
                          <a:solidFill>
                            <a:srgbClr val="000000"/>
                          </a:solidFill>
                          <a:latin typeface="Arial"/>
                        </a:rPr>
                        <a:t> de point </a:t>
                      </a:r>
                      <a:r>
                        <a:rPr lang="en-US" sz="2033" dirty="0" err="1">
                          <a:solidFill>
                            <a:srgbClr val="000000"/>
                          </a:solidFill>
                          <a:latin typeface="Arial"/>
                        </a:rPr>
                        <a:t>d'eau</a:t>
                      </a:r>
                      <a:r>
                        <a:rPr lang="en-US" sz="2033" dirty="0">
                          <a:solidFill>
                            <a:srgbClr val="000000"/>
                          </a:solidFill>
                          <a:latin typeface="Arial"/>
                        </a:rPr>
                        <a:t> principal pour </a:t>
                      </a:r>
                      <a:r>
                        <a:rPr lang="en-US" sz="2033" dirty="0" err="1">
                          <a:solidFill>
                            <a:srgbClr val="000000"/>
                          </a:solidFill>
                          <a:latin typeface="Arial"/>
                        </a:rPr>
                        <a:t>l'utilisation</a:t>
                      </a:r>
                      <a:r>
                        <a:rPr lang="en-US" sz="2033" dirty="0">
                          <a:solidFill>
                            <a:srgbClr val="000000"/>
                          </a:solidFill>
                          <a:latin typeface="Arial"/>
                        </a:rPr>
                        <a:t> courante (usages domestiques), pour </a:t>
                      </a:r>
                      <a:r>
                        <a:rPr lang="en-US" sz="2033" dirty="0" err="1">
                          <a:solidFill>
                            <a:srgbClr val="000000"/>
                          </a:solidFill>
                          <a:latin typeface="Arial"/>
                        </a:rPr>
                        <a:t>l'arrosage</a:t>
                      </a:r>
                      <a:r>
                        <a:rPr lang="en-US" sz="2033" dirty="0">
                          <a:solidFill>
                            <a:srgbClr val="000000"/>
                          </a:solidFill>
                          <a:latin typeface="Arial"/>
                        </a:rPr>
                        <a:t> de la </a:t>
                      </a:r>
                      <a:r>
                        <a:rPr lang="en-US" sz="2033" dirty="0" err="1">
                          <a:solidFill>
                            <a:srgbClr val="000000"/>
                          </a:solidFill>
                          <a:latin typeface="Arial"/>
                        </a:rPr>
                        <a:t>pépinière</a:t>
                      </a:r>
                      <a:r>
                        <a:rPr lang="en-US" sz="2033" dirty="0">
                          <a:solidFill>
                            <a:srgbClr val="000000"/>
                          </a:solidFill>
                          <a:latin typeface="Arial"/>
                        </a:rPr>
                        <a:t> et du </a:t>
                      </a:r>
                      <a:r>
                        <a:rPr lang="en-US" sz="2033" dirty="0" err="1">
                          <a:solidFill>
                            <a:srgbClr val="000000"/>
                          </a:solidFill>
                          <a:latin typeface="Arial"/>
                        </a:rPr>
                        <a:t>jardin</a:t>
                      </a:r>
                      <a:r>
                        <a:rPr lang="en-US" sz="2033" dirty="0">
                          <a:solidFill>
                            <a:srgbClr val="000000"/>
                          </a:solidFill>
                          <a:latin typeface="Arial"/>
                        </a:rPr>
                        <a:t> </a:t>
                      </a:r>
                      <a:r>
                        <a:rPr lang="en-US" sz="2033" dirty="0" err="1">
                          <a:solidFill>
                            <a:srgbClr val="000000"/>
                          </a:solidFill>
                          <a:latin typeface="Arial"/>
                        </a:rPr>
                        <a:t>maraîcher</a:t>
                      </a:r>
                      <a:r>
                        <a:rPr lang="en-US" sz="2033" dirty="0">
                          <a:solidFill>
                            <a:srgbClr val="000000"/>
                          </a:solidFill>
                          <a:latin typeface="Arial"/>
                        </a:rPr>
                        <a:t> de la base.</a:t>
                      </a:r>
                    </a:p>
                    <a:p>
                      <a:pPr algn="ctr">
                        <a:lnSpc>
                          <a:spcPts val="2847"/>
                        </a:lnSpc>
                      </a:pPr>
                      <a:endParaRPr lang="en-US" sz="2033" dirty="0">
                        <a:solidFill>
                          <a:srgbClr val="000000"/>
                        </a:solidFill>
                        <a:latin typeface="Arial"/>
                      </a:endParaRPr>
                    </a:p>
                    <a:p>
                      <a:pPr algn="ctr">
                        <a:lnSpc>
                          <a:spcPts val="2847"/>
                        </a:lnSpc>
                      </a:pPr>
                      <a:r>
                        <a:rPr lang="en-US" sz="2033" dirty="0">
                          <a:solidFill>
                            <a:srgbClr val="000000"/>
                          </a:solidFill>
                          <a:latin typeface="Arial"/>
                        </a:rPr>
                        <a:t>La construction de </a:t>
                      </a:r>
                      <a:r>
                        <a:rPr lang="en-US" sz="2033" dirty="0" err="1">
                          <a:solidFill>
                            <a:srgbClr val="000000"/>
                          </a:solidFill>
                          <a:latin typeface="Arial"/>
                        </a:rPr>
                        <a:t>cette</a:t>
                      </a:r>
                      <a:r>
                        <a:rPr lang="en-US" sz="2033" dirty="0">
                          <a:solidFill>
                            <a:srgbClr val="000000"/>
                          </a:solidFill>
                          <a:latin typeface="Arial"/>
                        </a:rPr>
                        <a:t> </a:t>
                      </a:r>
                      <a:r>
                        <a:rPr lang="en-US" sz="2033" dirty="0" err="1">
                          <a:solidFill>
                            <a:srgbClr val="000000"/>
                          </a:solidFill>
                          <a:latin typeface="Arial"/>
                        </a:rPr>
                        <a:t>citerne</a:t>
                      </a:r>
                      <a:r>
                        <a:rPr lang="en-US" sz="2033" dirty="0">
                          <a:solidFill>
                            <a:srgbClr val="000000"/>
                          </a:solidFill>
                          <a:latin typeface="Arial"/>
                        </a:rPr>
                        <a:t> a </a:t>
                      </a:r>
                      <a:r>
                        <a:rPr lang="en-US" sz="2033" dirty="0" err="1">
                          <a:solidFill>
                            <a:srgbClr val="000000"/>
                          </a:solidFill>
                          <a:latin typeface="Arial"/>
                        </a:rPr>
                        <a:t>également</a:t>
                      </a:r>
                      <a:r>
                        <a:rPr lang="en-US" sz="2033" dirty="0">
                          <a:solidFill>
                            <a:srgbClr val="000000"/>
                          </a:solidFill>
                          <a:latin typeface="Arial"/>
                        </a:rPr>
                        <a:t> </a:t>
                      </a:r>
                      <a:r>
                        <a:rPr lang="en-US" sz="2033" dirty="0" err="1">
                          <a:solidFill>
                            <a:srgbClr val="000000"/>
                          </a:solidFill>
                          <a:latin typeface="Arial"/>
                        </a:rPr>
                        <a:t>comme</a:t>
                      </a:r>
                      <a:r>
                        <a:rPr lang="en-US" sz="2033" dirty="0">
                          <a:solidFill>
                            <a:srgbClr val="000000"/>
                          </a:solidFill>
                          <a:latin typeface="Arial"/>
                        </a:rPr>
                        <a:t> </a:t>
                      </a:r>
                      <a:r>
                        <a:rPr lang="en-US" sz="2033" dirty="0" err="1">
                          <a:solidFill>
                            <a:srgbClr val="000000"/>
                          </a:solidFill>
                          <a:latin typeface="Arial"/>
                        </a:rPr>
                        <a:t>objectif</a:t>
                      </a:r>
                      <a:r>
                        <a:rPr lang="en-US" sz="2033" dirty="0">
                          <a:solidFill>
                            <a:srgbClr val="000000"/>
                          </a:solidFill>
                          <a:latin typeface="Arial"/>
                        </a:rPr>
                        <a:t> de </a:t>
                      </a:r>
                      <a:r>
                        <a:rPr lang="en-US" sz="2033" dirty="0" err="1">
                          <a:solidFill>
                            <a:srgbClr val="000000"/>
                          </a:solidFill>
                          <a:latin typeface="Arial"/>
                        </a:rPr>
                        <a:t>créer</a:t>
                      </a:r>
                      <a:r>
                        <a:rPr lang="en-US" sz="2033" dirty="0">
                          <a:solidFill>
                            <a:srgbClr val="000000"/>
                          </a:solidFill>
                          <a:latin typeface="Arial"/>
                        </a:rPr>
                        <a:t> un point de </a:t>
                      </a:r>
                      <a:r>
                        <a:rPr lang="en-US" sz="2033" dirty="0" err="1">
                          <a:solidFill>
                            <a:srgbClr val="000000"/>
                          </a:solidFill>
                          <a:latin typeface="Arial"/>
                        </a:rPr>
                        <a:t>disponibilité</a:t>
                      </a:r>
                      <a:r>
                        <a:rPr lang="en-US" sz="2033" dirty="0">
                          <a:solidFill>
                            <a:srgbClr val="000000"/>
                          </a:solidFill>
                          <a:latin typeface="Arial"/>
                        </a:rPr>
                        <a:t> </a:t>
                      </a:r>
                      <a:r>
                        <a:rPr lang="en-US" sz="2033" dirty="0" err="1">
                          <a:solidFill>
                            <a:srgbClr val="000000"/>
                          </a:solidFill>
                          <a:latin typeface="Arial"/>
                        </a:rPr>
                        <a:t>en</a:t>
                      </a:r>
                      <a:r>
                        <a:rPr lang="en-US" sz="2033" dirty="0">
                          <a:solidFill>
                            <a:srgbClr val="000000"/>
                          </a:solidFill>
                          <a:latin typeface="Arial"/>
                        </a:rPr>
                        <a:t> </a:t>
                      </a:r>
                      <a:r>
                        <a:rPr lang="en-US" sz="2033" dirty="0" err="1">
                          <a:solidFill>
                            <a:srgbClr val="000000"/>
                          </a:solidFill>
                          <a:latin typeface="Arial"/>
                        </a:rPr>
                        <a:t>eau</a:t>
                      </a:r>
                      <a:r>
                        <a:rPr lang="en-US" sz="2033" dirty="0">
                          <a:solidFill>
                            <a:srgbClr val="000000"/>
                          </a:solidFill>
                          <a:latin typeface="Arial"/>
                        </a:rPr>
                        <a:t> pour les </a:t>
                      </a:r>
                      <a:r>
                        <a:rPr lang="en-US" sz="2033" dirty="0" err="1">
                          <a:solidFill>
                            <a:srgbClr val="000000"/>
                          </a:solidFill>
                          <a:latin typeface="Arial"/>
                        </a:rPr>
                        <a:t>futurs</a:t>
                      </a:r>
                      <a:r>
                        <a:rPr lang="en-US" sz="2033" dirty="0">
                          <a:solidFill>
                            <a:srgbClr val="000000"/>
                          </a:solidFill>
                          <a:latin typeface="Arial"/>
                        </a:rPr>
                        <a:t> </a:t>
                      </a:r>
                      <a:r>
                        <a:rPr lang="en-US" sz="2033" dirty="0" err="1">
                          <a:solidFill>
                            <a:srgbClr val="000000"/>
                          </a:solidFill>
                          <a:latin typeface="Arial"/>
                        </a:rPr>
                        <a:t>chantiers</a:t>
                      </a:r>
                      <a:r>
                        <a:rPr lang="en-US" sz="2033" dirty="0">
                          <a:solidFill>
                            <a:srgbClr val="000000"/>
                          </a:solidFill>
                          <a:latin typeface="Arial"/>
                        </a:rPr>
                        <a:t> du </a:t>
                      </a:r>
                      <a:r>
                        <a:rPr lang="en-US" sz="2033" dirty="0" err="1">
                          <a:solidFill>
                            <a:srgbClr val="000000"/>
                          </a:solidFill>
                          <a:latin typeface="Arial"/>
                        </a:rPr>
                        <a:t>projet</a:t>
                      </a:r>
                      <a:r>
                        <a:rPr lang="en-US" sz="2033" dirty="0">
                          <a:solidFill>
                            <a:srgbClr val="000000"/>
                          </a:solidFill>
                          <a:latin typeface="Arial"/>
                        </a:rPr>
                        <a:t>.</a:t>
                      </a:r>
                    </a:p>
                    <a:p>
                      <a:pPr algn="ctr">
                        <a:lnSpc>
                          <a:spcPts val="2847"/>
                        </a:lnSpc>
                      </a:pPr>
                      <a:r>
                        <a:rPr lang="en-US" sz="2033" dirty="0">
                          <a:solidFill>
                            <a:srgbClr val="000000"/>
                          </a:solidFill>
                          <a:latin typeface="Arial"/>
                        </a:rPr>
                        <a:t>21 </a:t>
                      </a:r>
                      <a:r>
                        <a:rPr lang="en-US" sz="2033" dirty="0" err="1">
                          <a:solidFill>
                            <a:srgbClr val="000000"/>
                          </a:solidFill>
                          <a:latin typeface="Arial"/>
                        </a:rPr>
                        <a:t>personnes</a:t>
                      </a:r>
                      <a:r>
                        <a:rPr lang="en-US" sz="2033" dirty="0">
                          <a:solidFill>
                            <a:srgbClr val="000000"/>
                          </a:solidFill>
                          <a:latin typeface="Arial"/>
                        </a:rPr>
                        <a:t> </a:t>
                      </a:r>
                      <a:r>
                        <a:rPr lang="en-US" sz="2033" dirty="0" err="1">
                          <a:solidFill>
                            <a:srgbClr val="000000"/>
                          </a:solidFill>
                          <a:latin typeface="Arial"/>
                        </a:rPr>
                        <a:t>ont</a:t>
                      </a:r>
                      <a:r>
                        <a:rPr lang="en-US" sz="2033" dirty="0">
                          <a:solidFill>
                            <a:srgbClr val="000000"/>
                          </a:solidFill>
                          <a:latin typeface="Arial"/>
                        </a:rPr>
                        <a:t> </a:t>
                      </a:r>
                      <a:r>
                        <a:rPr lang="en-US" sz="2033" dirty="0" err="1">
                          <a:solidFill>
                            <a:srgbClr val="000000"/>
                          </a:solidFill>
                          <a:latin typeface="Arial"/>
                        </a:rPr>
                        <a:t>participé</a:t>
                      </a:r>
                      <a:r>
                        <a:rPr lang="en-US" sz="2033" dirty="0">
                          <a:solidFill>
                            <a:srgbClr val="000000"/>
                          </a:solidFill>
                          <a:latin typeface="Arial"/>
                        </a:rPr>
                        <a:t> à la construction de </a:t>
                      </a:r>
                      <a:r>
                        <a:rPr lang="en-US" sz="2033" dirty="0" err="1">
                          <a:solidFill>
                            <a:srgbClr val="000000"/>
                          </a:solidFill>
                          <a:latin typeface="Arial"/>
                        </a:rPr>
                        <a:t>cet</a:t>
                      </a:r>
                      <a:r>
                        <a:rPr lang="en-US" sz="2033" dirty="0">
                          <a:solidFill>
                            <a:srgbClr val="000000"/>
                          </a:solidFill>
                          <a:latin typeface="Arial"/>
                        </a:rPr>
                        <a:t> </a:t>
                      </a:r>
                      <a:r>
                        <a:rPr lang="en-US" sz="2033" dirty="0" err="1">
                          <a:solidFill>
                            <a:srgbClr val="000000"/>
                          </a:solidFill>
                          <a:latin typeface="Arial"/>
                        </a:rPr>
                        <a:t>ouvrage</a:t>
                      </a:r>
                      <a:r>
                        <a:rPr lang="en-US" sz="2033" dirty="0">
                          <a:solidFill>
                            <a:srgbClr val="000000"/>
                          </a:solidFill>
                          <a:latin typeface="Arial"/>
                        </a:rPr>
                        <a:t> </a:t>
                      </a:r>
                      <a:r>
                        <a:rPr lang="en-US" sz="2033" dirty="0" err="1">
                          <a:solidFill>
                            <a:srgbClr val="000000"/>
                          </a:solidFill>
                          <a:latin typeface="Arial"/>
                        </a:rPr>
                        <a:t>dont</a:t>
                      </a:r>
                      <a:r>
                        <a:rPr lang="en-US" sz="2033" dirty="0">
                          <a:solidFill>
                            <a:srgbClr val="000000"/>
                          </a:solidFill>
                          <a:latin typeface="Arial"/>
                        </a:rPr>
                        <a:t> :</a:t>
                      </a:r>
                    </a:p>
                    <a:p>
                      <a:pPr algn="ctr">
                        <a:lnSpc>
                          <a:spcPts val="2847"/>
                        </a:lnSpc>
                      </a:pPr>
                      <a:r>
                        <a:rPr lang="en-US" sz="2033" dirty="0">
                          <a:solidFill>
                            <a:srgbClr val="000000"/>
                          </a:solidFill>
                          <a:latin typeface="Arial"/>
                        </a:rPr>
                        <a:t>7 </a:t>
                      </a:r>
                      <a:r>
                        <a:rPr lang="en-US" sz="2033" dirty="0" err="1">
                          <a:solidFill>
                            <a:srgbClr val="000000"/>
                          </a:solidFill>
                          <a:latin typeface="Arial"/>
                        </a:rPr>
                        <a:t>apprentis</a:t>
                      </a:r>
                      <a:r>
                        <a:rPr lang="en-US" sz="2033" dirty="0">
                          <a:solidFill>
                            <a:srgbClr val="000000"/>
                          </a:solidFill>
                          <a:latin typeface="Arial"/>
                        </a:rPr>
                        <a:t> </a:t>
                      </a:r>
                      <a:r>
                        <a:rPr lang="en-US" sz="2033" dirty="0" err="1">
                          <a:solidFill>
                            <a:srgbClr val="000000"/>
                          </a:solidFill>
                          <a:latin typeface="Arial"/>
                        </a:rPr>
                        <a:t>maçons</a:t>
                      </a:r>
                      <a:r>
                        <a:rPr lang="en-US" sz="2033" dirty="0">
                          <a:solidFill>
                            <a:srgbClr val="000000"/>
                          </a:solidFill>
                          <a:latin typeface="Arial"/>
                        </a:rPr>
                        <a:t> qui </a:t>
                      </a:r>
                      <a:r>
                        <a:rPr lang="en-US" sz="2033" dirty="0" err="1">
                          <a:solidFill>
                            <a:srgbClr val="000000"/>
                          </a:solidFill>
                          <a:latin typeface="Arial"/>
                        </a:rPr>
                        <a:t>ont</a:t>
                      </a:r>
                      <a:r>
                        <a:rPr lang="en-US" sz="2033" dirty="0">
                          <a:solidFill>
                            <a:srgbClr val="000000"/>
                          </a:solidFill>
                          <a:latin typeface="Arial"/>
                        </a:rPr>
                        <a:t> </a:t>
                      </a:r>
                      <a:r>
                        <a:rPr lang="en-US" sz="2033" dirty="0" err="1">
                          <a:solidFill>
                            <a:srgbClr val="000000"/>
                          </a:solidFill>
                          <a:latin typeface="Arial"/>
                        </a:rPr>
                        <a:t>pu</a:t>
                      </a:r>
                      <a:r>
                        <a:rPr lang="en-US" sz="2033" dirty="0">
                          <a:solidFill>
                            <a:srgbClr val="000000"/>
                          </a:solidFill>
                          <a:latin typeface="Arial"/>
                        </a:rPr>
                        <a:t> </a:t>
                      </a:r>
                      <a:r>
                        <a:rPr lang="en-US" sz="2033" dirty="0" err="1">
                          <a:solidFill>
                            <a:srgbClr val="000000"/>
                          </a:solidFill>
                          <a:latin typeface="Arial"/>
                        </a:rPr>
                        <a:t>acquérir</a:t>
                      </a:r>
                      <a:r>
                        <a:rPr lang="en-US" sz="2033" dirty="0">
                          <a:solidFill>
                            <a:srgbClr val="000000"/>
                          </a:solidFill>
                          <a:latin typeface="Arial"/>
                        </a:rPr>
                        <a:t> des </a:t>
                      </a:r>
                      <a:r>
                        <a:rPr lang="en-US" sz="2033" dirty="0" err="1">
                          <a:solidFill>
                            <a:srgbClr val="000000"/>
                          </a:solidFill>
                          <a:latin typeface="Arial"/>
                        </a:rPr>
                        <a:t>compétences</a:t>
                      </a:r>
                      <a:r>
                        <a:rPr lang="en-US" sz="2033" dirty="0">
                          <a:solidFill>
                            <a:srgbClr val="000000"/>
                          </a:solidFill>
                          <a:latin typeface="Arial"/>
                        </a:rPr>
                        <a:t> et des notions </a:t>
                      </a:r>
                      <a:r>
                        <a:rPr lang="en-US" sz="2033" dirty="0" err="1">
                          <a:solidFill>
                            <a:srgbClr val="000000"/>
                          </a:solidFill>
                          <a:latin typeface="Arial"/>
                        </a:rPr>
                        <a:t>en</a:t>
                      </a:r>
                      <a:r>
                        <a:rPr lang="en-US" sz="2033" dirty="0">
                          <a:solidFill>
                            <a:srgbClr val="000000"/>
                          </a:solidFill>
                          <a:latin typeface="Arial"/>
                        </a:rPr>
                        <a:t> </a:t>
                      </a:r>
                      <a:r>
                        <a:rPr lang="en-US" sz="2033" dirty="0" err="1">
                          <a:solidFill>
                            <a:srgbClr val="000000"/>
                          </a:solidFill>
                          <a:latin typeface="Arial"/>
                        </a:rPr>
                        <a:t>maçonnerie</a:t>
                      </a:r>
                      <a:endParaRPr lang="en-US" sz="2033" dirty="0">
                        <a:solidFill>
                          <a:srgbClr val="000000"/>
                        </a:solidFill>
                        <a:latin typeface="Arial"/>
                      </a:endParaRPr>
                    </a:p>
                    <a:p>
                      <a:pPr algn="ctr">
                        <a:lnSpc>
                          <a:spcPts val="2847"/>
                        </a:lnSpc>
                      </a:pPr>
                      <a:r>
                        <a:rPr lang="en-US" sz="2033" dirty="0">
                          <a:solidFill>
                            <a:srgbClr val="000000"/>
                          </a:solidFill>
                          <a:latin typeface="Arial"/>
                        </a:rPr>
                        <a:t>pour </a:t>
                      </a:r>
                      <a:r>
                        <a:rPr lang="en-US" sz="2033" dirty="0" err="1">
                          <a:solidFill>
                            <a:srgbClr val="000000"/>
                          </a:solidFill>
                          <a:latin typeface="Arial"/>
                        </a:rPr>
                        <a:t>pouvoir</a:t>
                      </a:r>
                      <a:r>
                        <a:rPr lang="en-US" sz="2033" dirty="0">
                          <a:solidFill>
                            <a:srgbClr val="000000"/>
                          </a:solidFill>
                          <a:latin typeface="Arial"/>
                        </a:rPr>
                        <a:t> </a:t>
                      </a:r>
                      <a:r>
                        <a:rPr lang="en-US" sz="2033" dirty="0" err="1">
                          <a:solidFill>
                            <a:srgbClr val="000000"/>
                          </a:solidFill>
                          <a:latin typeface="Arial"/>
                        </a:rPr>
                        <a:t>progressivement</a:t>
                      </a:r>
                      <a:r>
                        <a:rPr lang="en-US" sz="2033" dirty="0">
                          <a:solidFill>
                            <a:srgbClr val="000000"/>
                          </a:solidFill>
                          <a:latin typeface="Arial"/>
                        </a:rPr>
                        <a:t> </a:t>
                      </a:r>
                      <a:r>
                        <a:rPr lang="en-US" sz="2033" dirty="0" err="1">
                          <a:solidFill>
                            <a:srgbClr val="000000"/>
                          </a:solidFill>
                          <a:latin typeface="Arial"/>
                        </a:rPr>
                        <a:t>exercer</a:t>
                      </a:r>
                      <a:r>
                        <a:rPr lang="en-US" sz="2033" dirty="0">
                          <a:solidFill>
                            <a:srgbClr val="000000"/>
                          </a:solidFill>
                          <a:latin typeface="Arial"/>
                        </a:rPr>
                        <a:t> </a:t>
                      </a:r>
                      <a:r>
                        <a:rPr lang="en-US" sz="2033" dirty="0" err="1">
                          <a:solidFill>
                            <a:srgbClr val="000000"/>
                          </a:solidFill>
                          <a:latin typeface="Arial"/>
                        </a:rPr>
                        <a:t>une</a:t>
                      </a:r>
                      <a:r>
                        <a:rPr lang="en-US" sz="2033" dirty="0">
                          <a:solidFill>
                            <a:srgbClr val="000000"/>
                          </a:solidFill>
                          <a:latin typeface="Arial"/>
                        </a:rPr>
                        <a:t> double </a:t>
                      </a:r>
                      <a:r>
                        <a:rPr lang="en-US" sz="2033" dirty="0" err="1">
                          <a:solidFill>
                            <a:srgbClr val="000000"/>
                          </a:solidFill>
                          <a:latin typeface="Arial"/>
                        </a:rPr>
                        <a:t>activité</a:t>
                      </a:r>
                      <a:r>
                        <a:rPr lang="en-US" sz="2033" dirty="0">
                          <a:solidFill>
                            <a:srgbClr val="000000"/>
                          </a:solidFill>
                          <a:latin typeface="Arial"/>
                        </a:rPr>
                        <a:t> </a:t>
                      </a:r>
                      <a:r>
                        <a:rPr lang="en-US" sz="2033" dirty="0" err="1">
                          <a:solidFill>
                            <a:srgbClr val="000000"/>
                          </a:solidFill>
                          <a:latin typeface="Arial"/>
                        </a:rPr>
                        <a:t>en</a:t>
                      </a:r>
                      <a:r>
                        <a:rPr lang="en-US" sz="2033" dirty="0">
                          <a:solidFill>
                            <a:srgbClr val="000000"/>
                          </a:solidFill>
                          <a:latin typeface="Arial"/>
                        </a:rPr>
                        <a:t> </a:t>
                      </a:r>
                      <a:r>
                        <a:rPr lang="en-US" sz="2033" dirty="0" err="1">
                          <a:solidFill>
                            <a:srgbClr val="000000"/>
                          </a:solidFill>
                          <a:latin typeface="Arial"/>
                        </a:rPr>
                        <a:t>complément</a:t>
                      </a:r>
                      <a:r>
                        <a:rPr lang="en-US" sz="2033" dirty="0">
                          <a:solidFill>
                            <a:srgbClr val="000000"/>
                          </a:solidFill>
                          <a:latin typeface="Arial"/>
                        </a:rPr>
                        <a:t> des travaux sur </a:t>
                      </a:r>
                      <a:r>
                        <a:rPr lang="en-US" sz="2033" dirty="0" err="1">
                          <a:solidFill>
                            <a:srgbClr val="000000"/>
                          </a:solidFill>
                          <a:latin typeface="Arial"/>
                        </a:rPr>
                        <a:t>leurs</a:t>
                      </a:r>
                      <a:r>
                        <a:rPr lang="en-US" sz="2033" dirty="0">
                          <a:solidFill>
                            <a:srgbClr val="000000"/>
                          </a:solidFill>
                          <a:latin typeface="Arial"/>
                        </a:rPr>
                        <a:t> exploitations </a:t>
                      </a:r>
                      <a:r>
                        <a:rPr lang="en-US" sz="2033" dirty="0" err="1">
                          <a:solidFill>
                            <a:srgbClr val="000000"/>
                          </a:solidFill>
                          <a:latin typeface="Arial"/>
                        </a:rPr>
                        <a:t>agricoles</a:t>
                      </a:r>
                      <a:r>
                        <a:rPr lang="en-US" sz="2033" dirty="0">
                          <a:solidFill>
                            <a:srgbClr val="000000"/>
                          </a:solidFill>
                          <a:latin typeface="Arial"/>
                        </a:rPr>
                        <a:t>, </a:t>
                      </a:r>
                      <a:r>
                        <a:rPr lang="en-US" sz="2033" dirty="0" err="1">
                          <a:solidFill>
                            <a:srgbClr val="000000"/>
                          </a:solidFill>
                          <a:latin typeface="Arial"/>
                        </a:rPr>
                        <a:t>souvent</a:t>
                      </a:r>
                      <a:r>
                        <a:rPr lang="en-US" sz="2033" dirty="0">
                          <a:solidFill>
                            <a:srgbClr val="000000"/>
                          </a:solidFill>
                          <a:latin typeface="Arial"/>
                        </a:rPr>
                        <a:t> </a:t>
                      </a:r>
                      <a:r>
                        <a:rPr lang="en-US" sz="2033" dirty="0" err="1">
                          <a:solidFill>
                            <a:srgbClr val="000000"/>
                          </a:solidFill>
                          <a:latin typeface="Arial"/>
                        </a:rPr>
                        <a:t>très</a:t>
                      </a:r>
                      <a:r>
                        <a:rPr lang="en-US" sz="2033" dirty="0">
                          <a:solidFill>
                            <a:srgbClr val="000000"/>
                          </a:solidFill>
                          <a:latin typeface="Arial"/>
                        </a:rPr>
                        <a:t> petites (0,5 – 1ha).</a:t>
                      </a:r>
                    </a:p>
                    <a:p>
                      <a:pPr algn="ctr">
                        <a:lnSpc>
                          <a:spcPts val="2847"/>
                        </a:lnSpc>
                      </a:pPr>
                      <a:r>
                        <a:rPr lang="en-US" sz="2033" dirty="0">
                          <a:solidFill>
                            <a:srgbClr val="000000"/>
                          </a:solidFill>
                          <a:latin typeface="Arial"/>
                        </a:rPr>
                        <a:t>12 </a:t>
                      </a:r>
                      <a:r>
                        <a:rPr lang="en-US" sz="2033" dirty="0" err="1">
                          <a:solidFill>
                            <a:srgbClr val="000000"/>
                          </a:solidFill>
                          <a:latin typeface="Arial"/>
                        </a:rPr>
                        <a:t>manœuvres</a:t>
                      </a:r>
                      <a:r>
                        <a:rPr lang="en-US" sz="2033" dirty="0">
                          <a:solidFill>
                            <a:srgbClr val="000000"/>
                          </a:solidFill>
                          <a:latin typeface="Arial"/>
                        </a:rPr>
                        <a:t> (</a:t>
                      </a:r>
                      <a:r>
                        <a:rPr lang="en-US" sz="2033" dirty="0" err="1">
                          <a:solidFill>
                            <a:srgbClr val="000000"/>
                          </a:solidFill>
                          <a:latin typeface="Arial"/>
                        </a:rPr>
                        <a:t>fouille</a:t>
                      </a:r>
                      <a:r>
                        <a:rPr lang="en-US" sz="2033" dirty="0">
                          <a:solidFill>
                            <a:srgbClr val="000000"/>
                          </a:solidFill>
                          <a:latin typeface="Arial"/>
                        </a:rPr>
                        <a:t>, </a:t>
                      </a:r>
                      <a:r>
                        <a:rPr lang="en-US" sz="2033" dirty="0" err="1">
                          <a:solidFill>
                            <a:srgbClr val="000000"/>
                          </a:solidFill>
                          <a:latin typeface="Arial"/>
                        </a:rPr>
                        <a:t>manœuvre</a:t>
                      </a:r>
                      <a:r>
                        <a:rPr lang="en-US" sz="2033" dirty="0">
                          <a:solidFill>
                            <a:srgbClr val="000000"/>
                          </a:solidFill>
                          <a:latin typeface="Arial"/>
                        </a:rPr>
                        <a:t> et </a:t>
                      </a:r>
                      <a:r>
                        <a:rPr lang="en-US" sz="2033" dirty="0" err="1">
                          <a:solidFill>
                            <a:srgbClr val="000000"/>
                          </a:solidFill>
                          <a:latin typeface="Arial"/>
                        </a:rPr>
                        <a:t>autres</a:t>
                      </a:r>
                      <a:r>
                        <a:rPr lang="en-US" sz="2033" dirty="0">
                          <a:solidFill>
                            <a:srgbClr val="000000"/>
                          </a:solidFill>
                          <a:latin typeface="Arial"/>
                        </a:rPr>
                        <a:t>) qui </a:t>
                      </a:r>
                      <a:r>
                        <a:rPr lang="en-US" sz="2033" dirty="0" err="1">
                          <a:solidFill>
                            <a:srgbClr val="000000"/>
                          </a:solidFill>
                          <a:latin typeface="Arial"/>
                        </a:rPr>
                        <a:t>vont</a:t>
                      </a:r>
                      <a:r>
                        <a:rPr lang="en-US" sz="2033" dirty="0">
                          <a:solidFill>
                            <a:srgbClr val="000000"/>
                          </a:solidFill>
                          <a:latin typeface="Arial"/>
                        </a:rPr>
                        <a:t> </a:t>
                      </a:r>
                      <a:r>
                        <a:rPr lang="en-US" sz="2033" dirty="0" err="1">
                          <a:solidFill>
                            <a:srgbClr val="000000"/>
                          </a:solidFill>
                          <a:latin typeface="Arial"/>
                        </a:rPr>
                        <a:t>pouvoir</a:t>
                      </a:r>
                      <a:r>
                        <a:rPr lang="en-US" sz="2033" dirty="0">
                          <a:solidFill>
                            <a:srgbClr val="000000"/>
                          </a:solidFill>
                          <a:latin typeface="Arial"/>
                        </a:rPr>
                        <a:t> </a:t>
                      </a:r>
                      <a:r>
                        <a:rPr lang="en-US" sz="2033" dirty="0" err="1">
                          <a:solidFill>
                            <a:srgbClr val="000000"/>
                          </a:solidFill>
                          <a:latin typeface="Arial"/>
                        </a:rPr>
                        <a:t>gagner</a:t>
                      </a:r>
                      <a:r>
                        <a:rPr lang="en-US" sz="2033" dirty="0">
                          <a:solidFill>
                            <a:srgbClr val="000000"/>
                          </a:solidFill>
                          <a:latin typeface="Arial"/>
                        </a:rPr>
                        <a:t> un </a:t>
                      </a:r>
                      <a:r>
                        <a:rPr lang="en-US" sz="2033" dirty="0" err="1">
                          <a:solidFill>
                            <a:srgbClr val="000000"/>
                          </a:solidFill>
                          <a:latin typeface="Arial"/>
                        </a:rPr>
                        <a:t>revenu</a:t>
                      </a:r>
                      <a:endParaRPr lang="en-US" sz="2033" dirty="0">
                        <a:solidFill>
                          <a:srgbClr val="000000"/>
                        </a:solidFill>
                        <a:latin typeface="Arial"/>
                      </a:endParaRPr>
                    </a:p>
                    <a:p>
                      <a:pPr algn="ctr">
                        <a:lnSpc>
                          <a:spcPts val="2847"/>
                        </a:lnSpc>
                      </a:pPr>
                      <a:r>
                        <a:rPr lang="en-US" sz="2033" dirty="0" err="1">
                          <a:solidFill>
                            <a:srgbClr val="000000"/>
                          </a:solidFill>
                          <a:latin typeface="Arial"/>
                        </a:rPr>
                        <a:t>supplémentaire</a:t>
                      </a:r>
                      <a:r>
                        <a:rPr lang="en-US" sz="2033" dirty="0">
                          <a:solidFill>
                            <a:srgbClr val="000000"/>
                          </a:solidFill>
                          <a:latin typeface="Arial"/>
                        </a:rPr>
                        <a:t>.</a:t>
                      </a:r>
                    </a:p>
                    <a:p>
                      <a:pPr algn="ctr">
                        <a:lnSpc>
                          <a:spcPts val="2847"/>
                        </a:lnSpc>
                      </a:pPr>
                      <a:r>
                        <a:rPr lang="en-US" sz="2033" dirty="0">
                          <a:solidFill>
                            <a:srgbClr val="000000"/>
                          </a:solidFill>
                          <a:latin typeface="Arial"/>
                        </a:rPr>
                        <a:t>2 </a:t>
                      </a:r>
                      <a:r>
                        <a:rPr lang="en-US" sz="2033" dirty="0" err="1">
                          <a:solidFill>
                            <a:srgbClr val="000000"/>
                          </a:solidFill>
                          <a:latin typeface="Arial"/>
                        </a:rPr>
                        <a:t>superviseurs</a:t>
                      </a:r>
                      <a:r>
                        <a:rPr lang="en-US" sz="2033" dirty="0">
                          <a:solidFill>
                            <a:srgbClr val="000000"/>
                          </a:solidFill>
                          <a:latin typeface="Arial"/>
                        </a:rPr>
                        <a:t> </a:t>
                      </a:r>
                      <a:r>
                        <a:rPr lang="en-US" sz="2033" dirty="0" err="1">
                          <a:solidFill>
                            <a:srgbClr val="000000"/>
                          </a:solidFill>
                          <a:latin typeface="Arial"/>
                        </a:rPr>
                        <a:t>présents</a:t>
                      </a:r>
                      <a:r>
                        <a:rPr lang="en-US" sz="2033" dirty="0">
                          <a:solidFill>
                            <a:srgbClr val="000000"/>
                          </a:solidFill>
                          <a:latin typeface="Arial"/>
                        </a:rPr>
                        <a:t> pour </a:t>
                      </a:r>
                      <a:r>
                        <a:rPr lang="en-US" sz="2033" dirty="0" err="1">
                          <a:solidFill>
                            <a:srgbClr val="000000"/>
                          </a:solidFill>
                          <a:latin typeface="Arial"/>
                        </a:rPr>
                        <a:t>l'accompagnement</a:t>
                      </a:r>
                      <a:r>
                        <a:rPr lang="en-US" sz="2033" dirty="0">
                          <a:solidFill>
                            <a:srgbClr val="000000"/>
                          </a:solidFill>
                          <a:latin typeface="Arial"/>
                        </a:rPr>
                        <a:t> et le </a:t>
                      </a:r>
                      <a:r>
                        <a:rPr lang="en-US" sz="2033" dirty="0" err="1">
                          <a:solidFill>
                            <a:srgbClr val="000000"/>
                          </a:solidFill>
                          <a:latin typeface="Arial"/>
                        </a:rPr>
                        <a:t>suivi</a:t>
                      </a:r>
                      <a:r>
                        <a:rPr lang="en-US" sz="2033" dirty="0">
                          <a:solidFill>
                            <a:srgbClr val="000000"/>
                          </a:solidFill>
                          <a:latin typeface="Arial"/>
                        </a:rPr>
                        <a:t> du </a:t>
                      </a:r>
                      <a:r>
                        <a:rPr lang="en-US" sz="2033" dirty="0" err="1">
                          <a:solidFill>
                            <a:srgbClr val="000000"/>
                          </a:solidFill>
                          <a:latin typeface="Arial"/>
                        </a:rPr>
                        <a:t>chantier</a:t>
                      </a:r>
                      <a:r>
                        <a:rPr lang="en-US" sz="2033" dirty="0">
                          <a:solidFill>
                            <a:srgbClr val="000000"/>
                          </a:solidFill>
                          <a:latin typeface="Arial"/>
                        </a:rPr>
                        <a:t>.</a:t>
                      </a:r>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895636">
                <a:tc>
                  <a:txBody>
                    <a:bodyPr/>
                    <a:lstStyle/>
                    <a:p>
                      <a:pPr algn="ctr">
                        <a:lnSpc>
                          <a:spcPts val="2847"/>
                        </a:lnSpc>
                        <a:defRPr/>
                      </a:pPr>
                      <a:endParaRPr lang="en-US" sz="1100" dirty="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
        <p:nvSpPr>
          <p:cNvPr id="3" name="Freeform 3"/>
          <p:cNvSpPr/>
          <p:nvPr/>
        </p:nvSpPr>
        <p:spPr>
          <a:xfrm>
            <a:off x="0" y="5344680"/>
            <a:ext cx="6873704" cy="4942320"/>
          </a:xfrm>
          <a:custGeom>
            <a:avLst/>
            <a:gdLst/>
            <a:ahLst/>
            <a:cxnLst/>
            <a:rect l="l" t="t" r="r" b="b"/>
            <a:pathLst>
              <a:path w="6873704" h="4942320">
                <a:moveTo>
                  <a:pt x="0" y="0"/>
                </a:moveTo>
                <a:lnTo>
                  <a:pt x="6873704" y="0"/>
                </a:lnTo>
                <a:lnTo>
                  <a:pt x="6873704" y="4942320"/>
                </a:lnTo>
                <a:lnTo>
                  <a:pt x="0" y="4942320"/>
                </a:lnTo>
                <a:lnTo>
                  <a:pt x="0" y="0"/>
                </a:lnTo>
                <a:close/>
              </a:path>
            </a:pathLst>
          </a:custGeom>
          <a:blipFill>
            <a:blip r:embed="rId2"/>
            <a:stretch>
              <a:fillRect l="-8908" r="-4989"/>
            </a:stretch>
          </a:blipFill>
        </p:spPr>
      </p:sp>
      <p:sp>
        <p:nvSpPr>
          <p:cNvPr id="4" name="TextBox 4"/>
          <p:cNvSpPr txBox="1"/>
          <p:nvPr/>
        </p:nvSpPr>
        <p:spPr>
          <a:xfrm>
            <a:off x="1036619" y="1511935"/>
            <a:ext cx="4800467" cy="1760220"/>
          </a:xfrm>
          <a:prstGeom prst="rect">
            <a:avLst/>
          </a:prstGeom>
        </p:spPr>
        <p:txBody>
          <a:bodyPr lIns="0" tIns="0" rIns="0" bIns="0" rtlCol="0" anchor="t">
            <a:spAutoFit/>
          </a:bodyPr>
          <a:lstStyle/>
          <a:p>
            <a:pPr marL="0" lvl="0" indent="0">
              <a:lnSpc>
                <a:spcPts val="7020"/>
              </a:lnSpc>
            </a:pPr>
            <a:r>
              <a:rPr lang="en-US" sz="5400" spc="50">
                <a:solidFill>
                  <a:srgbClr val="000000"/>
                </a:solidFill>
                <a:latin typeface="TT Rounds Condensed"/>
              </a:rPr>
              <a:t>CITERNE FAMILIALE CF4</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496256" y="3583453"/>
            <a:ext cx="4594114" cy="952500"/>
          </a:xfrm>
          <a:prstGeom prst="rect">
            <a:avLst/>
          </a:prstGeom>
        </p:spPr>
        <p:txBody>
          <a:bodyPr lIns="0" tIns="0" rIns="0" bIns="0" rtlCol="0" anchor="t">
            <a:spAutoFit/>
          </a:bodyPr>
          <a:lstStyle/>
          <a:p>
            <a:pPr algn="l">
              <a:lnSpc>
                <a:spcPts val="3544"/>
              </a:lnSpc>
            </a:pPr>
            <a:r>
              <a:rPr lang="en-US" sz="2954">
                <a:solidFill>
                  <a:srgbClr val="000000"/>
                </a:solidFill>
                <a:latin typeface="Arial Bold"/>
              </a:rPr>
              <a:t>BILAN FINANCIER CF4-Bois Masa</a:t>
            </a:r>
          </a:p>
        </p:txBody>
      </p:sp>
      <p:sp>
        <p:nvSpPr>
          <p:cNvPr id="3" name="TextBox 3"/>
          <p:cNvSpPr txBox="1"/>
          <p:nvPr/>
        </p:nvSpPr>
        <p:spPr>
          <a:xfrm>
            <a:off x="2844758" y="3541242"/>
            <a:ext cx="334656" cy="163172"/>
          </a:xfrm>
          <a:prstGeom prst="rect">
            <a:avLst/>
          </a:prstGeom>
        </p:spPr>
        <p:txBody>
          <a:bodyPr lIns="0" tIns="0" rIns="0" bIns="0" rtlCol="0" anchor="t">
            <a:spAutoFit/>
          </a:bodyPr>
          <a:lstStyle/>
          <a:p>
            <a:pPr algn="l">
              <a:lnSpc>
                <a:spcPts val="1038"/>
              </a:lnSpc>
            </a:pPr>
            <a:r>
              <a:rPr lang="en-US" sz="865" spc="-9">
                <a:solidFill>
                  <a:srgbClr val="000000"/>
                </a:solidFill>
                <a:latin typeface="Arial"/>
              </a:rPr>
              <a:t>Taux=</a:t>
            </a:r>
          </a:p>
        </p:txBody>
      </p:sp>
      <p:sp>
        <p:nvSpPr>
          <p:cNvPr id="4" name="TextBox 4"/>
          <p:cNvSpPr txBox="1"/>
          <p:nvPr/>
        </p:nvSpPr>
        <p:spPr>
          <a:xfrm>
            <a:off x="3800359" y="3541242"/>
            <a:ext cx="746258" cy="163172"/>
          </a:xfrm>
          <a:prstGeom prst="rect">
            <a:avLst/>
          </a:prstGeom>
        </p:spPr>
        <p:txBody>
          <a:bodyPr lIns="0" tIns="0" rIns="0" bIns="0" rtlCol="0" anchor="t">
            <a:spAutoFit/>
          </a:bodyPr>
          <a:lstStyle/>
          <a:p>
            <a:pPr algn="l">
              <a:lnSpc>
                <a:spcPts val="1038"/>
              </a:lnSpc>
            </a:pPr>
            <a:r>
              <a:rPr lang="en-US" sz="865" spc="-9">
                <a:solidFill>
                  <a:srgbClr val="000000"/>
                </a:solidFill>
                <a:latin typeface="Arial"/>
              </a:rPr>
              <a:t>57 (prévision)</a:t>
            </a:r>
          </a:p>
        </p:txBody>
      </p:sp>
      <p:graphicFrame>
        <p:nvGraphicFramePr>
          <p:cNvPr id="5" name="Table 5"/>
          <p:cNvGraphicFramePr>
            <a:graphicFrameLocks noGrp="1"/>
          </p:cNvGraphicFramePr>
          <p:nvPr/>
        </p:nvGraphicFramePr>
        <p:xfrm>
          <a:off x="1028700" y="1899279"/>
          <a:ext cx="5849532" cy="6597994"/>
        </p:xfrm>
        <a:graphic>
          <a:graphicData uri="http://schemas.openxmlformats.org/drawingml/2006/table">
            <a:tbl>
              <a:tblPr/>
              <a:tblGrid>
                <a:gridCol w="1102119">
                  <a:extLst>
                    <a:ext uri="{9D8B030D-6E8A-4147-A177-3AD203B41FA5}">
                      <a16:colId xmlns:a16="http://schemas.microsoft.com/office/drawing/2014/main" val="20000"/>
                    </a:ext>
                  </a:extLst>
                </a:gridCol>
                <a:gridCol w="584106">
                  <a:extLst>
                    <a:ext uri="{9D8B030D-6E8A-4147-A177-3AD203B41FA5}">
                      <a16:colId xmlns:a16="http://schemas.microsoft.com/office/drawing/2014/main" val="20001"/>
                    </a:ext>
                  </a:extLst>
                </a:gridCol>
                <a:gridCol w="519142">
                  <a:extLst>
                    <a:ext uri="{9D8B030D-6E8A-4147-A177-3AD203B41FA5}">
                      <a16:colId xmlns:a16="http://schemas.microsoft.com/office/drawing/2014/main" val="20002"/>
                    </a:ext>
                  </a:extLst>
                </a:gridCol>
                <a:gridCol w="484684">
                  <a:extLst>
                    <a:ext uri="{9D8B030D-6E8A-4147-A177-3AD203B41FA5}">
                      <a16:colId xmlns:a16="http://schemas.microsoft.com/office/drawing/2014/main" val="20003"/>
                    </a:ext>
                  </a:extLst>
                </a:gridCol>
                <a:gridCol w="577326">
                  <a:extLst>
                    <a:ext uri="{9D8B030D-6E8A-4147-A177-3AD203B41FA5}">
                      <a16:colId xmlns:a16="http://schemas.microsoft.com/office/drawing/2014/main" val="20004"/>
                    </a:ext>
                  </a:extLst>
                </a:gridCol>
                <a:gridCol w="499936">
                  <a:extLst>
                    <a:ext uri="{9D8B030D-6E8A-4147-A177-3AD203B41FA5}">
                      <a16:colId xmlns:a16="http://schemas.microsoft.com/office/drawing/2014/main" val="20005"/>
                    </a:ext>
                  </a:extLst>
                </a:gridCol>
                <a:gridCol w="610091">
                  <a:extLst>
                    <a:ext uri="{9D8B030D-6E8A-4147-A177-3AD203B41FA5}">
                      <a16:colId xmlns:a16="http://schemas.microsoft.com/office/drawing/2014/main" val="20006"/>
                    </a:ext>
                  </a:extLst>
                </a:gridCol>
                <a:gridCol w="473950">
                  <a:extLst>
                    <a:ext uri="{9D8B030D-6E8A-4147-A177-3AD203B41FA5}">
                      <a16:colId xmlns:a16="http://schemas.microsoft.com/office/drawing/2014/main" val="20007"/>
                    </a:ext>
                  </a:extLst>
                </a:gridCol>
                <a:gridCol w="495417">
                  <a:extLst>
                    <a:ext uri="{9D8B030D-6E8A-4147-A177-3AD203B41FA5}">
                      <a16:colId xmlns:a16="http://schemas.microsoft.com/office/drawing/2014/main" val="20008"/>
                    </a:ext>
                  </a:extLst>
                </a:gridCol>
                <a:gridCol w="502761">
                  <a:extLst>
                    <a:ext uri="{9D8B030D-6E8A-4147-A177-3AD203B41FA5}">
                      <a16:colId xmlns:a16="http://schemas.microsoft.com/office/drawing/2014/main" val="20009"/>
                    </a:ext>
                  </a:extLst>
                </a:gridCol>
              </a:tblGrid>
              <a:tr h="238592">
                <a:tc gridSpan="2">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gridSpan="4">
                  <a:txBody>
                    <a:bodyPr/>
                    <a:lstStyle/>
                    <a:p>
                      <a:pPr algn="ctr">
                        <a:lnSpc>
                          <a:spcPts val="1000"/>
                        </a:lnSpc>
                        <a:defRPr/>
                      </a:pPr>
                      <a:r>
                        <a:rPr lang="en-US" sz="865" spc="-9">
                          <a:solidFill>
                            <a:srgbClr val="000000"/>
                          </a:solidFill>
                          <a:latin typeface="Arial Bold"/>
                        </a:rPr>
                        <a:t>Prévisionnel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9">
                          <a:solidFill>
                            <a:srgbClr val="000000"/>
                          </a:solidFill>
                          <a:latin typeface="Arial Bold"/>
                        </a:rPr>
                        <a:t>Prévisionnel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9">
                          <a:solidFill>
                            <a:srgbClr val="000000"/>
                          </a:solidFill>
                          <a:latin typeface="Arial Bold"/>
                        </a:rPr>
                        <a:t>Prévisionnel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9">
                          <a:solidFill>
                            <a:srgbClr val="000000"/>
                          </a:solidFill>
                          <a:latin typeface="Arial Bold"/>
                        </a:rPr>
                        <a:t>Prévisionnel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gridSpan="4">
                  <a:txBody>
                    <a:bodyPr/>
                    <a:lstStyle/>
                    <a:p>
                      <a:pPr algn="ctr">
                        <a:lnSpc>
                          <a:spcPts val="1000"/>
                        </a:lnSpc>
                        <a:defRPr/>
                      </a:pPr>
                      <a:r>
                        <a:rPr lang="en-US" sz="865" spc="-19">
                          <a:solidFill>
                            <a:srgbClr val="000000"/>
                          </a:solidFill>
                          <a:latin typeface="Arial Bold"/>
                        </a:rPr>
                        <a:t>Réel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19">
                          <a:solidFill>
                            <a:srgbClr val="000000"/>
                          </a:solidFill>
                          <a:latin typeface="Arial Bold"/>
                        </a:rPr>
                        <a:t>Réel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19">
                          <a:solidFill>
                            <a:srgbClr val="000000"/>
                          </a:solidFill>
                          <a:latin typeface="Arial Bold"/>
                        </a:rPr>
                        <a:t>Réel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19">
                          <a:solidFill>
                            <a:srgbClr val="000000"/>
                          </a:solidFill>
                          <a:latin typeface="Arial Bold"/>
                        </a:rPr>
                        <a:t>Réel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5299">
                <a:tc>
                  <a:txBody>
                    <a:bodyPr/>
                    <a:lstStyle/>
                    <a:p>
                      <a:pPr algn="l">
                        <a:lnSpc>
                          <a:spcPts val="1038"/>
                        </a:lnSpc>
                        <a:defRPr/>
                      </a:pPr>
                      <a:r>
                        <a:rPr lang="en-US" sz="865" spc="-9">
                          <a:solidFill>
                            <a:srgbClr val="000000"/>
                          </a:solidFill>
                          <a:latin typeface="Arial Bold"/>
                        </a:rPr>
                        <a:t>Descriptif</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38"/>
                        </a:lnSpc>
                        <a:defRPr/>
                      </a:pPr>
                      <a:r>
                        <a:rPr lang="en-US" sz="865" spc="-9">
                          <a:solidFill>
                            <a:srgbClr val="000000"/>
                          </a:solidFill>
                          <a:latin typeface="Arial Bold"/>
                        </a:rPr>
                        <a:t>Mesure</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1038"/>
                        </a:lnSpc>
                        <a:defRPr/>
                      </a:pPr>
                      <a:r>
                        <a:rPr lang="en-US" sz="865" spc="-9">
                          <a:solidFill>
                            <a:srgbClr val="000000"/>
                          </a:solidFill>
                          <a:latin typeface="Arial Bold"/>
                        </a:rPr>
                        <a:t>Quantité</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38"/>
                        </a:lnSpc>
                        <a:defRPr/>
                      </a:pPr>
                      <a:r>
                        <a:rPr lang="en-US" sz="865">
                          <a:solidFill>
                            <a:srgbClr val="000000"/>
                          </a:solidFill>
                          <a:latin typeface="Arial Bold"/>
                        </a:rPr>
                        <a:t>Prix U.</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00"/>
                        </a:lnSpc>
                        <a:defRPr/>
                      </a:pPr>
                      <a:r>
                        <a:rPr lang="en-US" sz="865" spc="-24">
                          <a:solidFill>
                            <a:srgbClr val="000000"/>
                          </a:solidFill>
                          <a:latin typeface="Arial Bold"/>
                        </a:rPr>
                        <a:t>Total en HTG</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00"/>
                        </a:lnSpc>
                        <a:defRPr/>
                      </a:pPr>
                      <a:r>
                        <a:rPr lang="en-US" sz="865" spc="-9">
                          <a:solidFill>
                            <a:srgbClr val="000000"/>
                          </a:solidFill>
                          <a:latin typeface="Arial Bold"/>
                        </a:rPr>
                        <a:t>Total en euro</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38"/>
                        </a:lnSpc>
                        <a:defRPr/>
                      </a:pPr>
                      <a:r>
                        <a:rPr lang="en-US" sz="865" spc="-9">
                          <a:solidFill>
                            <a:srgbClr val="000000"/>
                          </a:solidFill>
                          <a:latin typeface="Arial Bold"/>
                        </a:rPr>
                        <a:t>Quantité</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1038"/>
                        </a:lnSpc>
                        <a:defRPr/>
                      </a:pPr>
                      <a:r>
                        <a:rPr lang="en-US" sz="865">
                          <a:solidFill>
                            <a:srgbClr val="000000"/>
                          </a:solidFill>
                          <a:latin typeface="Arial Bold"/>
                        </a:rPr>
                        <a:t>Prix U.</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00"/>
                        </a:lnSpc>
                        <a:defRPr/>
                      </a:pPr>
                      <a:r>
                        <a:rPr lang="en-US" sz="865" spc="-24">
                          <a:solidFill>
                            <a:srgbClr val="000000"/>
                          </a:solidFill>
                          <a:latin typeface="Arial Bold"/>
                        </a:rPr>
                        <a:t>Total en HTG</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00"/>
                        </a:lnSpc>
                        <a:defRPr/>
                      </a:pPr>
                      <a:r>
                        <a:rPr lang="en-US" sz="865" spc="-9">
                          <a:solidFill>
                            <a:srgbClr val="000000"/>
                          </a:solidFill>
                          <a:latin typeface="Arial Bold"/>
                        </a:rPr>
                        <a:t>Total en euro</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8592">
                <a:tc>
                  <a:txBody>
                    <a:bodyPr/>
                    <a:lstStyle/>
                    <a:p>
                      <a:pPr algn="l">
                        <a:lnSpc>
                          <a:spcPts val="976"/>
                        </a:lnSpc>
                        <a:defRPr/>
                      </a:pPr>
                      <a:r>
                        <a:rPr lang="en-US" sz="865">
                          <a:solidFill>
                            <a:srgbClr val="000000"/>
                          </a:solidFill>
                          <a:latin typeface="Arial"/>
                        </a:rPr>
                        <a:t>Matériaux locaux</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a:solidFill>
                            <a:srgbClr val="000000"/>
                          </a:solidFill>
                          <a:latin typeface="Arial Bold"/>
                        </a:rPr>
                        <a:t>22 750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399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a:solidFill>
                            <a:srgbClr val="000000"/>
                          </a:solidFill>
                          <a:latin typeface="Arial Bold"/>
                        </a:rPr>
                        <a:t>21 375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403</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238592">
                <a:tc>
                  <a:txBody>
                    <a:bodyPr/>
                    <a:lstStyle/>
                    <a:p>
                      <a:pPr algn="l">
                        <a:lnSpc>
                          <a:spcPts val="976"/>
                        </a:lnSpc>
                        <a:defRPr/>
                      </a:pPr>
                      <a:r>
                        <a:rPr lang="en-US" sz="865" spc="-9">
                          <a:solidFill>
                            <a:srgbClr val="000000"/>
                          </a:solidFill>
                          <a:latin typeface="Arial"/>
                        </a:rPr>
                        <a:t>Roches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24">
                          <a:solidFill>
                            <a:srgbClr val="000000"/>
                          </a:solidFill>
                          <a:latin typeface="Arial"/>
                        </a:rPr>
                        <a:t>m³</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56003">
                <a:tc>
                  <a:txBody>
                    <a:bodyPr/>
                    <a:lstStyle/>
                    <a:p>
                      <a:pPr algn="l">
                        <a:lnSpc>
                          <a:spcPts val="976"/>
                        </a:lnSpc>
                        <a:defRPr/>
                      </a:pPr>
                      <a:r>
                        <a:rPr lang="en-US" sz="865" spc="-9">
                          <a:solidFill>
                            <a:srgbClr val="000000"/>
                          </a:solidFill>
                          <a:latin typeface="Arial"/>
                        </a:rPr>
                        <a:t>Sable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Camions</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2</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6 500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13 000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228</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2</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6 500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13 000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245</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56003">
                <a:tc>
                  <a:txBody>
                    <a:bodyPr/>
                    <a:lstStyle/>
                    <a:p>
                      <a:pPr algn="l">
                        <a:lnSpc>
                          <a:spcPts val="976"/>
                        </a:lnSpc>
                        <a:defRPr/>
                      </a:pPr>
                      <a:r>
                        <a:rPr lang="en-US" sz="865" spc="-24">
                          <a:solidFill>
                            <a:srgbClr val="000000"/>
                          </a:solidFill>
                          <a:latin typeface="Arial"/>
                        </a:rPr>
                        <a:t>Eau</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19">
                          <a:solidFill>
                            <a:srgbClr val="000000"/>
                          </a:solidFill>
                          <a:latin typeface="Arial"/>
                        </a:rPr>
                        <a:t>drum</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2 250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56003">
                <a:tc>
                  <a:txBody>
                    <a:bodyPr/>
                    <a:lstStyle/>
                    <a:p>
                      <a:pPr algn="l">
                        <a:lnSpc>
                          <a:spcPts val="976"/>
                        </a:lnSpc>
                        <a:defRPr/>
                      </a:pPr>
                      <a:r>
                        <a:rPr lang="en-US" sz="865" spc="-9">
                          <a:solidFill>
                            <a:srgbClr val="000000"/>
                          </a:solidFill>
                          <a:latin typeface="Arial"/>
                        </a:rPr>
                        <a:t>Gravier</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brouette</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60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7 500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132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67</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8 375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158</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8592">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38592">
                <a:tc>
                  <a:txBody>
                    <a:bodyPr/>
                    <a:lstStyle/>
                    <a:p>
                      <a:pPr algn="l">
                        <a:lnSpc>
                          <a:spcPts val="976"/>
                        </a:lnSpc>
                        <a:defRPr/>
                      </a:pPr>
                      <a:r>
                        <a:rPr lang="en-US" sz="865" spc="-9">
                          <a:solidFill>
                            <a:srgbClr val="000000"/>
                          </a:solidFill>
                          <a:latin typeface="Arial"/>
                        </a:rPr>
                        <a:t>Autres matériaux</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a:solidFill>
                            <a:srgbClr val="000000"/>
                          </a:solidFill>
                          <a:latin typeface="Arial Bold"/>
                        </a:rPr>
                        <a:t>55 000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965</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a:solidFill>
                            <a:srgbClr val="000000"/>
                          </a:solidFill>
                          <a:latin typeface="Arial Bold"/>
                        </a:rPr>
                        <a:t>49 775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939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8"/>
                  </a:ext>
                </a:extLst>
              </a:tr>
              <a:tr h="156003">
                <a:tc>
                  <a:txBody>
                    <a:bodyPr/>
                    <a:lstStyle/>
                    <a:p>
                      <a:pPr algn="l">
                        <a:lnSpc>
                          <a:spcPts val="976"/>
                        </a:lnSpc>
                        <a:defRPr/>
                      </a:pPr>
                      <a:r>
                        <a:rPr lang="en-US" sz="865">
                          <a:solidFill>
                            <a:srgbClr val="000000"/>
                          </a:solidFill>
                          <a:latin typeface="Arial"/>
                        </a:rPr>
                        <a:t>Fer 3/8</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barre</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7 500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132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6 750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127</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56003">
                <a:tc>
                  <a:txBody>
                    <a:bodyPr/>
                    <a:lstStyle/>
                    <a:p>
                      <a:pPr algn="l">
                        <a:lnSpc>
                          <a:spcPts val="976"/>
                        </a:lnSpc>
                        <a:defRPr/>
                      </a:pPr>
                      <a:r>
                        <a:rPr lang="en-US" sz="865">
                          <a:solidFill>
                            <a:srgbClr val="000000"/>
                          </a:solidFill>
                          <a:latin typeface="Arial"/>
                        </a:rPr>
                        <a:t>Barres fer 1/2</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barre</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450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6 750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118</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375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5 625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106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38592">
                <a:tc>
                  <a:txBody>
                    <a:bodyPr/>
                    <a:lstStyle/>
                    <a:p>
                      <a:pPr algn="l">
                        <a:lnSpc>
                          <a:spcPts val="976"/>
                        </a:lnSpc>
                        <a:defRPr/>
                      </a:pPr>
                      <a:r>
                        <a:rPr lang="en-US" sz="865" spc="-9">
                          <a:solidFill>
                            <a:srgbClr val="000000"/>
                          </a:solidFill>
                          <a:latin typeface="Arial"/>
                        </a:rPr>
                        <a:t>Planche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24">
                          <a:solidFill>
                            <a:srgbClr val="000000"/>
                          </a:solidFill>
                          <a:latin typeface="Arial"/>
                        </a:rPr>
                        <a:t>dz</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38592">
                <a:tc>
                  <a:txBody>
                    <a:bodyPr/>
                    <a:lstStyle/>
                    <a:p>
                      <a:pPr algn="l">
                        <a:lnSpc>
                          <a:spcPts val="976"/>
                        </a:lnSpc>
                        <a:defRPr/>
                      </a:pPr>
                      <a:r>
                        <a:rPr lang="en-US" sz="865" spc="-19">
                          <a:solidFill>
                            <a:srgbClr val="000000"/>
                          </a:solidFill>
                          <a:latin typeface="Arial"/>
                        </a:rPr>
                        <a:t>Cous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livre</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56003">
                <a:tc>
                  <a:txBody>
                    <a:bodyPr/>
                    <a:lstStyle/>
                    <a:p>
                      <a:pPr algn="l">
                        <a:lnSpc>
                          <a:spcPts val="990"/>
                        </a:lnSpc>
                        <a:defRPr/>
                      </a:pPr>
                      <a:r>
                        <a:rPr lang="en-US" sz="865" spc="-9">
                          <a:solidFill>
                            <a:srgbClr val="000000"/>
                          </a:solidFill>
                          <a:latin typeface="Arial"/>
                        </a:rPr>
                        <a:t>Ciment</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24">
                          <a:solidFill>
                            <a:srgbClr val="000000"/>
                          </a:solidFill>
                          <a:latin typeface="Arial"/>
                        </a:rPr>
                        <a:t>sac</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110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350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a:solidFill>
                            <a:srgbClr val="000000"/>
                          </a:solidFill>
                          <a:latin typeface="Arial"/>
                        </a:rPr>
                        <a:t>38 500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675</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110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340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a:solidFill>
                            <a:srgbClr val="000000"/>
                          </a:solidFill>
                          <a:latin typeface="Arial"/>
                        </a:rPr>
                        <a:t>37 400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706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38592">
                <a:tc>
                  <a:txBody>
                    <a:bodyPr/>
                    <a:lstStyle/>
                    <a:p>
                      <a:pPr algn="l">
                        <a:lnSpc>
                          <a:spcPts val="976"/>
                        </a:lnSpc>
                        <a:defRPr/>
                      </a:pPr>
                      <a:r>
                        <a:rPr lang="en-US" sz="865">
                          <a:solidFill>
                            <a:srgbClr val="000000"/>
                          </a:solidFill>
                          <a:latin typeface="Arial"/>
                        </a:rPr>
                        <a:t>Blocs # 120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Unité</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450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2 250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38592">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38592">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38592">
                <a:tc>
                  <a:txBody>
                    <a:bodyPr/>
                    <a:lstStyle/>
                    <a:p>
                      <a:pPr algn="l">
                        <a:lnSpc>
                          <a:spcPts val="976"/>
                        </a:lnSpc>
                        <a:defRPr/>
                      </a:pPr>
                      <a:r>
                        <a:rPr lang="en-US" sz="865" spc="-9">
                          <a:solidFill>
                            <a:srgbClr val="000000"/>
                          </a:solidFill>
                          <a:latin typeface="Arial"/>
                        </a:rPr>
                        <a:t>Main-d’œuvre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a:solidFill>
                            <a:srgbClr val="000000"/>
                          </a:solidFill>
                          <a:latin typeface="Arial Bold"/>
                        </a:rPr>
                        <a:t>23 700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416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a:solidFill>
                            <a:srgbClr val="000000"/>
                          </a:solidFill>
                          <a:latin typeface="Arial Bold"/>
                        </a:rPr>
                        <a:t>43 100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829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7"/>
                  </a:ext>
                </a:extLst>
              </a:tr>
              <a:tr h="238592">
                <a:tc>
                  <a:txBody>
                    <a:bodyPr/>
                    <a:lstStyle/>
                    <a:p>
                      <a:pPr algn="l">
                        <a:lnSpc>
                          <a:spcPts val="976"/>
                        </a:lnSpc>
                        <a:defRPr/>
                      </a:pPr>
                      <a:r>
                        <a:rPr lang="en-US" sz="865" spc="-9">
                          <a:solidFill>
                            <a:srgbClr val="000000"/>
                          </a:solidFill>
                          <a:latin typeface="Arial"/>
                        </a:rPr>
                        <a:t>Fouille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24">
                          <a:solidFill>
                            <a:srgbClr val="000000"/>
                          </a:solidFill>
                          <a:latin typeface="Arial"/>
                        </a:rPr>
                        <a:t>m³</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12</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12 000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226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56003">
                <a:tc>
                  <a:txBody>
                    <a:bodyPr/>
                    <a:lstStyle/>
                    <a:p>
                      <a:pPr algn="l">
                        <a:lnSpc>
                          <a:spcPts val="990"/>
                        </a:lnSpc>
                        <a:defRPr/>
                      </a:pPr>
                      <a:r>
                        <a:rPr lang="en-US" sz="865">
                          <a:solidFill>
                            <a:srgbClr val="000000"/>
                          </a:solidFill>
                          <a:latin typeface="Arial"/>
                        </a:rPr>
                        <a:t>Boss en chef</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19">
                          <a:solidFill>
                            <a:srgbClr val="000000"/>
                          </a:solidFill>
                          <a:latin typeface="Arial"/>
                        </a:rPr>
                        <a:t>Jour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6</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3 000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53</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18</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9 000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174</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56003">
                <a:tc>
                  <a:txBody>
                    <a:bodyPr/>
                    <a:lstStyle/>
                    <a:p>
                      <a:pPr algn="l">
                        <a:lnSpc>
                          <a:spcPts val="976"/>
                        </a:lnSpc>
                        <a:defRPr/>
                      </a:pPr>
                      <a:r>
                        <a:rPr lang="en-US" sz="865" spc="-9">
                          <a:solidFill>
                            <a:srgbClr val="000000"/>
                          </a:solidFill>
                          <a:latin typeface="Arial"/>
                        </a:rPr>
                        <a:t>Contremaître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19">
                          <a:solidFill>
                            <a:srgbClr val="000000"/>
                          </a:solidFill>
                          <a:latin typeface="Arial"/>
                        </a:rPr>
                        <a:t>Jour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6</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53</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238592">
                <a:tc>
                  <a:txBody>
                    <a:bodyPr/>
                    <a:lstStyle/>
                    <a:p>
                      <a:pPr algn="l">
                        <a:lnSpc>
                          <a:spcPts val="976"/>
                        </a:lnSpc>
                        <a:defRPr/>
                      </a:pPr>
                      <a:r>
                        <a:rPr lang="en-US" sz="865" spc="-19">
                          <a:solidFill>
                            <a:srgbClr val="FFFFFF"/>
                          </a:solidFill>
                          <a:latin typeface="Arial"/>
                        </a:rPr>
                        <a:t>Boss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r">
                        <a:lnSpc>
                          <a:spcPts val="976"/>
                        </a:lnSpc>
                        <a:defRPr/>
                      </a:pPr>
                      <a:r>
                        <a:rPr lang="en-US" sz="865" spc="-48">
                          <a:solidFill>
                            <a:srgbClr val="FFFFFF"/>
                          </a:solidFill>
                          <a:latin typeface="Arial"/>
                        </a:rPr>
                        <a:t>7</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r">
                        <a:lnSpc>
                          <a:spcPts val="976"/>
                        </a:lnSpc>
                        <a:defRPr/>
                      </a:pPr>
                      <a:r>
                        <a:rPr lang="en-US" sz="865" spc="-24">
                          <a:solidFill>
                            <a:srgbClr val="FFFFFF"/>
                          </a:solidFill>
                          <a:latin typeface="Arial"/>
                        </a:rPr>
                        <a:t>400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r">
                        <a:lnSpc>
                          <a:spcPts val="976"/>
                        </a:lnSpc>
                        <a:defRPr/>
                      </a:pPr>
                      <a:r>
                        <a:rPr lang="en-US" sz="865" spc="-24">
                          <a:solidFill>
                            <a:srgbClr val="FFFFFF"/>
                          </a:solidFill>
                          <a:latin typeface="Arial"/>
                        </a:rPr>
                        <a:t>2 800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tc>
                  <a:txBody>
                    <a:bodyPr/>
                    <a:lstStyle/>
                    <a:p>
                      <a:pPr algn="r">
                        <a:lnSpc>
                          <a:spcPts val="976"/>
                        </a:lnSpc>
                        <a:defRPr/>
                      </a:pPr>
                      <a:r>
                        <a:rPr lang="en-US" sz="865" spc="-24">
                          <a:solidFill>
                            <a:srgbClr val="FFFFFF"/>
                          </a:solidFill>
                          <a:latin typeface="Arial"/>
                        </a:rPr>
                        <a:t>54</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7E7E7E"/>
                    </a:solidFill>
                  </a:tcPr>
                </a:tc>
                <a:extLst>
                  <a:ext uri="{0D108BD9-81ED-4DB2-BD59-A6C34878D82A}">
                    <a16:rowId xmlns:a16="http://schemas.microsoft.com/office/drawing/2014/main" val="10021"/>
                  </a:ext>
                </a:extLst>
              </a:tr>
              <a:tr h="156003">
                <a:tc>
                  <a:txBody>
                    <a:bodyPr/>
                    <a:lstStyle/>
                    <a:p>
                      <a:pPr algn="l">
                        <a:lnSpc>
                          <a:spcPts val="976"/>
                        </a:lnSpc>
                        <a:defRPr/>
                      </a:pPr>
                      <a:r>
                        <a:rPr lang="en-US" sz="865" spc="-9">
                          <a:solidFill>
                            <a:srgbClr val="000000"/>
                          </a:solidFill>
                          <a:latin typeface="Arial"/>
                        </a:rPr>
                        <a:t>Maçons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19">
                          <a:solidFill>
                            <a:srgbClr val="000000"/>
                          </a:solidFill>
                          <a:latin typeface="Arial"/>
                        </a:rPr>
                        <a:t>Jour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18</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6 300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111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4</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1 400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27</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156003">
                <a:tc>
                  <a:txBody>
                    <a:bodyPr/>
                    <a:lstStyle/>
                    <a:p>
                      <a:pPr algn="l">
                        <a:lnSpc>
                          <a:spcPts val="976"/>
                        </a:lnSpc>
                        <a:defRPr/>
                      </a:pPr>
                      <a:r>
                        <a:rPr lang="en-US" sz="865" spc="-9">
                          <a:solidFill>
                            <a:srgbClr val="000000"/>
                          </a:solidFill>
                          <a:latin typeface="Arial"/>
                        </a:rPr>
                        <a:t>Maître-pelle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19">
                          <a:solidFill>
                            <a:srgbClr val="000000"/>
                          </a:solidFill>
                          <a:latin typeface="Arial"/>
                        </a:rPr>
                        <a:t>Jour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6</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7</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1 750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34</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156003">
                <a:tc>
                  <a:txBody>
                    <a:bodyPr/>
                    <a:lstStyle/>
                    <a:p>
                      <a:pPr algn="l">
                        <a:lnSpc>
                          <a:spcPts val="976"/>
                        </a:lnSpc>
                        <a:defRPr/>
                      </a:pPr>
                      <a:r>
                        <a:rPr lang="en-US" sz="865" spc="-9">
                          <a:solidFill>
                            <a:srgbClr val="000000"/>
                          </a:solidFill>
                          <a:latin typeface="Arial"/>
                        </a:rPr>
                        <a:t>Manœuvre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19">
                          <a:solidFill>
                            <a:srgbClr val="000000"/>
                          </a:solidFill>
                          <a:latin typeface="Arial"/>
                        </a:rPr>
                        <a:t>Jour</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24</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5 400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95</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24</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225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5 400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104</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238592">
                <a:tc>
                  <a:txBody>
                    <a:bodyPr/>
                    <a:lstStyle/>
                    <a:p>
                      <a:pPr algn="l">
                        <a:lnSpc>
                          <a:spcPts val="990"/>
                        </a:lnSpc>
                        <a:defRPr/>
                      </a:pPr>
                      <a:r>
                        <a:rPr lang="en-US" sz="865" spc="-9">
                          <a:solidFill>
                            <a:srgbClr val="000000"/>
                          </a:solidFill>
                          <a:latin typeface="Arial"/>
                        </a:rPr>
                        <a:t>Autres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18</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4 500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79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43</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250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a:solidFill>
                            <a:srgbClr val="000000"/>
                          </a:solidFill>
                          <a:latin typeface="Arial"/>
                        </a:rPr>
                        <a:t>10 750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208</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238592">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238592">
                <a:tc>
                  <a:txBody>
                    <a:bodyPr/>
                    <a:lstStyle/>
                    <a:p>
                      <a:pPr algn="l">
                        <a:lnSpc>
                          <a:spcPts val="976"/>
                        </a:lnSpc>
                        <a:defRPr/>
                      </a:pPr>
                      <a:r>
                        <a:rPr lang="en-US" sz="865">
                          <a:solidFill>
                            <a:srgbClr val="000000"/>
                          </a:solidFill>
                          <a:latin typeface="Arial"/>
                        </a:rPr>
                        <a:t>Transport matériaux</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a:solidFill>
                            <a:srgbClr val="000000"/>
                          </a:solidFill>
                          <a:latin typeface="Arial Bold"/>
                        </a:rPr>
                        <a:t>11 550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203</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a:solidFill>
                            <a:srgbClr val="000000"/>
                          </a:solidFill>
                          <a:latin typeface="Arial Bold"/>
                        </a:rPr>
                        <a:t>11 550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r">
                        <a:lnSpc>
                          <a:spcPts val="976"/>
                        </a:lnSpc>
                        <a:defRPr/>
                      </a:pPr>
                      <a:r>
                        <a:rPr lang="en-US" sz="865" spc="-24">
                          <a:solidFill>
                            <a:srgbClr val="000000"/>
                          </a:solidFill>
                          <a:latin typeface="Arial Bold"/>
                        </a:rPr>
                        <a:t>218</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27"/>
                  </a:ext>
                </a:extLst>
              </a:tr>
              <a:tr h="156003">
                <a:tc>
                  <a:txBody>
                    <a:bodyPr/>
                    <a:lstStyle/>
                    <a:p>
                      <a:pPr algn="l">
                        <a:lnSpc>
                          <a:spcPts val="976"/>
                        </a:lnSpc>
                        <a:defRPr/>
                      </a:pPr>
                      <a:r>
                        <a:rPr lang="en-US" sz="865" spc="-9">
                          <a:solidFill>
                            <a:srgbClr val="000000"/>
                          </a:solidFill>
                          <a:latin typeface="Arial"/>
                        </a:rPr>
                        <a:t>Ciment</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24">
                          <a:solidFill>
                            <a:srgbClr val="000000"/>
                          </a:solidFill>
                          <a:latin typeface="Arial"/>
                        </a:rPr>
                        <a:t>sac</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110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11 000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193</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110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11 000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208</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8"/>
                  </a:ext>
                </a:extLst>
              </a:tr>
              <a:tr h="156003">
                <a:tc>
                  <a:txBody>
                    <a:bodyPr/>
                    <a:lstStyle/>
                    <a:p>
                      <a:pPr algn="l">
                        <a:lnSpc>
                          <a:spcPts val="976"/>
                        </a:lnSpc>
                        <a:defRPr/>
                      </a:pPr>
                      <a:r>
                        <a:rPr lang="en-US" sz="865">
                          <a:solidFill>
                            <a:srgbClr val="000000"/>
                          </a:solidFill>
                          <a:latin typeface="Arial"/>
                        </a:rPr>
                        <a:t>Débarquement ciment</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24">
                          <a:solidFill>
                            <a:srgbClr val="000000"/>
                          </a:solidFill>
                          <a:latin typeface="Arial"/>
                        </a:rPr>
                        <a:t>sac</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110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110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550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9"/>
                  </a:ext>
                </a:extLst>
              </a:tr>
              <a:tr h="238592">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0"/>
                  </a:ext>
                </a:extLst>
              </a:tr>
              <a:tr h="238592">
                <a:tc>
                  <a:txBody>
                    <a:bodyPr/>
                    <a:lstStyle/>
                    <a:p>
                      <a:pPr algn="l">
                        <a:lnSpc>
                          <a:spcPts val="1000"/>
                        </a:lnSpc>
                        <a:defRPr/>
                      </a:pPr>
                      <a:r>
                        <a:rPr lang="en-US" sz="865" spc="-9">
                          <a:solidFill>
                            <a:srgbClr val="000000"/>
                          </a:solidFill>
                          <a:latin typeface="Arial"/>
                        </a:rPr>
                        <a:t>TOTAL</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a:solidFill>
                            <a:srgbClr val="000000"/>
                          </a:solidFill>
                          <a:latin typeface="Arial Bold"/>
                        </a:rPr>
                        <a:t>113 000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24">
                          <a:solidFill>
                            <a:srgbClr val="000000"/>
                          </a:solidFill>
                          <a:latin typeface="Arial Bold"/>
                        </a:rPr>
                        <a:t>1 982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a:solidFill>
                            <a:srgbClr val="000000"/>
                          </a:solidFill>
                          <a:latin typeface="Arial Bold"/>
                        </a:rPr>
                        <a:t>125 800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24">
                          <a:solidFill>
                            <a:srgbClr val="000000"/>
                          </a:solidFill>
                          <a:latin typeface="Arial Bold"/>
                        </a:rPr>
                        <a:t>2 390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1"/>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676333" y="3880654"/>
            <a:ext cx="6072658" cy="990501"/>
          </a:xfrm>
          <a:prstGeom prst="rect">
            <a:avLst/>
          </a:prstGeom>
        </p:spPr>
        <p:txBody>
          <a:bodyPr lIns="0" tIns="0" rIns="0" bIns="0" rtlCol="0" anchor="t">
            <a:spAutoFit/>
          </a:bodyPr>
          <a:lstStyle/>
          <a:p>
            <a:pPr algn="ctr">
              <a:lnSpc>
                <a:spcPts val="2411"/>
              </a:lnSpc>
            </a:pPr>
            <a:r>
              <a:rPr lang="en-US" sz="2446" dirty="0">
                <a:solidFill>
                  <a:srgbClr val="000000"/>
                </a:solidFill>
                <a:latin typeface="Arial Bold"/>
              </a:rPr>
              <a:t>BILAN DES BENEFICIAIRES DE CASH FOR WORK ET PRESTATAIRES</a:t>
            </a:r>
          </a:p>
          <a:p>
            <a:pPr algn="ctr">
              <a:lnSpc>
                <a:spcPts val="2411"/>
              </a:lnSpc>
            </a:pPr>
            <a:r>
              <a:rPr lang="en-US" sz="2446" spc="-43" dirty="0">
                <a:solidFill>
                  <a:srgbClr val="000000"/>
                </a:solidFill>
                <a:latin typeface="Arial Bold"/>
              </a:rPr>
              <a:t>CF4-Bois Masa</a:t>
            </a:r>
          </a:p>
        </p:txBody>
      </p:sp>
      <p:graphicFrame>
        <p:nvGraphicFramePr>
          <p:cNvPr id="6" name="Table 6"/>
          <p:cNvGraphicFramePr>
            <a:graphicFrameLocks noGrp="1"/>
          </p:cNvGraphicFramePr>
          <p:nvPr/>
        </p:nvGraphicFramePr>
        <p:xfrm>
          <a:off x="1028700" y="1909430"/>
          <a:ext cx="5732069" cy="1865377"/>
        </p:xfrm>
        <a:graphic>
          <a:graphicData uri="http://schemas.openxmlformats.org/drawingml/2006/table">
            <a:tbl>
              <a:tblPr/>
              <a:tblGrid>
                <a:gridCol w="1657515">
                  <a:extLst>
                    <a:ext uri="{9D8B030D-6E8A-4147-A177-3AD203B41FA5}">
                      <a16:colId xmlns:a16="http://schemas.microsoft.com/office/drawing/2014/main" val="20000"/>
                    </a:ext>
                  </a:extLst>
                </a:gridCol>
                <a:gridCol w="921543">
                  <a:extLst>
                    <a:ext uri="{9D8B030D-6E8A-4147-A177-3AD203B41FA5}">
                      <a16:colId xmlns:a16="http://schemas.microsoft.com/office/drawing/2014/main" val="20001"/>
                    </a:ext>
                  </a:extLst>
                </a:gridCol>
                <a:gridCol w="460197">
                  <a:extLst>
                    <a:ext uri="{9D8B030D-6E8A-4147-A177-3AD203B41FA5}">
                      <a16:colId xmlns:a16="http://schemas.microsoft.com/office/drawing/2014/main" val="20002"/>
                    </a:ext>
                  </a:extLst>
                </a:gridCol>
                <a:gridCol w="1311074">
                  <a:extLst>
                    <a:ext uri="{9D8B030D-6E8A-4147-A177-3AD203B41FA5}">
                      <a16:colId xmlns:a16="http://schemas.microsoft.com/office/drawing/2014/main" val="20003"/>
                    </a:ext>
                  </a:extLst>
                </a:gridCol>
                <a:gridCol w="921543">
                  <a:extLst>
                    <a:ext uri="{9D8B030D-6E8A-4147-A177-3AD203B41FA5}">
                      <a16:colId xmlns:a16="http://schemas.microsoft.com/office/drawing/2014/main" val="20004"/>
                    </a:ext>
                  </a:extLst>
                </a:gridCol>
                <a:gridCol w="460197">
                  <a:extLst>
                    <a:ext uri="{9D8B030D-6E8A-4147-A177-3AD203B41FA5}">
                      <a16:colId xmlns:a16="http://schemas.microsoft.com/office/drawing/2014/main" val="20005"/>
                    </a:ext>
                  </a:extLst>
                </a:gridCol>
              </a:tblGrid>
              <a:tr h="193386">
                <a:tc gridSpan="3">
                  <a:txBody>
                    <a:bodyPr/>
                    <a:lstStyle/>
                    <a:p>
                      <a:pPr algn="ctr">
                        <a:lnSpc>
                          <a:spcPts val="1000"/>
                        </a:lnSpc>
                        <a:defRPr/>
                      </a:pPr>
                      <a:r>
                        <a:rPr lang="en-US" sz="865" spc="-9">
                          <a:solidFill>
                            <a:srgbClr val="000000"/>
                          </a:solidFill>
                          <a:latin typeface="Arial Bold"/>
                        </a:rPr>
                        <a:t>Prestation</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9">
                          <a:solidFill>
                            <a:srgbClr val="000000"/>
                          </a:solidFill>
                          <a:latin typeface="Arial Bold"/>
                        </a:rPr>
                        <a:t>Prestation</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spc="-9">
                          <a:solidFill>
                            <a:srgbClr val="000000"/>
                          </a:solidFill>
                          <a:latin typeface="Arial Bold"/>
                        </a:rPr>
                        <a:t>Prestation</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gridSpan="3">
                  <a:txBody>
                    <a:bodyPr/>
                    <a:lstStyle/>
                    <a:p>
                      <a:pPr algn="ctr">
                        <a:lnSpc>
                          <a:spcPts val="1000"/>
                        </a:lnSpc>
                        <a:defRPr/>
                      </a:pPr>
                      <a:r>
                        <a:rPr lang="en-US" sz="865">
                          <a:solidFill>
                            <a:srgbClr val="000000"/>
                          </a:solidFill>
                          <a:latin typeface="Arial Bold"/>
                        </a:rPr>
                        <a:t>Cash for work</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a:solidFill>
                            <a:srgbClr val="000000"/>
                          </a:solidFill>
                          <a:latin typeface="Arial Bold"/>
                        </a:rPr>
                        <a:t>Cash for work</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0"/>
                        </a:lnSpc>
                        <a:defRPr/>
                      </a:pPr>
                      <a:r>
                        <a:rPr lang="en-US" sz="865">
                          <a:solidFill>
                            <a:srgbClr val="000000"/>
                          </a:solidFill>
                          <a:latin typeface="Arial Bold"/>
                        </a:rPr>
                        <a:t>Cash for work</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0225">
                <a:tc>
                  <a:txBody>
                    <a:bodyPr/>
                    <a:lstStyle/>
                    <a:p>
                      <a:pPr algn="l">
                        <a:lnSpc>
                          <a:spcPts val="1038"/>
                        </a:lnSpc>
                        <a:defRPr/>
                      </a:pPr>
                      <a:r>
                        <a:rPr lang="en-US" sz="865" spc="-9">
                          <a:solidFill>
                            <a:srgbClr val="000000"/>
                          </a:solidFill>
                          <a:latin typeface="Arial Bold"/>
                        </a:rPr>
                        <a:t>Descriptif</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38"/>
                        </a:lnSpc>
                        <a:defRPr/>
                      </a:pPr>
                      <a:r>
                        <a:rPr lang="en-US" sz="865" spc="-9">
                          <a:solidFill>
                            <a:srgbClr val="000000"/>
                          </a:solidFill>
                          <a:latin typeface="Arial Bold"/>
                        </a:rPr>
                        <a:t>Prévisionnel</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ctr">
                        <a:lnSpc>
                          <a:spcPts val="1038"/>
                        </a:lnSpc>
                        <a:defRPr/>
                      </a:pPr>
                      <a:r>
                        <a:rPr lang="en-US" sz="865" spc="-19">
                          <a:solidFill>
                            <a:srgbClr val="000000"/>
                          </a:solidFill>
                          <a:latin typeface="Arial Bold"/>
                        </a:rPr>
                        <a:t>Réel</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38"/>
                        </a:lnSpc>
                        <a:defRPr/>
                      </a:pPr>
                      <a:r>
                        <a:rPr lang="en-US" sz="865" spc="-9">
                          <a:solidFill>
                            <a:srgbClr val="000000"/>
                          </a:solidFill>
                          <a:latin typeface="Arial Bold"/>
                        </a:rPr>
                        <a:t>Descriptif</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38"/>
                        </a:lnSpc>
                        <a:defRPr/>
                      </a:pPr>
                      <a:r>
                        <a:rPr lang="en-US" sz="865" spc="-9">
                          <a:solidFill>
                            <a:srgbClr val="000000"/>
                          </a:solidFill>
                          <a:latin typeface="Arial Bold"/>
                        </a:rPr>
                        <a:t>Prévisionnel</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1038"/>
                        </a:lnSpc>
                        <a:defRPr/>
                      </a:pPr>
                      <a:r>
                        <a:rPr lang="en-US" sz="865" spc="-19">
                          <a:solidFill>
                            <a:srgbClr val="000000"/>
                          </a:solidFill>
                          <a:latin typeface="Arial Bold"/>
                        </a:rPr>
                        <a:t>Réel</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40270">
                <a:tc>
                  <a:txBody>
                    <a:bodyPr/>
                    <a:lstStyle/>
                    <a:p>
                      <a:pPr algn="l">
                        <a:lnSpc>
                          <a:spcPts val="1038"/>
                        </a:lnSpc>
                        <a:defRPr/>
                      </a:pPr>
                      <a:r>
                        <a:rPr lang="en-US" sz="865">
                          <a:solidFill>
                            <a:srgbClr val="000000"/>
                          </a:solidFill>
                          <a:latin typeface="Arial"/>
                        </a:rPr>
                        <a:t>Prestataires locaux</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990"/>
                        </a:lnSpc>
                        <a:defRPr/>
                      </a:pPr>
                      <a:r>
                        <a:rPr lang="en-US" sz="865">
                          <a:solidFill>
                            <a:srgbClr val="000000"/>
                          </a:solidFill>
                          <a:latin typeface="Arial"/>
                        </a:rPr>
                        <a:t>Main d'œuvre local</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139238">
                <a:tc>
                  <a:txBody>
                    <a:bodyPr/>
                    <a:lstStyle/>
                    <a:p>
                      <a:pPr algn="l">
                        <a:lnSpc>
                          <a:spcPts val="990"/>
                        </a:lnSpc>
                        <a:defRPr/>
                      </a:pPr>
                      <a:r>
                        <a:rPr lang="en-US" sz="865">
                          <a:solidFill>
                            <a:srgbClr val="000000"/>
                          </a:solidFill>
                          <a:latin typeface="Arial"/>
                        </a:rPr>
                        <a:t>Achat + livraison roche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ctr">
                        <a:lnSpc>
                          <a:spcPts val="990"/>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9">
                          <a:solidFill>
                            <a:srgbClr val="000000"/>
                          </a:solidFill>
                          <a:latin typeface="Arial"/>
                        </a:rPr>
                        <a:t>Fouille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38723">
                <a:tc>
                  <a:txBody>
                    <a:bodyPr/>
                    <a:lstStyle/>
                    <a:p>
                      <a:pPr algn="l">
                        <a:lnSpc>
                          <a:spcPts val="976"/>
                        </a:lnSpc>
                        <a:defRPr/>
                      </a:pPr>
                      <a:r>
                        <a:rPr lang="en-US" sz="865">
                          <a:solidFill>
                            <a:srgbClr val="000000"/>
                          </a:solidFill>
                          <a:latin typeface="Arial"/>
                        </a:rPr>
                        <a:t>Achat + livraison sable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ct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a:solidFill>
                            <a:srgbClr val="000000"/>
                          </a:solidFill>
                          <a:latin typeface="Arial"/>
                        </a:rPr>
                        <a:t>Boss chef</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38723">
                <a:tc>
                  <a:txBody>
                    <a:bodyPr/>
                    <a:lstStyle/>
                    <a:p>
                      <a:pPr algn="l">
                        <a:lnSpc>
                          <a:spcPts val="976"/>
                        </a:lnSpc>
                        <a:defRPr/>
                      </a:pPr>
                      <a:r>
                        <a:rPr lang="en-US" sz="865">
                          <a:solidFill>
                            <a:srgbClr val="000000"/>
                          </a:solidFill>
                          <a:latin typeface="Arial"/>
                        </a:rPr>
                        <a:t>Achat + livraison d'eau</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ct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9">
                          <a:solidFill>
                            <a:srgbClr val="000000"/>
                          </a:solidFill>
                          <a:latin typeface="Arial"/>
                        </a:rPr>
                        <a:t>Contremaître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38723">
                <a:tc>
                  <a:txBody>
                    <a:bodyPr/>
                    <a:lstStyle/>
                    <a:p>
                      <a:pPr algn="l">
                        <a:lnSpc>
                          <a:spcPts val="976"/>
                        </a:lnSpc>
                        <a:defRPr/>
                      </a:pPr>
                      <a:r>
                        <a:rPr lang="en-US" sz="865">
                          <a:solidFill>
                            <a:srgbClr val="000000"/>
                          </a:solidFill>
                          <a:latin typeface="Arial"/>
                        </a:rPr>
                        <a:t>Achat + livraison gravier</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ctr">
                        <a:lnSpc>
                          <a:spcPts val="976"/>
                        </a:lnSpc>
                        <a:defRPr/>
                      </a:pPr>
                      <a:r>
                        <a:rPr lang="en-US" sz="865" spc="-48">
                          <a:solidFill>
                            <a:srgbClr val="000000"/>
                          </a:solidFill>
                          <a:latin typeface="Arial"/>
                        </a:rPr>
                        <a:t>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spc="-19">
                          <a:solidFill>
                            <a:srgbClr val="000000"/>
                          </a:solidFill>
                          <a:latin typeface="Arial"/>
                        </a:rPr>
                        <a:t>Maçon</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3</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7</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38723">
                <a:tc>
                  <a:txBody>
                    <a:bodyPr/>
                    <a:lstStyle/>
                    <a:p>
                      <a:pPr algn="l">
                        <a:lnSpc>
                          <a:spcPts val="976"/>
                        </a:lnSpc>
                        <a:defRPr/>
                      </a:pPr>
                      <a:r>
                        <a:rPr lang="en-US" sz="865" spc="-9">
                          <a:solidFill>
                            <a:srgbClr val="000000"/>
                          </a:solidFill>
                          <a:latin typeface="Arial"/>
                        </a:rPr>
                        <a:t>Achat ciment</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ct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76"/>
                        </a:lnSpc>
                        <a:defRPr/>
                      </a:pPr>
                      <a:r>
                        <a:rPr lang="en-US" sz="865">
                          <a:solidFill>
                            <a:srgbClr val="000000"/>
                          </a:solidFill>
                          <a:latin typeface="Arial"/>
                        </a:rPr>
                        <a:t>Maitre Pelle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39754">
                <a:tc>
                  <a:txBody>
                    <a:bodyPr/>
                    <a:lstStyle/>
                    <a:p>
                      <a:pPr algn="l">
                        <a:lnSpc>
                          <a:spcPts val="990"/>
                        </a:lnSpc>
                        <a:defRPr/>
                      </a:pPr>
                      <a:r>
                        <a:rPr lang="en-US" sz="865">
                          <a:solidFill>
                            <a:srgbClr val="000000"/>
                          </a:solidFill>
                          <a:latin typeface="Arial"/>
                        </a:rPr>
                        <a:t>Transport ciment</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ctr">
                        <a:lnSpc>
                          <a:spcPts val="990"/>
                        </a:lnSpc>
                        <a:defRPr/>
                      </a:pPr>
                      <a:r>
                        <a:rPr lang="en-US" sz="865" spc="-48">
                          <a:solidFill>
                            <a:srgbClr val="000000"/>
                          </a:solidFill>
                          <a:latin typeface="Arial"/>
                        </a:rPr>
                        <a:t>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l">
                        <a:lnSpc>
                          <a:spcPts val="990"/>
                        </a:lnSpc>
                        <a:defRPr/>
                      </a:pPr>
                      <a:r>
                        <a:rPr lang="en-US" sz="865" spc="-9">
                          <a:solidFill>
                            <a:srgbClr val="000000"/>
                          </a:solidFill>
                          <a:latin typeface="Arial"/>
                        </a:rPr>
                        <a:t>Manœuvre</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4</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48">
                          <a:solidFill>
                            <a:srgbClr val="000000"/>
                          </a:solidFill>
                          <a:latin typeface="Arial"/>
                        </a:rPr>
                        <a:t>8</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46458">
                <a:tc>
                  <a:txBody>
                    <a:bodyPr/>
                    <a:lstStyle/>
                    <a:p>
                      <a:pPr algn="l">
                        <a:lnSpc>
                          <a:spcPts val="1615"/>
                        </a:lnSpc>
                        <a:defRPr/>
                      </a:pP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009"/>
                        </a:lnSpc>
                        <a:defRPr/>
                      </a:pPr>
                      <a:r>
                        <a:rPr lang="en-US" sz="865" spc="-9">
                          <a:solidFill>
                            <a:srgbClr val="000000"/>
                          </a:solidFill>
                          <a:latin typeface="Arial"/>
                        </a:rPr>
                        <a:t>Autres</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9"/>
                        </a:lnSpc>
                        <a:defRPr/>
                      </a:pPr>
                      <a:r>
                        <a:rPr lang="en-US" sz="865" spc="-48">
                          <a:solidFill>
                            <a:srgbClr val="000000"/>
                          </a:solidFill>
                          <a:latin typeface="Arial"/>
                        </a:rPr>
                        <a:t>3</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9"/>
                        </a:lnSpc>
                        <a:defRPr/>
                      </a:pPr>
                      <a:r>
                        <a:rPr lang="en-US" sz="865" spc="-48">
                          <a:solidFill>
                            <a:srgbClr val="000000"/>
                          </a:solidFill>
                          <a:latin typeface="Arial"/>
                        </a:rPr>
                        <a:t>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54193">
                <a:tc>
                  <a:txBody>
                    <a:bodyPr/>
                    <a:lstStyle/>
                    <a:p>
                      <a:pPr algn="r">
                        <a:lnSpc>
                          <a:spcPts val="1000"/>
                        </a:lnSpc>
                        <a:defRPr/>
                      </a:pPr>
                      <a:r>
                        <a:rPr lang="en-US" sz="865" spc="-9">
                          <a:solidFill>
                            <a:srgbClr val="000000"/>
                          </a:solidFill>
                          <a:latin typeface="Arial Bold"/>
                        </a:rPr>
                        <a:t>Total</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48">
                          <a:solidFill>
                            <a:srgbClr val="000000"/>
                          </a:solidFill>
                          <a:latin typeface="Arial Bold"/>
                        </a:rPr>
                        <a:t>5</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l">
                        <a:lnSpc>
                          <a:spcPts val="1615"/>
                        </a:lnSpc>
                        <a:defRPr/>
                      </a:pP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9">
                          <a:solidFill>
                            <a:srgbClr val="000000"/>
                          </a:solidFill>
                          <a:latin typeface="Arial Bold"/>
                        </a:rPr>
                        <a:t>Total</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24">
                          <a:solidFill>
                            <a:srgbClr val="000000"/>
                          </a:solidFill>
                          <a:latin typeface="Arial Bold"/>
                        </a:rPr>
                        <a:t>13</a:t>
                      </a:r>
                      <a:endParaRPr lang="en-US" sz="1100"/>
                    </a:p>
                  </a:txBody>
                  <a:tcPr marL="0" marR="0" marT="0" marB="0" anchor="ctr">
                    <a:lnL w="5873"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24">
                          <a:solidFill>
                            <a:srgbClr val="000000"/>
                          </a:solidFill>
                          <a:latin typeface="Arial Bold"/>
                        </a:rPr>
                        <a:t>21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graphicFrame>
        <p:nvGraphicFramePr>
          <p:cNvPr id="7" name="Table 7"/>
          <p:cNvGraphicFramePr>
            <a:graphicFrameLocks noGrp="1"/>
          </p:cNvGraphicFramePr>
          <p:nvPr/>
        </p:nvGraphicFramePr>
        <p:xfrm>
          <a:off x="1028701" y="4105334"/>
          <a:ext cx="3030480" cy="998415"/>
        </p:xfrm>
        <a:graphic>
          <a:graphicData uri="http://schemas.openxmlformats.org/drawingml/2006/table">
            <a:tbl>
              <a:tblPr/>
              <a:tblGrid>
                <a:gridCol w="1649358">
                  <a:extLst>
                    <a:ext uri="{9D8B030D-6E8A-4147-A177-3AD203B41FA5}">
                      <a16:colId xmlns:a16="http://schemas.microsoft.com/office/drawing/2014/main" val="20000"/>
                    </a:ext>
                  </a:extLst>
                </a:gridCol>
                <a:gridCol w="923982">
                  <a:extLst>
                    <a:ext uri="{9D8B030D-6E8A-4147-A177-3AD203B41FA5}">
                      <a16:colId xmlns:a16="http://schemas.microsoft.com/office/drawing/2014/main" val="20001"/>
                    </a:ext>
                  </a:extLst>
                </a:gridCol>
                <a:gridCol w="457140">
                  <a:extLst>
                    <a:ext uri="{9D8B030D-6E8A-4147-A177-3AD203B41FA5}">
                      <a16:colId xmlns:a16="http://schemas.microsoft.com/office/drawing/2014/main" val="20002"/>
                    </a:ext>
                  </a:extLst>
                </a:gridCol>
              </a:tblGrid>
              <a:tr h="151933">
                <a:tc rowSpan="2">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gridSpan="2">
                  <a:txBody>
                    <a:bodyPr/>
                    <a:lstStyle/>
                    <a:p>
                      <a:pPr algn="l">
                        <a:lnSpc>
                          <a:spcPts val="1009"/>
                        </a:lnSpc>
                        <a:defRPr/>
                      </a:pPr>
                      <a:r>
                        <a:rPr lang="en-US" sz="865" spc="-9">
                          <a:solidFill>
                            <a:srgbClr val="000000"/>
                          </a:solidFill>
                          <a:latin typeface="Arial Bold"/>
                        </a:rPr>
                        <a:t>Prévisionnel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l">
                        <a:lnSpc>
                          <a:spcPts val="1009"/>
                        </a:lnSpc>
                        <a:defRPr/>
                      </a:pPr>
                      <a:r>
                        <a:rPr lang="en-US" sz="865" spc="-9">
                          <a:solidFill>
                            <a:srgbClr val="000000"/>
                          </a:solidFill>
                          <a:latin typeface="Arial Bold"/>
                        </a:rPr>
                        <a:t>Prévisionnel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0923">
                <a:tc vMerge="1">
                  <a:txBody>
                    <a:bodyPr/>
                    <a:lstStyle/>
                    <a:p>
                      <a:pPr algn="l">
                        <a:lnSpc>
                          <a:spcPts val="1615"/>
                        </a:lnSpc>
                        <a:defRPr/>
                      </a:pPr>
                      <a:endParaRPr lang="en-US" sz="1100"/>
                    </a:p>
                  </a:txBody>
                  <a:tcPr marL="0" marR="0" marT="0" marB="0" anchor="ctr">
                    <a:lnL w="4405"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4405"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ctr">
                        <a:lnSpc>
                          <a:spcPts val="1000"/>
                        </a:lnSpc>
                        <a:defRPr/>
                      </a:pPr>
                      <a:r>
                        <a:rPr lang="en-US" sz="865" spc="-24">
                          <a:solidFill>
                            <a:srgbClr val="000000"/>
                          </a:solidFill>
                          <a:latin typeface="Arial Bold"/>
                        </a:rPr>
                        <a:t>HTG</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9">
                          <a:solidFill>
                            <a:srgbClr val="000000"/>
                          </a:solidFill>
                          <a:latin typeface="Arial Bold"/>
                        </a:rPr>
                        <a:t>Euros</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43352">
                <a:tc>
                  <a:txBody>
                    <a:bodyPr/>
                    <a:lstStyle/>
                    <a:p>
                      <a:pPr algn="l">
                        <a:lnSpc>
                          <a:spcPts val="976"/>
                        </a:lnSpc>
                        <a:defRPr/>
                      </a:pPr>
                      <a:r>
                        <a:rPr lang="en-US" sz="865">
                          <a:solidFill>
                            <a:srgbClr val="000000"/>
                          </a:solidFill>
                          <a:latin typeface="Arial"/>
                        </a:rPr>
                        <a:t>Prestataires locaux</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34 300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602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7295">
                <a:tc>
                  <a:txBody>
                    <a:bodyPr/>
                    <a:lstStyle/>
                    <a:p>
                      <a:pPr algn="l">
                        <a:lnSpc>
                          <a:spcPts val="990"/>
                        </a:lnSpc>
                        <a:defRPr/>
                      </a:pPr>
                      <a:r>
                        <a:rPr lang="en-US" sz="865">
                          <a:solidFill>
                            <a:srgbClr val="000000"/>
                          </a:solidFill>
                          <a:latin typeface="Arial"/>
                        </a:rPr>
                        <a:t>Main d'œuvre locale</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a:solidFill>
                            <a:srgbClr val="000000"/>
                          </a:solidFill>
                          <a:latin typeface="Arial"/>
                        </a:rPr>
                        <a:t>23 700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416</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35780">
                <a:tc>
                  <a:txBody>
                    <a:bodyPr/>
                    <a:lstStyle/>
                    <a:p>
                      <a:pPr algn="l">
                        <a:lnSpc>
                          <a:spcPts val="990"/>
                        </a:lnSpc>
                        <a:defRPr/>
                      </a:pPr>
                      <a:r>
                        <a:rPr lang="en-US" sz="865" spc="-9">
                          <a:solidFill>
                            <a:srgbClr val="000000"/>
                          </a:solidFill>
                          <a:latin typeface="Arial"/>
                        </a:rPr>
                        <a:t>Total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a:solidFill>
                            <a:srgbClr val="000000"/>
                          </a:solidFill>
                          <a:latin typeface="Arial"/>
                        </a:rPr>
                        <a:t>58 000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1 018</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35780">
                <a:tc>
                  <a:txBody>
                    <a:bodyPr/>
                    <a:lstStyle/>
                    <a:p>
                      <a:pPr algn="l">
                        <a:lnSpc>
                          <a:spcPts val="976"/>
                        </a:lnSpc>
                        <a:defRPr/>
                      </a:pPr>
                      <a:r>
                        <a:rPr lang="en-US" sz="865" spc="-9">
                          <a:solidFill>
                            <a:srgbClr val="000000"/>
                          </a:solidFill>
                          <a:latin typeface="Arial"/>
                        </a:rPr>
                        <a:t>Total chantier</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a:solidFill>
                            <a:srgbClr val="000000"/>
                          </a:solidFill>
                          <a:latin typeface="Arial"/>
                        </a:rPr>
                        <a:t>113 000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1 982</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43352">
                <a:tc>
                  <a:txBody>
                    <a:bodyPr/>
                    <a:lstStyle/>
                    <a:p>
                      <a:pPr algn="l">
                        <a:lnSpc>
                          <a:spcPts val="1000"/>
                        </a:lnSpc>
                        <a:defRPr/>
                      </a:pPr>
                      <a:r>
                        <a:rPr lang="en-US" sz="865">
                          <a:solidFill>
                            <a:srgbClr val="000000"/>
                          </a:solidFill>
                          <a:latin typeface="Arial"/>
                        </a:rPr>
                        <a:t>Indice %</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24">
                          <a:solidFill>
                            <a:srgbClr val="000000"/>
                          </a:solidFill>
                          <a:latin typeface="Arial Bold"/>
                        </a:rPr>
                        <a:t>51</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24">
                          <a:solidFill>
                            <a:srgbClr val="000000"/>
                          </a:solidFill>
                          <a:latin typeface="Arial Bold"/>
                        </a:rPr>
                        <a:t>51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graphicFrame>
        <p:nvGraphicFramePr>
          <p:cNvPr id="8" name="Table 8"/>
          <p:cNvGraphicFramePr>
            <a:graphicFrameLocks noGrp="1"/>
          </p:cNvGraphicFramePr>
          <p:nvPr/>
        </p:nvGraphicFramePr>
        <p:xfrm>
          <a:off x="5573423" y="4105334"/>
          <a:ext cx="1374287" cy="998415"/>
        </p:xfrm>
        <a:graphic>
          <a:graphicData uri="http://schemas.openxmlformats.org/drawingml/2006/table">
            <a:tbl>
              <a:tblPr/>
              <a:tblGrid>
                <a:gridCol w="920348">
                  <a:extLst>
                    <a:ext uri="{9D8B030D-6E8A-4147-A177-3AD203B41FA5}">
                      <a16:colId xmlns:a16="http://schemas.microsoft.com/office/drawing/2014/main" val="20000"/>
                    </a:ext>
                  </a:extLst>
                </a:gridCol>
                <a:gridCol w="453939">
                  <a:extLst>
                    <a:ext uri="{9D8B030D-6E8A-4147-A177-3AD203B41FA5}">
                      <a16:colId xmlns:a16="http://schemas.microsoft.com/office/drawing/2014/main" val="20001"/>
                    </a:ext>
                  </a:extLst>
                </a:gridCol>
              </a:tblGrid>
              <a:tr h="151933">
                <a:tc gridSpan="2">
                  <a:txBody>
                    <a:bodyPr/>
                    <a:lstStyle/>
                    <a:p>
                      <a:pPr algn="ctr">
                        <a:lnSpc>
                          <a:spcPts val="1009"/>
                        </a:lnSpc>
                        <a:defRPr/>
                      </a:pPr>
                      <a:r>
                        <a:rPr lang="en-US" sz="865" spc="-19">
                          <a:solidFill>
                            <a:srgbClr val="000000"/>
                          </a:solidFill>
                          <a:latin typeface="Arial Bold"/>
                        </a:rPr>
                        <a:t>Réel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hMerge="1">
                  <a:txBody>
                    <a:bodyPr/>
                    <a:lstStyle/>
                    <a:p>
                      <a:pPr algn="ctr">
                        <a:lnSpc>
                          <a:spcPts val="1009"/>
                        </a:lnSpc>
                        <a:defRPr/>
                      </a:pPr>
                      <a:r>
                        <a:rPr lang="en-US" sz="865" spc="-19">
                          <a:solidFill>
                            <a:srgbClr val="000000"/>
                          </a:solidFill>
                          <a:latin typeface="Arial Bold"/>
                        </a:rPr>
                        <a:t>Réel</a:t>
                      </a:r>
                      <a:endParaRPr lang="en-US" sz="1100"/>
                    </a:p>
                  </a:txBody>
                  <a:tcPr marL="0" marR="0" marT="0" marB="0" anchor="ctr">
                    <a:lnL w="11746"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0923">
                <a:tc>
                  <a:txBody>
                    <a:bodyPr/>
                    <a:lstStyle/>
                    <a:p>
                      <a:pPr algn="ctr">
                        <a:lnSpc>
                          <a:spcPts val="1000"/>
                        </a:lnSpc>
                        <a:defRPr/>
                      </a:pPr>
                      <a:r>
                        <a:rPr lang="en-US" sz="865" spc="-24">
                          <a:solidFill>
                            <a:srgbClr val="000000"/>
                          </a:solidFill>
                          <a:latin typeface="Arial Bold"/>
                        </a:rPr>
                        <a:t>HTG</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9">
                          <a:solidFill>
                            <a:srgbClr val="000000"/>
                          </a:solidFill>
                          <a:latin typeface="Arial Bold"/>
                        </a:rPr>
                        <a:t>Euros</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43352">
                <a:tc>
                  <a:txBody>
                    <a:bodyPr/>
                    <a:lstStyle/>
                    <a:p>
                      <a:pPr algn="r">
                        <a:lnSpc>
                          <a:spcPts val="976"/>
                        </a:lnSpc>
                        <a:defRPr/>
                      </a:pPr>
                      <a:r>
                        <a:rPr lang="en-US" sz="865">
                          <a:solidFill>
                            <a:srgbClr val="000000"/>
                          </a:solidFill>
                          <a:latin typeface="Arial"/>
                        </a:rPr>
                        <a:t>32 925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621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11746"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7295">
                <a:tc>
                  <a:txBody>
                    <a:bodyPr/>
                    <a:lstStyle/>
                    <a:p>
                      <a:pPr algn="r">
                        <a:lnSpc>
                          <a:spcPts val="990"/>
                        </a:lnSpc>
                        <a:defRPr/>
                      </a:pPr>
                      <a:r>
                        <a:rPr lang="en-US" sz="865">
                          <a:solidFill>
                            <a:srgbClr val="000000"/>
                          </a:solidFill>
                          <a:latin typeface="Arial"/>
                        </a:rPr>
                        <a:t>43 100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829</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35780">
                <a:tc>
                  <a:txBody>
                    <a:bodyPr/>
                    <a:lstStyle/>
                    <a:p>
                      <a:pPr algn="r">
                        <a:lnSpc>
                          <a:spcPts val="990"/>
                        </a:lnSpc>
                        <a:defRPr/>
                      </a:pPr>
                      <a:r>
                        <a:rPr lang="en-US" sz="865">
                          <a:solidFill>
                            <a:srgbClr val="000000"/>
                          </a:solidFill>
                          <a:latin typeface="Arial"/>
                        </a:rPr>
                        <a:t>76 025</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90"/>
                        </a:lnSpc>
                        <a:defRPr/>
                      </a:pPr>
                      <a:r>
                        <a:rPr lang="en-US" sz="865" spc="-24">
                          <a:solidFill>
                            <a:srgbClr val="000000"/>
                          </a:solidFill>
                          <a:latin typeface="Arial"/>
                        </a:rPr>
                        <a:t>1 451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35780">
                <a:tc>
                  <a:txBody>
                    <a:bodyPr/>
                    <a:lstStyle/>
                    <a:p>
                      <a:pPr algn="r">
                        <a:lnSpc>
                          <a:spcPts val="976"/>
                        </a:lnSpc>
                        <a:defRPr/>
                      </a:pPr>
                      <a:r>
                        <a:rPr lang="en-US" sz="865">
                          <a:solidFill>
                            <a:srgbClr val="000000"/>
                          </a:solidFill>
                          <a:latin typeface="Arial"/>
                        </a:rPr>
                        <a:t>125 800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tc>
                  <a:txBody>
                    <a:bodyPr/>
                    <a:lstStyle/>
                    <a:p>
                      <a:pPr algn="r">
                        <a:lnSpc>
                          <a:spcPts val="976"/>
                        </a:lnSpc>
                        <a:defRPr/>
                      </a:pPr>
                      <a:r>
                        <a:rPr lang="en-US" sz="865" spc="-24">
                          <a:solidFill>
                            <a:srgbClr val="000000"/>
                          </a:solidFill>
                          <a:latin typeface="Arial"/>
                        </a:rPr>
                        <a:t>2 390</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587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43352">
                <a:tc>
                  <a:txBody>
                    <a:bodyPr/>
                    <a:lstStyle/>
                    <a:p>
                      <a:pPr algn="r">
                        <a:lnSpc>
                          <a:spcPts val="1000"/>
                        </a:lnSpc>
                        <a:defRPr/>
                      </a:pPr>
                      <a:r>
                        <a:rPr lang="en-US" sz="865" spc="-24">
                          <a:solidFill>
                            <a:srgbClr val="000000"/>
                          </a:solidFill>
                          <a:latin typeface="Arial Bold"/>
                        </a:rPr>
                        <a:t>60</a:t>
                      </a:r>
                      <a:endParaRPr lang="en-US" sz="1100"/>
                    </a:p>
                  </a:txBody>
                  <a:tcPr marL="0" marR="0" marT="0" marB="0" anchor="ctr">
                    <a:lnL w="11746" cap="flat" cmpd="sng" algn="ctr">
                      <a:solidFill>
                        <a:srgbClr val="000000"/>
                      </a:solidFill>
                      <a:prstDash val="solid"/>
                      <a:round/>
                      <a:headEnd type="none" w="med" len="med"/>
                      <a:tailEnd type="none" w="med" len="med"/>
                    </a:lnL>
                    <a:lnR w="5873"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tc>
                  <a:txBody>
                    <a:bodyPr/>
                    <a:lstStyle/>
                    <a:p>
                      <a:pPr algn="r">
                        <a:lnSpc>
                          <a:spcPts val="1000"/>
                        </a:lnSpc>
                        <a:defRPr/>
                      </a:pPr>
                      <a:r>
                        <a:rPr lang="en-US" sz="865" spc="-24">
                          <a:solidFill>
                            <a:srgbClr val="000000"/>
                          </a:solidFill>
                          <a:latin typeface="Arial Bold"/>
                        </a:rPr>
                        <a:t>61</a:t>
                      </a:r>
                      <a:endParaRPr lang="en-US" sz="1100"/>
                    </a:p>
                  </a:txBody>
                  <a:tcPr marL="0" marR="0" marT="0" marB="0" anchor="ctr">
                    <a:lnL w="5873" cap="flat" cmpd="sng" algn="ctr">
                      <a:solidFill>
                        <a:srgbClr val="000000"/>
                      </a:solidFill>
                      <a:prstDash val="solid"/>
                      <a:round/>
                      <a:headEnd type="none" w="med" len="med"/>
                      <a:tailEnd type="none" w="med" len="med"/>
                    </a:lnL>
                    <a:lnR w="11746" cap="flat" cmpd="sng" algn="ctr">
                      <a:solidFill>
                        <a:srgbClr val="000000"/>
                      </a:solidFill>
                      <a:prstDash val="solid"/>
                      <a:round/>
                      <a:headEnd type="none" w="med" len="med"/>
                      <a:tailEnd type="none" w="med" len="med"/>
                    </a:lnR>
                    <a:lnT w="5873" cap="flat" cmpd="sng" algn="ctr">
                      <a:solidFill>
                        <a:srgbClr val="000000"/>
                      </a:solidFill>
                      <a:prstDash val="solid"/>
                      <a:round/>
                      <a:headEnd type="none" w="med" len="med"/>
                      <a:tailEnd type="none" w="med" len="med"/>
                    </a:lnT>
                    <a:lnB w="117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9" name="Freeform 9"/>
          <p:cNvSpPr/>
          <p:nvPr/>
        </p:nvSpPr>
        <p:spPr>
          <a:xfrm>
            <a:off x="2063466" y="7290329"/>
            <a:ext cx="1488223" cy="1488241"/>
          </a:xfrm>
          <a:custGeom>
            <a:avLst/>
            <a:gdLst/>
            <a:ahLst/>
            <a:cxnLst/>
            <a:rect l="l" t="t" r="r" b="b"/>
            <a:pathLst>
              <a:path w="1488223" h="1488241">
                <a:moveTo>
                  <a:pt x="0" y="0"/>
                </a:moveTo>
                <a:lnTo>
                  <a:pt x="1488223" y="0"/>
                </a:lnTo>
                <a:lnTo>
                  <a:pt x="1488223" y="1488241"/>
                </a:lnTo>
                <a:lnTo>
                  <a:pt x="0" y="14882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TextBox 10"/>
          <p:cNvSpPr txBox="1"/>
          <p:nvPr/>
        </p:nvSpPr>
        <p:spPr>
          <a:xfrm>
            <a:off x="3220941" y="8181074"/>
            <a:ext cx="222290" cy="159389"/>
          </a:xfrm>
          <a:prstGeom prst="rect">
            <a:avLst/>
          </a:prstGeom>
        </p:spPr>
        <p:txBody>
          <a:bodyPr lIns="0" tIns="0" rIns="0" bIns="0" rtlCol="0" anchor="t">
            <a:spAutoFit/>
          </a:bodyPr>
          <a:lstStyle/>
          <a:p>
            <a:pPr algn="l">
              <a:lnSpc>
                <a:spcPts val="1154"/>
              </a:lnSpc>
            </a:pPr>
            <a:r>
              <a:rPr lang="en-US" sz="961" spc="-15">
                <a:solidFill>
                  <a:srgbClr val="000000"/>
                </a:solidFill>
                <a:latin typeface="TT Rounds Condensed"/>
              </a:rPr>
              <a:t>61%</a:t>
            </a:r>
          </a:p>
        </p:txBody>
      </p:sp>
      <p:sp>
        <p:nvSpPr>
          <p:cNvPr id="11" name="TextBox 11"/>
          <p:cNvSpPr txBox="1"/>
          <p:nvPr/>
        </p:nvSpPr>
        <p:spPr>
          <a:xfrm>
            <a:off x="2176547" y="7741380"/>
            <a:ext cx="222290" cy="159389"/>
          </a:xfrm>
          <a:prstGeom prst="rect">
            <a:avLst/>
          </a:prstGeom>
        </p:spPr>
        <p:txBody>
          <a:bodyPr lIns="0" tIns="0" rIns="0" bIns="0" rtlCol="0" anchor="t">
            <a:spAutoFit/>
          </a:bodyPr>
          <a:lstStyle/>
          <a:p>
            <a:pPr algn="l">
              <a:lnSpc>
                <a:spcPts val="1154"/>
              </a:lnSpc>
            </a:pPr>
            <a:r>
              <a:rPr lang="en-US" sz="961" spc="-15">
                <a:solidFill>
                  <a:srgbClr val="000000"/>
                </a:solidFill>
                <a:latin typeface="TT Rounds Condensed"/>
              </a:rPr>
              <a:t>39%</a:t>
            </a:r>
          </a:p>
        </p:txBody>
      </p:sp>
      <p:sp>
        <p:nvSpPr>
          <p:cNvPr id="12" name="TextBox 12"/>
          <p:cNvSpPr txBox="1"/>
          <p:nvPr/>
        </p:nvSpPr>
        <p:spPr>
          <a:xfrm>
            <a:off x="1906012" y="6659737"/>
            <a:ext cx="3309916" cy="364087"/>
          </a:xfrm>
          <a:prstGeom prst="rect">
            <a:avLst/>
          </a:prstGeom>
        </p:spPr>
        <p:txBody>
          <a:bodyPr lIns="0" tIns="0" rIns="0" bIns="0" rtlCol="0" anchor="t">
            <a:spAutoFit/>
          </a:bodyPr>
          <a:lstStyle/>
          <a:p>
            <a:pPr algn="l">
              <a:lnSpc>
                <a:spcPts val="1327"/>
              </a:lnSpc>
            </a:pPr>
            <a:r>
              <a:rPr lang="en-US" sz="1154">
                <a:solidFill>
                  <a:srgbClr val="000000"/>
                </a:solidFill>
                <a:latin typeface="Arial Bold"/>
              </a:rPr>
              <a:t>REPARTITION DES COUTS DU CHANTIER C4 A BOIS MASA</a:t>
            </a:r>
          </a:p>
        </p:txBody>
      </p:sp>
      <p:sp>
        <p:nvSpPr>
          <p:cNvPr id="13" name="Freeform 13"/>
          <p:cNvSpPr/>
          <p:nvPr/>
        </p:nvSpPr>
        <p:spPr>
          <a:xfrm>
            <a:off x="4318588" y="7787763"/>
            <a:ext cx="55572" cy="371908"/>
          </a:xfrm>
          <a:custGeom>
            <a:avLst/>
            <a:gdLst/>
            <a:ahLst/>
            <a:cxnLst/>
            <a:rect l="l" t="t" r="r" b="b"/>
            <a:pathLst>
              <a:path w="55572" h="371908">
                <a:moveTo>
                  <a:pt x="0" y="0"/>
                </a:moveTo>
                <a:lnTo>
                  <a:pt x="55572" y="0"/>
                </a:lnTo>
                <a:lnTo>
                  <a:pt x="55572" y="371907"/>
                </a:lnTo>
                <a:lnTo>
                  <a:pt x="0" y="3719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TextBox 14"/>
          <p:cNvSpPr txBox="1"/>
          <p:nvPr/>
        </p:nvSpPr>
        <p:spPr>
          <a:xfrm>
            <a:off x="4397854" y="7722697"/>
            <a:ext cx="1239081" cy="479507"/>
          </a:xfrm>
          <a:prstGeom prst="rect">
            <a:avLst/>
          </a:prstGeom>
        </p:spPr>
        <p:txBody>
          <a:bodyPr lIns="0" tIns="0" rIns="0" bIns="0" rtlCol="0" anchor="t">
            <a:spAutoFit/>
          </a:bodyPr>
          <a:lstStyle/>
          <a:p>
            <a:pPr algn="l">
              <a:lnSpc>
                <a:spcPts val="1014"/>
              </a:lnSpc>
            </a:pPr>
            <a:r>
              <a:rPr lang="en-US" sz="865">
                <a:solidFill>
                  <a:srgbClr val="000000"/>
                </a:solidFill>
                <a:latin typeface="Arial"/>
              </a:rPr>
              <a:t>Rémunération de la main</a:t>
            </a:r>
          </a:p>
          <a:p>
            <a:pPr algn="l">
              <a:lnSpc>
                <a:spcPts val="1014"/>
              </a:lnSpc>
            </a:pPr>
            <a:r>
              <a:rPr lang="en-US" sz="865">
                <a:solidFill>
                  <a:srgbClr val="000000"/>
                </a:solidFill>
                <a:latin typeface="Arial"/>
              </a:rPr>
              <a:t>d'œuvre locale</a:t>
            </a:r>
          </a:p>
          <a:p>
            <a:pPr algn="l">
              <a:lnSpc>
                <a:spcPts val="1038"/>
              </a:lnSpc>
            </a:pPr>
            <a:r>
              <a:rPr lang="en-US" sz="865" spc="-9">
                <a:solidFill>
                  <a:srgbClr val="000000"/>
                </a:solidFill>
                <a:latin typeface="Arial"/>
              </a:rPr>
              <a:t>Achat de matériaux</a:t>
            </a:r>
          </a:p>
        </p:txBody>
      </p:sp>
      <p:grpSp>
        <p:nvGrpSpPr>
          <p:cNvPr id="15" name="Group 15"/>
          <p:cNvGrpSpPr/>
          <p:nvPr/>
        </p:nvGrpSpPr>
        <p:grpSpPr>
          <a:xfrm>
            <a:off x="1347052" y="6578696"/>
            <a:ext cx="4406097" cy="2464117"/>
            <a:chOff x="0" y="0"/>
            <a:chExt cx="6108700" cy="3416300"/>
          </a:xfrm>
        </p:grpSpPr>
        <p:sp>
          <p:nvSpPr>
            <p:cNvPr id="16" name="Freeform 16"/>
            <p:cNvSpPr/>
            <p:nvPr/>
          </p:nvSpPr>
          <p:spPr>
            <a:xfrm>
              <a:off x="0" y="0"/>
              <a:ext cx="6108700" cy="3416300"/>
            </a:xfrm>
            <a:custGeom>
              <a:avLst/>
              <a:gdLst/>
              <a:ahLst/>
              <a:cxnLst/>
              <a:rect l="l" t="t" r="r" b="b"/>
              <a:pathLst>
                <a:path w="6108700" h="3416300">
                  <a:moveTo>
                    <a:pt x="6350" y="3403600"/>
                  </a:moveTo>
                  <a:lnTo>
                    <a:pt x="6102350" y="3403600"/>
                  </a:lnTo>
                  <a:lnTo>
                    <a:pt x="6102350" y="3409950"/>
                  </a:lnTo>
                  <a:lnTo>
                    <a:pt x="6096000" y="3409950"/>
                  </a:lnTo>
                  <a:lnTo>
                    <a:pt x="6096000" y="6350"/>
                  </a:lnTo>
                  <a:lnTo>
                    <a:pt x="6102350" y="6350"/>
                  </a:lnTo>
                  <a:lnTo>
                    <a:pt x="6102350" y="12700"/>
                  </a:lnTo>
                  <a:lnTo>
                    <a:pt x="6350" y="12700"/>
                  </a:lnTo>
                  <a:lnTo>
                    <a:pt x="6350" y="6350"/>
                  </a:lnTo>
                  <a:lnTo>
                    <a:pt x="12700" y="6350"/>
                  </a:lnTo>
                  <a:lnTo>
                    <a:pt x="12700" y="3409950"/>
                  </a:lnTo>
                  <a:lnTo>
                    <a:pt x="6350" y="3409950"/>
                  </a:lnTo>
                  <a:lnTo>
                    <a:pt x="6350" y="3403600"/>
                  </a:lnTo>
                  <a:moveTo>
                    <a:pt x="6350" y="3416300"/>
                  </a:moveTo>
                  <a:cubicBezTo>
                    <a:pt x="2794" y="3416300"/>
                    <a:pt x="0" y="3413506"/>
                    <a:pt x="0" y="3409950"/>
                  </a:cubicBezTo>
                  <a:lnTo>
                    <a:pt x="0" y="6350"/>
                  </a:lnTo>
                  <a:cubicBezTo>
                    <a:pt x="0" y="2794"/>
                    <a:pt x="2794" y="0"/>
                    <a:pt x="6350" y="0"/>
                  </a:cubicBezTo>
                  <a:lnTo>
                    <a:pt x="6102350" y="0"/>
                  </a:lnTo>
                  <a:cubicBezTo>
                    <a:pt x="6105906" y="0"/>
                    <a:pt x="6108700" y="2794"/>
                    <a:pt x="6108700" y="6350"/>
                  </a:cubicBezTo>
                  <a:lnTo>
                    <a:pt x="6108700" y="3409950"/>
                  </a:lnTo>
                  <a:cubicBezTo>
                    <a:pt x="6108700" y="3413506"/>
                    <a:pt x="6105906" y="3416300"/>
                    <a:pt x="6102350" y="3416300"/>
                  </a:cubicBezTo>
                  <a:lnTo>
                    <a:pt x="6350" y="3416300"/>
                  </a:lnTo>
                  <a:close/>
                </a:path>
              </a:pathLst>
            </a:custGeom>
            <a:solidFill>
              <a:srgbClr val="858585"/>
            </a:solidFill>
          </p:spPr>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73861" y="1664392"/>
            <a:ext cx="7112877" cy="7112877"/>
            <a:chOff x="0" y="0"/>
            <a:chExt cx="6350000" cy="6350000"/>
          </a:xfrm>
        </p:grpSpPr>
        <p:sp>
          <p:nvSpPr>
            <p:cNvPr id="3" name="Freeform 3"/>
            <p:cNvSpPr/>
            <p:nvPr/>
          </p:nvSpPr>
          <p:spPr>
            <a:xfrm>
              <a:off x="0" y="0"/>
              <a:ext cx="6350000" cy="6350000"/>
            </a:xfrm>
            <a:custGeom>
              <a:avLst/>
              <a:gdLst/>
              <a:ahLst/>
              <a:cxnLst/>
              <a:rect l="l" t="t" r="r" b="b"/>
              <a:pathLst>
                <a:path w="6350000" h="6350000">
                  <a:moveTo>
                    <a:pt x="5715000" y="6350000"/>
                  </a:moveTo>
                  <a:lnTo>
                    <a:pt x="635000" y="6350000"/>
                  </a:lnTo>
                  <a:cubicBezTo>
                    <a:pt x="284480" y="6350000"/>
                    <a:pt x="0" y="6065520"/>
                    <a:pt x="0" y="5715000"/>
                  </a:cubicBezTo>
                  <a:lnTo>
                    <a:pt x="0" y="635000"/>
                  </a:lnTo>
                  <a:cubicBezTo>
                    <a:pt x="0" y="284480"/>
                    <a:pt x="284480" y="0"/>
                    <a:pt x="635000" y="0"/>
                  </a:cubicBezTo>
                  <a:lnTo>
                    <a:pt x="5715000" y="0"/>
                  </a:lnTo>
                  <a:cubicBezTo>
                    <a:pt x="6065520" y="0"/>
                    <a:pt x="6350000" y="284480"/>
                    <a:pt x="6350000" y="635000"/>
                  </a:cubicBezTo>
                  <a:lnTo>
                    <a:pt x="6350000" y="5715000"/>
                  </a:lnTo>
                  <a:cubicBezTo>
                    <a:pt x="6350000" y="6065520"/>
                    <a:pt x="6065520" y="6350000"/>
                    <a:pt x="5715000" y="6350000"/>
                  </a:cubicBezTo>
                  <a:close/>
                </a:path>
              </a:pathLst>
            </a:custGeom>
            <a:blipFill>
              <a:blip r:embed="rId2"/>
              <a:stretch>
                <a:fillRect l="-30973" r="-1769"/>
              </a:stretch>
            </a:blipFill>
          </p:spPr>
        </p:sp>
        <p:sp>
          <p:nvSpPr>
            <p:cNvPr id="4" name="Freeform 4"/>
            <p:cNvSpPr/>
            <p:nvPr/>
          </p:nvSpPr>
          <p:spPr>
            <a:xfrm>
              <a:off x="0" y="0"/>
              <a:ext cx="6350000" cy="6350000"/>
            </a:xfrm>
            <a:custGeom>
              <a:avLst/>
              <a:gdLst/>
              <a:ahLst/>
              <a:cxnLst/>
              <a:rect l="l" t="t" r="r" b="b"/>
              <a:pathLst>
                <a:path w="6350000" h="6350000">
                  <a:moveTo>
                    <a:pt x="5715000" y="19050"/>
                  </a:moveTo>
                  <a:cubicBezTo>
                    <a:pt x="6054090" y="19050"/>
                    <a:pt x="6330950" y="295910"/>
                    <a:pt x="6330950" y="635000"/>
                  </a:cubicBezTo>
                  <a:lnTo>
                    <a:pt x="6330950" y="5715000"/>
                  </a:lnTo>
                  <a:cubicBezTo>
                    <a:pt x="6330950" y="6054090"/>
                    <a:pt x="6054090" y="6330950"/>
                    <a:pt x="5715000" y="6330950"/>
                  </a:cubicBezTo>
                  <a:lnTo>
                    <a:pt x="635000" y="6330950"/>
                  </a:lnTo>
                  <a:cubicBezTo>
                    <a:pt x="295910" y="6330950"/>
                    <a:pt x="19050" y="6054090"/>
                    <a:pt x="19050" y="5715000"/>
                  </a:cubicBezTo>
                  <a:lnTo>
                    <a:pt x="19050" y="635000"/>
                  </a:lnTo>
                  <a:cubicBezTo>
                    <a:pt x="19050" y="295910"/>
                    <a:pt x="295910" y="19050"/>
                    <a:pt x="635000" y="19050"/>
                  </a:cubicBezTo>
                  <a:lnTo>
                    <a:pt x="5715000" y="19050"/>
                  </a:lnTo>
                  <a:moveTo>
                    <a:pt x="5715000" y="0"/>
                  </a:moveTo>
                  <a:lnTo>
                    <a:pt x="635000" y="0"/>
                  </a:lnTo>
                  <a:cubicBezTo>
                    <a:pt x="284480" y="0"/>
                    <a:pt x="0" y="284480"/>
                    <a:pt x="0" y="635000"/>
                  </a:cubicBezTo>
                  <a:lnTo>
                    <a:pt x="0" y="5715000"/>
                  </a:lnTo>
                  <a:cubicBezTo>
                    <a:pt x="0" y="6065520"/>
                    <a:pt x="284480" y="6350000"/>
                    <a:pt x="635000" y="6350000"/>
                  </a:cubicBezTo>
                  <a:lnTo>
                    <a:pt x="5715000" y="6350000"/>
                  </a:lnTo>
                  <a:cubicBezTo>
                    <a:pt x="6065520" y="6350000"/>
                    <a:pt x="6350000" y="6065520"/>
                    <a:pt x="6350000" y="5715000"/>
                  </a:cubicBezTo>
                  <a:lnTo>
                    <a:pt x="6350000" y="635000"/>
                  </a:lnTo>
                  <a:cubicBezTo>
                    <a:pt x="6350000" y="284480"/>
                    <a:pt x="6065520" y="0"/>
                    <a:pt x="5715000" y="0"/>
                  </a:cubicBezTo>
                  <a:lnTo>
                    <a:pt x="5715000" y="0"/>
                  </a:lnTo>
                  <a:close/>
                </a:path>
              </a:pathLst>
            </a:custGeom>
            <a:solidFill>
              <a:srgbClr val="000000"/>
            </a:solidFill>
          </p:spPr>
        </p:sp>
      </p:grpSp>
      <p:sp>
        <p:nvSpPr>
          <p:cNvPr id="5" name="AutoShape 5"/>
          <p:cNvSpPr/>
          <p:nvPr/>
        </p:nvSpPr>
        <p:spPr>
          <a:xfrm>
            <a:off x="1351101" y="8767745"/>
            <a:ext cx="7869099" cy="0"/>
          </a:xfrm>
          <a:prstGeom prst="line">
            <a:avLst/>
          </a:prstGeom>
          <a:ln w="19050" cap="flat">
            <a:solidFill>
              <a:srgbClr val="000000"/>
            </a:solidFill>
            <a:prstDash val="solid"/>
            <a:headEnd type="none" w="sm" len="sm"/>
            <a:tailEnd type="none" w="sm" len="sm"/>
          </a:ln>
        </p:spPr>
      </p:sp>
      <p:sp>
        <p:nvSpPr>
          <p:cNvPr id="6" name="TextBox 6"/>
          <p:cNvSpPr txBox="1"/>
          <p:nvPr/>
        </p:nvSpPr>
        <p:spPr>
          <a:xfrm>
            <a:off x="1384300" y="6124728"/>
            <a:ext cx="7999490" cy="1090042"/>
          </a:xfrm>
          <a:prstGeom prst="rect">
            <a:avLst/>
          </a:prstGeom>
        </p:spPr>
        <p:txBody>
          <a:bodyPr lIns="0" tIns="0" rIns="0" bIns="0" rtlCol="0" anchor="t">
            <a:spAutoFit/>
          </a:bodyPr>
          <a:lstStyle/>
          <a:p>
            <a:pPr marL="0" lvl="0" indent="0">
              <a:lnSpc>
                <a:spcPts val="8460"/>
              </a:lnSpc>
              <a:spcBef>
                <a:spcPct val="0"/>
              </a:spcBef>
            </a:pPr>
            <a:r>
              <a:rPr lang="en-US" sz="7200" u="none" strike="noStrike" spc="-195" dirty="0">
                <a:solidFill>
                  <a:srgbClr val="000000"/>
                </a:solidFill>
                <a:latin typeface="Arial Bold"/>
              </a:rPr>
              <a:t>CF4-Bois Masa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5709</Words>
  <Application>Microsoft Office PowerPoint</Application>
  <PresentationFormat>Personnalisé</PresentationFormat>
  <Paragraphs>2592</Paragraphs>
  <Slides>41</Slides>
  <Notes>1</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41</vt:i4>
      </vt:variant>
    </vt:vector>
  </HeadingPairs>
  <TitlesOfParts>
    <vt:vector size="47" baseType="lpstr">
      <vt:lpstr>Calibri</vt:lpstr>
      <vt:lpstr>Arial Bold</vt:lpstr>
      <vt:lpstr>TT Rounds Condensed Bold</vt:lpstr>
      <vt:lpstr>TT Rounds Condensed</vt:lpstr>
      <vt:lpstr>Arial</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Salagnac chemins, citernes, pépinières revu.pptx</dc:title>
  <dc:creator>Marie</dc:creator>
  <cp:lastModifiedBy>Charles Lilin</cp:lastModifiedBy>
  <cp:revision>4</cp:revision>
  <dcterms:created xsi:type="dcterms:W3CDTF">2006-08-16T00:00:00Z</dcterms:created>
  <dcterms:modified xsi:type="dcterms:W3CDTF">2025-06-10T13:59:59Z</dcterms:modified>
  <dc:identifier>DAGAx78XZlc</dc:identifier>
</cp:coreProperties>
</file>