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2" r:id="rId2"/>
    <p:sldId id="263" r:id="rId3"/>
    <p:sldId id="269" r:id="rId4"/>
    <p:sldId id="270" r:id="rId5"/>
    <p:sldId id="259" r:id="rId6"/>
    <p:sldId id="264" r:id="rId7"/>
    <p:sldId id="268" r:id="rId8"/>
    <p:sldId id="267" r:id="rId9"/>
    <p:sldId id="261" r:id="rId10"/>
    <p:sldId id="271" r:id="rId11"/>
  </p:sldIdLst>
  <p:sldSz cx="12192000" cy="6858000"/>
  <p:notesSz cx="6858000" cy="9144000"/>
  <p:photoAlbum/>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4660"/>
  </p:normalViewPr>
  <p:slideViewPr>
    <p:cSldViewPr snapToGrid="0">
      <p:cViewPr varScale="1">
        <p:scale>
          <a:sx n="58" d="100"/>
          <a:sy n="58" d="100"/>
        </p:scale>
        <p:origin x="78" y="1344"/>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EDF59C-BB17-4BB4-AAE7-21A28843F77B}" type="datetimeFigureOut">
              <a:rPr lang="fr-FR" smtClean="0"/>
              <a:t>26/11/2023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3D641-F4C6-4574-A8CD-4D6568978FCC}" type="slidenum">
              <a:rPr lang="fr-FR" smtClean="0"/>
              <a:t>‹N°›</a:t>
            </a:fld>
            <a:endParaRPr lang="fr-FR"/>
          </a:p>
        </p:txBody>
      </p:sp>
    </p:spTree>
    <p:extLst>
      <p:ext uri="{BB962C8B-B14F-4D97-AF65-F5344CB8AC3E}">
        <p14:creationId xmlns:p14="http://schemas.microsoft.com/office/powerpoint/2010/main" val="4213301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0A3D641-F4C6-4574-A8CD-4D6568978FCC}" type="slidenum">
              <a:rPr lang="fr-FR" smtClean="0"/>
              <a:t>2</a:t>
            </a:fld>
            <a:endParaRPr lang="fr-FR"/>
          </a:p>
        </p:txBody>
      </p:sp>
    </p:spTree>
    <p:extLst>
      <p:ext uri="{BB962C8B-B14F-4D97-AF65-F5344CB8AC3E}">
        <p14:creationId xmlns:p14="http://schemas.microsoft.com/office/powerpoint/2010/main" val="1572860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0A3D641-F4C6-4574-A8CD-4D6568978FCC}" type="slidenum">
              <a:rPr lang="fr-FR" smtClean="0"/>
              <a:t>3</a:t>
            </a:fld>
            <a:endParaRPr lang="fr-FR"/>
          </a:p>
        </p:txBody>
      </p:sp>
    </p:spTree>
    <p:extLst>
      <p:ext uri="{BB962C8B-B14F-4D97-AF65-F5344CB8AC3E}">
        <p14:creationId xmlns:p14="http://schemas.microsoft.com/office/powerpoint/2010/main" val="1629579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E44C36-06D9-717F-F1C0-8CB21ED3A81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E6C10FF-F393-2A01-F748-3E13E4E8F9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928E3BE-13EC-9329-0195-C42B8D68DB01}"/>
              </a:ext>
            </a:extLst>
          </p:cNvPr>
          <p:cNvSpPr>
            <a:spLocks noGrp="1"/>
          </p:cNvSpPr>
          <p:nvPr>
            <p:ph type="dt" sz="half" idx="10"/>
          </p:nvPr>
        </p:nvSpPr>
        <p:spPr/>
        <p:txBody>
          <a:bodyPr/>
          <a:lstStyle/>
          <a:p>
            <a:fld id="{E113D6A4-5037-4514-986D-BBEEE9FE75EC}" type="datetimeFigureOut">
              <a:rPr lang="fr-FR" smtClean="0"/>
              <a:t>26/11/2023</a:t>
            </a:fld>
            <a:endParaRPr lang="fr-FR"/>
          </a:p>
        </p:txBody>
      </p:sp>
      <p:sp>
        <p:nvSpPr>
          <p:cNvPr id="5" name="Espace réservé du pied de page 4">
            <a:extLst>
              <a:ext uri="{FF2B5EF4-FFF2-40B4-BE49-F238E27FC236}">
                <a16:creationId xmlns:a16="http://schemas.microsoft.com/office/drawing/2014/main" id="{32B35469-43F0-380E-8E4A-1E8A19F260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DF8BCAD-A82D-07AB-F921-F54F94017F1C}"/>
              </a:ext>
            </a:extLst>
          </p:cNvPr>
          <p:cNvSpPr>
            <a:spLocks noGrp="1"/>
          </p:cNvSpPr>
          <p:nvPr>
            <p:ph type="sldNum" sz="quarter" idx="12"/>
          </p:nvPr>
        </p:nvSpPr>
        <p:spPr/>
        <p:txBody>
          <a:bodyPr/>
          <a:lstStyle/>
          <a:p>
            <a:fld id="{52D9E415-7C7D-4784-B9F2-FE8663FE31E4}" type="slidenum">
              <a:rPr lang="fr-FR" smtClean="0"/>
              <a:t>‹N°›</a:t>
            </a:fld>
            <a:endParaRPr lang="fr-FR"/>
          </a:p>
        </p:txBody>
      </p:sp>
    </p:spTree>
    <p:extLst>
      <p:ext uri="{BB962C8B-B14F-4D97-AF65-F5344CB8AC3E}">
        <p14:creationId xmlns:p14="http://schemas.microsoft.com/office/powerpoint/2010/main" val="251012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3A0565-1415-AAA7-F3E1-03D9C21E1F7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FBD9619-6F39-4692-C036-BB16EFD520F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C7CB49D-2F0F-DD31-91C1-87FFED117569}"/>
              </a:ext>
            </a:extLst>
          </p:cNvPr>
          <p:cNvSpPr>
            <a:spLocks noGrp="1"/>
          </p:cNvSpPr>
          <p:nvPr>
            <p:ph type="dt" sz="half" idx="10"/>
          </p:nvPr>
        </p:nvSpPr>
        <p:spPr/>
        <p:txBody>
          <a:bodyPr/>
          <a:lstStyle/>
          <a:p>
            <a:fld id="{E113D6A4-5037-4514-986D-BBEEE9FE75EC}" type="datetimeFigureOut">
              <a:rPr lang="fr-FR" smtClean="0"/>
              <a:t>26/11/2023</a:t>
            </a:fld>
            <a:endParaRPr lang="fr-FR"/>
          </a:p>
        </p:txBody>
      </p:sp>
      <p:sp>
        <p:nvSpPr>
          <p:cNvPr id="5" name="Espace réservé du pied de page 4">
            <a:extLst>
              <a:ext uri="{FF2B5EF4-FFF2-40B4-BE49-F238E27FC236}">
                <a16:creationId xmlns:a16="http://schemas.microsoft.com/office/drawing/2014/main" id="{F50BB64B-F135-548F-702F-0BFA945311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13F0565-ECA8-978D-B9C9-794A3959FE73}"/>
              </a:ext>
            </a:extLst>
          </p:cNvPr>
          <p:cNvSpPr>
            <a:spLocks noGrp="1"/>
          </p:cNvSpPr>
          <p:nvPr>
            <p:ph type="sldNum" sz="quarter" idx="12"/>
          </p:nvPr>
        </p:nvSpPr>
        <p:spPr/>
        <p:txBody>
          <a:bodyPr/>
          <a:lstStyle/>
          <a:p>
            <a:fld id="{52D9E415-7C7D-4784-B9F2-FE8663FE31E4}" type="slidenum">
              <a:rPr lang="fr-FR" smtClean="0"/>
              <a:t>‹N°›</a:t>
            </a:fld>
            <a:endParaRPr lang="fr-FR"/>
          </a:p>
        </p:txBody>
      </p:sp>
    </p:spTree>
    <p:extLst>
      <p:ext uri="{BB962C8B-B14F-4D97-AF65-F5344CB8AC3E}">
        <p14:creationId xmlns:p14="http://schemas.microsoft.com/office/powerpoint/2010/main" val="231728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2D47033-8369-2F1D-B84A-1C657595044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F0A647B-1703-DDEC-B893-20422EE59E6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63302B-2A65-37ED-7601-ACE5290B158E}"/>
              </a:ext>
            </a:extLst>
          </p:cNvPr>
          <p:cNvSpPr>
            <a:spLocks noGrp="1"/>
          </p:cNvSpPr>
          <p:nvPr>
            <p:ph type="dt" sz="half" idx="10"/>
          </p:nvPr>
        </p:nvSpPr>
        <p:spPr/>
        <p:txBody>
          <a:bodyPr/>
          <a:lstStyle/>
          <a:p>
            <a:fld id="{E113D6A4-5037-4514-986D-BBEEE9FE75EC}" type="datetimeFigureOut">
              <a:rPr lang="fr-FR" smtClean="0"/>
              <a:t>26/11/2023</a:t>
            </a:fld>
            <a:endParaRPr lang="fr-FR"/>
          </a:p>
        </p:txBody>
      </p:sp>
      <p:sp>
        <p:nvSpPr>
          <p:cNvPr id="5" name="Espace réservé du pied de page 4">
            <a:extLst>
              <a:ext uri="{FF2B5EF4-FFF2-40B4-BE49-F238E27FC236}">
                <a16:creationId xmlns:a16="http://schemas.microsoft.com/office/drawing/2014/main" id="{98BADED2-4B3F-2053-4AAE-55E091579E3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6CE561-D208-1A1C-1196-4F62C8A2563A}"/>
              </a:ext>
            </a:extLst>
          </p:cNvPr>
          <p:cNvSpPr>
            <a:spLocks noGrp="1"/>
          </p:cNvSpPr>
          <p:nvPr>
            <p:ph type="sldNum" sz="quarter" idx="12"/>
          </p:nvPr>
        </p:nvSpPr>
        <p:spPr/>
        <p:txBody>
          <a:bodyPr/>
          <a:lstStyle/>
          <a:p>
            <a:fld id="{52D9E415-7C7D-4784-B9F2-FE8663FE31E4}" type="slidenum">
              <a:rPr lang="fr-FR" smtClean="0"/>
              <a:t>‹N°›</a:t>
            </a:fld>
            <a:endParaRPr lang="fr-FR"/>
          </a:p>
        </p:txBody>
      </p:sp>
    </p:spTree>
    <p:extLst>
      <p:ext uri="{BB962C8B-B14F-4D97-AF65-F5344CB8AC3E}">
        <p14:creationId xmlns:p14="http://schemas.microsoft.com/office/powerpoint/2010/main" val="4413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DAE32E-B740-A69E-BB0A-F001151F0EC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92238E5-18F4-CDBA-D507-36FE3D9EFBD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51E0E5E-566D-BE99-3F06-600751F72A92}"/>
              </a:ext>
            </a:extLst>
          </p:cNvPr>
          <p:cNvSpPr>
            <a:spLocks noGrp="1"/>
          </p:cNvSpPr>
          <p:nvPr>
            <p:ph type="dt" sz="half" idx="10"/>
          </p:nvPr>
        </p:nvSpPr>
        <p:spPr/>
        <p:txBody>
          <a:bodyPr/>
          <a:lstStyle/>
          <a:p>
            <a:fld id="{E113D6A4-5037-4514-986D-BBEEE9FE75EC}" type="datetimeFigureOut">
              <a:rPr lang="fr-FR" smtClean="0"/>
              <a:t>26/11/2023</a:t>
            </a:fld>
            <a:endParaRPr lang="fr-FR"/>
          </a:p>
        </p:txBody>
      </p:sp>
      <p:sp>
        <p:nvSpPr>
          <p:cNvPr id="5" name="Espace réservé du pied de page 4">
            <a:extLst>
              <a:ext uri="{FF2B5EF4-FFF2-40B4-BE49-F238E27FC236}">
                <a16:creationId xmlns:a16="http://schemas.microsoft.com/office/drawing/2014/main" id="{D70AEDE7-7BE5-C2F3-48B0-915E649A93D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739CAAA-7ECE-A5E9-8F39-ACB800133A1D}"/>
              </a:ext>
            </a:extLst>
          </p:cNvPr>
          <p:cNvSpPr>
            <a:spLocks noGrp="1"/>
          </p:cNvSpPr>
          <p:nvPr>
            <p:ph type="sldNum" sz="quarter" idx="12"/>
          </p:nvPr>
        </p:nvSpPr>
        <p:spPr/>
        <p:txBody>
          <a:bodyPr/>
          <a:lstStyle/>
          <a:p>
            <a:fld id="{52D9E415-7C7D-4784-B9F2-FE8663FE31E4}" type="slidenum">
              <a:rPr lang="fr-FR" smtClean="0"/>
              <a:t>‹N°›</a:t>
            </a:fld>
            <a:endParaRPr lang="fr-FR"/>
          </a:p>
        </p:txBody>
      </p:sp>
    </p:spTree>
    <p:extLst>
      <p:ext uri="{BB962C8B-B14F-4D97-AF65-F5344CB8AC3E}">
        <p14:creationId xmlns:p14="http://schemas.microsoft.com/office/powerpoint/2010/main" val="232903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C5897D-378F-FA1F-0199-9643BDE3989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B958E96-305D-601A-83C2-88967C9EEA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97FF9A2-7EAE-72D8-BC4E-F614BCD9824B}"/>
              </a:ext>
            </a:extLst>
          </p:cNvPr>
          <p:cNvSpPr>
            <a:spLocks noGrp="1"/>
          </p:cNvSpPr>
          <p:nvPr>
            <p:ph type="dt" sz="half" idx="10"/>
          </p:nvPr>
        </p:nvSpPr>
        <p:spPr/>
        <p:txBody>
          <a:bodyPr/>
          <a:lstStyle/>
          <a:p>
            <a:fld id="{E113D6A4-5037-4514-986D-BBEEE9FE75EC}" type="datetimeFigureOut">
              <a:rPr lang="fr-FR" smtClean="0"/>
              <a:t>26/11/2023</a:t>
            </a:fld>
            <a:endParaRPr lang="fr-FR"/>
          </a:p>
        </p:txBody>
      </p:sp>
      <p:sp>
        <p:nvSpPr>
          <p:cNvPr id="5" name="Espace réservé du pied de page 4">
            <a:extLst>
              <a:ext uri="{FF2B5EF4-FFF2-40B4-BE49-F238E27FC236}">
                <a16:creationId xmlns:a16="http://schemas.microsoft.com/office/drawing/2014/main" id="{5E82BD49-4306-C52E-2287-7D3D5F2A410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50BB10C-42A8-A5DB-77E5-366349D99033}"/>
              </a:ext>
            </a:extLst>
          </p:cNvPr>
          <p:cNvSpPr>
            <a:spLocks noGrp="1"/>
          </p:cNvSpPr>
          <p:nvPr>
            <p:ph type="sldNum" sz="quarter" idx="12"/>
          </p:nvPr>
        </p:nvSpPr>
        <p:spPr/>
        <p:txBody>
          <a:bodyPr/>
          <a:lstStyle/>
          <a:p>
            <a:fld id="{52D9E415-7C7D-4784-B9F2-FE8663FE31E4}" type="slidenum">
              <a:rPr lang="fr-FR" smtClean="0"/>
              <a:t>‹N°›</a:t>
            </a:fld>
            <a:endParaRPr lang="fr-FR"/>
          </a:p>
        </p:txBody>
      </p:sp>
    </p:spTree>
    <p:extLst>
      <p:ext uri="{BB962C8B-B14F-4D97-AF65-F5344CB8AC3E}">
        <p14:creationId xmlns:p14="http://schemas.microsoft.com/office/powerpoint/2010/main" val="2312723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EECD9C-71C4-3078-3979-6B7130CC06E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98B4647-72DD-ED88-2372-51EB13C747C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5125B27-4952-4C6D-CD58-565ED3C4F27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6674447-42A6-B2B1-9A99-C3B4469966A0}"/>
              </a:ext>
            </a:extLst>
          </p:cNvPr>
          <p:cNvSpPr>
            <a:spLocks noGrp="1"/>
          </p:cNvSpPr>
          <p:nvPr>
            <p:ph type="dt" sz="half" idx="10"/>
          </p:nvPr>
        </p:nvSpPr>
        <p:spPr/>
        <p:txBody>
          <a:bodyPr/>
          <a:lstStyle/>
          <a:p>
            <a:fld id="{E113D6A4-5037-4514-986D-BBEEE9FE75EC}" type="datetimeFigureOut">
              <a:rPr lang="fr-FR" smtClean="0"/>
              <a:t>26/11/2023</a:t>
            </a:fld>
            <a:endParaRPr lang="fr-FR"/>
          </a:p>
        </p:txBody>
      </p:sp>
      <p:sp>
        <p:nvSpPr>
          <p:cNvPr id="6" name="Espace réservé du pied de page 5">
            <a:extLst>
              <a:ext uri="{FF2B5EF4-FFF2-40B4-BE49-F238E27FC236}">
                <a16:creationId xmlns:a16="http://schemas.microsoft.com/office/drawing/2014/main" id="{EABA9FB0-7218-7B06-BE1D-8019AAAA486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EB73665-AC10-0719-21F8-BA07D428C2F6}"/>
              </a:ext>
            </a:extLst>
          </p:cNvPr>
          <p:cNvSpPr>
            <a:spLocks noGrp="1"/>
          </p:cNvSpPr>
          <p:nvPr>
            <p:ph type="sldNum" sz="quarter" idx="12"/>
          </p:nvPr>
        </p:nvSpPr>
        <p:spPr/>
        <p:txBody>
          <a:bodyPr/>
          <a:lstStyle/>
          <a:p>
            <a:fld id="{52D9E415-7C7D-4784-B9F2-FE8663FE31E4}" type="slidenum">
              <a:rPr lang="fr-FR" smtClean="0"/>
              <a:t>‹N°›</a:t>
            </a:fld>
            <a:endParaRPr lang="fr-FR"/>
          </a:p>
        </p:txBody>
      </p:sp>
    </p:spTree>
    <p:extLst>
      <p:ext uri="{BB962C8B-B14F-4D97-AF65-F5344CB8AC3E}">
        <p14:creationId xmlns:p14="http://schemas.microsoft.com/office/powerpoint/2010/main" val="1917801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E6B115-EB0C-9E7C-9DB0-17203318C9B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091A0D8-2FB7-CD47-0341-79751FFDE9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B40028E-BE7A-84DA-7502-F3954F1A5D3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4B564C3-03A9-8357-8538-67BB633FF2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C8AF7F6-405D-7FA9-273F-3C831F474DF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CB70945-1BA0-7531-8DCC-0B559510162E}"/>
              </a:ext>
            </a:extLst>
          </p:cNvPr>
          <p:cNvSpPr>
            <a:spLocks noGrp="1"/>
          </p:cNvSpPr>
          <p:nvPr>
            <p:ph type="dt" sz="half" idx="10"/>
          </p:nvPr>
        </p:nvSpPr>
        <p:spPr/>
        <p:txBody>
          <a:bodyPr/>
          <a:lstStyle/>
          <a:p>
            <a:fld id="{E113D6A4-5037-4514-986D-BBEEE9FE75EC}" type="datetimeFigureOut">
              <a:rPr lang="fr-FR" smtClean="0"/>
              <a:t>26/11/2023</a:t>
            </a:fld>
            <a:endParaRPr lang="fr-FR"/>
          </a:p>
        </p:txBody>
      </p:sp>
      <p:sp>
        <p:nvSpPr>
          <p:cNvPr id="8" name="Espace réservé du pied de page 7">
            <a:extLst>
              <a:ext uri="{FF2B5EF4-FFF2-40B4-BE49-F238E27FC236}">
                <a16:creationId xmlns:a16="http://schemas.microsoft.com/office/drawing/2014/main" id="{ABB96D7C-5B0B-3D0E-C62D-1D9A57D8640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1107E82-5B0C-1A5D-8017-4EB4DA052AE6}"/>
              </a:ext>
            </a:extLst>
          </p:cNvPr>
          <p:cNvSpPr>
            <a:spLocks noGrp="1"/>
          </p:cNvSpPr>
          <p:nvPr>
            <p:ph type="sldNum" sz="quarter" idx="12"/>
          </p:nvPr>
        </p:nvSpPr>
        <p:spPr/>
        <p:txBody>
          <a:bodyPr/>
          <a:lstStyle/>
          <a:p>
            <a:fld id="{52D9E415-7C7D-4784-B9F2-FE8663FE31E4}" type="slidenum">
              <a:rPr lang="fr-FR" smtClean="0"/>
              <a:t>‹N°›</a:t>
            </a:fld>
            <a:endParaRPr lang="fr-FR"/>
          </a:p>
        </p:txBody>
      </p:sp>
    </p:spTree>
    <p:extLst>
      <p:ext uri="{BB962C8B-B14F-4D97-AF65-F5344CB8AC3E}">
        <p14:creationId xmlns:p14="http://schemas.microsoft.com/office/powerpoint/2010/main" val="21115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EE2DFA-A842-BBF1-3411-93A62501ECE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A88757C-A275-C99D-266D-6E48A33E8B45}"/>
              </a:ext>
            </a:extLst>
          </p:cNvPr>
          <p:cNvSpPr>
            <a:spLocks noGrp="1"/>
          </p:cNvSpPr>
          <p:nvPr>
            <p:ph type="dt" sz="half" idx="10"/>
          </p:nvPr>
        </p:nvSpPr>
        <p:spPr/>
        <p:txBody>
          <a:bodyPr/>
          <a:lstStyle/>
          <a:p>
            <a:fld id="{E113D6A4-5037-4514-986D-BBEEE9FE75EC}" type="datetimeFigureOut">
              <a:rPr lang="fr-FR" smtClean="0"/>
              <a:t>26/11/2023</a:t>
            </a:fld>
            <a:endParaRPr lang="fr-FR"/>
          </a:p>
        </p:txBody>
      </p:sp>
      <p:sp>
        <p:nvSpPr>
          <p:cNvPr id="4" name="Espace réservé du pied de page 3">
            <a:extLst>
              <a:ext uri="{FF2B5EF4-FFF2-40B4-BE49-F238E27FC236}">
                <a16:creationId xmlns:a16="http://schemas.microsoft.com/office/drawing/2014/main" id="{940EE2A5-F6FA-BBA2-275E-1238795EB0F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47A9EF5-2955-64ED-E52D-8D3831CB0ED4}"/>
              </a:ext>
            </a:extLst>
          </p:cNvPr>
          <p:cNvSpPr>
            <a:spLocks noGrp="1"/>
          </p:cNvSpPr>
          <p:nvPr>
            <p:ph type="sldNum" sz="quarter" idx="12"/>
          </p:nvPr>
        </p:nvSpPr>
        <p:spPr/>
        <p:txBody>
          <a:bodyPr/>
          <a:lstStyle/>
          <a:p>
            <a:fld id="{52D9E415-7C7D-4784-B9F2-FE8663FE31E4}" type="slidenum">
              <a:rPr lang="fr-FR" smtClean="0"/>
              <a:t>‹N°›</a:t>
            </a:fld>
            <a:endParaRPr lang="fr-FR"/>
          </a:p>
        </p:txBody>
      </p:sp>
    </p:spTree>
    <p:extLst>
      <p:ext uri="{BB962C8B-B14F-4D97-AF65-F5344CB8AC3E}">
        <p14:creationId xmlns:p14="http://schemas.microsoft.com/office/powerpoint/2010/main" val="310919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F6A44C4-71AF-E17E-9298-6A2B2EFFCDDE}"/>
              </a:ext>
            </a:extLst>
          </p:cNvPr>
          <p:cNvSpPr>
            <a:spLocks noGrp="1"/>
          </p:cNvSpPr>
          <p:nvPr>
            <p:ph type="dt" sz="half" idx="10"/>
          </p:nvPr>
        </p:nvSpPr>
        <p:spPr/>
        <p:txBody>
          <a:bodyPr/>
          <a:lstStyle/>
          <a:p>
            <a:fld id="{E113D6A4-5037-4514-986D-BBEEE9FE75EC}" type="datetimeFigureOut">
              <a:rPr lang="fr-FR" smtClean="0"/>
              <a:t>26/11/2023</a:t>
            </a:fld>
            <a:endParaRPr lang="fr-FR"/>
          </a:p>
        </p:txBody>
      </p:sp>
      <p:sp>
        <p:nvSpPr>
          <p:cNvPr id="3" name="Espace réservé du pied de page 2">
            <a:extLst>
              <a:ext uri="{FF2B5EF4-FFF2-40B4-BE49-F238E27FC236}">
                <a16:creationId xmlns:a16="http://schemas.microsoft.com/office/drawing/2014/main" id="{1D93E167-36F0-EF9C-5837-0FCFFB7469D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71FECF0-5D46-423A-76B8-2474403E99F7}"/>
              </a:ext>
            </a:extLst>
          </p:cNvPr>
          <p:cNvSpPr>
            <a:spLocks noGrp="1"/>
          </p:cNvSpPr>
          <p:nvPr>
            <p:ph type="sldNum" sz="quarter" idx="12"/>
          </p:nvPr>
        </p:nvSpPr>
        <p:spPr/>
        <p:txBody>
          <a:bodyPr/>
          <a:lstStyle/>
          <a:p>
            <a:fld id="{52D9E415-7C7D-4784-B9F2-FE8663FE31E4}" type="slidenum">
              <a:rPr lang="fr-FR" smtClean="0"/>
              <a:t>‹N°›</a:t>
            </a:fld>
            <a:endParaRPr lang="fr-FR"/>
          </a:p>
        </p:txBody>
      </p:sp>
    </p:spTree>
    <p:extLst>
      <p:ext uri="{BB962C8B-B14F-4D97-AF65-F5344CB8AC3E}">
        <p14:creationId xmlns:p14="http://schemas.microsoft.com/office/powerpoint/2010/main" val="197436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1F7CD1-0A0A-01E7-B141-119C6ACB5FB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F352A4D-253C-6904-3BA2-2FDFBE3272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8F03132-B057-1C1E-795A-57A4249502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4496E40-F659-E623-86C6-BC673A7C7E75}"/>
              </a:ext>
            </a:extLst>
          </p:cNvPr>
          <p:cNvSpPr>
            <a:spLocks noGrp="1"/>
          </p:cNvSpPr>
          <p:nvPr>
            <p:ph type="dt" sz="half" idx="10"/>
          </p:nvPr>
        </p:nvSpPr>
        <p:spPr/>
        <p:txBody>
          <a:bodyPr/>
          <a:lstStyle/>
          <a:p>
            <a:fld id="{E113D6A4-5037-4514-986D-BBEEE9FE75EC}" type="datetimeFigureOut">
              <a:rPr lang="fr-FR" smtClean="0"/>
              <a:t>26/11/2023</a:t>
            </a:fld>
            <a:endParaRPr lang="fr-FR"/>
          </a:p>
        </p:txBody>
      </p:sp>
      <p:sp>
        <p:nvSpPr>
          <p:cNvPr id="6" name="Espace réservé du pied de page 5">
            <a:extLst>
              <a:ext uri="{FF2B5EF4-FFF2-40B4-BE49-F238E27FC236}">
                <a16:creationId xmlns:a16="http://schemas.microsoft.com/office/drawing/2014/main" id="{A2BC5109-D58A-8104-0B42-21F0AB630B8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95477C5-20CA-7418-EECD-6BEE6CB66E18}"/>
              </a:ext>
            </a:extLst>
          </p:cNvPr>
          <p:cNvSpPr>
            <a:spLocks noGrp="1"/>
          </p:cNvSpPr>
          <p:nvPr>
            <p:ph type="sldNum" sz="quarter" idx="12"/>
          </p:nvPr>
        </p:nvSpPr>
        <p:spPr/>
        <p:txBody>
          <a:bodyPr/>
          <a:lstStyle/>
          <a:p>
            <a:fld id="{52D9E415-7C7D-4784-B9F2-FE8663FE31E4}" type="slidenum">
              <a:rPr lang="fr-FR" smtClean="0"/>
              <a:t>‹N°›</a:t>
            </a:fld>
            <a:endParaRPr lang="fr-FR"/>
          </a:p>
        </p:txBody>
      </p:sp>
    </p:spTree>
    <p:extLst>
      <p:ext uri="{BB962C8B-B14F-4D97-AF65-F5344CB8AC3E}">
        <p14:creationId xmlns:p14="http://schemas.microsoft.com/office/powerpoint/2010/main" val="416412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E2341F-962F-48AE-E55B-A532F14C843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AC18B67-6D62-FF5C-0DC6-104D0521A7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0F6D31A-A884-AB8E-32A2-184582773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AE18EEE-FF08-2371-368B-E9D7D4F6823E}"/>
              </a:ext>
            </a:extLst>
          </p:cNvPr>
          <p:cNvSpPr>
            <a:spLocks noGrp="1"/>
          </p:cNvSpPr>
          <p:nvPr>
            <p:ph type="dt" sz="half" idx="10"/>
          </p:nvPr>
        </p:nvSpPr>
        <p:spPr/>
        <p:txBody>
          <a:bodyPr/>
          <a:lstStyle/>
          <a:p>
            <a:fld id="{E113D6A4-5037-4514-986D-BBEEE9FE75EC}" type="datetimeFigureOut">
              <a:rPr lang="fr-FR" smtClean="0"/>
              <a:t>26/11/2023</a:t>
            </a:fld>
            <a:endParaRPr lang="fr-FR"/>
          </a:p>
        </p:txBody>
      </p:sp>
      <p:sp>
        <p:nvSpPr>
          <p:cNvPr id="6" name="Espace réservé du pied de page 5">
            <a:extLst>
              <a:ext uri="{FF2B5EF4-FFF2-40B4-BE49-F238E27FC236}">
                <a16:creationId xmlns:a16="http://schemas.microsoft.com/office/drawing/2014/main" id="{7F73A562-5AC6-6D20-ED3E-EF5C373C96C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7AAF6D9-17A6-7E72-537A-A5E3E47EEF56}"/>
              </a:ext>
            </a:extLst>
          </p:cNvPr>
          <p:cNvSpPr>
            <a:spLocks noGrp="1"/>
          </p:cNvSpPr>
          <p:nvPr>
            <p:ph type="sldNum" sz="quarter" idx="12"/>
          </p:nvPr>
        </p:nvSpPr>
        <p:spPr/>
        <p:txBody>
          <a:bodyPr/>
          <a:lstStyle/>
          <a:p>
            <a:fld id="{52D9E415-7C7D-4784-B9F2-FE8663FE31E4}" type="slidenum">
              <a:rPr lang="fr-FR" smtClean="0"/>
              <a:t>‹N°›</a:t>
            </a:fld>
            <a:endParaRPr lang="fr-FR"/>
          </a:p>
        </p:txBody>
      </p:sp>
    </p:spTree>
    <p:extLst>
      <p:ext uri="{BB962C8B-B14F-4D97-AF65-F5344CB8AC3E}">
        <p14:creationId xmlns:p14="http://schemas.microsoft.com/office/powerpoint/2010/main" val="360684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59FB4D0-9959-8576-9798-DAC604FF9C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5B83C65-93F2-093A-DC0F-1C649E5258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717F7F9-9F2D-4328-CB24-5A52732BD7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13D6A4-5037-4514-986D-BBEEE9FE75EC}" type="datetimeFigureOut">
              <a:rPr lang="fr-FR" smtClean="0"/>
              <a:t>26/11/2023</a:t>
            </a:fld>
            <a:endParaRPr lang="fr-FR"/>
          </a:p>
        </p:txBody>
      </p:sp>
      <p:sp>
        <p:nvSpPr>
          <p:cNvPr id="5" name="Espace réservé du pied de page 4">
            <a:extLst>
              <a:ext uri="{FF2B5EF4-FFF2-40B4-BE49-F238E27FC236}">
                <a16:creationId xmlns:a16="http://schemas.microsoft.com/office/drawing/2014/main" id="{A19CA2AB-458D-9833-F911-385D5B711F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3BB7A7C-E7E8-DB12-1DBC-5946603475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9E415-7C7D-4784-B9F2-FE8663FE31E4}" type="slidenum">
              <a:rPr lang="fr-FR" smtClean="0"/>
              <a:t>‹N°›</a:t>
            </a:fld>
            <a:endParaRPr lang="fr-FR"/>
          </a:p>
        </p:txBody>
      </p:sp>
    </p:spTree>
    <p:extLst>
      <p:ext uri="{BB962C8B-B14F-4D97-AF65-F5344CB8AC3E}">
        <p14:creationId xmlns:p14="http://schemas.microsoft.com/office/powerpoint/2010/main" val="206377881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ogsparks.com/fr/download/"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frogsparks.com/fr/manua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www.frogsparks.com/wp-content/uploads/2012/01/main_menu.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creenshot_20230407_170639_Settings">
            <a:extLst>
              <a:ext uri="{FF2B5EF4-FFF2-40B4-BE49-F238E27FC236}">
                <a16:creationId xmlns:a16="http://schemas.microsoft.com/office/drawing/2014/main" id="{EB4DAE19-635A-AAB8-D215-DC7D688C95FA}"/>
              </a:ext>
            </a:extLst>
          </p:cNvPr>
          <p:cNvPicPr>
            <a:picLocks noGrp="1" noChangeAspect="1"/>
          </p:cNvPicPr>
          <p:nvPr isPhoto="1"/>
        </p:nvPicPr>
        <p:blipFill rotWithShape="1">
          <a:blip r:embed="rId2" cstate="email">
            <a:lum/>
            <a:extLst>
              <a:ext uri="{28A0092B-C50C-407E-A947-70E740481C1C}">
                <a14:useLocalDpi xmlns:a14="http://schemas.microsoft.com/office/drawing/2010/main"/>
              </a:ext>
            </a:extLst>
          </a:blip>
          <a:srcRect/>
          <a:stretch/>
        </p:blipFill>
        <p:spPr>
          <a:xfrm>
            <a:off x="0" y="1097280"/>
            <a:ext cx="3086100" cy="4069080"/>
          </a:xfrm>
          <a:prstGeom prst="rect">
            <a:avLst/>
          </a:prstGeom>
        </p:spPr>
      </p:pic>
      <p:sp>
        <p:nvSpPr>
          <p:cNvPr id="5" name="ZoneTexte 4">
            <a:extLst>
              <a:ext uri="{FF2B5EF4-FFF2-40B4-BE49-F238E27FC236}">
                <a16:creationId xmlns:a16="http://schemas.microsoft.com/office/drawing/2014/main" id="{E6A674D3-C423-467B-18E4-3DFC4A7D824C}"/>
              </a:ext>
            </a:extLst>
          </p:cNvPr>
          <p:cNvSpPr txBox="1"/>
          <p:nvPr/>
        </p:nvSpPr>
        <p:spPr>
          <a:xfrm>
            <a:off x="0" y="338328"/>
            <a:ext cx="12192000" cy="461665"/>
          </a:xfrm>
          <a:prstGeom prst="rect">
            <a:avLst/>
          </a:prstGeom>
          <a:noFill/>
        </p:spPr>
        <p:txBody>
          <a:bodyPr wrap="square" rtlCol="0">
            <a:spAutoFit/>
          </a:bodyPr>
          <a:lstStyle/>
          <a:p>
            <a:pPr algn="ctr"/>
            <a:r>
              <a:rPr lang="fr-FR" sz="2400" b="1" dirty="0">
                <a:solidFill>
                  <a:schemeClr val="bg1"/>
                </a:solidFill>
              </a:rPr>
              <a:t>Utilisation de MyTrails sur un smartphone</a:t>
            </a:r>
          </a:p>
        </p:txBody>
      </p:sp>
      <p:sp>
        <p:nvSpPr>
          <p:cNvPr id="6" name="ZoneTexte 5">
            <a:extLst>
              <a:ext uri="{FF2B5EF4-FFF2-40B4-BE49-F238E27FC236}">
                <a16:creationId xmlns:a16="http://schemas.microsoft.com/office/drawing/2014/main" id="{96630837-B0B5-6E0D-682B-54859B643C22}"/>
              </a:ext>
            </a:extLst>
          </p:cNvPr>
          <p:cNvSpPr txBox="1"/>
          <p:nvPr/>
        </p:nvSpPr>
        <p:spPr>
          <a:xfrm>
            <a:off x="3858768" y="1271016"/>
            <a:ext cx="7370064" cy="3693319"/>
          </a:xfrm>
          <a:prstGeom prst="rect">
            <a:avLst/>
          </a:prstGeom>
          <a:noFill/>
        </p:spPr>
        <p:txBody>
          <a:bodyPr wrap="square" rtlCol="0">
            <a:spAutoFit/>
          </a:bodyPr>
          <a:lstStyle/>
          <a:p>
            <a:r>
              <a:rPr lang="fr-FR" b="1" dirty="0">
                <a:solidFill>
                  <a:schemeClr val="bg1"/>
                </a:solidFill>
              </a:rPr>
              <a:t>J’ai installé MyTrails sur mon smartphone. J’ai utilisé la version payante « Pro », elle coûte 2 € et elle a quelques avantages pour l’utilisation proposée (mais j’ai oublié lesquels). </a:t>
            </a:r>
          </a:p>
          <a:p>
            <a:r>
              <a:rPr lang="fr-FR" b="1" dirty="0">
                <a:solidFill>
                  <a:schemeClr val="bg1"/>
                </a:solidFill>
              </a:rPr>
              <a:t>J’ai utilisé le site Internet : </a:t>
            </a:r>
            <a:r>
              <a:rPr lang="fr-FR" dirty="0">
                <a:hlinkClick r:id="rId3"/>
              </a:rPr>
              <a:t>Téléchargement - MyTrails (frogsparks.com)</a:t>
            </a:r>
            <a:endParaRPr lang="fr-FR" b="1" dirty="0">
              <a:solidFill>
                <a:schemeClr val="bg1"/>
              </a:solidFill>
            </a:endParaRPr>
          </a:p>
          <a:p>
            <a:endParaRPr lang="fr-FR" b="1" dirty="0">
              <a:solidFill>
                <a:schemeClr val="bg1"/>
              </a:solidFill>
            </a:endParaRPr>
          </a:p>
          <a:p>
            <a:r>
              <a:rPr lang="fr-FR" b="1" dirty="0">
                <a:solidFill>
                  <a:schemeClr val="bg1"/>
                </a:solidFill>
              </a:rPr>
              <a:t>Un manuel est disponible sur le même site : </a:t>
            </a:r>
            <a:r>
              <a:rPr lang="fr-FR" dirty="0">
                <a:hlinkClick r:id="rId4"/>
              </a:rPr>
              <a:t>Manuel - MyTrails (frogsparks.com)</a:t>
            </a:r>
            <a:r>
              <a:rPr lang="fr-FR" dirty="0"/>
              <a:t>  </a:t>
            </a:r>
            <a:r>
              <a:rPr lang="fr-FR" b="1" dirty="0">
                <a:solidFill>
                  <a:schemeClr val="bg1"/>
                </a:solidFill>
              </a:rPr>
              <a:t>Il est partiellement en anglais.</a:t>
            </a:r>
          </a:p>
          <a:p>
            <a:endParaRPr lang="fr-FR" b="1" dirty="0">
              <a:solidFill>
                <a:schemeClr val="bg1"/>
              </a:solidFill>
            </a:endParaRPr>
          </a:p>
          <a:p>
            <a:r>
              <a:rPr lang="fr-FR" b="1" dirty="0">
                <a:solidFill>
                  <a:schemeClr val="bg1"/>
                </a:solidFill>
              </a:rPr>
              <a:t>Avant de lancer MyTrails, j’active le GPS du smartphone, comme je le fais quand je veux utiliser Google </a:t>
            </a:r>
            <a:r>
              <a:rPr lang="fr-FR" b="1" dirty="0" err="1">
                <a:solidFill>
                  <a:schemeClr val="bg1"/>
                </a:solidFill>
              </a:rPr>
              <a:t>Maps</a:t>
            </a:r>
            <a:r>
              <a:rPr lang="fr-FR" b="1" dirty="0">
                <a:solidFill>
                  <a:schemeClr val="bg1"/>
                </a:solidFill>
              </a:rPr>
              <a:t>.</a:t>
            </a:r>
          </a:p>
          <a:p>
            <a:endParaRPr lang="fr-FR" b="1" dirty="0">
              <a:solidFill>
                <a:schemeClr val="bg1"/>
              </a:solidFill>
            </a:endParaRPr>
          </a:p>
          <a:p>
            <a:r>
              <a:rPr lang="fr-FR" b="1" dirty="0">
                <a:solidFill>
                  <a:schemeClr val="bg1"/>
                </a:solidFill>
              </a:rPr>
              <a:t>Pour cela, ici sur un Samsung Galaxy A71, dans le menu Paramètres, je choisis le sous-menu Position et je mets le bouton bleu sur « activé ». </a:t>
            </a:r>
          </a:p>
        </p:txBody>
      </p:sp>
    </p:spTree>
    <p:extLst>
      <p:ext uri="{BB962C8B-B14F-4D97-AF65-F5344CB8AC3E}">
        <p14:creationId xmlns:p14="http://schemas.microsoft.com/office/powerpoint/2010/main" val="2654996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DC6F6D6-FB88-6681-77A0-794098803A4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5239481" cy="5134692"/>
          </a:xfrm>
          <a:prstGeom prst="rect">
            <a:avLst/>
          </a:prstGeom>
        </p:spPr>
      </p:pic>
      <p:sp>
        <p:nvSpPr>
          <p:cNvPr id="4" name="ZoneTexte 3">
            <a:extLst>
              <a:ext uri="{FF2B5EF4-FFF2-40B4-BE49-F238E27FC236}">
                <a16:creationId xmlns:a16="http://schemas.microsoft.com/office/drawing/2014/main" id="{5661C463-A17F-6D75-9DEB-1660AD791E01}"/>
              </a:ext>
            </a:extLst>
          </p:cNvPr>
          <p:cNvSpPr txBox="1"/>
          <p:nvPr/>
        </p:nvSpPr>
        <p:spPr>
          <a:xfrm>
            <a:off x="5344668" y="155448"/>
            <a:ext cx="6847332" cy="5355312"/>
          </a:xfrm>
          <a:prstGeom prst="rect">
            <a:avLst/>
          </a:prstGeom>
          <a:noFill/>
        </p:spPr>
        <p:txBody>
          <a:bodyPr wrap="square" rtlCol="0">
            <a:spAutoFit/>
          </a:bodyPr>
          <a:lstStyle/>
          <a:p>
            <a:r>
              <a:rPr lang="fr-FR" b="1" dirty="0">
                <a:solidFill>
                  <a:schemeClr val="bg1"/>
                </a:solidFill>
              </a:rPr>
              <a:t>J’importe dans Google Earth le fichier GPX que j’ai transféré sur mon ordinateur.</a:t>
            </a:r>
          </a:p>
          <a:p>
            <a:endParaRPr lang="fr-FR" b="1" dirty="0">
              <a:solidFill>
                <a:schemeClr val="bg1"/>
              </a:solidFill>
            </a:endParaRPr>
          </a:p>
          <a:p>
            <a:r>
              <a:rPr lang="fr-FR" b="1" dirty="0">
                <a:solidFill>
                  <a:schemeClr val="bg1"/>
                </a:solidFill>
              </a:rPr>
              <a:t>Pour cela, dans Google Earth, dans le menu « Outils », je choisis le sous-menu « GPS ».</a:t>
            </a:r>
          </a:p>
          <a:p>
            <a:endParaRPr lang="fr-FR" b="1" dirty="0">
              <a:solidFill>
                <a:schemeClr val="bg1"/>
              </a:solidFill>
            </a:endParaRPr>
          </a:p>
          <a:p>
            <a:r>
              <a:rPr lang="fr-FR" b="1" dirty="0">
                <a:solidFill>
                  <a:schemeClr val="bg1"/>
                </a:solidFill>
              </a:rPr>
              <a:t>Dans la fenêtre « Importation GPS » qui s’ouvre, je choisis « Importer depuis le fichier », je clique sur « Importer » et je désigne le dossier puis le fichier GPX à importer. Les repères et trajets apparaissent alors dans Google Earth.</a:t>
            </a:r>
          </a:p>
          <a:p>
            <a:endParaRPr lang="fr-FR" b="1" dirty="0">
              <a:solidFill>
                <a:schemeClr val="bg1"/>
              </a:solidFill>
            </a:endParaRPr>
          </a:p>
          <a:p>
            <a:r>
              <a:rPr lang="fr-FR" b="1" dirty="0">
                <a:solidFill>
                  <a:schemeClr val="bg1"/>
                </a:solidFill>
              </a:rPr>
              <a:t>Inversement, je peux enregistrer dans un dossier de mon disque dur le fichier KML créé avec Google Earth : dans la fenêtre de Google Earth, je fais un clic droit sur le dossier, le repère ou le trajet, puis un clic sur « Enregistrer le lieu sous …», je choisis le dossier et le format (KML plutôt que KMZ). </a:t>
            </a:r>
          </a:p>
          <a:p>
            <a:endParaRPr lang="fr-FR" b="1" dirty="0">
              <a:solidFill>
                <a:schemeClr val="bg1"/>
              </a:solidFill>
            </a:endParaRPr>
          </a:p>
          <a:p>
            <a:r>
              <a:rPr lang="fr-FR" b="1" dirty="0">
                <a:solidFill>
                  <a:schemeClr val="bg1"/>
                </a:solidFill>
              </a:rPr>
              <a:t>Je peux convertir ce fichier au format GPX avec </a:t>
            </a:r>
            <a:r>
              <a:rPr lang="fr-FR" b="1" dirty="0" err="1">
                <a:solidFill>
                  <a:schemeClr val="bg1"/>
                </a:solidFill>
              </a:rPr>
              <a:t>GPSBabel</a:t>
            </a:r>
            <a:r>
              <a:rPr lang="fr-FR" b="1" dirty="0">
                <a:solidFill>
                  <a:schemeClr val="bg1"/>
                </a:solidFill>
              </a:rPr>
              <a:t>, puis le transférer dans le dossier MyTrails du smartphone.</a:t>
            </a:r>
          </a:p>
        </p:txBody>
      </p:sp>
    </p:spTree>
    <p:extLst>
      <p:ext uri="{BB962C8B-B14F-4D97-AF65-F5344CB8AC3E}">
        <p14:creationId xmlns:p14="http://schemas.microsoft.com/office/powerpoint/2010/main" val="3256459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creenshot_20230407_170707_MyTrails">
            <a:extLst>
              <a:ext uri="{FF2B5EF4-FFF2-40B4-BE49-F238E27FC236}">
                <a16:creationId xmlns:a16="http://schemas.microsoft.com/office/drawing/2014/main" id="{D51589AC-31BF-1167-A034-A6F7DF59C1B7}"/>
              </a:ext>
            </a:extLst>
          </p:cNvPr>
          <p:cNvPicPr>
            <a:picLocks noGrp="1" noChangeAspect="1"/>
          </p:cNvPicPr>
          <p:nvPr isPhoto="1"/>
        </p:nvPicPr>
        <p:blipFill>
          <a:blip r:embed="rId3" cstate="email">
            <a:lum/>
            <a:extLst>
              <a:ext uri="{28A0092B-C50C-407E-A947-70E740481C1C}">
                <a14:useLocalDpi xmlns:a14="http://schemas.microsoft.com/office/drawing/2010/main"/>
              </a:ext>
            </a:extLst>
          </a:blip>
          <a:stretch>
            <a:fillRect/>
          </a:stretch>
        </p:blipFill>
        <p:spPr>
          <a:xfrm>
            <a:off x="0" y="0"/>
            <a:ext cx="3086100" cy="6858000"/>
          </a:xfrm>
          <a:prstGeom prst="rect">
            <a:avLst/>
          </a:prstGeom>
        </p:spPr>
      </p:pic>
      <p:pic>
        <p:nvPicPr>
          <p:cNvPr id="4" name="Image 3" descr="Screenshot_20230407_171616_MyTrails">
            <a:extLst>
              <a:ext uri="{FF2B5EF4-FFF2-40B4-BE49-F238E27FC236}">
                <a16:creationId xmlns:a16="http://schemas.microsoft.com/office/drawing/2014/main" id="{9F19F478-52C7-3F78-F092-5111EA39E975}"/>
              </a:ext>
            </a:extLst>
          </p:cNvPr>
          <p:cNvPicPr>
            <a:picLocks noGrp="1" noChangeAspect="1"/>
          </p:cNvPicPr>
          <p:nvPr isPhoto="1"/>
        </p:nvPicPr>
        <p:blipFill>
          <a:blip r:embed="rId4" cstate="email">
            <a:lum/>
            <a:extLst>
              <a:ext uri="{28A0092B-C50C-407E-A947-70E740481C1C}">
                <a14:useLocalDpi xmlns:a14="http://schemas.microsoft.com/office/drawing/2010/main"/>
              </a:ext>
            </a:extLst>
          </a:blip>
          <a:stretch>
            <a:fillRect/>
          </a:stretch>
        </p:blipFill>
        <p:spPr>
          <a:xfrm>
            <a:off x="3702558" y="0"/>
            <a:ext cx="3086100" cy="6858000"/>
          </a:xfrm>
          <a:prstGeom prst="rect">
            <a:avLst/>
          </a:prstGeom>
        </p:spPr>
      </p:pic>
      <p:sp>
        <p:nvSpPr>
          <p:cNvPr id="5" name="ZoneTexte 4">
            <a:extLst>
              <a:ext uri="{FF2B5EF4-FFF2-40B4-BE49-F238E27FC236}">
                <a16:creationId xmlns:a16="http://schemas.microsoft.com/office/drawing/2014/main" id="{A998FE30-DDCD-4E9F-3840-53249D363E50}"/>
              </a:ext>
            </a:extLst>
          </p:cNvPr>
          <p:cNvSpPr txBox="1"/>
          <p:nvPr/>
        </p:nvSpPr>
        <p:spPr>
          <a:xfrm>
            <a:off x="6788658" y="1534930"/>
            <a:ext cx="5403342" cy="5355312"/>
          </a:xfrm>
          <a:prstGeom prst="rect">
            <a:avLst/>
          </a:prstGeom>
          <a:noFill/>
        </p:spPr>
        <p:txBody>
          <a:bodyPr wrap="square" rtlCol="0">
            <a:spAutoFit/>
          </a:bodyPr>
          <a:lstStyle/>
          <a:p>
            <a:r>
              <a:rPr lang="fr-FR" b="1" dirty="0">
                <a:solidFill>
                  <a:schemeClr val="bg1"/>
                </a:solidFill>
              </a:rPr>
              <a:t>Quand je mets en route MyTrails, la carte choisie lors de la dernière utilisation apparaît en fond d’écran, à condition que je sois dans une zone où il y a du réseau.</a:t>
            </a:r>
          </a:p>
          <a:p>
            <a:r>
              <a:rPr lang="fr-FR" b="1" dirty="0">
                <a:solidFill>
                  <a:schemeClr val="bg1"/>
                </a:solidFill>
              </a:rPr>
              <a:t>L’icône      en bas à gauche m’indique s’il y a des satellites valorisés par le GPS (c’est OK sur l’image de gauche, verte, mais pas sur celle de droite, rouge). Sur la carte Microsoft Terrain, le grand diamètre du cercle violet signifie que la précision sur ma position est mauvaise, le dialogue avec les satellites doit encore se poursuivre.</a:t>
            </a:r>
          </a:p>
          <a:p>
            <a:r>
              <a:rPr lang="fr-FR" b="1" dirty="0">
                <a:solidFill>
                  <a:schemeClr val="bg1"/>
                </a:solidFill>
              </a:rPr>
              <a:t>Une fois un bon contact établi avec les satellites (ça peut prendre quelques minutes), MyTrails m’indique ma position par un point rouge sur le fond de carte, s’il y a du réseau, sinon sur un fond blanc.</a:t>
            </a:r>
          </a:p>
          <a:p>
            <a:r>
              <a:rPr lang="fr-FR" b="1" dirty="0">
                <a:solidFill>
                  <a:schemeClr val="bg1"/>
                </a:solidFill>
              </a:rPr>
              <a:t>Il suit ensuite mon déplacement et indique l’itinéraire suivi par un tracé coloré.</a:t>
            </a:r>
          </a:p>
          <a:p>
            <a:r>
              <a:rPr lang="fr-FR" b="1" dirty="0">
                <a:solidFill>
                  <a:schemeClr val="bg1"/>
                </a:solidFill>
              </a:rPr>
              <a:t>Pour recentrer la carte sur ma position : cliquer sur </a:t>
            </a:r>
          </a:p>
          <a:p>
            <a:r>
              <a:rPr lang="fr-FR" b="1" dirty="0">
                <a:solidFill>
                  <a:schemeClr val="bg1"/>
                </a:solidFill>
              </a:rPr>
              <a:t>Pour zoomer ou dézoomer : avec deux doigts, pincer ou écarter.</a:t>
            </a:r>
          </a:p>
        </p:txBody>
      </p:sp>
      <p:sp>
        <p:nvSpPr>
          <p:cNvPr id="6" name="ZoneTexte 5">
            <a:extLst>
              <a:ext uri="{FF2B5EF4-FFF2-40B4-BE49-F238E27FC236}">
                <a16:creationId xmlns:a16="http://schemas.microsoft.com/office/drawing/2014/main" id="{7E8F70A7-C94E-5F8A-937D-E7CE932199FB}"/>
              </a:ext>
            </a:extLst>
          </p:cNvPr>
          <p:cNvSpPr txBox="1"/>
          <p:nvPr/>
        </p:nvSpPr>
        <p:spPr>
          <a:xfrm>
            <a:off x="6788658" y="289560"/>
            <a:ext cx="5403342" cy="1200329"/>
          </a:xfrm>
          <a:prstGeom prst="rect">
            <a:avLst/>
          </a:prstGeom>
          <a:noFill/>
        </p:spPr>
        <p:txBody>
          <a:bodyPr wrap="square" rtlCol="0">
            <a:spAutoFit/>
          </a:bodyPr>
          <a:lstStyle/>
          <a:p>
            <a:r>
              <a:rPr lang="fr-FR" b="1" dirty="0">
                <a:solidFill>
                  <a:schemeClr val="bg1"/>
                </a:solidFill>
              </a:rPr>
              <a:t>           L’icône « Cartes » pour choisir la carte</a:t>
            </a:r>
          </a:p>
          <a:p>
            <a:endParaRPr lang="fr-FR" b="1" dirty="0">
              <a:solidFill>
                <a:schemeClr val="bg1"/>
              </a:solidFill>
            </a:endParaRPr>
          </a:p>
          <a:p>
            <a:r>
              <a:rPr lang="fr-FR" b="1" dirty="0">
                <a:solidFill>
                  <a:schemeClr val="bg1"/>
                </a:solidFill>
              </a:rPr>
              <a:t>            L’icône      pour mettre en route le suivi (à ne pas oublier !), puis l’enregistrer, l’arrêter ou l’effacer.</a:t>
            </a:r>
          </a:p>
        </p:txBody>
      </p:sp>
      <p:cxnSp>
        <p:nvCxnSpPr>
          <p:cNvPr id="8" name="Connecteur droit avec flèche 7">
            <a:extLst>
              <a:ext uri="{FF2B5EF4-FFF2-40B4-BE49-F238E27FC236}">
                <a16:creationId xmlns:a16="http://schemas.microsoft.com/office/drawing/2014/main" id="{A95F2CB3-BB4D-6B10-E296-33F3268D6D97}"/>
              </a:ext>
            </a:extLst>
          </p:cNvPr>
          <p:cNvCxnSpPr>
            <a:cxnSpLocks/>
          </p:cNvCxnSpPr>
          <p:nvPr/>
        </p:nvCxnSpPr>
        <p:spPr>
          <a:xfrm flipH="1">
            <a:off x="6446520" y="474226"/>
            <a:ext cx="96926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Connecteur droit avec flèche 9">
            <a:extLst>
              <a:ext uri="{FF2B5EF4-FFF2-40B4-BE49-F238E27FC236}">
                <a16:creationId xmlns:a16="http://schemas.microsoft.com/office/drawing/2014/main" id="{ACDB176A-7FEF-D59D-9D5B-E01AF7805F60}"/>
              </a:ext>
            </a:extLst>
          </p:cNvPr>
          <p:cNvCxnSpPr>
            <a:cxnSpLocks/>
          </p:cNvCxnSpPr>
          <p:nvPr/>
        </p:nvCxnSpPr>
        <p:spPr>
          <a:xfrm flipH="1" flipV="1">
            <a:off x="5908929" y="519268"/>
            <a:ext cx="1506855" cy="50895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2" name="Image 1">
            <a:extLst>
              <a:ext uri="{FF2B5EF4-FFF2-40B4-BE49-F238E27FC236}">
                <a16:creationId xmlns:a16="http://schemas.microsoft.com/office/drawing/2014/main" id="{45D53F8F-DC9C-79EC-5911-ECDDDD0C8D66}"/>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8202930" y="909161"/>
            <a:ext cx="238125" cy="238125"/>
          </a:xfrm>
          <a:prstGeom prst="rect">
            <a:avLst/>
          </a:prstGeom>
          <a:noFill/>
          <a:ln>
            <a:noFill/>
          </a:ln>
        </p:spPr>
      </p:pic>
      <p:sp>
        <p:nvSpPr>
          <p:cNvPr id="7" name="ZoneTexte 6">
            <a:extLst>
              <a:ext uri="{FF2B5EF4-FFF2-40B4-BE49-F238E27FC236}">
                <a16:creationId xmlns:a16="http://schemas.microsoft.com/office/drawing/2014/main" id="{71950728-C5C6-7200-67C8-5B49860C48EF}"/>
              </a:ext>
            </a:extLst>
          </p:cNvPr>
          <p:cNvSpPr txBox="1"/>
          <p:nvPr/>
        </p:nvSpPr>
        <p:spPr>
          <a:xfrm>
            <a:off x="292608" y="5458968"/>
            <a:ext cx="2587752" cy="369332"/>
          </a:xfrm>
          <a:prstGeom prst="rect">
            <a:avLst/>
          </a:prstGeom>
          <a:noFill/>
        </p:spPr>
        <p:txBody>
          <a:bodyPr wrap="square" rtlCol="0">
            <a:spAutoFit/>
          </a:bodyPr>
          <a:lstStyle/>
          <a:p>
            <a:r>
              <a:rPr lang="fr-FR" b="1" dirty="0"/>
              <a:t>Carte : Google Earth</a:t>
            </a:r>
          </a:p>
        </p:txBody>
      </p:sp>
      <p:sp>
        <p:nvSpPr>
          <p:cNvPr id="9" name="ZoneTexte 8">
            <a:extLst>
              <a:ext uri="{FF2B5EF4-FFF2-40B4-BE49-F238E27FC236}">
                <a16:creationId xmlns:a16="http://schemas.microsoft.com/office/drawing/2014/main" id="{663DCE80-D148-F4D5-6442-19DFF9D7133D}"/>
              </a:ext>
            </a:extLst>
          </p:cNvPr>
          <p:cNvSpPr txBox="1"/>
          <p:nvPr/>
        </p:nvSpPr>
        <p:spPr>
          <a:xfrm>
            <a:off x="4069080" y="5502223"/>
            <a:ext cx="2719578" cy="369332"/>
          </a:xfrm>
          <a:prstGeom prst="rect">
            <a:avLst/>
          </a:prstGeom>
          <a:noFill/>
        </p:spPr>
        <p:txBody>
          <a:bodyPr wrap="square" rtlCol="0">
            <a:spAutoFit/>
          </a:bodyPr>
          <a:lstStyle/>
          <a:p>
            <a:r>
              <a:rPr lang="fr-FR" b="1" dirty="0">
                <a:solidFill>
                  <a:schemeClr val="bg1"/>
                </a:solidFill>
              </a:rPr>
              <a:t>Carte : Microsoft Terrain</a:t>
            </a:r>
          </a:p>
        </p:txBody>
      </p:sp>
      <p:pic>
        <p:nvPicPr>
          <p:cNvPr id="13" name="Image 12">
            <a:extLst>
              <a:ext uri="{FF2B5EF4-FFF2-40B4-BE49-F238E27FC236}">
                <a16:creationId xmlns:a16="http://schemas.microsoft.com/office/drawing/2014/main" id="{919C4851-4758-6626-280B-FAAC3FE4702E}"/>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1862816" y="6031956"/>
            <a:ext cx="209550" cy="209550"/>
          </a:xfrm>
          <a:prstGeom prst="rect">
            <a:avLst/>
          </a:prstGeom>
          <a:noFill/>
          <a:ln>
            <a:noFill/>
          </a:ln>
        </p:spPr>
      </p:pic>
      <p:pic>
        <p:nvPicPr>
          <p:cNvPr id="14" name="Image 13">
            <a:extLst>
              <a:ext uri="{FF2B5EF4-FFF2-40B4-BE49-F238E27FC236}">
                <a16:creationId xmlns:a16="http://schemas.microsoft.com/office/drawing/2014/main" id="{BE1772EA-3309-7803-212C-D9EEFF3309FC}"/>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560564" y="2446401"/>
            <a:ext cx="209550" cy="209550"/>
          </a:xfrm>
          <a:prstGeom prst="rect">
            <a:avLst/>
          </a:prstGeom>
          <a:noFill/>
          <a:ln>
            <a:noFill/>
          </a:ln>
        </p:spPr>
      </p:pic>
      <p:sp>
        <p:nvSpPr>
          <p:cNvPr id="15" name="ZoneTexte 14">
            <a:extLst>
              <a:ext uri="{FF2B5EF4-FFF2-40B4-BE49-F238E27FC236}">
                <a16:creationId xmlns:a16="http://schemas.microsoft.com/office/drawing/2014/main" id="{0FDAB614-B324-C537-3343-9CD988BAD365}"/>
              </a:ext>
            </a:extLst>
          </p:cNvPr>
          <p:cNvSpPr txBox="1"/>
          <p:nvPr/>
        </p:nvSpPr>
        <p:spPr>
          <a:xfrm>
            <a:off x="-77724" y="3451074"/>
            <a:ext cx="3163824" cy="646331"/>
          </a:xfrm>
          <a:prstGeom prst="rect">
            <a:avLst/>
          </a:prstGeom>
          <a:noFill/>
        </p:spPr>
        <p:txBody>
          <a:bodyPr wrap="square" rtlCol="0">
            <a:spAutoFit/>
          </a:bodyPr>
          <a:lstStyle/>
          <a:p>
            <a:r>
              <a:rPr lang="fr-FR" dirty="0"/>
              <a:t>Ici, c’est chez moi, dans le quartier Antigone à Montpellier</a:t>
            </a:r>
          </a:p>
        </p:txBody>
      </p:sp>
    </p:spTree>
    <p:extLst>
      <p:ext uri="{BB962C8B-B14F-4D97-AF65-F5344CB8AC3E}">
        <p14:creationId xmlns:p14="http://schemas.microsoft.com/office/powerpoint/2010/main" val="993539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creenshot_20230407_173121_MyTrails">
            <a:extLst>
              <a:ext uri="{FF2B5EF4-FFF2-40B4-BE49-F238E27FC236}">
                <a16:creationId xmlns:a16="http://schemas.microsoft.com/office/drawing/2014/main" id="{DBAE6FAE-1944-5C4D-E590-33E5977C8919}"/>
              </a:ext>
            </a:extLst>
          </p:cNvPr>
          <p:cNvPicPr>
            <a:picLocks noGrp="1" noChangeAspect="1"/>
          </p:cNvPicPr>
          <p:nvPr isPhoto="1"/>
        </p:nvPicPr>
        <p:blipFill>
          <a:blip r:embed="rId3" cstate="email">
            <a:lum/>
            <a:extLst>
              <a:ext uri="{28A0092B-C50C-407E-A947-70E740481C1C}">
                <a14:useLocalDpi xmlns:a14="http://schemas.microsoft.com/office/drawing/2010/main"/>
              </a:ext>
            </a:extLst>
          </a:blip>
          <a:stretch>
            <a:fillRect/>
          </a:stretch>
        </p:blipFill>
        <p:spPr>
          <a:xfrm>
            <a:off x="0" y="0"/>
            <a:ext cx="3086100" cy="6858000"/>
          </a:xfrm>
          <a:prstGeom prst="rect">
            <a:avLst/>
          </a:prstGeom>
        </p:spPr>
      </p:pic>
      <p:sp>
        <p:nvSpPr>
          <p:cNvPr id="2" name="ZoneTexte 1">
            <a:extLst>
              <a:ext uri="{FF2B5EF4-FFF2-40B4-BE49-F238E27FC236}">
                <a16:creationId xmlns:a16="http://schemas.microsoft.com/office/drawing/2014/main" id="{96266FF9-F891-B791-7969-630491D2D07E}"/>
              </a:ext>
            </a:extLst>
          </p:cNvPr>
          <p:cNvSpPr txBox="1"/>
          <p:nvPr/>
        </p:nvSpPr>
        <p:spPr>
          <a:xfrm>
            <a:off x="3086100" y="923544"/>
            <a:ext cx="9105900" cy="4524315"/>
          </a:xfrm>
          <a:prstGeom prst="rect">
            <a:avLst/>
          </a:prstGeom>
          <a:noFill/>
        </p:spPr>
        <p:txBody>
          <a:bodyPr wrap="square" rtlCol="0">
            <a:spAutoFit/>
          </a:bodyPr>
          <a:lstStyle/>
          <a:p>
            <a:r>
              <a:rPr lang="fr-FR" b="1" dirty="0">
                <a:solidFill>
                  <a:schemeClr val="bg1"/>
                </a:solidFill>
              </a:rPr>
              <a:t>Une fois que j’ai cliqué sur l’icône « Cartes</a:t>
            </a:r>
          </a:p>
          <a:p>
            <a:r>
              <a:rPr lang="fr-FR" b="1" dirty="0">
                <a:solidFill>
                  <a:schemeClr val="bg1"/>
                </a:solidFill>
              </a:rPr>
              <a:t> </a:t>
            </a:r>
          </a:p>
          <a:p>
            <a:r>
              <a:rPr lang="fr-FR" b="1" dirty="0">
                <a:solidFill>
                  <a:schemeClr val="bg1"/>
                </a:solidFill>
              </a:rPr>
              <a:t>une fenêtre me permet de choisir le fond de carte qui sera utilisé (à condition qu’il y ait du réseau). Une étoile devant le nom de la carte indique qu’il s’agit d’une carte payante.</a:t>
            </a:r>
          </a:p>
          <a:p>
            <a:endParaRPr lang="fr-FR" b="1" dirty="0">
              <a:solidFill>
                <a:schemeClr val="bg1"/>
              </a:solidFill>
            </a:endParaRPr>
          </a:p>
          <a:p>
            <a:r>
              <a:rPr lang="fr-FR" b="1" dirty="0">
                <a:solidFill>
                  <a:schemeClr val="bg1"/>
                </a:solidFill>
              </a:rPr>
              <a:t>Sur la diapositive précédente, j’avais choisi les fonds de carte « Microsoft Terrain » et « Google Earth ». Ce sont des cartes gratuites, je n’ai pas eu à les installer. </a:t>
            </a:r>
          </a:p>
          <a:p>
            <a:endParaRPr lang="fr-FR" b="1" dirty="0">
              <a:solidFill>
                <a:schemeClr val="bg1"/>
              </a:solidFill>
            </a:endParaRPr>
          </a:p>
          <a:p>
            <a:r>
              <a:rPr lang="fr-FR" b="1" dirty="0">
                <a:solidFill>
                  <a:schemeClr val="bg1"/>
                </a:solidFill>
              </a:rPr>
              <a:t>Je peux aussi (mais je ne l’ai pas encore fait) acheter sur Internet des cartes payantes marquées par une petite étoile dans la liste et les installer.</a:t>
            </a:r>
          </a:p>
          <a:p>
            <a:endParaRPr lang="fr-FR" b="1" dirty="0">
              <a:solidFill>
                <a:schemeClr val="bg1"/>
              </a:solidFill>
            </a:endParaRPr>
          </a:p>
          <a:p>
            <a:r>
              <a:rPr lang="fr-FR" b="1" dirty="0">
                <a:solidFill>
                  <a:schemeClr val="bg1"/>
                </a:solidFill>
              </a:rPr>
              <a:t>Important : s’il n’y a pas de réseau, le GPS fonctionne, je peux donc enregistrer points de navigation et itinéraires. Si dans une telle zone, je tiens à avoir une carte en fond d’écran, je peux télécharger une carte sur Internet et l’installer sur le smartphone pour une utilisation hors ligne. La procédure est expliquée dans le manuel, mais je ne l’ai pas encore testée.</a:t>
            </a:r>
          </a:p>
          <a:p>
            <a:endParaRPr lang="fr-FR" b="1" dirty="0">
              <a:solidFill>
                <a:schemeClr val="bg1"/>
              </a:solidFill>
            </a:endParaRPr>
          </a:p>
        </p:txBody>
      </p:sp>
      <p:sp>
        <p:nvSpPr>
          <p:cNvPr id="4" name="Rectangle 2">
            <a:extLst>
              <a:ext uri="{FF2B5EF4-FFF2-40B4-BE49-F238E27FC236}">
                <a16:creationId xmlns:a16="http://schemas.microsoft.com/office/drawing/2014/main" id="{97847D56-49FE-8B74-891B-C2482E95734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 name="Image 5">
            <a:hlinkClick r:id="rId4"/>
            <a:extLst>
              <a:ext uri="{FF2B5EF4-FFF2-40B4-BE49-F238E27FC236}">
                <a16:creationId xmlns:a16="http://schemas.microsoft.com/office/drawing/2014/main" id="{079F8726-8316-BE2F-401B-96882AA5266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7420737" y="723001"/>
            <a:ext cx="971550" cy="6000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389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creenshot_20230407_173216_MyTrails">
            <a:extLst>
              <a:ext uri="{FF2B5EF4-FFF2-40B4-BE49-F238E27FC236}">
                <a16:creationId xmlns:a16="http://schemas.microsoft.com/office/drawing/2014/main" id="{438716EC-5186-04BB-1F4C-6480CB841481}"/>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0"/>
            <a:ext cx="3086100" cy="6858000"/>
          </a:xfrm>
          <a:prstGeom prst="rect">
            <a:avLst/>
          </a:prstGeom>
        </p:spPr>
      </p:pic>
      <p:sp>
        <p:nvSpPr>
          <p:cNvPr id="2" name="ZoneTexte 1">
            <a:extLst>
              <a:ext uri="{FF2B5EF4-FFF2-40B4-BE49-F238E27FC236}">
                <a16:creationId xmlns:a16="http://schemas.microsoft.com/office/drawing/2014/main" id="{8028040B-B79D-9EAE-9613-E5AC6D66178F}"/>
              </a:ext>
            </a:extLst>
          </p:cNvPr>
          <p:cNvSpPr txBox="1"/>
          <p:nvPr/>
        </p:nvSpPr>
        <p:spPr>
          <a:xfrm>
            <a:off x="3086100" y="45720"/>
            <a:ext cx="3264408" cy="5632311"/>
          </a:xfrm>
          <a:prstGeom prst="rect">
            <a:avLst/>
          </a:prstGeom>
          <a:noFill/>
        </p:spPr>
        <p:txBody>
          <a:bodyPr wrap="square" rtlCol="0">
            <a:spAutoFit/>
          </a:bodyPr>
          <a:lstStyle/>
          <a:p>
            <a:r>
              <a:rPr lang="fr-FR" b="1" dirty="0">
                <a:solidFill>
                  <a:schemeClr val="bg1"/>
                </a:solidFill>
              </a:rPr>
              <a:t>Après avoir choisi la carte, je clique sur l’icône </a:t>
            </a:r>
          </a:p>
          <a:p>
            <a:r>
              <a:rPr lang="fr-FR" b="1" dirty="0">
                <a:solidFill>
                  <a:schemeClr val="bg1"/>
                </a:solidFill>
              </a:rPr>
              <a:t>Comme l’accès aux satellites prend quelque temps, il est prudent de mettre en route MyTrails un peu avant d’arriver sur le site, avec « Reprendre ».</a:t>
            </a:r>
          </a:p>
          <a:p>
            <a:endParaRPr lang="fr-FR" b="1" dirty="0">
              <a:solidFill>
                <a:schemeClr val="bg1"/>
              </a:solidFill>
            </a:endParaRPr>
          </a:p>
          <a:p>
            <a:r>
              <a:rPr lang="fr-FR" b="1" dirty="0">
                <a:solidFill>
                  <a:schemeClr val="bg1"/>
                </a:solidFill>
              </a:rPr>
              <a:t>Une fois sur le site, il faut supprimer l’itinéraire inutile enregistré, avec la commande « Effacer ».</a:t>
            </a:r>
          </a:p>
          <a:p>
            <a:endParaRPr lang="fr-FR" b="1" dirty="0">
              <a:solidFill>
                <a:schemeClr val="bg1"/>
              </a:solidFill>
            </a:endParaRPr>
          </a:p>
          <a:p>
            <a:r>
              <a:rPr lang="fr-FR" b="1" dirty="0">
                <a:solidFill>
                  <a:schemeClr val="bg1"/>
                </a:solidFill>
              </a:rPr>
              <a:t>Quand  j’ai fini de parcourir mon itinéraire ou de créer des points de navigation, je clique à nouveau sur l’icône           pour pouvoir enregistrer itinéraire et points de navigation dans un fichier GPX. </a:t>
            </a:r>
            <a:endParaRPr lang="fr-FR" dirty="0"/>
          </a:p>
        </p:txBody>
      </p:sp>
      <p:pic>
        <p:nvPicPr>
          <p:cNvPr id="4" name="Image 3" descr="Screenshot_20230407_184612_MyTrails">
            <a:extLst>
              <a:ext uri="{FF2B5EF4-FFF2-40B4-BE49-F238E27FC236}">
                <a16:creationId xmlns:a16="http://schemas.microsoft.com/office/drawing/2014/main" id="{531474AF-AE13-2B8D-BEE7-DDA158B58677}"/>
              </a:ext>
            </a:extLst>
          </p:cNvPr>
          <p:cNvPicPr>
            <a:picLocks noGrp="1" noChangeAspect="1"/>
          </p:cNvPicPr>
          <p:nvPr isPhoto="1"/>
        </p:nvPicPr>
        <p:blipFill>
          <a:blip r:embed="rId3" cstate="email">
            <a:lum/>
            <a:extLst>
              <a:ext uri="{28A0092B-C50C-407E-A947-70E740481C1C}">
                <a14:useLocalDpi xmlns:a14="http://schemas.microsoft.com/office/drawing/2010/main"/>
              </a:ext>
            </a:extLst>
          </a:blip>
          <a:stretch>
            <a:fillRect/>
          </a:stretch>
        </p:blipFill>
        <p:spPr>
          <a:xfrm>
            <a:off x="6350508" y="0"/>
            <a:ext cx="3086100" cy="6858000"/>
          </a:xfrm>
          <a:prstGeom prst="rect">
            <a:avLst/>
          </a:prstGeom>
        </p:spPr>
      </p:pic>
      <p:sp>
        <p:nvSpPr>
          <p:cNvPr id="5" name="ZoneTexte 4">
            <a:extLst>
              <a:ext uri="{FF2B5EF4-FFF2-40B4-BE49-F238E27FC236}">
                <a16:creationId xmlns:a16="http://schemas.microsoft.com/office/drawing/2014/main" id="{6BDE543A-6594-1967-60F5-2C5256BD5453}"/>
              </a:ext>
            </a:extLst>
          </p:cNvPr>
          <p:cNvSpPr txBox="1"/>
          <p:nvPr/>
        </p:nvSpPr>
        <p:spPr>
          <a:xfrm>
            <a:off x="9436608" y="82296"/>
            <a:ext cx="2755392" cy="5909310"/>
          </a:xfrm>
          <a:prstGeom prst="rect">
            <a:avLst/>
          </a:prstGeom>
          <a:noFill/>
        </p:spPr>
        <p:txBody>
          <a:bodyPr wrap="square" rtlCol="0">
            <a:spAutoFit/>
          </a:bodyPr>
          <a:lstStyle/>
          <a:p>
            <a:r>
              <a:rPr lang="fr-FR" b="1" dirty="0">
                <a:solidFill>
                  <a:schemeClr val="bg1"/>
                </a:solidFill>
              </a:rPr>
              <a:t>Dans la fenêtre « Enregistrer le parcours au format GPX » je nomme le fichier créé grâce au clavier (il apparaît dès que l’on place le curseur dans la ligne du haut). </a:t>
            </a:r>
          </a:p>
          <a:p>
            <a:endParaRPr lang="fr-FR" b="1" dirty="0">
              <a:solidFill>
                <a:schemeClr val="bg1"/>
              </a:solidFill>
            </a:endParaRPr>
          </a:p>
          <a:p>
            <a:r>
              <a:rPr lang="fr-FR" b="1" dirty="0">
                <a:solidFill>
                  <a:schemeClr val="bg1"/>
                </a:solidFill>
              </a:rPr>
              <a:t>Je n’utilise pas les balises, mais je mets quand même le curseur dans cette ligne pour faire apparaître « OK » en bas à droite du clavier et pouvoir cliquer dessus. Et je clique encore sur OK dans la fenêtre suivante.</a:t>
            </a:r>
          </a:p>
          <a:p>
            <a:endParaRPr lang="fr-FR" b="1" dirty="0">
              <a:solidFill>
                <a:schemeClr val="bg1"/>
              </a:solidFill>
            </a:endParaRPr>
          </a:p>
          <a:p>
            <a:r>
              <a:rPr lang="fr-FR" b="1" dirty="0">
                <a:solidFill>
                  <a:schemeClr val="bg1"/>
                </a:solidFill>
              </a:rPr>
              <a:t>Enfin, j’arrête MyTrails (bouton « Stop »).</a:t>
            </a:r>
            <a:endParaRPr lang="fr-FR" dirty="0"/>
          </a:p>
          <a:p>
            <a:endParaRPr lang="fr-FR" b="1" dirty="0">
              <a:solidFill>
                <a:schemeClr val="bg1"/>
              </a:solidFill>
            </a:endParaRPr>
          </a:p>
        </p:txBody>
      </p:sp>
      <p:pic>
        <p:nvPicPr>
          <p:cNvPr id="6" name="Image 5">
            <a:extLst>
              <a:ext uri="{FF2B5EF4-FFF2-40B4-BE49-F238E27FC236}">
                <a16:creationId xmlns:a16="http://schemas.microsoft.com/office/drawing/2014/main" id="{7F2D6797-F9EF-E105-C91B-0CD50304D517}"/>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929569" y="393001"/>
            <a:ext cx="238125" cy="238125"/>
          </a:xfrm>
          <a:prstGeom prst="rect">
            <a:avLst/>
          </a:prstGeom>
          <a:noFill/>
          <a:ln>
            <a:noFill/>
          </a:ln>
        </p:spPr>
      </p:pic>
      <p:pic>
        <p:nvPicPr>
          <p:cNvPr id="7" name="Image 6">
            <a:extLst>
              <a:ext uri="{FF2B5EF4-FFF2-40B4-BE49-F238E27FC236}">
                <a16:creationId xmlns:a16="http://schemas.microsoft.com/office/drawing/2014/main" id="{C9E5A535-E69E-6028-477F-A0633E64FCE4}"/>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178361" y="4495609"/>
            <a:ext cx="238125" cy="238125"/>
          </a:xfrm>
          <a:prstGeom prst="rect">
            <a:avLst/>
          </a:prstGeom>
          <a:noFill/>
          <a:ln>
            <a:noFill/>
          </a:ln>
        </p:spPr>
      </p:pic>
    </p:spTree>
    <p:extLst>
      <p:ext uri="{BB962C8B-B14F-4D97-AF65-F5344CB8AC3E}">
        <p14:creationId xmlns:p14="http://schemas.microsoft.com/office/powerpoint/2010/main" val="3256018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creenshot_20230407_164855_MyTrails">
            <a:extLst>
              <a:ext uri="{FF2B5EF4-FFF2-40B4-BE49-F238E27FC236}">
                <a16:creationId xmlns:a16="http://schemas.microsoft.com/office/drawing/2014/main" id="{7A109D8F-AA96-1388-71DC-8BFB613A3328}"/>
              </a:ext>
            </a:extLst>
          </p:cNvPr>
          <p:cNvPicPr>
            <a:picLocks noGrp="1" noChangeAspect="1"/>
          </p:cNvPicPr>
          <p:nvPr isPhoto="1"/>
        </p:nvPicPr>
        <p:blipFill rotWithShape="1">
          <a:blip r:embed="rId2" cstate="email">
            <a:lum/>
            <a:extLst>
              <a:ext uri="{28A0092B-C50C-407E-A947-70E740481C1C}">
                <a14:useLocalDpi xmlns:a14="http://schemas.microsoft.com/office/drawing/2010/main"/>
              </a:ext>
            </a:extLst>
          </a:blip>
          <a:srcRect/>
          <a:stretch/>
        </p:blipFill>
        <p:spPr>
          <a:xfrm>
            <a:off x="0" y="1408176"/>
            <a:ext cx="3086100" cy="5449824"/>
          </a:xfrm>
          <a:prstGeom prst="rect">
            <a:avLst/>
          </a:prstGeom>
        </p:spPr>
      </p:pic>
      <p:sp>
        <p:nvSpPr>
          <p:cNvPr id="4" name="ZoneTexte 3">
            <a:extLst>
              <a:ext uri="{FF2B5EF4-FFF2-40B4-BE49-F238E27FC236}">
                <a16:creationId xmlns:a16="http://schemas.microsoft.com/office/drawing/2014/main" id="{F7DE5C5E-B676-BA2F-81B2-9BA94A287B6D}"/>
              </a:ext>
            </a:extLst>
          </p:cNvPr>
          <p:cNvSpPr txBox="1"/>
          <p:nvPr/>
        </p:nvSpPr>
        <p:spPr>
          <a:xfrm>
            <a:off x="0" y="128016"/>
            <a:ext cx="5047488" cy="1200329"/>
          </a:xfrm>
          <a:prstGeom prst="rect">
            <a:avLst/>
          </a:prstGeom>
          <a:noFill/>
        </p:spPr>
        <p:txBody>
          <a:bodyPr wrap="square" rtlCol="0">
            <a:spAutoFit/>
          </a:bodyPr>
          <a:lstStyle/>
          <a:p>
            <a:r>
              <a:rPr lang="fr-FR" b="1" dirty="0">
                <a:solidFill>
                  <a:schemeClr val="bg1"/>
                </a:solidFill>
              </a:rPr>
              <a:t>Pour ajouter un point de navigation pendant le déplacement, il faut appuyer quelques instants sur l’écran, ce qui fait apparaître la fenêtre « Ajouter point de </a:t>
            </a:r>
            <a:r>
              <a:rPr lang="fr-FR" b="1" dirty="0" err="1">
                <a:solidFill>
                  <a:schemeClr val="bg1"/>
                </a:solidFill>
              </a:rPr>
              <a:t>nav</a:t>
            </a:r>
            <a:r>
              <a:rPr lang="fr-FR" b="1" dirty="0">
                <a:solidFill>
                  <a:schemeClr val="bg1"/>
                </a:solidFill>
              </a:rPr>
              <a:t> » ci-dessous.</a:t>
            </a:r>
          </a:p>
        </p:txBody>
      </p:sp>
      <p:pic>
        <p:nvPicPr>
          <p:cNvPr id="5" name="Image 4" descr="Screenshot_20230407_180255_MyTrails">
            <a:extLst>
              <a:ext uri="{FF2B5EF4-FFF2-40B4-BE49-F238E27FC236}">
                <a16:creationId xmlns:a16="http://schemas.microsoft.com/office/drawing/2014/main" id="{3992EA8A-5453-4B88-5D38-3945072126F8}"/>
              </a:ext>
            </a:extLst>
          </p:cNvPr>
          <p:cNvPicPr>
            <a:picLocks noGrp="1" noChangeAspect="1"/>
          </p:cNvPicPr>
          <p:nvPr isPhoto="1"/>
        </p:nvPicPr>
        <p:blipFill>
          <a:blip r:embed="rId3" cstate="email">
            <a:lum/>
            <a:extLst>
              <a:ext uri="{28A0092B-C50C-407E-A947-70E740481C1C}">
                <a14:useLocalDpi xmlns:a14="http://schemas.microsoft.com/office/drawing/2010/main"/>
              </a:ext>
            </a:extLst>
          </a:blip>
          <a:stretch>
            <a:fillRect/>
          </a:stretch>
        </p:blipFill>
        <p:spPr>
          <a:xfrm>
            <a:off x="5165598" y="0"/>
            <a:ext cx="3086100" cy="6858000"/>
          </a:xfrm>
          <a:prstGeom prst="rect">
            <a:avLst/>
          </a:prstGeom>
        </p:spPr>
      </p:pic>
      <p:sp>
        <p:nvSpPr>
          <p:cNvPr id="6" name="ZoneTexte 5">
            <a:extLst>
              <a:ext uri="{FF2B5EF4-FFF2-40B4-BE49-F238E27FC236}">
                <a16:creationId xmlns:a16="http://schemas.microsoft.com/office/drawing/2014/main" id="{1F90F3EB-5F78-E30D-276C-332D59353AFA}"/>
              </a:ext>
            </a:extLst>
          </p:cNvPr>
          <p:cNvSpPr txBox="1"/>
          <p:nvPr/>
        </p:nvSpPr>
        <p:spPr>
          <a:xfrm>
            <a:off x="8251698" y="128016"/>
            <a:ext cx="3940302" cy="4524315"/>
          </a:xfrm>
          <a:prstGeom prst="rect">
            <a:avLst/>
          </a:prstGeom>
          <a:noFill/>
        </p:spPr>
        <p:txBody>
          <a:bodyPr wrap="square" rtlCol="0">
            <a:spAutoFit/>
          </a:bodyPr>
          <a:lstStyle/>
          <a:p>
            <a:r>
              <a:rPr lang="fr-FR" b="1" dirty="0">
                <a:solidFill>
                  <a:schemeClr val="bg1"/>
                </a:solidFill>
              </a:rPr>
              <a:t>Ici, j’ai choisi « position actuelle » et je fais apparaître la fenêtre « Créer point de </a:t>
            </a:r>
            <a:r>
              <a:rPr lang="fr-FR" b="1" dirty="0" err="1">
                <a:solidFill>
                  <a:schemeClr val="bg1"/>
                </a:solidFill>
              </a:rPr>
              <a:t>nav</a:t>
            </a:r>
            <a:r>
              <a:rPr lang="fr-FR" b="1" dirty="0">
                <a:solidFill>
                  <a:schemeClr val="bg1"/>
                </a:solidFill>
              </a:rPr>
              <a:t> ».</a:t>
            </a:r>
          </a:p>
          <a:p>
            <a:endParaRPr lang="fr-FR" b="1" dirty="0">
              <a:solidFill>
                <a:schemeClr val="bg1"/>
              </a:solidFill>
            </a:endParaRPr>
          </a:p>
          <a:p>
            <a:r>
              <a:rPr lang="fr-FR" b="1" dirty="0">
                <a:solidFill>
                  <a:schemeClr val="bg1"/>
                </a:solidFill>
              </a:rPr>
              <a:t>Dans cette fenêtre, je nomme le point de navigation grâce au clavier qui apparaît dès que l’on place le curseur dans la ligne du haut. </a:t>
            </a:r>
          </a:p>
          <a:p>
            <a:r>
              <a:rPr lang="fr-FR" b="1" dirty="0">
                <a:solidFill>
                  <a:schemeClr val="bg1"/>
                </a:solidFill>
              </a:rPr>
              <a:t>Je n’utilise pas les balises, mais je mets quand même le curseur dans cette ligne pour faire apparaître OK en bas à droite du clavier et pouvoir cliquer dessus. Je clique ensuite sur OK dans la fenêtre suivante. </a:t>
            </a:r>
          </a:p>
          <a:p>
            <a:r>
              <a:rPr lang="fr-FR" b="1" dirty="0">
                <a:solidFill>
                  <a:schemeClr val="bg1"/>
                </a:solidFill>
              </a:rPr>
              <a:t>Ainsi, le point  de navigation est créé et nommé.</a:t>
            </a:r>
          </a:p>
        </p:txBody>
      </p:sp>
    </p:spTree>
    <p:extLst>
      <p:ext uri="{BB962C8B-B14F-4D97-AF65-F5344CB8AC3E}">
        <p14:creationId xmlns:p14="http://schemas.microsoft.com/office/powerpoint/2010/main" val="3446492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creenshot_20230407_170750_MyTrails">
            <a:extLst>
              <a:ext uri="{FF2B5EF4-FFF2-40B4-BE49-F238E27FC236}">
                <a16:creationId xmlns:a16="http://schemas.microsoft.com/office/drawing/2014/main" id="{9EF4B255-892E-7366-DC02-BEDAC89858D2}"/>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6096000" y="0"/>
            <a:ext cx="3086100" cy="6858000"/>
          </a:xfrm>
          <a:prstGeom prst="rect">
            <a:avLst/>
          </a:prstGeom>
        </p:spPr>
      </p:pic>
      <p:pic>
        <p:nvPicPr>
          <p:cNvPr id="4" name="Image 3" descr="Screenshot_20230407_170707_MyTrails">
            <a:extLst>
              <a:ext uri="{FF2B5EF4-FFF2-40B4-BE49-F238E27FC236}">
                <a16:creationId xmlns:a16="http://schemas.microsoft.com/office/drawing/2014/main" id="{76D46D8D-44C1-DFDC-C909-61091BB961DC}"/>
              </a:ext>
            </a:extLst>
          </p:cNvPr>
          <p:cNvPicPr>
            <a:picLocks noGrp="1" noChangeAspect="1"/>
          </p:cNvPicPr>
          <p:nvPr isPhoto="1"/>
        </p:nvPicPr>
        <p:blipFill rotWithShape="1">
          <a:blip r:embed="rId3" cstate="email">
            <a:lum/>
            <a:extLst>
              <a:ext uri="{28A0092B-C50C-407E-A947-70E740481C1C}">
                <a14:useLocalDpi xmlns:a14="http://schemas.microsoft.com/office/drawing/2010/main"/>
              </a:ext>
            </a:extLst>
          </a:blip>
          <a:srcRect/>
          <a:stretch/>
        </p:blipFill>
        <p:spPr>
          <a:xfrm>
            <a:off x="0" y="0"/>
            <a:ext cx="3086100" cy="2944368"/>
          </a:xfrm>
          <a:prstGeom prst="rect">
            <a:avLst/>
          </a:prstGeom>
        </p:spPr>
      </p:pic>
      <p:sp>
        <p:nvSpPr>
          <p:cNvPr id="5" name="ZoneTexte 4">
            <a:extLst>
              <a:ext uri="{FF2B5EF4-FFF2-40B4-BE49-F238E27FC236}">
                <a16:creationId xmlns:a16="http://schemas.microsoft.com/office/drawing/2014/main" id="{7DA1E0CD-B438-66BD-EAF0-BA48E2F21E24}"/>
              </a:ext>
            </a:extLst>
          </p:cNvPr>
          <p:cNvSpPr txBox="1"/>
          <p:nvPr/>
        </p:nvSpPr>
        <p:spPr>
          <a:xfrm>
            <a:off x="3314700" y="192024"/>
            <a:ext cx="2660905" cy="1200329"/>
          </a:xfrm>
          <a:prstGeom prst="rect">
            <a:avLst/>
          </a:prstGeom>
          <a:noFill/>
        </p:spPr>
        <p:txBody>
          <a:bodyPr wrap="square" rtlCol="0">
            <a:spAutoFit/>
          </a:bodyPr>
          <a:lstStyle/>
          <a:p>
            <a:r>
              <a:rPr lang="fr-FR" b="1" dirty="0">
                <a:solidFill>
                  <a:schemeClr val="bg1"/>
                </a:solidFill>
              </a:rPr>
              <a:t>En cliquant sur l’icône avec 3 traits, je fais apparaître la fenêtre à droite,</a:t>
            </a:r>
          </a:p>
        </p:txBody>
      </p:sp>
      <p:cxnSp>
        <p:nvCxnSpPr>
          <p:cNvPr id="7" name="Connecteur droit avec flèche 6">
            <a:extLst>
              <a:ext uri="{FF2B5EF4-FFF2-40B4-BE49-F238E27FC236}">
                <a16:creationId xmlns:a16="http://schemas.microsoft.com/office/drawing/2014/main" id="{F3F1A92A-09C6-AA0C-887B-AC0A8C036267}"/>
              </a:ext>
            </a:extLst>
          </p:cNvPr>
          <p:cNvCxnSpPr>
            <a:cxnSpLocks/>
            <a:stCxn id="5" idx="1"/>
          </p:cNvCxnSpPr>
          <p:nvPr/>
        </p:nvCxnSpPr>
        <p:spPr>
          <a:xfrm flipH="1" flipV="1">
            <a:off x="301752" y="484632"/>
            <a:ext cx="3012948" cy="30755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84162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creenshot_20230407_172143_MyTrails">
            <a:extLst>
              <a:ext uri="{FF2B5EF4-FFF2-40B4-BE49-F238E27FC236}">
                <a16:creationId xmlns:a16="http://schemas.microsoft.com/office/drawing/2014/main" id="{1620567F-73B8-CE69-16A6-EA276BB22553}"/>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0"/>
            <a:ext cx="3086100" cy="6858000"/>
          </a:xfrm>
          <a:prstGeom prst="rect">
            <a:avLst/>
          </a:prstGeom>
        </p:spPr>
      </p:pic>
      <p:sp>
        <p:nvSpPr>
          <p:cNvPr id="4" name="ZoneTexte 3">
            <a:extLst>
              <a:ext uri="{FF2B5EF4-FFF2-40B4-BE49-F238E27FC236}">
                <a16:creationId xmlns:a16="http://schemas.microsoft.com/office/drawing/2014/main" id="{D14FE45C-6402-2FAD-692C-5D0DE99C7D5C}"/>
              </a:ext>
            </a:extLst>
          </p:cNvPr>
          <p:cNvSpPr txBox="1"/>
          <p:nvPr/>
        </p:nvSpPr>
        <p:spPr>
          <a:xfrm>
            <a:off x="3086100" y="45720"/>
            <a:ext cx="5573268" cy="923330"/>
          </a:xfrm>
          <a:prstGeom prst="rect">
            <a:avLst/>
          </a:prstGeom>
          <a:noFill/>
        </p:spPr>
        <p:txBody>
          <a:bodyPr wrap="square" rtlCol="0">
            <a:spAutoFit/>
          </a:bodyPr>
          <a:lstStyle/>
          <a:p>
            <a:r>
              <a:rPr lang="fr-FR" b="1" dirty="0">
                <a:solidFill>
                  <a:schemeClr val="bg1"/>
                </a:solidFill>
              </a:rPr>
              <a:t>La fenêtre « Statistiques » présente surtout de l’intérêt pour les randonneurs (elle indique les différentes sortes de vitesse, les altitudes, le dénivelé, les durées).</a:t>
            </a:r>
            <a:endParaRPr lang="fr-FR" dirty="0"/>
          </a:p>
        </p:txBody>
      </p:sp>
    </p:spTree>
    <p:extLst>
      <p:ext uri="{BB962C8B-B14F-4D97-AF65-F5344CB8AC3E}">
        <p14:creationId xmlns:p14="http://schemas.microsoft.com/office/powerpoint/2010/main" val="2558955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creenshot_20230407_172015_MyTrails">
            <a:extLst>
              <a:ext uri="{FF2B5EF4-FFF2-40B4-BE49-F238E27FC236}">
                <a16:creationId xmlns:a16="http://schemas.microsoft.com/office/drawing/2014/main" id="{2CB319B6-2F9F-7B27-6514-9B6ED7C6D122}"/>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0"/>
            <a:ext cx="3086100" cy="6858000"/>
          </a:xfrm>
          <a:prstGeom prst="rect">
            <a:avLst/>
          </a:prstGeom>
        </p:spPr>
      </p:pic>
      <p:sp>
        <p:nvSpPr>
          <p:cNvPr id="4" name="ZoneTexte 3">
            <a:extLst>
              <a:ext uri="{FF2B5EF4-FFF2-40B4-BE49-F238E27FC236}">
                <a16:creationId xmlns:a16="http://schemas.microsoft.com/office/drawing/2014/main" id="{E9049B41-36F0-B9B0-B0B1-110D5AD95AD5}"/>
              </a:ext>
            </a:extLst>
          </p:cNvPr>
          <p:cNvSpPr txBox="1"/>
          <p:nvPr/>
        </p:nvSpPr>
        <p:spPr>
          <a:xfrm>
            <a:off x="3086100" y="45720"/>
            <a:ext cx="5573268" cy="1477328"/>
          </a:xfrm>
          <a:prstGeom prst="rect">
            <a:avLst/>
          </a:prstGeom>
          <a:noFill/>
        </p:spPr>
        <p:txBody>
          <a:bodyPr wrap="square" rtlCol="0">
            <a:spAutoFit/>
          </a:bodyPr>
          <a:lstStyle/>
          <a:p>
            <a:r>
              <a:rPr lang="fr-FR" b="1" dirty="0">
                <a:solidFill>
                  <a:schemeClr val="bg1"/>
                </a:solidFill>
              </a:rPr>
              <a:t>La fenêtre « Traces » me permet de faire apparaître sur l’écran de MyTrails les itinéraires et points de navigation enregistrés avec cette application ou importés depuis Google Earth (après conversion du fichier KML créé avec ce logiciel en fichier GPX, par exemple avec </a:t>
            </a:r>
            <a:r>
              <a:rPr lang="fr-FR" b="1" dirty="0" err="1">
                <a:solidFill>
                  <a:schemeClr val="bg1"/>
                </a:solidFill>
              </a:rPr>
              <a:t>GPSBabel</a:t>
            </a:r>
            <a:r>
              <a:rPr lang="fr-FR" b="1" dirty="0">
                <a:solidFill>
                  <a:schemeClr val="bg1"/>
                </a:solidFill>
              </a:rPr>
              <a:t>).</a:t>
            </a:r>
            <a:endParaRPr lang="fr-FR" dirty="0"/>
          </a:p>
        </p:txBody>
      </p:sp>
    </p:spTree>
    <p:extLst>
      <p:ext uri="{BB962C8B-B14F-4D97-AF65-F5344CB8AC3E}">
        <p14:creationId xmlns:p14="http://schemas.microsoft.com/office/powerpoint/2010/main" val="873430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creenshot_20230407_165129_File Manager - XFolder">
            <a:extLst>
              <a:ext uri="{FF2B5EF4-FFF2-40B4-BE49-F238E27FC236}">
                <a16:creationId xmlns:a16="http://schemas.microsoft.com/office/drawing/2014/main" id="{1EB01E92-2E3B-9DD4-CFC3-A2CFE22C4984}"/>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0"/>
            <a:ext cx="3086100" cy="6858000"/>
          </a:xfrm>
          <a:prstGeom prst="rect">
            <a:avLst/>
          </a:prstGeom>
        </p:spPr>
      </p:pic>
      <p:sp>
        <p:nvSpPr>
          <p:cNvPr id="4" name="ZoneTexte 3">
            <a:extLst>
              <a:ext uri="{FF2B5EF4-FFF2-40B4-BE49-F238E27FC236}">
                <a16:creationId xmlns:a16="http://schemas.microsoft.com/office/drawing/2014/main" id="{71866876-C2A0-E553-28F9-F8E3C6F429E4}"/>
              </a:ext>
            </a:extLst>
          </p:cNvPr>
          <p:cNvSpPr txBox="1"/>
          <p:nvPr/>
        </p:nvSpPr>
        <p:spPr>
          <a:xfrm>
            <a:off x="3086100" y="45720"/>
            <a:ext cx="5573268" cy="3416320"/>
          </a:xfrm>
          <a:prstGeom prst="rect">
            <a:avLst/>
          </a:prstGeom>
          <a:noFill/>
        </p:spPr>
        <p:txBody>
          <a:bodyPr wrap="square" rtlCol="0">
            <a:spAutoFit/>
          </a:bodyPr>
          <a:lstStyle/>
          <a:p>
            <a:r>
              <a:rPr lang="fr-FR" b="1" dirty="0">
                <a:solidFill>
                  <a:schemeClr val="bg1"/>
                </a:solidFill>
              </a:rPr>
              <a:t>Les fichiers GPX créés avec MyTrails sont stockés sur le smartphone dans le dossier MyTrails. Je peux choisir un autre dossier dans « Préférences » après avoir cliqué sur l’icône avec les 3 traits. </a:t>
            </a:r>
          </a:p>
          <a:p>
            <a:endParaRPr lang="fr-FR" b="1" dirty="0">
              <a:solidFill>
                <a:schemeClr val="bg1"/>
              </a:solidFill>
            </a:endParaRPr>
          </a:p>
          <a:p>
            <a:r>
              <a:rPr lang="fr-FR" b="1" dirty="0">
                <a:solidFill>
                  <a:schemeClr val="bg1"/>
                </a:solidFill>
              </a:rPr>
              <a:t>Je transfère ces fichiers sur mon ordinateur en le reliant au smartphone par un câble USB ou en les envoyant avec un courriel, en fichier attaché.</a:t>
            </a:r>
          </a:p>
          <a:p>
            <a:endParaRPr lang="fr-FR" b="1" dirty="0">
              <a:solidFill>
                <a:schemeClr val="bg1"/>
              </a:solidFill>
            </a:endParaRPr>
          </a:p>
          <a:p>
            <a:r>
              <a:rPr lang="fr-FR" b="1" dirty="0">
                <a:solidFill>
                  <a:schemeClr val="bg1"/>
                </a:solidFill>
              </a:rPr>
              <a:t>Inversement, je peux aussi transférer dans ce dossier des fichiers créés sur Google Earth après conversion des fichiers KML au format GPX. </a:t>
            </a:r>
            <a:endParaRPr lang="fr-FR" dirty="0"/>
          </a:p>
        </p:txBody>
      </p:sp>
    </p:spTree>
    <p:extLst>
      <p:ext uri="{BB962C8B-B14F-4D97-AF65-F5344CB8AC3E}">
        <p14:creationId xmlns:p14="http://schemas.microsoft.com/office/powerpoint/2010/main" val="412408343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1201</Words>
  <Application>Microsoft Office PowerPoint</Application>
  <PresentationFormat>Grand écran</PresentationFormat>
  <Paragraphs>66</Paragraphs>
  <Slides>10</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Charles Lilin</dc:creator>
  <cp:lastModifiedBy>Charles Lilin</cp:lastModifiedBy>
  <cp:revision>9</cp:revision>
  <dcterms:created xsi:type="dcterms:W3CDTF">2023-04-07T15:25:18Z</dcterms:created>
  <dcterms:modified xsi:type="dcterms:W3CDTF">2023-11-26T15:26:25Z</dcterms:modified>
</cp:coreProperties>
</file>