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3.jpg" ContentType="image/jpg"/>
  <Override PartName="/ppt/media/image144.jpg" ContentType="image/jpg"/>
  <Override PartName="/ppt/media/image145.jpg" ContentType="image/jpg"/>
  <Override PartName="/ppt/media/image146.jpg" ContentType="image/jpg"/>
  <Override PartName="/ppt/media/image147.jpg" ContentType="image/jpg"/>
  <Override PartName="/ppt/media/image14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9"/>
  </p:notesMasterIdLst>
  <p:sldIdLst>
    <p:sldId id="394" r:id="rId3"/>
    <p:sldId id="415" r:id="rId4"/>
    <p:sldId id="285" r:id="rId5"/>
    <p:sldId id="279" r:id="rId6"/>
    <p:sldId id="286" r:id="rId7"/>
    <p:sldId id="278" r:id="rId8"/>
    <p:sldId id="287" r:id="rId9"/>
    <p:sldId id="395" r:id="rId10"/>
    <p:sldId id="276" r:id="rId11"/>
    <p:sldId id="275" r:id="rId12"/>
    <p:sldId id="284" r:id="rId13"/>
    <p:sldId id="280" r:id="rId14"/>
    <p:sldId id="266" r:id="rId15"/>
    <p:sldId id="267" r:id="rId16"/>
    <p:sldId id="288" r:id="rId17"/>
    <p:sldId id="289" r:id="rId18"/>
    <p:sldId id="260" r:id="rId19"/>
    <p:sldId id="397" r:id="rId20"/>
    <p:sldId id="262" r:id="rId21"/>
    <p:sldId id="264" r:id="rId22"/>
    <p:sldId id="257" r:id="rId23"/>
    <p:sldId id="261" r:id="rId24"/>
    <p:sldId id="258" r:id="rId25"/>
    <p:sldId id="263" r:id="rId26"/>
    <p:sldId id="290" r:id="rId27"/>
    <p:sldId id="396" r:id="rId28"/>
    <p:sldId id="291" r:id="rId29"/>
    <p:sldId id="292" r:id="rId30"/>
    <p:sldId id="293" r:id="rId31"/>
    <p:sldId id="272" r:id="rId32"/>
    <p:sldId id="294" r:id="rId33"/>
    <p:sldId id="295" r:id="rId34"/>
    <p:sldId id="273" r:id="rId35"/>
    <p:sldId id="296" r:id="rId36"/>
    <p:sldId id="277" r:id="rId37"/>
    <p:sldId id="297" r:id="rId38"/>
    <p:sldId id="269" r:id="rId39"/>
    <p:sldId id="298" r:id="rId40"/>
    <p:sldId id="398" r:id="rId41"/>
    <p:sldId id="299" r:id="rId42"/>
    <p:sldId id="300" r:id="rId43"/>
    <p:sldId id="265" r:id="rId44"/>
    <p:sldId id="301" r:id="rId45"/>
    <p:sldId id="270" r:id="rId46"/>
    <p:sldId id="302" r:id="rId47"/>
    <p:sldId id="259" r:id="rId48"/>
    <p:sldId id="304" r:id="rId49"/>
    <p:sldId id="305" r:id="rId50"/>
    <p:sldId id="399" r:id="rId51"/>
    <p:sldId id="306" r:id="rId52"/>
    <p:sldId id="307" r:id="rId53"/>
    <p:sldId id="308" r:id="rId54"/>
    <p:sldId id="309" r:id="rId55"/>
    <p:sldId id="310" r:id="rId56"/>
    <p:sldId id="311" r:id="rId57"/>
    <p:sldId id="312" r:id="rId58"/>
    <p:sldId id="313" r:id="rId59"/>
    <p:sldId id="314" r:id="rId60"/>
    <p:sldId id="315" r:id="rId61"/>
    <p:sldId id="268" r:id="rId62"/>
    <p:sldId id="271" r:id="rId63"/>
    <p:sldId id="400" r:id="rId64"/>
    <p:sldId id="316" r:id="rId65"/>
    <p:sldId id="317" r:id="rId66"/>
    <p:sldId id="318" r:id="rId67"/>
    <p:sldId id="319" r:id="rId68"/>
    <p:sldId id="320" r:id="rId69"/>
    <p:sldId id="321" r:id="rId70"/>
    <p:sldId id="322" r:id="rId71"/>
    <p:sldId id="323" r:id="rId72"/>
    <p:sldId id="401" r:id="rId73"/>
    <p:sldId id="324" r:id="rId74"/>
    <p:sldId id="325" r:id="rId75"/>
    <p:sldId id="327" r:id="rId76"/>
    <p:sldId id="328" r:id="rId77"/>
    <p:sldId id="329" r:id="rId78"/>
    <p:sldId id="331" r:id="rId79"/>
    <p:sldId id="332" r:id="rId80"/>
    <p:sldId id="402" r:id="rId81"/>
    <p:sldId id="333" r:id="rId82"/>
    <p:sldId id="334" r:id="rId83"/>
    <p:sldId id="335" r:id="rId84"/>
    <p:sldId id="336" r:id="rId85"/>
    <p:sldId id="416" r:id="rId86"/>
    <p:sldId id="337" r:id="rId87"/>
    <p:sldId id="338" r:id="rId88"/>
    <p:sldId id="274" r:id="rId89"/>
    <p:sldId id="403" r:id="rId90"/>
    <p:sldId id="339" r:id="rId91"/>
    <p:sldId id="340" r:id="rId92"/>
    <p:sldId id="341" r:id="rId93"/>
    <p:sldId id="342" r:id="rId94"/>
    <p:sldId id="343" r:id="rId95"/>
    <p:sldId id="344" r:id="rId96"/>
    <p:sldId id="345" r:id="rId97"/>
    <p:sldId id="346" r:id="rId98"/>
    <p:sldId id="347" r:id="rId99"/>
    <p:sldId id="348" r:id="rId100"/>
    <p:sldId id="404" r:id="rId101"/>
    <p:sldId id="349" r:id="rId102"/>
    <p:sldId id="350" r:id="rId103"/>
    <p:sldId id="281" r:id="rId104"/>
    <p:sldId id="351" r:id="rId105"/>
    <p:sldId id="352" r:id="rId106"/>
    <p:sldId id="353" r:id="rId107"/>
    <p:sldId id="354" r:id="rId108"/>
    <p:sldId id="355" r:id="rId109"/>
    <p:sldId id="356" r:id="rId110"/>
    <p:sldId id="357" r:id="rId111"/>
    <p:sldId id="405" r:id="rId112"/>
    <p:sldId id="283" r:id="rId113"/>
    <p:sldId id="358" r:id="rId114"/>
    <p:sldId id="359" r:id="rId115"/>
    <p:sldId id="360" r:id="rId116"/>
    <p:sldId id="361" r:id="rId117"/>
    <p:sldId id="362" r:id="rId118"/>
    <p:sldId id="363" r:id="rId119"/>
    <p:sldId id="364" r:id="rId120"/>
    <p:sldId id="365" r:id="rId121"/>
    <p:sldId id="406" r:id="rId122"/>
    <p:sldId id="366" r:id="rId123"/>
    <p:sldId id="367" r:id="rId124"/>
    <p:sldId id="368" r:id="rId125"/>
    <p:sldId id="369" r:id="rId126"/>
    <p:sldId id="370" r:id="rId127"/>
    <p:sldId id="371" r:id="rId128"/>
    <p:sldId id="372" r:id="rId129"/>
    <p:sldId id="373" r:id="rId130"/>
    <p:sldId id="374" r:id="rId131"/>
    <p:sldId id="417" r:id="rId132"/>
    <p:sldId id="375" r:id="rId133"/>
    <p:sldId id="407" r:id="rId134"/>
    <p:sldId id="376" r:id="rId135"/>
    <p:sldId id="377" r:id="rId136"/>
    <p:sldId id="378" r:id="rId137"/>
    <p:sldId id="379" r:id="rId138"/>
    <p:sldId id="380" r:id="rId139"/>
    <p:sldId id="381" r:id="rId140"/>
    <p:sldId id="382" r:id="rId141"/>
    <p:sldId id="383" r:id="rId142"/>
    <p:sldId id="384" r:id="rId143"/>
    <p:sldId id="385" r:id="rId144"/>
    <p:sldId id="408" r:id="rId145"/>
    <p:sldId id="386" r:id="rId146"/>
    <p:sldId id="387" r:id="rId147"/>
    <p:sldId id="388" r:id="rId148"/>
    <p:sldId id="389" r:id="rId149"/>
    <p:sldId id="390" r:id="rId150"/>
    <p:sldId id="391" r:id="rId151"/>
    <p:sldId id="392" r:id="rId152"/>
    <p:sldId id="393" r:id="rId153"/>
    <p:sldId id="409" r:id="rId154"/>
    <p:sldId id="410" r:id="rId155"/>
    <p:sldId id="411" r:id="rId156"/>
    <p:sldId id="412" r:id="rId157"/>
    <p:sldId id="413" r:id="rId158"/>
  </p:sldIdLst>
  <p:sldSz cx="12192000" cy="6858000"/>
  <p:notesSz cx="6858000" cy="9144000"/>
  <p:photoAlbum/>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03" autoAdjust="0"/>
  </p:normalViewPr>
  <p:slideViewPr>
    <p:cSldViewPr snapToGrid="0">
      <p:cViewPr varScale="1">
        <p:scale>
          <a:sx n="117" d="100"/>
          <a:sy n="117" d="100"/>
        </p:scale>
        <p:origin x="318" y="102"/>
      </p:cViewPr>
      <p:guideLst>
        <p:guide orient="horz" pos="2160"/>
        <p:guide pos="3840"/>
      </p:guideLst>
    </p:cSldViewPr>
  </p:slideViewPr>
  <p:notesTextViewPr>
    <p:cViewPr>
      <p:scale>
        <a:sx n="1" d="1"/>
        <a:sy n="1" d="1"/>
      </p:scale>
      <p:origin x="0" y="0"/>
    </p:cViewPr>
  </p:notesTextViewPr>
  <p:sorterViewPr>
    <p:cViewPr>
      <p:scale>
        <a:sx n="100" d="100"/>
        <a:sy n="100" d="100"/>
      </p:scale>
      <p:origin x="0" y="-1894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273AB-7083-4F7A-A303-CD82F564E032}" type="datetimeFigureOut">
              <a:rPr lang="fr-FR" smtClean="0"/>
              <a:t>30/05/2024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72A19-DB67-4452-AA51-F72CF257306F}" type="slidenum">
              <a:rPr lang="fr-FR" smtClean="0"/>
              <a:t>‹N°›</a:t>
            </a:fld>
            <a:endParaRPr lang="fr-FR"/>
          </a:p>
        </p:txBody>
      </p:sp>
    </p:spTree>
    <p:extLst>
      <p:ext uri="{BB962C8B-B14F-4D97-AF65-F5344CB8AC3E}">
        <p14:creationId xmlns:p14="http://schemas.microsoft.com/office/powerpoint/2010/main" val="271550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572A19-DB67-4452-AA51-F72CF257306F}" type="slidenum">
              <a:rPr lang="fr-FR" smtClean="0"/>
              <a:t>79</a:t>
            </a:fld>
            <a:endParaRPr lang="fr-FR"/>
          </a:p>
        </p:txBody>
      </p:sp>
    </p:spTree>
    <p:extLst>
      <p:ext uri="{BB962C8B-B14F-4D97-AF65-F5344CB8AC3E}">
        <p14:creationId xmlns:p14="http://schemas.microsoft.com/office/powerpoint/2010/main" val="83607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a:p>
        </p:txBody>
      </p:sp>
      <p:sp>
        <p:nvSpPr>
          <p:cNvPr id="2150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9AB8C0-65A6-44C3-A946-82849C32BAC0}" type="slidenum">
              <a:rPr lang="fr-FR">
                <a:cs typeface="Arial" charset="0"/>
              </a:rPr>
              <a:pPr fontAlgn="base">
                <a:spcBef>
                  <a:spcPct val="0"/>
                </a:spcBef>
                <a:spcAft>
                  <a:spcPct val="0"/>
                </a:spcAft>
              </a:pPr>
              <a:t>94</a:t>
            </a:fld>
            <a:endParaRPr lang="fr-FR">
              <a:cs typeface="Arial" charset="0"/>
            </a:endParaRPr>
          </a:p>
        </p:txBody>
      </p:sp>
    </p:spTree>
    <p:extLst>
      <p:ext uri="{BB962C8B-B14F-4D97-AF65-F5344CB8AC3E}">
        <p14:creationId xmlns:p14="http://schemas.microsoft.com/office/powerpoint/2010/main" val="59503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a:extLst>
              <a:ext uri="{FF2B5EF4-FFF2-40B4-BE49-F238E27FC236}">
                <a16:creationId xmlns:a16="http://schemas.microsoft.com/office/drawing/2014/main" id="{7414C642-515D-62D7-2928-AD17D6A80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a:extLst>
              <a:ext uri="{FF2B5EF4-FFF2-40B4-BE49-F238E27FC236}">
                <a16:creationId xmlns:a16="http://schemas.microsoft.com/office/drawing/2014/main" id="{6CC5866F-A9A9-670B-F2D3-999572FCE7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4580" name="Espace réservé du numéro de diapositive 3">
            <a:extLst>
              <a:ext uri="{FF2B5EF4-FFF2-40B4-BE49-F238E27FC236}">
                <a16:creationId xmlns:a16="http://schemas.microsoft.com/office/drawing/2014/main" id="{6E567CA1-F8A9-4412-B399-58D36DF21D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9FEC5D-1F7E-4B0C-A32F-FE92D5046F30}" type="slidenum">
              <a:rPr lang="fr-FR" altLang="fr-FR"/>
              <a:pPr/>
              <a:t>128</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08187239-B2F0-430A-87F5-7CD80F1CC920}" type="datetimeFigureOut">
              <a:rPr lang="fr-FR"/>
              <a:pPr>
                <a:defRPr/>
              </a:pPr>
              <a:t>30/05/2024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DE3717DC-9B1F-4A06-BAFC-29F6B44DCD16}"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780AD74E-F2E2-4C2D-8A5F-7CB212F6BCF7}" type="datetimeFigureOut">
              <a:rPr lang="fr-FR"/>
              <a:pPr>
                <a:defRPr/>
              </a:pPr>
              <a:t>30/05/2024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68DCEE0-4E08-47C8-B74C-EF87CD21D0AB}"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DE0ED21-F511-4F69-BFF8-582C28D49B9F}" type="datetimeFigureOut">
              <a:rPr lang="fr-FR"/>
              <a:pPr>
                <a:defRPr/>
              </a:pPr>
              <a:t>30/05/2024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6D453FB-EF2D-40D5-B5D8-5BD39A04B858}"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266F2CD-D6B4-4E97-A58A-5ADE09FD1029}" type="datetimeFigureOut">
              <a:rPr lang="en-US"/>
              <a:pPr>
                <a:defRPr/>
              </a:pPr>
              <a:t>5/30/2024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37D779-BC06-47EB-95F1-82B0D1B68C9D}"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3CA978-1C48-4697-A498-B653E7EBD135}" type="datetimeFigureOut">
              <a:rPr lang="en-US"/>
              <a:pPr>
                <a:defRPr/>
              </a:pPr>
              <a:t>5/30/2024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D8196A-49CB-45E3-B581-41BAE77D49AD}"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D629FBE-375D-4EEE-8A0F-746BF1B0274A}" type="datetimeFigureOut">
              <a:rPr lang="en-US"/>
              <a:pPr>
                <a:defRPr/>
              </a:pPr>
              <a:t>5/30/2024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96082B-7A0F-4A96-970A-1C8A6A21BB5F}"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5FCAE4B-38F8-4E47-AE97-C64961544BB7}" type="datetimeFigureOut">
              <a:rPr lang="en-US"/>
              <a:pPr>
                <a:defRPr/>
              </a:pPr>
              <a:t>5/30/2024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D0630C-96E4-480C-B4D9-72BEE5B2F917}"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B426B9C-A11B-41B0-BB8F-B3FE65E69904}" type="datetimeFigureOut">
              <a:rPr lang="en-US"/>
              <a:pPr>
                <a:defRPr/>
              </a:pPr>
              <a:t>5/30/2024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59F6B70-D006-4DB8-831F-CAD4CB809961}"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6B3ADB2-3196-4149-B9C2-A4B176D98E1D}" type="datetimeFigureOut">
              <a:rPr lang="en-US"/>
              <a:pPr>
                <a:defRPr/>
              </a:pPr>
              <a:t>5/30/2024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D3E229-004B-47B9-B0BD-E15760834DED}"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C90EF8-1B73-4039-9DDC-FCFE029DC5B0}" type="datetimeFigureOut">
              <a:rPr lang="en-US"/>
              <a:pPr>
                <a:defRPr/>
              </a:pPr>
              <a:t>5/30/2024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848811-BE19-43FE-88A0-C10FF552D3B3}"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D5A3C3-0551-41E0-A463-F4B8032E92EA}" type="datetimeFigureOut">
              <a:rPr lang="en-US"/>
              <a:pPr>
                <a:defRPr/>
              </a:pPr>
              <a:t>5/30/2024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3F102A-F86A-4D81-B1A7-5A48E059AECB}"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3264DC9-DDAE-47E2-883E-7DCB88AED14E}" type="datetimeFigureOut">
              <a:rPr lang="fr-FR"/>
              <a:pPr>
                <a:defRPr/>
              </a:pPr>
              <a:t>30/05/2024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131020E-2108-4E60-8986-5DC7A85C95DF}"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935E754-A510-452B-839E-0DC5C43133FD}" type="datetimeFigureOut">
              <a:rPr lang="en-US"/>
              <a:pPr>
                <a:defRPr/>
              </a:pPr>
              <a:t>5/30/2024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78BE1E-0524-46AC-B7FF-A287F8042C09}"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1B55434-E583-4259-8DC2-E570489B8562}" type="datetimeFigureOut">
              <a:rPr lang="en-US"/>
              <a:pPr>
                <a:defRPr/>
              </a:pPr>
              <a:t>5/30/2024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B5AB40-4C8C-4FF9-A45D-0200EA52504F}"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443241A-0346-47F1-9CFB-4395D97AA341}" type="datetimeFigureOut">
              <a:rPr lang="en-US"/>
              <a:pPr>
                <a:defRPr/>
              </a:pPr>
              <a:t>5/30/2024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DBB22D-D59B-4E7F-852A-A9A11F5A57FA}"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D3294C3-8C04-4494-A22A-AFD673378A8F}" type="datetimeFigureOut">
              <a:rPr lang="fr-FR"/>
              <a:pPr>
                <a:defRPr/>
              </a:pPr>
              <a:t>30/05/2024</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C085CCE-670B-4CE5-8F01-A3F7D5CF4ABA}"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FEAE4844-49BE-4F37-A4FF-326103836C56}" type="datetimeFigureOut">
              <a:rPr lang="fr-FR"/>
              <a:pPr>
                <a:defRPr/>
              </a:pPr>
              <a:t>30/05/2024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FEFA1B0-BA96-43E7-BDCB-B6897FA363FE}"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0FF6612B-8F5C-4909-81D6-D49C3EA33409}" type="datetimeFigureOut">
              <a:rPr lang="fr-FR"/>
              <a:pPr>
                <a:defRPr/>
              </a:pPr>
              <a:t>30/05/2024</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0BF6B6A-BE05-4F9F-9215-AA31DAFD6470}"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088613D0-A429-4D12-A5BA-031B8B4C2BC2}" type="datetimeFigureOut">
              <a:rPr lang="fr-FR"/>
              <a:pPr>
                <a:defRPr/>
              </a:pPr>
              <a:t>30/05/2024</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BC270B2-BE17-4483-A21F-EB423B4771EF}"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F0F3AFF-6372-4BC2-92DE-D2C4A8BED099}" type="datetimeFigureOut">
              <a:rPr lang="fr-FR"/>
              <a:pPr>
                <a:defRPr/>
              </a:pPr>
              <a:t>30/05/2024</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5A74C59B-0973-4E72-9560-F317D1D27990}"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38ADDE1-D2EC-4706-B0C5-16749030AA8E}" type="datetimeFigureOut">
              <a:rPr lang="fr-FR"/>
              <a:pPr>
                <a:defRPr/>
              </a:pPr>
              <a:t>30/05/2024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4DFA1AF-E897-4D56-B4A0-D64857EB4DA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A94B9EB-F4A7-4458-8A28-0AF4CA17B312}" type="datetimeFigureOut">
              <a:rPr lang="fr-FR"/>
              <a:pPr>
                <a:defRPr/>
              </a:pPr>
              <a:t>30/05/2024</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3BF20705-FA57-4CEA-9F78-EB17F7541DE3}"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12CC61-94D1-4D48-9579-6B73D6C9A395}" type="datetimeFigureOut">
              <a:rPr lang="fr-FR"/>
              <a:pPr>
                <a:defRPr/>
              </a:pPr>
              <a:t>30/05/2024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6363751-0C2E-4968-84BA-DDFE267FFB2C}"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1CE8913-1C45-413E-B0F9-A646078B24BC}" type="datetimeFigureOut">
              <a:rPr lang="en-US"/>
              <a:pPr>
                <a:defRPr/>
              </a:pPr>
              <a:t>5/30/2024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66D2DEA-F5AF-473E-8738-E1505D2783B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119.xml"/><Relationship Id="rId3" Type="http://schemas.openxmlformats.org/officeDocument/2006/relationships/slide" Target="slide17.xml"/><Relationship Id="rId7" Type="http://schemas.openxmlformats.org/officeDocument/2006/relationships/slide" Target="slide54.xml"/><Relationship Id="rId12" Type="http://schemas.openxmlformats.org/officeDocument/2006/relationships/slide" Target="slide109.xml"/><Relationship Id="rId2" Type="http://schemas.openxmlformats.org/officeDocument/2006/relationships/slide" Target="slide3.xml"/><Relationship Id="rId16" Type="http://schemas.openxmlformats.org/officeDocument/2006/relationships/slide" Target="slide152.xml"/><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slide" Target="slide98.xml"/><Relationship Id="rId5" Type="http://schemas.openxmlformats.org/officeDocument/2006/relationships/slide" Target="slide38.xml"/><Relationship Id="rId15" Type="http://schemas.openxmlformats.org/officeDocument/2006/relationships/slide" Target="slide142.xml"/><Relationship Id="rId10" Type="http://schemas.openxmlformats.org/officeDocument/2006/relationships/slide" Target="slide87.xml"/><Relationship Id="rId4" Type="http://schemas.openxmlformats.org/officeDocument/2006/relationships/slide" Target="slide25.xml"/><Relationship Id="rId9" Type="http://schemas.openxmlformats.org/officeDocument/2006/relationships/slide" Target="slide77.xml"/><Relationship Id="rId14" Type="http://schemas.openxmlformats.org/officeDocument/2006/relationships/slide" Target="slide13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1.jpeg"/></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18.xml"/><Relationship Id="rId5" Type="http://schemas.openxmlformats.org/officeDocument/2006/relationships/image" Target="../media/image148.jpg"/><Relationship Id="rId4" Type="http://schemas.openxmlformats.org/officeDocument/2006/relationships/image" Target="../media/image147.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60.png"/><Relationship Id="rId4" Type="http://schemas.openxmlformats.org/officeDocument/2006/relationships/image" Target="http://www.haitilibre.com/images-a/g-6125.j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jpeg"/><Relationship Id="rId7" Type="http://schemas.openxmlformats.org/officeDocument/2006/relationships/hyperlink" Target="http://www.sosesf.org/" TargetMode="External"/><Relationship Id="rId2" Type="http://schemas.openxmlformats.org/officeDocument/2006/relationships/image" Target="../media/image38.jpeg"/><Relationship Id="rId1" Type="http://schemas.openxmlformats.org/officeDocument/2006/relationships/slideLayout" Target="../slideLayouts/slideLayout18.xml"/><Relationship Id="rId6" Type="http://schemas.openxmlformats.org/officeDocument/2006/relationships/image" Target="http://www.diplomatie.gouv.fr/fr/IMG/gif/bid.gif" TargetMode="External"/><Relationship Id="rId5" Type="http://schemas.openxmlformats.org/officeDocument/2006/relationships/image" Target="../media/image4.gif"/><Relationship Id="rId4" Type="http://schemas.openxmlformats.org/officeDocument/2006/relationships/image" Target="http://www.haitilibre.com/images-a/g-6125.jpg"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0BB90E-74FF-010D-9DBF-F56EBB817EED}"/>
              </a:ext>
            </a:extLst>
          </p:cNvPr>
          <p:cNvSpPr txBox="1"/>
          <p:nvPr/>
        </p:nvSpPr>
        <p:spPr>
          <a:xfrm>
            <a:off x="0" y="427982"/>
            <a:ext cx="12192000" cy="369332"/>
          </a:xfrm>
          <a:prstGeom prst="rect">
            <a:avLst/>
          </a:prstGeom>
          <a:noFill/>
        </p:spPr>
        <p:txBody>
          <a:bodyPr wrap="square" rtlCol="0">
            <a:spAutoFit/>
          </a:bodyPr>
          <a:lstStyle/>
          <a:p>
            <a:pPr algn="ctr"/>
            <a:r>
              <a:rPr lang="fr-FR" sz="1800" b="1" dirty="0">
                <a:effectLst/>
                <a:latin typeface="Arial" panose="020B0604020202020204" pitchFamily="34" charset="0"/>
                <a:ea typeface="Calibri" panose="020F0502020204030204" pitchFamily="34" charset="0"/>
                <a:cs typeface="Times New Roman" panose="02020603050405020304" pitchFamily="18" charset="0"/>
              </a:rPr>
              <a:t>15 OUVRAGES PEDAGOGIQUES SUR LA COMMUNE DE THOMONDE</a:t>
            </a:r>
            <a:endParaRPr lang="fr-FR" dirty="0"/>
          </a:p>
        </p:txBody>
      </p:sp>
      <p:sp>
        <p:nvSpPr>
          <p:cNvPr id="6" name="ZoneTexte 5">
            <a:extLst>
              <a:ext uri="{FF2B5EF4-FFF2-40B4-BE49-F238E27FC236}">
                <a16:creationId xmlns:a16="http://schemas.microsoft.com/office/drawing/2014/main" id="{4F928AA3-2A07-6004-7952-9D1E17C8D247}"/>
              </a:ext>
            </a:extLst>
          </p:cNvPr>
          <p:cNvSpPr txBox="1"/>
          <p:nvPr/>
        </p:nvSpPr>
        <p:spPr>
          <a:xfrm>
            <a:off x="274320" y="1068777"/>
            <a:ext cx="11795760" cy="4555093"/>
          </a:xfrm>
          <a:prstGeom prst="rect">
            <a:avLst/>
          </a:prstGeom>
          <a:noFill/>
        </p:spPr>
        <p:txBody>
          <a:bodyPr wrap="square" rtlCol="0">
            <a:spAutoFit/>
          </a:bodyPr>
          <a:lstStyle/>
          <a:p>
            <a:pPr algn="ctr"/>
            <a:r>
              <a:rPr lang="fr-FR" sz="2000" b="1" dirty="0"/>
              <a:t>Index</a:t>
            </a:r>
          </a:p>
          <a:p>
            <a:r>
              <a:rPr lang="fr-FR" dirty="0">
                <a:hlinkClick r:id="rId2" action="ppaction://hlinksldjump"/>
              </a:rPr>
              <a:t>SG1-Glacis</a:t>
            </a:r>
            <a:endParaRPr lang="fr-FR" dirty="0"/>
          </a:p>
          <a:p>
            <a:r>
              <a:rPr lang="fr-FR" dirty="0">
                <a:hlinkClick r:id="rId3" action="ppaction://hlinksldjump"/>
              </a:rPr>
              <a:t>SG2-Carrefour </a:t>
            </a:r>
            <a:r>
              <a:rPr lang="fr-FR" dirty="0" err="1">
                <a:hlinkClick r:id="rId3" action="ppaction://hlinksldjump"/>
              </a:rPr>
              <a:t>Clermenceau</a:t>
            </a:r>
            <a:endParaRPr lang="fr-FR" dirty="0"/>
          </a:p>
          <a:p>
            <a:r>
              <a:rPr lang="fr-FR" dirty="0">
                <a:hlinkClick r:id="rId4" action="ppaction://hlinksldjump"/>
              </a:rPr>
              <a:t>SG3-Carrefour </a:t>
            </a:r>
            <a:r>
              <a:rPr lang="fr-FR" dirty="0" err="1">
                <a:hlinkClick r:id="rId4" action="ppaction://hlinksldjump"/>
              </a:rPr>
              <a:t>Clermenceau</a:t>
            </a:r>
            <a:endParaRPr lang="fr-FR" dirty="0"/>
          </a:p>
          <a:p>
            <a:r>
              <a:rPr lang="fr-FR" dirty="0">
                <a:hlinkClick r:id="rId5" action="ppaction://hlinksldjump"/>
              </a:rPr>
              <a:t>SR4-La </a:t>
            </a:r>
            <a:r>
              <a:rPr lang="fr-FR" dirty="0" err="1">
                <a:hlinkClick r:id="rId5" action="ppaction://hlinksldjump"/>
              </a:rPr>
              <a:t>Pléïade</a:t>
            </a:r>
            <a:endParaRPr lang="fr-FR" dirty="0"/>
          </a:p>
          <a:p>
            <a:r>
              <a:rPr lang="fr-FR" dirty="0">
                <a:hlinkClick r:id="rId6" action="ppaction://hlinksldjump"/>
              </a:rPr>
              <a:t>SB5-Glacis</a:t>
            </a:r>
            <a:endParaRPr lang="fr-FR" dirty="0"/>
          </a:p>
          <a:p>
            <a:r>
              <a:rPr lang="fr-FR" dirty="0">
                <a:hlinkClick r:id="rId7" action="ppaction://hlinksldjump"/>
              </a:rPr>
              <a:t>SB6-Savane Plate</a:t>
            </a:r>
            <a:endParaRPr lang="fr-FR" dirty="0"/>
          </a:p>
          <a:p>
            <a:r>
              <a:rPr lang="fr-FR" dirty="0">
                <a:hlinkClick r:id="rId8" action="ppaction://hlinksldjump"/>
              </a:rPr>
              <a:t>SB7-Savane Plate</a:t>
            </a:r>
            <a:endParaRPr lang="fr-FR" dirty="0"/>
          </a:p>
          <a:p>
            <a:r>
              <a:rPr lang="fr-FR" dirty="0">
                <a:hlinkClick r:id="rId9" action="ppaction://hlinksldjump"/>
              </a:rPr>
              <a:t>SB8-Savane Plate</a:t>
            </a:r>
            <a:endParaRPr lang="fr-FR" dirty="0"/>
          </a:p>
          <a:p>
            <a:r>
              <a:rPr lang="fr-FR" dirty="0">
                <a:hlinkClick r:id="rId10" action="ppaction://hlinksldjump"/>
              </a:rPr>
              <a:t>SB9-Savane Plate</a:t>
            </a:r>
            <a:endParaRPr lang="fr-FR" dirty="0"/>
          </a:p>
          <a:p>
            <a:r>
              <a:rPr lang="fr-FR" dirty="0">
                <a:hlinkClick r:id="rId11" action="ppaction://hlinksldjump"/>
              </a:rPr>
              <a:t>SB10-Grosse Plaine</a:t>
            </a:r>
            <a:endParaRPr lang="fr-FR" dirty="0"/>
          </a:p>
          <a:p>
            <a:r>
              <a:rPr lang="fr-FR" dirty="0">
                <a:hlinkClick r:id="rId12" action="ppaction://hlinksldjump"/>
              </a:rPr>
              <a:t>ChR11</a:t>
            </a:r>
            <a:endParaRPr lang="fr-FR" dirty="0"/>
          </a:p>
          <a:p>
            <a:r>
              <a:rPr lang="fr-FR" dirty="0">
                <a:hlinkClick r:id="rId13" action="ppaction://hlinksldjump"/>
              </a:rPr>
              <a:t>FT12-Bernaco</a:t>
            </a:r>
            <a:endParaRPr lang="fr-FR" dirty="0"/>
          </a:p>
          <a:p>
            <a:r>
              <a:rPr lang="fr-FR" dirty="0">
                <a:hlinkClick r:id="rId14" action="ppaction://hlinksldjump"/>
              </a:rPr>
              <a:t>ConPS13</a:t>
            </a:r>
            <a:endParaRPr lang="fr-FR" dirty="0"/>
          </a:p>
          <a:p>
            <a:r>
              <a:rPr lang="fr-FR" dirty="0">
                <a:hlinkClick r:id="rId15" action="ppaction://hlinksldjump"/>
              </a:rPr>
              <a:t>VégBer14</a:t>
            </a:r>
            <a:endParaRPr lang="fr-FR" dirty="0"/>
          </a:p>
          <a:p>
            <a:r>
              <a:rPr lang="fr-FR" dirty="0">
                <a:hlinkClick r:id="rId16" action="ppaction://hlinksldjump"/>
              </a:rPr>
              <a:t>AmBio15-Abonet</a:t>
            </a:r>
            <a:endParaRPr lang="fr-FR" dirty="0"/>
          </a:p>
        </p:txBody>
      </p:sp>
    </p:spTree>
    <p:extLst>
      <p:ext uri="{BB962C8B-B14F-4D97-AF65-F5344CB8AC3E}">
        <p14:creationId xmlns:p14="http://schemas.microsoft.com/office/powerpoint/2010/main" val="73482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 1" descr="SG1 (Copier)"/>
          <p:cNvPicPr>
            <a:picLocks noGrp="1" noChangeAspect="1"/>
          </p:cNvPicPr>
          <p:nvPr isPhoto="1"/>
        </p:nvPicPr>
        <p:blipFill>
          <a:blip r:embed="rId2"/>
          <a:srcRect/>
          <a:stretch>
            <a:fillRect/>
          </a:stretch>
        </p:blipFill>
        <p:spPr bwMode="auto">
          <a:xfrm>
            <a:off x="4052888" y="892175"/>
            <a:ext cx="7626350" cy="5719763"/>
          </a:xfrm>
          <a:prstGeom prst="rect">
            <a:avLst/>
          </a:prstGeom>
          <a:noFill/>
          <a:ln w="9525">
            <a:noFill/>
            <a:miter lim="800000"/>
            <a:headEnd/>
            <a:tailEnd/>
          </a:ln>
        </p:spPr>
      </p:pic>
      <p:sp>
        <p:nvSpPr>
          <p:cNvPr id="31746" name="Rectangle 2"/>
          <p:cNvSpPr>
            <a:spLocks noChangeArrowheads="1"/>
          </p:cNvSpPr>
          <p:nvPr/>
        </p:nvSpPr>
        <p:spPr bwMode="auto">
          <a:xfrm>
            <a:off x="4745038" y="192088"/>
            <a:ext cx="6924675" cy="585787"/>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31747" name="ZoneTexte 3"/>
          <p:cNvSpPr txBox="1">
            <a:spLocks noChangeArrowheads="1"/>
          </p:cNvSpPr>
          <p:nvPr/>
        </p:nvSpPr>
        <p:spPr bwMode="auto">
          <a:xfrm>
            <a:off x="346075" y="1963738"/>
            <a:ext cx="3697288" cy="2047875"/>
          </a:xfrm>
          <a:prstGeom prst="rect">
            <a:avLst/>
          </a:prstGeom>
          <a:noFill/>
          <a:ln w="9525">
            <a:noFill/>
            <a:miter lim="800000"/>
            <a:headEnd/>
            <a:tailEnd/>
          </a:ln>
        </p:spPr>
        <p:txBody>
          <a:bodyPr>
            <a:spAutoFit/>
          </a:bodyPr>
          <a:lstStyle/>
          <a:p>
            <a:r>
              <a:rPr lang="fr-FR" sz="1600" dirty="0">
                <a:latin typeface="Calibri" pitchFamily="34" charset="0"/>
              </a:rPr>
              <a:t>Le choix d’un seuil en gabion (plutôt qu’un seuil maçonné) s’explique par les risques de glissement le long des deux versants de la ravine.</a:t>
            </a:r>
          </a:p>
          <a:p>
            <a:endParaRPr lang="fr-FR" sz="1600" dirty="0">
              <a:latin typeface="Calibri" pitchFamily="34" charset="0"/>
            </a:endParaRPr>
          </a:p>
          <a:p>
            <a:r>
              <a:rPr lang="fr-FR" sz="1600" dirty="0">
                <a:latin typeface="Calibri" pitchFamily="34" charset="0"/>
              </a:rPr>
              <a:t>D’autre part, un ouvrage retenant des réserves d’eau a déjà été construit en amont (SB5).</a:t>
            </a:r>
          </a:p>
        </p:txBody>
      </p:sp>
      <p:cxnSp>
        <p:nvCxnSpPr>
          <p:cNvPr id="6" name="Connecteur droit avec flèche 5"/>
          <p:cNvCxnSpPr/>
          <p:nvPr/>
        </p:nvCxnSpPr>
        <p:spPr>
          <a:xfrm>
            <a:off x="5438775" y="2820988"/>
            <a:ext cx="307975" cy="5095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flipV="1">
            <a:off x="8159750" y="5737225"/>
            <a:ext cx="341313" cy="30797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746750" y="2627313"/>
            <a:ext cx="382588" cy="58737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flipV="1">
            <a:off x="8104188" y="5254625"/>
            <a:ext cx="452437" cy="3667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4398963" y="3946525"/>
            <a:ext cx="3022600" cy="5476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753" name="ZoneTexte 21"/>
          <p:cNvSpPr txBox="1">
            <a:spLocks noChangeArrowheads="1"/>
          </p:cNvSpPr>
          <p:nvPr/>
        </p:nvSpPr>
        <p:spPr bwMode="auto">
          <a:xfrm rot="-715098">
            <a:off x="5135563" y="3952875"/>
            <a:ext cx="1222375"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Lr2 = 4,00m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flipV="1">
            <a:off x="1262063" y="1287463"/>
            <a:ext cx="65087" cy="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338" name="Picture 1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475" y="0"/>
            <a:ext cx="7018338" cy="6819900"/>
          </a:xfrm>
          <a:prstGeom prst="rect">
            <a:avLst/>
          </a:prstGeom>
          <a:noFill/>
          <a:ln w="9525">
            <a:noFill/>
            <a:miter lim="800000"/>
            <a:headEnd/>
            <a:tailEnd/>
          </a:ln>
        </p:spPr>
      </p:pic>
      <p:sp>
        <p:nvSpPr>
          <p:cNvPr id="14339" name="ZoneTexte 6"/>
          <p:cNvSpPr txBox="1">
            <a:spLocks noChangeArrowheads="1"/>
          </p:cNvSpPr>
          <p:nvPr/>
        </p:nvSpPr>
        <p:spPr bwMode="auto">
          <a:xfrm>
            <a:off x="7372350" y="2328863"/>
            <a:ext cx="4341813" cy="1323975"/>
          </a:xfrm>
          <a:prstGeom prst="rect">
            <a:avLst/>
          </a:prstGeom>
          <a:noFill/>
          <a:ln w="9525">
            <a:noFill/>
            <a:miter lim="800000"/>
            <a:headEnd/>
            <a:tailEnd/>
          </a:ln>
        </p:spPr>
        <p:txBody>
          <a:bodyPr>
            <a:spAutoFit/>
          </a:bodyPr>
          <a:lstStyle/>
          <a:p>
            <a:pPr algn="ctr"/>
            <a:r>
              <a:rPr lang="fr-FR" sz="1600" dirty="0">
                <a:latin typeface="Calibri" pitchFamily="34" charset="0"/>
              </a:rPr>
              <a:t>Seuil bassin SB10-Grosse Plaine</a:t>
            </a:r>
          </a:p>
          <a:p>
            <a:pPr algn="ctr"/>
            <a:r>
              <a:rPr lang="fr-FR" sz="1600" dirty="0">
                <a:latin typeface="Calibri" pitchFamily="34" charset="0"/>
              </a:rPr>
              <a:t> Vannier Charles</a:t>
            </a:r>
          </a:p>
          <a:p>
            <a:pPr algn="ctr"/>
            <a:r>
              <a:rPr lang="fr-FR" sz="1600" dirty="0">
                <a:latin typeface="Calibri" pitchFamily="34" charset="0"/>
              </a:rPr>
              <a:t>Coordonnées GPS :</a:t>
            </a:r>
          </a:p>
          <a:p>
            <a:pPr algn="ctr"/>
            <a:r>
              <a:rPr lang="fr-FR" sz="1600" dirty="0">
                <a:latin typeface="Calibri" pitchFamily="34" charset="0"/>
              </a:rPr>
              <a:t> N 18°58’ 8.6’’    W 72°00’44.1’’</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P1080778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821986" y="645549"/>
            <a:ext cx="8159607" cy="6118825"/>
          </a:xfrm>
          <a:prstGeom prst="rect">
            <a:avLst/>
          </a:prstGeom>
          <a:noFill/>
          <a:ln w="9525">
            <a:noFill/>
            <a:miter lim="800000"/>
            <a:headEnd/>
            <a:tailEnd/>
          </a:ln>
        </p:spPr>
      </p:pic>
      <p:sp>
        <p:nvSpPr>
          <p:cNvPr id="3" name="ZoneTexte 2"/>
          <p:cNvSpPr txBox="1">
            <a:spLocks noChangeArrowheads="1"/>
          </p:cNvSpPr>
          <p:nvPr/>
        </p:nvSpPr>
        <p:spPr bwMode="auto">
          <a:xfrm>
            <a:off x="4491369" y="60774"/>
            <a:ext cx="7623175" cy="584775"/>
          </a:xfrm>
          <a:prstGeom prst="rect">
            <a:avLst/>
          </a:prstGeom>
          <a:noFill/>
          <a:ln w="9525">
            <a:noFill/>
            <a:miter lim="800000"/>
            <a:headEnd/>
            <a:tailEnd/>
          </a:ln>
        </p:spPr>
        <p:txBody>
          <a:bodyPr>
            <a:spAutoFit/>
          </a:bodyPr>
          <a:lstStyle/>
          <a:p>
            <a:pPr algn="ctr"/>
            <a:r>
              <a:rPr lang="fr-FR" sz="1600" dirty="0">
                <a:latin typeface="Calibri" pitchFamily="34" charset="0"/>
              </a:rPr>
              <a:t>Seuil bassin SB10-Grosse Plaine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
        <p:nvSpPr>
          <p:cNvPr id="4" name="ZoneTexte 3"/>
          <p:cNvSpPr txBox="1"/>
          <p:nvPr/>
        </p:nvSpPr>
        <p:spPr>
          <a:xfrm>
            <a:off x="3935002" y="6318607"/>
            <a:ext cx="1582221" cy="338554"/>
          </a:xfrm>
          <a:prstGeom prst="rect">
            <a:avLst/>
          </a:prstGeom>
          <a:noFill/>
        </p:spPr>
        <p:txBody>
          <a:bodyPr wrap="square" rtlCol="0">
            <a:spAutoFit/>
          </a:bodyPr>
          <a:lstStyle/>
          <a:p>
            <a:r>
              <a:rPr lang="fr-FR" sz="1600" dirty="0">
                <a:latin typeface="+mn-lt"/>
              </a:rPr>
              <a:t>Vue de l’amont</a:t>
            </a:r>
          </a:p>
        </p:txBody>
      </p:sp>
      <p:sp>
        <p:nvSpPr>
          <p:cNvPr id="5" name="ZoneTexte 4"/>
          <p:cNvSpPr txBox="1">
            <a:spLocks noChangeArrowheads="1"/>
          </p:cNvSpPr>
          <p:nvPr/>
        </p:nvSpPr>
        <p:spPr bwMode="auto">
          <a:xfrm>
            <a:off x="548641" y="2027578"/>
            <a:ext cx="2877953" cy="3570208"/>
          </a:xfrm>
          <a:prstGeom prst="rect">
            <a:avLst/>
          </a:prstGeom>
          <a:noFill/>
          <a:ln w="9525">
            <a:noFill/>
            <a:miter lim="800000"/>
            <a:headEnd/>
            <a:tailEnd/>
          </a:ln>
        </p:spPr>
        <p:txBody>
          <a:bodyPr wrap="square">
            <a:spAutoFit/>
          </a:bodyPr>
          <a:lstStyle/>
          <a:p>
            <a:r>
              <a:rPr lang="fr-FR" sz="1600" dirty="0">
                <a:latin typeface="Calibri" pitchFamily="34" charset="0"/>
              </a:rPr>
              <a:t>Début de construction : </a:t>
            </a:r>
          </a:p>
          <a:p>
            <a:r>
              <a:rPr lang="fr-FR" sz="1600" dirty="0">
                <a:latin typeface="Calibri" pitchFamily="34" charset="0"/>
              </a:rPr>
              <a:t>19 novembre 2015 </a:t>
            </a:r>
          </a:p>
          <a:p>
            <a:endParaRPr lang="fr-FR" sz="1600" dirty="0">
              <a:latin typeface="Calibri" pitchFamily="34" charset="0"/>
            </a:endParaRPr>
          </a:p>
          <a:p>
            <a:r>
              <a:rPr lang="fr-FR" sz="1600" dirty="0">
                <a:latin typeface="Calibri" pitchFamily="34" charset="0"/>
              </a:rPr>
              <a:t>Fin de construction :</a:t>
            </a:r>
            <a:r>
              <a:rPr lang="fr-FR" dirty="0"/>
              <a:t> </a:t>
            </a:r>
          </a:p>
          <a:p>
            <a:r>
              <a:rPr lang="fr-FR" sz="1600" dirty="0"/>
              <a:t>23 février 2016</a:t>
            </a:r>
          </a:p>
          <a:p>
            <a:endParaRPr lang="fr-FR" sz="1600" dirty="0">
              <a:solidFill>
                <a:srgbClr val="FF0000"/>
              </a:solidFill>
              <a:latin typeface="Calibri" pitchFamily="34" charset="0"/>
            </a:endParaRPr>
          </a:p>
          <a:p>
            <a:endParaRPr lang="fr-FR" sz="1600" dirty="0">
              <a:solidFill>
                <a:srgbClr val="FF0000"/>
              </a:solidFill>
              <a:latin typeface="Calibri" pitchFamily="34" charset="0"/>
            </a:endParaRPr>
          </a:p>
          <a:p>
            <a:endParaRPr lang="fr-FR" sz="1600" dirty="0">
              <a:latin typeface="Calibri" pitchFamily="34" charset="0"/>
            </a:endParaRPr>
          </a:p>
          <a:p>
            <a:r>
              <a:rPr lang="fr-FR" sz="1600" dirty="0">
                <a:latin typeface="Calibri" pitchFamily="34" charset="0"/>
              </a:rPr>
              <a:t>Chef de chantier :</a:t>
            </a:r>
          </a:p>
          <a:p>
            <a:r>
              <a:rPr lang="fr-FR" sz="1600" dirty="0">
                <a:latin typeface="Calibri" pitchFamily="34" charset="0"/>
              </a:rPr>
              <a:t>Boss </a:t>
            </a:r>
            <a:r>
              <a:rPr lang="fr-FR" sz="1600" dirty="0" err="1">
                <a:latin typeface="Calibri" pitchFamily="34" charset="0"/>
              </a:rPr>
              <a:t>Maslot</a:t>
            </a:r>
            <a:r>
              <a:rPr lang="fr-FR" sz="1600" dirty="0">
                <a:latin typeface="Calibri" pitchFamily="34" charset="0"/>
              </a:rPr>
              <a:t> Registre </a:t>
            </a:r>
          </a:p>
          <a:p>
            <a:endParaRPr lang="fr-FR" sz="1600" dirty="0">
              <a:latin typeface="Calibri" pitchFamily="34" charset="0"/>
            </a:endParaRPr>
          </a:p>
          <a:p>
            <a:r>
              <a:rPr lang="fr-FR" sz="1600" dirty="0">
                <a:latin typeface="Calibri" pitchFamily="34" charset="0"/>
              </a:rPr>
              <a:t>Firmes participantes :</a:t>
            </a:r>
          </a:p>
          <a:p>
            <a:r>
              <a:rPr lang="fr-FR" sz="1600" dirty="0">
                <a:latin typeface="Calibri" pitchFamily="34" charset="0"/>
              </a:rPr>
              <a:t>Stratège </a:t>
            </a:r>
          </a:p>
          <a:p>
            <a:r>
              <a:rPr lang="fr-FR" sz="1600" dirty="0" err="1">
                <a:latin typeface="Calibri" pitchFamily="34" charset="0"/>
              </a:rPr>
              <a:t>Agroservice</a:t>
            </a:r>
            <a:endParaRPr lang="fr-FR" sz="1600" dirty="0">
              <a:latin typeface="Calibri" pitchFamily="34" charset="0"/>
            </a:endParaRPr>
          </a:p>
        </p:txBody>
      </p:sp>
    </p:spTree>
    <p:extLst>
      <p:ext uri="{BB962C8B-B14F-4D97-AF65-F5344CB8AC3E}">
        <p14:creationId xmlns:p14="http://schemas.microsoft.com/office/powerpoint/2010/main" val="4199002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8207" y="1070811"/>
            <a:ext cx="7315200" cy="5486400"/>
          </a:xfrm>
          <a:prstGeom prst="rect">
            <a:avLst/>
          </a:prstGeom>
        </p:spPr>
      </p:pic>
      <p:sp>
        <p:nvSpPr>
          <p:cNvPr id="3" name="ZoneTexte 2"/>
          <p:cNvSpPr txBox="1">
            <a:spLocks noChangeArrowheads="1"/>
          </p:cNvSpPr>
          <p:nvPr/>
        </p:nvSpPr>
        <p:spPr bwMode="auto">
          <a:xfrm>
            <a:off x="5024623" y="289393"/>
            <a:ext cx="5746048" cy="584775"/>
          </a:xfrm>
          <a:prstGeom prst="rect">
            <a:avLst/>
          </a:prstGeom>
          <a:noFill/>
          <a:ln w="9525">
            <a:noFill/>
            <a:miter lim="800000"/>
            <a:headEnd/>
            <a:tailEnd/>
          </a:ln>
        </p:spPr>
        <p:txBody>
          <a:bodyPr wrap="square">
            <a:spAutoFit/>
          </a:bodyPr>
          <a:lstStyle/>
          <a:p>
            <a:pPr algn="ctr"/>
            <a:r>
              <a:rPr lang="fr-FR" sz="1600" dirty="0">
                <a:latin typeface="Calibri" pitchFamily="34" charset="0"/>
              </a:rPr>
              <a:t>Seuil bassin SB10-Grosse Plaine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
        <p:nvSpPr>
          <p:cNvPr id="4" name="ZoneTexte 3"/>
          <p:cNvSpPr txBox="1"/>
          <p:nvPr/>
        </p:nvSpPr>
        <p:spPr>
          <a:xfrm>
            <a:off x="795528" y="4494998"/>
            <a:ext cx="3603217" cy="338554"/>
          </a:xfrm>
          <a:prstGeom prst="rect">
            <a:avLst/>
          </a:prstGeom>
          <a:noFill/>
        </p:spPr>
        <p:txBody>
          <a:bodyPr wrap="square" rtlCol="0">
            <a:spAutoFit/>
          </a:bodyPr>
          <a:lstStyle/>
          <a:p>
            <a:r>
              <a:rPr lang="fr-FR" sz="1600" dirty="0">
                <a:latin typeface="+mn-lt"/>
              </a:rPr>
              <a:t>Fondations SB10-</a:t>
            </a:r>
            <a:r>
              <a:rPr lang="fr-FR" sz="1600" dirty="0">
                <a:latin typeface="Calibri" pitchFamily="34" charset="0"/>
              </a:rPr>
              <a:t>Grosse Plaine</a:t>
            </a:r>
            <a:endParaRPr lang="fr-FR" sz="1600" dirty="0">
              <a:latin typeface="+mn-lt"/>
            </a:endParaRPr>
          </a:p>
        </p:txBody>
      </p:sp>
    </p:spTree>
    <p:extLst>
      <p:ext uri="{BB962C8B-B14F-4D97-AF65-F5344CB8AC3E}">
        <p14:creationId xmlns:p14="http://schemas.microsoft.com/office/powerpoint/2010/main" val="343560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Seuil Bassin #10'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74650" y="190500"/>
            <a:ext cx="3668713" cy="6513513"/>
          </a:xfrm>
          <a:prstGeom prst="rect">
            <a:avLst/>
          </a:prstGeom>
          <a:noFill/>
          <a:ln w="9525">
            <a:noFill/>
            <a:miter lim="800000"/>
            <a:headEnd/>
            <a:tailEnd/>
          </a:ln>
        </p:spPr>
      </p:pic>
      <p:sp>
        <p:nvSpPr>
          <p:cNvPr id="15362" name="ZoneTexte 2"/>
          <p:cNvSpPr txBox="1">
            <a:spLocks noChangeArrowheads="1"/>
          </p:cNvSpPr>
          <p:nvPr/>
        </p:nvSpPr>
        <p:spPr bwMode="auto">
          <a:xfrm>
            <a:off x="4244975" y="549275"/>
            <a:ext cx="7623175" cy="584775"/>
          </a:xfrm>
          <a:prstGeom prst="rect">
            <a:avLst/>
          </a:prstGeom>
          <a:noFill/>
          <a:ln w="9525">
            <a:noFill/>
            <a:miter lim="800000"/>
            <a:headEnd/>
            <a:tailEnd/>
          </a:ln>
        </p:spPr>
        <p:txBody>
          <a:bodyPr>
            <a:spAutoFit/>
          </a:bodyPr>
          <a:lstStyle/>
          <a:p>
            <a:pPr algn="ctr"/>
            <a:r>
              <a:rPr lang="fr-FR" sz="1600" dirty="0">
                <a:latin typeface="Calibri" pitchFamily="34" charset="0"/>
              </a:rPr>
              <a:t>Seuil bassin SB10-Grosse Plaine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
        <p:nvSpPr>
          <p:cNvPr id="15363" name="ZoneTexte 5"/>
          <p:cNvSpPr txBox="1">
            <a:spLocks noChangeArrowheads="1"/>
          </p:cNvSpPr>
          <p:nvPr/>
        </p:nvSpPr>
        <p:spPr bwMode="auto">
          <a:xfrm>
            <a:off x="5208003" y="2946184"/>
            <a:ext cx="3233738" cy="2339102"/>
          </a:xfrm>
          <a:prstGeom prst="rect">
            <a:avLst/>
          </a:prstGeom>
          <a:noFill/>
          <a:ln w="9525">
            <a:noFill/>
            <a:miter lim="800000"/>
            <a:headEnd/>
            <a:tailEnd/>
          </a:ln>
        </p:spPr>
        <p:txBody>
          <a:bodyPr>
            <a:spAutoFit/>
          </a:bodyPr>
          <a:lstStyle/>
          <a:p>
            <a:endParaRPr lang="fr-FR" dirty="0">
              <a:latin typeface="Calibri" pitchFamily="34" charset="0"/>
            </a:endParaRPr>
          </a:p>
          <a:p>
            <a:r>
              <a:rPr lang="fr-FR" sz="1600" dirty="0">
                <a:latin typeface="Calibri" pitchFamily="34" charset="0"/>
              </a:rPr>
              <a:t>Bassin de décantation </a:t>
            </a:r>
          </a:p>
          <a:p>
            <a:r>
              <a:rPr lang="fr-FR" sz="1600" dirty="0">
                <a:latin typeface="Calibri" pitchFamily="34" charset="0"/>
              </a:rPr>
              <a:t>V = 8,45 m3 </a:t>
            </a:r>
          </a:p>
          <a:p>
            <a:endParaRPr lang="fr-FR" sz="1600" dirty="0">
              <a:latin typeface="Calibri" pitchFamily="34" charset="0"/>
            </a:endParaRPr>
          </a:p>
          <a:p>
            <a:endParaRPr lang="fr-FR" sz="1600" dirty="0">
              <a:latin typeface="Calibri" pitchFamily="34" charset="0"/>
            </a:endParaRP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 Bassin principal  </a:t>
            </a:r>
          </a:p>
          <a:p>
            <a:r>
              <a:rPr lang="fr-FR" sz="1600" dirty="0">
                <a:latin typeface="Calibri" pitchFamily="34" charset="0"/>
              </a:rPr>
              <a:t>V = 47,61 m3</a:t>
            </a:r>
          </a:p>
        </p:txBody>
      </p:sp>
      <p:sp>
        <p:nvSpPr>
          <p:cNvPr id="15364" name="ZoneTexte 6"/>
          <p:cNvSpPr txBox="1">
            <a:spLocks noChangeArrowheads="1"/>
          </p:cNvSpPr>
          <p:nvPr/>
        </p:nvSpPr>
        <p:spPr bwMode="auto">
          <a:xfrm>
            <a:off x="8718550" y="5205413"/>
            <a:ext cx="2887663" cy="825500"/>
          </a:xfrm>
          <a:prstGeom prst="rect">
            <a:avLst/>
          </a:prstGeom>
          <a:noFill/>
          <a:ln w="9525">
            <a:noFill/>
            <a:miter lim="800000"/>
            <a:headEnd/>
            <a:tailEnd/>
          </a:ln>
        </p:spPr>
        <p:txBody>
          <a:bodyPr>
            <a:spAutoFit/>
          </a:bodyPr>
          <a:lstStyle/>
          <a:p>
            <a:endParaRPr lang="fr-FR" sz="1600">
              <a:solidFill>
                <a:srgbClr val="FF0000"/>
              </a:solidFill>
              <a:latin typeface="Calibri" pitchFamily="34" charset="0"/>
            </a:endParaRPr>
          </a:p>
          <a:p>
            <a:endParaRPr lang="fr-FR" sz="1600">
              <a:solidFill>
                <a:srgbClr val="FF0000"/>
              </a:solidFill>
              <a:latin typeface="Calibri" pitchFamily="34" charset="0"/>
            </a:endParaRPr>
          </a:p>
          <a:p>
            <a:endParaRPr lang="fr-FR" sz="1600">
              <a:solidFill>
                <a:srgbClr val="FF0000"/>
              </a:solidFill>
              <a:latin typeface="Calibri" pitchFamily="34" charset="0"/>
            </a:endParaRPr>
          </a:p>
        </p:txBody>
      </p:sp>
      <p:cxnSp>
        <p:nvCxnSpPr>
          <p:cNvPr id="9" name="Connecteur droit avec flèche 8"/>
          <p:cNvCxnSpPr/>
          <p:nvPr/>
        </p:nvCxnSpPr>
        <p:spPr>
          <a:xfrm flipH="1" flipV="1">
            <a:off x="3041650" y="3186113"/>
            <a:ext cx="2070100" cy="182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flipV="1">
            <a:off x="2001838" y="3282950"/>
            <a:ext cx="3282950" cy="13382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367" name="ZoneTexte 16"/>
          <p:cNvSpPr txBox="1">
            <a:spLocks noChangeArrowheads="1"/>
          </p:cNvSpPr>
          <p:nvPr/>
        </p:nvSpPr>
        <p:spPr bwMode="auto">
          <a:xfrm>
            <a:off x="9741649" y="6302678"/>
            <a:ext cx="1627188" cy="276225"/>
          </a:xfrm>
          <a:prstGeom prst="rect">
            <a:avLst/>
          </a:prstGeom>
          <a:noFill/>
          <a:ln w="9525">
            <a:noFill/>
            <a:miter lim="800000"/>
            <a:headEnd/>
            <a:tailEnd/>
          </a:ln>
        </p:spPr>
        <p:txBody>
          <a:bodyPr>
            <a:spAutoFit/>
          </a:bodyPr>
          <a:lstStyle/>
          <a:p>
            <a:r>
              <a:rPr lang="fr-FR" sz="1200" dirty="0">
                <a:latin typeface="Calibri" pitchFamily="34" charset="0"/>
              </a:rPr>
              <a:t>Photo </a:t>
            </a:r>
            <a:r>
              <a:rPr lang="fr-FR" sz="1200" dirty="0" err="1">
                <a:latin typeface="Calibri" pitchFamily="34" charset="0"/>
              </a:rPr>
              <a:t>Dieulès</a:t>
            </a:r>
            <a:r>
              <a:rPr lang="fr-FR" sz="1200" dirty="0">
                <a:latin typeface="Calibri" pitchFamily="34" charset="0"/>
              </a:rPr>
              <a:t> </a:t>
            </a:r>
            <a:r>
              <a:rPr lang="fr-FR" sz="1200" dirty="0" err="1">
                <a:latin typeface="Calibri" pitchFamily="34" charset="0"/>
              </a:rPr>
              <a:t>Mozard</a:t>
            </a:r>
            <a:endParaRPr lang="fr-FR" sz="1200" dirty="0">
              <a:latin typeface="Calibri" pitchFamily="34" charset="0"/>
            </a:endParaRPr>
          </a:p>
        </p:txBody>
      </p:sp>
      <p:sp>
        <p:nvSpPr>
          <p:cNvPr id="2" name="ZoneTexte 1"/>
          <p:cNvSpPr txBox="1"/>
          <p:nvPr/>
        </p:nvSpPr>
        <p:spPr>
          <a:xfrm>
            <a:off x="6935219" y="1500267"/>
            <a:ext cx="2242686" cy="338554"/>
          </a:xfrm>
          <a:prstGeom prst="rect">
            <a:avLst/>
          </a:prstGeom>
          <a:noFill/>
        </p:spPr>
        <p:txBody>
          <a:bodyPr wrap="square" rtlCol="0">
            <a:spAutoFit/>
          </a:bodyPr>
          <a:lstStyle/>
          <a:p>
            <a:r>
              <a:rPr lang="fr-FR" sz="1600" dirty="0">
                <a:latin typeface="Calibri" pitchFamily="34" charset="0"/>
              </a:rPr>
              <a:t>Seuil vertical  L1 = 27m</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P1080778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156815" y="549296"/>
            <a:ext cx="8159607" cy="6118825"/>
          </a:xfrm>
          <a:prstGeom prst="rect">
            <a:avLst/>
          </a:prstGeom>
          <a:noFill/>
          <a:ln w="9525">
            <a:noFill/>
            <a:miter lim="800000"/>
            <a:headEnd/>
            <a:tailEnd/>
          </a:ln>
        </p:spPr>
      </p:pic>
      <p:cxnSp>
        <p:nvCxnSpPr>
          <p:cNvPr id="4" name="Connecteur droit avec flèche 3"/>
          <p:cNvCxnSpPr/>
          <p:nvPr/>
        </p:nvCxnSpPr>
        <p:spPr>
          <a:xfrm>
            <a:off x="2154199" y="3524070"/>
            <a:ext cx="8162223" cy="269507"/>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974401" y="3624300"/>
            <a:ext cx="1260909" cy="338554"/>
          </a:xfrm>
          <a:prstGeom prst="rect">
            <a:avLst/>
          </a:prstGeom>
          <a:noFill/>
        </p:spPr>
        <p:txBody>
          <a:bodyPr wrap="square" rtlCol="0">
            <a:spAutoFit/>
          </a:bodyPr>
          <a:lstStyle/>
          <a:p>
            <a:r>
              <a:rPr lang="fr-FR" sz="1600" b="1" dirty="0">
                <a:solidFill>
                  <a:srgbClr val="FF0000"/>
                </a:solidFill>
                <a:latin typeface="+mn-lt"/>
              </a:rPr>
              <a:t>L1 = 27 m</a:t>
            </a:r>
          </a:p>
        </p:txBody>
      </p:sp>
      <p:cxnSp>
        <p:nvCxnSpPr>
          <p:cNvPr id="6" name="Connecteur droit avec flèche 5"/>
          <p:cNvCxnSpPr/>
          <p:nvPr/>
        </p:nvCxnSpPr>
        <p:spPr>
          <a:xfrm>
            <a:off x="5438273" y="3117755"/>
            <a:ext cx="2483319" cy="521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236618" y="2881486"/>
            <a:ext cx="1155032" cy="338554"/>
          </a:xfrm>
          <a:prstGeom prst="rect">
            <a:avLst/>
          </a:prstGeom>
          <a:noFill/>
        </p:spPr>
        <p:txBody>
          <a:bodyPr wrap="square" rtlCol="0">
            <a:spAutoFit/>
          </a:bodyPr>
          <a:lstStyle/>
          <a:p>
            <a:r>
              <a:rPr lang="fr-FR" sz="1600" b="1" dirty="0">
                <a:solidFill>
                  <a:srgbClr val="FF0000"/>
                </a:solidFill>
                <a:latin typeface="+mn-lt"/>
              </a:rPr>
              <a:t>L2 = 5,65 m</a:t>
            </a:r>
          </a:p>
        </p:txBody>
      </p:sp>
      <p:cxnSp>
        <p:nvCxnSpPr>
          <p:cNvPr id="11" name="Connecteur droit avec flèche 10"/>
          <p:cNvCxnSpPr/>
          <p:nvPr/>
        </p:nvCxnSpPr>
        <p:spPr>
          <a:xfrm>
            <a:off x="7611979" y="3234163"/>
            <a:ext cx="11229" cy="37454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611979" y="3270154"/>
            <a:ext cx="1098883" cy="338554"/>
          </a:xfrm>
          <a:prstGeom prst="rect">
            <a:avLst/>
          </a:prstGeom>
          <a:noFill/>
        </p:spPr>
        <p:txBody>
          <a:bodyPr wrap="square" rtlCol="0">
            <a:spAutoFit/>
          </a:bodyPr>
          <a:lstStyle/>
          <a:p>
            <a:r>
              <a:rPr lang="fr-FR" sz="1600" b="1" dirty="0">
                <a:solidFill>
                  <a:srgbClr val="FF0000"/>
                </a:solidFill>
                <a:latin typeface="+mn-lt"/>
              </a:rPr>
              <a:t>H = 1,00 m</a:t>
            </a:r>
          </a:p>
        </p:txBody>
      </p:sp>
      <p:sp>
        <p:nvSpPr>
          <p:cNvPr id="16" name="ZoneTexte 15"/>
          <p:cNvSpPr txBox="1">
            <a:spLocks noChangeArrowheads="1"/>
          </p:cNvSpPr>
          <p:nvPr/>
        </p:nvSpPr>
        <p:spPr bwMode="auto">
          <a:xfrm>
            <a:off x="2154199" y="6942"/>
            <a:ext cx="7623175" cy="584775"/>
          </a:xfrm>
          <a:prstGeom prst="rect">
            <a:avLst/>
          </a:prstGeom>
          <a:noFill/>
          <a:ln w="9525">
            <a:noFill/>
            <a:miter lim="800000"/>
            <a:headEnd/>
            <a:tailEnd/>
          </a:ln>
        </p:spPr>
        <p:txBody>
          <a:bodyPr>
            <a:spAutoFit/>
          </a:bodyPr>
          <a:lstStyle/>
          <a:p>
            <a:pPr algn="ctr"/>
            <a:r>
              <a:rPr lang="fr-FR" sz="1600" dirty="0">
                <a:latin typeface="Calibri" pitchFamily="34" charset="0"/>
              </a:rPr>
              <a:t>Seuil bassin SB10-Grosse Plaine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Tree>
    <p:extLst>
      <p:ext uri="{BB962C8B-B14F-4D97-AF65-F5344CB8AC3E}">
        <p14:creationId xmlns:p14="http://schemas.microsoft.com/office/powerpoint/2010/main" val="280449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P1080794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167738" y="969745"/>
            <a:ext cx="7337659" cy="5503244"/>
          </a:xfrm>
          <a:prstGeom prst="rect">
            <a:avLst/>
          </a:prstGeom>
          <a:noFill/>
          <a:ln w="9525">
            <a:noFill/>
            <a:miter lim="800000"/>
            <a:headEnd/>
            <a:tailEnd/>
          </a:ln>
        </p:spPr>
      </p:pic>
      <p:sp>
        <p:nvSpPr>
          <p:cNvPr id="3" name="ZoneTexte 2"/>
          <p:cNvSpPr txBox="1">
            <a:spLocks noChangeArrowheads="1"/>
          </p:cNvSpPr>
          <p:nvPr/>
        </p:nvSpPr>
        <p:spPr bwMode="auto">
          <a:xfrm>
            <a:off x="3882222" y="286074"/>
            <a:ext cx="7623175" cy="584775"/>
          </a:xfrm>
          <a:prstGeom prst="rect">
            <a:avLst/>
          </a:prstGeom>
          <a:noFill/>
          <a:ln w="9525">
            <a:noFill/>
            <a:miter lim="800000"/>
            <a:headEnd/>
            <a:tailEnd/>
          </a:ln>
        </p:spPr>
        <p:txBody>
          <a:bodyPr>
            <a:spAutoFit/>
          </a:bodyPr>
          <a:lstStyle/>
          <a:p>
            <a:pPr algn="ctr"/>
            <a:r>
              <a:rPr lang="fr-FR" sz="1600" dirty="0">
                <a:latin typeface="Calibri" pitchFamily="34" charset="0"/>
              </a:rPr>
              <a:t>Seuil bassin SB10-Grosse Plaine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
        <p:nvSpPr>
          <p:cNvPr id="2" name="ZoneTexte 1"/>
          <p:cNvSpPr txBox="1"/>
          <p:nvPr/>
        </p:nvSpPr>
        <p:spPr>
          <a:xfrm>
            <a:off x="1799925" y="2887578"/>
            <a:ext cx="2618072" cy="1815882"/>
          </a:xfrm>
          <a:prstGeom prst="rect">
            <a:avLst/>
          </a:prstGeom>
          <a:noFill/>
        </p:spPr>
        <p:txBody>
          <a:bodyPr wrap="square" rtlCol="0">
            <a:spAutoFit/>
          </a:bodyPr>
          <a:lstStyle/>
          <a:p>
            <a:r>
              <a:rPr lang="fr-FR" sz="1600" dirty="0">
                <a:latin typeface="+mn-lt"/>
              </a:rPr>
              <a:t>Radier</a:t>
            </a:r>
          </a:p>
          <a:p>
            <a:r>
              <a:rPr lang="fr-FR" sz="1600" dirty="0">
                <a:latin typeface="+mn-lt"/>
              </a:rPr>
              <a:t>Lr1 = 6, 30</a:t>
            </a:r>
          </a:p>
          <a:p>
            <a:r>
              <a:rPr lang="fr-FR" sz="1600" dirty="0">
                <a:latin typeface="+mn-lt"/>
              </a:rPr>
              <a:t>Lr2 = 3,00 m</a:t>
            </a:r>
          </a:p>
          <a:p>
            <a:endParaRPr lang="fr-FR" sz="1600" dirty="0">
              <a:latin typeface="+mn-lt"/>
            </a:endParaRPr>
          </a:p>
          <a:p>
            <a:r>
              <a:rPr lang="fr-FR" sz="1600" dirty="0">
                <a:latin typeface="+mn-lt"/>
              </a:rPr>
              <a:t>Bêche</a:t>
            </a:r>
          </a:p>
          <a:p>
            <a:r>
              <a:rPr lang="fr-FR" sz="1600" dirty="0">
                <a:latin typeface="+mn-lt"/>
              </a:rPr>
              <a:t>Profondeur  </a:t>
            </a:r>
            <a:r>
              <a:rPr lang="fr-FR" sz="1600" dirty="0" err="1">
                <a:latin typeface="+mn-lt"/>
              </a:rPr>
              <a:t>pb</a:t>
            </a:r>
            <a:r>
              <a:rPr lang="fr-FR" sz="1600" dirty="0">
                <a:latin typeface="+mn-lt"/>
              </a:rPr>
              <a:t>= 0,70 m</a:t>
            </a:r>
          </a:p>
          <a:p>
            <a:r>
              <a:rPr lang="fr-FR" sz="1600" dirty="0">
                <a:latin typeface="+mn-lt"/>
              </a:rPr>
              <a:t>Largeur  </a:t>
            </a:r>
            <a:r>
              <a:rPr lang="fr-FR" sz="1600" dirty="0" err="1">
                <a:latin typeface="+mn-lt"/>
              </a:rPr>
              <a:t>eb</a:t>
            </a:r>
            <a:r>
              <a:rPr lang="fr-FR" sz="1600" dirty="0">
                <a:latin typeface="+mn-lt"/>
              </a:rPr>
              <a:t>= 0,60 m</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SB 10 18 11 1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716378" y="1324696"/>
            <a:ext cx="6923773" cy="5192830"/>
          </a:xfrm>
          <a:prstGeom prst="rect">
            <a:avLst/>
          </a:prstGeom>
          <a:noFill/>
          <a:ln w="9525">
            <a:noFill/>
            <a:miter lim="800000"/>
            <a:headEnd/>
            <a:tailEnd/>
          </a:ln>
        </p:spPr>
      </p:pic>
      <p:sp>
        <p:nvSpPr>
          <p:cNvPr id="2" name="ZoneTexte 1"/>
          <p:cNvSpPr txBox="1"/>
          <p:nvPr/>
        </p:nvSpPr>
        <p:spPr>
          <a:xfrm>
            <a:off x="1116531" y="3214837"/>
            <a:ext cx="3474720" cy="584775"/>
          </a:xfrm>
          <a:prstGeom prst="rect">
            <a:avLst/>
          </a:prstGeom>
          <a:noFill/>
        </p:spPr>
        <p:txBody>
          <a:bodyPr wrap="square" rtlCol="0">
            <a:spAutoFit/>
          </a:bodyPr>
          <a:lstStyle/>
          <a:p>
            <a:r>
              <a:rPr lang="fr-FR" sz="1600" dirty="0">
                <a:latin typeface="+mn-lt"/>
              </a:rPr>
              <a:t>Détail : raccords du ferraillage poutre de chaînage/poteau</a:t>
            </a:r>
          </a:p>
        </p:txBody>
      </p:sp>
      <p:sp>
        <p:nvSpPr>
          <p:cNvPr id="4" name="ZoneTexte 3"/>
          <p:cNvSpPr txBox="1">
            <a:spLocks noChangeArrowheads="1"/>
          </p:cNvSpPr>
          <p:nvPr/>
        </p:nvSpPr>
        <p:spPr bwMode="auto">
          <a:xfrm>
            <a:off x="1903942" y="372702"/>
            <a:ext cx="7623175" cy="584775"/>
          </a:xfrm>
          <a:prstGeom prst="rect">
            <a:avLst/>
          </a:prstGeom>
          <a:noFill/>
          <a:ln w="9525">
            <a:noFill/>
            <a:miter lim="800000"/>
            <a:headEnd/>
            <a:tailEnd/>
          </a:ln>
        </p:spPr>
        <p:txBody>
          <a:bodyPr>
            <a:spAutoFit/>
          </a:bodyPr>
          <a:lstStyle/>
          <a:p>
            <a:pPr algn="ctr"/>
            <a:r>
              <a:rPr lang="fr-FR" sz="1600" dirty="0">
                <a:latin typeface="Calibri" pitchFamily="34" charset="0"/>
              </a:rPr>
              <a:t>Seuil bassin SB10-Thomonde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P1080789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5120640" y="1496727"/>
            <a:ext cx="6750518" cy="5062889"/>
          </a:xfrm>
          <a:prstGeom prst="rect">
            <a:avLst/>
          </a:prstGeom>
          <a:noFill/>
          <a:ln w="9525">
            <a:noFill/>
            <a:miter lim="800000"/>
            <a:headEnd/>
            <a:tailEnd/>
          </a:ln>
        </p:spPr>
      </p:pic>
      <p:sp>
        <p:nvSpPr>
          <p:cNvPr id="3" name="ZoneTexte 2"/>
          <p:cNvSpPr txBox="1">
            <a:spLocks noChangeArrowheads="1"/>
          </p:cNvSpPr>
          <p:nvPr/>
        </p:nvSpPr>
        <p:spPr bwMode="auto">
          <a:xfrm>
            <a:off x="1429670" y="150713"/>
            <a:ext cx="7623175" cy="825500"/>
          </a:xfrm>
          <a:prstGeom prst="rect">
            <a:avLst/>
          </a:prstGeom>
          <a:noFill/>
          <a:ln w="9525">
            <a:noFill/>
            <a:miter lim="800000"/>
            <a:headEnd/>
            <a:tailEnd/>
          </a:ln>
        </p:spPr>
        <p:txBody>
          <a:bodyPr>
            <a:spAutoFit/>
          </a:bodyPr>
          <a:lstStyle/>
          <a:p>
            <a:pPr algn="ctr"/>
            <a:r>
              <a:rPr lang="fr-FR" sz="1600" dirty="0">
                <a:latin typeface="Calibri" pitchFamily="34" charset="0"/>
              </a:rPr>
              <a:t>Seuil bassin SB10-Thomonde</a:t>
            </a:r>
          </a:p>
          <a:p>
            <a:pPr algn="ctr"/>
            <a:r>
              <a:rPr lang="fr-FR" sz="1600" dirty="0">
                <a:latin typeface="Calibri" pitchFamily="34" charset="0"/>
              </a:rPr>
              <a:t>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Ravine Grosse Plaine</a:t>
            </a:r>
          </a:p>
        </p:txBody>
      </p:sp>
      <p:sp>
        <p:nvSpPr>
          <p:cNvPr id="2" name="ZoneTexte 1"/>
          <p:cNvSpPr txBox="1"/>
          <p:nvPr/>
        </p:nvSpPr>
        <p:spPr>
          <a:xfrm>
            <a:off x="327259" y="3428006"/>
            <a:ext cx="4340993" cy="830997"/>
          </a:xfrm>
          <a:prstGeom prst="rect">
            <a:avLst/>
          </a:prstGeom>
          <a:noFill/>
        </p:spPr>
        <p:txBody>
          <a:bodyPr wrap="square" rtlCol="0">
            <a:spAutoFit/>
          </a:bodyPr>
          <a:lstStyle/>
          <a:p>
            <a:r>
              <a:rPr lang="fr-FR" sz="1600" dirty="0">
                <a:latin typeface="Calibri" panose="020F0502020204030204" pitchFamily="34" charset="0"/>
              </a:rPr>
              <a:t>Ligne sombre : trace de la surface de l’eau retenue devant le seuil après la pluie du 1</a:t>
            </a:r>
            <a:r>
              <a:rPr lang="fr-FR" sz="1600" baseline="30000" dirty="0">
                <a:latin typeface="Calibri" panose="020F0502020204030204" pitchFamily="34" charset="0"/>
              </a:rPr>
              <a:t>er</a:t>
            </a:r>
            <a:r>
              <a:rPr lang="fr-FR" sz="1600" dirty="0">
                <a:latin typeface="Calibri" panose="020F0502020204030204" pitchFamily="34" charset="0"/>
              </a:rPr>
              <a:t> avril 2016  (110 mm)</a:t>
            </a:r>
          </a:p>
        </p:txBody>
      </p:sp>
      <p:cxnSp>
        <p:nvCxnSpPr>
          <p:cNvPr id="5" name="Connecteur droit avec flèche 4"/>
          <p:cNvCxnSpPr>
            <a:stCxn id="2" idx="3"/>
          </p:cNvCxnSpPr>
          <p:nvPr/>
        </p:nvCxnSpPr>
        <p:spPr>
          <a:xfrm>
            <a:off x="4668252" y="3843505"/>
            <a:ext cx="1106906" cy="7573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3"/>
          <p:cNvSpPr txBox="1">
            <a:spLocks noChangeArrowheads="1"/>
          </p:cNvSpPr>
          <p:nvPr/>
        </p:nvSpPr>
        <p:spPr bwMode="auto">
          <a:xfrm>
            <a:off x="7296913" y="1836301"/>
            <a:ext cx="4895088" cy="1107996"/>
          </a:xfrm>
          <a:prstGeom prst="rect">
            <a:avLst/>
          </a:prstGeom>
          <a:noFill/>
          <a:ln w="9525">
            <a:noFill/>
            <a:miter lim="800000"/>
            <a:headEnd/>
            <a:tailEnd/>
          </a:ln>
        </p:spPr>
        <p:txBody>
          <a:bodyPr wrap="square">
            <a:spAutoFit/>
          </a:bodyPr>
          <a:lstStyle/>
          <a:p>
            <a:endParaRPr lang="en-US" dirty="0">
              <a:latin typeface="Calibri" pitchFamily="34" charset="0"/>
            </a:endParaRPr>
          </a:p>
          <a:p>
            <a:r>
              <a:rPr lang="en-US" sz="1600" dirty="0">
                <a:latin typeface="Calibri" pitchFamily="34" charset="0"/>
              </a:rPr>
              <a:t>FINITIONS</a:t>
            </a:r>
          </a:p>
          <a:p>
            <a:r>
              <a:rPr lang="en-US" sz="1600" dirty="0" err="1">
                <a:latin typeface="Calibri" pitchFamily="34" charset="0"/>
              </a:rPr>
              <a:t>Ouverture</a:t>
            </a:r>
            <a:r>
              <a:rPr lang="en-US" sz="1600" dirty="0">
                <a:latin typeface="Calibri" pitchFamily="34" charset="0"/>
              </a:rPr>
              <a:t> d’un  </a:t>
            </a:r>
            <a:r>
              <a:rPr lang="en-US" sz="1600" dirty="0" err="1">
                <a:latin typeface="Calibri" pitchFamily="34" charset="0"/>
              </a:rPr>
              <a:t>trou</a:t>
            </a:r>
            <a:r>
              <a:rPr lang="en-US" sz="1600" dirty="0">
                <a:latin typeface="Calibri" pitchFamily="34" charset="0"/>
              </a:rPr>
              <a:t> au burin </a:t>
            </a:r>
            <a:r>
              <a:rPr lang="en-US" sz="1600" dirty="0" err="1">
                <a:latin typeface="Calibri" pitchFamily="34" charset="0"/>
              </a:rPr>
              <a:t>dans</a:t>
            </a:r>
            <a:r>
              <a:rPr lang="en-US" sz="1600" dirty="0">
                <a:latin typeface="Calibri" pitchFamily="34" charset="0"/>
              </a:rPr>
              <a:t> le </a:t>
            </a:r>
            <a:r>
              <a:rPr lang="en-US" sz="1600" dirty="0" err="1">
                <a:latin typeface="Calibri" pitchFamily="34" charset="0"/>
              </a:rPr>
              <a:t>seuil</a:t>
            </a:r>
            <a:r>
              <a:rPr lang="en-US" sz="1600" dirty="0">
                <a:latin typeface="Calibri" pitchFamily="34" charset="0"/>
              </a:rPr>
              <a:t> pour </a:t>
            </a:r>
            <a:r>
              <a:rPr lang="en-US" sz="1600" dirty="0" err="1">
                <a:latin typeface="Calibri" pitchFamily="34" charset="0"/>
              </a:rPr>
              <a:t>faciliter</a:t>
            </a:r>
            <a:r>
              <a:rPr lang="en-US" sz="1600" dirty="0">
                <a:latin typeface="Calibri" pitchFamily="34" charset="0"/>
              </a:rPr>
              <a:t> le </a:t>
            </a:r>
            <a:r>
              <a:rPr lang="en-US" sz="1600" dirty="0" err="1">
                <a:latin typeface="Calibri" pitchFamily="34" charset="0"/>
              </a:rPr>
              <a:t>remplissage</a:t>
            </a:r>
            <a:r>
              <a:rPr lang="en-US" sz="1600" dirty="0">
                <a:latin typeface="Calibri" pitchFamily="34" charset="0"/>
              </a:rPr>
              <a:t> des </a:t>
            </a:r>
            <a:r>
              <a:rPr lang="en-US" sz="1600" dirty="0" err="1">
                <a:latin typeface="Calibri" pitchFamily="34" charset="0"/>
              </a:rPr>
              <a:t>bassins</a:t>
            </a:r>
            <a:r>
              <a:rPr lang="en-US" sz="1600" dirty="0">
                <a:latin typeface="Calibri" pitchFamily="34" charset="0"/>
              </a:rPr>
              <a:t> à </a:t>
            </a:r>
            <a:r>
              <a:rPr lang="en-US" sz="1600" dirty="0" err="1">
                <a:latin typeface="Calibri" pitchFamily="34" charset="0"/>
              </a:rPr>
              <a:t>l’occasion</a:t>
            </a:r>
            <a:r>
              <a:rPr lang="en-US" sz="1600" dirty="0">
                <a:latin typeface="Calibri" pitchFamily="34" charset="0"/>
              </a:rPr>
              <a:t> de </a:t>
            </a:r>
            <a:r>
              <a:rPr lang="en-US" sz="1600" dirty="0" err="1">
                <a:latin typeface="Calibri" pitchFamily="34" charset="0"/>
              </a:rPr>
              <a:t>faibles</a:t>
            </a:r>
            <a:r>
              <a:rPr lang="en-US" sz="1600" dirty="0">
                <a:latin typeface="Calibri" pitchFamily="34" charset="0"/>
              </a:rPr>
              <a:t> </a:t>
            </a:r>
            <a:r>
              <a:rPr lang="en-US" sz="1600" dirty="0" err="1">
                <a:latin typeface="Calibri" pitchFamily="34" charset="0"/>
              </a:rPr>
              <a:t>pluies</a:t>
            </a:r>
            <a:endParaRPr lang="en-US" sz="1600" dirty="0">
              <a:latin typeface="Calibri" pitchFamily="34" charset="0"/>
            </a:endParaRPr>
          </a:p>
        </p:txBody>
      </p:sp>
      <p:cxnSp>
        <p:nvCxnSpPr>
          <p:cNvPr id="6" name="Straight Arrow Connector 5"/>
          <p:cNvCxnSpPr/>
          <p:nvPr/>
        </p:nvCxnSpPr>
        <p:spPr>
          <a:xfrm flipV="1">
            <a:off x="1262063" y="1287463"/>
            <a:ext cx="65087" cy="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579" name="Picture 1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019925" cy="6819900"/>
          </a:xfrm>
          <a:prstGeom prst="rect">
            <a:avLst/>
          </a:prstGeom>
          <a:noFill/>
          <a:ln w="9525">
            <a:noFill/>
            <a:miter lim="800000"/>
            <a:headEnd/>
            <a:tailEnd/>
          </a:ln>
        </p:spPr>
      </p:pic>
      <p:cxnSp>
        <p:nvCxnSpPr>
          <p:cNvPr id="18" name="Straight Arrow Connector 17"/>
          <p:cNvCxnSpPr>
            <a:cxnSpLocks/>
            <a:stCxn id="24577" idx="1"/>
          </p:cNvCxnSpPr>
          <p:nvPr/>
        </p:nvCxnSpPr>
        <p:spPr>
          <a:xfrm flipH="1">
            <a:off x="3776472" y="2390299"/>
            <a:ext cx="3520441" cy="6155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a:spLocks noChangeArrowheads="1"/>
          </p:cNvSpPr>
          <p:nvPr/>
        </p:nvSpPr>
        <p:spPr bwMode="auto">
          <a:xfrm>
            <a:off x="7296912" y="5780782"/>
            <a:ext cx="4895088" cy="1077218"/>
          </a:xfrm>
          <a:prstGeom prst="rect">
            <a:avLst/>
          </a:prstGeom>
          <a:noFill/>
          <a:ln w="9525">
            <a:noFill/>
            <a:miter lim="800000"/>
            <a:headEnd/>
            <a:tailEnd/>
          </a:ln>
        </p:spPr>
        <p:txBody>
          <a:bodyPr wrap="square">
            <a:spAutoFit/>
          </a:bodyPr>
          <a:lstStyle/>
          <a:p>
            <a:pPr algn="ctr"/>
            <a:r>
              <a:rPr lang="fr-FR" sz="1600" dirty="0">
                <a:latin typeface="Calibri" pitchFamily="34" charset="0"/>
              </a:rPr>
              <a:t>Seuil bassin SB10-Grosse Plaine</a:t>
            </a:r>
          </a:p>
          <a:p>
            <a:pPr algn="ctr"/>
            <a:r>
              <a:rPr lang="fr-FR" sz="1600" dirty="0">
                <a:latin typeface="Calibri" pitchFamily="34" charset="0"/>
              </a:rPr>
              <a:t> Vannier Charles</a:t>
            </a: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a:t>
            </a:r>
          </a:p>
          <a:p>
            <a:pPr algn="ctr"/>
            <a:r>
              <a:rPr lang="fr-FR" sz="1600" dirty="0">
                <a:latin typeface="Calibri" pitchFamily="34" charset="0"/>
              </a:rPr>
              <a:t>   Ravine Grosse Plaine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4"/>
          <p:cNvSpPr txBox="1">
            <a:spLocks noChangeArrowheads="1"/>
          </p:cNvSpPr>
          <p:nvPr/>
        </p:nvSpPr>
        <p:spPr bwMode="auto">
          <a:xfrm>
            <a:off x="1125538" y="1928813"/>
            <a:ext cx="10155237" cy="310832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AMENAGEMENT REALISE SUR UN TRONCON DU CHEMIN</a:t>
            </a:r>
          </a:p>
          <a:p>
            <a:pPr algn="ctr"/>
            <a:r>
              <a:rPr lang="fr-FR" altLang="fr-FR" sz="2800" b="1" dirty="0">
                <a:latin typeface="Calibri" pitchFamily="34" charset="0"/>
              </a:rPr>
              <a:t>DE SAVANE PLATE A EPIN</a:t>
            </a:r>
          </a:p>
          <a:p>
            <a:pPr algn="ctr"/>
            <a:endParaRPr lang="fr-FR" altLang="fr-FR" sz="2800" b="1" dirty="0">
              <a:latin typeface="Calibri" pitchFamily="34" charset="0"/>
            </a:endParaRPr>
          </a:p>
          <a:p>
            <a:pPr algn="ctr"/>
            <a:r>
              <a:rPr lang="fr-FR" altLang="fr-FR" sz="2800" b="1" dirty="0">
                <a:latin typeface="Calibri" pitchFamily="34" charset="0"/>
              </a:rPr>
              <a:t>Chantier pédagogique PR11-de Savane Plate à </a:t>
            </a:r>
            <a:r>
              <a:rPr lang="fr-FR" altLang="fr-FR" sz="2800" b="1" dirty="0" err="1">
                <a:latin typeface="Calibri" pitchFamily="34" charset="0"/>
              </a:rPr>
              <a:t>Epin</a:t>
            </a:r>
            <a:endParaRPr lang="fr-FR" altLang="fr-FR" sz="2800" b="1" dirty="0">
              <a:latin typeface="Calibri" pitchFamily="34" charset="0"/>
            </a:endParaRPr>
          </a:p>
          <a:p>
            <a:pPr algn="ctr"/>
            <a:r>
              <a:rPr lang="fr-FR" altLang="fr-FR" sz="2800" b="1" dirty="0">
                <a:latin typeface="Calibri" pitchFamily="34" charset="0"/>
              </a:rPr>
              <a:t>Construction de bandes de roulement</a:t>
            </a:r>
          </a:p>
          <a:p>
            <a:pPr algn="ctr"/>
            <a:endParaRPr lang="fr-FR" altLang="fr-FR" sz="2800" dirty="0">
              <a:latin typeface="Calibri" pitchFamily="34" charset="0"/>
            </a:endParaRPr>
          </a:p>
        </p:txBody>
      </p:sp>
      <p:pic>
        <p:nvPicPr>
          <p:cNvPr id="13314"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13315" name="il_fi" descr="http://www.haitilibre.com/images-a/g-6125.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32400" y="476250"/>
            <a:ext cx="1584325" cy="1181100"/>
          </a:xfrm>
          <a:prstGeom prst="rect">
            <a:avLst/>
          </a:prstGeom>
          <a:noFill/>
          <a:ln w="9525">
            <a:noFill/>
            <a:miter lim="800000"/>
            <a:headEnd/>
            <a:tailEnd/>
          </a:ln>
        </p:spPr>
      </p:pic>
      <p:pic>
        <p:nvPicPr>
          <p:cNvPr id="13316"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13317"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13318"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09341822-CF22-93EF-AB6F-C901AD41AB2E}"/>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8CAC115-536E-FC4D-9985-B8AE71DC397F}"/>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1" descr="P1080838 (Copier)"/>
          <p:cNvPicPr>
            <a:picLocks noGrp="1" noChangeAspect="1"/>
          </p:cNvPicPr>
          <p:nvPr isPhoto="1"/>
        </p:nvPicPr>
        <p:blipFill>
          <a:blip r:embed="rId2"/>
          <a:srcRect/>
          <a:stretch>
            <a:fillRect/>
          </a:stretch>
        </p:blipFill>
        <p:spPr bwMode="auto">
          <a:xfrm>
            <a:off x="3629025" y="1036638"/>
            <a:ext cx="7761288" cy="5821362"/>
          </a:xfrm>
          <a:prstGeom prst="rect">
            <a:avLst/>
          </a:prstGeom>
          <a:noFill/>
          <a:ln w="9525">
            <a:noFill/>
            <a:miter lim="800000"/>
            <a:headEnd/>
            <a:tailEnd/>
          </a:ln>
        </p:spPr>
      </p:pic>
      <p:sp>
        <p:nvSpPr>
          <p:cNvPr id="32770" name="Rectangle 2"/>
          <p:cNvSpPr>
            <a:spLocks noChangeArrowheads="1"/>
          </p:cNvSpPr>
          <p:nvPr/>
        </p:nvSpPr>
        <p:spPr bwMode="auto">
          <a:xfrm>
            <a:off x="4465638" y="220663"/>
            <a:ext cx="6924675" cy="585787"/>
          </a:xfrm>
          <a:prstGeom prst="rect">
            <a:avLst/>
          </a:prstGeom>
          <a:noFill/>
          <a:ln w="9525">
            <a:noFill/>
            <a:miter lim="800000"/>
            <a:headEnd/>
            <a:tailEnd/>
          </a:ln>
        </p:spPr>
        <p:txBody>
          <a:bodyPr>
            <a:spAutoFit/>
          </a:bodyPr>
          <a:lstStyle/>
          <a:p>
            <a:pPr algn="ctr"/>
            <a:r>
              <a:rPr lang="fr-FR" sz="1600" dirty="0">
                <a:latin typeface="Calibri" pitchFamily="34" charset="0"/>
              </a:rPr>
              <a:t>Seuil gabion SG1-Glacis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32771" name="ZoneTexte 3"/>
          <p:cNvSpPr txBox="1">
            <a:spLocks noChangeArrowheads="1"/>
          </p:cNvSpPr>
          <p:nvPr/>
        </p:nvSpPr>
        <p:spPr bwMode="auto">
          <a:xfrm>
            <a:off x="83126" y="2387600"/>
            <a:ext cx="3426691" cy="830997"/>
          </a:xfrm>
          <a:prstGeom prst="rect">
            <a:avLst/>
          </a:prstGeom>
          <a:noFill/>
          <a:ln w="9525">
            <a:noFill/>
            <a:miter lim="800000"/>
            <a:headEnd/>
            <a:tailEnd/>
          </a:ln>
        </p:spPr>
        <p:txBody>
          <a:bodyPr wrap="square">
            <a:spAutoFit/>
          </a:bodyPr>
          <a:lstStyle/>
          <a:p>
            <a:r>
              <a:rPr lang="fr-FR" sz="1200" dirty="0">
                <a:latin typeface="Calibri" pitchFamily="34" charset="0"/>
              </a:rPr>
              <a:t>Le sous-sol de la ravine Glacis fournit des roches qui se délitent suivant des plans parallèles. Les roches étant ensuite posées à plat, le remplissage des gabions  est régulier et satisfaisant.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6E8CEFB0-5C90-1BC4-7687-3F75FE2931AF}"/>
              </a:ext>
            </a:extLst>
          </p:cNvPr>
          <p:cNvGraphicFramePr>
            <a:graphicFrameLocks noGrp="1"/>
          </p:cNvGraphicFramePr>
          <p:nvPr>
            <p:extLst>
              <p:ext uri="{D42A27DB-BD31-4B8C-83A1-F6EECF244321}">
                <p14:modId xmlns:p14="http://schemas.microsoft.com/office/powerpoint/2010/main" val="1568013437"/>
              </p:ext>
            </p:extLst>
          </p:nvPr>
        </p:nvGraphicFramePr>
        <p:xfrm>
          <a:off x="475673" y="560041"/>
          <a:ext cx="11240654" cy="5218748"/>
        </p:xfrm>
        <a:graphic>
          <a:graphicData uri="http://schemas.openxmlformats.org/drawingml/2006/table">
            <a:tbl>
              <a:tblPr firstRow="1" bandRow="1">
                <a:tableStyleId>{2D5ABB26-0587-4C30-8999-92F81FD0307C}</a:tableStyleId>
              </a:tblPr>
              <a:tblGrid>
                <a:gridCol w="2008909">
                  <a:extLst>
                    <a:ext uri="{9D8B030D-6E8A-4147-A177-3AD203B41FA5}">
                      <a16:colId xmlns:a16="http://schemas.microsoft.com/office/drawing/2014/main" val="20000"/>
                    </a:ext>
                  </a:extLst>
                </a:gridCol>
                <a:gridCol w="25400">
                  <a:extLst>
                    <a:ext uri="{9D8B030D-6E8A-4147-A177-3AD203B41FA5}">
                      <a16:colId xmlns:a16="http://schemas.microsoft.com/office/drawing/2014/main" val="20001"/>
                    </a:ext>
                  </a:extLst>
                </a:gridCol>
                <a:gridCol w="3034390">
                  <a:extLst>
                    <a:ext uri="{9D8B030D-6E8A-4147-A177-3AD203B41FA5}">
                      <a16:colId xmlns:a16="http://schemas.microsoft.com/office/drawing/2014/main" val="20002"/>
                    </a:ext>
                  </a:extLst>
                </a:gridCol>
                <a:gridCol w="2218612">
                  <a:extLst>
                    <a:ext uri="{9D8B030D-6E8A-4147-A177-3AD203B41FA5}">
                      <a16:colId xmlns:a16="http://schemas.microsoft.com/office/drawing/2014/main" val="20003"/>
                    </a:ext>
                  </a:extLst>
                </a:gridCol>
                <a:gridCol w="3816645">
                  <a:extLst>
                    <a:ext uri="{9D8B030D-6E8A-4147-A177-3AD203B41FA5}">
                      <a16:colId xmlns:a16="http://schemas.microsoft.com/office/drawing/2014/main" val="20004"/>
                    </a:ext>
                  </a:extLst>
                </a:gridCol>
                <a:gridCol w="136698">
                  <a:extLst>
                    <a:ext uri="{9D8B030D-6E8A-4147-A177-3AD203B41FA5}">
                      <a16:colId xmlns:a16="http://schemas.microsoft.com/office/drawing/2014/main" val="20005"/>
                    </a:ext>
                  </a:extLst>
                </a:gridCol>
              </a:tblGrid>
              <a:tr h="327660">
                <a:tc>
                  <a:txBody>
                    <a:bodyPr/>
                    <a:lstStyle/>
                    <a:p>
                      <a:pPr marL="67945" marR="588010">
                        <a:lnSpc>
                          <a:spcPts val="1270"/>
                        </a:lnSpc>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5">
                  <a:txBody>
                    <a:bodyPr/>
                    <a:lstStyle/>
                    <a:p>
                      <a:pPr marL="68580">
                        <a:lnSpc>
                          <a:spcPts val="1275"/>
                        </a:lnSpc>
                      </a:pPr>
                      <a:r>
                        <a:rPr sz="1100" dirty="0">
                          <a:latin typeface="Arial"/>
                          <a:cs typeface="Arial"/>
                        </a:rPr>
                        <a:t>02</a:t>
                      </a:r>
                      <a:r>
                        <a:rPr sz="1100" spc="-15" dirty="0">
                          <a:latin typeface="Arial"/>
                          <a:cs typeface="Arial"/>
                        </a:rPr>
                        <a:t> </a:t>
                      </a:r>
                      <a:r>
                        <a:rPr sz="1100" dirty="0">
                          <a:latin typeface="Arial"/>
                          <a:cs typeface="Arial"/>
                        </a:rPr>
                        <a:t>décembre</a:t>
                      </a:r>
                      <a:r>
                        <a:rPr sz="1100" spc="-5" dirty="0">
                          <a:latin typeface="Arial"/>
                          <a:cs typeface="Arial"/>
                        </a:rPr>
                        <a:t> </a:t>
                      </a:r>
                      <a:r>
                        <a:rPr sz="1100" dirty="0">
                          <a:latin typeface="Arial"/>
                          <a:cs typeface="Arial"/>
                        </a:rPr>
                        <a:t>2015</a:t>
                      </a:r>
                      <a:r>
                        <a:rPr sz="1100" spc="-2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a:t>
                      </a:r>
                      <a:r>
                        <a:rPr sz="1100" spc="-20" dirty="0">
                          <a:latin typeface="Arial"/>
                          <a:cs typeface="Arial"/>
                        </a:rPr>
                        <a:t> </a:t>
                      </a:r>
                      <a:r>
                        <a:rPr sz="1100" dirty="0">
                          <a:latin typeface="Arial"/>
                          <a:cs typeface="Arial"/>
                        </a:rPr>
                        <a:t>mars</a:t>
                      </a:r>
                      <a:r>
                        <a:rPr sz="1100" spc="-10" dirty="0">
                          <a:latin typeface="Arial"/>
                          <a:cs typeface="Arial"/>
                        </a:rPr>
                        <a:t> </a:t>
                      </a:r>
                      <a:r>
                        <a:rPr sz="1100" spc="-20" dirty="0">
                          <a:latin typeface="Arial"/>
                          <a:cs typeface="Arial"/>
                        </a:rPr>
                        <a:t>2016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16313">
                <a:tc>
                  <a:txBody>
                    <a:bodyPr/>
                    <a:lstStyle/>
                    <a:p>
                      <a:pPr marL="67945">
                        <a:lnSpc>
                          <a:spcPts val="1280"/>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gridSpan="5">
                  <a:txBody>
                    <a:bodyPr/>
                    <a:lstStyle/>
                    <a:p>
                      <a:pPr marL="68580" marR="61594" algn="just">
                        <a:lnSpc>
                          <a:spcPct val="96100"/>
                        </a:lnSpc>
                        <a:spcBef>
                          <a:spcPts val="10"/>
                        </a:spcBef>
                      </a:pPr>
                      <a:r>
                        <a:rPr sz="1100" dirty="0">
                          <a:latin typeface="Arial"/>
                          <a:cs typeface="Arial"/>
                        </a:rPr>
                        <a:t>Le</a:t>
                      </a:r>
                      <a:r>
                        <a:rPr sz="1100" spc="160" dirty="0">
                          <a:latin typeface="Arial"/>
                          <a:cs typeface="Arial"/>
                        </a:rPr>
                        <a:t> </a:t>
                      </a:r>
                      <a:r>
                        <a:rPr sz="1100" dirty="0">
                          <a:latin typeface="Arial"/>
                          <a:cs typeface="Arial"/>
                        </a:rPr>
                        <a:t>site</a:t>
                      </a:r>
                      <a:r>
                        <a:rPr sz="1100" spc="155" dirty="0">
                          <a:latin typeface="Arial"/>
                          <a:cs typeface="Arial"/>
                        </a:rPr>
                        <a:t> </a:t>
                      </a:r>
                      <a:r>
                        <a:rPr sz="1100" dirty="0">
                          <a:latin typeface="Arial"/>
                          <a:cs typeface="Arial"/>
                        </a:rPr>
                        <a:t>choisi</a:t>
                      </a:r>
                      <a:r>
                        <a:rPr sz="1100" spc="160" dirty="0">
                          <a:latin typeface="Arial"/>
                          <a:cs typeface="Arial"/>
                        </a:rPr>
                        <a:t> </a:t>
                      </a:r>
                      <a:r>
                        <a:rPr sz="1100" dirty="0">
                          <a:latin typeface="Arial"/>
                          <a:cs typeface="Arial"/>
                        </a:rPr>
                        <a:t>en</a:t>
                      </a:r>
                      <a:r>
                        <a:rPr sz="1100" spc="155" dirty="0">
                          <a:latin typeface="Arial"/>
                          <a:cs typeface="Arial"/>
                        </a:rPr>
                        <a:t> </a:t>
                      </a:r>
                      <a:r>
                        <a:rPr sz="1100" dirty="0">
                          <a:latin typeface="Arial"/>
                          <a:cs typeface="Arial"/>
                        </a:rPr>
                        <a:t>priorité</a:t>
                      </a:r>
                      <a:r>
                        <a:rPr sz="1100" spc="165" dirty="0">
                          <a:latin typeface="Arial"/>
                          <a:cs typeface="Arial"/>
                        </a:rPr>
                        <a:t> </a:t>
                      </a:r>
                      <a:r>
                        <a:rPr sz="1100" dirty="0">
                          <a:latin typeface="Arial"/>
                          <a:cs typeface="Arial"/>
                        </a:rPr>
                        <a:t>pour</a:t>
                      </a:r>
                      <a:r>
                        <a:rPr sz="1100" spc="155" dirty="0">
                          <a:latin typeface="Arial"/>
                          <a:cs typeface="Arial"/>
                        </a:rPr>
                        <a:t> </a:t>
                      </a:r>
                      <a:r>
                        <a:rPr sz="1100" dirty="0">
                          <a:latin typeface="Arial"/>
                          <a:cs typeface="Arial"/>
                        </a:rPr>
                        <a:t>l’aménagement</a:t>
                      </a:r>
                      <a:r>
                        <a:rPr sz="1100" spc="150" dirty="0">
                          <a:latin typeface="Arial"/>
                          <a:cs typeface="Arial"/>
                        </a:rPr>
                        <a:t> </a:t>
                      </a:r>
                      <a:r>
                        <a:rPr sz="1100" dirty="0">
                          <a:latin typeface="Arial"/>
                          <a:cs typeface="Arial"/>
                        </a:rPr>
                        <a:t>se</a:t>
                      </a:r>
                      <a:r>
                        <a:rPr sz="1100" spc="165" dirty="0">
                          <a:latin typeface="Arial"/>
                          <a:cs typeface="Arial"/>
                        </a:rPr>
                        <a:t> </a:t>
                      </a:r>
                      <a:r>
                        <a:rPr sz="1100" dirty="0">
                          <a:latin typeface="Arial"/>
                          <a:cs typeface="Arial"/>
                        </a:rPr>
                        <a:t>trouve</a:t>
                      </a:r>
                      <a:r>
                        <a:rPr sz="1100" spc="150" dirty="0">
                          <a:latin typeface="Arial"/>
                          <a:cs typeface="Arial"/>
                        </a:rPr>
                        <a:t> </a:t>
                      </a:r>
                      <a:r>
                        <a:rPr sz="1100" dirty="0">
                          <a:latin typeface="Arial"/>
                          <a:cs typeface="Arial"/>
                        </a:rPr>
                        <a:t>sur</a:t>
                      </a:r>
                      <a:r>
                        <a:rPr sz="1100" spc="160" dirty="0">
                          <a:latin typeface="Arial"/>
                          <a:cs typeface="Arial"/>
                        </a:rPr>
                        <a:t> </a:t>
                      </a:r>
                      <a:r>
                        <a:rPr sz="1100" dirty="0">
                          <a:latin typeface="Arial"/>
                          <a:cs typeface="Arial"/>
                        </a:rPr>
                        <a:t>le</a:t>
                      </a:r>
                      <a:r>
                        <a:rPr sz="1100" spc="155" dirty="0">
                          <a:latin typeface="Arial"/>
                          <a:cs typeface="Arial"/>
                        </a:rPr>
                        <a:t> </a:t>
                      </a:r>
                      <a:r>
                        <a:rPr sz="1100" spc="-10" dirty="0">
                          <a:latin typeface="Arial"/>
                          <a:cs typeface="Arial"/>
                        </a:rPr>
                        <a:t>chemin </a:t>
                      </a:r>
                      <a:r>
                        <a:rPr sz="1100" dirty="0">
                          <a:latin typeface="Arial"/>
                          <a:cs typeface="Arial"/>
                        </a:rPr>
                        <a:t>allant</a:t>
                      </a:r>
                      <a:r>
                        <a:rPr sz="1100" spc="50"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Savane</a:t>
                      </a:r>
                      <a:r>
                        <a:rPr sz="1100" spc="30" dirty="0">
                          <a:latin typeface="Arial"/>
                          <a:cs typeface="Arial"/>
                        </a:rPr>
                        <a:t> </a:t>
                      </a:r>
                      <a:r>
                        <a:rPr sz="1100" dirty="0">
                          <a:latin typeface="Arial"/>
                          <a:cs typeface="Arial"/>
                        </a:rPr>
                        <a:t>Plate,</a:t>
                      </a:r>
                      <a:r>
                        <a:rPr sz="1100" spc="35" dirty="0">
                          <a:latin typeface="Arial"/>
                          <a:cs typeface="Arial"/>
                        </a:rPr>
                        <a:t> </a:t>
                      </a:r>
                      <a:r>
                        <a:rPr sz="1100" dirty="0">
                          <a:latin typeface="Arial"/>
                          <a:cs typeface="Arial"/>
                        </a:rPr>
                        <a:t>via</a:t>
                      </a:r>
                      <a:r>
                        <a:rPr sz="1100" spc="45" dirty="0">
                          <a:latin typeface="Arial"/>
                          <a:cs typeface="Arial"/>
                        </a:rPr>
                        <a:t> </a:t>
                      </a:r>
                      <a:r>
                        <a:rPr sz="1100" dirty="0">
                          <a:latin typeface="Arial"/>
                          <a:cs typeface="Arial"/>
                        </a:rPr>
                        <a:t>Grosse</a:t>
                      </a:r>
                      <a:r>
                        <a:rPr sz="1100" spc="40" dirty="0">
                          <a:latin typeface="Arial"/>
                          <a:cs typeface="Arial"/>
                        </a:rPr>
                        <a:t> </a:t>
                      </a:r>
                      <a:r>
                        <a:rPr sz="1100" dirty="0">
                          <a:latin typeface="Arial"/>
                          <a:cs typeface="Arial"/>
                        </a:rPr>
                        <a:t>Plaine,</a:t>
                      </a:r>
                      <a:r>
                        <a:rPr sz="1100" spc="40" dirty="0">
                          <a:latin typeface="Arial"/>
                          <a:cs typeface="Arial"/>
                        </a:rPr>
                        <a:t> </a:t>
                      </a:r>
                      <a:r>
                        <a:rPr sz="1100" dirty="0">
                          <a:latin typeface="Arial"/>
                          <a:cs typeface="Arial"/>
                        </a:rPr>
                        <a:t>à</a:t>
                      </a:r>
                      <a:r>
                        <a:rPr sz="1100" spc="50" dirty="0">
                          <a:latin typeface="Arial"/>
                          <a:cs typeface="Arial"/>
                        </a:rPr>
                        <a:t> </a:t>
                      </a:r>
                      <a:r>
                        <a:rPr sz="1100" dirty="0">
                          <a:latin typeface="Arial"/>
                          <a:cs typeface="Arial"/>
                        </a:rPr>
                        <a:t>Epin</a:t>
                      </a:r>
                      <a:r>
                        <a:rPr sz="1100" spc="45" dirty="0">
                          <a:latin typeface="Arial"/>
                          <a:cs typeface="Arial"/>
                        </a:rPr>
                        <a:t> </a:t>
                      </a:r>
                      <a:r>
                        <a:rPr sz="1100" dirty="0">
                          <a:latin typeface="Arial"/>
                          <a:cs typeface="Arial"/>
                        </a:rPr>
                        <a:t>et</a:t>
                      </a:r>
                      <a:r>
                        <a:rPr sz="1100" spc="35" dirty="0">
                          <a:latin typeface="Arial"/>
                          <a:cs typeface="Arial"/>
                        </a:rPr>
                        <a:t> </a:t>
                      </a:r>
                      <a:r>
                        <a:rPr sz="1100" dirty="0">
                          <a:latin typeface="Arial"/>
                          <a:cs typeface="Arial"/>
                        </a:rPr>
                        <a:t>Palmary.</a:t>
                      </a:r>
                      <a:r>
                        <a:rPr sz="1100" spc="50" dirty="0">
                          <a:latin typeface="Arial"/>
                          <a:cs typeface="Arial"/>
                        </a:rPr>
                        <a:t> </a:t>
                      </a:r>
                      <a:r>
                        <a:rPr sz="1100" dirty="0">
                          <a:latin typeface="Arial"/>
                          <a:cs typeface="Arial"/>
                        </a:rPr>
                        <a:t>C’était</a:t>
                      </a:r>
                      <a:r>
                        <a:rPr sz="1100" spc="50" dirty="0">
                          <a:latin typeface="Arial"/>
                          <a:cs typeface="Arial"/>
                        </a:rPr>
                        <a:t> </a:t>
                      </a:r>
                      <a:r>
                        <a:rPr sz="1100" spc="-25" dirty="0">
                          <a:latin typeface="Arial"/>
                          <a:cs typeface="Arial"/>
                        </a:rPr>
                        <a:t>un </a:t>
                      </a:r>
                      <a:r>
                        <a:rPr sz="1100" dirty="0">
                          <a:latin typeface="Arial"/>
                          <a:cs typeface="Arial"/>
                        </a:rPr>
                        <a:t>passage</a:t>
                      </a:r>
                      <a:r>
                        <a:rPr sz="1100" spc="180" dirty="0">
                          <a:latin typeface="Arial"/>
                          <a:cs typeface="Arial"/>
                        </a:rPr>
                        <a:t> </a:t>
                      </a:r>
                      <a:r>
                        <a:rPr sz="1100" dirty="0">
                          <a:latin typeface="Arial"/>
                          <a:cs typeface="Arial"/>
                        </a:rPr>
                        <a:t>difficile</a:t>
                      </a:r>
                      <a:r>
                        <a:rPr sz="1100" spc="180" dirty="0">
                          <a:latin typeface="Arial"/>
                          <a:cs typeface="Arial"/>
                        </a:rPr>
                        <a:t> </a:t>
                      </a:r>
                      <a:r>
                        <a:rPr sz="1100" dirty="0">
                          <a:latin typeface="Arial"/>
                          <a:cs typeface="Arial"/>
                        </a:rPr>
                        <a:t>à</a:t>
                      </a:r>
                      <a:r>
                        <a:rPr sz="1100" spc="170" dirty="0">
                          <a:latin typeface="Arial"/>
                          <a:cs typeface="Arial"/>
                        </a:rPr>
                        <a:t> </a:t>
                      </a:r>
                      <a:r>
                        <a:rPr sz="1100" dirty="0">
                          <a:latin typeface="Arial"/>
                          <a:cs typeface="Arial"/>
                        </a:rPr>
                        <a:t>franchir</a:t>
                      </a:r>
                      <a:r>
                        <a:rPr sz="1100" spc="190" dirty="0">
                          <a:latin typeface="Arial"/>
                          <a:cs typeface="Arial"/>
                        </a:rPr>
                        <a:t> </a:t>
                      </a:r>
                      <a:r>
                        <a:rPr sz="1100" dirty="0">
                          <a:latin typeface="Arial"/>
                          <a:cs typeface="Arial"/>
                        </a:rPr>
                        <a:t>par</a:t>
                      </a:r>
                      <a:r>
                        <a:rPr sz="1100" spc="175" dirty="0">
                          <a:latin typeface="Arial"/>
                          <a:cs typeface="Arial"/>
                        </a:rPr>
                        <a:t> </a:t>
                      </a:r>
                      <a:r>
                        <a:rPr sz="1100" dirty="0">
                          <a:latin typeface="Arial"/>
                          <a:cs typeface="Arial"/>
                        </a:rPr>
                        <a:t>les</a:t>
                      </a:r>
                      <a:r>
                        <a:rPr sz="1100" spc="180" dirty="0">
                          <a:latin typeface="Arial"/>
                          <a:cs typeface="Arial"/>
                        </a:rPr>
                        <a:t> </a:t>
                      </a:r>
                      <a:r>
                        <a:rPr sz="1100" dirty="0">
                          <a:latin typeface="Arial"/>
                          <a:cs typeface="Arial"/>
                        </a:rPr>
                        <a:t>camions</a:t>
                      </a:r>
                      <a:r>
                        <a:rPr sz="1100" spc="170" dirty="0">
                          <a:latin typeface="Arial"/>
                          <a:cs typeface="Arial"/>
                        </a:rPr>
                        <a:t> </a:t>
                      </a:r>
                      <a:r>
                        <a:rPr sz="1100" dirty="0">
                          <a:latin typeface="Arial"/>
                          <a:cs typeface="Arial"/>
                        </a:rPr>
                        <a:t>de</a:t>
                      </a:r>
                      <a:r>
                        <a:rPr sz="1100" spc="170" dirty="0">
                          <a:latin typeface="Arial"/>
                          <a:cs typeface="Arial"/>
                        </a:rPr>
                        <a:t> </a:t>
                      </a:r>
                      <a:r>
                        <a:rPr sz="1100" dirty="0">
                          <a:latin typeface="Arial"/>
                          <a:cs typeface="Arial"/>
                        </a:rPr>
                        <a:t>collecte</a:t>
                      </a:r>
                      <a:r>
                        <a:rPr sz="1100" spc="185" dirty="0">
                          <a:latin typeface="Arial"/>
                          <a:cs typeface="Arial"/>
                        </a:rPr>
                        <a:t> </a:t>
                      </a:r>
                      <a:r>
                        <a:rPr sz="1100" dirty="0">
                          <a:latin typeface="Arial"/>
                          <a:cs typeface="Arial"/>
                        </a:rPr>
                        <a:t>des</a:t>
                      </a:r>
                      <a:r>
                        <a:rPr sz="1100" spc="170" dirty="0">
                          <a:latin typeface="Arial"/>
                          <a:cs typeface="Arial"/>
                        </a:rPr>
                        <a:t> </a:t>
                      </a:r>
                      <a:r>
                        <a:rPr sz="1100" spc="-10" dirty="0">
                          <a:latin typeface="Arial"/>
                          <a:cs typeface="Arial"/>
                        </a:rPr>
                        <a:t>mangues, </a:t>
                      </a:r>
                      <a:r>
                        <a:rPr sz="1100" dirty="0">
                          <a:latin typeface="Arial"/>
                          <a:cs typeface="Arial"/>
                        </a:rPr>
                        <a:t>étant</a:t>
                      </a:r>
                      <a:r>
                        <a:rPr sz="1100" spc="-25" dirty="0">
                          <a:latin typeface="Arial"/>
                          <a:cs typeface="Arial"/>
                        </a:rPr>
                        <a:t> </a:t>
                      </a:r>
                      <a:r>
                        <a:rPr sz="1100" dirty="0">
                          <a:latin typeface="Arial"/>
                          <a:cs typeface="Arial"/>
                        </a:rPr>
                        <a:t>donné</a:t>
                      </a:r>
                      <a:r>
                        <a:rPr sz="1100" spc="-20"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forte</a:t>
                      </a:r>
                      <a:r>
                        <a:rPr sz="1100" spc="-30" dirty="0">
                          <a:latin typeface="Arial"/>
                          <a:cs typeface="Arial"/>
                        </a:rPr>
                        <a:t> </a:t>
                      </a:r>
                      <a:r>
                        <a:rPr sz="1100" dirty="0">
                          <a:latin typeface="Arial"/>
                          <a:cs typeface="Arial"/>
                        </a:rPr>
                        <a:t>pente</a:t>
                      </a:r>
                      <a:r>
                        <a:rPr sz="1100" spc="-15" dirty="0">
                          <a:latin typeface="Arial"/>
                          <a:cs typeface="Arial"/>
                        </a:rPr>
                        <a:t> </a:t>
                      </a:r>
                      <a:r>
                        <a:rPr sz="1100" dirty="0">
                          <a:latin typeface="Arial"/>
                          <a:cs typeface="Arial"/>
                        </a:rPr>
                        <a:t>avec</a:t>
                      </a:r>
                      <a:r>
                        <a:rPr sz="1100" spc="-20" dirty="0">
                          <a:latin typeface="Arial"/>
                          <a:cs typeface="Arial"/>
                        </a:rPr>
                        <a:t> </a:t>
                      </a:r>
                      <a:r>
                        <a:rPr sz="1100" dirty="0">
                          <a:latin typeface="Arial"/>
                          <a:cs typeface="Arial"/>
                        </a:rPr>
                        <a:t>des</a:t>
                      </a:r>
                      <a:r>
                        <a:rPr sz="1100" spc="-15" dirty="0">
                          <a:latin typeface="Arial"/>
                          <a:cs typeface="Arial"/>
                        </a:rPr>
                        <a:t> </a:t>
                      </a:r>
                      <a:r>
                        <a:rPr sz="1100" dirty="0">
                          <a:latin typeface="Arial"/>
                          <a:cs typeface="Arial"/>
                        </a:rPr>
                        <a:t>affleurements</a:t>
                      </a:r>
                      <a:r>
                        <a:rPr sz="1100" spc="-10" dirty="0">
                          <a:latin typeface="Arial"/>
                          <a:cs typeface="Arial"/>
                        </a:rPr>
                        <a:t> rocheux.</a:t>
                      </a:r>
                      <a:endParaRPr sz="1100" dirty="0">
                        <a:latin typeface="Arial"/>
                        <a:cs typeface="Arial"/>
                      </a:endParaRPr>
                    </a:p>
                    <a:p>
                      <a:pPr marL="297180" algn="just">
                        <a:lnSpc>
                          <a:spcPts val="1190"/>
                        </a:lnSpc>
                      </a:pPr>
                      <a:r>
                        <a:rPr sz="1100" dirty="0">
                          <a:latin typeface="Arial"/>
                          <a:cs typeface="Arial"/>
                        </a:rPr>
                        <a:t>Altitude</a:t>
                      </a:r>
                      <a:r>
                        <a:rPr sz="1100" spc="-1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482</a:t>
                      </a:r>
                      <a:r>
                        <a:rPr sz="1100" spc="-25" dirty="0">
                          <a:latin typeface="Arial"/>
                          <a:cs typeface="Arial"/>
                        </a:rPr>
                        <a:t> </a:t>
                      </a:r>
                      <a:r>
                        <a:rPr sz="1100" dirty="0">
                          <a:latin typeface="Arial"/>
                          <a:cs typeface="Arial"/>
                        </a:rPr>
                        <a:t>m</a:t>
                      </a:r>
                      <a:r>
                        <a:rPr sz="1100" spc="275" dirty="0">
                          <a:latin typeface="Arial"/>
                          <a:cs typeface="Arial"/>
                        </a:rPr>
                        <a:t>  </a:t>
                      </a:r>
                      <a:r>
                        <a:rPr sz="1100" dirty="0">
                          <a:latin typeface="Arial"/>
                          <a:cs typeface="Arial"/>
                        </a:rPr>
                        <a:t>Pente</a:t>
                      </a:r>
                      <a:r>
                        <a:rPr sz="1100" spc="-20" dirty="0">
                          <a:latin typeface="Arial"/>
                          <a:cs typeface="Arial"/>
                        </a:rPr>
                        <a:t> </a:t>
                      </a:r>
                      <a:r>
                        <a:rPr sz="1100" dirty="0">
                          <a:latin typeface="Arial"/>
                          <a:cs typeface="Arial"/>
                        </a:rPr>
                        <a:t>supérieure</a:t>
                      </a:r>
                      <a:r>
                        <a:rPr sz="1100" spc="-5" dirty="0">
                          <a:latin typeface="Arial"/>
                          <a:cs typeface="Arial"/>
                        </a:rPr>
                        <a:t> </a:t>
                      </a:r>
                      <a:r>
                        <a:rPr sz="1100" dirty="0">
                          <a:latin typeface="Arial"/>
                          <a:cs typeface="Arial"/>
                        </a:rPr>
                        <a:t>à</a:t>
                      </a:r>
                      <a:r>
                        <a:rPr sz="1100" spc="-25" dirty="0">
                          <a:latin typeface="Arial"/>
                          <a:cs typeface="Arial"/>
                        </a:rPr>
                        <a:t> 15%</a:t>
                      </a:r>
                      <a:endParaRPr sz="1100" dirty="0">
                        <a:latin typeface="Arial"/>
                        <a:cs typeface="Arial"/>
                      </a:endParaRPr>
                    </a:p>
                  </a:txBody>
                  <a:tcPr marL="0" marR="0" marT="127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736350">
                <a:tc>
                  <a:txBody>
                    <a:bodyPr/>
                    <a:lstStyle/>
                    <a:p>
                      <a:pPr marL="67945">
                        <a:lnSpc>
                          <a:spcPts val="1260"/>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0"/>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5">
                  <a:txBody>
                    <a:bodyPr/>
                    <a:lstStyle/>
                    <a:p>
                      <a:pPr marL="68580" marR="59690" indent="97790" algn="just">
                        <a:lnSpc>
                          <a:spcPts val="1260"/>
                        </a:lnSpc>
                        <a:spcBef>
                          <a:spcPts val="60"/>
                        </a:spcBef>
                        <a:buChar char="-"/>
                        <a:tabLst>
                          <a:tab pos="166370" algn="l"/>
                        </a:tabLst>
                      </a:pPr>
                      <a:r>
                        <a:rPr sz="1100" dirty="0">
                          <a:latin typeface="Arial"/>
                          <a:cs typeface="Arial"/>
                        </a:rPr>
                        <a:t>Le</a:t>
                      </a:r>
                      <a:r>
                        <a:rPr sz="1100" spc="65" dirty="0">
                          <a:latin typeface="Arial"/>
                          <a:cs typeface="Arial"/>
                        </a:rPr>
                        <a:t> </a:t>
                      </a:r>
                      <a:r>
                        <a:rPr sz="1100" dirty="0">
                          <a:latin typeface="Arial"/>
                          <a:cs typeface="Arial"/>
                        </a:rPr>
                        <a:t>choix</a:t>
                      </a:r>
                      <a:r>
                        <a:rPr sz="1100" spc="80" dirty="0">
                          <a:latin typeface="Arial"/>
                          <a:cs typeface="Arial"/>
                        </a:rPr>
                        <a:t> </a:t>
                      </a:r>
                      <a:r>
                        <a:rPr sz="1100" dirty="0">
                          <a:latin typeface="Arial"/>
                          <a:cs typeface="Arial"/>
                        </a:rPr>
                        <a:t>a</a:t>
                      </a:r>
                      <a:r>
                        <a:rPr sz="1100" spc="65" dirty="0">
                          <a:latin typeface="Arial"/>
                          <a:cs typeface="Arial"/>
                        </a:rPr>
                        <a:t> </a:t>
                      </a:r>
                      <a:r>
                        <a:rPr sz="1100" dirty="0">
                          <a:latin typeface="Arial"/>
                          <a:cs typeface="Arial"/>
                        </a:rPr>
                        <a:t>été</a:t>
                      </a:r>
                      <a:r>
                        <a:rPr sz="1100" spc="70" dirty="0">
                          <a:latin typeface="Arial"/>
                          <a:cs typeface="Arial"/>
                        </a:rPr>
                        <a:t> </a:t>
                      </a:r>
                      <a:r>
                        <a:rPr sz="1100" dirty="0">
                          <a:latin typeface="Arial"/>
                          <a:cs typeface="Arial"/>
                        </a:rPr>
                        <a:t>fait</a:t>
                      </a:r>
                      <a:r>
                        <a:rPr sz="1100" spc="75" dirty="0">
                          <a:latin typeface="Arial"/>
                          <a:cs typeface="Arial"/>
                        </a:rPr>
                        <a:t> </a:t>
                      </a:r>
                      <a:r>
                        <a:rPr sz="1100" dirty="0">
                          <a:latin typeface="Arial"/>
                          <a:cs typeface="Arial"/>
                        </a:rPr>
                        <a:t>d’améliorer</a:t>
                      </a:r>
                      <a:r>
                        <a:rPr sz="1100" spc="75" dirty="0">
                          <a:latin typeface="Arial"/>
                          <a:cs typeface="Arial"/>
                        </a:rPr>
                        <a:t> </a:t>
                      </a:r>
                      <a:r>
                        <a:rPr sz="1100" dirty="0">
                          <a:latin typeface="Arial"/>
                          <a:cs typeface="Arial"/>
                        </a:rPr>
                        <a:t>un</a:t>
                      </a:r>
                      <a:r>
                        <a:rPr sz="1100" spc="70" dirty="0">
                          <a:latin typeface="Arial"/>
                          <a:cs typeface="Arial"/>
                        </a:rPr>
                        <a:t> </a:t>
                      </a:r>
                      <a:r>
                        <a:rPr sz="1100" dirty="0">
                          <a:latin typeface="Arial"/>
                          <a:cs typeface="Arial"/>
                        </a:rPr>
                        <a:t>tronçon</a:t>
                      </a:r>
                      <a:r>
                        <a:rPr sz="1100" spc="65" dirty="0">
                          <a:latin typeface="Arial"/>
                          <a:cs typeface="Arial"/>
                        </a:rPr>
                        <a:t> </a:t>
                      </a:r>
                      <a:r>
                        <a:rPr sz="1100" dirty="0">
                          <a:latin typeface="Arial"/>
                          <a:cs typeface="Arial"/>
                        </a:rPr>
                        <a:t>du</a:t>
                      </a:r>
                      <a:r>
                        <a:rPr sz="1100" spc="65" dirty="0">
                          <a:latin typeface="Arial"/>
                          <a:cs typeface="Arial"/>
                        </a:rPr>
                        <a:t> </a:t>
                      </a:r>
                      <a:r>
                        <a:rPr sz="1100" dirty="0">
                          <a:latin typeface="Arial"/>
                          <a:cs typeface="Arial"/>
                        </a:rPr>
                        <a:t>chemin</a:t>
                      </a:r>
                      <a:r>
                        <a:rPr sz="1100" spc="80" dirty="0">
                          <a:latin typeface="Arial"/>
                          <a:cs typeface="Arial"/>
                        </a:rPr>
                        <a:t> </a:t>
                      </a:r>
                      <a:r>
                        <a:rPr sz="1100" dirty="0">
                          <a:latin typeface="Arial"/>
                          <a:cs typeface="Arial"/>
                        </a:rPr>
                        <a:t>allant</a:t>
                      </a:r>
                      <a:r>
                        <a:rPr sz="1100" spc="85" dirty="0">
                          <a:latin typeface="Arial"/>
                          <a:cs typeface="Arial"/>
                        </a:rPr>
                        <a:t> </a:t>
                      </a:r>
                      <a:r>
                        <a:rPr sz="1100" dirty="0">
                          <a:latin typeface="Arial"/>
                          <a:cs typeface="Arial"/>
                        </a:rPr>
                        <a:t>de</a:t>
                      </a:r>
                      <a:r>
                        <a:rPr sz="1100" spc="65" dirty="0">
                          <a:latin typeface="Arial"/>
                          <a:cs typeface="Arial"/>
                        </a:rPr>
                        <a:t> </a:t>
                      </a:r>
                      <a:r>
                        <a:rPr sz="1100" spc="-10" dirty="0">
                          <a:latin typeface="Arial"/>
                          <a:cs typeface="Arial"/>
                        </a:rPr>
                        <a:t>Savane </a:t>
                      </a:r>
                      <a:r>
                        <a:rPr sz="1100" dirty="0">
                          <a:latin typeface="Arial"/>
                          <a:cs typeface="Arial"/>
                        </a:rPr>
                        <a:t>Plate</a:t>
                      </a:r>
                      <a:r>
                        <a:rPr sz="1100" spc="45" dirty="0">
                          <a:latin typeface="Arial"/>
                          <a:cs typeface="Arial"/>
                        </a:rPr>
                        <a:t> </a:t>
                      </a:r>
                      <a:r>
                        <a:rPr sz="1100" dirty="0">
                          <a:latin typeface="Arial"/>
                          <a:cs typeface="Arial"/>
                        </a:rPr>
                        <a:t>à</a:t>
                      </a:r>
                      <a:r>
                        <a:rPr sz="1100" spc="30" dirty="0">
                          <a:latin typeface="Arial"/>
                          <a:cs typeface="Arial"/>
                        </a:rPr>
                        <a:t> </a:t>
                      </a:r>
                      <a:r>
                        <a:rPr sz="1100" dirty="0">
                          <a:latin typeface="Arial"/>
                          <a:cs typeface="Arial"/>
                        </a:rPr>
                        <a:t>Caye</a:t>
                      </a:r>
                      <a:r>
                        <a:rPr sz="1100" spc="30" dirty="0">
                          <a:latin typeface="Arial"/>
                          <a:cs typeface="Arial"/>
                        </a:rPr>
                        <a:t> </a:t>
                      </a:r>
                      <a:r>
                        <a:rPr sz="1100" dirty="0">
                          <a:latin typeface="Arial"/>
                          <a:cs typeface="Arial"/>
                        </a:rPr>
                        <a:t>Epin</a:t>
                      </a:r>
                      <a:r>
                        <a:rPr sz="1100" spc="50" dirty="0">
                          <a:latin typeface="Arial"/>
                          <a:cs typeface="Arial"/>
                        </a:rPr>
                        <a:t> </a:t>
                      </a:r>
                      <a:r>
                        <a:rPr sz="1100" dirty="0">
                          <a:latin typeface="Arial"/>
                          <a:cs typeface="Arial"/>
                        </a:rPr>
                        <a:t>pour</a:t>
                      </a:r>
                      <a:r>
                        <a:rPr sz="1100" spc="25" dirty="0">
                          <a:latin typeface="Arial"/>
                          <a:cs typeface="Arial"/>
                        </a:rPr>
                        <a:t> </a:t>
                      </a:r>
                      <a:r>
                        <a:rPr sz="1100" dirty="0">
                          <a:latin typeface="Arial"/>
                          <a:cs typeface="Arial"/>
                        </a:rPr>
                        <a:t>qu’il</a:t>
                      </a:r>
                      <a:r>
                        <a:rPr sz="1100" spc="40" dirty="0">
                          <a:latin typeface="Arial"/>
                          <a:cs typeface="Arial"/>
                        </a:rPr>
                        <a:t> </a:t>
                      </a:r>
                      <a:r>
                        <a:rPr sz="1100" dirty="0">
                          <a:latin typeface="Arial"/>
                          <a:cs typeface="Arial"/>
                        </a:rPr>
                        <a:t>soit</a:t>
                      </a:r>
                      <a:r>
                        <a:rPr sz="1100" spc="40" dirty="0">
                          <a:latin typeface="Arial"/>
                          <a:cs typeface="Arial"/>
                        </a:rPr>
                        <a:t> </a:t>
                      </a:r>
                      <a:r>
                        <a:rPr sz="1100" dirty="0">
                          <a:latin typeface="Arial"/>
                          <a:cs typeface="Arial"/>
                        </a:rPr>
                        <a:t>franchissable</a:t>
                      </a:r>
                      <a:r>
                        <a:rPr sz="1100" spc="30"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toutes</a:t>
                      </a:r>
                      <a:r>
                        <a:rPr sz="1100" spc="30" dirty="0">
                          <a:latin typeface="Arial"/>
                          <a:cs typeface="Arial"/>
                        </a:rPr>
                        <a:t> </a:t>
                      </a:r>
                      <a:r>
                        <a:rPr sz="1100" dirty="0">
                          <a:latin typeface="Arial"/>
                          <a:cs typeface="Arial"/>
                        </a:rPr>
                        <a:t>saisons</a:t>
                      </a:r>
                      <a:r>
                        <a:rPr sz="1100" spc="40" dirty="0">
                          <a:latin typeface="Arial"/>
                          <a:cs typeface="Arial"/>
                        </a:rPr>
                        <a:t> </a:t>
                      </a:r>
                      <a:r>
                        <a:rPr sz="1100" dirty="0">
                          <a:latin typeface="Arial"/>
                          <a:cs typeface="Arial"/>
                        </a:rPr>
                        <a:t>par</a:t>
                      </a:r>
                      <a:r>
                        <a:rPr sz="1100" spc="35" dirty="0">
                          <a:latin typeface="Arial"/>
                          <a:cs typeface="Arial"/>
                        </a:rPr>
                        <a:t> </a:t>
                      </a:r>
                      <a:r>
                        <a:rPr sz="1100" spc="-25" dirty="0">
                          <a:latin typeface="Arial"/>
                          <a:cs typeface="Arial"/>
                        </a:rPr>
                        <a:t>les </a:t>
                      </a:r>
                      <a:r>
                        <a:rPr sz="1100" spc="-10" dirty="0">
                          <a:latin typeface="Arial"/>
                          <a:cs typeface="Arial"/>
                        </a:rPr>
                        <a:t>véhicules</a:t>
                      </a:r>
                      <a:endParaRPr sz="1100" dirty="0">
                        <a:latin typeface="Arial"/>
                        <a:cs typeface="Arial"/>
                      </a:endParaRPr>
                    </a:p>
                    <a:p>
                      <a:pPr marL="68580" marR="59055" indent="93345" algn="just">
                        <a:lnSpc>
                          <a:spcPts val="1260"/>
                        </a:lnSpc>
                        <a:spcBef>
                          <a:spcPts val="10"/>
                        </a:spcBef>
                        <a:buChar char="-"/>
                        <a:tabLst>
                          <a:tab pos="161925" algn="l"/>
                        </a:tabLst>
                      </a:pPr>
                      <a:r>
                        <a:rPr sz="1100" dirty="0">
                          <a:latin typeface="Arial"/>
                          <a:cs typeface="Arial"/>
                        </a:rPr>
                        <a:t>Le</a:t>
                      </a:r>
                      <a:r>
                        <a:rPr sz="1100" spc="20" dirty="0">
                          <a:latin typeface="Arial"/>
                          <a:cs typeface="Arial"/>
                        </a:rPr>
                        <a:t> </a:t>
                      </a:r>
                      <a:r>
                        <a:rPr sz="1100" dirty="0">
                          <a:latin typeface="Arial"/>
                          <a:cs typeface="Arial"/>
                        </a:rPr>
                        <a:t>transport</a:t>
                      </a:r>
                      <a:r>
                        <a:rPr sz="1100" spc="35" dirty="0">
                          <a:latin typeface="Arial"/>
                          <a:cs typeface="Arial"/>
                        </a:rPr>
                        <a:t> </a:t>
                      </a:r>
                      <a:r>
                        <a:rPr sz="1100" dirty="0">
                          <a:latin typeface="Arial"/>
                          <a:cs typeface="Arial"/>
                        </a:rPr>
                        <a:t>par</a:t>
                      </a:r>
                      <a:r>
                        <a:rPr sz="1100" spc="30" dirty="0">
                          <a:latin typeface="Arial"/>
                          <a:cs typeface="Arial"/>
                        </a:rPr>
                        <a:t> </a:t>
                      </a:r>
                      <a:r>
                        <a:rPr sz="1100" dirty="0">
                          <a:latin typeface="Arial"/>
                          <a:cs typeface="Arial"/>
                        </a:rPr>
                        <a:t>camion</a:t>
                      </a:r>
                      <a:r>
                        <a:rPr sz="1100" spc="40" dirty="0">
                          <a:latin typeface="Arial"/>
                          <a:cs typeface="Arial"/>
                        </a:rPr>
                        <a:t> </a:t>
                      </a:r>
                      <a:r>
                        <a:rPr sz="1100" dirty="0">
                          <a:latin typeface="Arial"/>
                          <a:cs typeface="Arial"/>
                        </a:rPr>
                        <a:t>des</a:t>
                      </a:r>
                      <a:r>
                        <a:rPr sz="1100" spc="30" dirty="0">
                          <a:latin typeface="Arial"/>
                          <a:cs typeface="Arial"/>
                        </a:rPr>
                        <a:t> </a:t>
                      </a:r>
                      <a:r>
                        <a:rPr sz="1100" dirty="0">
                          <a:latin typeface="Arial"/>
                          <a:cs typeface="Arial"/>
                        </a:rPr>
                        <a:t>mangues</a:t>
                      </a:r>
                      <a:r>
                        <a:rPr sz="1100" spc="35" dirty="0">
                          <a:latin typeface="Arial"/>
                          <a:cs typeface="Arial"/>
                        </a:rPr>
                        <a:t> </a:t>
                      </a:r>
                      <a:r>
                        <a:rPr sz="1100" dirty="0">
                          <a:latin typeface="Arial"/>
                          <a:cs typeface="Arial"/>
                        </a:rPr>
                        <a:t>produites</a:t>
                      </a:r>
                      <a:r>
                        <a:rPr sz="1100" spc="45" dirty="0">
                          <a:latin typeface="Arial"/>
                          <a:cs typeface="Arial"/>
                        </a:rPr>
                        <a:t> </a:t>
                      </a:r>
                      <a:r>
                        <a:rPr sz="1100" dirty="0">
                          <a:latin typeface="Arial"/>
                          <a:cs typeface="Arial"/>
                        </a:rPr>
                        <a:t>à</a:t>
                      </a:r>
                      <a:r>
                        <a:rPr sz="1100" spc="35" dirty="0">
                          <a:latin typeface="Arial"/>
                          <a:cs typeface="Arial"/>
                        </a:rPr>
                        <a:t> </a:t>
                      </a:r>
                      <a:r>
                        <a:rPr sz="1100" dirty="0">
                          <a:latin typeface="Arial"/>
                          <a:cs typeface="Arial"/>
                        </a:rPr>
                        <a:t>Caye</a:t>
                      </a:r>
                      <a:r>
                        <a:rPr sz="1100" spc="40" dirty="0">
                          <a:latin typeface="Arial"/>
                          <a:cs typeface="Arial"/>
                        </a:rPr>
                        <a:t> </a:t>
                      </a:r>
                      <a:r>
                        <a:rPr sz="1100" dirty="0">
                          <a:latin typeface="Arial"/>
                          <a:cs typeface="Arial"/>
                        </a:rPr>
                        <a:t>Epin,</a:t>
                      </a:r>
                      <a:r>
                        <a:rPr sz="1100" spc="30" dirty="0">
                          <a:latin typeface="Arial"/>
                          <a:cs typeface="Arial"/>
                        </a:rPr>
                        <a:t> </a:t>
                      </a:r>
                      <a:r>
                        <a:rPr sz="1100" spc="-10" dirty="0">
                          <a:latin typeface="Arial"/>
                          <a:cs typeface="Arial"/>
                        </a:rPr>
                        <a:t>Palmary </a:t>
                      </a:r>
                      <a:r>
                        <a:rPr sz="1100" dirty="0">
                          <a:latin typeface="Arial"/>
                          <a:cs typeface="Arial"/>
                        </a:rPr>
                        <a:t>et</a:t>
                      </a:r>
                      <a:r>
                        <a:rPr sz="1100" spc="420" dirty="0">
                          <a:latin typeface="Arial"/>
                          <a:cs typeface="Arial"/>
                        </a:rPr>
                        <a:t> </a:t>
                      </a:r>
                      <a:r>
                        <a:rPr sz="1100" dirty="0">
                          <a:latin typeface="Arial"/>
                          <a:cs typeface="Arial"/>
                        </a:rPr>
                        <a:t>Féliciane</a:t>
                      </a:r>
                      <a:r>
                        <a:rPr sz="1100" spc="420" dirty="0">
                          <a:latin typeface="Arial"/>
                          <a:cs typeface="Arial"/>
                        </a:rPr>
                        <a:t> </a:t>
                      </a:r>
                      <a:r>
                        <a:rPr sz="1100" dirty="0">
                          <a:latin typeface="Arial"/>
                          <a:cs typeface="Arial"/>
                        </a:rPr>
                        <a:t>est</a:t>
                      </a:r>
                      <a:r>
                        <a:rPr sz="1100" spc="415" dirty="0">
                          <a:latin typeface="Arial"/>
                          <a:cs typeface="Arial"/>
                        </a:rPr>
                        <a:t> </a:t>
                      </a:r>
                      <a:r>
                        <a:rPr sz="1100" dirty="0">
                          <a:latin typeface="Arial"/>
                          <a:cs typeface="Arial"/>
                        </a:rPr>
                        <a:t>rendu</a:t>
                      </a:r>
                      <a:r>
                        <a:rPr sz="1100" spc="409" dirty="0">
                          <a:latin typeface="Arial"/>
                          <a:cs typeface="Arial"/>
                        </a:rPr>
                        <a:t> </a:t>
                      </a:r>
                      <a:r>
                        <a:rPr sz="1100" dirty="0">
                          <a:latin typeface="Arial"/>
                          <a:cs typeface="Arial"/>
                        </a:rPr>
                        <a:t>impossible</a:t>
                      </a:r>
                      <a:r>
                        <a:rPr sz="1100" spc="420" dirty="0">
                          <a:latin typeface="Arial"/>
                          <a:cs typeface="Arial"/>
                        </a:rPr>
                        <a:t> </a:t>
                      </a:r>
                      <a:r>
                        <a:rPr sz="1100" dirty="0">
                          <a:latin typeface="Arial"/>
                          <a:cs typeface="Arial"/>
                        </a:rPr>
                        <a:t>en</a:t>
                      </a:r>
                      <a:r>
                        <a:rPr sz="1100" spc="409" dirty="0">
                          <a:latin typeface="Arial"/>
                          <a:cs typeface="Arial"/>
                        </a:rPr>
                        <a:t> </a:t>
                      </a:r>
                      <a:r>
                        <a:rPr sz="1100" dirty="0">
                          <a:latin typeface="Arial"/>
                          <a:cs typeface="Arial"/>
                        </a:rPr>
                        <a:t>saison</a:t>
                      </a:r>
                      <a:r>
                        <a:rPr sz="1100" spc="409" dirty="0">
                          <a:latin typeface="Arial"/>
                          <a:cs typeface="Arial"/>
                        </a:rPr>
                        <a:t> </a:t>
                      </a:r>
                      <a:r>
                        <a:rPr sz="1100" dirty="0">
                          <a:latin typeface="Arial"/>
                          <a:cs typeface="Arial"/>
                        </a:rPr>
                        <a:t>des</a:t>
                      </a:r>
                      <a:r>
                        <a:rPr sz="1100" spc="415" dirty="0">
                          <a:latin typeface="Arial"/>
                          <a:cs typeface="Arial"/>
                        </a:rPr>
                        <a:t> </a:t>
                      </a:r>
                      <a:r>
                        <a:rPr sz="1100" dirty="0">
                          <a:latin typeface="Arial"/>
                          <a:cs typeface="Arial"/>
                        </a:rPr>
                        <a:t>pluies</a:t>
                      </a:r>
                      <a:r>
                        <a:rPr sz="1100" spc="415" dirty="0">
                          <a:latin typeface="Arial"/>
                          <a:cs typeface="Arial"/>
                        </a:rPr>
                        <a:t> </a:t>
                      </a:r>
                      <a:r>
                        <a:rPr sz="1100" dirty="0" err="1">
                          <a:latin typeface="Arial"/>
                          <a:cs typeface="Arial"/>
                        </a:rPr>
                        <a:t>en</a:t>
                      </a:r>
                      <a:r>
                        <a:rPr sz="1100" spc="409" dirty="0">
                          <a:latin typeface="Arial"/>
                          <a:cs typeface="Arial"/>
                        </a:rPr>
                        <a:t> </a:t>
                      </a:r>
                      <a:r>
                        <a:rPr sz="1100" spc="-10" dirty="0">
                          <a:latin typeface="Arial"/>
                          <a:cs typeface="Arial"/>
                        </a:rPr>
                        <a:t>raison</a:t>
                      </a:r>
                      <a:r>
                        <a:rPr lang="fr-FR" sz="1100" spc="-10" dirty="0">
                          <a:latin typeface="Arial"/>
                          <a:cs typeface="Arial"/>
                        </a:rPr>
                        <a:t> </a:t>
                      </a:r>
                      <a:r>
                        <a:rPr sz="1100" dirty="0" err="1">
                          <a:latin typeface="Arial"/>
                          <a:cs typeface="Arial"/>
                        </a:rPr>
                        <a:t>d’affleurements</a:t>
                      </a:r>
                      <a:r>
                        <a:rPr sz="1100" spc="-35" dirty="0">
                          <a:latin typeface="Arial"/>
                          <a:cs typeface="Arial"/>
                        </a:rPr>
                        <a:t> </a:t>
                      </a:r>
                      <a:r>
                        <a:rPr sz="1100" dirty="0">
                          <a:latin typeface="Arial"/>
                          <a:cs typeface="Arial"/>
                        </a:rPr>
                        <a:t>rocheux</a:t>
                      </a:r>
                      <a:r>
                        <a:rPr sz="1100" spc="-30"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escalier</a:t>
                      </a:r>
                      <a:r>
                        <a:rPr sz="1100" spc="-20" dirty="0">
                          <a:latin typeface="Arial"/>
                          <a:cs typeface="Arial"/>
                        </a:rPr>
                        <a:t> </a:t>
                      </a:r>
                      <a:r>
                        <a:rPr sz="1100" dirty="0">
                          <a:latin typeface="Arial"/>
                          <a:cs typeface="Arial"/>
                        </a:rPr>
                        <a:t>sur</a:t>
                      </a:r>
                      <a:r>
                        <a:rPr sz="1100" spc="-15" dirty="0">
                          <a:latin typeface="Arial"/>
                          <a:cs typeface="Arial"/>
                        </a:rPr>
                        <a:t> </a:t>
                      </a:r>
                      <a:r>
                        <a:rPr sz="1100" dirty="0">
                          <a:latin typeface="Arial"/>
                          <a:cs typeface="Arial"/>
                        </a:rPr>
                        <a:t>une</a:t>
                      </a:r>
                      <a:r>
                        <a:rPr sz="1100" spc="-35" dirty="0">
                          <a:latin typeface="Arial"/>
                          <a:cs typeface="Arial"/>
                        </a:rPr>
                        <a:t> </a:t>
                      </a:r>
                      <a:r>
                        <a:rPr sz="1100" dirty="0">
                          <a:latin typeface="Arial"/>
                          <a:cs typeface="Arial"/>
                        </a:rPr>
                        <a:t>pente</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plus</a:t>
                      </a:r>
                      <a:r>
                        <a:rPr sz="1100" spc="-25" dirty="0">
                          <a:latin typeface="Arial"/>
                          <a:cs typeface="Arial"/>
                        </a:rPr>
                        <a:t> </a:t>
                      </a:r>
                      <a:r>
                        <a:rPr sz="1100" dirty="0">
                          <a:latin typeface="Arial"/>
                          <a:cs typeface="Arial"/>
                        </a:rPr>
                        <a:t>de</a:t>
                      </a:r>
                      <a:r>
                        <a:rPr sz="1100" spc="-30" dirty="0">
                          <a:latin typeface="Arial"/>
                          <a:cs typeface="Arial"/>
                        </a:rPr>
                        <a:t> </a:t>
                      </a:r>
                      <a:r>
                        <a:rPr sz="1100" spc="-20" dirty="0">
                          <a:latin typeface="Arial"/>
                          <a:cs typeface="Arial"/>
                        </a:rPr>
                        <a:t>10%.</a:t>
                      </a:r>
                      <a:endParaRPr sz="1100" dirty="0">
                        <a:latin typeface="Arial"/>
                        <a:cs typeface="Arial"/>
                      </a:endParaRPr>
                    </a:p>
                    <a:p>
                      <a:pPr marL="68580" marR="59690" indent="144780" algn="just">
                        <a:lnSpc>
                          <a:spcPct val="95800"/>
                        </a:lnSpc>
                        <a:spcBef>
                          <a:spcPts val="25"/>
                        </a:spcBef>
                        <a:buChar char="-"/>
                        <a:tabLst>
                          <a:tab pos="213360" algn="l"/>
                        </a:tabLst>
                      </a:pPr>
                      <a:r>
                        <a:rPr sz="1100" dirty="0">
                          <a:latin typeface="Arial"/>
                          <a:cs typeface="Arial"/>
                        </a:rPr>
                        <a:t>D’autre</a:t>
                      </a:r>
                      <a:r>
                        <a:rPr sz="1100" spc="445" dirty="0">
                          <a:latin typeface="Arial"/>
                          <a:cs typeface="Arial"/>
                        </a:rPr>
                        <a:t> </a:t>
                      </a:r>
                      <a:r>
                        <a:rPr sz="1100" dirty="0">
                          <a:latin typeface="Arial"/>
                          <a:cs typeface="Arial"/>
                        </a:rPr>
                        <a:t>part,</a:t>
                      </a:r>
                      <a:r>
                        <a:rPr sz="1100" spc="450" dirty="0">
                          <a:latin typeface="Arial"/>
                          <a:cs typeface="Arial"/>
                        </a:rPr>
                        <a:t> </a:t>
                      </a:r>
                      <a:r>
                        <a:rPr sz="1100" dirty="0">
                          <a:latin typeface="Arial"/>
                          <a:cs typeface="Arial"/>
                        </a:rPr>
                        <a:t>ce</a:t>
                      </a:r>
                      <a:r>
                        <a:rPr sz="1100" spc="440" dirty="0">
                          <a:latin typeface="Arial"/>
                          <a:cs typeface="Arial"/>
                        </a:rPr>
                        <a:t> </a:t>
                      </a:r>
                      <a:r>
                        <a:rPr sz="1100" dirty="0">
                          <a:latin typeface="Arial"/>
                          <a:cs typeface="Arial"/>
                        </a:rPr>
                        <a:t>trajet</a:t>
                      </a:r>
                      <a:r>
                        <a:rPr sz="1100" spc="450" dirty="0">
                          <a:latin typeface="Arial"/>
                          <a:cs typeface="Arial"/>
                        </a:rPr>
                        <a:t> </a:t>
                      </a:r>
                      <a:r>
                        <a:rPr sz="1100" dirty="0">
                          <a:latin typeface="Arial"/>
                          <a:cs typeface="Arial"/>
                        </a:rPr>
                        <a:t>devra</a:t>
                      </a:r>
                      <a:r>
                        <a:rPr sz="1100" spc="434" dirty="0">
                          <a:latin typeface="Arial"/>
                          <a:cs typeface="Arial"/>
                        </a:rPr>
                        <a:t> </a:t>
                      </a:r>
                      <a:r>
                        <a:rPr sz="1100" dirty="0">
                          <a:latin typeface="Arial"/>
                          <a:cs typeface="Arial"/>
                        </a:rPr>
                        <a:t>être</a:t>
                      </a:r>
                      <a:r>
                        <a:rPr sz="1100" spc="445" dirty="0">
                          <a:latin typeface="Arial"/>
                          <a:cs typeface="Arial"/>
                        </a:rPr>
                        <a:t> </a:t>
                      </a:r>
                      <a:r>
                        <a:rPr sz="1100" dirty="0">
                          <a:latin typeface="Arial"/>
                          <a:cs typeface="Arial"/>
                        </a:rPr>
                        <a:t>emprunté</a:t>
                      </a:r>
                      <a:r>
                        <a:rPr sz="1100" spc="445" dirty="0">
                          <a:latin typeface="Arial"/>
                          <a:cs typeface="Arial"/>
                        </a:rPr>
                        <a:t> </a:t>
                      </a:r>
                      <a:r>
                        <a:rPr sz="1100" dirty="0">
                          <a:latin typeface="Arial"/>
                          <a:cs typeface="Arial"/>
                        </a:rPr>
                        <a:t>pour</a:t>
                      </a:r>
                      <a:r>
                        <a:rPr sz="1100" spc="455" dirty="0">
                          <a:latin typeface="Arial"/>
                          <a:cs typeface="Arial"/>
                        </a:rPr>
                        <a:t> </a:t>
                      </a:r>
                      <a:r>
                        <a:rPr sz="1100" dirty="0">
                          <a:latin typeface="Arial"/>
                          <a:cs typeface="Arial"/>
                        </a:rPr>
                        <a:t>acheminer</a:t>
                      </a:r>
                      <a:r>
                        <a:rPr sz="1100" spc="450" dirty="0">
                          <a:latin typeface="Arial"/>
                          <a:cs typeface="Arial"/>
                        </a:rPr>
                        <a:t> </a:t>
                      </a:r>
                      <a:r>
                        <a:rPr sz="1100" spc="-25" dirty="0">
                          <a:latin typeface="Arial"/>
                          <a:cs typeface="Arial"/>
                        </a:rPr>
                        <a:t>les </a:t>
                      </a:r>
                      <a:r>
                        <a:rPr sz="1100" dirty="0">
                          <a:latin typeface="Arial"/>
                          <a:cs typeface="Arial"/>
                        </a:rPr>
                        <a:t>matériaux</a:t>
                      </a:r>
                      <a:r>
                        <a:rPr sz="1100" spc="170" dirty="0">
                          <a:latin typeface="Arial"/>
                          <a:cs typeface="Arial"/>
                        </a:rPr>
                        <a:t> </a:t>
                      </a:r>
                      <a:r>
                        <a:rPr sz="1100" dirty="0">
                          <a:latin typeface="Arial"/>
                          <a:cs typeface="Arial"/>
                        </a:rPr>
                        <a:t>vers</a:t>
                      </a:r>
                      <a:r>
                        <a:rPr sz="1100" spc="170" dirty="0">
                          <a:latin typeface="Arial"/>
                          <a:cs typeface="Arial"/>
                        </a:rPr>
                        <a:t> </a:t>
                      </a:r>
                      <a:r>
                        <a:rPr sz="1100" dirty="0">
                          <a:latin typeface="Arial"/>
                          <a:cs typeface="Arial"/>
                        </a:rPr>
                        <a:t>les</a:t>
                      </a:r>
                      <a:r>
                        <a:rPr sz="1100" spc="175" dirty="0">
                          <a:latin typeface="Arial"/>
                          <a:cs typeface="Arial"/>
                        </a:rPr>
                        <a:t> </a:t>
                      </a:r>
                      <a:r>
                        <a:rPr sz="1100" dirty="0">
                          <a:latin typeface="Arial"/>
                          <a:cs typeface="Arial"/>
                        </a:rPr>
                        <a:t>chantiers</a:t>
                      </a:r>
                      <a:r>
                        <a:rPr sz="1100" spc="170" dirty="0">
                          <a:latin typeface="Arial"/>
                          <a:cs typeface="Arial"/>
                        </a:rPr>
                        <a:t> </a:t>
                      </a:r>
                      <a:r>
                        <a:rPr sz="1100" dirty="0">
                          <a:latin typeface="Arial"/>
                          <a:cs typeface="Arial"/>
                        </a:rPr>
                        <a:t>de</a:t>
                      </a:r>
                      <a:r>
                        <a:rPr sz="1100" spc="165" dirty="0">
                          <a:latin typeface="Arial"/>
                          <a:cs typeface="Arial"/>
                        </a:rPr>
                        <a:t> </a:t>
                      </a:r>
                      <a:r>
                        <a:rPr sz="1100" dirty="0">
                          <a:latin typeface="Arial"/>
                          <a:cs typeface="Arial"/>
                        </a:rPr>
                        <a:t>la</a:t>
                      </a:r>
                      <a:r>
                        <a:rPr sz="1100" spc="170" dirty="0">
                          <a:latin typeface="Arial"/>
                          <a:cs typeface="Arial"/>
                        </a:rPr>
                        <a:t> </a:t>
                      </a:r>
                      <a:r>
                        <a:rPr sz="1100" dirty="0">
                          <a:latin typeface="Arial"/>
                          <a:cs typeface="Arial"/>
                        </a:rPr>
                        <a:t>phase</a:t>
                      </a:r>
                      <a:r>
                        <a:rPr sz="1100" spc="155" dirty="0">
                          <a:latin typeface="Arial"/>
                          <a:cs typeface="Arial"/>
                        </a:rPr>
                        <a:t> </a:t>
                      </a:r>
                      <a:r>
                        <a:rPr sz="1100" dirty="0">
                          <a:latin typeface="Arial"/>
                          <a:cs typeface="Arial"/>
                        </a:rPr>
                        <a:t>2</a:t>
                      </a:r>
                      <a:r>
                        <a:rPr sz="1100" spc="170" dirty="0">
                          <a:latin typeface="Arial"/>
                          <a:cs typeface="Arial"/>
                        </a:rPr>
                        <a:t> </a:t>
                      </a:r>
                      <a:r>
                        <a:rPr sz="1100" dirty="0">
                          <a:latin typeface="Arial"/>
                          <a:cs typeface="Arial"/>
                        </a:rPr>
                        <a:t>de</a:t>
                      </a:r>
                      <a:r>
                        <a:rPr sz="1100" spc="155" dirty="0">
                          <a:latin typeface="Arial"/>
                          <a:cs typeface="Arial"/>
                        </a:rPr>
                        <a:t> </a:t>
                      </a:r>
                      <a:r>
                        <a:rPr sz="1100" dirty="0">
                          <a:latin typeface="Arial"/>
                          <a:cs typeface="Arial"/>
                        </a:rPr>
                        <a:t>PROGEBA</a:t>
                      </a:r>
                      <a:r>
                        <a:rPr sz="1100" spc="-5" dirty="0">
                          <a:latin typeface="Arial"/>
                          <a:cs typeface="Arial"/>
                        </a:rPr>
                        <a:t> </a:t>
                      </a:r>
                      <a:r>
                        <a:rPr sz="1100" dirty="0">
                          <a:latin typeface="Arial"/>
                          <a:cs typeface="Arial"/>
                        </a:rPr>
                        <a:t>;</a:t>
                      </a:r>
                      <a:r>
                        <a:rPr sz="1100" spc="175" dirty="0">
                          <a:latin typeface="Arial"/>
                          <a:cs typeface="Arial"/>
                        </a:rPr>
                        <a:t> </a:t>
                      </a:r>
                      <a:r>
                        <a:rPr sz="1100" dirty="0">
                          <a:latin typeface="Arial"/>
                          <a:cs typeface="Arial"/>
                        </a:rPr>
                        <a:t>le</a:t>
                      </a:r>
                      <a:r>
                        <a:rPr sz="1100" spc="170" dirty="0">
                          <a:latin typeface="Arial"/>
                          <a:cs typeface="Arial"/>
                        </a:rPr>
                        <a:t> </a:t>
                      </a:r>
                      <a:r>
                        <a:rPr sz="1100" spc="-10" dirty="0">
                          <a:latin typeface="Arial"/>
                          <a:cs typeface="Arial"/>
                        </a:rPr>
                        <a:t>chemin </a:t>
                      </a:r>
                      <a:r>
                        <a:rPr sz="1100" dirty="0">
                          <a:latin typeface="Arial"/>
                          <a:cs typeface="Arial"/>
                        </a:rPr>
                        <a:t>aménagé</a:t>
                      </a:r>
                      <a:r>
                        <a:rPr sz="1100" spc="180" dirty="0">
                          <a:latin typeface="Arial"/>
                          <a:cs typeface="Arial"/>
                        </a:rPr>
                        <a:t> </a:t>
                      </a:r>
                      <a:r>
                        <a:rPr sz="1100" dirty="0">
                          <a:latin typeface="Arial"/>
                          <a:cs typeface="Arial"/>
                        </a:rPr>
                        <a:t>pourra</a:t>
                      </a:r>
                      <a:r>
                        <a:rPr sz="1100" spc="180" dirty="0">
                          <a:latin typeface="Arial"/>
                          <a:cs typeface="Arial"/>
                        </a:rPr>
                        <a:t> </a:t>
                      </a:r>
                      <a:r>
                        <a:rPr sz="1100" dirty="0">
                          <a:latin typeface="Arial"/>
                          <a:cs typeface="Arial"/>
                        </a:rPr>
                        <a:t>ultérieurement</a:t>
                      </a:r>
                      <a:r>
                        <a:rPr sz="1100" spc="190" dirty="0">
                          <a:latin typeface="Arial"/>
                          <a:cs typeface="Arial"/>
                        </a:rPr>
                        <a:t> </a:t>
                      </a:r>
                      <a:r>
                        <a:rPr sz="1100" dirty="0">
                          <a:latin typeface="Arial"/>
                          <a:cs typeface="Arial"/>
                        </a:rPr>
                        <a:t>servir</a:t>
                      </a:r>
                      <a:r>
                        <a:rPr sz="1100" spc="185" dirty="0">
                          <a:latin typeface="Arial"/>
                          <a:cs typeface="Arial"/>
                        </a:rPr>
                        <a:t> </a:t>
                      </a:r>
                      <a:r>
                        <a:rPr sz="1100" dirty="0">
                          <a:latin typeface="Arial"/>
                          <a:cs typeface="Arial"/>
                        </a:rPr>
                        <a:t>de</a:t>
                      </a:r>
                      <a:r>
                        <a:rPr sz="1100" spc="185" dirty="0">
                          <a:latin typeface="Arial"/>
                          <a:cs typeface="Arial"/>
                        </a:rPr>
                        <a:t> </a:t>
                      </a:r>
                      <a:r>
                        <a:rPr sz="1100" dirty="0">
                          <a:latin typeface="Arial"/>
                          <a:cs typeface="Arial"/>
                        </a:rPr>
                        <a:t>surface</a:t>
                      </a:r>
                      <a:r>
                        <a:rPr sz="1100" spc="195" dirty="0">
                          <a:latin typeface="Arial"/>
                          <a:cs typeface="Arial"/>
                        </a:rPr>
                        <a:t> </a:t>
                      </a:r>
                      <a:r>
                        <a:rPr sz="1100" dirty="0">
                          <a:latin typeface="Arial"/>
                          <a:cs typeface="Arial"/>
                        </a:rPr>
                        <a:t>de</a:t>
                      </a:r>
                      <a:r>
                        <a:rPr sz="1100" spc="165" dirty="0">
                          <a:latin typeface="Arial"/>
                          <a:cs typeface="Arial"/>
                        </a:rPr>
                        <a:t> </a:t>
                      </a:r>
                      <a:r>
                        <a:rPr sz="1100" dirty="0">
                          <a:latin typeface="Arial"/>
                          <a:cs typeface="Arial"/>
                        </a:rPr>
                        <a:t>récupération</a:t>
                      </a:r>
                      <a:r>
                        <a:rPr sz="1100" spc="180" dirty="0">
                          <a:latin typeface="Arial"/>
                          <a:cs typeface="Arial"/>
                        </a:rPr>
                        <a:t> </a:t>
                      </a:r>
                      <a:r>
                        <a:rPr sz="1100" spc="-25" dirty="0">
                          <a:latin typeface="Arial"/>
                          <a:cs typeface="Arial"/>
                        </a:rPr>
                        <a:t>des </a:t>
                      </a:r>
                      <a:r>
                        <a:rPr sz="1100" dirty="0">
                          <a:latin typeface="Arial"/>
                          <a:cs typeface="Arial"/>
                        </a:rPr>
                        <a:t>eaux</a:t>
                      </a:r>
                      <a:r>
                        <a:rPr sz="1100" spc="-25"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ruissellement</a:t>
                      </a:r>
                      <a:r>
                        <a:rPr sz="1100" spc="-25" dirty="0">
                          <a:latin typeface="Arial"/>
                          <a:cs typeface="Arial"/>
                        </a:rPr>
                        <a:t> </a:t>
                      </a:r>
                      <a:r>
                        <a:rPr sz="1100" dirty="0">
                          <a:latin typeface="Arial"/>
                          <a:cs typeface="Arial"/>
                        </a:rPr>
                        <a:t>pour</a:t>
                      </a:r>
                      <a:r>
                        <a:rPr sz="1100" spc="-20" dirty="0">
                          <a:latin typeface="Arial"/>
                          <a:cs typeface="Arial"/>
                        </a:rPr>
                        <a:t> </a:t>
                      </a:r>
                      <a:r>
                        <a:rPr sz="1100" dirty="0">
                          <a:latin typeface="Arial"/>
                          <a:cs typeface="Arial"/>
                        </a:rPr>
                        <a:t>remplir</a:t>
                      </a:r>
                      <a:r>
                        <a:rPr sz="1100" spc="-20" dirty="0">
                          <a:latin typeface="Arial"/>
                          <a:cs typeface="Arial"/>
                        </a:rPr>
                        <a:t> </a:t>
                      </a:r>
                      <a:r>
                        <a:rPr sz="1100" dirty="0">
                          <a:latin typeface="Arial"/>
                          <a:cs typeface="Arial"/>
                        </a:rPr>
                        <a:t>des</a:t>
                      </a:r>
                      <a:r>
                        <a:rPr sz="1100" spc="-15" dirty="0">
                          <a:latin typeface="Arial"/>
                          <a:cs typeface="Arial"/>
                        </a:rPr>
                        <a:t> </a:t>
                      </a:r>
                      <a:r>
                        <a:rPr sz="1100" dirty="0">
                          <a:latin typeface="Arial"/>
                          <a:cs typeface="Arial"/>
                        </a:rPr>
                        <a:t>bassins</a:t>
                      </a:r>
                      <a:r>
                        <a:rPr sz="1100" spc="-25" dirty="0">
                          <a:latin typeface="Arial"/>
                          <a:cs typeface="Arial"/>
                        </a:rPr>
                        <a:t> </a:t>
                      </a:r>
                      <a:r>
                        <a:rPr sz="1100" dirty="0">
                          <a:latin typeface="Arial"/>
                          <a:cs typeface="Arial"/>
                        </a:rPr>
                        <a:t>sur</a:t>
                      </a:r>
                      <a:r>
                        <a:rPr sz="1100" spc="-20" dirty="0">
                          <a:latin typeface="Arial"/>
                          <a:cs typeface="Arial"/>
                        </a:rPr>
                        <a:t> </a:t>
                      </a:r>
                      <a:r>
                        <a:rPr sz="1100" dirty="0">
                          <a:latin typeface="Arial"/>
                          <a:cs typeface="Arial"/>
                        </a:rPr>
                        <a:t>les</a:t>
                      </a:r>
                      <a:r>
                        <a:rPr sz="1100" spc="-20" dirty="0">
                          <a:latin typeface="Arial"/>
                          <a:cs typeface="Arial"/>
                        </a:rPr>
                        <a:t> </a:t>
                      </a:r>
                      <a:r>
                        <a:rPr sz="1100" spc="-10" dirty="0">
                          <a:latin typeface="Arial"/>
                          <a:cs typeface="Arial"/>
                        </a:rPr>
                        <a:t>bas-côtés.</a:t>
                      </a:r>
                      <a:endParaRPr sz="1100" dirty="0">
                        <a:latin typeface="Arial"/>
                        <a:cs typeface="Arial"/>
                      </a:endParaRPr>
                    </a:p>
                    <a:p>
                      <a:pPr marL="68580" marR="60325" indent="99060" algn="just">
                        <a:lnSpc>
                          <a:spcPct val="95800"/>
                        </a:lnSpc>
                        <a:buChar char="-"/>
                        <a:tabLst>
                          <a:tab pos="167640" algn="l"/>
                        </a:tabLst>
                      </a:pPr>
                      <a:r>
                        <a:rPr sz="1100" dirty="0">
                          <a:latin typeface="Arial"/>
                          <a:cs typeface="Arial"/>
                        </a:rPr>
                        <a:t>Enfin,</a:t>
                      </a:r>
                      <a:r>
                        <a:rPr sz="1100" spc="70" dirty="0">
                          <a:latin typeface="Arial"/>
                          <a:cs typeface="Arial"/>
                        </a:rPr>
                        <a:t> </a:t>
                      </a:r>
                      <a:r>
                        <a:rPr sz="1100" dirty="0">
                          <a:latin typeface="Arial"/>
                          <a:cs typeface="Arial"/>
                        </a:rPr>
                        <a:t>ce</a:t>
                      </a:r>
                      <a:r>
                        <a:rPr sz="1100" spc="70" dirty="0">
                          <a:latin typeface="Arial"/>
                          <a:cs typeface="Arial"/>
                        </a:rPr>
                        <a:t> </a:t>
                      </a:r>
                      <a:r>
                        <a:rPr sz="1100" dirty="0">
                          <a:latin typeface="Arial"/>
                          <a:cs typeface="Arial"/>
                        </a:rPr>
                        <a:t>premier</a:t>
                      </a:r>
                      <a:r>
                        <a:rPr sz="1100" spc="70" dirty="0">
                          <a:latin typeface="Arial"/>
                          <a:cs typeface="Arial"/>
                        </a:rPr>
                        <a:t> </a:t>
                      </a:r>
                      <a:r>
                        <a:rPr sz="1100" dirty="0">
                          <a:latin typeface="Arial"/>
                          <a:cs typeface="Arial"/>
                        </a:rPr>
                        <a:t>aménagement</a:t>
                      </a:r>
                      <a:r>
                        <a:rPr sz="1100" spc="80" dirty="0">
                          <a:latin typeface="Arial"/>
                          <a:cs typeface="Arial"/>
                        </a:rPr>
                        <a:t> </a:t>
                      </a:r>
                      <a:r>
                        <a:rPr sz="1100" dirty="0">
                          <a:latin typeface="Arial"/>
                          <a:cs typeface="Arial"/>
                        </a:rPr>
                        <a:t>d’un</a:t>
                      </a:r>
                      <a:r>
                        <a:rPr sz="1100" spc="70" dirty="0">
                          <a:latin typeface="Arial"/>
                          <a:cs typeface="Arial"/>
                        </a:rPr>
                        <a:t> </a:t>
                      </a:r>
                      <a:r>
                        <a:rPr sz="1100" dirty="0">
                          <a:latin typeface="Arial"/>
                          <a:cs typeface="Arial"/>
                        </a:rPr>
                        <a:t>tronçon</a:t>
                      </a:r>
                      <a:r>
                        <a:rPr sz="1100" spc="55"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chemin</a:t>
                      </a:r>
                      <a:r>
                        <a:rPr sz="1100" spc="70" dirty="0">
                          <a:latin typeface="Arial"/>
                          <a:cs typeface="Arial"/>
                        </a:rPr>
                        <a:t> </a:t>
                      </a:r>
                      <a:r>
                        <a:rPr sz="1100" dirty="0">
                          <a:latin typeface="Arial"/>
                          <a:cs typeface="Arial"/>
                        </a:rPr>
                        <a:t>rural</a:t>
                      </a:r>
                      <a:r>
                        <a:rPr sz="1100" spc="65" dirty="0">
                          <a:latin typeface="Arial"/>
                          <a:cs typeface="Arial"/>
                        </a:rPr>
                        <a:t> </a:t>
                      </a:r>
                      <a:r>
                        <a:rPr sz="1100" spc="-10" dirty="0">
                          <a:latin typeface="Arial"/>
                          <a:cs typeface="Arial"/>
                        </a:rPr>
                        <a:t>fournira </a:t>
                      </a:r>
                      <a:r>
                        <a:rPr sz="1100" dirty="0">
                          <a:latin typeface="Arial"/>
                          <a:cs typeface="Arial"/>
                        </a:rPr>
                        <a:t>des</a:t>
                      </a:r>
                      <a:r>
                        <a:rPr sz="1100" spc="330" dirty="0">
                          <a:latin typeface="Arial"/>
                          <a:cs typeface="Arial"/>
                        </a:rPr>
                        <a:t> </a:t>
                      </a:r>
                      <a:r>
                        <a:rPr sz="1100" dirty="0">
                          <a:latin typeface="Arial"/>
                          <a:cs typeface="Arial"/>
                        </a:rPr>
                        <a:t>informations</a:t>
                      </a:r>
                      <a:r>
                        <a:rPr sz="1100" spc="320" dirty="0">
                          <a:latin typeface="Arial"/>
                          <a:cs typeface="Arial"/>
                        </a:rPr>
                        <a:t> </a:t>
                      </a:r>
                      <a:r>
                        <a:rPr sz="1100" spc="-10" dirty="0">
                          <a:latin typeface="Arial"/>
                          <a:cs typeface="Arial"/>
                        </a:rPr>
                        <a:t>technico-</a:t>
                      </a:r>
                      <a:r>
                        <a:rPr sz="1100" dirty="0">
                          <a:latin typeface="Arial"/>
                          <a:cs typeface="Arial"/>
                        </a:rPr>
                        <a:t>économiques</a:t>
                      </a:r>
                      <a:r>
                        <a:rPr sz="1100" spc="330" dirty="0">
                          <a:latin typeface="Arial"/>
                          <a:cs typeface="Arial"/>
                        </a:rPr>
                        <a:t> </a:t>
                      </a:r>
                      <a:r>
                        <a:rPr sz="1100" dirty="0">
                          <a:latin typeface="Arial"/>
                          <a:cs typeface="Arial"/>
                        </a:rPr>
                        <a:t>utilisables</a:t>
                      </a:r>
                      <a:r>
                        <a:rPr sz="1100" spc="325" dirty="0">
                          <a:latin typeface="Arial"/>
                          <a:cs typeface="Arial"/>
                        </a:rPr>
                        <a:t> </a:t>
                      </a:r>
                      <a:r>
                        <a:rPr sz="1100" dirty="0">
                          <a:latin typeface="Arial"/>
                          <a:cs typeface="Arial"/>
                        </a:rPr>
                        <a:t>pour</a:t>
                      </a:r>
                      <a:r>
                        <a:rPr sz="1100" spc="325" dirty="0">
                          <a:latin typeface="Arial"/>
                          <a:cs typeface="Arial"/>
                        </a:rPr>
                        <a:t> </a:t>
                      </a:r>
                      <a:r>
                        <a:rPr sz="1100" spc="-10" dirty="0">
                          <a:latin typeface="Arial"/>
                          <a:cs typeface="Arial"/>
                        </a:rPr>
                        <a:t>l’amélioration </a:t>
                      </a:r>
                      <a:r>
                        <a:rPr sz="1100" dirty="0">
                          <a:latin typeface="Arial"/>
                          <a:cs typeface="Arial"/>
                        </a:rPr>
                        <a:t>des</a:t>
                      </a:r>
                      <a:r>
                        <a:rPr sz="1100" spc="345" dirty="0">
                          <a:latin typeface="Arial"/>
                          <a:cs typeface="Arial"/>
                        </a:rPr>
                        <a:t> </a:t>
                      </a:r>
                      <a:r>
                        <a:rPr sz="1100" dirty="0">
                          <a:latin typeface="Arial"/>
                          <a:cs typeface="Arial"/>
                        </a:rPr>
                        <a:t>autres</a:t>
                      </a:r>
                      <a:r>
                        <a:rPr sz="1100" spc="345" dirty="0">
                          <a:latin typeface="Arial"/>
                          <a:cs typeface="Arial"/>
                        </a:rPr>
                        <a:t> </a:t>
                      </a:r>
                      <a:r>
                        <a:rPr sz="1100" dirty="0">
                          <a:latin typeface="Arial"/>
                          <a:cs typeface="Arial"/>
                        </a:rPr>
                        <a:t>tronçons</a:t>
                      </a:r>
                      <a:r>
                        <a:rPr sz="1100" spc="340" dirty="0">
                          <a:latin typeface="Arial"/>
                          <a:cs typeface="Arial"/>
                        </a:rPr>
                        <a:t> </a:t>
                      </a:r>
                      <a:r>
                        <a:rPr sz="1100" dirty="0">
                          <a:latin typeface="Arial"/>
                          <a:cs typeface="Arial"/>
                        </a:rPr>
                        <a:t>nécessaire</a:t>
                      </a:r>
                      <a:r>
                        <a:rPr sz="1100" spc="340" dirty="0">
                          <a:latin typeface="Arial"/>
                          <a:cs typeface="Arial"/>
                        </a:rPr>
                        <a:t> </a:t>
                      </a:r>
                      <a:r>
                        <a:rPr sz="1100" dirty="0">
                          <a:latin typeface="Arial"/>
                          <a:cs typeface="Arial"/>
                        </a:rPr>
                        <a:t>au</a:t>
                      </a:r>
                      <a:r>
                        <a:rPr sz="1100" spc="340" dirty="0">
                          <a:latin typeface="Arial"/>
                          <a:cs typeface="Arial"/>
                        </a:rPr>
                        <a:t> </a:t>
                      </a:r>
                      <a:r>
                        <a:rPr sz="1100" dirty="0">
                          <a:latin typeface="Arial"/>
                          <a:cs typeface="Arial"/>
                        </a:rPr>
                        <a:t>bon</a:t>
                      </a:r>
                      <a:r>
                        <a:rPr sz="1100" spc="345" dirty="0">
                          <a:latin typeface="Arial"/>
                          <a:cs typeface="Arial"/>
                        </a:rPr>
                        <a:t> </a:t>
                      </a:r>
                      <a:r>
                        <a:rPr sz="1100" dirty="0">
                          <a:latin typeface="Arial"/>
                          <a:cs typeface="Arial"/>
                        </a:rPr>
                        <a:t>déroulement</a:t>
                      </a:r>
                      <a:r>
                        <a:rPr sz="1100" spc="350" dirty="0">
                          <a:latin typeface="Arial"/>
                          <a:cs typeface="Arial"/>
                        </a:rPr>
                        <a:t> </a:t>
                      </a:r>
                      <a:r>
                        <a:rPr sz="1100" dirty="0">
                          <a:latin typeface="Arial"/>
                          <a:cs typeface="Arial"/>
                        </a:rPr>
                        <a:t>du</a:t>
                      </a:r>
                      <a:r>
                        <a:rPr sz="1100" spc="340" dirty="0">
                          <a:latin typeface="Arial"/>
                          <a:cs typeface="Arial"/>
                        </a:rPr>
                        <a:t> </a:t>
                      </a:r>
                      <a:r>
                        <a:rPr sz="1100" spc="-10" dirty="0">
                          <a:latin typeface="Arial"/>
                          <a:cs typeface="Arial"/>
                        </a:rPr>
                        <a:t>PROGEBA </a:t>
                      </a:r>
                      <a:r>
                        <a:rPr sz="1100" dirty="0">
                          <a:latin typeface="Arial"/>
                          <a:cs typeface="Arial"/>
                        </a:rPr>
                        <a:t>(chemin</a:t>
                      </a:r>
                      <a:r>
                        <a:rPr sz="1100" spc="-25"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Bernaco</a:t>
                      </a:r>
                      <a:r>
                        <a:rPr sz="1100" spc="-2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chemin</a:t>
                      </a:r>
                      <a:r>
                        <a:rPr sz="1100" spc="-20" dirty="0">
                          <a:latin typeface="Arial"/>
                          <a:cs typeface="Arial"/>
                        </a:rPr>
                        <a:t> </a:t>
                      </a:r>
                      <a:r>
                        <a:rPr sz="1100" dirty="0">
                          <a:latin typeface="Arial"/>
                          <a:cs typeface="Arial"/>
                        </a:rPr>
                        <a:t>de</a:t>
                      </a:r>
                      <a:r>
                        <a:rPr sz="1100" spc="-25" dirty="0">
                          <a:latin typeface="Arial"/>
                          <a:cs typeface="Arial"/>
                        </a:rPr>
                        <a:t> </a:t>
                      </a:r>
                      <a:r>
                        <a:rPr sz="1100" spc="-10" dirty="0">
                          <a:latin typeface="Arial"/>
                          <a:cs typeface="Arial"/>
                        </a:rPr>
                        <a:t>Virgile).</a:t>
                      </a:r>
                      <a:endParaRPr sz="1100" dirty="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652145">
                <a:tc>
                  <a:txBody>
                    <a:bodyPr/>
                    <a:lstStyle/>
                    <a:p>
                      <a:pPr marL="67945">
                        <a:lnSpc>
                          <a:spcPts val="1250"/>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5"/>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5">
                  <a:txBody>
                    <a:bodyPr/>
                    <a:lstStyle/>
                    <a:p>
                      <a:pPr marL="68580" marR="59055" algn="just">
                        <a:lnSpc>
                          <a:spcPct val="96100"/>
                        </a:lnSpc>
                      </a:pPr>
                      <a:r>
                        <a:rPr sz="1100" dirty="0">
                          <a:latin typeface="Arial"/>
                          <a:cs typeface="Arial"/>
                        </a:rPr>
                        <a:t>Les</a:t>
                      </a:r>
                      <a:r>
                        <a:rPr sz="1100" spc="15" dirty="0">
                          <a:latin typeface="Arial"/>
                          <a:cs typeface="Arial"/>
                        </a:rPr>
                        <a:t> </a:t>
                      </a:r>
                      <a:r>
                        <a:rPr sz="1100" dirty="0">
                          <a:latin typeface="Arial"/>
                          <a:cs typeface="Arial"/>
                        </a:rPr>
                        <a:t>bandes</a:t>
                      </a:r>
                      <a:r>
                        <a:rPr sz="1100" spc="15" dirty="0">
                          <a:latin typeface="Arial"/>
                          <a:cs typeface="Arial"/>
                        </a:rPr>
                        <a:t> </a:t>
                      </a:r>
                      <a:r>
                        <a:rPr sz="1100" dirty="0">
                          <a:latin typeface="Arial"/>
                          <a:cs typeface="Arial"/>
                        </a:rPr>
                        <a:t>de</a:t>
                      </a:r>
                      <a:r>
                        <a:rPr sz="1100" spc="5" dirty="0">
                          <a:latin typeface="Arial"/>
                          <a:cs typeface="Arial"/>
                        </a:rPr>
                        <a:t> </a:t>
                      </a:r>
                      <a:r>
                        <a:rPr sz="1100" dirty="0">
                          <a:latin typeface="Arial"/>
                          <a:cs typeface="Arial"/>
                        </a:rPr>
                        <a:t>roulement</a:t>
                      </a:r>
                      <a:r>
                        <a:rPr sz="1100" spc="30"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béton</a:t>
                      </a:r>
                      <a:r>
                        <a:rPr sz="1100" spc="15" dirty="0">
                          <a:latin typeface="Arial"/>
                          <a:cs typeface="Arial"/>
                        </a:rPr>
                        <a:t> </a:t>
                      </a:r>
                      <a:r>
                        <a:rPr sz="1100" dirty="0">
                          <a:latin typeface="Arial"/>
                          <a:cs typeface="Arial"/>
                        </a:rPr>
                        <a:t>ont</a:t>
                      </a:r>
                      <a:r>
                        <a:rPr sz="1100" spc="10" dirty="0">
                          <a:latin typeface="Arial"/>
                          <a:cs typeface="Arial"/>
                        </a:rPr>
                        <a:t> </a:t>
                      </a:r>
                      <a:r>
                        <a:rPr sz="1100" dirty="0">
                          <a:latin typeface="Arial"/>
                          <a:cs typeface="Arial"/>
                        </a:rPr>
                        <a:t>été</a:t>
                      </a:r>
                      <a:r>
                        <a:rPr sz="1100" spc="5" dirty="0">
                          <a:latin typeface="Arial"/>
                          <a:cs typeface="Arial"/>
                        </a:rPr>
                        <a:t> </a:t>
                      </a:r>
                      <a:r>
                        <a:rPr sz="1100" dirty="0">
                          <a:latin typeface="Arial"/>
                          <a:cs typeface="Arial"/>
                        </a:rPr>
                        <a:t>choisies,</a:t>
                      </a:r>
                      <a:r>
                        <a:rPr sz="1100" spc="30" dirty="0">
                          <a:latin typeface="Arial"/>
                          <a:cs typeface="Arial"/>
                        </a:rPr>
                        <a:t> </a:t>
                      </a:r>
                      <a:r>
                        <a:rPr sz="1100" dirty="0">
                          <a:latin typeface="Arial"/>
                          <a:cs typeface="Arial"/>
                        </a:rPr>
                        <a:t>car</a:t>
                      </a:r>
                      <a:r>
                        <a:rPr sz="1100" spc="15" dirty="0">
                          <a:latin typeface="Arial"/>
                          <a:cs typeface="Arial"/>
                        </a:rPr>
                        <a:t> </a:t>
                      </a:r>
                      <a:r>
                        <a:rPr sz="1100" dirty="0">
                          <a:latin typeface="Arial"/>
                          <a:cs typeface="Arial"/>
                        </a:rPr>
                        <a:t>elles</a:t>
                      </a:r>
                      <a:r>
                        <a:rPr sz="1100" spc="15" dirty="0">
                          <a:latin typeface="Arial"/>
                          <a:cs typeface="Arial"/>
                        </a:rPr>
                        <a:t> </a:t>
                      </a:r>
                      <a:r>
                        <a:rPr sz="1100" spc="-10" dirty="0">
                          <a:latin typeface="Arial"/>
                          <a:cs typeface="Arial"/>
                        </a:rPr>
                        <a:t>permettent </a:t>
                      </a:r>
                      <a:r>
                        <a:rPr sz="1100" dirty="0">
                          <a:latin typeface="Arial"/>
                          <a:cs typeface="Arial"/>
                        </a:rPr>
                        <a:t>de</a:t>
                      </a:r>
                      <a:r>
                        <a:rPr sz="1100" spc="105" dirty="0">
                          <a:latin typeface="Arial"/>
                          <a:cs typeface="Arial"/>
                        </a:rPr>
                        <a:t> </a:t>
                      </a:r>
                      <a:r>
                        <a:rPr sz="1100" dirty="0">
                          <a:latin typeface="Arial"/>
                          <a:cs typeface="Arial"/>
                        </a:rPr>
                        <a:t>rattraper</a:t>
                      </a:r>
                      <a:r>
                        <a:rPr sz="1100" spc="105" dirty="0">
                          <a:latin typeface="Arial"/>
                          <a:cs typeface="Arial"/>
                        </a:rPr>
                        <a:t> </a:t>
                      </a:r>
                      <a:r>
                        <a:rPr sz="1100" dirty="0">
                          <a:latin typeface="Arial"/>
                          <a:cs typeface="Arial"/>
                        </a:rPr>
                        <a:t>les</a:t>
                      </a:r>
                      <a:r>
                        <a:rPr sz="1100" spc="95" dirty="0">
                          <a:latin typeface="Arial"/>
                          <a:cs typeface="Arial"/>
                        </a:rPr>
                        <a:t> </a:t>
                      </a:r>
                      <a:r>
                        <a:rPr sz="1100" dirty="0">
                          <a:latin typeface="Arial"/>
                          <a:cs typeface="Arial"/>
                        </a:rPr>
                        <a:t>différences</a:t>
                      </a:r>
                      <a:r>
                        <a:rPr sz="1100" spc="114" dirty="0">
                          <a:latin typeface="Arial"/>
                          <a:cs typeface="Arial"/>
                        </a:rPr>
                        <a:t> </a:t>
                      </a:r>
                      <a:r>
                        <a:rPr sz="1100" dirty="0">
                          <a:latin typeface="Arial"/>
                          <a:cs typeface="Arial"/>
                        </a:rPr>
                        <a:t>de</a:t>
                      </a:r>
                      <a:r>
                        <a:rPr sz="1100" spc="100" dirty="0">
                          <a:latin typeface="Arial"/>
                          <a:cs typeface="Arial"/>
                        </a:rPr>
                        <a:t> </a:t>
                      </a:r>
                      <a:r>
                        <a:rPr sz="1100" dirty="0">
                          <a:latin typeface="Arial"/>
                          <a:cs typeface="Arial"/>
                        </a:rPr>
                        <a:t>niveau</a:t>
                      </a:r>
                      <a:r>
                        <a:rPr sz="1100" spc="95" dirty="0">
                          <a:latin typeface="Arial"/>
                          <a:cs typeface="Arial"/>
                        </a:rPr>
                        <a:t> </a:t>
                      </a:r>
                      <a:r>
                        <a:rPr sz="1100" dirty="0">
                          <a:latin typeface="Arial"/>
                          <a:cs typeface="Arial"/>
                        </a:rPr>
                        <a:t>des</a:t>
                      </a:r>
                      <a:r>
                        <a:rPr sz="1100" spc="100" dirty="0">
                          <a:latin typeface="Arial"/>
                          <a:cs typeface="Arial"/>
                        </a:rPr>
                        <a:t> </a:t>
                      </a:r>
                      <a:r>
                        <a:rPr sz="1100" dirty="0">
                          <a:latin typeface="Arial"/>
                          <a:cs typeface="Arial"/>
                        </a:rPr>
                        <a:t>sols</a:t>
                      </a:r>
                      <a:r>
                        <a:rPr sz="1100" spc="100" dirty="0">
                          <a:latin typeface="Arial"/>
                          <a:cs typeface="Arial"/>
                        </a:rPr>
                        <a:t> </a:t>
                      </a:r>
                      <a:r>
                        <a:rPr sz="1100" dirty="0">
                          <a:latin typeface="Arial"/>
                          <a:cs typeface="Arial"/>
                        </a:rPr>
                        <a:t>rocheux</a:t>
                      </a:r>
                      <a:r>
                        <a:rPr sz="1100" spc="100" dirty="0">
                          <a:latin typeface="Arial"/>
                          <a:cs typeface="Arial"/>
                        </a:rPr>
                        <a:t> </a:t>
                      </a:r>
                      <a:r>
                        <a:rPr sz="1100" dirty="0">
                          <a:latin typeface="Arial"/>
                          <a:cs typeface="Arial"/>
                        </a:rPr>
                        <a:t>plus</a:t>
                      </a:r>
                      <a:r>
                        <a:rPr sz="1100" spc="95" dirty="0">
                          <a:latin typeface="Arial"/>
                          <a:cs typeface="Arial"/>
                        </a:rPr>
                        <a:t> </a:t>
                      </a:r>
                      <a:r>
                        <a:rPr sz="1100" spc="-10" dirty="0">
                          <a:latin typeface="Arial"/>
                          <a:cs typeface="Arial"/>
                        </a:rPr>
                        <a:t>facilement </a:t>
                      </a:r>
                      <a:r>
                        <a:rPr sz="1100" dirty="0">
                          <a:latin typeface="Arial"/>
                          <a:cs typeface="Arial"/>
                        </a:rPr>
                        <a:t>que</a:t>
                      </a:r>
                      <a:r>
                        <a:rPr sz="1100" spc="35" dirty="0">
                          <a:latin typeface="Arial"/>
                          <a:cs typeface="Arial"/>
                        </a:rPr>
                        <a:t> </a:t>
                      </a:r>
                      <a:r>
                        <a:rPr sz="1100" dirty="0">
                          <a:latin typeface="Arial"/>
                          <a:cs typeface="Arial"/>
                        </a:rPr>
                        <a:t>les</a:t>
                      </a:r>
                      <a:r>
                        <a:rPr sz="1100" spc="40" dirty="0">
                          <a:latin typeface="Arial"/>
                          <a:cs typeface="Arial"/>
                        </a:rPr>
                        <a:t> </a:t>
                      </a:r>
                      <a:r>
                        <a:rPr sz="1100" dirty="0">
                          <a:latin typeface="Arial"/>
                          <a:cs typeface="Arial"/>
                        </a:rPr>
                        <a:t>bandes</a:t>
                      </a:r>
                      <a:r>
                        <a:rPr sz="1100" spc="40"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maçonnerie</a:t>
                      </a:r>
                      <a:r>
                        <a:rPr sz="1100" spc="4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sont</a:t>
                      </a:r>
                      <a:r>
                        <a:rPr sz="1100" spc="35" dirty="0">
                          <a:latin typeface="Arial"/>
                          <a:cs typeface="Arial"/>
                        </a:rPr>
                        <a:t> </a:t>
                      </a:r>
                      <a:r>
                        <a:rPr sz="1100" dirty="0">
                          <a:latin typeface="Arial"/>
                          <a:cs typeface="Arial"/>
                        </a:rPr>
                        <a:t>plus</a:t>
                      </a:r>
                      <a:r>
                        <a:rPr sz="1100" spc="40" dirty="0">
                          <a:latin typeface="Arial"/>
                          <a:cs typeface="Arial"/>
                        </a:rPr>
                        <a:t> </a:t>
                      </a:r>
                      <a:r>
                        <a:rPr sz="1100" dirty="0">
                          <a:latin typeface="Arial"/>
                          <a:cs typeface="Arial"/>
                        </a:rPr>
                        <a:t>solides</a:t>
                      </a:r>
                      <a:r>
                        <a:rPr sz="1100" spc="45" dirty="0">
                          <a:latin typeface="Arial"/>
                          <a:cs typeface="Arial"/>
                        </a:rPr>
                        <a:t> </a:t>
                      </a:r>
                      <a:r>
                        <a:rPr sz="1100" dirty="0">
                          <a:latin typeface="Arial"/>
                          <a:cs typeface="Arial"/>
                        </a:rPr>
                        <a:t>pour</a:t>
                      </a:r>
                      <a:r>
                        <a:rPr sz="1100" spc="35" dirty="0">
                          <a:latin typeface="Arial"/>
                          <a:cs typeface="Arial"/>
                        </a:rPr>
                        <a:t> </a:t>
                      </a:r>
                      <a:r>
                        <a:rPr sz="1100" dirty="0">
                          <a:latin typeface="Arial"/>
                          <a:cs typeface="Arial"/>
                        </a:rPr>
                        <a:t>le</a:t>
                      </a:r>
                      <a:r>
                        <a:rPr sz="1100" spc="35" dirty="0">
                          <a:latin typeface="Arial"/>
                          <a:cs typeface="Arial"/>
                        </a:rPr>
                        <a:t> </a:t>
                      </a:r>
                      <a:r>
                        <a:rPr sz="1100" dirty="0">
                          <a:latin typeface="Arial"/>
                          <a:cs typeface="Arial"/>
                        </a:rPr>
                        <a:t>passage</a:t>
                      </a:r>
                      <a:r>
                        <a:rPr sz="1100" spc="40" dirty="0">
                          <a:latin typeface="Arial"/>
                          <a:cs typeface="Arial"/>
                        </a:rPr>
                        <a:t> </a:t>
                      </a:r>
                      <a:r>
                        <a:rPr sz="1100" spc="-25" dirty="0">
                          <a:latin typeface="Arial"/>
                          <a:cs typeface="Arial"/>
                        </a:rPr>
                        <a:t>des </a:t>
                      </a:r>
                      <a:r>
                        <a:rPr sz="1100" dirty="0">
                          <a:latin typeface="Arial"/>
                          <a:cs typeface="Arial"/>
                        </a:rPr>
                        <a:t>gros</a:t>
                      </a:r>
                      <a:r>
                        <a:rPr sz="1100" spc="-5" dirty="0">
                          <a:latin typeface="Arial"/>
                          <a:cs typeface="Arial"/>
                        </a:rPr>
                        <a:t> </a:t>
                      </a:r>
                      <a:r>
                        <a:rPr sz="1100" spc="-10" dirty="0">
                          <a:latin typeface="Arial"/>
                          <a:cs typeface="Arial"/>
                        </a:rPr>
                        <a:t>camions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70180">
                <a:tc rowSpan="8">
                  <a:txBody>
                    <a:bodyPr/>
                    <a:lstStyle/>
                    <a:p>
                      <a:pPr marL="67945" marR="60325">
                        <a:lnSpc>
                          <a:spcPts val="1270"/>
                        </a:lnSpc>
                        <a:spcBef>
                          <a:spcPts val="15"/>
                        </a:spcBef>
                      </a:pPr>
                      <a:r>
                        <a:rPr sz="1100" b="1" spc="-10" dirty="0">
                          <a:latin typeface="Arial"/>
                          <a:cs typeface="Arial"/>
                        </a:rPr>
                        <a:t>Caractéristiques techniques</a:t>
                      </a:r>
                      <a:endParaRPr sz="11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8">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tc gridSpan="3">
                  <a:txBody>
                    <a:bodyPr/>
                    <a:lstStyle/>
                    <a:p>
                      <a:pPr marL="1087755">
                        <a:lnSpc>
                          <a:spcPts val="1245"/>
                        </a:lnSpc>
                      </a:pPr>
                      <a:r>
                        <a:rPr sz="1100" dirty="0">
                          <a:latin typeface="Arial"/>
                          <a:cs typeface="Arial"/>
                        </a:rPr>
                        <a:t>Chemin</a:t>
                      </a:r>
                      <a:r>
                        <a:rPr sz="1100" spc="-25" dirty="0">
                          <a:latin typeface="Arial"/>
                          <a:cs typeface="Arial"/>
                        </a:rPr>
                        <a:t> </a:t>
                      </a:r>
                      <a:r>
                        <a:rPr sz="1100" dirty="0">
                          <a:latin typeface="Arial"/>
                          <a:cs typeface="Arial"/>
                        </a:rPr>
                        <a:t>rural</a:t>
                      </a:r>
                      <a:r>
                        <a:rPr sz="1100" spc="-25"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Grosse</a:t>
                      </a:r>
                      <a:r>
                        <a:rPr sz="1100" spc="-30" dirty="0">
                          <a:latin typeface="Arial"/>
                          <a:cs typeface="Arial"/>
                        </a:rPr>
                        <a:t> </a:t>
                      </a:r>
                      <a:r>
                        <a:rPr sz="1100" dirty="0">
                          <a:latin typeface="Arial"/>
                          <a:cs typeface="Arial"/>
                        </a:rPr>
                        <a:t>Plaine</a:t>
                      </a:r>
                      <a:r>
                        <a:rPr sz="1100" spc="-25" dirty="0">
                          <a:latin typeface="Arial"/>
                          <a:cs typeface="Arial"/>
                        </a:rPr>
                        <a:t> </a:t>
                      </a:r>
                      <a:r>
                        <a:rPr sz="1100" dirty="0">
                          <a:latin typeface="Arial"/>
                          <a:cs typeface="Arial"/>
                        </a:rPr>
                        <a:t>à</a:t>
                      </a:r>
                      <a:r>
                        <a:rPr sz="1100" spc="-20" dirty="0">
                          <a:latin typeface="Arial"/>
                          <a:cs typeface="Arial"/>
                        </a:rPr>
                        <a:t> Epin</a:t>
                      </a:r>
                      <a:endParaRPr sz="1100">
                        <a:latin typeface="Arial"/>
                        <a:cs typeface="Arial"/>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5"/>
                  </a:ext>
                </a:extLst>
              </a:tr>
              <a:tr h="165735">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gn="ctr">
                        <a:lnSpc>
                          <a:spcPts val="1210"/>
                        </a:lnSpc>
                      </a:pPr>
                      <a:r>
                        <a:rPr sz="1100" spc="-10" dirty="0">
                          <a:latin typeface="Arial"/>
                          <a:cs typeface="Arial"/>
                        </a:rPr>
                        <a:t>Prévisions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gn="ctr">
                        <a:lnSpc>
                          <a:spcPts val="1210"/>
                        </a:lnSpc>
                      </a:pPr>
                      <a:r>
                        <a:rPr sz="1100" spc="-10" dirty="0">
                          <a:latin typeface="Arial"/>
                          <a:cs typeface="Arial"/>
                        </a:rPr>
                        <a:t>Réalisé</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6"/>
                  </a:ext>
                </a:extLst>
              </a:tr>
              <a:tr h="167640">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10" dirty="0">
                          <a:latin typeface="Arial"/>
                          <a:cs typeface="Arial"/>
                        </a:rPr>
                        <a:t>Pente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Plus</a:t>
                      </a:r>
                      <a:r>
                        <a:rPr sz="1100" spc="-20" dirty="0">
                          <a:latin typeface="Arial"/>
                          <a:cs typeface="Arial"/>
                        </a:rPr>
                        <a:t> </a:t>
                      </a:r>
                      <a:r>
                        <a:rPr sz="1100" dirty="0">
                          <a:latin typeface="Arial"/>
                          <a:cs typeface="Arial"/>
                        </a:rPr>
                        <a:t>de</a:t>
                      </a:r>
                      <a:r>
                        <a:rPr sz="1100" spc="-15" dirty="0">
                          <a:latin typeface="Arial"/>
                          <a:cs typeface="Arial"/>
                        </a:rPr>
                        <a:t> </a:t>
                      </a:r>
                      <a:r>
                        <a:rPr sz="1100" spc="-25" dirty="0">
                          <a:latin typeface="Arial"/>
                          <a:cs typeface="Arial"/>
                        </a:rPr>
                        <a:t>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16%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7"/>
                  </a:ext>
                </a:extLst>
              </a:tr>
              <a:tr h="167640">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Largeur</a:t>
                      </a:r>
                      <a:r>
                        <a:rPr sz="1100" spc="-20" dirty="0">
                          <a:latin typeface="Arial"/>
                          <a:cs typeface="Arial"/>
                        </a:rPr>
                        <a:t> </a:t>
                      </a:r>
                      <a:r>
                        <a:rPr sz="1100" dirty="0">
                          <a:latin typeface="Arial"/>
                          <a:cs typeface="Arial"/>
                        </a:rPr>
                        <a:t>du</a:t>
                      </a:r>
                      <a:r>
                        <a:rPr sz="1100" spc="-10" dirty="0">
                          <a:latin typeface="Arial"/>
                          <a:cs typeface="Arial"/>
                        </a:rPr>
                        <a:t> chemin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10" dirty="0">
                          <a:latin typeface="Arial"/>
                          <a:cs typeface="Arial"/>
                        </a:rPr>
                        <a:t>3,00m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10" dirty="0">
                          <a:latin typeface="Arial"/>
                          <a:cs typeface="Arial"/>
                        </a:rPr>
                        <a:t>3,00m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8"/>
                  </a:ext>
                </a:extLst>
              </a:tr>
              <a:tr h="487045">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9055">
                        <a:lnSpc>
                          <a:spcPts val="1260"/>
                        </a:lnSpc>
                        <a:spcBef>
                          <a:spcPts val="45"/>
                        </a:spcBef>
                      </a:pPr>
                      <a:r>
                        <a:rPr sz="1100" dirty="0">
                          <a:latin typeface="Arial"/>
                          <a:cs typeface="Arial"/>
                        </a:rPr>
                        <a:t>Largeur</a:t>
                      </a:r>
                      <a:r>
                        <a:rPr sz="1100" spc="155" dirty="0">
                          <a:latin typeface="Arial"/>
                          <a:cs typeface="Arial"/>
                        </a:rPr>
                        <a:t> </a:t>
                      </a:r>
                      <a:r>
                        <a:rPr sz="1100" dirty="0">
                          <a:latin typeface="Arial"/>
                          <a:cs typeface="Arial"/>
                        </a:rPr>
                        <a:t>de</a:t>
                      </a:r>
                      <a:r>
                        <a:rPr sz="1100" spc="150" dirty="0">
                          <a:latin typeface="Arial"/>
                          <a:cs typeface="Arial"/>
                        </a:rPr>
                        <a:t> </a:t>
                      </a:r>
                      <a:r>
                        <a:rPr sz="1100" spc="-10" dirty="0">
                          <a:latin typeface="Arial"/>
                          <a:cs typeface="Arial"/>
                        </a:rPr>
                        <a:t>chaque bande</a:t>
                      </a:r>
                      <a:endParaRPr sz="1100">
                        <a:latin typeface="Arial"/>
                        <a:cs typeface="Arial"/>
                      </a:endParaRPr>
                    </a:p>
                    <a:p>
                      <a:pPr marL="67945">
                        <a:lnSpc>
                          <a:spcPts val="1170"/>
                        </a:lnSpc>
                      </a:pPr>
                      <a:r>
                        <a:rPr sz="1100" dirty="0">
                          <a:latin typeface="Arial"/>
                          <a:cs typeface="Arial"/>
                        </a:rPr>
                        <a:t>de</a:t>
                      </a:r>
                      <a:r>
                        <a:rPr sz="1100" spc="-5" dirty="0">
                          <a:latin typeface="Arial"/>
                          <a:cs typeface="Arial"/>
                        </a:rPr>
                        <a:t> </a:t>
                      </a:r>
                      <a:r>
                        <a:rPr sz="1100" spc="-10" dirty="0">
                          <a:latin typeface="Arial"/>
                          <a:cs typeface="Arial"/>
                        </a:rPr>
                        <a:t>roulement</a:t>
                      </a:r>
                      <a:endParaRPr sz="11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spc="-10" dirty="0">
                          <a:latin typeface="Arial"/>
                          <a:cs typeface="Arial"/>
                        </a:rPr>
                        <a:t>1,00m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spc="-10" dirty="0">
                          <a:latin typeface="Arial"/>
                          <a:cs typeface="Arial"/>
                        </a:rPr>
                        <a:t>1,10m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9"/>
                  </a:ext>
                </a:extLst>
              </a:tr>
              <a:tr h="327025">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9690">
                        <a:lnSpc>
                          <a:spcPts val="1260"/>
                        </a:lnSpc>
                      </a:pPr>
                      <a:r>
                        <a:rPr sz="1100" dirty="0">
                          <a:latin typeface="Arial"/>
                          <a:cs typeface="Arial"/>
                        </a:rPr>
                        <a:t>Intervalles</a:t>
                      </a:r>
                      <a:r>
                        <a:rPr sz="1100" spc="-15" dirty="0">
                          <a:latin typeface="Arial"/>
                          <a:cs typeface="Arial"/>
                        </a:rPr>
                        <a:t> </a:t>
                      </a:r>
                      <a:r>
                        <a:rPr sz="1100" dirty="0">
                          <a:latin typeface="Arial"/>
                          <a:cs typeface="Arial"/>
                        </a:rPr>
                        <a:t>entre</a:t>
                      </a:r>
                      <a:r>
                        <a:rPr sz="1100" spc="-10" dirty="0">
                          <a:latin typeface="Arial"/>
                          <a:cs typeface="Arial"/>
                        </a:rPr>
                        <a:t> </a:t>
                      </a:r>
                      <a:r>
                        <a:rPr sz="1100" spc="-25" dirty="0">
                          <a:latin typeface="Arial"/>
                          <a:cs typeface="Arial"/>
                        </a:rPr>
                        <a:t>les </a:t>
                      </a:r>
                      <a:r>
                        <a:rPr sz="1100" dirty="0">
                          <a:latin typeface="Arial"/>
                          <a:cs typeface="Arial"/>
                        </a:rPr>
                        <a:t>2 </a:t>
                      </a:r>
                      <a:r>
                        <a:rPr sz="1100" spc="-10" dirty="0">
                          <a:latin typeface="Arial"/>
                          <a:cs typeface="Arial"/>
                        </a:rPr>
                        <a:t>bandes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spc="-10" dirty="0">
                          <a:latin typeface="Arial"/>
                          <a:cs typeface="Arial"/>
                        </a:rPr>
                        <a:t>1,00m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spc="-10" dirty="0">
                          <a:latin typeface="Arial"/>
                          <a:cs typeface="Arial"/>
                        </a:rPr>
                        <a:t>0,80m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10"/>
                  </a:ext>
                </a:extLst>
              </a:tr>
              <a:tr h="165735">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Epaisseur</a:t>
                      </a:r>
                      <a:r>
                        <a:rPr sz="1100" spc="-25" dirty="0">
                          <a:latin typeface="Arial"/>
                          <a:cs typeface="Arial"/>
                        </a:rPr>
                        <a:t> </a:t>
                      </a:r>
                      <a:r>
                        <a:rPr sz="1100" dirty="0">
                          <a:latin typeface="Arial"/>
                          <a:cs typeface="Arial"/>
                        </a:rPr>
                        <a:t>du</a:t>
                      </a:r>
                      <a:r>
                        <a:rPr sz="1100" spc="-30" dirty="0">
                          <a:latin typeface="Arial"/>
                          <a:cs typeface="Arial"/>
                        </a:rPr>
                        <a:t> </a:t>
                      </a:r>
                      <a:r>
                        <a:rPr sz="1100" spc="-20" dirty="0">
                          <a:latin typeface="Arial"/>
                          <a:cs typeface="Arial"/>
                        </a:rPr>
                        <a:t>béton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10" dirty="0">
                          <a:latin typeface="Arial"/>
                          <a:cs typeface="Arial"/>
                        </a:rPr>
                        <a:t>0,20m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10" dirty="0">
                          <a:latin typeface="Arial"/>
                          <a:cs typeface="Arial"/>
                        </a:rPr>
                        <a:t>0,20m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11"/>
                  </a:ext>
                </a:extLst>
              </a:tr>
              <a:tr h="335280">
                <a:tc vMerge="1">
                  <a:txBody>
                    <a:bodyPr/>
                    <a:lstStyle/>
                    <a:p>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616585">
                        <a:lnSpc>
                          <a:spcPts val="1260"/>
                        </a:lnSpc>
                        <a:spcBef>
                          <a:spcPts val="20"/>
                        </a:spcBef>
                      </a:pPr>
                      <a:r>
                        <a:rPr sz="1100" spc="-10" dirty="0">
                          <a:latin typeface="Arial"/>
                          <a:cs typeface="Arial"/>
                        </a:rPr>
                        <a:t>Longueur aménagée</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67945">
                        <a:lnSpc>
                          <a:spcPts val="1290"/>
                        </a:lnSpc>
                      </a:pPr>
                      <a:r>
                        <a:rPr sz="1100" spc="-20" dirty="0">
                          <a:latin typeface="Arial"/>
                          <a:cs typeface="Arial"/>
                        </a:rPr>
                        <a:t>200m</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marL="68580">
                        <a:lnSpc>
                          <a:spcPts val="1290"/>
                        </a:lnSpc>
                      </a:pPr>
                      <a:r>
                        <a:rPr sz="1100" spc="-20" dirty="0">
                          <a:latin typeface="Arial"/>
                          <a:cs typeface="Arial"/>
                        </a:rPr>
                        <a:t>127m</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tcPr>
                </a:tc>
                <a:tc>
                  <a:txBody>
                    <a:bodyPr/>
                    <a:lstStyle/>
                    <a:p>
                      <a:pPr>
                        <a:lnSpc>
                          <a:spcPct val="100000"/>
                        </a:lnSpc>
                      </a:pPr>
                      <a:endParaRPr sz="1100" dirty="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12"/>
                  </a:ext>
                </a:extLst>
              </a:tr>
            </a:tbl>
          </a:graphicData>
        </a:graphic>
      </p:graphicFrame>
      <p:sp>
        <p:nvSpPr>
          <p:cNvPr id="3" name="ZoneTexte 2">
            <a:extLst>
              <a:ext uri="{FF2B5EF4-FFF2-40B4-BE49-F238E27FC236}">
                <a16:creationId xmlns:a16="http://schemas.microsoft.com/office/drawing/2014/main" id="{C2DD4DBB-F0E6-0DCD-8196-4D851480B0B2}"/>
              </a:ext>
            </a:extLst>
          </p:cNvPr>
          <p:cNvSpPr txBox="1"/>
          <p:nvPr/>
        </p:nvSpPr>
        <p:spPr>
          <a:xfrm>
            <a:off x="2558473" y="80105"/>
            <a:ext cx="6428509" cy="338554"/>
          </a:xfrm>
          <a:prstGeom prst="rect">
            <a:avLst/>
          </a:prstGeom>
          <a:noFill/>
        </p:spPr>
        <p:txBody>
          <a:bodyPr wrap="square" rtlCol="0">
            <a:spAutoFit/>
          </a:bodyPr>
          <a:lstStyle/>
          <a:p>
            <a:r>
              <a:rPr lang="fr-FR" altLang="fr-FR" sz="1600" b="1" dirty="0">
                <a:latin typeface="Calibri" pitchFamily="34" charset="0"/>
              </a:rPr>
              <a:t>PR11-de Savane Plate à </a:t>
            </a:r>
            <a:r>
              <a:rPr lang="fr-FR" altLang="fr-FR" sz="1600" b="1" dirty="0" err="1">
                <a:latin typeface="Calibri" pitchFamily="34" charset="0"/>
              </a:rPr>
              <a:t>Epin</a:t>
            </a:r>
            <a:endParaRPr lang="fr-FR" sz="1600" dirty="0"/>
          </a:p>
        </p:txBody>
      </p:sp>
    </p:spTree>
    <p:extLst>
      <p:ext uri="{BB962C8B-B14F-4D97-AF65-F5344CB8AC3E}">
        <p14:creationId xmlns:p14="http://schemas.microsoft.com/office/powerpoint/2010/main" val="3963758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hidden="1"/>
          <p:cNvSpPr>
            <a:spLocks noGrp="1" noChangeArrowheads="1"/>
          </p:cNvSpPr>
          <p:nvPr>
            <p:ph type="title"/>
          </p:nvPr>
        </p:nvSpPr>
        <p:spPr/>
        <p:txBody>
          <a:bodyPr/>
          <a:lstStyle/>
          <a:p>
            <a:endParaRPr lang="fr-FR" altLang="fr-FR"/>
          </a:p>
        </p:txBody>
      </p:sp>
      <p:sp>
        <p:nvSpPr>
          <p:cNvPr id="14338" name="Rectangle 3" descr="P1000812 (Copier)"/>
          <p:cNvSpPr>
            <a:spLocks noGrp="1" noChangeAspect="1" noChangeArrowheads="1"/>
          </p:cNvSpPr>
          <p:nvPr isPhoto="1"/>
        </p:nvSpPr>
        <p:spPr bwMode="auto">
          <a:xfrm>
            <a:off x="2782888" y="1357313"/>
            <a:ext cx="6659562" cy="4995862"/>
          </a:xfrm>
          <a:prstGeom prst="rect">
            <a:avLst/>
          </a:prstGeom>
          <a:blipFill dpi="0" rotWithShape="1">
            <a:blip r:embed="rId2"/>
            <a:srcRect/>
            <a:stretch>
              <a:fillRect/>
            </a:stretch>
          </a:blipFill>
          <a:ln w="9525">
            <a:solidFill>
              <a:schemeClr val="tx1"/>
            </a:solidFill>
            <a:miter lim="800000"/>
            <a:headEnd/>
            <a:tailEnd/>
          </a:ln>
        </p:spPr>
        <p:txBody>
          <a:bodyPr/>
          <a:lstStyle/>
          <a:p>
            <a:endParaRPr lang="fr-FR">
              <a:latin typeface="Calibri" pitchFamily="34" charset="0"/>
            </a:endParaRPr>
          </a:p>
        </p:txBody>
      </p:sp>
      <p:sp>
        <p:nvSpPr>
          <p:cNvPr id="14339" name="Text Box 5"/>
          <p:cNvSpPr txBox="1">
            <a:spLocks noChangeArrowheads="1"/>
          </p:cNvSpPr>
          <p:nvPr/>
        </p:nvSpPr>
        <p:spPr bwMode="auto">
          <a:xfrm>
            <a:off x="1495425" y="106363"/>
            <a:ext cx="8893175" cy="1077912"/>
          </a:xfrm>
          <a:prstGeom prst="rect">
            <a:avLst/>
          </a:prstGeom>
          <a:noFill/>
          <a:ln w="9525">
            <a:noFill/>
            <a:miter lim="800000"/>
            <a:headEnd/>
            <a:tailEnd/>
          </a:ln>
        </p:spPr>
        <p:txBody>
          <a:bodyPr>
            <a:spAutoFit/>
          </a:bodyPr>
          <a:lstStyle/>
          <a:p>
            <a:pPr marL="342900" indent="-342900" algn="ctr">
              <a:spcBef>
                <a:spcPct val="50000"/>
              </a:spcBef>
            </a:pPr>
            <a:r>
              <a:rPr lang="fr-FR" altLang="fr-FR" sz="1600" dirty="0"/>
              <a:t>Chantier pédagogique </a:t>
            </a:r>
            <a:r>
              <a:rPr lang="fr-FR" altLang="fr-FR" sz="1600" b="1" dirty="0"/>
              <a:t>PR11-de Savane Plate à </a:t>
            </a:r>
            <a:r>
              <a:rPr lang="fr-FR" altLang="fr-FR" sz="1600" b="1" dirty="0" err="1"/>
              <a:t>Epin</a:t>
            </a:r>
            <a:endParaRPr lang="fr-FR" altLang="fr-FR" sz="1600" b="1" dirty="0"/>
          </a:p>
          <a:p>
            <a:pPr marL="342900" indent="-342900" algn="ctr">
              <a:spcBef>
                <a:spcPct val="50000"/>
              </a:spcBef>
            </a:pPr>
            <a:r>
              <a:rPr lang="fr-FR" altLang="fr-FR" sz="1600" dirty="0"/>
              <a:t>Tronçon de chemin aménagé de bandes de roulement</a:t>
            </a:r>
          </a:p>
          <a:p>
            <a:pPr marL="342900" indent="-342900" algn="ctr">
              <a:spcBef>
                <a:spcPct val="50000"/>
              </a:spcBef>
            </a:pPr>
            <a:r>
              <a:rPr lang="fr-FR" altLang="fr-FR" sz="1600" dirty="0"/>
              <a:t>N 18°58’16’’     W 72°00’36’’     Altitude : 482 m    Pente supérieure à 15% </a:t>
            </a:r>
          </a:p>
        </p:txBody>
      </p:sp>
      <p:sp>
        <p:nvSpPr>
          <p:cNvPr id="14340" name="Text Box 6"/>
          <p:cNvSpPr txBox="1">
            <a:spLocks noChangeArrowheads="1"/>
          </p:cNvSpPr>
          <p:nvPr/>
        </p:nvSpPr>
        <p:spPr bwMode="auto">
          <a:xfrm>
            <a:off x="3376613" y="6438900"/>
            <a:ext cx="5472112" cy="307975"/>
          </a:xfrm>
          <a:prstGeom prst="rect">
            <a:avLst/>
          </a:prstGeom>
          <a:noFill/>
          <a:ln w="9525">
            <a:noFill/>
            <a:miter lim="800000"/>
            <a:headEnd/>
            <a:tailEnd/>
          </a:ln>
        </p:spPr>
        <p:txBody>
          <a:bodyPr>
            <a:spAutoFit/>
          </a:bodyPr>
          <a:lstStyle/>
          <a:p>
            <a:pPr algn="ctr">
              <a:spcBef>
                <a:spcPct val="50000"/>
              </a:spcBef>
            </a:pPr>
            <a:r>
              <a:rPr lang="fr-FR" altLang="fr-FR" sz="1400">
                <a:latin typeface="Calibri" pitchFamily="34" charset="0"/>
              </a:rPr>
              <a:t>Tronçon 1 de Savane Plate vers Epin             </a:t>
            </a:r>
            <a:r>
              <a:rPr lang="fr-FR" altLang="fr-FR" sz="1000">
                <a:latin typeface="Calibri" pitchFamily="34" charset="0"/>
              </a:rPr>
              <a:t>Photo octobre 2014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ZoneTexte 3"/>
          <p:cNvSpPr txBox="1">
            <a:spLocks noChangeArrowheads="1"/>
          </p:cNvSpPr>
          <p:nvPr/>
        </p:nvSpPr>
        <p:spPr bwMode="auto">
          <a:xfrm>
            <a:off x="2103438" y="6491288"/>
            <a:ext cx="6831012" cy="369887"/>
          </a:xfrm>
          <a:prstGeom prst="rect">
            <a:avLst/>
          </a:prstGeom>
          <a:noFill/>
          <a:ln w="9525">
            <a:noFill/>
            <a:miter lim="800000"/>
            <a:headEnd/>
            <a:tailEnd/>
          </a:ln>
        </p:spPr>
        <p:txBody>
          <a:bodyPr wrap="none">
            <a:spAutoFit/>
          </a:bodyPr>
          <a:lstStyle/>
          <a:p>
            <a:pPr algn="ctr"/>
            <a:r>
              <a:rPr lang="fr-FR" altLang="fr-FR">
                <a:latin typeface="Calibri" pitchFamily="34" charset="0"/>
              </a:rPr>
              <a:t>Tronçon 1  Chemin de Savane Plate à Kaye Epin  (de la RN3 à Casse ) </a:t>
            </a:r>
          </a:p>
        </p:txBody>
      </p:sp>
      <p:pic>
        <p:nvPicPr>
          <p:cNvPr id="15362" name="Image 4" descr="Capture d’écran"/>
          <p:cNvPicPr>
            <a:picLocks noChangeAspect="1"/>
          </p:cNvPicPr>
          <p:nvPr/>
        </p:nvPicPr>
        <p:blipFill>
          <a:blip r:embed="rId2"/>
          <a:srcRect/>
          <a:stretch>
            <a:fillRect/>
          </a:stretch>
        </p:blipFill>
        <p:spPr bwMode="auto">
          <a:xfrm>
            <a:off x="1487488" y="-100013"/>
            <a:ext cx="9144000" cy="6500813"/>
          </a:xfrm>
          <a:prstGeom prst="rect">
            <a:avLst/>
          </a:prstGeom>
          <a:noFill/>
          <a:ln w="9525">
            <a:noFill/>
            <a:miter lim="800000"/>
            <a:headEnd/>
            <a:tailEnd/>
          </a:ln>
        </p:spPr>
      </p:pic>
      <p:sp>
        <p:nvSpPr>
          <p:cNvPr id="3" name="Étoile à 5 branches 2"/>
          <p:cNvSpPr/>
          <p:nvPr/>
        </p:nvSpPr>
        <p:spPr>
          <a:xfrm>
            <a:off x="6516688" y="4610100"/>
            <a:ext cx="412750" cy="35718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364" name="ZoneTexte 3"/>
          <p:cNvSpPr txBox="1">
            <a:spLocks noChangeArrowheads="1"/>
          </p:cNvSpPr>
          <p:nvPr/>
        </p:nvSpPr>
        <p:spPr bwMode="auto">
          <a:xfrm>
            <a:off x="5404104" y="4967288"/>
            <a:ext cx="3310128" cy="369332"/>
          </a:xfrm>
          <a:prstGeom prst="rect">
            <a:avLst/>
          </a:prstGeom>
          <a:noFill/>
          <a:ln w="9525">
            <a:noFill/>
            <a:miter lim="800000"/>
            <a:headEnd/>
            <a:tailEnd/>
          </a:ln>
        </p:spPr>
        <p:txBody>
          <a:bodyPr wrap="square">
            <a:spAutoFit/>
          </a:bodyPr>
          <a:lstStyle/>
          <a:p>
            <a:r>
              <a:rPr lang="fr-FR" b="1" dirty="0">
                <a:latin typeface="Calibri" pitchFamily="34" charset="0"/>
              </a:rPr>
              <a:t>PR11-</a:t>
            </a:r>
            <a:r>
              <a:rPr lang="fr-FR" altLang="fr-FR" sz="1800" dirty="0"/>
              <a:t>de Savane Plate à </a:t>
            </a:r>
            <a:r>
              <a:rPr lang="fr-FR" altLang="fr-FR" sz="1800" dirty="0" err="1"/>
              <a:t>Epin</a:t>
            </a:r>
            <a:endParaRPr lang="fr-FR" b="1" dirty="0">
              <a:latin typeface="Calibri"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754063" y="1952625"/>
            <a:ext cx="3860800" cy="3025775"/>
          </a:xfrm>
          <a:prstGeom prst="rect">
            <a:avLst/>
          </a:prstGeom>
          <a:noFill/>
          <a:ln w="9525">
            <a:noFill/>
            <a:miter lim="800000"/>
            <a:headEnd/>
            <a:tailEnd/>
          </a:ln>
        </p:spPr>
        <p:txBody>
          <a:bodyPr>
            <a:spAutoFit/>
          </a:bodyPr>
          <a:lstStyle/>
          <a:p>
            <a:r>
              <a:rPr lang="fr-FR" sz="1600">
                <a:solidFill>
                  <a:srgbClr val="000000"/>
                </a:solidFill>
                <a:latin typeface="Calibri" pitchFamily="34" charset="0"/>
              </a:rPr>
              <a:t>Début de construction </a:t>
            </a:r>
            <a:r>
              <a:rPr lang="fr-FR" sz="1600">
                <a:latin typeface="Calibri" pitchFamily="34" charset="0"/>
              </a:rPr>
              <a:t>: 2 décembre 2015</a:t>
            </a:r>
          </a:p>
          <a:p>
            <a:r>
              <a:rPr lang="fr-FR" sz="1600">
                <a:solidFill>
                  <a:srgbClr val="000000"/>
                </a:solidFill>
                <a:latin typeface="Calibri" pitchFamily="34" charset="0"/>
              </a:rPr>
              <a:t>Fin de construction :      2 mars 2016</a:t>
            </a:r>
          </a:p>
          <a:p>
            <a:endParaRPr lang="fr-FR" sz="1600">
              <a:solidFill>
                <a:srgbClr val="000000"/>
              </a:solidFill>
              <a:latin typeface="Calibri" pitchFamily="34" charset="0"/>
            </a:endParaRPr>
          </a:p>
          <a:p>
            <a:endParaRPr lang="fr-FR" sz="1600">
              <a:solidFill>
                <a:srgbClr val="000000"/>
              </a:solidFill>
              <a:latin typeface="Calibri" pitchFamily="34" charset="0"/>
            </a:endParaRPr>
          </a:p>
          <a:p>
            <a:r>
              <a:rPr lang="fr-FR" sz="1600">
                <a:latin typeface="Calibri" pitchFamily="34" charset="0"/>
              </a:rPr>
              <a:t>Chef de chantier :</a:t>
            </a:r>
          </a:p>
          <a:p>
            <a:r>
              <a:rPr lang="fr-FR" sz="1600">
                <a:latin typeface="Calibri" pitchFamily="34" charset="0"/>
              </a:rPr>
              <a:t>Boss Wilnick Luzince</a:t>
            </a:r>
          </a:p>
          <a:p>
            <a:endParaRPr lang="fr-FR" sz="1600">
              <a:solidFill>
                <a:srgbClr val="FF0000"/>
              </a:solidFill>
              <a:latin typeface="Calibri" pitchFamily="34" charset="0"/>
            </a:endParaRPr>
          </a:p>
          <a:p>
            <a:endParaRPr lang="fr-FR" sz="1600">
              <a:solidFill>
                <a:srgbClr val="FF0000"/>
              </a:solidFill>
              <a:latin typeface="Calibri" pitchFamily="34" charset="0"/>
            </a:endParaRPr>
          </a:p>
          <a:p>
            <a:r>
              <a:rPr lang="fr-FR" sz="1600">
                <a:latin typeface="Calibri" pitchFamily="34" charset="0"/>
              </a:rPr>
              <a:t>Firmes participantes :</a:t>
            </a:r>
          </a:p>
          <a:p>
            <a:r>
              <a:rPr lang="fr-FR" sz="1600">
                <a:latin typeface="Calibri" pitchFamily="34" charset="0"/>
              </a:rPr>
              <a:t>ETGEC </a:t>
            </a:r>
          </a:p>
          <a:p>
            <a:endParaRPr lang="fr-FR" sz="1600">
              <a:solidFill>
                <a:srgbClr val="000000"/>
              </a:solidFill>
              <a:latin typeface="Calibri" pitchFamily="34" charset="0"/>
            </a:endParaRPr>
          </a:p>
          <a:p>
            <a:endParaRPr lang="fr-FR" sz="1600">
              <a:solidFill>
                <a:srgbClr val="FF0000"/>
              </a:solidFill>
              <a:latin typeface="Calibri" pitchFamily="34" charset="0"/>
            </a:endParaRPr>
          </a:p>
        </p:txBody>
      </p:sp>
      <p:sp>
        <p:nvSpPr>
          <p:cNvPr id="16387" name="ZoneTexte 4"/>
          <p:cNvSpPr txBox="1">
            <a:spLocks noChangeArrowheads="1"/>
          </p:cNvSpPr>
          <p:nvPr/>
        </p:nvSpPr>
        <p:spPr bwMode="auto">
          <a:xfrm>
            <a:off x="4087368" y="252413"/>
            <a:ext cx="7656957" cy="707886"/>
          </a:xfrm>
          <a:prstGeom prst="rect">
            <a:avLst/>
          </a:prstGeom>
          <a:noFill/>
          <a:ln w="9525">
            <a:noFill/>
            <a:miter lim="800000"/>
            <a:headEnd/>
            <a:tailEnd/>
          </a:ln>
        </p:spPr>
        <p:txBody>
          <a:bodyPr wrap="square">
            <a:spAutoFit/>
          </a:bodyPr>
          <a:lstStyle/>
          <a:p>
            <a:pPr algn="ctr">
              <a:spcBef>
                <a:spcPct val="50000"/>
              </a:spcBef>
            </a:pPr>
            <a:r>
              <a:rPr lang="fr-FR" altLang="fr-FR" sz="1600" dirty="0">
                <a:latin typeface="Arial" panose="020B0604020202020204" pitchFamily="34" charset="0"/>
                <a:cs typeface="Arial" panose="020B0604020202020204" pitchFamily="34" charset="0"/>
              </a:rPr>
              <a:t>Chantier pédagogique PR11-de Savane Plate à </a:t>
            </a:r>
            <a:r>
              <a:rPr lang="fr-FR" altLang="fr-FR" sz="1600" dirty="0" err="1">
                <a:latin typeface="Arial" panose="020B0604020202020204" pitchFamily="34" charset="0"/>
                <a:cs typeface="Arial" panose="020B0604020202020204" pitchFamily="34" charset="0"/>
              </a:rPr>
              <a:t>Epin</a:t>
            </a:r>
            <a:r>
              <a:rPr lang="fr-FR" altLang="fr-FR" sz="1600" dirty="0">
                <a:latin typeface="Arial" panose="020B0604020202020204" pitchFamily="34" charset="0"/>
                <a:cs typeface="Arial" panose="020B0604020202020204" pitchFamily="34" charset="0"/>
              </a:rPr>
              <a:t> : bandes de roulement</a:t>
            </a:r>
          </a:p>
          <a:p>
            <a:pPr algn="ctr">
              <a:spcBef>
                <a:spcPct val="50000"/>
              </a:spcBef>
            </a:pPr>
            <a:r>
              <a:rPr lang="fr-FR" altLang="fr-FR" sz="1600" dirty="0">
                <a:latin typeface="Arial" panose="020B0604020202020204" pitchFamily="34" charset="0"/>
                <a:cs typeface="Arial" panose="020B0604020202020204" pitchFamily="34" charset="0"/>
              </a:rPr>
              <a:t>Tronçon de chemin aménagé de Savane Plate vers Kaye </a:t>
            </a:r>
            <a:r>
              <a:rPr lang="fr-FR" altLang="fr-FR" sz="1600" dirty="0" err="1">
                <a:latin typeface="Arial" panose="020B0604020202020204" pitchFamily="34" charset="0"/>
                <a:cs typeface="Arial" panose="020B0604020202020204" pitchFamily="34" charset="0"/>
              </a:rPr>
              <a:t>Epin</a:t>
            </a:r>
            <a:endParaRPr lang="fr-FR" sz="1600" dirty="0">
              <a:latin typeface="Arial" panose="020B0604020202020204" pitchFamily="34" charset="0"/>
              <a:cs typeface="Arial" panose="020B0604020202020204" pitchFamily="34" charset="0"/>
            </a:endParaRPr>
          </a:p>
        </p:txBody>
      </p:sp>
      <p:pic>
        <p:nvPicPr>
          <p:cNvPr id="16388" name="Imag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65663" y="1208088"/>
            <a:ext cx="7315200" cy="54864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ZoneTexte 2"/>
          <p:cNvSpPr txBox="1">
            <a:spLocks noChangeArrowheads="1"/>
          </p:cNvSpPr>
          <p:nvPr/>
        </p:nvSpPr>
        <p:spPr bwMode="auto">
          <a:xfrm>
            <a:off x="4946650" y="300038"/>
            <a:ext cx="6535738" cy="707886"/>
          </a:xfrm>
          <a:prstGeom prst="rect">
            <a:avLst/>
          </a:prstGeom>
          <a:noFill/>
          <a:ln w="9525">
            <a:noFill/>
            <a:miter lim="800000"/>
            <a:headEnd/>
            <a:tailEnd/>
          </a:ln>
        </p:spPr>
        <p:txBody>
          <a:bodyPr>
            <a:spAutoFit/>
          </a:bodyPr>
          <a:lstStyle/>
          <a:p>
            <a:pPr algn="ctr">
              <a:spcBef>
                <a:spcPct val="50000"/>
              </a:spcBef>
            </a:pPr>
            <a:r>
              <a:rPr lang="fr-FR" altLang="fr-FR" sz="1600" dirty="0">
                <a:latin typeface="+mn-lt"/>
              </a:rPr>
              <a:t>Chantier pédagogique PR11-de Savane Plate à </a:t>
            </a:r>
            <a:r>
              <a:rPr lang="fr-FR" altLang="fr-FR" sz="1600" dirty="0" err="1">
                <a:latin typeface="+mn-lt"/>
              </a:rPr>
              <a:t>Epin</a:t>
            </a:r>
            <a:r>
              <a:rPr lang="fr-FR" altLang="fr-FR" sz="1600" dirty="0">
                <a:latin typeface="+mn-lt"/>
              </a:rPr>
              <a:t> : bandes de roulement</a:t>
            </a:r>
          </a:p>
          <a:p>
            <a:pPr algn="ctr">
              <a:spcBef>
                <a:spcPct val="50000"/>
              </a:spcBef>
            </a:pPr>
            <a:r>
              <a:rPr lang="fr-FR" altLang="fr-FR" sz="1600" dirty="0">
                <a:latin typeface="+mn-lt"/>
              </a:rPr>
              <a:t>Tronçon de chemin aménagé de Savane Plate vers Kaye </a:t>
            </a:r>
            <a:r>
              <a:rPr lang="fr-FR" altLang="fr-FR" sz="1600" dirty="0" err="1">
                <a:latin typeface="+mn-lt"/>
              </a:rPr>
              <a:t>Epin</a:t>
            </a:r>
            <a:endParaRPr lang="fr-FR" sz="1600" dirty="0">
              <a:latin typeface="+mn-lt"/>
            </a:endParaRPr>
          </a:p>
        </p:txBody>
      </p:sp>
      <p:sp>
        <p:nvSpPr>
          <p:cNvPr id="17410" name="ZoneTexte 3"/>
          <p:cNvSpPr txBox="1">
            <a:spLocks noChangeArrowheads="1"/>
          </p:cNvSpPr>
          <p:nvPr/>
        </p:nvSpPr>
        <p:spPr bwMode="auto">
          <a:xfrm>
            <a:off x="835025" y="1538288"/>
            <a:ext cx="4111625" cy="3539430"/>
          </a:xfrm>
          <a:prstGeom prst="rect">
            <a:avLst/>
          </a:prstGeom>
          <a:noFill/>
          <a:ln w="9525">
            <a:noFill/>
            <a:miter lim="800000"/>
            <a:headEnd/>
            <a:tailEnd/>
          </a:ln>
        </p:spPr>
        <p:txBody>
          <a:bodyPr>
            <a:spAutoFit/>
          </a:bodyPr>
          <a:lstStyle/>
          <a:p>
            <a:r>
              <a:rPr lang="fr-FR" altLang="fr-FR" sz="1600" dirty="0">
                <a:latin typeface="Calibri" pitchFamily="34" charset="0"/>
              </a:rPr>
              <a:t>N 18°58’16’’     W 72°00’36’’     Altitude : 482 m</a:t>
            </a: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Bandes de roulement réalisées en béton sur un empierrement de roches concassées</a:t>
            </a:r>
          </a:p>
          <a:p>
            <a:endParaRPr lang="fr-FR" sz="1600" dirty="0">
              <a:solidFill>
                <a:srgbClr val="FF0000"/>
              </a:solidFill>
              <a:latin typeface="Calibri" pitchFamily="34" charset="0"/>
            </a:endParaRPr>
          </a:p>
          <a:p>
            <a:r>
              <a:rPr lang="fr-FR" sz="1600" dirty="0">
                <a:latin typeface="Calibri" pitchFamily="34" charset="0"/>
              </a:rPr>
              <a:t>Longueur aménagée = 127m</a:t>
            </a:r>
          </a:p>
          <a:p>
            <a:r>
              <a:rPr lang="fr-FR" sz="1600" dirty="0">
                <a:latin typeface="Calibri" pitchFamily="34" charset="0"/>
              </a:rPr>
              <a:t>Largeur des bande roulement = 1,10m</a:t>
            </a:r>
          </a:p>
          <a:p>
            <a:r>
              <a:rPr lang="fr-FR" sz="1600" dirty="0">
                <a:latin typeface="Calibri" pitchFamily="34" charset="0"/>
              </a:rPr>
              <a:t>Intervalles entre les 2 bandes = 0,80m</a:t>
            </a:r>
          </a:p>
          <a:p>
            <a:r>
              <a:rPr lang="fr-FR" sz="1600" dirty="0">
                <a:latin typeface="Calibri" pitchFamily="34" charset="0"/>
              </a:rPr>
              <a:t>Largeur du chemin = 3,00m</a:t>
            </a:r>
          </a:p>
          <a:p>
            <a:endParaRPr lang="fr-FR" sz="1600" dirty="0">
              <a:latin typeface="Calibri" pitchFamily="34" charset="0"/>
            </a:endParaRPr>
          </a:p>
          <a:p>
            <a:r>
              <a:rPr lang="fr-FR" sz="1600" dirty="0">
                <a:latin typeface="Calibri" pitchFamily="34" charset="0"/>
              </a:rPr>
              <a:t>Pente = 16%</a:t>
            </a:r>
          </a:p>
          <a:p>
            <a:endParaRPr lang="fr-FR" sz="1600" dirty="0">
              <a:latin typeface="Calibri" pitchFamily="34" charset="0"/>
            </a:endParaRPr>
          </a:p>
          <a:p>
            <a:endParaRPr lang="fr-FR" sz="1600" dirty="0">
              <a:latin typeface="Calibri" pitchFamily="34" charset="0"/>
            </a:endParaRPr>
          </a:p>
        </p:txBody>
      </p:sp>
      <p:pic>
        <p:nvPicPr>
          <p:cNvPr id="17411" name="Image 4" descr="P1080784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946650" y="1366838"/>
            <a:ext cx="6591300" cy="4941887"/>
          </a:xfrm>
          <a:prstGeom prst="rect">
            <a:avLst/>
          </a:prstGeom>
          <a:noFill/>
          <a:ln w="9525">
            <a:noFill/>
            <a:miter lim="800000"/>
            <a:headEnd/>
            <a:tailEnd/>
          </a:ln>
        </p:spPr>
      </p:pic>
      <p:cxnSp>
        <p:nvCxnSpPr>
          <p:cNvPr id="7" name="Connecteur droit avec flèche 6"/>
          <p:cNvCxnSpPr/>
          <p:nvPr/>
        </p:nvCxnSpPr>
        <p:spPr>
          <a:xfrm>
            <a:off x="5592763" y="5524500"/>
            <a:ext cx="2030412"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7159625" y="3781425"/>
            <a:ext cx="20304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7623175" y="4752975"/>
            <a:ext cx="1049338" cy="158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15" name="ZoneTexte 13"/>
          <p:cNvSpPr txBox="1">
            <a:spLocks noChangeArrowheads="1"/>
          </p:cNvSpPr>
          <p:nvPr/>
        </p:nvSpPr>
        <p:spPr bwMode="auto">
          <a:xfrm>
            <a:off x="6381750" y="5186363"/>
            <a:ext cx="971550"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1,10m</a:t>
            </a:r>
          </a:p>
        </p:txBody>
      </p:sp>
      <p:sp>
        <p:nvSpPr>
          <p:cNvPr id="17416" name="ZoneTexte 14"/>
          <p:cNvSpPr txBox="1">
            <a:spLocks noChangeArrowheads="1"/>
          </p:cNvSpPr>
          <p:nvPr/>
        </p:nvSpPr>
        <p:spPr bwMode="auto">
          <a:xfrm>
            <a:off x="7729538" y="4483100"/>
            <a:ext cx="971550"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0,80m</a:t>
            </a:r>
          </a:p>
        </p:txBody>
      </p:sp>
      <p:sp>
        <p:nvSpPr>
          <p:cNvPr id="17417" name="ZoneTexte 15"/>
          <p:cNvSpPr txBox="1">
            <a:spLocks noChangeArrowheads="1"/>
          </p:cNvSpPr>
          <p:nvPr/>
        </p:nvSpPr>
        <p:spPr bwMode="auto">
          <a:xfrm>
            <a:off x="7756525" y="3498850"/>
            <a:ext cx="971550"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3,00m</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P108077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381750" y="66675"/>
            <a:ext cx="4398963" cy="3300413"/>
          </a:xfrm>
          <a:prstGeom prst="rect">
            <a:avLst/>
          </a:prstGeom>
          <a:noFill/>
          <a:ln w="9525">
            <a:noFill/>
            <a:miter lim="800000"/>
            <a:headEnd/>
            <a:tailEnd/>
          </a:ln>
        </p:spPr>
      </p:pic>
      <p:sp>
        <p:nvSpPr>
          <p:cNvPr id="19458" name="ZoneTexte 2"/>
          <p:cNvSpPr txBox="1">
            <a:spLocks noChangeArrowheads="1"/>
          </p:cNvSpPr>
          <p:nvPr/>
        </p:nvSpPr>
        <p:spPr bwMode="auto">
          <a:xfrm>
            <a:off x="378691" y="2705100"/>
            <a:ext cx="5636347" cy="1077218"/>
          </a:xfrm>
          <a:prstGeom prst="rect">
            <a:avLst/>
          </a:prstGeom>
          <a:noFill/>
          <a:ln w="9525">
            <a:noFill/>
            <a:miter lim="800000"/>
            <a:headEnd/>
            <a:tailEnd/>
          </a:ln>
        </p:spPr>
        <p:txBody>
          <a:bodyPr wrap="square">
            <a:spAutoFit/>
          </a:bodyPr>
          <a:lstStyle/>
          <a:p>
            <a:pPr algn="ctr"/>
            <a:r>
              <a:rPr lang="fr-FR" sz="1600" dirty="0">
                <a:latin typeface="Calibri" pitchFamily="34" charset="0"/>
              </a:rPr>
              <a:t>REMARQUE</a:t>
            </a:r>
          </a:p>
          <a:p>
            <a:endParaRPr lang="fr-FR" sz="1600" dirty="0">
              <a:latin typeface="Calibri" pitchFamily="34" charset="0"/>
            </a:endParaRPr>
          </a:p>
          <a:p>
            <a:r>
              <a:rPr lang="fr-FR" sz="1600" dirty="0">
                <a:latin typeface="Calibri" pitchFamily="34" charset="0"/>
              </a:rPr>
              <a:t>Sur les passages argileux, infranchissables en saison des pluies, les bandes de roulement ne sont pas appropriées.</a:t>
            </a:r>
          </a:p>
        </p:txBody>
      </p:sp>
      <p:pic>
        <p:nvPicPr>
          <p:cNvPr id="19459" name="Picture 3" descr="P1070826 (Copi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1750" y="3436938"/>
            <a:ext cx="4430713" cy="3322637"/>
          </a:xfrm>
          <a:prstGeom prst="rect">
            <a:avLst/>
          </a:prstGeom>
          <a:noFill/>
          <a:ln w="9525">
            <a:noFill/>
            <a:miter lim="800000"/>
            <a:headEnd/>
            <a:tailEnd/>
          </a:ln>
        </p:spPr>
      </p:pic>
      <p:sp>
        <p:nvSpPr>
          <p:cNvPr id="19460" name="ZoneTexte 4"/>
          <p:cNvSpPr txBox="1">
            <a:spLocks noChangeArrowheads="1"/>
          </p:cNvSpPr>
          <p:nvPr/>
        </p:nvSpPr>
        <p:spPr bwMode="auto">
          <a:xfrm>
            <a:off x="4619625" y="6451600"/>
            <a:ext cx="1897063" cy="307975"/>
          </a:xfrm>
          <a:prstGeom prst="rect">
            <a:avLst/>
          </a:prstGeom>
          <a:noFill/>
          <a:ln w="9525">
            <a:noFill/>
            <a:miter lim="800000"/>
            <a:headEnd/>
            <a:tailEnd/>
          </a:ln>
        </p:spPr>
        <p:txBody>
          <a:bodyPr>
            <a:spAutoFit/>
          </a:bodyPr>
          <a:lstStyle/>
          <a:p>
            <a:r>
              <a:rPr lang="fr-FR" sz="1400">
                <a:latin typeface="Calibri" pitchFamily="34" charset="0"/>
              </a:rPr>
              <a:t>Photo 4 avril 2016</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2" descr="P1080553"/>
          <p:cNvPicPr>
            <a:picLocks noGrp="1" noChangeAspect="1"/>
          </p:cNvPicPr>
          <p:nvPr isPhoto="1"/>
        </p:nvPicPr>
        <p:blipFill>
          <a:blip r:embed="rId2"/>
          <a:srcRect/>
          <a:stretch>
            <a:fillRect/>
          </a:stretch>
        </p:blipFill>
        <p:spPr bwMode="auto">
          <a:xfrm>
            <a:off x="539750" y="2205038"/>
            <a:ext cx="5927725" cy="4446587"/>
          </a:xfrm>
          <a:prstGeom prst="rect">
            <a:avLst/>
          </a:prstGeom>
          <a:noFill/>
          <a:ln w="9525">
            <a:noFill/>
            <a:miter lim="800000"/>
            <a:headEnd/>
            <a:tailEnd/>
          </a:ln>
        </p:spPr>
      </p:pic>
      <p:sp>
        <p:nvSpPr>
          <p:cNvPr id="20482" name="ZoneTexte 3"/>
          <p:cNvSpPr txBox="1">
            <a:spLocks noChangeArrowheads="1"/>
          </p:cNvSpPr>
          <p:nvPr/>
        </p:nvSpPr>
        <p:spPr bwMode="auto">
          <a:xfrm>
            <a:off x="1520825" y="3697288"/>
            <a:ext cx="549275" cy="523875"/>
          </a:xfrm>
          <a:prstGeom prst="rect">
            <a:avLst/>
          </a:prstGeom>
          <a:noFill/>
          <a:ln w="9525">
            <a:noFill/>
            <a:miter lim="800000"/>
            <a:headEnd/>
            <a:tailEnd/>
          </a:ln>
        </p:spPr>
        <p:txBody>
          <a:bodyPr>
            <a:spAutoFit/>
          </a:bodyPr>
          <a:lstStyle/>
          <a:p>
            <a:r>
              <a:rPr lang="fr-FR" sz="2800" b="1">
                <a:solidFill>
                  <a:srgbClr val="FF0000"/>
                </a:solidFill>
                <a:latin typeface="Calibri" pitchFamily="34" charset="0"/>
              </a:rPr>
              <a:t>A</a:t>
            </a:r>
          </a:p>
        </p:txBody>
      </p:sp>
      <p:sp>
        <p:nvSpPr>
          <p:cNvPr id="20483" name="ZoneTexte 4"/>
          <p:cNvSpPr txBox="1">
            <a:spLocks noChangeArrowheads="1"/>
          </p:cNvSpPr>
          <p:nvPr/>
        </p:nvSpPr>
        <p:spPr bwMode="auto">
          <a:xfrm>
            <a:off x="5273675" y="3959225"/>
            <a:ext cx="547688" cy="523875"/>
          </a:xfrm>
          <a:prstGeom prst="rect">
            <a:avLst/>
          </a:prstGeom>
          <a:noFill/>
          <a:ln w="9525">
            <a:noFill/>
            <a:miter lim="800000"/>
            <a:headEnd/>
            <a:tailEnd/>
          </a:ln>
        </p:spPr>
        <p:txBody>
          <a:bodyPr>
            <a:spAutoFit/>
          </a:bodyPr>
          <a:lstStyle/>
          <a:p>
            <a:r>
              <a:rPr lang="fr-FR" sz="2800" b="1">
                <a:solidFill>
                  <a:srgbClr val="FF0000"/>
                </a:solidFill>
                <a:latin typeface="Calibri" pitchFamily="34" charset="0"/>
              </a:rPr>
              <a:t>B</a:t>
            </a:r>
          </a:p>
        </p:txBody>
      </p:sp>
      <p:sp>
        <p:nvSpPr>
          <p:cNvPr id="20484" name="ZoneTexte 6"/>
          <p:cNvSpPr txBox="1">
            <a:spLocks noChangeArrowheads="1"/>
          </p:cNvSpPr>
          <p:nvPr/>
        </p:nvSpPr>
        <p:spPr bwMode="auto">
          <a:xfrm>
            <a:off x="7412038" y="5668963"/>
            <a:ext cx="4503737" cy="831850"/>
          </a:xfrm>
          <a:prstGeom prst="rect">
            <a:avLst/>
          </a:prstGeom>
          <a:noFill/>
          <a:ln w="9525">
            <a:noFill/>
            <a:miter lim="800000"/>
            <a:headEnd/>
            <a:tailEnd/>
          </a:ln>
        </p:spPr>
        <p:txBody>
          <a:bodyPr>
            <a:spAutoFit/>
          </a:bodyPr>
          <a:lstStyle/>
          <a:p>
            <a:pPr algn="ctr"/>
            <a:r>
              <a:rPr lang="fr-FR" sz="1600">
                <a:latin typeface="Calibri" pitchFamily="34" charset="0"/>
              </a:rPr>
              <a:t>Détail : </a:t>
            </a:r>
          </a:p>
          <a:p>
            <a:pPr algn="ctr"/>
            <a:r>
              <a:rPr lang="fr-FR" sz="1600">
                <a:latin typeface="Calibri" pitchFamily="34" charset="0"/>
              </a:rPr>
              <a:t>Observation de la granulométrie du sable provenant du fleuve Artibonite à Dlo Gayé</a:t>
            </a:r>
          </a:p>
        </p:txBody>
      </p:sp>
      <p:sp>
        <p:nvSpPr>
          <p:cNvPr id="20485" name="ZoneTexte 7"/>
          <p:cNvSpPr txBox="1">
            <a:spLocks noChangeArrowheads="1"/>
          </p:cNvSpPr>
          <p:nvPr/>
        </p:nvSpPr>
        <p:spPr bwMode="auto">
          <a:xfrm>
            <a:off x="539750" y="1112838"/>
            <a:ext cx="8864600" cy="831850"/>
          </a:xfrm>
          <a:prstGeom prst="rect">
            <a:avLst/>
          </a:prstGeom>
          <a:noFill/>
          <a:ln w="9525">
            <a:noFill/>
            <a:miter lim="800000"/>
            <a:headEnd/>
            <a:tailEnd/>
          </a:ln>
        </p:spPr>
        <p:txBody>
          <a:bodyPr>
            <a:spAutoFit/>
          </a:bodyPr>
          <a:lstStyle/>
          <a:p>
            <a:r>
              <a:rPr lang="fr-FR" sz="1600">
                <a:latin typeface="Calibri" pitchFamily="34" charset="0"/>
              </a:rPr>
              <a:t>Origine des sables utilisés :</a:t>
            </a:r>
          </a:p>
          <a:p>
            <a:r>
              <a:rPr lang="fr-FR" sz="1600" u="sng">
                <a:latin typeface="Calibri" pitchFamily="34" charset="0"/>
              </a:rPr>
              <a:t>A : sable de Dlo Gayé (Domont), bonne granulométrie</a:t>
            </a:r>
          </a:p>
          <a:p>
            <a:r>
              <a:rPr lang="fr-FR" sz="1600" u="sng">
                <a:latin typeface="Calibri" pitchFamily="34" charset="0"/>
              </a:rPr>
              <a:t>B : sable de la rivière Guyamouc (Hinche), éléments très fins nécessitant plus de ciment</a:t>
            </a:r>
          </a:p>
        </p:txBody>
      </p:sp>
      <p:sp>
        <p:nvSpPr>
          <p:cNvPr id="20486" name="ZoneTexte 9"/>
          <p:cNvSpPr txBox="1">
            <a:spLocks noChangeArrowheads="1"/>
          </p:cNvSpPr>
          <p:nvPr/>
        </p:nvSpPr>
        <p:spPr bwMode="auto">
          <a:xfrm>
            <a:off x="2673350" y="265113"/>
            <a:ext cx="6535738" cy="708025"/>
          </a:xfrm>
          <a:prstGeom prst="rect">
            <a:avLst/>
          </a:prstGeom>
          <a:noFill/>
          <a:ln w="9525">
            <a:noFill/>
            <a:miter lim="800000"/>
            <a:headEnd/>
            <a:tailEnd/>
          </a:ln>
        </p:spPr>
        <p:txBody>
          <a:bodyPr>
            <a:spAutoFit/>
          </a:bodyPr>
          <a:lstStyle/>
          <a:p>
            <a:pPr algn="ctr">
              <a:spcBef>
                <a:spcPct val="50000"/>
              </a:spcBef>
            </a:pPr>
            <a:r>
              <a:rPr lang="fr-FR" altLang="fr-FR" sz="1600" dirty="0">
                <a:latin typeface="+mn-lt"/>
              </a:rPr>
              <a:t>Chantier pédagogique PR11-de Savane Plate à </a:t>
            </a:r>
            <a:r>
              <a:rPr lang="fr-FR" altLang="fr-FR" sz="1600" dirty="0" err="1">
                <a:latin typeface="+mn-lt"/>
              </a:rPr>
              <a:t>Epin</a:t>
            </a:r>
            <a:r>
              <a:rPr lang="fr-FR" altLang="fr-FR" sz="1600" dirty="0">
                <a:latin typeface="+mn-lt"/>
              </a:rPr>
              <a:t>: bandes de roulement</a:t>
            </a:r>
          </a:p>
          <a:p>
            <a:pPr algn="ctr">
              <a:spcBef>
                <a:spcPct val="50000"/>
              </a:spcBef>
            </a:pPr>
            <a:r>
              <a:rPr lang="fr-FR" altLang="fr-FR" sz="1600" dirty="0">
                <a:latin typeface="+mn-lt"/>
              </a:rPr>
              <a:t>Tronçon de chemin aménagé de Savane Plate vers Kaye </a:t>
            </a:r>
            <a:r>
              <a:rPr lang="fr-FR" altLang="fr-FR" sz="1600" dirty="0" err="1">
                <a:latin typeface="+mn-lt"/>
              </a:rPr>
              <a:t>Epin</a:t>
            </a:r>
            <a:endParaRPr lang="fr-FR" sz="1600" dirty="0">
              <a:latin typeface="+mn-lt"/>
            </a:endParaRPr>
          </a:p>
        </p:txBody>
      </p:sp>
      <p:pic>
        <p:nvPicPr>
          <p:cNvPr id="20487" name="Image 10" descr="P1080907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7412038" y="2686050"/>
            <a:ext cx="3727450" cy="2795588"/>
          </a:xfrm>
          <a:prstGeom prst="rect">
            <a:avLst/>
          </a:prstGeom>
          <a:noFill/>
          <a:ln w="9525">
            <a:noFill/>
            <a:miter lim="800000"/>
            <a:headEnd/>
            <a:tailEnd/>
          </a:ln>
        </p:spPr>
      </p:pic>
      <p:sp>
        <p:nvSpPr>
          <p:cNvPr id="20488" name="ZoneTexte 11"/>
          <p:cNvSpPr txBox="1">
            <a:spLocks noChangeArrowheads="1"/>
          </p:cNvSpPr>
          <p:nvPr/>
        </p:nvSpPr>
        <p:spPr bwMode="auto">
          <a:xfrm>
            <a:off x="10555288" y="3959225"/>
            <a:ext cx="549275" cy="523875"/>
          </a:xfrm>
          <a:prstGeom prst="rect">
            <a:avLst/>
          </a:prstGeom>
          <a:noFill/>
          <a:ln w="9525">
            <a:noFill/>
            <a:miter lim="800000"/>
            <a:headEnd/>
            <a:tailEnd/>
          </a:ln>
        </p:spPr>
        <p:txBody>
          <a:bodyPr>
            <a:spAutoFit/>
          </a:bodyPr>
          <a:lstStyle/>
          <a:p>
            <a:r>
              <a:rPr lang="fr-FR" sz="2800" b="1">
                <a:solidFill>
                  <a:srgbClr val="FF0000"/>
                </a:solidFill>
                <a:latin typeface="Calibri" pitchFamily="34" charset="0"/>
              </a:rPr>
              <a:t>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P108075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376363" y="1171575"/>
            <a:ext cx="4703762" cy="3527425"/>
          </a:xfrm>
          <a:prstGeom prst="rect">
            <a:avLst/>
          </a:prstGeom>
          <a:noFill/>
          <a:ln w="9525">
            <a:noFill/>
            <a:miter lim="800000"/>
            <a:headEnd/>
            <a:tailEnd/>
          </a:ln>
        </p:spPr>
      </p:pic>
      <p:pic>
        <p:nvPicPr>
          <p:cNvPr id="21506" name="Image 2" descr="P1080752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291263" y="2935288"/>
            <a:ext cx="4703762" cy="3527425"/>
          </a:xfrm>
          <a:prstGeom prst="rect">
            <a:avLst/>
          </a:prstGeom>
          <a:noFill/>
          <a:ln w="9525">
            <a:noFill/>
            <a:miter lim="800000"/>
            <a:headEnd/>
            <a:tailEnd/>
          </a:ln>
        </p:spPr>
      </p:pic>
      <p:sp>
        <p:nvSpPr>
          <p:cNvPr id="21507" name="ZoneTexte 3"/>
          <p:cNvSpPr txBox="1">
            <a:spLocks noChangeArrowheads="1"/>
          </p:cNvSpPr>
          <p:nvPr/>
        </p:nvSpPr>
        <p:spPr bwMode="auto">
          <a:xfrm>
            <a:off x="2678113" y="0"/>
            <a:ext cx="6534150" cy="708025"/>
          </a:xfrm>
          <a:prstGeom prst="rect">
            <a:avLst/>
          </a:prstGeom>
          <a:noFill/>
          <a:ln w="9525">
            <a:noFill/>
            <a:miter lim="800000"/>
            <a:headEnd/>
            <a:tailEnd/>
          </a:ln>
        </p:spPr>
        <p:txBody>
          <a:bodyPr>
            <a:spAutoFit/>
          </a:bodyPr>
          <a:lstStyle/>
          <a:p>
            <a:pPr algn="ctr">
              <a:spcBef>
                <a:spcPct val="50000"/>
              </a:spcBef>
            </a:pPr>
            <a:r>
              <a:rPr lang="fr-FR" altLang="fr-FR" sz="1600" dirty="0">
                <a:latin typeface="+mn-lt"/>
              </a:rPr>
              <a:t>Chantier pédagogique PR11-de Savane Plate à </a:t>
            </a:r>
            <a:r>
              <a:rPr lang="fr-FR" altLang="fr-FR" sz="1600" dirty="0" err="1">
                <a:latin typeface="+mn-lt"/>
              </a:rPr>
              <a:t>Epin</a:t>
            </a:r>
            <a:r>
              <a:rPr lang="fr-FR" altLang="fr-FR" sz="1600" dirty="0">
                <a:latin typeface="+mn-lt"/>
              </a:rPr>
              <a:t> : bandes de roulement</a:t>
            </a:r>
          </a:p>
          <a:p>
            <a:pPr algn="ctr">
              <a:spcBef>
                <a:spcPct val="50000"/>
              </a:spcBef>
            </a:pPr>
            <a:r>
              <a:rPr lang="fr-FR" altLang="fr-FR" sz="1600" dirty="0">
                <a:latin typeface="+mn-lt"/>
              </a:rPr>
              <a:t>Tronçon de chemin aménagé de Savane Plate vers Kaye </a:t>
            </a:r>
            <a:r>
              <a:rPr lang="fr-FR" altLang="fr-FR" sz="1600" dirty="0" err="1">
                <a:latin typeface="+mn-lt"/>
              </a:rPr>
              <a:t>Epin</a:t>
            </a:r>
            <a:endParaRPr lang="fr-FR" sz="1600" dirty="0">
              <a:latin typeface="+mn-lt"/>
            </a:endParaRPr>
          </a:p>
        </p:txBody>
      </p:sp>
      <p:sp>
        <p:nvSpPr>
          <p:cNvPr id="21508" name="ZoneTexte 4"/>
          <p:cNvSpPr txBox="1">
            <a:spLocks noChangeArrowheads="1"/>
          </p:cNvSpPr>
          <p:nvPr/>
        </p:nvSpPr>
        <p:spPr bwMode="auto">
          <a:xfrm>
            <a:off x="6475413" y="2127250"/>
            <a:ext cx="4335462" cy="584200"/>
          </a:xfrm>
          <a:prstGeom prst="rect">
            <a:avLst/>
          </a:prstGeom>
          <a:noFill/>
          <a:ln w="9525">
            <a:noFill/>
            <a:miter lim="800000"/>
            <a:headEnd/>
            <a:tailEnd/>
          </a:ln>
        </p:spPr>
        <p:txBody>
          <a:bodyPr>
            <a:spAutoFit/>
          </a:bodyPr>
          <a:lstStyle/>
          <a:p>
            <a:r>
              <a:rPr lang="fr-FR" sz="1600">
                <a:latin typeface="Calibri" pitchFamily="34" charset="0"/>
              </a:rPr>
              <a:t>Approvisionnement en sable présentant une bonne granulométrie à Dlo Gayé</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P1070145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435225" y="1244600"/>
            <a:ext cx="7324725" cy="5494338"/>
          </a:xfrm>
          <a:prstGeom prst="rect">
            <a:avLst/>
          </a:prstGeom>
          <a:noFill/>
          <a:ln w="9525">
            <a:noFill/>
            <a:miter lim="800000"/>
            <a:headEnd/>
            <a:tailEnd/>
          </a:ln>
        </p:spPr>
      </p:pic>
      <p:sp>
        <p:nvSpPr>
          <p:cNvPr id="22530" name="ZoneTexte 2"/>
          <p:cNvSpPr txBox="1">
            <a:spLocks noChangeArrowheads="1"/>
          </p:cNvSpPr>
          <p:nvPr/>
        </p:nvSpPr>
        <p:spPr bwMode="auto">
          <a:xfrm>
            <a:off x="1819275" y="455613"/>
            <a:ext cx="8797925" cy="581025"/>
          </a:xfrm>
          <a:prstGeom prst="rect">
            <a:avLst/>
          </a:prstGeom>
          <a:noFill/>
          <a:ln w="9525">
            <a:noFill/>
            <a:miter lim="800000"/>
            <a:headEnd/>
            <a:tailEnd/>
          </a:ln>
        </p:spPr>
        <p:txBody>
          <a:bodyPr>
            <a:spAutoFit/>
          </a:bodyPr>
          <a:lstStyle/>
          <a:p>
            <a:pPr algn="ctr"/>
            <a:r>
              <a:rPr lang="fr-FR" sz="1600">
                <a:latin typeface="Calibri" pitchFamily="34" charset="0"/>
              </a:rPr>
              <a:t>Désenclavement d’un bassin vers	ant à aménager</a:t>
            </a:r>
          </a:p>
          <a:p>
            <a:pPr algn="ctr"/>
            <a:r>
              <a:rPr lang="fr-FR" sz="1600">
                <a:latin typeface="Calibri" pitchFamily="34" charset="0"/>
              </a:rPr>
              <a:t>Piste rurale équipée de bandes de roulement sur la 6</a:t>
            </a:r>
            <a:r>
              <a:rPr lang="fr-FR" sz="1600" baseline="30000">
                <a:latin typeface="Calibri" pitchFamily="34" charset="0"/>
              </a:rPr>
              <a:t>ème</a:t>
            </a:r>
            <a:r>
              <a:rPr lang="fr-FR" sz="1600">
                <a:latin typeface="Calibri" pitchFamily="34" charset="0"/>
              </a:rPr>
              <a:t> section de la Commune de Verrettes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11189C8F-372F-E5B4-38EB-2BB2C298B956}"/>
              </a:ext>
            </a:extLst>
          </p:cNvPr>
          <p:cNvSpPr txBox="1">
            <a:spLocks noChangeArrowheads="1"/>
          </p:cNvSpPr>
          <p:nvPr/>
        </p:nvSpPr>
        <p:spPr bwMode="auto">
          <a:xfrm>
            <a:off x="2289175" y="2092326"/>
            <a:ext cx="76152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FOSSE TRAPEZOÏDAL FT12-chemin de </a:t>
            </a:r>
            <a:r>
              <a:rPr lang="fr-FR" altLang="fr-FR" sz="2800" b="1" dirty="0" err="1">
                <a:latin typeface="Calibri" panose="020F0502020204030204" pitchFamily="34" charset="0"/>
              </a:rPr>
              <a:t>Bernaco</a:t>
            </a: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  </a:t>
            </a:r>
          </a:p>
          <a:p>
            <a:pPr algn="ctr" eaLnBrk="1" hangingPunct="1">
              <a:spcBef>
                <a:spcPct val="0"/>
              </a:spcBef>
              <a:buFontTx/>
              <a:buNone/>
            </a:pPr>
            <a:r>
              <a:rPr lang="fr-FR" altLang="fr-FR" sz="2800" b="1" dirty="0">
                <a:latin typeface="Calibri" panose="020F0502020204030204" pitchFamily="34" charset="0"/>
              </a:rPr>
              <a:t>Sur le chemin de </a:t>
            </a:r>
            <a:r>
              <a:rPr lang="fr-FR" altLang="fr-FR" sz="2800" b="1" dirty="0" err="1">
                <a:latin typeface="Calibri" panose="020F0502020204030204" pitchFamily="34" charset="0"/>
              </a:rPr>
              <a:t>Bernaco</a:t>
            </a:r>
            <a:endParaRPr lang="fr-FR" altLang="fr-FR" sz="2800" b="1" dirty="0">
              <a:latin typeface="Calibri" panose="020F0502020204030204" pitchFamily="34" charset="0"/>
            </a:endParaRPr>
          </a:p>
          <a:p>
            <a:pPr algn="ctr" eaLnBrk="1" hangingPunct="1">
              <a:spcBef>
                <a:spcPct val="0"/>
              </a:spcBef>
              <a:buFontTx/>
              <a:buNone/>
            </a:pPr>
            <a:r>
              <a:rPr lang="fr-FR" altLang="fr-FR" sz="2000" dirty="0">
                <a:latin typeface="Calibri" panose="020F0502020204030204" pitchFamily="34" charset="0"/>
              </a:rPr>
              <a:t>(à partir du carrefour </a:t>
            </a:r>
            <a:r>
              <a:rPr lang="fr-FR" altLang="fr-FR" sz="2000" dirty="0" err="1">
                <a:latin typeface="Calibri" panose="020F0502020204030204" pitchFamily="34" charset="0"/>
              </a:rPr>
              <a:t>Clermenceau</a:t>
            </a:r>
            <a:r>
              <a:rPr lang="fr-FR" altLang="fr-FR" sz="2000" dirty="0">
                <a:latin typeface="Calibri" panose="020F0502020204030204" pitchFamily="34" charset="0"/>
              </a:rPr>
              <a:t>)</a:t>
            </a:r>
          </a:p>
          <a:p>
            <a:pPr algn="ctr" eaLnBrk="1" hangingPunct="1">
              <a:spcBef>
                <a:spcPct val="0"/>
              </a:spcBef>
              <a:buFontTx/>
              <a:buNone/>
            </a:pPr>
            <a:r>
              <a:rPr lang="fr-FR" altLang="fr-FR" sz="2800" b="1" dirty="0">
                <a:latin typeface="Calibri" panose="020F0502020204030204" pitchFamily="34" charset="0"/>
              </a:rPr>
              <a:t>Commune de Thomonde 1</a:t>
            </a:r>
            <a:r>
              <a:rPr lang="fr-FR" altLang="fr-FR" sz="2800" b="1" baseline="30000" dirty="0">
                <a:latin typeface="Calibri" panose="020F0502020204030204" pitchFamily="34" charset="0"/>
              </a:rPr>
              <a:t>ère</a:t>
            </a:r>
            <a:r>
              <a:rPr lang="fr-FR" altLang="fr-FR" sz="2800" b="1" dirty="0">
                <a:latin typeface="Calibri" panose="020F0502020204030204" pitchFamily="34" charset="0"/>
              </a:rPr>
              <a:t> section Cabral </a:t>
            </a: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endParaRPr lang="fr-FR" altLang="fr-FR" sz="2800" dirty="0">
              <a:latin typeface="Calibri" panose="020F0502020204030204" pitchFamily="34" charset="0"/>
            </a:endParaRPr>
          </a:p>
        </p:txBody>
      </p:sp>
      <p:pic>
        <p:nvPicPr>
          <p:cNvPr id="15363" name="Picture 5" descr="soslogojuillet-[Converti]">
            <a:extLst>
              <a:ext uri="{FF2B5EF4-FFF2-40B4-BE49-F238E27FC236}">
                <a16:creationId xmlns:a16="http://schemas.microsoft.com/office/drawing/2014/main" id="{91E02AA1-32A6-7D5A-81DE-9829F9EDA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549275"/>
            <a:ext cx="8112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l_fi" descr="http://www.haitilibre.com/images-a/g-6125.jpg">
            <a:extLst>
              <a:ext uri="{FF2B5EF4-FFF2-40B4-BE49-F238E27FC236}">
                <a16:creationId xmlns:a16="http://schemas.microsoft.com/office/drawing/2014/main" id="{31E86E02-6263-D795-5419-5A615C9776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8300" y="476250"/>
            <a:ext cx="1189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l_fi" descr="http://www.diplomatie.gouv.fr/fr/IMG/gif/bid.gif">
            <a:extLst>
              <a:ext uri="{FF2B5EF4-FFF2-40B4-BE49-F238E27FC236}">
                <a16:creationId xmlns:a16="http://schemas.microsoft.com/office/drawing/2014/main" id="{3C893227-67D2-3771-0771-EDDE794D87F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986714" y="765176"/>
            <a:ext cx="12715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8">
            <a:extLst>
              <a:ext uri="{FF2B5EF4-FFF2-40B4-BE49-F238E27FC236}">
                <a16:creationId xmlns:a16="http://schemas.microsoft.com/office/drawing/2014/main" id="{14687450-4A7B-ACA1-F245-329B6FFB658E}"/>
              </a:ext>
            </a:extLst>
          </p:cNvPr>
          <p:cNvSpPr txBox="1">
            <a:spLocks noChangeArrowheads="1"/>
          </p:cNvSpPr>
          <p:nvPr/>
        </p:nvSpPr>
        <p:spPr bwMode="auto">
          <a:xfrm>
            <a:off x="3395664" y="6237288"/>
            <a:ext cx="6300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400" i="1">
                <a:solidFill>
                  <a:schemeClr val="accent2"/>
                </a:solidFill>
                <a:latin typeface="Calibri" panose="020F0502020204030204" pitchFamily="34" charset="0"/>
              </a:rPr>
              <a:t>SOS  Enfants sans Frontières 56, rue de Tocqueville  75017 PARIS  </a:t>
            </a:r>
            <a:r>
              <a:rPr lang="fr-FR" altLang="fr-FR" sz="1400" i="1">
                <a:solidFill>
                  <a:schemeClr val="accent2"/>
                </a:solidFill>
                <a:latin typeface="Calibri" panose="020F0502020204030204" pitchFamily="34" charset="0"/>
                <a:hlinkClick r:id="rId7"/>
              </a:rPr>
              <a:t>www.sosesf.org</a:t>
            </a:r>
            <a:endParaRPr lang="fr-FR" altLang="fr-FR" sz="1400" i="1">
              <a:solidFill>
                <a:schemeClr val="accent2"/>
              </a:solidFill>
              <a:latin typeface="Calibri" panose="020F0502020204030204" pitchFamily="34" charset="0"/>
            </a:endParaRPr>
          </a:p>
        </p:txBody>
      </p:sp>
      <p:sp>
        <p:nvSpPr>
          <p:cNvPr id="15367" name="Text Box 9">
            <a:extLst>
              <a:ext uri="{FF2B5EF4-FFF2-40B4-BE49-F238E27FC236}">
                <a16:creationId xmlns:a16="http://schemas.microsoft.com/office/drawing/2014/main" id="{1DCCCA5E-9F3D-2604-75A0-6D4CC62E9F2C}"/>
              </a:ext>
            </a:extLst>
          </p:cNvPr>
          <p:cNvSpPr txBox="1">
            <a:spLocks noChangeArrowheads="1"/>
          </p:cNvSpPr>
          <p:nvPr/>
        </p:nvSpPr>
        <p:spPr bwMode="auto">
          <a:xfrm>
            <a:off x="3449639" y="5661025"/>
            <a:ext cx="507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400" i="1">
                <a:latin typeface="Calibri" panose="020F0502020204030204"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DAEB220A-0860-B805-D954-811B2CDA920F}"/>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8DF3E48-61D9-C412-9DB8-2F73AA4EDC3A}"/>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1" descr="P1080835 (Copier)"/>
          <p:cNvPicPr>
            <a:picLocks noGrp="1" noChangeAspect="1"/>
          </p:cNvPicPr>
          <p:nvPr isPhoto="1"/>
        </p:nvPicPr>
        <p:blipFill>
          <a:blip r:embed="rId2"/>
          <a:srcRect/>
          <a:stretch>
            <a:fillRect/>
          </a:stretch>
        </p:blipFill>
        <p:spPr bwMode="auto">
          <a:xfrm>
            <a:off x="4160838" y="1155700"/>
            <a:ext cx="6821487" cy="5114925"/>
          </a:xfrm>
          <a:prstGeom prst="rect">
            <a:avLst/>
          </a:prstGeom>
          <a:noFill/>
          <a:ln w="9525">
            <a:noFill/>
            <a:miter lim="800000"/>
            <a:headEnd/>
            <a:tailEnd/>
          </a:ln>
        </p:spPr>
      </p:pic>
      <p:sp>
        <p:nvSpPr>
          <p:cNvPr id="33794" name="Rectangle 2"/>
          <p:cNvSpPr>
            <a:spLocks noChangeArrowheads="1"/>
          </p:cNvSpPr>
          <p:nvPr/>
        </p:nvSpPr>
        <p:spPr bwMode="auto">
          <a:xfrm>
            <a:off x="4110038" y="0"/>
            <a:ext cx="6923087"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33795" name="ZoneTexte 3"/>
          <p:cNvSpPr txBox="1">
            <a:spLocks noChangeArrowheads="1"/>
          </p:cNvSpPr>
          <p:nvPr/>
        </p:nvSpPr>
        <p:spPr bwMode="auto">
          <a:xfrm>
            <a:off x="481013" y="3082925"/>
            <a:ext cx="3513137" cy="581025"/>
          </a:xfrm>
          <a:prstGeom prst="rect">
            <a:avLst/>
          </a:prstGeom>
          <a:noFill/>
          <a:ln w="9525">
            <a:noFill/>
            <a:miter lim="800000"/>
            <a:headEnd/>
            <a:tailEnd/>
          </a:ln>
        </p:spPr>
        <p:txBody>
          <a:bodyPr>
            <a:spAutoFit/>
          </a:bodyPr>
          <a:lstStyle/>
          <a:p>
            <a:pPr algn="ctr"/>
            <a:r>
              <a:rPr lang="fr-FR" sz="1600">
                <a:latin typeface="Calibri" pitchFamily="34" charset="0"/>
              </a:rPr>
              <a:t>Crépissage partiel </a:t>
            </a:r>
          </a:p>
          <a:p>
            <a:pPr algn="ctr"/>
            <a:r>
              <a:rPr lang="fr-FR" sz="1600">
                <a:latin typeface="Calibri" pitchFamily="34" charset="0"/>
              </a:rPr>
              <a:t>de la face amont du seuil</a:t>
            </a:r>
          </a:p>
        </p:txBody>
      </p:sp>
      <p:cxnSp>
        <p:nvCxnSpPr>
          <p:cNvPr id="6" name="Connecteur droit avec flèche 5"/>
          <p:cNvCxnSpPr>
            <a:cxnSpLocks/>
          </p:cNvCxnSpPr>
          <p:nvPr/>
        </p:nvCxnSpPr>
        <p:spPr>
          <a:xfrm flipV="1">
            <a:off x="7936992" y="5440680"/>
            <a:ext cx="0" cy="70929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cxnSpLocks/>
          </p:cNvCxnSpPr>
          <p:nvPr/>
        </p:nvCxnSpPr>
        <p:spPr>
          <a:xfrm flipV="1">
            <a:off x="9198864" y="5513832"/>
            <a:ext cx="0" cy="63614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DD76C18-E477-1FBA-AA65-0BBCB1D3D691}"/>
              </a:ext>
            </a:extLst>
          </p:cNvPr>
          <p:cNvSpPr txBox="1"/>
          <p:nvPr/>
        </p:nvSpPr>
        <p:spPr>
          <a:xfrm>
            <a:off x="1117600" y="175491"/>
            <a:ext cx="8839200" cy="338554"/>
          </a:xfrm>
          <a:prstGeom prst="rect">
            <a:avLst/>
          </a:prstGeom>
          <a:noFill/>
        </p:spPr>
        <p:txBody>
          <a:bodyPr wrap="square" rtlCol="0">
            <a:spAutoFit/>
          </a:bodyPr>
          <a:lstStyle/>
          <a:p>
            <a:r>
              <a:rPr lang="fr-FR" altLang="fr-FR" sz="1600" b="1" dirty="0">
                <a:latin typeface="Calibri" panose="020F0502020204030204" pitchFamily="34" charset="0"/>
              </a:rPr>
              <a:t>FT12-chemin de </a:t>
            </a:r>
            <a:r>
              <a:rPr lang="fr-FR" altLang="fr-FR" sz="1600" b="1" dirty="0" err="1">
                <a:latin typeface="Calibri" panose="020F0502020204030204" pitchFamily="34" charset="0"/>
              </a:rPr>
              <a:t>Bernaco</a:t>
            </a:r>
            <a:endParaRPr lang="fr-FR" sz="1600" dirty="0"/>
          </a:p>
        </p:txBody>
      </p:sp>
      <p:graphicFrame>
        <p:nvGraphicFramePr>
          <p:cNvPr id="3" name="object 4">
            <a:extLst>
              <a:ext uri="{FF2B5EF4-FFF2-40B4-BE49-F238E27FC236}">
                <a16:creationId xmlns:a16="http://schemas.microsoft.com/office/drawing/2014/main" id="{A43BA592-6A43-6357-5AA7-261708F914E5}"/>
              </a:ext>
            </a:extLst>
          </p:cNvPr>
          <p:cNvGraphicFramePr>
            <a:graphicFrameLocks noGrp="1"/>
          </p:cNvGraphicFramePr>
          <p:nvPr>
            <p:extLst>
              <p:ext uri="{D42A27DB-BD31-4B8C-83A1-F6EECF244321}">
                <p14:modId xmlns:p14="http://schemas.microsoft.com/office/powerpoint/2010/main" val="1529618504"/>
              </p:ext>
            </p:extLst>
          </p:nvPr>
        </p:nvGraphicFramePr>
        <p:xfrm>
          <a:off x="332915" y="650009"/>
          <a:ext cx="11526169" cy="3376283"/>
        </p:xfrm>
        <a:graphic>
          <a:graphicData uri="http://schemas.openxmlformats.org/drawingml/2006/table">
            <a:tbl>
              <a:tblPr firstRow="1" bandRow="1">
                <a:tableStyleId>{2D5ABB26-0587-4C30-8999-92F81FD0307C}</a:tableStyleId>
              </a:tblPr>
              <a:tblGrid>
                <a:gridCol w="2409195">
                  <a:extLst>
                    <a:ext uri="{9D8B030D-6E8A-4147-A177-3AD203B41FA5}">
                      <a16:colId xmlns:a16="http://schemas.microsoft.com/office/drawing/2014/main" val="20000"/>
                    </a:ext>
                  </a:extLst>
                </a:gridCol>
                <a:gridCol w="9116974">
                  <a:extLst>
                    <a:ext uri="{9D8B030D-6E8A-4147-A177-3AD203B41FA5}">
                      <a16:colId xmlns:a16="http://schemas.microsoft.com/office/drawing/2014/main" val="20001"/>
                    </a:ext>
                  </a:extLst>
                </a:gridCol>
              </a:tblGrid>
              <a:tr h="327660">
                <a:tc>
                  <a:txBody>
                    <a:bodyPr/>
                    <a:lstStyle/>
                    <a:p>
                      <a:pPr marL="67945" marR="588010">
                        <a:lnSpc>
                          <a:spcPts val="1260"/>
                        </a:lnSpc>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3</a:t>
                      </a:r>
                      <a:r>
                        <a:rPr sz="1100" spc="-5" dirty="0">
                          <a:latin typeface="Arial"/>
                          <a:cs typeface="Arial"/>
                        </a:rPr>
                        <a:t> </a:t>
                      </a:r>
                      <a:r>
                        <a:rPr sz="1100" dirty="0">
                          <a:latin typeface="Arial"/>
                          <a:cs typeface="Arial"/>
                        </a:rPr>
                        <a:t>mars 2016</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23</a:t>
                      </a:r>
                      <a:r>
                        <a:rPr sz="1100" spc="-15" dirty="0">
                          <a:latin typeface="Arial"/>
                          <a:cs typeface="Arial"/>
                        </a:rPr>
                        <a:t> </a:t>
                      </a:r>
                      <a:r>
                        <a:rPr sz="1100" dirty="0">
                          <a:latin typeface="Arial"/>
                          <a:cs typeface="Arial"/>
                        </a:rPr>
                        <a:t>mars</a:t>
                      </a:r>
                      <a:r>
                        <a:rPr sz="1100" spc="-10" dirty="0">
                          <a:latin typeface="Arial"/>
                          <a:cs typeface="Arial"/>
                        </a:rPr>
                        <a:t> </a:t>
                      </a:r>
                      <a:r>
                        <a:rPr sz="1100" spc="-20" dirty="0">
                          <a:latin typeface="Arial"/>
                          <a:cs typeface="Arial"/>
                        </a:rPr>
                        <a:t>2016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610985">
                <a:tc>
                  <a:txBody>
                    <a:bodyPr/>
                    <a:lstStyle/>
                    <a:p>
                      <a:pPr marL="67945">
                        <a:lnSpc>
                          <a:spcPts val="1275"/>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59690" algn="just">
                        <a:lnSpc>
                          <a:spcPct val="95700"/>
                        </a:lnSpc>
                      </a:pPr>
                      <a:r>
                        <a:rPr sz="1100" dirty="0">
                          <a:latin typeface="Arial"/>
                          <a:cs typeface="Arial"/>
                        </a:rPr>
                        <a:t>Un</a:t>
                      </a:r>
                      <a:r>
                        <a:rPr sz="1100" spc="125" dirty="0">
                          <a:latin typeface="Arial"/>
                          <a:cs typeface="Arial"/>
                        </a:rPr>
                        <a:t> </a:t>
                      </a:r>
                      <a:r>
                        <a:rPr sz="1100" dirty="0">
                          <a:latin typeface="Arial"/>
                          <a:cs typeface="Arial"/>
                        </a:rPr>
                        <a:t>fossé</a:t>
                      </a:r>
                      <a:r>
                        <a:rPr sz="1100" spc="125" dirty="0">
                          <a:latin typeface="Arial"/>
                          <a:cs typeface="Arial"/>
                        </a:rPr>
                        <a:t> </a:t>
                      </a:r>
                      <a:r>
                        <a:rPr sz="1100" dirty="0">
                          <a:latin typeface="Arial"/>
                          <a:cs typeface="Arial"/>
                        </a:rPr>
                        <a:t>trapézoïdal</a:t>
                      </a:r>
                      <a:r>
                        <a:rPr sz="1100" spc="110" dirty="0">
                          <a:latin typeface="Arial"/>
                          <a:cs typeface="Arial"/>
                        </a:rPr>
                        <a:t> </a:t>
                      </a:r>
                      <a:r>
                        <a:rPr sz="1100" dirty="0">
                          <a:latin typeface="Arial"/>
                          <a:cs typeface="Arial"/>
                        </a:rPr>
                        <a:t>maçonné</a:t>
                      </a:r>
                      <a:r>
                        <a:rPr sz="1100" spc="130" dirty="0">
                          <a:latin typeface="Arial"/>
                          <a:cs typeface="Arial"/>
                        </a:rPr>
                        <a:t> </a:t>
                      </a:r>
                      <a:r>
                        <a:rPr sz="1100" dirty="0">
                          <a:latin typeface="Arial"/>
                          <a:cs typeface="Arial"/>
                        </a:rPr>
                        <a:t>a</a:t>
                      </a:r>
                      <a:r>
                        <a:rPr sz="1100" spc="120" dirty="0">
                          <a:latin typeface="Arial"/>
                          <a:cs typeface="Arial"/>
                        </a:rPr>
                        <a:t> </a:t>
                      </a:r>
                      <a:r>
                        <a:rPr sz="1100" dirty="0">
                          <a:latin typeface="Arial"/>
                          <a:cs typeface="Arial"/>
                        </a:rPr>
                        <a:t>été</a:t>
                      </a:r>
                      <a:r>
                        <a:rPr sz="1100" spc="125" dirty="0">
                          <a:latin typeface="Arial"/>
                          <a:cs typeface="Arial"/>
                        </a:rPr>
                        <a:t> </a:t>
                      </a:r>
                      <a:r>
                        <a:rPr sz="1100" dirty="0">
                          <a:latin typeface="Arial"/>
                          <a:cs typeface="Arial"/>
                        </a:rPr>
                        <a:t>réalisé</a:t>
                      </a:r>
                      <a:r>
                        <a:rPr sz="1100" spc="125" dirty="0">
                          <a:latin typeface="Arial"/>
                          <a:cs typeface="Arial"/>
                        </a:rPr>
                        <a:t> </a:t>
                      </a:r>
                      <a:r>
                        <a:rPr sz="1100" dirty="0">
                          <a:latin typeface="Arial"/>
                          <a:cs typeface="Arial"/>
                        </a:rPr>
                        <a:t>sur</a:t>
                      </a:r>
                      <a:r>
                        <a:rPr sz="1100" spc="135" dirty="0">
                          <a:latin typeface="Arial"/>
                          <a:cs typeface="Arial"/>
                        </a:rPr>
                        <a:t> </a:t>
                      </a:r>
                      <a:r>
                        <a:rPr sz="1100" dirty="0">
                          <a:latin typeface="Arial"/>
                          <a:cs typeface="Arial"/>
                        </a:rPr>
                        <a:t>le</a:t>
                      </a:r>
                      <a:r>
                        <a:rPr sz="1100" spc="120" dirty="0">
                          <a:latin typeface="Arial"/>
                          <a:cs typeface="Arial"/>
                        </a:rPr>
                        <a:t> </a:t>
                      </a:r>
                      <a:r>
                        <a:rPr sz="1100" dirty="0">
                          <a:latin typeface="Arial"/>
                          <a:cs typeface="Arial"/>
                        </a:rPr>
                        <a:t>chemin</a:t>
                      </a:r>
                      <a:r>
                        <a:rPr sz="1100" spc="125" dirty="0">
                          <a:latin typeface="Arial"/>
                          <a:cs typeface="Arial"/>
                        </a:rPr>
                        <a:t> </a:t>
                      </a:r>
                      <a:r>
                        <a:rPr sz="1100" dirty="0">
                          <a:latin typeface="Arial"/>
                          <a:cs typeface="Arial"/>
                        </a:rPr>
                        <a:t>de</a:t>
                      </a:r>
                      <a:r>
                        <a:rPr sz="1100" spc="125" dirty="0">
                          <a:latin typeface="Arial"/>
                          <a:cs typeface="Arial"/>
                        </a:rPr>
                        <a:t> </a:t>
                      </a:r>
                      <a:r>
                        <a:rPr sz="1100" spc="-10" dirty="0">
                          <a:latin typeface="Arial"/>
                          <a:cs typeface="Arial"/>
                        </a:rPr>
                        <a:t>Bernaco </a:t>
                      </a:r>
                      <a:r>
                        <a:rPr sz="1100" dirty="0">
                          <a:latin typeface="Arial"/>
                          <a:cs typeface="Arial"/>
                        </a:rPr>
                        <a:t>allant</a:t>
                      </a:r>
                      <a:r>
                        <a:rPr sz="1100" spc="250" dirty="0">
                          <a:latin typeface="Arial"/>
                          <a:cs typeface="Arial"/>
                        </a:rPr>
                        <a:t>  </a:t>
                      </a:r>
                      <a:r>
                        <a:rPr sz="1100" dirty="0">
                          <a:latin typeface="Arial"/>
                          <a:cs typeface="Arial"/>
                        </a:rPr>
                        <a:t>de</a:t>
                      </a:r>
                      <a:r>
                        <a:rPr sz="1100" spc="250" dirty="0">
                          <a:latin typeface="Arial"/>
                          <a:cs typeface="Arial"/>
                        </a:rPr>
                        <a:t>  </a:t>
                      </a:r>
                      <a:r>
                        <a:rPr sz="1100" dirty="0">
                          <a:latin typeface="Arial"/>
                          <a:cs typeface="Arial"/>
                        </a:rPr>
                        <a:t>Carrefour</a:t>
                      </a:r>
                      <a:r>
                        <a:rPr sz="1100" spc="245" dirty="0">
                          <a:latin typeface="Arial"/>
                          <a:cs typeface="Arial"/>
                        </a:rPr>
                        <a:t>  </a:t>
                      </a:r>
                      <a:r>
                        <a:rPr sz="1100" dirty="0">
                          <a:latin typeface="Arial"/>
                          <a:cs typeface="Arial"/>
                        </a:rPr>
                        <a:t>Clermenceau,</a:t>
                      </a:r>
                      <a:r>
                        <a:rPr sz="1100" spc="245" dirty="0">
                          <a:latin typeface="Arial"/>
                          <a:cs typeface="Arial"/>
                        </a:rPr>
                        <a:t>  </a:t>
                      </a:r>
                      <a:r>
                        <a:rPr sz="1100" dirty="0">
                          <a:latin typeface="Arial"/>
                          <a:cs typeface="Arial"/>
                        </a:rPr>
                        <a:t>en</a:t>
                      </a:r>
                      <a:r>
                        <a:rPr sz="1100" spc="245" dirty="0">
                          <a:latin typeface="Arial"/>
                          <a:cs typeface="Arial"/>
                        </a:rPr>
                        <a:t>  </a:t>
                      </a:r>
                      <a:r>
                        <a:rPr sz="1100" dirty="0">
                          <a:latin typeface="Arial"/>
                          <a:cs typeface="Arial"/>
                        </a:rPr>
                        <a:t>direction</a:t>
                      </a:r>
                      <a:r>
                        <a:rPr sz="1100" spc="250" dirty="0">
                          <a:latin typeface="Arial"/>
                          <a:cs typeface="Arial"/>
                        </a:rPr>
                        <a:t>  </a:t>
                      </a:r>
                      <a:r>
                        <a:rPr sz="1100" dirty="0">
                          <a:latin typeface="Arial"/>
                          <a:cs typeface="Arial"/>
                        </a:rPr>
                        <a:t>de</a:t>
                      </a:r>
                      <a:r>
                        <a:rPr sz="1100" spc="240" dirty="0">
                          <a:latin typeface="Arial"/>
                          <a:cs typeface="Arial"/>
                        </a:rPr>
                        <a:t>  </a:t>
                      </a:r>
                      <a:r>
                        <a:rPr sz="1100" dirty="0">
                          <a:latin typeface="Arial"/>
                          <a:cs typeface="Arial"/>
                        </a:rPr>
                        <a:t>l’Ecole</a:t>
                      </a:r>
                      <a:r>
                        <a:rPr sz="1100" spc="254" dirty="0">
                          <a:latin typeface="Arial"/>
                          <a:cs typeface="Arial"/>
                        </a:rPr>
                        <a:t>  </a:t>
                      </a:r>
                      <a:r>
                        <a:rPr sz="1100" spc="-25" dirty="0">
                          <a:latin typeface="Arial"/>
                          <a:cs typeface="Arial"/>
                        </a:rPr>
                        <a:t>de </a:t>
                      </a:r>
                      <a:r>
                        <a:rPr sz="1100" dirty="0">
                          <a:latin typeface="Arial"/>
                          <a:cs typeface="Arial"/>
                        </a:rPr>
                        <a:t>l’Annonciation.</a:t>
                      </a:r>
                      <a:r>
                        <a:rPr sz="1100" spc="400" dirty="0">
                          <a:latin typeface="Arial"/>
                          <a:cs typeface="Arial"/>
                        </a:rPr>
                        <a:t> </a:t>
                      </a:r>
                      <a:r>
                        <a:rPr sz="1100" dirty="0">
                          <a:latin typeface="Arial"/>
                          <a:cs typeface="Arial"/>
                        </a:rPr>
                        <a:t>Le</a:t>
                      </a:r>
                      <a:r>
                        <a:rPr sz="1100" spc="395" dirty="0">
                          <a:latin typeface="Arial"/>
                          <a:cs typeface="Arial"/>
                        </a:rPr>
                        <a:t> </a:t>
                      </a:r>
                      <a:r>
                        <a:rPr sz="1100" dirty="0">
                          <a:latin typeface="Arial"/>
                          <a:cs typeface="Arial"/>
                        </a:rPr>
                        <a:t>fossé</a:t>
                      </a:r>
                      <a:r>
                        <a:rPr sz="1100" spc="390" dirty="0">
                          <a:latin typeface="Arial"/>
                          <a:cs typeface="Arial"/>
                        </a:rPr>
                        <a:t> </a:t>
                      </a:r>
                      <a:r>
                        <a:rPr sz="1100" dirty="0">
                          <a:latin typeface="Arial"/>
                          <a:cs typeface="Arial"/>
                        </a:rPr>
                        <a:t>canalise</a:t>
                      </a:r>
                      <a:r>
                        <a:rPr sz="1100" spc="395" dirty="0">
                          <a:latin typeface="Arial"/>
                          <a:cs typeface="Arial"/>
                        </a:rPr>
                        <a:t> </a:t>
                      </a:r>
                      <a:r>
                        <a:rPr sz="1100" dirty="0">
                          <a:latin typeface="Arial"/>
                          <a:cs typeface="Arial"/>
                        </a:rPr>
                        <a:t>les</a:t>
                      </a:r>
                      <a:r>
                        <a:rPr sz="1100" spc="395" dirty="0">
                          <a:latin typeface="Arial"/>
                          <a:cs typeface="Arial"/>
                        </a:rPr>
                        <a:t> </a:t>
                      </a:r>
                      <a:r>
                        <a:rPr sz="1100" dirty="0">
                          <a:latin typeface="Arial"/>
                          <a:cs typeface="Arial"/>
                        </a:rPr>
                        <a:t>eaux</a:t>
                      </a:r>
                      <a:r>
                        <a:rPr sz="1100" spc="390" dirty="0">
                          <a:latin typeface="Arial"/>
                          <a:cs typeface="Arial"/>
                        </a:rPr>
                        <a:t> </a:t>
                      </a:r>
                      <a:r>
                        <a:rPr sz="1100" dirty="0">
                          <a:latin typeface="Arial"/>
                          <a:cs typeface="Arial"/>
                        </a:rPr>
                        <a:t>ruisselant</a:t>
                      </a:r>
                      <a:r>
                        <a:rPr sz="1100" spc="405" dirty="0">
                          <a:latin typeface="Arial"/>
                          <a:cs typeface="Arial"/>
                        </a:rPr>
                        <a:t> </a:t>
                      </a:r>
                      <a:r>
                        <a:rPr sz="1100" dirty="0">
                          <a:latin typeface="Arial"/>
                          <a:cs typeface="Arial"/>
                        </a:rPr>
                        <a:t>à</a:t>
                      </a:r>
                      <a:r>
                        <a:rPr sz="1100" spc="390" dirty="0">
                          <a:latin typeface="Arial"/>
                          <a:cs typeface="Arial"/>
                        </a:rPr>
                        <a:t> </a:t>
                      </a:r>
                      <a:r>
                        <a:rPr sz="1100" dirty="0">
                          <a:latin typeface="Arial"/>
                          <a:cs typeface="Arial"/>
                        </a:rPr>
                        <a:t>gauche</a:t>
                      </a:r>
                      <a:r>
                        <a:rPr sz="1100" spc="395" dirty="0">
                          <a:latin typeface="Arial"/>
                          <a:cs typeface="Arial"/>
                        </a:rPr>
                        <a:t> </a:t>
                      </a:r>
                      <a:r>
                        <a:rPr sz="1100" spc="-25" dirty="0">
                          <a:latin typeface="Arial"/>
                          <a:cs typeface="Arial"/>
                        </a:rPr>
                        <a:t>du </a:t>
                      </a:r>
                      <a:r>
                        <a:rPr sz="1100" dirty="0">
                          <a:latin typeface="Arial"/>
                          <a:cs typeface="Arial"/>
                        </a:rPr>
                        <a:t>chemin,</a:t>
                      </a:r>
                      <a:r>
                        <a:rPr sz="1100" spc="315" dirty="0">
                          <a:latin typeface="Arial"/>
                          <a:cs typeface="Arial"/>
                        </a:rPr>
                        <a:t> </a:t>
                      </a:r>
                      <a:r>
                        <a:rPr sz="1100" dirty="0">
                          <a:latin typeface="Arial"/>
                          <a:cs typeface="Arial"/>
                        </a:rPr>
                        <a:t>en</a:t>
                      </a:r>
                      <a:r>
                        <a:rPr sz="1100" spc="325" dirty="0">
                          <a:latin typeface="Arial"/>
                          <a:cs typeface="Arial"/>
                        </a:rPr>
                        <a:t> </a:t>
                      </a:r>
                      <a:r>
                        <a:rPr sz="1100" dirty="0">
                          <a:latin typeface="Arial"/>
                          <a:cs typeface="Arial"/>
                        </a:rPr>
                        <a:t>direction</a:t>
                      </a:r>
                      <a:r>
                        <a:rPr sz="1100" spc="320" dirty="0">
                          <a:latin typeface="Arial"/>
                          <a:cs typeface="Arial"/>
                        </a:rPr>
                        <a:t> </a:t>
                      </a:r>
                      <a:r>
                        <a:rPr sz="1100" dirty="0">
                          <a:latin typeface="Arial"/>
                          <a:cs typeface="Arial"/>
                        </a:rPr>
                        <a:t>de</a:t>
                      </a:r>
                      <a:r>
                        <a:rPr sz="1100" spc="325" dirty="0">
                          <a:latin typeface="Arial"/>
                          <a:cs typeface="Arial"/>
                        </a:rPr>
                        <a:t> </a:t>
                      </a:r>
                      <a:r>
                        <a:rPr sz="1100" dirty="0">
                          <a:latin typeface="Arial"/>
                          <a:cs typeface="Arial"/>
                        </a:rPr>
                        <a:t>Carrefour</a:t>
                      </a:r>
                      <a:r>
                        <a:rPr sz="1100" spc="320" dirty="0">
                          <a:latin typeface="Arial"/>
                          <a:cs typeface="Arial"/>
                        </a:rPr>
                        <a:t> </a:t>
                      </a:r>
                      <a:r>
                        <a:rPr sz="1100" dirty="0">
                          <a:latin typeface="Arial"/>
                          <a:cs typeface="Arial"/>
                        </a:rPr>
                        <a:t>Clermenceau.</a:t>
                      </a:r>
                      <a:r>
                        <a:rPr sz="1100" spc="325" dirty="0">
                          <a:latin typeface="Arial"/>
                          <a:cs typeface="Arial"/>
                        </a:rPr>
                        <a:t> </a:t>
                      </a:r>
                      <a:r>
                        <a:rPr sz="1100" dirty="0">
                          <a:latin typeface="Arial"/>
                          <a:cs typeface="Arial"/>
                        </a:rPr>
                        <a:t>Lexutoire</a:t>
                      </a:r>
                      <a:r>
                        <a:rPr sz="1100" spc="325" dirty="0">
                          <a:latin typeface="Arial"/>
                          <a:cs typeface="Arial"/>
                        </a:rPr>
                        <a:t> </a:t>
                      </a:r>
                      <a:r>
                        <a:rPr sz="1100" dirty="0">
                          <a:latin typeface="Arial"/>
                          <a:cs typeface="Arial"/>
                        </a:rPr>
                        <a:t>du</a:t>
                      </a:r>
                      <a:r>
                        <a:rPr sz="1100" spc="300" dirty="0">
                          <a:latin typeface="Arial"/>
                          <a:cs typeface="Arial"/>
                        </a:rPr>
                        <a:t> </a:t>
                      </a:r>
                      <a:r>
                        <a:rPr sz="1100" spc="-10" dirty="0">
                          <a:latin typeface="Arial"/>
                          <a:cs typeface="Arial"/>
                        </a:rPr>
                        <a:t>fossé </a:t>
                      </a:r>
                      <a:r>
                        <a:rPr sz="1100" dirty="0">
                          <a:latin typeface="Arial"/>
                          <a:cs typeface="Arial"/>
                        </a:rPr>
                        <a:t>arrive</a:t>
                      </a:r>
                      <a:r>
                        <a:rPr sz="1100" spc="-20" dirty="0">
                          <a:latin typeface="Arial"/>
                          <a:cs typeface="Arial"/>
                        </a:rPr>
                        <a:t> </a:t>
                      </a:r>
                      <a:r>
                        <a:rPr sz="1100" dirty="0">
                          <a:latin typeface="Arial"/>
                          <a:cs typeface="Arial"/>
                        </a:rPr>
                        <a:t>à</a:t>
                      </a:r>
                      <a:r>
                        <a:rPr sz="1100" spc="-25" dirty="0">
                          <a:latin typeface="Arial"/>
                          <a:cs typeface="Arial"/>
                        </a:rPr>
                        <a:t> </a:t>
                      </a:r>
                      <a:r>
                        <a:rPr sz="1100" dirty="0">
                          <a:latin typeface="Arial"/>
                          <a:cs typeface="Arial"/>
                        </a:rPr>
                        <a:t>la</a:t>
                      </a:r>
                      <a:r>
                        <a:rPr sz="1100" spc="-15" dirty="0">
                          <a:latin typeface="Arial"/>
                          <a:cs typeface="Arial"/>
                        </a:rPr>
                        <a:t> </a:t>
                      </a:r>
                      <a:r>
                        <a:rPr sz="1100" dirty="0">
                          <a:latin typeface="Arial"/>
                          <a:cs typeface="Arial"/>
                        </a:rPr>
                        <a:t>base</a:t>
                      </a:r>
                      <a:r>
                        <a:rPr sz="1100" spc="-25" dirty="0">
                          <a:latin typeface="Arial"/>
                          <a:cs typeface="Arial"/>
                        </a:rPr>
                        <a:t> </a:t>
                      </a:r>
                      <a:r>
                        <a:rPr sz="1100" dirty="0">
                          <a:latin typeface="Arial"/>
                          <a:cs typeface="Arial"/>
                        </a:rPr>
                        <a:t>du</a:t>
                      </a:r>
                      <a:r>
                        <a:rPr sz="1100" spc="260" dirty="0">
                          <a:latin typeface="Arial"/>
                          <a:cs typeface="Arial"/>
                        </a:rPr>
                        <a:t> </a:t>
                      </a:r>
                      <a:r>
                        <a:rPr sz="1100" dirty="0">
                          <a:latin typeface="Arial"/>
                          <a:cs typeface="Arial"/>
                        </a:rPr>
                        <a:t>radier</a:t>
                      </a:r>
                      <a:r>
                        <a:rPr sz="1100" spc="-10" dirty="0">
                          <a:latin typeface="Arial"/>
                          <a:cs typeface="Arial"/>
                        </a:rPr>
                        <a:t> </a:t>
                      </a:r>
                      <a:r>
                        <a:rPr sz="1100" dirty="0">
                          <a:latin typeface="Arial"/>
                          <a:cs typeface="Arial"/>
                        </a:rPr>
                        <a:t>du</a:t>
                      </a:r>
                      <a:r>
                        <a:rPr sz="1100" spc="-25" dirty="0">
                          <a:latin typeface="Arial"/>
                          <a:cs typeface="Arial"/>
                        </a:rPr>
                        <a:t> </a:t>
                      </a:r>
                      <a:r>
                        <a:rPr sz="1100" dirty="0">
                          <a:latin typeface="Arial"/>
                          <a:cs typeface="Arial"/>
                        </a:rPr>
                        <a:t>seuil</a:t>
                      </a:r>
                      <a:r>
                        <a:rPr sz="1100" spc="-20" dirty="0">
                          <a:latin typeface="Arial"/>
                          <a:cs typeface="Arial"/>
                        </a:rPr>
                        <a:t> </a:t>
                      </a:r>
                      <a:r>
                        <a:rPr sz="1100" dirty="0">
                          <a:latin typeface="Arial"/>
                          <a:cs typeface="Arial"/>
                        </a:rPr>
                        <a:t>gabion</a:t>
                      </a:r>
                      <a:r>
                        <a:rPr sz="1100" spc="-15" dirty="0">
                          <a:latin typeface="Arial"/>
                          <a:cs typeface="Arial"/>
                        </a:rPr>
                        <a:t> </a:t>
                      </a:r>
                      <a:r>
                        <a:rPr sz="1100" spc="-20" dirty="0">
                          <a:latin typeface="Arial"/>
                          <a:cs typeface="Arial"/>
                        </a:rPr>
                        <a:t>SG3.</a:t>
                      </a:r>
                      <a:endParaRPr sz="11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874982">
                <a:tc>
                  <a:txBody>
                    <a:bodyPr/>
                    <a:lstStyle/>
                    <a:p>
                      <a:pPr marL="67945">
                        <a:lnSpc>
                          <a:spcPts val="1245"/>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0"/>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ts val="1275"/>
                        </a:lnSpc>
                      </a:pPr>
                      <a:r>
                        <a:rPr sz="1100" dirty="0">
                          <a:latin typeface="Arial"/>
                          <a:cs typeface="Arial"/>
                        </a:rPr>
                        <a:t>Ce</a:t>
                      </a:r>
                      <a:r>
                        <a:rPr sz="1100" spc="-20" dirty="0">
                          <a:latin typeface="Arial"/>
                          <a:cs typeface="Arial"/>
                        </a:rPr>
                        <a:t> </a:t>
                      </a:r>
                      <a:r>
                        <a:rPr sz="1100" dirty="0">
                          <a:latin typeface="Arial"/>
                          <a:cs typeface="Arial"/>
                        </a:rPr>
                        <a:t>qui</a:t>
                      </a:r>
                      <a:r>
                        <a:rPr sz="1100" spc="-15" dirty="0">
                          <a:latin typeface="Arial"/>
                          <a:cs typeface="Arial"/>
                        </a:rPr>
                        <a:t> </a:t>
                      </a:r>
                      <a:r>
                        <a:rPr sz="1100" dirty="0">
                          <a:latin typeface="Arial"/>
                          <a:cs typeface="Arial"/>
                        </a:rPr>
                        <a:t>a</a:t>
                      </a:r>
                      <a:r>
                        <a:rPr sz="1100" spc="-20" dirty="0">
                          <a:latin typeface="Arial"/>
                          <a:cs typeface="Arial"/>
                        </a:rPr>
                        <a:t> </a:t>
                      </a:r>
                      <a:r>
                        <a:rPr sz="1100" dirty="0">
                          <a:latin typeface="Arial"/>
                          <a:cs typeface="Arial"/>
                        </a:rPr>
                        <a:t>motivé</a:t>
                      </a:r>
                      <a:r>
                        <a:rPr sz="1100" spc="-25" dirty="0">
                          <a:latin typeface="Arial"/>
                          <a:cs typeface="Arial"/>
                        </a:rPr>
                        <a:t> </a:t>
                      </a:r>
                      <a:r>
                        <a:rPr sz="1100" dirty="0">
                          <a:latin typeface="Arial"/>
                          <a:cs typeface="Arial"/>
                        </a:rPr>
                        <a:t>le</a:t>
                      </a:r>
                      <a:r>
                        <a:rPr sz="1100" spc="-15" dirty="0">
                          <a:latin typeface="Arial"/>
                          <a:cs typeface="Arial"/>
                        </a:rPr>
                        <a:t> </a:t>
                      </a:r>
                      <a:r>
                        <a:rPr sz="1100" dirty="0">
                          <a:latin typeface="Arial"/>
                          <a:cs typeface="Arial"/>
                        </a:rPr>
                        <a:t>choix</a:t>
                      </a:r>
                      <a:r>
                        <a:rPr sz="1100" spc="-2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ce</a:t>
                      </a:r>
                      <a:r>
                        <a:rPr sz="1100" spc="-15" dirty="0">
                          <a:latin typeface="Arial"/>
                          <a:cs typeface="Arial"/>
                        </a:rPr>
                        <a:t> </a:t>
                      </a:r>
                      <a:r>
                        <a:rPr sz="1100" dirty="0">
                          <a:latin typeface="Arial"/>
                          <a:cs typeface="Arial"/>
                        </a:rPr>
                        <a:t>site</a:t>
                      </a:r>
                      <a:r>
                        <a:rPr sz="1100" spc="-15" dirty="0">
                          <a:latin typeface="Arial"/>
                          <a:cs typeface="Arial"/>
                        </a:rPr>
                        <a:t> </a:t>
                      </a:r>
                      <a:r>
                        <a:rPr sz="1100" spc="-50" dirty="0">
                          <a:latin typeface="Arial"/>
                          <a:cs typeface="Arial"/>
                        </a:rPr>
                        <a:t>:</a:t>
                      </a:r>
                      <a:endParaRPr sz="1100" dirty="0">
                        <a:latin typeface="Arial"/>
                        <a:cs typeface="Arial"/>
                      </a:endParaRPr>
                    </a:p>
                    <a:p>
                      <a:pPr>
                        <a:lnSpc>
                          <a:spcPct val="100000"/>
                        </a:lnSpc>
                      </a:pPr>
                      <a:endParaRPr sz="1100" dirty="0">
                        <a:latin typeface="Times New Roman"/>
                        <a:cs typeface="Times New Roman"/>
                      </a:endParaRPr>
                    </a:p>
                    <a:p>
                      <a:pPr marL="68580" marR="62230" algn="just">
                        <a:lnSpc>
                          <a:spcPct val="95800"/>
                        </a:lnSpc>
                      </a:pPr>
                      <a:r>
                        <a:rPr sz="1100" dirty="0">
                          <a:latin typeface="Arial"/>
                          <a:cs typeface="Arial"/>
                        </a:rPr>
                        <a:t>Sur</a:t>
                      </a:r>
                      <a:r>
                        <a:rPr sz="1100" spc="125" dirty="0">
                          <a:latin typeface="Arial"/>
                          <a:cs typeface="Arial"/>
                        </a:rPr>
                        <a:t> </a:t>
                      </a:r>
                      <a:r>
                        <a:rPr sz="1100" dirty="0">
                          <a:latin typeface="Arial"/>
                          <a:cs typeface="Arial"/>
                        </a:rPr>
                        <a:t>le</a:t>
                      </a:r>
                      <a:r>
                        <a:rPr sz="1100" spc="100" dirty="0">
                          <a:latin typeface="Arial"/>
                          <a:cs typeface="Arial"/>
                        </a:rPr>
                        <a:t> </a:t>
                      </a:r>
                      <a:r>
                        <a:rPr sz="1100" dirty="0">
                          <a:latin typeface="Arial"/>
                          <a:cs typeface="Arial"/>
                        </a:rPr>
                        <a:t>même</a:t>
                      </a:r>
                      <a:r>
                        <a:rPr sz="1100" spc="114" dirty="0">
                          <a:latin typeface="Arial"/>
                          <a:cs typeface="Arial"/>
                        </a:rPr>
                        <a:t> </a:t>
                      </a:r>
                      <a:r>
                        <a:rPr sz="1100" dirty="0">
                          <a:latin typeface="Arial"/>
                          <a:cs typeface="Arial"/>
                        </a:rPr>
                        <a:t>site</a:t>
                      </a:r>
                      <a:r>
                        <a:rPr sz="1100" spc="105" dirty="0">
                          <a:latin typeface="Arial"/>
                          <a:cs typeface="Arial"/>
                        </a:rPr>
                        <a:t> </a:t>
                      </a:r>
                      <a:r>
                        <a:rPr sz="1100" dirty="0">
                          <a:latin typeface="Arial"/>
                          <a:cs typeface="Arial"/>
                        </a:rPr>
                        <a:t>de</a:t>
                      </a:r>
                      <a:r>
                        <a:rPr sz="1100" spc="110" dirty="0">
                          <a:latin typeface="Arial"/>
                          <a:cs typeface="Arial"/>
                        </a:rPr>
                        <a:t> </a:t>
                      </a:r>
                      <a:r>
                        <a:rPr sz="1100" dirty="0">
                          <a:latin typeface="Arial"/>
                          <a:cs typeface="Arial"/>
                        </a:rPr>
                        <a:t>Clermenceau,</a:t>
                      </a:r>
                      <a:r>
                        <a:rPr sz="1100" spc="120" dirty="0">
                          <a:latin typeface="Arial"/>
                          <a:cs typeface="Arial"/>
                        </a:rPr>
                        <a:t> </a:t>
                      </a:r>
                      <a:r>
                        <a:rPr sz="1100" dirty="0">
                          <a:latin typeface="Arial"/>
                          <a:cs typeface="Arial"/>
                        </a:rPr>
                        <a:t>il</a:t>
                      </a:r>
                      <a:r>
                        <a:rPr sz="1100" spc="120" dirty="0">
                          <a:latin typeface="Arial"/>
                          <a:cs typeface="Arial"/>
                        </a:rPr>
                        <a:t> </a:t>
                      </a:r>
                      <a:r>
                        <a:rPr sz="1100" dirty="0">
                          <a:latin typeface="Arial"/>
                          <a:cs typeface="Arial"/>
                        </a:rPr>
                        <a:t>a</a:t>
                      </a:r>
                      <a:r>
                        <a:rPr sz="1100" spc="105" dirty="0">
                          <a:latin typeface="Arial"/>
                          <a:cs typeface="Arial"/>
                        </a:rPr>
                        <a:t> </a:t>
                      </a:r>
                      <a:r>
                        <a:rPr sz="1100" dirty="0">
                          <a:latin typeface="Arial"/>
                          <a:cs typeface="Arial"/>
                        </a:rPr>
                        <a:t>été</a:t>
                      </a:r>
                      <a:r>
                        <a:rPr sz="1100" spc="110" dirty="0">
                          <a:latin typeface="Arial"/>
                          <a:cs typeface="Arial"/>
                        </a:rPr>
                        <a:t> </a:t>
                      </a:r>
                      <a:r>
                        <a:rPr sz="1100" dirty="0">
                          <a:latin typeface="Arial"/>
                          <a:cs typeface="Arial"/>
                        </a:rPr>
                        <a:t>réalisé</a:t>
                      </a:r>
                      <a:r>
                        <a:rPr sz="1100" spc="125" dirty="0">
                          <a:latin typeface="Arial"/>
                          <a:cs typeface="Arial"/>
                        </a:rPr>
                        <a:t> </a:t>
                      </a:r>
                      <a:r>
                        <a:rPr sz="1100" dirty="0">
                          <a:latin typeface="Arial"/>
                          <a:cs typeface="Arial"/>
                        </a:rPr>
                        <a:t>deux</a:t>
                      </a:r>
                      <a:r>
                        <a:rPr sz="1100" spc="105" dirty="0">
                          <a:latin typeface="Arial"/>
                          <a:cs typeface="Arial"/>
                        </a:rPr>
                        <a:t> </a:t>
                      </a:r>
                      <a:r>
                        <a:rPr sz="1100" dirty="0">
                          <a:latin typeface="Arial"/>
                          <a:cs typeface="Arial"/>
                        </a:rPr>
                        <a:t>seuils</a:t>
                      </a:r>
                      <a:r>
                        <a:rPr sz="1100" spc="114" dirty="0">
                          <a:latin typeface="Arial"/>
                          <a:cs typeface="Arial"/>
                        </a:rPr>
                        <a:t> </a:t>
                      </a:r>
                      <a:r>
                        <a:rPr sz="1100" spc="-10" dirty="0">
                          <a:latin typeface="Arial"/>
                          <a:cs typeface="Arial"/>
                        </a:rPr>
                        <a:t>gabions </a:t>
                      </a:r>
                      <a:r>
                        <a:rPr sz="1100" dirty="0">
                          <a:latin typeface="Arial"/>
                          <a:cs typeface="Arial"/>
                        </a:rPr>
                        <a:t>(SG2</a:t>
                      </a:r>
                      <a:r>
                        <a:rPr sz="1100" spc="480" dirty="0">
                          <a:latin typeface="Arial"/>
                          <a:cs typeface="Arial"/>
                        </a:rPr>
                        <a:t> </a:t>
                      </a:r>
                      <a:r>
                        <a:rPr sz="1100" dirty="0">
                          <a:latin typeface="Arial"/>
                          <a:cs typeface="Arial"/>
                        </a:rPr>
                        <a:t>et</a:t>
                      </a:r>
                      <a:r>
                        <a:rPr sz="1100" spc="490" dirty="0">
                          <a:latin typeface="Arial"/>
                          <a:cs typeface="Arial"/>
                        </a:rPr>
                        <a:t> </a:t>
                      </a:r>
                      <a:r>
                        <a:rPr sz="1100" dirty="0">
                          <a:latin typeface="Arial"/>
                          <a:cs typeface="Arial"/>
                        </a:rPr>
                        <a:t>SG3)</a:t>
                      </a:r>
                      <a:r>
                        <a:rPr sz="1100" spc="490" dirty="0">
                          <a:latin typeface="Arial"/>
                          <a:cs typeface="Arial"/>
                        </a:rPr>
                        <a:t> </a:t>
                      </a:r>
                      <a:r>
                        <a:rPr sz="1100" dirty="0">
                          <a:latin typeface="Arial"/>
                          <a:cs typeface="Arial"/>
                        </a:rPr>
                        <a:t>dans</a:t>
                      </a:r>
                      <a:r>
                        <a:rPr sz="1100" spc="484" dirty="0">
                          <a:latin typeface="Arial"/>
                          <a:cs typeface="Arial"/>
                        </a:rPr>
                        <a:t> </a:t>
                      </a:r>
                      <a:r>
                        <a:rPr sz="1100" dirty="0">
                          <a:latin typeface="Arial"/>
                          <a:cs typeface="Arial"/>
                        </a:rPr>
                        <a:t>une</a:t>
                      </a:r>
                      <a:r>
                        <a:rPr sz="1100" spc="490" dirty="0">
                          <a:latin typeface="Arial"/>
                          <a:cs typeface="Arial"/>
                        </a:rPr>
                        <a:t> </a:t>
                      </a:r>
                      <a:r>
                        <a:rPr sz="1100" dirty="0">
                          <a:latin typeface="Arial"/>
                          <a:cs typeface="Arial"/>
                        </a:rPr>
                        <a:t>ravine</a:t>
                      </a:r>
                      <a:r>
                        <a:rPr sz="1100" spc="484" dirty="0">
                          <a:latin typeface="Arial"/>
                          <a:cs typeface="Arial"/>
                        </a:rPr>
                        <a:t> </a:t>
                      </a:r>
                      <a:r>
                        <a:rPr sz="1100" dirty="0">
                          <a:latin typeface="Arial"/>
                          <a:cs typeface="Arial"/>
                        </a:rPr>
                        <a:t>perpendiculaire</a:t>
                      </a:r>
                      <a:r>
                        <a:rPr sz="1100" spc="495" dirty="0">
                          <a:latin typeface="Arial"/>
                          <a:cs typeface="Arial"/>
                        </a:rPr>
                        <a:t> </a:t>
                      </a:r>
                      <a:r>
                        <a:rPr sz="1100" dirty="0">
                          <a:latin typeface="Arial"/>
                          <a:cs typeface="Arial"/>
                        </a:rPr>
                        <a:t>au</a:t>
                      </a:r>
                      <a:r>
                        <a:rPr sz="1100" spc="484" dirty="0">
                          <a:latin typeface="Arial"/>
                          <a:cs typeface="Arial"/>
                        </a:rPr>
                        <a:t> </a:t>
                      </a:r>
                      <a:r>
                        <a:rPr sz="1100" dirty="0">
                          <a:latin typeface="Arial"/>
                          <a:cs typeface="Arial"/>
                        </a:rPr>
                        <a:t>chemin</a:t>
                      </a:r>
                      <a:r>
                        <a:rPr sz="1100" spc="480" dirty="0">
                          <a:latin typeface="Arial"/>
                          <a:cs typeface="Arial"/>
                        </a:rPr>
                        <a:t> </a:t>
                      </a:r>
                      <a:r>
                        <a:rPr sz="1100" dirty="0">
                          <a:latin typeface="Arial"/>
                          <a:cs typeface="Arial"/>
                        </a:rPr>
                        <a:t>et</a:t>
                      </a:r>
                      <a:r>
                        <a:rPr sz="1100" spc="490" dirty="0">
                          <a:latin typeface="Arial"/>
                          <a:cs typeface="Arial"/>
                        </a:rPr>
                        <a:t> </a:t>
                      </a:r>
                      <a:r>
                        <a:rPr sz="1100" spc="-25" dirty="0">
                          <a:latin typeface="Arial"/>
                          <a:cs typeface="Arial"/>
                        </a:rPr>
                        <a:t>la </a:t>
                      </a:r>
                      <a:r>
                        <a:rPr sz="1100" dirty="0">
                          <a:latin typeface="Arial"/>
                          <a:cs typeface="Arial"/>
                        </a:rPr>
                        <a:t>construction</a:t>
                      </a:r>
                      <a:r>
                        <a:rPr sz="1100" spc="285" dirty="0">
                          <a:latin typeface="Arial"/>
                          <a:cs typeface="Arial"/>
                        </a:rPr>
                        <a:t> </a:t>
                      </a:r>
                      <a:r>
                        <a:rPr sz="1100" dirty="0">
                          <a:latin typeface="Arial"/>
                          <a:cs typeface="Arial"/>
                        </a:rPr>
                        <a:t>d’un</a:t>
                      </a:r>
                      <a:r>
                        <a:rPr sz="1100" spc="275" dirty="0">
                          <a:latin typeface="Arial"/>
                          <a:cs typeface="Arial"/>
                        </a:rPr>
                        <a:t> </a:t>
                      </a:r>
                      <a:r>
                        <a:rPr sz="1100" dirty="0">
                          <a:latin typeface="Arial"/>
                          <a:cs typeface="Arial"/>
                        </a:rPr>
                        <a:t>tronçon</a:t>
                      </a:r>
                      <a:r>
                        <a:rPr sz="1100" spc="290" dirty="0">
                          <a:latin typeface="Arial"/>
                          <a:cs typeface="Arial"/>
                        </a:rPr>
                        <a:t> </a:t>
                      </a:r>
                      <a:r>
                        <a:rPr sz="1100" dirty="0">
                          <a:latin typeface="Arial"/>
                          <a:cs typeface="Arial"/>
                        </a:rPr>
                        <a:t>de</a:t>
                      </a:r>
                      <a:r>
                        <a:rPr sz="1100" spc="275" dirty="0">
                          <a:latin typeface="Arial"/>
                          <a:cs typeface="Arial"/>
                        </a:rPr>
                        <a:t> </a:t>
                      </a:r>
                      <a:r>
                        <a:rPr sz="1100" dirty="0">
                          <a:latin typeface="Arial"/>
                          <a:cs typeface="Arial"/>
                        </a:rPr>
                        <a:t>fossé</a:t>
                      </a:r>
                      <a:r>
                        <a:rPr sz="1100" spc="265" dirty="0">
                          <a:latin typeface="Arial"/>
                          <a:cs typeface="Arial"/>
                        </a:rPr>
                        <a:t> </a:t>
                      </a:r>
                      <a:r>
                        <a:rPr sz="1100" dirty="0">
                          <a:latin typeface="Arial"/>
                          <a:cs typeface="Arial"/>
                        </a:rPr>
                        <a:t>trapézoïdal</a:t>
                      </a:r>
                      <a:r>
                        <a:rPr sz="1100" spc="285" dirty="0">
                          <a:latin typeface="Arial"/>
                          <a:cs typeface="Arial"/>
                        </a:rPr>
                        <a:t> </a:t>
                      </a:r>
                      <a:r>
                        <a:rPr sz="1100" dirty="0">
                          <a:latin typeface="Arial"/>
                          <a:cs typeface="Arial"/>
                        </a:rPr>
                        <a:t>(FT12)</a:t>
                      </a:r>
                      <a:r>
                        <a:rPr sz="1100" spc="285" dirty="0">
                          <a:latin typeface="Arial"/>
                          <a:cs typeface="Arial"/>
                        </a:rPr>
                        <a:t> </a:t>
                      </a:r>
                      <a:r>
                        <a:rPr sz="1100" dirty="0">
                          <a:latin typeface="Arial"/>
                          <a:cs typeface="Arial"/>
                        </a:rPr>
                        <a:t>canalisant</a:t>
                      </a:r>
                      <a:r>
                        <a:rPr sz="1100" spc="280" dirty="0">
                          <a:latin typeface="Arial"/>
                          <a:cs typeface="Arial"/>
                        </a:rPr>
                        <a:t> </a:t>
                      </a:r>
                      <a:r>
                        <a:rPr sz="1100" spc="-25" dirty="0">
                          <a:latin typeface="Arial"/>
                          <a:cs typeface="Arial"/>
                        </a:rPr>
                        <a:t>les </a:t>
                      </a:r>
                      <a:r>
                        <a:rPr sz="1100" dirty="0">
                          <a:latin typeface="Arial"/>
                          <a:cs typeface="Arial"/>
                        </a:rPr>
                        <a:t>eaux</a:t>
                      </a:r>
                      <a:r>
                        <a:rPr sz="1100" spc="-2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ruissellement</a:t>
                      </a:r>
                      <a:r>
                        <a:rPr sz="1100" spc="-25" dirty="0">
                          <a:latin typeface="Arial"/>
                          <a:cs typeface="Arial"/>
                        </a:rPr>
                        <a:t> </a:t>
                      </a:r>
                      <a:r>
                        <a:rPr sz="1100" dirty="0">
                          <a:latin typeface="Arial"/>
                          <a:cs typeface="Arial"/>
                        </a:rPr>
                        <a:t>du</a:t>
                      </a:r>
                      <a:r>
                        <a:rPr sz="1100" spc="-25" dirty="0">
                          <a:latin typeface="Arial"/>
                          <a:cs typeface="Arial"/>
                        </a:rPr>
                        <a:t> </a:t>
                      </a:r>
                      <a:r>
                        <a:rPr sz="1100" spc="-10" dirty="0">
                          <a:latin typeface="Arial"/>
                          <a:cs typeface="Arial"/>
                        </a:rPr>
                        <a:t>chemin.</a:t>
                      </a:r>
                      <a:endParaRPr sz="1100" dirty="0">
                        <a:latin typeface="Arial"/>
                        <a:cs typeface="Arial"/>
                      </a:endParaRPr>
                    </a:p>
                    <a:p>
                      <a:pPr marL="163195" indent="-94615" algn="just">
                        <a:lnSpc>
                          <a:spcPts val="1235"/>
                        </a:lnSpc>
                        <a:buChar char="-"/>
                        <a:tabLst>
                          <a:tab pos="163195" algn="l"/>
                        </a:tabLst>
                      </a:pPr>
                      <a:r>
                        <a:rPr sz="1100" dirty="0">
                          <a:latin typeface="Arial"/>
                          <a:cs typeface="Arial"/>
                        </a:rPr>
                        <a:t>L’objectif</a:t>
                      </a:r>
                      <a:r>
                        <a:rPr sz="1100" spc="55" dirty="0">
                          <a:latin typeface="Arial"/>
                          <a:cs typeface="Arial"/>
                        </a:rPr>
                        <a:t> </a:t>
                      </a:r>
                      <a:r>
                        <a:rPr sz="1100" dirty="0">
                          <a:latin typeface="Arial"/>
                          <a:cs typeface="Arial"/>
                        </a:rPr>
                        <a:t>est</a:t>
                      </a:r>
                      <a:r>
                        <a:rPr sz="1100" spc="60" dirty="0">
                          <a:latin typeface="Arial"/>
                          <a:cs typeface="Arial"/>
                        </a:rPr>
                        <a:t> </a:t>
                      </a:r>
                      <a:r>
                        <a:rPr sz="1100" dirty="0">
                          <a:latin typeface="Arial"/>
                          <a:cs typeface="Arial"/>
                        </a:rPr>
                        <a:t>de</a:t>
                      </a:r>
                      <a:r>
                        <a:rPr sz="1100" spc="45" dirty="0">
                          <a:latin typeface="Arial"/>
                          <a:cs typeface="Arial"/>
                        </a:rPr>
                        <a:t> </a:t>
                      </a:r>
                      <a:r>
                        <a:rPr sz="1100" dirty="0">
                          <a:latin typeface="Arial"/>
                          <a:cs typeface="Arial"/>
                        </a:rPr>
                        <a:t>limiter</a:t>
                      </a:r>
                      <a:r>
                        <a:rPr sz="1100" spc="45" dirty="0">
                          <a:latin typeface="Arial"/>
                          <a:cs typeface="Arial"/>
                        </a:rPr>
                        <a:t> </a:t>
                      </a:r>
                      <a:r>
                        <a:rPr sz="1100" dirty="0">
                          <a:latin typeface="Arial"/>
                          <a:cs typeface="Arial"/>
                        </a:rPr>
                        <a:t>le</a:t>
                      </a:r>
                      <a:r>
                        <a:rPr sz="1100" spc="55" dirty="0">
                          <a:latin typeface="Arial"/>
                          <a:cs typeface="Arial"/>
                        </a:rPr>
                        <a:t> </a:t>
                      </a:r>
                      <a:r>
                        <a:rPr sz="1100" dirty="0">
                          <a:latin typeface="Arial"/>
                          <a:cs typeface="Arial"/>
                        </a:rPr>
                        <a:t>ravinement</a:t>
                      </a:r>
                      <a:r>
                        <a:rPr sz="1100" spc="50" dirty="0">
                          <a:latin typeface="Arial"/>
                          <a:cs typeface="Arial"/>
                        </a:rPr>
                        <a:t> </a:t>
                      </a:r>
                      <a:r>
                        <a:rPr sz="1100" dirty="0">
                          <a:latin typeface="Arial"/>
                          <a:cs typeface="Arial"/>
                        </a:rPr>
                        <a:t>du</a:t>
                      </a:r>
                      <a:r>
                        <a:rPr sz="1100" spc="45" dirty="0">
                          <a:latin typeface="Arial"/>
                          <a:cs typeface="Arial"/>
                        </a:rPr>
                        <a:t> </a:t>
                      </a:r>
                      <a:r>
                        <a:rPr sz="1100" dirty="0">
                          <a:latin typeface="Arial"/>
                          <a:cs typeface="Arial"/>
                        </a:rPr>
                        <a:t>chemin</a:t>
                      </a:r>
                      <a:r>
                        <a:rPr sz="1100" spc="55" dirty="0">
                          <a:latin typeface="Arial"/>
                          <a:cs typeface="Arial"/>
                        </a:rPr>
                        <a:t> </a:t>
                      </a:r>
                      <a:r>
                        <a:rPr sz="1100" dirty="0">
                          <a:latin typeface="Arial"/>
                          <a:cs typeface="Arial"/>
                        </a:rPr>
                        <a:t>sur</a:t>
                      </a:r>
                      <a:r>
                        <a:rPr sz="1100" spc="55" dirty="0">
                          <a:latin typeface="Arial"/>
                          <a:cs typeface="Arial"/>
                        </a:rPr>
                        <a:t> </a:t>
                      </a:r>
                      <a:r>
                        <a:rPr sz="1100" dirty="0">
                          <a:latin typeface="Arial"/>
                          <a:cs typeface="Arial"/>
                        </a:rPr>
                        <a:t>le</a:t>
                      </a:r>
                      <a:r>
                        <a:rPr sz="1100" spc="50" dirty="0">
                          <a:latin typeface="Arial"/>
                          <a:cs typeface="Arial"/>
                        </a:rPr>
                        <a:t> </a:t>
                      </a:r>
                      <a:r>
                        <a:rPr sz="1100" dirty="0">
                          <a:latin typeface="Arial"/>
                          <a:cs typeface="Arial"/>
                        </a:rPr>
                        <a:t>côté</a:t>
                      </a:r>
                      <a:r>
                        <a:rPr sz="1100" spc="55" dirty="0">
                          <a:latin typeface="Arial"/>
                          <a:cs typeface="Arial"/>
                        </a:rPr>
                        <a:t> </a:t>
                      </a:r>
                      <a:r>
                        <a:rPr sz="1100" dirty="0">
                          <a:latin typeface="Arial"/>
                          <a:cs typeface="Arial"/>
                        </a:rPr>
                        <a:t>en</a:t>
                      </a:r>
                      <a:r>
                        <a:rPr sz="1100" spc="50" dirty="0">
                          <a:latin typeface="Arial"/>
                          <a:cs typeface="Arial"/>
                        </a:rPr>
                        <a:t> </a:t>
                      </a:r>
                      <a:r>
                        <a:rPr sz="1100" spc="-10" dirty="0" err="1">
                          <a:latin typeface="Arial"/>
                          <a:cs typeface="Arial"/>
                        </a:rPr>
                        <a:t>devers</a:t>
                      </a:r>
                      <a:r>
                        <a:rPr sz="1100" spc="-10" dirty="0">
                          <a:latin typeface="Arial"/>
                          <a:cs typeface="Arial"/>
                        </a:rPr>
                        <a:t>,</a:t>
                      </a:r>
                      <a:r>
                        <a:rPr lang="fr-FR" sz="1100" spc="-10" dirty="0">
                          <a:latin typeface="Arial"/>
                          <a:cs typeface="Arial"/>
                        </a:rPr>
                        <a:t> </a:t>
                      </a:r>
                      <a:r>
                        <a:rPr sz="1100" dirty="0" err="1">
                          <a:latin typeface="Arial"/>
                          <a:cs typeface="Arial"/>
                        </a:rPr>
                        <a:t>où</a:t>
                      </a:r>
                      <a:r>
                        <a:rPr sz="1100" spc="5" dirty="0">
                          <a:latin typeface="Arial"/>
                          <a:cs typeface="Arial"/>
                        </a:rPr>
                        <a:t> </a:t>
                      </a:r>
                      <a:r>
                        <a:rPr sz="1100" dirty="0">
                          <a:latin typeface="Arial"/>
                          <a:cs typeface="Arial"/>
                        </a:rPr>
                        <a:t>dévalent les eaux</a:t>
                      </a:r>
                      <a:r>
                        <a:rPr sz="1100" spc="-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ruissellement chargées</a:t>
                      </a:r>
                      <a:r>
                        <a:rPr sz="1100" spc="-15"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sédiments. C’est </a:t>
                      </a:r>
                      <a:r>
                        <a:rPr sz="1100" spc="-25" dirty="0">
                          <a:latin typeface="Arial"/>
                          <a:cs typeface="Arial"/>
                        </a:rPr>
                        <a:t>une </a:t>
                      </a:r>
                      <a:r>
                        <a:rPr sz="1100" dirty="0">
                          <a:latin typeface="Arial"/>
                          <a:cs typeface="Arial"/>
                        </a:rPr>
                        <a:t>source</a:t>
                      </a:r>
                      <a:r>
                        <a:rPr sz="1100" spc="10" dirty="0">
                          <a:latin typeface="Arial"/>
                          <a:cs typeface="Arial"/>
                        </a:rPr>
                        <a:t> </a:t>
                      </a:r>
                      <a:r>
                        <a:rPr sz="1100" dirty="0">
                          <a:latin typeface="Arial"/>
                          <a:cs typeface="Arial"/>
                        </a:rPr>
                        <a:t>d’érosion</a:t>
                      </a:r>
                      <a:r>
                        <a:rPr sz="1100" spc="10" dirty="0">
                          <a:latin typeface="Arial"/>
                          <a:cs typeface="Arial"/>
                        </a:rPr>
                        <a:t> </a:t>
                      </a:r>
                      <a:r>
                        <a:rPr sz="1100" dirty="0">
                          <a:latin typeface="Arial"/>
                          <a:cs typeface="Arial"/>
                        </a:rPr>
                        <a:t>importante,</a:t>
                      </a:r>
                      <a:r>
                        <a:rPr sz="1100" spc="5" dirty="0">
                          <a:latin typeface="Arial"/>
                          <a:cs typeface="Arial"/>
                        </a:rPr>
                        <a:t> </a:t>
                      </a:r>
                      <a:r>
                        <a:rPr sz="1100" dirty="0">
                          <a:latin typeface="Arial"/>
                          <a:cs typeface="Arial"/>
                        </a:rPr>
                        <a:t>détruisant</a:t>
                      </a:r>
                      <a:r>
                        <a:rPr sz="1100" spc="10" dirty="0">
                          <a:latin typeface="Arial"/>
                          <a:cs typeface="Arial"/>
                        </a:rPr>
                        <a:t> </a:t>
                      </a:r>
                      <a:r>
                        <a:rPr sz="1100" dirty="0">
                          <a:latin typeface="Arial"/>
                          <a:cs typeface="Arial"/>
                        </a:rPr>
                        <a:t>rapidement</a:t>
                      </a:r>
                      <a:r>
                        <a:rPr sz="1100" spc="15" dirty="0">
                          <a:latin typeface="Arial"/>
                          <a:cs typeface="Arial"/>
                        </a:rPr>
                        <a:t> </a:t>
                      </a:r>
                      <a:r>
                        <a:rPr sz="1100" dirty="0">
                          <a:latin typeface="Arial"/>
                          <a:cs typeface="Arial"/>
                        </a:rPr>
                        <a:t>la couche</a:t>
                      </a:r>
                      <a:r>
                        <a:rPr sz="1100" spc="10" dirty="0">
                          <a:latin typeface="Arial"/>
                          <a:cs typeface="Arial"/>
                        </a:rPr>
                        <a:t> </a:t>
                      </a:r>
                      <a:r>
                        <a:rPr sz="1100" dirty="0">
                          <a:latin typeface="Arial"/>
                          <a:cs typeface="Arial"/>
                        </a:rPr>
                        <a:t>de</a:t>
                      </a:r>
                      <a:r>
                        <a:rPr sz="1100" spc="-5" dirty="0">
                          <a:latin typeface="Arial"/>
                          <a:cs typeface="Arial"/>
                        </a:rPr>
                        <a:t> </a:t>
                      </a:r>
                      <a:r>
                        <a:rPr sz="1100" spc="-10" dirty="0">
                          <a:latin typeface="Arial"/>
                          <a:cs typeface="Arial"/>
                        </a:rPr>
                        <a:t>remblai </a:t>
                      </a:r>
                      <a:r>
                        <a:rPr sz="1100" dirty="0">
                          <a:latin typeface="Arial"/>
                          <a:cs typeface="Arial"/>
                        </a:rPr>
                        <a:t>de</a:t>
                      </a:r>
                      <a:r>
                        <a:rPr sz="1100" spc="-10" dirty="0">
                          <a:latin typeface="Arial"/>
                          <a:cs typeface="Arial"/>
                        </a:rPr>
                        <a:t> </a:t>
                      </a:r>
                      <a:r>
                        <a:rPr sz="1100" dirty="0">
                          <a:latin typeface="Arial"/>
                          <a:cs typeface="Arial"/>
                        </a:rPr>
                        <a:t>la</a:t>
                      </a:r>
                      <a:r>
                        <a:rPr sz="1100" spc="-10" dirty="0">
                          <a:latin typeface="Arial"/>
                          <a:cs typeface="Arial"/>
                        </a:rPr>
                        <a:t> chaussée.</a:t>
                      </a:r>
                      <a:endParaRPr sz="1100" dirty="0">
                        <a:latin typeface="Arial"/>
                        <a:cs typeface="Arial"/>
                      </a:endParaRPr>
                    </a:p>
                    <a:p>
                      <a:pPr marL="68580" marR="62230" indent="113664" algn="just">
                        <a:lnSpc>
                          <a:spcPts val="1260"/>
                        </a:lnSpc>
                        <a:spcBef>
                          <a:spcPts val="30"/>
                        </a:spcBef>
                        <a:buChar char="-"/>
                        <a:tabLst>
                          <a:tab pos="182245" algn="l"/>
                        </a:tabLst>
                      </a:pPr>
                      <a:r>
                        <a:rPr sz="1100" dirty="0">
                          <a:latin typeface="Arial"/>
                          <a:cs typeface="Arial"/>
                        </a:rPr>
                        <a:t>D’autre</a:t>
                      </a:r>
                      <a:r>
                        <a:rPr sz="1100" spc="190" dirty="0">
                          <a:latin typeface="Arial"/>
                          <a:cs typeface="Arial"/>
                        </a:rPr>
                        <a:t> </a:t>
                      </a:r>
                      <a:r>
                        <a:rPr sz="1100" dirty="0">
                          <a:latin typeface="Arial"/>
                          <a:cs typeface="Arial"/>
                        </a:rPr>
                        <a:t>part,</a:t>
                      </a:r>
                      <a:r>
                        <a:rPr sz="1100" spc="204" dirty="0">
                          <a:latin typeface="Arial"/>
                          <a:cs typeface="Arial"/>
                        </a:rPr>
                        <a:t> </a:t>
                      </a:r>
                      <a:r>
                        <a:rPr sz="1100" dirty="0">
                          <a:latin typeface="Arial"/>
                          <a:cs typeface="Arial"/>
                        </a:rPr>
                        <a:t>ce</a:t>
                      </a:r>
                      <a:r>
                        <a:rPr sz="1100" spc="195" dirty="0">
                          <a:latin typeface="Arial"/>
                          <a:cs typeface="Arial"/>
                        </a:rPr>
                        <a:t> </a:t>
                      </a:r>
                      <a:r>
                        <a:rPr sz="1100" dirty="0">
                          <a:latin typeface="Arial"/>
                          <a:cs typeface="Arial"/>
                        </a:rPr>
                        <a:t>chemin</a:t>
                      </a:r>
                      <a:r>
                        <a:rPr sz="1100" spc="210" dirty="0">
                          <a:latin typeface="Arial"/>
                          <a:cs typeface="Arial"/>
                        </a:rPr>
                        <a:t> </a:t>
                      </a:r>
                      <a:r>
                        <a:rPr sz="1100" dirty="0">
                          <a:latin typeface="Arial"/>
                          <a:cs typeface="Arial"/>
                        </a:rPr>
                        <a:t>tracé</a:t>
                      </a:r>
                      <a:r>
                        <a:rPr sz="1100" spc="204" dirty="0">
                          <a:latin typeface="Arial"/>
                          <a:cs typeface="Arial"/>
                        </a:rPr>
                        <a:t> </a:t>
                      </a:r>
                      <a:r>
                        <a:rPr sz="1100" dirty="0">
                          <a:latin typeface="Arial"/>
                          <a:cs typeface="Arial"/>
                        </a:rPr>
                        <a:t>il</a:t>
                      </a:r>
                      <a:r>
                        <a:rPr sz="1100" spc="190" dirty="0">
                          <a:latin typeface="Arial"/>
                          <a:cs typeface="Arial"/>
                        </a:rPr>
                        <a:t> </a:t>
                      </a:r>
                      <a:r>
                        <a:rPr sz="1100" dirty="0">
                          <a:latin typeface="Arial"/>
                          <a:cs typeface="Arial"/>
                        </a:rPr>
                        <a:t>y</a:t>
                      </a:r>
                      <a:r>
                        <a:rPr sz="1100" spc="210" dirty="0">
                          <a:latin typeface="Arial"/>
                          <a:cs typeface="Arial"/>
                        </a:rPr>
                        <a:t> </a:t>
                      </a:r>
                      <a:r>
                        <a:rPr sz="1100" dirty="0">
                          <a:latin typeface="Arial"/>
                          <a:cs typeface="Arial"/>
                        </a:rPr>
                        <a:t>a</a:t>
                      </a:r>
                      <a:r>
                        <a:rPr sz="1100" spc="195" dirty="0">
                          <a:latin typeface="Arial"/>
                          <a:cs typeface="Arial"/>
                        </a:rPr>
                        <a:t> </a:t>
                      </a:r>
                      <a:r>
                        <a:rPr sz="1100" dirty="0">
                          <a:latin typeface="Arial"/>
                          <a:cs typeface="Arial"/>
                        </a:rPr>
                        <a:t>3</a:t>
                      </a:r>
                      <a:r>
                        <a:rPr sz="1100" spc="195" dirty="0">
                          <a:latin typeface="Arial"/>
                          <a:cs typeface="Arial"/>
                        </a:rPr>
                        <a:t> </a:t>
                      </a:r>
                      <a:r>
                        <a:rPr sz="1100" dirty="0">
                          <a:latin typeface="Arial"/>
                          <a:cs typeface="Arial"/>
                        </a:rPr>
                        <a:t>ans</a:t>
                      </a:r>
                      <a:r>
                        <a:rPr sz="1100" spc="200" dirty="0">
                          <a:latin typeface="Arial"/>
                          <a:cs typeface="Arial"/>
                        </a:rPr>
                        <a:t> </a:t>
                      </a:r>
                      <a:r>
                        <a:rPr sz="1100" dirty="0">
                          <a:latin typeface="Arial"/>
                          <a:cs typeface="Arial"/>
                        </a:rPr>
                        <a:t>avec</a:t>
                      </a:r>
                      <a:r>
                        <a:rPr sz="1100" spc="204" dirty="0">
                          <a:latin typeface="Arial"/>
                          <a:cs typeface="Arial"/>
                        </a:rPr>
                        <a:t> </a:t>
                      </a:r>
                      <a:r>
                        <a:rPr sz="1100" dirty="0">
                          <a:latin typeface="Arial"/>
                          <a:cs typeface="Arial"/>
                        </a:rPr>
                        <a:t>un</a:t>
                      </a:r>
                      <a:r>
                        <a:rPr sz="1100" spc="195" dirty="0">
                          <a:latin typeface="Arial"/>
                          <a:cs typeface="Arial"/>
                        </a:rPr>
                        <a:t> </a:t>
                      </a:r>
                      <a:r>
                        <a:rPr sz="1100" dirty="0">
                          <a:latin typeface="Arial"/>
                          <a:cs typeface="Arial"/>
                        </a:rPr>
                        <a:t>grader</a:t>
                      </a:r>
                      <a:r>
                        <a:rPr sz="1100" spc="200" dirty="0">
                          <a:latin typeface="Arial"/>
                          <a:cs typeface="Arial"/>
                        </a:rPr>
                        <a:t> </a:t>
                      </a:r>
                      <a:r>
                        <a:rPr sz="1100" dirty="0">
                          <a:latin typeface="Arial"/>
                          <a:cs typeface="Arial"/>
                        </a:rPr>
                        <a:t>doit</a:t>
                      </a:r>
                      <a:r>
                        <a:rPr sz="1100" spc="204" dirty="0">
                          <a:latin typeface="Arial"/>
                          <a:cs typeface="Arial"/>
                        </a:rPr>
                        <a:t> </a:t>
                      </a:r>
                      <a:r>
                        <a:rPr sz="1100" spc="-20" dirty="0">
                          <a:latin typeface="Arial"/>
                          <a:cs typeface="Arial"/>
                        </a:rPr>
                        <a:t>être </a:t>
                      </a:r>
                      <a:r>
                        <a:rPr sz="1100" dirty="0">
                          <a:latin typeface="Arial"/>
                          <a:cs typeface="Arial"/>
                        </a:rPr>
                        <a:t>aménagé</a:t>
                      </a:r>
                      <a:r>
                        <a:rPr sz="1100" spc="145" dirty="0">
                          <a:latin typeface="Arial"/>
                          <a:cs typeface="Arial"/>
                        </a:rPr>
                        <a:t> </a:t>
                      </a:r>
                      <a:r>
                        <a:rPr sz="1100" dirty="0">
                          <a:latin typeface="Arial"/>
                          <a:cs typeface="Arial"/>
                        </a:rPr>
                        <a:t>pour</a:t>
                      </a:r>
                      <a:r>
                        <a:rPr sz="1100" spc="145" dirty="0">
                          <a:latin typeface="Arial"/>
                          <a:cs typeface="Arial"/>
                        </a:rPr>
                        <a:t> </a:t>
                      </a:r>
                      <a:r>
                        <a:rPr sz="1100" dirty="0">
                          <a:latin typeface="Arial"/>
                          <a:cs typeface="Arial"/>
                        </a:rPr>
                        <a:t>canaliser</a:t>
                      </a:r>
                      <a:r>
                        <a:rPr sz="1100" spc="145" dirty="0">
                          <a:latin typeface="Arial"/>
                          <a:cs typeface="Arial"/>
                        </a:rPr>
                        <a:t> </a:t>
                      </a:r>
                      <a:r>
                        <a:rPr sz="1100" dirty="0">
                          <a:latin typeface="Arial"/>
                          <a:cs typeface="Arial"/>
                        </a:rPr>
                        <a:t>ces</a:t>
                      </a:r>
                      <a:r>
                        <a:rPr sz="1100" spc="150" dirty="0">
                          <a:latin typeface="Arial"/>
                          <a:cs typeface="Arial"/>
                        </a:rPr>
                        <a:t> </a:t>
                      </a:r>
                      <a:r>
                        <a:rPr sz="1100" dirty="0">
                          <a:latin typeface="Arial"/>
                          <a:cs typeface="Arial"/>
                        </a:rPr>
                        <a:t>eaux</a:t>
                      </a:r>
                      <a:r>
                        <a:rPr sz="1100" spc="150" dirty="0">
                          <a:latin typeface="Arial"/>
                          <a:cs typeface="Arial"/>
                        </a:rPr>
                        <a:t> </a:t>
                      </a:r>
                      <a:r>
                        <a:rPr sz="1100" dirty="0">
                          <a:latin typeface="Arial"/>
                          <a:cs typeface="Arial"/>
                        </a:rPr>
                        <a:t>de</a:t>
                      </a:r>
                      <a:r>
                        <a:rPr sz="1100" spc="135" dirty="0">
                          <a:latin typeface="Arial"/>
                          <a:cs typeface="Arial"/>
                        </a:rPr>
                        <a:t> </a:t>
                      </a:r>
                      <a:r>
                        <a:rPr sz="1100" dirty="0">
                          <a:latin typeface="Arial"/>
                          <a:cs typeface="Arial"/>
                        </a:rPr>
                        <a:t>ruissellement</a:t>
                      </a:r>
                      <a:r>
                        <a:rPr sz="1100" spc="150" dirty="0">
                          <a:latin typeface="Arial"/>
                          <a:cs typeface="Arial"/>
                        </a:rPr>
                        <a:t> </a:t>
                      </a:r>
                      <a:r>
                        <a:rPr sz="1100" dirty="0">
                          <a:latin typeface="Arial"/>
                          <a:cs typeface="Arial"/>
                        </a:rPr>
                        <a:t>et</a:t>
                      </a:r>
                      <a:r>
                        <a:rPr sz="1100" spc="155" dirty="0">
                          <a:latin typeface="Arial"/>
                          <a:cs typeface="Arial"/>
                        </a:rPr>
                        <a:t> </a:t>
                      </a:r>
                      <a:r>
                        <a:rPr sz="1100" dirty="0">
                          <a:latin typeface="Arial"/>
                          <a:cs typeface="Arial"/>
                        </a:rPr>
                        <a:t>limiter</a:t>
                      </a:r>
                      <a:r>
                        <a:rPr sz="1100" spc="155" dirty="0">
                          <a:latin typeface="Arial"/>
                          <a:cs typeface="Arial"/>
                        </a:rPr>
                        <a:t> </a:t>
                      </a:r>
                      <a:r>
                        <a:rPr sz="1100" spc="-10" dirty="0">
                          <a:latin typeface="Arial"/>
                          <a:cs typeface="Arial"/>
                        </a:rPr>
                        <a:t>l’érosion,</a:t>
                      </a:r>
                      <a:endParaRPr sz="1100" dirty="0">
                        <a:latin typeface="Arial"/>
                        <a:cs typeface="Arial"/>
                      </a:endParaRPr>
                    </a:p>
                    <a:p>
                      <a:pPr marL="68580" marR="60325" algn="just">
                        <a:lnSpc>
                          <a:spcPts val="1260"/>
                        </a:lnSpc>
                        <a:spcBef>
                          <a:spcPts val="15"/>
                        </a:spcBef>
                      </a:pPr>
                      <a:r>
                        <a:rPr sz="1100" dirty="0">
                          <a:latin typeface="Arial"/>
                          <a:cs typeface="Arial"/>
                        </a:rPr>
                        <a:t>empêchant</a:t>
                      </a:r>
                      <a:r>
                        <a:rPr sz="1100" spc="385" dirty="0">
                          <a:latin typeface="Arial"/>
                          <a:cs typeface="Arial"/>
                        </a:rPr>
                        <a:t> </a:t>
                      </a:r>
                      <a:r>
                        <a:rPr sz="1100" dirty="0">
                          <a:latin typeface="Arial"/>
                          <a:cs typeface="Arial"/>
                        </a:rPr>
                        <a:t>ainsi</a:t>
                      </a:r>
                      <a:r>
                        <a:rPr sz="1100" spc="395" dirty="0">
                          <a:latin typeface="Arial"/>
                          <a:cs typeface="Arial"/>
                        </a:rPr>
                        <a:t> </a:t>
                      </a:r>
                      <a:r>
                        <a:rPr sz="1100" dirty="0">
                          <a:latin typeface="Arial"/>
                          <a:cs typeface="Arial"/>
                        </a:rPr>
                        <a:t>que</a:t>
                      </a:r>
                      <a:r>
                        <a:rPr sz="1100" spc="395" dirty="0">
                          <a:latin typeface="Arial"/>
                          <a:cs typeface="Arial"/>
                        </a:rPr>
                        <a:t> </a:t>
                      </a:r>
                      <a:r>
                        <a:rPr sz="1100" dirty="0">
                          <a:latin typeface="Arial"/>
                          <a:cs typeface="Arial"/>
                        </a:rPr>
                        <a:t>des</a:t>
                      </a:r>
                      <a:r>
                        <a:rPr sz="1100" spc="400" dirty="0">
                          <a:latin typeface="Arial"/>
                          <a:cs typeface="Arial"/>
                        </a:rPr>
                        <a:t> </a:t>
                      </a:r>
                      <a:r>
                        <a:rPr sz="1100" dirty="0">
                          <a:latin typeface="Arial"/>
                          <a:cs typeface="Arial"/>
                        </a:rPr>
                        <a:t>volumes</a:t>
                      </a:r>
                      <a:r>
                        <a:rPr sz="1100" spc="395" dirty="0">
                          <a:latin typeface="Arial"/>
                          <a:cs typeface="Arial"/>
                        </a:rPr>
                        <a:t> </a:t>
                      </a:r>
                      <a:r>
                        <a:rPr sz="1100" dirty="0">
                          <a:latin typeface="Arial"/>
                          <a:cs typeface="Arial"/>
                        </a:rPr>
                        <a:t>importants</a:t>
                      </a:r>
                      <a:r>
                        <a:rPr sz="1100" spc="400" dirty="0">
                          <a:latin typeface="Arial"/>
                          <a:cs typeface="Arial"/>
                        </a:rPr>
                        <a:t> </a:t>
                      </a:r>
                      <a:r>
                        <a:rPr sz="1100" dirty="0">
                          <a:latin typeface="Arial"/>
                          <a:cs typeface="Arial"/>
                        </a:rPr>
                        <a:t>de</a:t>
                      </a:r>
                      <a:r>
                        <a:rPr sz="1100" spc="395" dirty="0">
                          <a:latin typeface="Arial"/>
                          <a:cs typeface="Arial"/>
                        </a:rPr>
                        <a:t> </a:t>
                      </a:r>
                      <a:r>
                        <a:rPr sz="1100" dirty="0">
                          <a:latin typeface="Arial"/>
                          <a:cs typeface="Arial"/>
                        </a:rPr>
                        <a:t>sédiments</a:t>
                      </a:r>
                      <a:r>
                        <a:rPr sz="1100" spc="395" dirty="0">
                          <a:latin typeface="Arial"/>
                          <a:cs typeface="Arial"/>
                        </a:rPr>
                        <a:t> </a:t>
                      </a:r>
                      <a:r>
                        <a:rPr sz="1100" spc="-10" dirty="0">
                          <a:latin typeface="Arial"/>
                          <a:cs typeface="Arial"/>
                        </a:rPr>
                        <a:t>soient </a:t>
                      </a:r>
                      <a:r>
                        <a:rPr sz="1100" dirty="0">
                          <a:latin typeface="Arial"/>
                          <a:cs typeface="Arial"/>
                        </a:rPr>
                        <a:t>charriés</a:t>
                      </a:r>
                      <a:r>
                        <a:rPr sz="1100" spc="-25"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direction</a:t>
                      </a:r>
                      <a:r>
                        <a:rPr sz="1100" spc="-2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rivière</a:t>
                      </a:r>
                      <a:r>
                        <a:rPr sz="1100" spc="-20" dirty="0">
                          <a:latin typeface="Arial"/>
                          <a:cs typeface="Arial"/>
                        </a:rPr>
                        <a:t> </a:t>
                      </a:r>
                      <a:r>
                        <a:rPr sz="1100" spc="-10" dirty="0">
                          <a:latin typeface="Arial"/>
                          <a:cs typeface="Arial"/>
                        </a:rPr>
                        <a:t>Thomonde.</a:t>
                      </a:r>
                      <a:endParaRPr sz="1100" dirty="0">
                        <a:latin typeface="Arial"/>
                        <a:cs typeface="Arial"/>
                      </a:endParaRPr>
                    </a:p>
                    <a:p>
                      <a:pPr marL="68580" marR="59690" indent="130810" algn="just">
                        <a:lnSpc>
                          <a:spcPts val="1260"/>
                        </a:lnSpc>
                        <a:spcBef>
                          <a:spcPts val="10"/>
                        </a:spcBef>
                        <a:buChar char="-"/>
                        <a:tabLst>
                          <a:tab pos="199390" algn="l"/>
                        </a:tabLst>
                      </a:pPr>
                      <a:r>
                        <a:rPr sz="1100" dirty="0">
                          <a:latin typeface="Arial"/>
                          <a:cs typeface="Arial"/>
                        </a:rPr>
                        <a:t>D’une</a:t>
                      </a:r>
                      <a:r>
                        <a:rPr sz="1100" spc="335" dirty="0">
                          <a:latin typeface="Arial"/>
                          <a:cs typeface="Arial"/>
                        </a:rPr>
                        <a:t> </a:t>
                      </a:r>
                      <a:r>
                        <a:rPr sz="1100" dirty="0">
                          <a:latin typeface="Arial"/>
                          <a:cs typeface="Arial"/>
                        </a:rPr>
                        <a:t>façon</a:t>
                      </a:r>
                      <a:r>
                        <a:rPr sz="1100" spc="325" dirty="0">
                          <a:latin typeface="Arial"/>
                          <a:cs typeface="Arial"/>
                        </a:rPr>
                        <a:t> </a:t>
                      </a:r>
                      <a:r>
                        <a:rPr sz="1100" dirty="0">
                          <a:latin typeface="Arial"/>
                          <a:cs typeface="Arial"/>
                        </a:rPr>
                        <a:t>générale,</a:t>
                      </a:r>
                      <a:r>
                        <a:rPr sz="1100" spc="340" dirty="0">
                          <a:latin typeface="Arial"/>
                          <a:cs typeface="Arial"/>
                        </a:rPr>
                        <a:t> </a:t>
                      </a:r>
                      <a:r>
                        <a:rPr sz="1100" dirty="0">
                          <a:latin typeface="Arial"/>
                          <a:cs typeface="Arial"/>
                        </a:rPr>
                        <a:t>dans</a:t>
                      </a:r>
                      <a:r>
                        <a:rPr sz="1100" spc="325" dirty="0">
                          <a:latin typeface="Arial"/>
                          <a:cs typeface="Arial"/>
                        </a:rPr>
                        <a:t> </a:t>
                      </a:r>
                      <a:r>
                        <a:rPr sz="1100" dirty="0">
                          <a:latin typeface="Arial"/>
                          <a:cs typeface="Arial"/>
                        </a:rPr>
                        <a:t>les</a:t>
                      </a:r>
                      <a:r>
                        <a:rPr sz="1100" spc="335" dirty="0">
                          <a:latin typeface="Arial"/>
                          <a:cs typeface="Arial"/>
                        </a:rPr>
                        <a:t> </a:t>
                      </a:r>
                      <a:r>
                        <a:rPr sz="1100" dirty="0">
                          <a:latin typeface="Arial"/>
                          <a:cs typeface="Arial"/>
                        </a:rPr>
                        <a:t>pentes</a:t>
                      </a:r>
                      <a:r>
                        <a:rPr sz="1100" spc="325" dirty="0">
                          <a:latin typeface="Arial"/>
                          <a:cs typeface="Arial"/>
                        </a:rPr>
                        <a:t> </a:t>
                      </a:r>
                      <a:r>
                        <a:rPr sz="1100" dirty="0">
                          <a:latin typeface="Arial"/>
                          <a:cs typeface="Arial"/>
                        </a:rPr>
                        <a:t>supérieures</a:t>
                      </a:r>
                      <a:r>
                        <a:rPr sz="1100" spc="340" dirty="0">
                          <a:latin typeface="Arial"/>
                          <a:cs typeface="Arial"/>
                        </a:rPr>
                        <a:t> </a:t>
                      </a:r>
                      <a:r>
                        <a:rPr sz="1100" dirty="0">
                          <a:latin typeface="Arial"/>
                          <a:cs typeface="Arial"/>
                        </a:rPr>
                        <a:t>à</a:t>
                      </a:r>
                      <a:r>
                        <a:rPr sz="1100" spc="325" dirty="0">
                          <a:latin typeface="Arial"/>
                          <a:cs typeface="Arial"/>
                        </a:rPr>
                        <a:t> </a:t>
                      </a:r>
                      <a:r>
                        <a:rPr sz="1100" dirty="0">
                          <a:latin typeface="Arial"/>
                          <a:cs typeface="Arial"/>
                        </a:rPr>
                        <a:t>15%</a:t>
                      </a:r>
                      <a:r>
                        <a:rPr sz="1100" spc="325" dirty="0">
                          <a:latin typeface="Arial"/>
                          <a:cs typeface="Arial"/>
                        </a:rPr>
                        <a:t> </a:t>
                      </a:r>
                      <a:r>
                        <a:rPr sz="1100" dirty="0">
                          <a:latin typeface="Arial"/>
                          <a:cs typeface="Arial"/>
                        </a:rPr>
                        <a:t>et</a:t>
                      </a:r>
                      <a:r>
                        <a:rPr sz="1100" spc="340" dirty="0">
                          <a:latin typeface="Arial"/>
                          <a:cs typeface="Arial"/>
                        </a:rPr>
                        <a:t> </a:t>
                      </a:r>
                      <a:r>
                        <a:rPr sz="1100" spc="-25" dirty="0">
                          <a:latin typeface="Arial"/>
                          <a:cs typeface="Arial"/>
                        </a:rPr>
                        <a:t>en </a:t>
                      </a:r>
                      <a:r>
                        <a:rPr sz="1100" dirty="0">
                          <a:latin typeface="Arial"/>
                          <a:cs typeface="Arial"/>
                        </a:rPr>
                        <a:t>l’absence</a:t>
                      </a:r>
                      <a:r>
                        <a:rPr sz="1100" spc="195" dirty="0">
                          <a:latin typeface="Arial"/>
                          <a:cs typeface="Arial"/>
                        </a:rPr>
                        <a:t> </a:t>
                      </a:r>
                      <a:r>
                        <a:rPr sz="1100" dirty="0">
                          <a:latin typeface="Arial"/>
                          <a:cs typeface="Arial"/>
                        </a:rPr>
                        <a:t>d’aménagements</a:t>
                      </a:r>
                      <a:r>
                        <a:rPr sz="1100" spc="185" dirty="0">
                          <a:latin typeface="Arial"/>
                          <a:cs typeface="Arial"/>
                        </a:rPr>
                        <a:t> </a:t>
                      </a:r>
                      <a:r>
                        <a:rPr sz="1100" dirty="0">
                          <a:latin typeface="Arial"/>
                          <a:cs typeface="Arial"/>
                        </a:rPr>
                        <a:t>(fossé</a:t>
                      </a:r>
                      <a:r>
                        <a:rPr sz="1100" spc="180" dirty="0">
                          <a:latin typeface="Arial"/>
                          <a:cs typeface="Arial"/>
                        </a:rPr>
                        <a:t> </a:t>
                      </a:r>
                      <a:r>
                        <a:rPr sz="1100" dirty="0">
                          <a:latin typeface="Arial"/>
                          <a:cs typeface="Arial"/>
                        </a:rPr>
                        <a:t>maçonné</a:t>
                      </a:r>
                      <a:r>
                        <a:rPr sz="1100" spc="185" dirty="0">
                          <a:latin typeface="Arial"/>
                          <a:cs typeface="Arial"/>
                        </a:rPr>
                        <a:t> </a:t>
                      </a:r>
                      <a:r>
                        <a:rPr sz="1100" dirty="0">
                          <a:latin typeface="Arial"/>
                          <a:cs typeface="Arial"/>
                        </a:rPr>
                        <a:t>et</a:t>
                      </a:r>
                      <a:r>
                        <a:rPr sz="1100" spc="175" dirty="0">
                          <a:latin typeface="Arial"/>
                          <a:cs typeface="Arial"/>
                        </a:rPr>
                        <a:t> </a:t>
                      </a:r>
                      <a:r>
                        <a:rPr sz="1100" dirty="0">
                          <a:latin typeface="Arial"/>
                          <a:cs typeface="Arial"/>
                        </a:rPr>
                        <a:t>bandes</a:t>
                      </a:r>
                      <a:r>
                        <a:rPr sz="1100" spc="195" dirty="0">
                          <a:latin typeface="Arial"/>
                          <a:cs typeface="Arial"/>
                        </a:rPr>
                        <a:t> </a:t>
                      </a:r>
                      <a:r>
                        <a:rPr sz="1100" dirty="0">
                          <a:latin typeface="Arial"/>
                          <a:cs typeface="Arial"/>
                        </a:rPr>
                        <a:t>de</a:t>
                      </a:r>
                      <a:r>
                        <a:rPr sz="1100" spc="185" dirty="0">
                          <a:latin typeface="Arial"/>
                          <a:cs typeface="Arial"/>
                        </a:rPr>
                        <a:t> </a:t>
                      </a:r>
                      <a:r>
                        <a:rPr sz="1100" spc="-10" dirty="0">
                          <a:latin typeface="Arial"/>
                          <a:cs typeface="Arial"/>
                        </a:rPr>
                        <a:t>roulement),</a:t>
                      </a:r>
                      <a:endParaRPr sz="1100" dirty="0">
                        <a:latin typeface="Arial"/>
                        <a:cs typeface="Arial"/>
                      </a:endParaRPr>
                    </a:p>
                    <a:p>
                      <a:pPr marL="68580" marR="62230" algn="just">
                        <a:lnSpc>
                          <a:spcPts val="1260"/>
                        </a:lnSpc>
                        <a:spcBef>
                          <a:spcPts val="15"/>
                        </a:spcBef>
                      </a:pPr>
                      <a:r>
                        <a:rPr sz="1100" dirty="0">
                          <a:latin typeface="Arial"/>
                          <a:cs typeface="Arial"/>
                        </a:rPr>
                        <a:t>les chemins</a:t>
                      </a:r>
                      <a:r>
                        <a:rPr sz="1100" spc="-5" dirty="0">
                          <a:latin typeface="Arial"/>
                          <a:cs typeface="Arial"/>
                        </a:rPr>
                        <a:t> </a:t>
                      </a:r>
                      <a:r>
                        <a:rPr sz="1100" dirty="0">
                          <a:latin typeface="Arial"/>
                          <a:cs typeface="Arial"/>
                        </a:rPr>
                        <a:t>ruraux</a:t>
                      </a:r>
                      <a:r>
                        <a:rPr sz="1100" spc="-15" dirty="0">
                          <a:latin typeface="Arial"/>
                          <a:cs typeface="Arial"/>
                        </a:rPr>
                        <a:t> </a:t>
                      </a:r>
                      <a:r>
                        <a:rPr sz="1100" dirty="0">
                          <a:latin typeface="Arial"/>
                          <a:cs typeface="Arial"/>
                        </a:rPr>
                        <a:t>représentent d’importantes</a:t>
                      </a:r>
                      <a:r>
                        <a:rPr sz="1100" spc="-5" dirty="0">
                          <a:latin typeface="Arial"/>
                          <a:cs typeface="Arial"/>
                        </a:rPr>
                        <a:t> </a:t>
                      </a:r>
                      <a:r>
                        <a:rPr sz="1100" dirty="0">
                          <a:latin typeface="Arial"/>
                          <a:cs typeface="Arial"/>
                        </a:rPr>
                        <a:t>sources d’érosion</a:t>
                      </a:r>
                      <a:r>
                        <a:rPr sz="1100" spc="-5" dirty="0">
                          <a:latin typeface="Arial"/>
                          <a:cs typeface="Arial"/>
                        </a:rPr>
                        <a:t> </a:t>
                      </a:r>
                      <a:r>
                        <a:rPr sz="1100" dirty="0">
                          <a:latin typeface="Arial"/>
                          <a:cs typeface="Arial"/>
                        </a:rPr>
                        <a:t>dans</a:t>
                      </a:r>
                      <a:r>
                        <a:rPr sz="1100" spc="-5" dirty="0">
                          <a:latin typeface="Arial"/>
                          <a:cs typeface="Arial"/>
                        </a:rPr>
                        <a:t> </a:t>
                      </a:r>
                      <a:r>
                        <a:rPr sz="1100" spc="-25" dirty="0">
                          <a:latin typeface="Arial"/>
                          <a:cs typeface="Arial"/>
                        </a:rPr>
                        <a:t>la </a:t>
                      </a:r>
                      <a:r>
                        <a:rPr sz="1100" dirty="0">
                          <a:latin typeface="Arial"/>
                          <a:cs typeface="Arial"/>
                        </a:rPr>
                        <a:t>section</a:t>
                      </a:r>
                      <a:r>
                        <a:rPr sz="1100" spc="-5" dirty="0">
                          <a:latin typeface="Arial"/>
                          <a:cs typeface="Arial"/>
                        </a:rPr>
                        <a:t> </a:t>
                      </a:r>
                      <a:r>
                        <a:rPr sz="1100" dirty="0" err="1">
                          <a:latin typeface="Arial"/>
                          <a:cs typeface="Arial"/>
                        </a:rPr>
                        <a:t>rurale</a:t>
                      </a:r>
                      <a:r>
                        <a:rPr sz="1100" dirty="0">
                          <a:latin typeface="Arial"/>
                          <a:cs typeface="Arial"/>
                        </a:rPr>
                        <a:t> de</a:t>
                      </a:r>
                      <a:r>
                        <a:rPr lang="fr-FR" sz="1100" dirty="0">
                          <a:latin typeface="Arial"/>
                          <a:cs typeface="Arial"/>
                        </a:rPr>
                        <a:t> </a:t>
                      </a:r>
                      <a:r>
                        <a:rPr sz="1100" dirty="0">
                          <a:latin typeface="Arial"/>
                          <a:cs typeface="Arial"/>
                        </a:rPr>
                        <a:t>Cabral.au même</a:t>
                      </a:r>
                      <a:r>
                        <a:rPr sz="1100" spc="-10" dirty="0">
                          <a:latin typeface="Arial"/>
                          <a:cs typeface="Arial"/>
                        </a:rPr>
                        <a:t> </a:t>
                      </a:r>
                      <a:r>
                        <a:rPr sz="1100" dirty="0">
                          <a:latin typeface="Arial"/>
                          <a:cs typeface="Arial"/>
                        </a:rPr>
                        <a:t>titre</a:t>
                      </a:r>
                      <a:r>
                        <a:rPr sz="1100" spc="-5" dirty="0">
                          <a:latin typeface="Arial"/>
                          <a:cs typeface="Arial"/>
                        </a:rPr>
                        <a:t> </a:t>
                      </a:r>
                      <a:r>
                        <a:rPr sz="1100" dirty="0">
                          <a:latin typeface="Arial"/>
                          <a:cs typeface="Arial"/>
                        </a:rPr>
                        <a:t>que les</a:t>
                      </a:r>
                      <a:r>
                        <a:rPr sz="1100" spc="-10" dirty="0">
                          <a:latin typeface="Arial"/>
                          <a:cs typeface="Arial"/>
                        </a:rPr>
                        <a:t> </a:t>
                      </a:r>
                      <a:r>
                        <a:rPr sz="1100" dirty="0">
                          <a:latin typeface="Arial"/>
                          <a:cs typeface="Arial"/>
                        </a:rPr>
                        <a:t>ravines et</a:t>
                      </a:r>
                      <a:r>
                        <a:rPr sz="1100" spc="5" dirty="0">
                          <a:latin typeface="Arial"/>
                          <a:cs typeface="Arial"/>
                        </a:rPr>
                        <a:t> </a:t>
                      </a:r>
                      <a:r>
                        <a:rPr sz="1100" dirty="0">
                          <a:latin typeface="Arial"/>
                          <a:cs typeface="Arial"/>
                        </a:rPr>
                        <a:t>la</a:t>
                      </a:r>
                      <a:r>
                        <a:rPr sz="1100" spc="-5" dirty="0">
                          <a:latin typeface="Arial"/>
                          <a:cs typeface="Arial"/>
                        </a:rPr>
                        <a:t> </a:t>
                      </a:r>
                      <a:r>
                        <a:rPr sz="1100" dirty="0">
                          <a:latin typeface="Arial"/>
                          <a:cs typeface="Arial"/>
                        </a:rPr>
                        <a:t>durabilité </a:t>
                      </a:r>
                      <a:r>
                        <a:rPr sz="1100" spc="-25" dirty="0">
                          <a:latin typeface="Arial"/>
                          <a:cs typeface="Arial"/>
                        </a:rPr>
                        <a:t>des </a:t>
                      </a:r>
                      <a:r>
                        <a:rPr sz="1100" dirty="0">
                          <a:latin typeface="Arial"/>
                          <a:cs typeface="Arial"/>
                        </a:rPr>
                        <a:t>chemins</a:t>
                      </a:r>
                      <a:r>
                        <a:rPr sz="1100" spc="-25" dirty="0">
                          <a:latin typeface="Arial"/>
                          <a:cs typeface="Arial"/>
                        </a:rPr>
                        <a:t> </a:t>
                      </a:r>
                      <a:r>
                        <a:rPr sz="1100" dirty="0">
                          <a:latin typeface="Arial"/>
                          <a:cs typeface="Arial"/>
                        </a:rPr>
                        <a:t>ruraux</a:t>
                      </a:r>
                      <a:r>
                        <a:rPr sz="1100" spc="-25" dirty="0">
                          <a:latin typeface="Arial"/>
                          <a:cs typeface="Arial"/>
                        </a:rPr>
                        <a:t> </a:t>
                      </a:r>
                      <a:r>
                        <a:rPr sz="1100" dirty="0">
                          <a:latin typeface="Arial"/>
                          <a:cs typeface="Arial"/>
                        </a:rPr>
                        <a:t>tracés</a:t>
                      </a:r>
                      <a:r>
                        <a:rPr sz="1100" spc="-25" dirty="0">
                          <a:latin typeface="Arial"/>
                          <a:cs typeface="Arial"/>
                        </a:rPr>
                        <a:t> </a:t>
                      </a:r>
                      <a:r>
                        <a:rPr sz="1100" dirty="0">
                          <a:latin typeface="Arial"/>
                          <a:cs typeface="Arial"/>
                        </a:rPr>
                        <a:t>au</a:t>
                      </a:r>
                      <a:r>
                        <a:rPr sz="1100" spc="-15" dirty="0">
                          <a:latin typeface="Arial"/>
                          <a:cs typeface="Arial"/>
                        </a:rPr>
                        <a:t> </a:t>
                      </a:r>
                      <a:r>
                        <a:rPr sz="1100" dirty="0">
                          <a:latin typeface="Arial"/>
                          <a:cs typeface="Arial"/>
                        </a:rPr>
                        <a:t>grader</a:t>
                      </a:r>
                      <a:r>
                        <a:rPr sz="1100" spc="-10" dirty="0">
                          <a:latin typeface="Arial"/>
                          <a:cs typeface="Arial"/>
                        </a:rPr>
                        <a:t> </a:t>
                      </a:r>
                      <a:r>
                        <a:rPr sz="1100" dirty="0">
                          <a:latin typeface="Arial"/>
                          <a:cs typeface="Arial"/>
                        </a:rPr>
                        <a:t>est</a:t>
                      </a:r>
                      <a:r>
                        <a:rPr sz="1100" spc="-5" dirty="0">
                          <a:latin typeface="Arial"/>
                          <a:cs typeface="Arial"/>
                        </a:rPr>
                        <a:t> </a:t>
                      </a:r>
                      <a:r>
                        <a:rPr sz="1100" spc="-10" dirty="0" err="1">
                          <a:latin typeface="Arial"/>
                          <a:cs typeface="Arial"/>
                        </a:rPr>
                        <a:t>inexistante</a:t>
                      </a:r>
                      <a:r>
                        <a:rPr sz="1100" spc="-10" dirty="0">
                          <a:latin typeface="Arial"/>
                          <a:cs typeface="Arial"/>
                        </a:rPr>
                        <a:t>.</a:t>
                      </a:r>
                      <a:endParaRPr lang="fr-FR" sz="1100" spc="-10" dirty="0">
                        <a:latin typeface="Arial"/>
                        <a:cs typeface="Arial"/>
                      </a:endParaRPr>
                    </a:p>
                    <a:p>
                      <a:pPr marL="68580" marR="62230" algn="just">
                        <a:lnSpc>
                          <a:spcPts val="1260"/>
                        </a:lnSpc>
                        <a:spcBef>
                          <a:spcPts val="15"/>
                        </a:spcBef>
                      </a:pP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87680">
                <a:tc>
                  <a:txBody>
                    <a:bodyPr/>
                    <a:lstStyle/>
                    <a:p>
                      <a:pPr marL="67945">
                        <a:lnSpc>
                          <a:spcPts val="1245"/>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dirty="0">
                        <a:latin typeface="Arial"/>
                        <a:cs typeface="Arial"/>
                      </a:endParaRPr>
                    </a:p>
                    <a:p>
                      <a:pPr marL="67945">
                        <a:lnSpc>
                          <a:spcPts val="1290"/>
                        </a:lnSpc>
                      </a:pPr>
                      <a:r>
                        <a:rPr sz="1100" b="1" spc="-10" dirty="0">
                          <a:latin typeface="Arial"/>
                          <a:cs typeface="Arial"/>
                        </a:rPr>
                        <a:t>d’ouvrage</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960" algn="just">
                        <a:lnSpc>
                          <a:spcPct val="95900"/>
                        </a:lnSpc>
                      </a:pPr>
                      <a:r>
                        <a:rPr sz="1100" dirty="0">
                          <a:latin typeface="Arial"/>
                          <a:cs typeface="Arial"/>
                        </a:rPr>
                        <a:t>Le fossé</a:t>
                      </a:r>
                      <a:r>
                        <a:rPr sz="1100" spc="-15" dirty="0">
                          <a:latin typeface="Arial"/>
                          <a:cs typeface="Arial"/>
                        </a:rPr>
                        <a:t> </a:t>
                      </a:r>
                      <a:r>
                        <a:rPr sz="1100" dirty="0">
                          <a:latin typeface="Arial"/>
                          <a:cs typeface="Arial"/>
                        </a:rPr>
                        <a:t>maçonné</a:t>
                      </a:r>
                      <a:r>
                        <a:rPr sz="1100" spc="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forme</a:t>
                      </a:r>
                      <a:r>
                        <a:rPr sz="1100" spc="5" dirty="0">
                          <a:latin typeface="Arial"/>
                          <a:cs typeface="Arial"/>
                        </a:rPr>
                        <a:t> </a:t>
                      </a:r>
                      <a:r>
                        <a:rPr sz="1100" dirty="0">
                          <a:latin typeface="Arial"/>
                          <a:cs typeface="Arial"/>
                        </a:rPr>
                        <a:t>trapézoïdale est</a:t>
                      </a:r>
                      <a:r>
                        <a:rPr sz="1100" spc="5" dirty="0">
                          <a:latin typeface="Arial"/>
                          <a:cs typeface="Arial"/>
                        </a:rPr>
                        <a:t> </a:t>
                      </a:r>
                      <a:r>
                        <a:rPr sz="1100" dirty="0">
                          <a:latin typeface="Arial"/>
                          <a:cs typeface="Arial"/>
                        </a:rPr>
                        <a:t>la</a:t>
                      </a:r>
                      <a:r>
                        <a:rPr sz="1100" spc="-5" dirty="0">
                          <a:latin typeface="Arial"/>
                          <a:cs typeface="Arial"/>
                        </a:rPr>
                        <a:t> </a:t>
                      </a:r>
                      <a:r>
                        <a:rPr sz="1100" dirty="0">
                          <a:latin typeface="Arial"/>
                          <a:cs typeface="Arial"/>
                        </a:rPr>
                        <a:t>technique utilisée</a:t>
                      </a:r>
                      <a:r>
                        <a:rPr sz="1100" spc="5" dirty="0">
                          <a:latin typeface="Arial"/>
                          <a:cs typeface="Arial"/>
                        </a:rPr>
                        <a:t> </a:t>
                      </a:r>
                      <a:r>
                        <a:rPr sz="1100" dirty="0">
                          <a:latin typeface="Arial"/>
                          <a:cs typeface="Arial"/>
                        </a:rPr>
                        <a:t>par</a:t>
                      </a:r>
                      <a:r>
                        <a:rPr sz="1100" spc="5" dirty="0">
                          <a:latin typeface="Arial"/>
                          <a:cs typeface="Arial"/>
                        </a:rPr>
                        <a:t> </a:t>
                      </a:r>
                      <a:r>
                        <a:rPr sz="1100" spc="-25" dirty="0">
                          <a:latin typeface="Arial"/>
                          <a:cs typeface="Arial"/>
                        </a:rPr>
                        <a:t>les </a:t>
                      </a:r>
                      <a:r>
                        <a:rPr sz="1100" dirty="0">
                          <a:latin typeface="Arial"/>
                          <a:cs typeface="Arial"/>
                        </a:rPr>
                        <a:t>TPTC.</a:t>
                      </a:r>
                      <a:r>
                        <a:rPr sz="1100" spc="420" dirty="0">
                          <a:latin typeface="Arial"/>
                          <a:cs typeface="Arial"/>
                        </a:rPr>
                        <a:t> </a:t>
                      </a:r>
                      <a:r>
                        <a:rPr sz="1100" dirty="0">
                          <a:latin typeface="Arial"/>
                          <a:cs typeface="Arial"/>
                        </a:rPr>
                        <a:t>Ce</a:t>
                      </a:r>
                      <a:r>
                        <a:rPr sz="1100" spc="409" dirty="0">
                          <a:latin typeface="Arial"/>
                          <a:cs typeface="Arial"/>
                        </a:rPr>
                        <a:t> </a:t>
                      </a:r>
                      <a:r>
                        <a:rPr sz="1100" dirty="0">
                          <a:latin typeface="Arial"/>
                          <a:cs typeface="Arial"/>
                        </a:rPr>
                        <a:t>type</a:t>
                      </a:r>
                      <a:r>
                        <a:rPr sz="1100" spc="420" dirty="0">
                          <a:latin typeface="Arial"/>
                          <a:cs typeface="Arial"/>
                        </a:rPr>
                        <a:t> </a:t>
                      </a:r>
                      <a:r>
                        <a:rPr sz="1100" dirty="0">
                          <a:latin typeface="Arial"/>
                          <a:cs typeface="Arial"/>
                        </a:rPr>
                        <a:t>d’ouvrage</a:t>
                      </a:r>
                      <a:r>
                        <a:rPr sz="1100" spc="409" dirty="0">
                          <a:latin typeface="Arial"/>
                          <a:cs typeface="Arial"/>
                        </a:rPr>
                        <a:t> </a:t>
                      </a:r>
                      <a:r>
                        <a:rPr sz="1100" dirty="0">
                          <a:latin typeface="Arial"/>
                          <a:cs typeface="Arial"/>
                        </a:rPr>
                        <a:t>est</a:t>
                      </a:r>
                      <a:r>
                        <a:rPr sz="1100" spc="415" dirty="0">
                          <a:latin typeface="Arial"/>
                          <a:cs typeface="Arial"/>
                        </a:rPr>
                        <a:t> </a:t>
                      </a:r>
                      <a:r>
                        <a:rPr sz="1100" dirty="0">
                          <a:latin typeface="Arial"/>
                          <a:cs typeface="Arial"/>
                        </a:rPr>
                        <a:t>indispensable</a:t>
                      </a:r>
                      <a:r>
                        <a:rPr sz="1100" spc="415" dirty="0">
                          <a:latin typeface="Arial"/>
                          <a:cs typeface="Arial"/>
                        </a:rPr>
                        <a:t> </a:t>
                      </a:r>
                      <a:r>
                        <a:rPr sz="1100" dirty="0">
                          <a:latin typeface="Arial"/>
                          <a:cs typeface="Arial"/>
                        </a:rPr>
                        <a:t>dans</a:t>
                      </a:r>
                      <a:r>
                        <a:rPr sz="1100" spc="409" dirty="0">
                          <a:latin typeface="Arial"/>
                          <a:cs typeface="Arial"/>
                        </a:rPr>
                        <a:t> </a:t>
                      </a:r>
                      <a:r>
                        <a:rPr sz="1100" dirty="0">
                          <a:latin typeface="Arial"/>
                          <a:cs typeface="Arial"/>
                        </a:rPr>
                        <a:t>les</a:t>
                      </a:r>
                      <a:r>
                        <a:rPr sz="1100" spc="409" dirty="0">
                          <a:latin typeface="Arial"/>
                          <a:cs typeface="Arial"/>
                        </a:rPr>
                        <a:t> </a:t>
                      </a:r>
                      <a:r>
                        <a:rPr sz="1100" dirty="0">
                          <a:latin typeface="Arial"/>
                          <a:cs typeface="Arial"/>
                        </a:rPr>
                        <a:t>chemins</a:t>
                      </a:r>
                      <a:r>
                        <a:rPr sz="1100" spc="409" dirty="0">
                          <a:latin typeface="Arial"/>
                          <a:cs typeface="Arial"/>
                        </a:rPr>
                        <a:t> </a:t>
                      </a:r>
                      <a:r>
                        <a:rPr sz="1100" spc="-25" dirty="0">
                          <a:latin typeface="Arial"/>
                          <a:cs typeface="Arial"/>
                        </a:rPr>
                        <a:t>de </a:t>
                      </a:r>
                      <a:r>
                        <a:rPr sz="1100" dirty="0">
                          <a:latin typeface="Arial"/>
                          <a:cs typeface="Arial"/>
                        </a:rPr>
                        <a:t>montagne</a:t>
                      </a:r>
                      <a:r>
                        <a:rPr sz="1100" spc="-35" dirty="0">
                          <a:latin typeface="Arial"/>
                          <a:cs typeface="Arial"/>
                        </a:rPr>
                        <a:t> </a:t>
                      </a:r>
                      <a:r>
                        <a:rPr sz="1100" dirty="0">
                          <a:latin typeface="Arial"/>
                          <a:cs typeface="Arial"/>
                        </a:rPr>
                        <a:t>lorsque</a:t>
                      </a:r>
                      <a:r>
                        <a:rPr sz="1100" spc="-35" dirty="0">
                          <a:latin typeface="Arial"/>
                          <a:cs typeface="Arial"/>
                        </a:rPr>
                        <a:t> </a:t>
                      </a:r>
                      <a:r>
                        <a:rPr sz="1100" dirty="0">
                          <a:latin typeface="Arial"/>
                          <a:cs typeface="Arial"/>
                        </a:rPr>
                        <a:t>les</a:t>
                      </a:r>
                      <a:r>
                        <a:rPr sz="1100" spc="-25" dirty="0">
                          <a:latin typeface="Arial"/>
                          <a:cs typeface="Arial"/>
                        </a:rPr>
                        <a:t> </a:t>
                      </a:r>
                      <a:r>
                        <a:rPr sz="1100" dirty="0">
                          <a:latin typeface="Arial"/>
                          <a:cs typeface="Arial"/>
                        </a:rPr>
                        <a:t>pentes</a:t>
                      </a:r>
                      <a:r>
                        <a:rPr sz="1100" spc="-20" dirty="0">
                          <a:latin typeface="Arial"/>
                          <a:cs typeface="Arial"/>
                        </a:rPr>
                        <a:t> </a:t>
                      </a:r>
                      <a:r>
                        <a:rPr sz="1100" dirty="0">
                          <a:latin typeface="Arial"/>
                          <a:cs typeface="Arial"/>
                        </a:rPr>
                        <a:t>dépassent</a:t>
                      </a:r>
                      <a:r>
                        <a:rPr sz="1100" spc="-25" dirty="0">
                          <a:latin typeface="Arial"/>
                          <a:cs typeface="Arial"/>
                        </a:rPr>
                        <a:t> </a:t>
                      </a:r>
                      <a:r>
                        <a:rPr sz="1100" dirty="0">
                          <a:latin typeface="Arial"/>
                          <a:cs typeface="Arial"/>
                        </a:rPr>
                        <a:t>10</a:t>
                      </a:r>
                      <a:r>
                        <a:rPr sz="1100" spc="-35" dirty="0">
                          <a:latin typeface="Arial"/>
                          <a:cs typeface="Arial"/>
                        </a:rPr>
                        <a:t> </a:t>
                      </a:r>
                      <a:r>
                        <a:rPr sz="1100" spc="-25" dirty="0">
                          <a:latin typeface="Arial"/>
                          <a:cs typeface="Arial"/>
                        </a:rPr>
                        <a:t>%.</a:t>
                      </a:r>
                      <a:endParaRPr lang="fr-FR" sz="1100" spc="-25" dirty="0">
                        <a:latin typeface="Arial"/>
                        <a:cs typeface="Arial"/>
                      </a:endParaRPr>
                    </a:p>
                    <a:p>
                      <a:pPr marL="68580" marR="60960" algn="just">
                        <a:lnSpc>
                          <a:spcPct val="95900"/>
                        </a:lnSpc>
                      </a:pP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075565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05FF1891-C5D6-F30A-573C-2488C47F4A89}"/>
              </a:ext>
            </a:extLst>
          </p:cNvPr>
          <p:cNvSpPr>
            <a:spLocks noGrp="1" noChangeArrowheads="1"/>
          </p:cNvSpPr>
          <p:nvPr>
            <p:ph type="title"/>
          </p:nvPr>
        </p:nvSpPr>
        <p:spPr/>
        <p:txBody>
          <a:bodyPr/>
          <a:lstStyle/>
          <a:p>
            <a:pPr eaLnBrk="1" hangingPunct="1"/>
            <a:endParaRPr lang="fr-FR" altLang="fr-FR"/>
          </a:p>
        </p:txBody>
      </p:sp>
      <p:sp>
        <p:nvSpPr>
          <p:cNvPr id="16387" name="Rectangle 3" descr="P1070897">
            <a:extLst>
              <a:ext uri="{FF2B5EF4-FFF2-40B4-BE49-F238E27FC236}">
                <a16:creationId xmlns:a16="http://schemas.microsoft.com/office/drawing/2014/main" id="{81C001CD-ADDD-69E3-F8F7-596DC31FB935}"/>
              </a:ext>
            </a:extLst>
          </p:cNvPr>
          <p:cNvSpPr>
            <a:spLocks noGrp="1" noChangeAspect="1" noChangeArrowheads="1"/>
          </p:cNvSpPr>
          <p:nvPr isPhoto="1"/>
        </p:nvSpPr>
        <p:spPr bwMode="auto">
          <a:xfrm>
            <a:off x="2927351" y="1557339"/>
            <a:ext cx="6443663" cy="483393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16388" name="ZoneTexte 2">
            <a:extLst>
              <a:ext uri="{FF2B5EF4-FFF2-40B4-BE49-F238E27FC236}">
                <a16:creationId xmlns:a16="http://schemas.microsoft.com/office/drawing/2014/main" id="{C63F2418-1ED3-B67B-6F7D-7B461689F117}"/>
              </a:ext>
            </a:extLst>
          </p:cNvPr>
          <p:cNvSpPr txBox="1">
            <a:spLocks noChangeArrowheads="1"/>
          </p:cNvSpPr>
          <p:nvPr/>
        </p:nvSpPr>
        <p:spPr bwMode="auto">
          <a:xfrm>
            <a:off x="2782888" y="476250"/>
            <a:ext cx="6985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Coordonnées GPS : N 18°59’57.4’’ W 72°00’43.9’’</a:t>
            </a:r>
          </a:p>
          <a:p>
            <a:pPr algn="ctr" eaLnBrk="1" hangingPunct="1">
              <a:spcBef>
                <a:spcPct val="0"/>
              </a:spcBef>
              <a:buFontTx/>
              <a:buNone/>
            </a:pPr>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Commune de Thomonde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a:extLst>
              <a:ext uri="{FF2B5EF4-FFF2-40B4-BE49-F238E27FC236}">
                <a16:creationId xmlns:a16="http://schemas.microsoft.com/office/drawing/2014/main" id="{C683FB06-CF84-D8E0-310E-302FBBEF4208}"/>
              </a:ext>
            </a:extLst>
          </p:cNvPr>
          <p:cNvSpPr>
            <a:spLocks noGrp="1" noChangeArrowheads="1"/>
          </p:cNvSpPr>
          <p:nvPr>
            <p:ph type="title"/>
          </p:nvPr>
        </p:nvSpPr>
        <p:spPr/>
        <p:txBody>
          <a:bodyPr/>
          <a:lstStyle/>
          <a:p>
            <a:pPr eaLnBrk="1" hangingPunct="1"/>
            <a:endParaRPr lang="fr-FR" altLang="fr-FR"/>
          </a:p>
        </p:txBody>
      </p:sp>
      <p:sp>
        <p:nvSpPr>
          <p:cNvPr id="17411" name="Rectangle 3" descr="CT12-2">
            <a:extLst>
              <a:ext uri="{FF2B5EF4-FFF2-40B4-BE49-F238E27FC236}">
                <a16:creationId xmlns:a16="http://schemas.microsoft.com/office/drawing/2014/main" id="{7A288519-F888-EB27-C9F3-58177C64B856}"/>
              </a:ext>
            </a:extLst>
          </p:cNvPr>
          <p:cNvSpPr>
            <a:spLocks noGrp="1" noChangeAspect="1" noChangeArrowheads="1"/>
          </p:cNvSpPr>
          <p:nvPr isPhoto="1"/>
        </p:nvSpPr>
        <p:spPr bwMode="auto">
          <a:xfrm>
            <a:off x="6167439" y="836614"/>
            <a:ext cx="3025775" cy="5373687"/>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17412" name="ZoneTexte 4">
            <a:extLst>
              <a:ext uri="{FF2B5EF4-FFF2-40B4-BE49-F238E27FC236}">
                <a16:creationId xmlns:a16="http://schemas.microsoft.com/office/drawing/2014/main" id="{5C10B9AA-8942-CC4A-3EEF-E5CE89674744}"/>
              </a:ext>
            </a:extLst>
          </p:cNvPr>
          <p:cNvSpPr txBox="1">
            <a:spLocks noChangeArrowheads="1"/>
          </p:cNvSpPr>
          <p:nvPr/>
        </p:nvSpPr>
        <p:spPr bwMode="auto">
          <a:xfrm>
            <a:off x="2208214" y="2122488"/>
            <a:ext cx="350043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a:latin typeface="Calibri" panose="020F0502020204030204" pitchFamily="34" charset="0"/>
              </a:rPr>
              <a:t>Début de construction : 3 mars 2016</a:t>
            </a:r>
          </a:p>
          <a:p>
            <a:pPr eaLnBrk="1" hangingPunct="1">
              <a:spcBef>
                <a:spcPct val="0"/>
              </a:spcBef>
              <a:buFontTx/>
              <a:buNone/>
            </a:pPr>
            <a:r>
              <a:rPr lang="fr-FR" altLang="fr-FR" sz="1600">
                <a:latin typeface="Calibri" panose="020F0502020204030204" pitchFamily="34" charset="0"/>
              </a:rPr>
              <a:t>Fin de construction :     23 mars 2016</a:t>
            </a: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r>
              <a:rPr lang="fr-FR" altLang="fr-FR" sz="1600">
                <a:latin typeface="Calibri" panose="020F0502020204030204" pitchFamily="34" charset="0"/>
              </a:rPr>
              <a:t>Longueur totale réalisée : 51,80m</a:t>
            </a: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r>
              <a:rPr lang="fr-FR" altLang="fr-FR" sz="1600">
                <a:latin typeface="Calibri" panose="020F0502020204030204" pitchFamily="34" charset="0"/>
              </a:rPr>
              <a:t>Chef de chantier :</a:t>
            </a:r>
          </a:p>
          <a:p>
            <a:pPr eaLnBrk="1" hangingPunct="1">
              <a:spcBef>
                <a:spcPct val="0"/>
              </a:spcBef>
              <a:buFontTx/>
              <a:buNone/>
            </a:pPr>
            <a:r>
              <a:rPr lang="fr-FR" altLang="fr-FR" sz="1600">
                <a:latin typeface="Calibri" panose="020F0502020204030204" pitchFamily="34" charset="0"/>
              </a:rPr>
              <a:t>Boss Wilnick Luzince</a:t>
            </a: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r>
              <a:rPr lang="fr-FR" altLang="fr-FR" sz="1600">
                <a:latin typeface="Calibri" panose="020F0502020204030204" pitchFamily="34" charset="0"/>
              </a:rPr>
              <a:t>Firmes participantes :</a:t>
            </a:r>
          </a:p>
          <a:p>
            <a:pPr eaLnBrk="1" hangingPunct="1">
              <a:spcBef>
                <a:spcPct val="0"/>
              </a:spcBef>
              <a:buFontTx/>
              <a:buNone/>
            </a:pPr>
            <a:r>
              <a:rPr lang="fr-FR" altLang="fr-FR" sz="1600">
                <a:latin typeface="Calibri" panose="020F0502020204030204" pitchFamily="34" charset="0"/>
              </a:rPr>
              <a:t>GRIDEL</a:t>
            </a:r>
          </a:p>
        </p:txBody>
      </p:sp>
      <p:sp>
        <p:nvSpPr>
          <p:cNvPr id="17413" name="ZoneTexte 2">
            <a:extLst>
              <a:ext uri="{FF2B5EF4-FFF2-40B4-BE49-F238E27FC236}">
                <a16:creationId xmlns:a16="http://schemas.microsoft.com/office/drawing/2014/main" id="{5AFCD60D-85B4-D3F8-D8E6-19D3642D6CBC}"/>
              </a:ext>
            </a:extLst>
          </p:cNvPr>
          <p:cNvSpPr txBox="1">
            <a:spLocks noChangeArrowheads="1"/>
          </p:cNvSpPr>
          <p:nvPr/>
        </p:nvSpPr>
        <p:spPr bwMode="auto">
          <a:xfrm>
            <a:off x="2855913" y="115889"/>
            <a:ext cx="6985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Bernacot</a:t>
            </a:r>
            <a:r>
              <a:rPr lang="fr-FR" altLang="fr-FR" sz="1600" dirty="0">
                <a:latin typeface="Calibri" panose="020F0502020204030204" pitchFamily="34" charset="0"/>
              </a:rPr>
              <a:t>    Commune de Thomonde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a:extLst>
              <a:ext uri="{FF2B5EF4-FFF2-40B4-BE49-F238E27FC236}">
                <a16:creationId xmlns:a16="http://schemas.microsoft.com/office/drawing/2014/main" id="{176DAB32-4BBD-12AB-08B2-2D04B9C748AB}"/>
              </a:ext>
            </a:extLst>
          </p:cNvPr>
          <p:cNvSpPr>
            <a:spLocks noGrp="1" noChangeArrowheads="1"/>
          </p:cNvSpPr>
          <p:nvPr>
            <p:ph type="title"/>
          </p:nvPr>
        </p:nvSpPr>
        <p:spPr/>
        <p:txBody>
          <a:bodyPr/>
          <a:lstStyle/>
          <a:p>
            <a:pPr eaLnBrk="1" hangingPunct="1"/>
            <a:endParaRPr lang="fr-FR" altLang="fr-FR"/>
          </a:p>
        </p:txBody>
      </p:sp>
      <p:sp>
        <p:nvSpPr>
          <p:cNvPr id="18435" name="Rectangle 3" descr="P1070861">
            <a:extLst>
              <a:ext uri="{FF2B5EF4-FFF2-40B4-BE49-F238E27FC236}">
                <a16:creationId xmlns:a16="http://schemas.microsoft.com/office/drawing/2014/main" id="{38C86394-DF95-1722-19E7-E43C12973424}"/>
              </a:ext>
            </a:extLst>
          </p:cNvPr>
          <p:cNvSpPr>
            <a:spLocks noGrp="1" noChangeAspect="1" noChangeArrowheads="1"/>
          </p:cNvSpPr>
          <p:nvPr isPhoto="1"/>
        </p:nvSpPr>
        <p:spPr bwMode="auto">
          <a:xfrm>
            <a:off x="3624264" y="1484313"/>
            <a:ext cx="6611937" cy="495935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18436" name="ZoneTexte 1">
            <a:extLst>
              <a:ext uri="{FF2B5EF4-FFF2-40B4-BE49-F238E27FC236}">
                <a16:creationId xmlns:a16="http://schemas.microsoft.com/office/drawing/2014/main" id="{90DC23F2-9261-F1E9-4FEB-DACB7651EE45}"/>
              </a:ext>
            </a:extLst>
          </p:cNvPr>
          <p:cNvSpPr txBox="1">
            <a:spLocks noChangeArrowheads="1"/>
          </p:cNvSpPr>
          <p:nvPr/>
        </p:nvSpPr>
        <p:spPr bwMode="auto">
          <a:xfrm>
            <a:off x="146305" y="3068638"/>
            <a:ext cx="35732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dirty="0">
                <a:latin typeface="Calibri" panose="020F0502020204030204" pitchFamily="34" charset="0"/>
              </a:rPr>
              <a:t>Dans les pentes supérieures à 10%, le ruissellement transporte beaucoup de matériaux; ce qui détériore rapidement la chaussée</a:t>
            </a:r>
          </a:p>
        </p:txBody>
      </p:sp>
      <p:sp>
        <p:nvSpPr>
          <p:cNvPr id="18437" name="ZoneTexte 2">
            <a:extLst>
              <a:ext uri="{FF2B5EF4-FFF2-40B4-BE49-F238E27FC236}">
                <a16:creationId xmlns:a16="http://schemas.microsoft.com/office/drawing/2014/main" id="{B5726C09-11DA-39D9-81C5-71788D0B27EE}"/>
              </a:ext>
            </a:extLst>
          </p:cNvPr>
          <p:cNvSpPr txBox="1">
            <a:spLocks noChangeArrowheads="1"/>
          </p:cNvSpPr>
          <p:nvPr/>
        </p:nvSpPr>
        <p:spPr bwMode="auto">
          <a:xfrm>
            <a:off x="2927350" y="549275"/>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Commune de Thomonde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a:extLst>
              <a:ext uri="{FF2B5EF4-FFF2-40B4-BE49-F238E27FC236}">
                <a16:creationId xmlns:a16="http://schemas.microsoft.com/office/drawing/2014/main" id="{4F0DE160-3ABB-89F2-F0AB-957B8E8476AB}"/>
              </a:ext>
            </a:extLst>
          </p:cNvPr>
          <p:cNvSpPr>
            <a:spLocks noGrp="1" noChangeArrowheads="1"/>
          </p:cNvSpPr>
          <p:nvPr>
            <p:ph type="title"/>
          </p:nvPr>
        </p:nvSpPr>
        <p:spPr/>
        <p:txBody>
          <a:bodyPr/>
          <a:lstStyle/>
          <a:p>
            <a:pPr eaLnBrk="1" hangingPunct="1"/>
            <a:endParaRPr lang="fr-FR" altLang="fr-FR"/>
          </a:p>
        </p:txBody>
      </p:sp>
      <p:sp>
        <p:nvSpPr>
          <p:cNvPr id="19459" name="Rectangle 3" descr="CT12-3">
            <a:extLst>
              <a:ext uri="{FF2B5EF4-FFF2-40B4-BE49-F238E27FC236}">
                <a16:creationId xmlns:a16="http://schemas.microsoft.com/office/drawing/2014/main" id="{DD6272F2-62CE-C260-8FB3-C06DF5A7C1E3}"/>
              </a:ext>
            </a:extLst>
          </p:cNvPr>
          <p:cNvSpPr>
            <a:spLocks noGrp="1" noChangeAspect="1" noChangeArrowheads="1"/>
          </p:cNvSpPr>
          <p:nvPr isPhoto="1"/>
        </p:nvSpPr>
        <p:spPr bwMode="auto">
          <a:xfrm>
            <a:off x="6846889" y="476251"/>
            <a:ext cx="3470275" cy="6162675"/>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19460" name="ZoneTexte 2">
            <a:extLst>
              <a:ext uri="{FF2B5EF4-FFF2-40B4-BE49-F238E27FC236}">
                <a16:creationId xmlns:a16="http://schemas.microsoft.com/office/drawing/2014/main" id="{F4BFA475-6A4A-6F1C-5C58-CF01AC9DDD50}"/>
              </a:ext>
            </a:extLst>
          </p:cNvPr>
          <p:cNvSpPr txBox="1">
            <a:spLocks noChangeArrowheads="1"/>
          </p:cNvSpPr>
          <p:nvPr/>
        </p:nvSpPr>
        <p:spPr bwMode="auto">
          <a:xfrm>
            <a:off x="1774826" y="836613"/>
            <a:ext cx="540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  Commune de Thomonde</a:t>
            </a:r>
          </a:p>
        </p:txBody>
      </p:sp>
      <p:sp>
        <p:nvSpPr>
          <p:cNvPr id="19461" name="ZoneTexte 1">
            <a:extLst>
              <a:ext uri="{FF2B5EF4-FFF2-40B4-BE49-F238E27FC236}">
                <a16:creationId xmlns:a16="http://schemas.microsoft.com/office/drawing/2014/main" id="{F6AEF60D-34EF-E601-F43E-ED0F92F89086}"/>
              </a:ext>
            </a:extLst>
          </p:cNvPr>
          <p:cNvSpPr txBox="1">
            <a:spLocks noChangeArrowheads="1"/>
          </p:cNvSpPr>
          <p:nvPr/>
        </p:nvSpPr>
        <p:spPr bwMode="auto">
          <a:xfrm>
            <a:off x="850392" y="5084763"/>
            <a:ext cx="57837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dirty="0">
                <a:latin typeface="Calibri" panose="020F0502020204030204" pitchFamily="34" charset="0"/>
              </a:rPr>
              <a:t>L’ingénieur et le boss responsables du chantier ont employé des  travailleurs qui avaient acquis de l’expérience sur les chantiers de construction de la RN3.</a:t>
            </a:r>
          </a:p>
        </p:txBody>
      </p:sp>
      <p:sp>
        <p:nvSpPr>
          <p:cNvPr id="19462" name="ZoneTexte 2">
            <a:extLst>
              <a:ext uri="{FF2B5EF4-FFF2-40B4-BE49-F238E27FC236}">
                <a16:creationId xmlns:a16="http://schemas.microsoft.com/office/drawing/2014/main" id="{04D88F25-0274-CCC8-FED7-6E2FCF219A68}"/>
              </a:ext>
            </a:extLst>
          </p:cNvPr>
          <p:cNvSpPr txBox="1">
            <a:spLocks noChangeArrowheads="1"/>
          </p:cNvSpPr>
          <p:nvPr/>
        </p:nvSpPr>
        <p:spPr bwMode="auto">
          <a:xfrm>
            <a:off x="4908550" y="6330951"/>
            <a:ext cx="1943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a:latin typeface="Calibri" panose="020F0502020204030204" pitchFamily="34" charset="0"/>
              </a:rPr>
              <a:t>Photo Dieulès Mozard</a:t>
            </a:r>
          </a:p>
        </p:txBody>
      </p:sp>
      <p:pic>
        <p:nvPicPr>
          <p:cNvPr id="19463" name="Picture 21" descr="Scan0004">
            <a:extLst>
              <a:ext uri="{FF2B5EF4-FFF2-40B4-BE49-F238E27FC236}">
                <a16:creationId xmlns:a16="http://schemas.microsoft.com/office/drawing/2014/main" id="{A582228B-B600-C783-8F93-9AEC1BD92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843088"/>
            <a:ext cx="37226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a:extLst>
              <a:ext uri="{FF2B5EF4-FFF2-40B4-BE49-F238E27FC236}">
                <a16:creationId xmlns:a16="http://schemas.microsoft.com/office/drawing/2014/main" id="{3FBF8CFD-F7E0-D04D-FEAE-7BB4C2539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1484314"/>
            <a:ext cx="5970588"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ZoneTexte 2">
            <a:extLst>
              <a:ext uri="{FF2B5EF4-FFF2-40B4-BE49-F238E27FC236}">
                <a16:creationId xmlns:a16="http://schemas.microsoft.com/office/drawing/2014/main" id="{EAAC24B4-E1DA-EC3E-FF67-96CF798A5266}"/>
              </a:ext>
            </a:extLst>
          </p:cNvPr>
          <p:cNvSpPr txBox="1">
            <a:spLocks noChangeArrowheads="1"/>
          </p:cNvSpPr>
          <p:nvPr/>
        </p:nvSpPr>
        <p:spPr bwMode="auto">
          <a:xfrm>
            <a:off x="4911726" y="476250"/>
            <a:ext cx="5400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  Commune de Thomonde</a:t>
            </a:r>
          </a:p>
        </p:txBody>
      </p:sp>
      <p:sp>
        <p:nvSpPr>
          <p:cNvPr id="4" name="ZoneTexte 3">
            <a:extLst>
              <a:ext uri="{FF2B5EF4-FFF2-40B4-BE49-F238E27FC236}">
                <a16:creationId xmlns:a16="http://schemas.microsoft.com/office/drawing/2014/main" id="{00B1242D-8532-BD85-CA47-CD637D654682}"/>
              </a:ext>
            </a:extLst>
          </p:cNvPr>
          <p:cNvSpPr txBox="1"/>
          <p:nvPr/>
        </p:nvSpPr>
        <p:spPr>
          <a:xfrm>
            <a:off x="265176" y="2781301"/>
            <a:ext cx="4211574" cy="584775"/>
          </a:xfrm>
          <a:prstGeom prst="rect">
            <a:avLst/>
          </a:prstGeom>
          <a:noFill/>
        </p:spPr>
        <p:txBody>
          <a:bodyPr wrap="square">
            <a:spAutoFit/>
          </a:bodyPr>
          <a:lstStyle/>
          <a:p>
            <a:pPr eaLnBrk="1" hangingPunct="1">
              <a:defRPr/>
            </a:pPr>
            <a:r>
              <a:rPr lang="fr-FR" sz="1600" dirty="0">
                <a:latin typeface="+mn-lt"/>
              </a:rPr>
              <a:t>L’exutoire du fossé trapézoïdal aboutit au radier du seuil gabion SG3-Carrefour </a:t>
            </a:r>
            <a:r>
              <a:rPr lang="fr-FR" sz="1600" dirty="0" err="1">
                <a:latin typeface="+mn-lt"/>
              </a:rPr>
              <a:t>Clermenceau</a:t>
            </a:r>
            <a:endParaRPr lang="fr-FR" sz="1600" dirty="0">
              <a:latin typeface="+mn-l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oneTexte 2">
            <a:extLst>
              <a:ext uri="{FF2B5EF4-FFF2-40B4-BE49-F238E27FC236}">
                <a16:creationId xmlns:a16="http://schemas.microsoft.com/office/drawing/2014/main" id="{264F36FF-DAB4-7F59-8A12-C9439EA7AA8B}"/>
              </a:ext>
            </a:extLst>
          </p:cNvPr>
          <p:cNvSpPr txBox="1">
            <a:spLocks noChangeArrowheads="1"/>
          </p:cNvSpPr>
          <p:nvPr/>
        </p:nvSpPr>
        <p:spPr bwMode="auto">
          <a:xfrm>
            <a:off x="4151314" y="260350"/>
            <a:ext cx="5400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  Commune de Thomonde</a:t>
            </a:r>
          </a:p>
        </p:txBody>
      </p:sp>
      <p:pic>
        <p:nvPicPr>
          <p:cNvPr id="21507" name="Image 3">
            <a:extLst>
              <a:ext uri="{FF2B5EF4-FFF2-40B4-BE49-F238E27FC236}">
                <a16:creationId xmlns:a16="http://schemas.microsoft.com/office/drawing/2014/main" id="{DDBA0455-B56A-571D-1A31-2AEFEDDF4E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1196975"/>
            <a:ext cx="654685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D4C81BEB-2817-4C9C-E457-A8D913DC1F54}"/>
              </a:ext>
            </a:extLst>
          </p:cNvPr>
          <p:cNvSpPr txBox="1"/>
          <p:nvPr/>
        </p:nvSpPr>
        <p:spPr>
          <a:xfrm>
            <a:off x="164592" y="2636839"/>
            <a:ext cx="3770823" cy="1569660"/>
          </a:xfrm>
          <a:prstGeom prst="rect">
            <a:avLst/>
          </a:prstGeom>
          <a:noFill/>
        </p:spPr>
        <p:txBody>
          <a:bodyPr wrap="square">
            <a:spAutoFit/>
          </a:bodyPr>
          <a:lstStyle/>
          <a:p>
            <a:pPr eaLnBrk="1" hangingPunct="1">
              <a:defRPr/>
            </a:pPr>
            <a:r>
              <a:rPr lang="fr-FR" sz="1600" dirty="0">
                <a:latin typeface="+mn-lt"/>
              </a:rPr>
              <a:t>Le contrefort latéral gauche du seuil gabion SG3-Carrefour </a:t>
            </a:r>
            <a:r>
              <a:rPr lang="fr-FR" sz="1600" dirty="0" err="1">
                <a:latin typeface="+mn-lt"/>
              </a:rPr>
              <a:t>Clermenceau</a:t>
            </a:r>
            <a:r>
              <a:rPr lang="fr-FR" sz="1600" dirty="0">
                <a:latin typeface="+mn-lt"/>
              </a:rPr>
              <a:t> reçoit les eaux du fossé et les ralentit avant qu’elles traversent le chemin.</a:t>
            </a:r>
          </a:p>
          <a:p>
            <a:pPr eaLnBrk="1" hangingPunct="1">
              <a:defRPr/>
            </a:pPr>
            <a:r>
              <a:rPr lang="fr-FR" sz="1600" dirty="0">
                <a:latin typeface="+mn-lt"/>
              </a:rPr>
              <a:t>La chaussée devrait être ultérieurement aménagée 	avec un radier.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 descr="N° 12 Fossé Pyramidal">
            <a:extLst>
              <a:ext uri="{FF2B5EF4-FFF2-40B4-BE49-F238E27FC236}">
                <a16:creationId xmlns:a16="http://schemas.microsoft.com/office/drawing/2014/main" id="{6620A437-4101-88B1-AA70-3AD30663002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575050" y="1322388"/>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uage 3">
            <a:extLst>
              <a:ext uri="{FF2B5EF4-FFF2-40B4-BE49-F238E27FC236}">
                <a16:creationId xmlns:a16="http://schemas.microsoft.com/office/drawing/2014/main" id="{264E9DCD-8E9C-C147-7EB7-D083D06B34B4}"/>
              </a:ext>
            </a:extLst>
          </p:cNvPr>
          <p:cNvSpPr/>
          <p:nvPr/>
        </p:nvSpPr>
        <p:spPr>
          <a:xfrm>
            <a:off x="7386639" y="2628900"/>
            <a:ext cx="236537" cy="20478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5" name="Nuage 4">
            <a:extLst>
              <a:ext uri="{FF2B5EF4-FFF2-40B4-BE49-F238E27FC236}">
                <a16:creationId xmlns:a16="http://schemas.microsoft.com/office/drawing/2014/main" id="{F9398C98-9877-0FAF-F2FB-950FCFFC7449}"/>
              </a:ext>
            </a:extLst>
          </p:cNvPr>
          <p:cNvSpPr/>
          <p:nvPr/>
        </p:nvSpPr>
        <p:spPr>
          <a:xfrm>
            <a:off x="7612063" y="3330576"/>
            <a:ext cx="234950" cy="206375"/>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6" name="Nuage 5">
            <a:extLst>
              <a:ext uri="{FF2B5EF4-FFF2-40B4-BE49-F238E27FC236}">
                <a16:creationId xmlns:a16="http://schemas.microsoft.com/office/drawing/2014/main" id="{64484375-BED0-6AC6-9522-CB5F1826B847}"/>
              </a:ext>
            </a:extLst>
          </p:cNvPr>
          <p:cNvSpPr/>
          <p:nvPr/>
        </p:nvSpPr>
        <p:spPr>
          <a:xfrm>
            <a:off x="8328025" y="4122739"/>
            <a:ext cx="236538" cy="206375"/>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7" name="Nuage 6">
            <a:extLst>
              <a:ext uri="{FF2B5EF4-FFF2-40B4-BE49-F238E27FC236}">
                <a16:creationId xmlns:a16="http://schemas.microsoft.com/office/drawing/2014/main" id="{D30A0050-2E2B-3A13-98F8-5F0463623EDA}"/>
              </a:ext>
            </a:extLst>
          </p:cNvPr>
          <p:cNvSpPr/>
          <p:nvPr/>
        </p:nvSpPr>
        <p:spPr>
          <a:xfrm>
            <a:off x="9237664" y="4897439"/>
            <a:ext cx="236537" cy="206375"/>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8" name="Nuage 7">
            <a:extLst>
              <a:ext uri="{FF2B5EF4-FFF2-40B4-BE49-F238E27FC236}">
                <a16:creationId xmlns:a16="http://schemas.microsoft.com/office/drawing/2014/main" id="{00645B8E-B957-ADBE-2CCA-349769036E78}"/>
              </a:ext>
            </a:extLst>
          </p:cNvPr>
          <p:cNvSpPr/>
          <p:nvPr/>
        </p:nvSpPr>
        <p:spPr>
          <a:xfrm>
            <a:off x="9521825" y="5235576"/>
            <a:ext cx="234950" cy="206375"/>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9" name="Nuage 8">
            <a:extLst>
              <a:ext uri="{FF2B5EF4-FFF2-40B4-BE49-F238E27FC236}">
                <a16:creationId xmlns:a16="http://schemas.microsoft.com/office/drawing/2014/main" id="{53D1227F-77CD-B522-AA2F-D76A756FBE01}"/>
              </a:ext>
            </a:extLst>
          </p:cNvPr>
          <p:cNvSpPr/>
          <p:nvPr/>
        </p:nvSpPr>
        <p:spPr>
          <a:xfrm>
            <a:off x="8743950" y="4581525"/>
            <a:ext cx="236538" cy="20478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10" name="Nuage 9">
            <a:extLst>
              <a:ext uri="{FF2B5EF4-FFF2-40B4-BE49-F238E27FC236}">
                <a16:creationId xmlns:a16="http://schemas.microsoft.com/office/drawing/2014/main" id="{71920EA6-3F95-1370-E1DB-2D19726056F8}"/>
              </a:ext>
            </a:extLst>
          </p:cNvPr>
          <p:cNvSpPr/>
          <p:nvPr/>
        </p:nvSpPr>
        <p:spPr>
          <a:xfrm>
            <a:off x="8091489" y="3689350"/>
            <a:ext cx="236537" cy="20478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11" name="Nuage 10">
            <a:extLst>
              <a:ext uri="{FF2B5EF4-FFF2-40B4-BE49-F238E27FC236}">
                <a16:creationId xmlns:a16="http://schemas.microsoft.com/office/drawing/2014/main" id="{3C9B8D64-F9FD-B735-7973-60EEE15CBE52}"/>
              </a:ext>
            </a:extLst>
          </p:cNvPr>
          <p:cNvSpPr/>
          <p:nvPr/>
        </p:nvSpPr>
        <p:spPr>
          <a:xfrm>
            <a:off x="7505700" y="3008314"/>
            <a:ext cx="234950" cy="20478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12" name="Nuage 11">
            <a:extLst>
              <a:ext uri="{FF2B5EF4-FFF2-40B4-BE49-F238E27FC236}">
                <a16:creationId xmlns:a16="http://schemas.microsoft.com/office/drawing/2014/main" id="{EB4E31E5-3226-ED91-CB6D-C488A461AE6B}"/>
              </a:ext>
            </a:extLst>
          </p:cNvPr>
          <p:cNvSpPr/>
          <p:nvPr/>
        </p:nvSpPr>
        <p:spPr>
          <a:xfrm>
            <a:off x="7304089" y="2352675"/>
            <a:ext cx="236537" cy="20478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13" name="ZoneTexte 12">
            <a:extLst>
              <a:ext uri="{FF2B5EF4-FFF2-40B4-BE49-F238E27FC236}">
                <a16:creationId xmlns:a16="http://schemas.microsoft.com/office/drawing/2014/main" id="{CECC4105-6C0B-CAAB-3916-1B2B4EED70B4}"/>
              </a:ext>
            </a:extLst>
          </p:cNvPr>
          <p:cNvSpPr txBox="1"/>
          <p:nvPr/>
        </p:nvSpPr>
        <p:spPr>
          <a:xfrm>
            <a:off x="322265" y="2280444"/>
            <a:ext cx="2997007" cy="830997"/>
          </a:xfrm>
          <a:prstGeom prst="rect">
            <a:avLst/>
          </a:prstGeom>
          <a:noFill/>
        </p:spPr>
        <p:txBody>
          <a:bodyPr wrap="square">
            <a:spAutoFit/>
          </a:bodyPr>
          <a:lstStyle/>
          <a:p>
            <a:pPr algn="ctr" fontAlgn="auto">
              <a:spcBef>
                <a:spcPts val="0"/>
              </a:spcBef>
              <a:spcAft>
                <a:spcPts val="0"/>
              </a:spcAft>
              <a:defRPr/>
            </a:pPr>
            <a:r>
              <a:rPr lang="fr-FR" sz="1600" dirty="0">
                <a:solidFill>
                  <a:prstClr val="black"/>
                </a:solidFill>
                <a:latin typeface="Calibri" panose="020F0502020204030204"/>
                <a:cs typeface="+mn-cs"/>
              </a:rPr>
              <a:t>FINITIONS</a:t>
            </a:r>
          </a:p>
          <a:p>
            <a:pPr fontAlgn="auto">
              <a:spcBef>
                <a:spcPts val="0"/>
              </a:spcBef>
              <a:spcAft>
                <a:spcPts val="0"/>
              </a:spcAft>
              <a:defRPr/>
            </a:pPr>
            <a:r>
              <a:rPr lang="fr-FR" sz="1600" dirty="0">
                <a:solidFill>
                  <a:prstClr val="black"/>
                </a:solidFill>
                <a:latin typeface="Calibri" panose="020F0502020204030204"/>
                <a:cs typeface="+mn-cs"/>
              </a:rPr>
              <a:t>Végétalisation le long du fossé : plantation de touffes de vétiver</a:t>
            </a:r>
          </a:p>
        </p:txBody>
      </p:sp>
      <p:cxnSp>
        <p:nvCxnSpPr>
          <p:cNvPr id="15" name="Connecteur droit avec flèche 14">
            <a:extLst>
              <a:ext uri="{FF2B5EF4-FFF2-40B4-BE49-F238E27FC236}">
                <a16:creationId xmlns:a16="http://schemas.microsoft.com/office/drawing/2014/main" id="{4FD1A372-A4E2-DDF3-BACF-E8B1EB7FE6CF}"/>
              </a:ext>
            </a:extLst>
          </p:cNvPr>
          <p:cNvCxnSpPr>
            <a:cxnSpLocks/>
            <a:stCxn id="13" idx="3"/>
          </p:cNvCxnSpPr>
          <p:nvPr/>
        </p:nvCxnSpPr>
        <p:spPr>
          <a:xfrm>
            <a:off x="3319272" y="2695943"/>
            <a:ext cx="4891279" cy="16030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42" name="ZoneTexte 15">
            <a:extLst>
              <a:ext uri="{FF2B5EF4-FFF2-40B4-BE49-F238E27FC236}">
                <a16:creationId xmlns:a16="http://schemas.microsoft.com/office/drawing/2014/main" id="{0764A3C8-F313-7EC4-61B4-3F4303800C57}"/>
              </a:ext>
            </a:extLst>
          </p:cNvPr>
          <p:cNvSpPr txBox="1">
            <a:spLocks noChangeArrowheads="1"/>
          </p:cNvSpPr>
          <p:nvPr/>
        </p:nvSpPr>
        <p:spPr bwMode="auto">
          <a:xfrm>
            <a:off x="3395664" y="193675"/>
            <a:ext cx="540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  Commune de Thomonde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a:extLst>
              <a:ext uri="{FF2B5EF4-FFF2-40B4-BE49-F238E27FC236}">
                <a16:creationId xmlns:a16="http://schemas.microsoft.com/office/drawing/2014/main" id="{393F3B39-2610-DB21-7B80-20235EA52DF8}"/>
              </a:ext>
            </a:extLst>
          </p:cNvPr>
          <p:cNvSpPr>
            <a:spLocks noGrp="1" noChangeArrowheads="1"/>
          </p:cNvSpPr>
          <p:nvPr>
            <p:ph type="title"/>
          </p:nvPr>
        </p:nvSpPr>
        <p:spPr/>
        <p:txBody>
          <a:bodyPr/>
          <a:lstStyle/>
          <a:p>
            <a:pPr eaLnBrk="1" hangingPunct="1"/>
            <a:endParaRPr lang="fr-FR" altLang="fr-FR"/>
          </a:p>
        </p:txBody>
      </p:sp>
      <p:sp>
        <p:nvSpPr>
          <p:cNvPr id="23555" name="Rectangle 3" descr="IMG-20160503-WA0005">
            <a:extLst>
              <a:ext uri="{FF2B5EF4-FFF2-40B4-BE49-F238E27FC236}">
                <a16:creationId xmlns:a16="http://schemas.microsoft.com/office/drawing/2014/main" id="{B7695DAF-ED08-6185-845E-72878B36C9C6}"/>
              </a:ext>
            </a:extLst>
          </p:cNvPr>
          <p:cNvSpPr>
            <a:spLocks noGrp="1" noChangeAspect="1" noChangeArrowheads="1"/>
          </p:cNvSpPr>
          <p:nvPr isPhoto="1"/>
        </p:nvSpPr>
        <p:spPr bwMode="auto">
          <a:xfrm>
            <a:off x="6167439" y="1320801"/>
            <a:ext cx="3933825" cy="5243513"/>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23556" name="Rectangle 3" descr="IMG-20160503-WA0003">
            <a:extLst>
              <a:ext uri="{FF2B5EF4-FFF2-40B4-BE49-F238E27FC236}">
                <a16:creationId xmlns:a16="http://schemas.microsoft.com/office/drawing/2014/main" id="{1FBE54BF-4CF2-C02E-B74A-3DF3D625AAE4}"/>
              </a:ext>
            </a:extLst>
          </p:cNvPr>
          <p:cNvSpPr>
            <a:spLocks noGrp="1" noChangeAspect="1" noChangeArrowheads="1"/>
          </p:cNvSpPr>
          <p:nvPr isPhoto="1"/>
        </p:nvSpPr>
        <p:spPr bwMode="auto">
          <a:xfrm>
            <a:off x="2135189" y="1320800"/>
            <a:ext cx="3940175" cy="5253038"/>
          </a:xfrm>
          <a:prstGeom prst="rect">
            <a:avLst/>
          </a:prstGeom>
          <a:blipFill dpi="0" rotWithShape="1">
            <a:blip r:embed="rId4"/>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23557" name="ZoneTexte 6">
            <a:extLst>
              <a:ext uri="{FF2B5EF4-FFF2-40B4-BE49-F238E27FC236}">
                <a16:creationId xmlns:a16="http://schemas.microsoft.com/office/drawing/2014/main" id="{AB7832C6-82AE-A5B9-4816-F4FAC07985F3}"/>
              </a:ext>
            </a:extLst>
          </p:cNvPr>
          <p:cNvSpPr txBox="1">
            <a:spLocks noChangeArrowheads="1"/>
          </p:cNvSpPr>
          <p:nvPr/>
        </p:nvSpPr>
        <p:spPr bwMode="auto">
          <a:xfrm>
            <a:off x="3375026" y="476250"/>
            <a:ext cx="5400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Fossé trapézoïdal FT12-chemin de </a:t>
            </a:r>
            <a:r>
              <a:rPr lang="fr-FR" altLang="fr-FR" sz="1600" dirty="0" err="1">
                <a:latin typeface="Calibri" panose="020F0502020204030204" pitchFamily="34" charset="0"/>
              </a:rPr>
              <a:t>Bernaco</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Sur le chemin de </a:t>
            </a:r>
            <a:r>
              <a:rPr lang="fr-FR" altLang="fr-FR" sz="1600" dirty="0" err="1">
                <a:latin typeface="Calibri" panose="020F0502020204030204" pitchFamily="34" charset="0"/>
              </a:rPr>
              <a:t>Bernaco</a:t>
            </a:r>
            <a:r>
              <a:rPr lang="fr-FR" altLang="fr-FR" sz="1600" dirty="0">
                <a:latin typeface="Calibri" panose="020F0502020204030204" pitchFamily="34" charset="0"/>
              </a:rPr>
              <a:t>  -  Commune de Thomonde</a:t>
            </a:r>
          </a:p>
        </p:txBody>
      </p:sp>
      <p:sp>
        <p:nvSpPr>
          <p:cNvPr id="23558" name="ZoneTexte 7">
            <a:extLst>
              <a:ext uri="{FF2B5EF4-FFF2-40B4-BE49-F238E27FC236}">
                <a16:creationId xmlns:a16="http://schemas.microsoft.com/office/drawing/2014/main" id="{F182066E-B3DD-A593-0B15-7ED2E4A4A479}"/>
              </a:ext>
            </a:extLst>
          </p:cNvPr>
          <p:cNvSpPr txBox="1">
            <a:spLocks noChangeArrowheads="1"/>
          </p:cNvSpPr>
          <p:nvPr/>
        </p:nvSpPr>
        <p:spPr bwMode="auto">
          <a:xfrm>
            <a:off x="5103813" y="6534150"/>
            <a:ext cx="1943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400">
                <a:latin typeface="Calibri" panose="020F0502020204030204" pitchFamily="34" charset="0"/>
              </a:rPr>
              <a:t>Photos Dieulès Mozard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1" descr="Capture d’écran">
            <a:extLst>
              <a:ext uri="{FF2B5EF4-FFF2-40B4-BE49-F238E27FC236}">
                <a16:creationId xmlns:a16="http://schemas.microsoft.com/office/drawing/2014/main" id="{93BE0425-859F-42E1-DF0C-A578EEF684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0"/>
            <a:ext cx="9144000"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9E184CBC-0E98-D843-1C75-CA74B590C29B}"/>
              </a:ext>
            </a:extLst>
          </p:cNvPr>
          <p:cNvSpPr txBox="1">
            <a:spLocks noChangeArrowheads="1"/>
          </p:cNvSpPr>
          <p:nvPr/>
        </p:nvSpPr>
        <p:spPr bwMode="auto">
          <a:xfrm>
            <a:off x="5375275" y="5876925"/>
            <a:ext cx="4033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fr-FR" altLang="fr-FR" sz="1600"/>
              <a:t>Chemin de Bernaco vers Baille Tourrible</a:t>
            </a:r>
          </a:p>
        </p:txBody>
      </p:sp>
      <p:sp>
        <p:nvSpPr>
          <p:cNvPr id="25604" name="Text Box 4">
            <a:extLst>
              <a:ext uri="{FF2B5EF4-FFF2-40B4-BE49-F238E27FC236}">
                <a16:creationId xmlns:a16="http://schemas.microsoft.com/office/drawing/2014/main" id="{83A0FD0B-F057-5350-72B6-843AAAFC8AC1}"/>
              </a:ext>
            </a:extLst>
          </p:cNvPr>
          <p:cNvSpPr txBox="1">
            <a:spLocks noChangeArrowheads="1"/>
          </p:cNvSpPr>
          <p:nvPr/>
        </p:nvSpPr>
        <p:spPr bwMode="auto">
          <a:xfrm>
            <a:off x="804673" y="93664"/>
            <a:ext cx="106161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fr-FR" altLang="fr-FR" sz="1400" dirty="0"/>
              <a:t>La construction FT12-</a:t>
            </a:r>
            <a:r>
              <a:rPr lang="fr-FR" altLang="fr-FR" sz="1400" dirty="0">
                <a:latin typeface="Calibri" panose="020F0502020204030204" pitchFamily="34" charset="0"/>
              </a:rPr>
              <a:t>chemin de </a:t>
            </a:r>
            <a:r>
              <a:rPr lang="fr-FR" altLang="fr-FR" sz="1400" dirty="0" err="1">
                <a:latin typeface="Calibri" panose="020F0502020204030204" pitchFamily="34" charset="0"/>
              </a:rPr>
              <a:t>Bernaco</a:t>
            </a:r>
            <a:r>
              <a:rPr lang="fr-FR" altLang="fr-FR" sz="1400" dirty="0">
                <a:latin typeface="Calibri" panose="020F0502020204030204" pitchFamily="34" charset="0"/>
              </a:rPr>
              <a:t> </a:t>
            </a:r>
            <a:r>
              <a:rPr lang="fr-FR" altLang="fr-FR" sz="1400" dirty="0"/>
              <a:t>servira de référence pour la poursuite de l’aménagement du chemin de </a:t>
            </a:r>
            <a:r>
              <a:rPr lang="fr-FR" altLang="fr-FR" sz="1400" dirty="0" err="1"/>
              <a:t>Bernaco</a:t>
            </a:r>
            <a:r>
              <a:rPr lang="fr-FR" altLang="fr-FR" sz="1400" dirty="0"/>
              <a:t> </a:t>
            </a:r>
          </a:p>
        </p:txBody>
      </p:sp>
      <p:sp>
        <p:nvSpPr>
          <p:cNvPr id="25605" name="Text Box 5">
            <a:extLst>
              <a:ext uri="{FF2B5EF4-FFF2-40B4-BE49-F238E27FC236}">
                <a16:creationId xmlns:a16="http://schemas.microsoft.com/office/drawing/2014/main" id="{2D6F3C8F-3DCB-04AF-7E8E-653830EE646D}"/>
              </a:ext>
            </a:extLst>
          </p:cNvPr>
          <p:cNvSpPr txBox="1">
            <a:spLocks noChangeArrowheads="1"/>
          </p:cNvSpPr>
          <p:nvPr/>
        </p:nvSpPr>
        <p:spPr bwMode="auto">
          <a:xfrm>
            <a:off x="4943476" y="692151"/>
            <a:ext cx="15843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fr-FR" altLang="fr-FR" sz="1200" b="1">
                <a:solidFill>
                  <a:schemeClr val="bg1"/>
                </a:solidFill>
              </a:rPr>
              <a:t>Haut bassin</a:t>
            </a:r>
          </a:p>
          <a:p>
            <a:pPr algn="ctr">
              <a:spcBef>
                <a:spcPct val="50000"/>
              </a:spcBef>
              <a:buFontTx/>
              <a:buNone/>
            </a:pPr>
            <a:r>
              <a:rPr lang="fr-FR" altLang="fr-FR" sz="1200" b="1">
                <a:solidFill>
                  <a:schemeClr val="bg1"/>
                </a:solidFill>
              </a:rPr>
              <a:t> Rivière Goyave</a:t>
            </a:r>
          </a:p>
        </p:txBody>
      </p:sp>
      <p:sp>
        <p:nvSpPr>
          <p:cNvPr id="2" name="Ellipse 1">
            <a:extLst>
              <a:ext uri="{FF2B5EF4-FFF2-40B4-BE49-F238E27FC236}">
                <a16:creationId xmlns:a16="http://schemas.microsoft.com/office/drawing/2014/main" id="{55D0804D-F8AE-3B8A-5E27-8F795B909B38}"/>
              </a:ext>
            </a:extLst>
          </p:cNvPr>
          <p:cNvSpPr/>
          <p:nvPr/>
        </p:nvSpPr>
        <p:spPr>
          <a:xfrm>
            <a:off x="3341688" y="6030913"/>
            <a:ext cx="215900" cy="1968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07" name="ZoneTexte 2">
            <a:extLst>
              <a:ext uri="{FF2B5EF4-FFF2-40B4-BE49-F238E27FC236}">
                <a16:creationId xmlns:a16="http://schemas.microsoft.com/office/drawing/2014/main" id="{F21CF574-AC7A-C58C-5FBB-E966280DF9FB}"/>
              </a:ext>
            </a:extLst>
          </p:cNvPr>
          <p:cNvSpPr txBox="1">
            <a:spLocks noChangeArrowheads="1"/>
          </p:cNvSpPr>
          <p:nvPr/>
        </p:nvSpPr>
        <p:spPr bwMode="auto">
          <a:xfrm>
            <a:off x="3098801" y="5738814"/>
            <a:ext cx="701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200" b="1">
                <a:solidFill>
                  <a:srgbClr val="FF0000"/>
                </a:solidFill>
              </a:rPr>
              <a:t>FT 12</a:t>
            </a:r>
          </a:p>
        </p:txBody>
      </p:sp>
      <p:sp>
        <p:nvSpPr>
          <p:cNvPr id="8" name="Ellipse 7">
            <a:extLst>
              <a:ext uri="{FF2B5EF4-FFF2-40B4-BE49-F238E27FC236}">
                <a16:creationId xmlns:a16="http://schemas.microsoft.com/office/drawing/2014/main" id="{02EA5AF4-2442-AA56-2F30-CE51BF4069CE}"/>
              </a:ext>
            </a:extLst>
          </p:cNvPr>
          <p:cNvSpPr/>
          <p:nvPr/>
        </p:nvSpPr>
        <p:spPr>
          <a:xfrm>
            <a:off x="6203950" y="4221163"/>
            <a:ext cx="215900" cy="1968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5609" name="ZoneTexte 8">
            <a:extLst>
              <a:ext uri="{FF2B5EF4-FFF2-40B4-BE49-F238E27FC236}">
                <a16:creationId xmlns:a16="http://schemas.microsoft.com/office/drawing/2014/main" id="{BEA778FC-2BA3-615F-0531-2E081FF7B4A7}"/>
              </a:ext>
            </a:extLst>
          </p:cNvPr>
          <p:cNvSpPr txBox="1">
            <a:spLocks noChangeArrowheads="1"/>
          </p:cNvSpPr>
          <p:nvPr/>
        </p:nvSpPr>
        <p:spPr bwMode="auto">
          <a:xfrm>
            <a:off x="5605464" y="4214813"/>
            <a:ext cx="701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200" b="1">
                <a:solidFill>
                  <a:srgbClr val="FF0000"/>
                </a:solidFill>
              </a:rPr>
              <a:t>FT 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 1" descr="P1080832 (Copier)"/>
          <p:cNvPicPr>
            <a:picLocks noGrp="1" noChangeAspect="1"/>
          </p:cNvPicPr>
          <p:nvPr isPhoto="1"/>
        </p:nvPicPr>
        <p:blipFill>
          <a:blip r:embed="rId2"/>
          <a:srcRect/>
          <a:stretch>
            <a:fillRect/>
          </a:stretch>
        </p:blipFill>
        <p:spPr bwMode="auto">
          <a:xfrm>
            <a:off x="4110038" y="1165225"/>
            <a:ext cx="6781800" cy="5086350"/>
          </a:xfrm>
          <a:prstGeom prst="rect">
            <a:avLst/>
          </a:prstGeom>
          <a:noFill/>
          <a:ln w="9525">
            <a:noFill/>
            <a:miter lim="800000"/>
            <a:headEnd/>
            <a:tailEnd/>
          </a:ln>
        </p:spPr>
      </p:pic>
      <p:sp>
        <p:nvSpPr>
          <p:cNvPr id="34818" name="Rectangle 2"/>
          <p:cNvSpPr>
            <a:spLocks noChangeArrowheads="1"/>
          </p:cNvSpPr>
          <p:nvPr/>
        </p:nvSpPr>
        <p:spPr bwMode="auto">
          <a:xfrm>
            <a:off x="4110038" y="173038"/>
            <a:ext cx="6923087"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34819" name="ZoneTexte 3"/>
          <p:cNvSpPr txBox="1">
            <a:spLocks noChangeArrowheads="1"/>
          </p:cNvSpPr>
          <p:nvPr/>
        </p:nvSpPr>
        <p:spPr bwMode="auto">
          <a:xfrm>
            <a:off x="682625" y="2744788"/>
            <a:ext cx="3302000" cy="825500"/>
          </a:xfrm>
          <a:prstGeom prst="rect">
            <a:avLst/>
          </a:prstGeom>
          <a:noFill/>
          <a:ln w="9525">
            <a:noFill/>
            <a:miter lim="800000"/>
            <a:headEnd/>
            <a:tailEnd/>
          </a:ln>
        </p:spPr>
        <p:txBody>
          <a:bodyPr>
            <a:spAutoFit/>
          </a:bodyPr>
          <a:lstStyle/>
          <a:p>
            <a:r>
              <a:rPr lang="fr-FR" sz="1600">
                <a:latin typeface="Calibri" pitchFamily="34" charset="0"/>
              </a:rPr>
              <a:t>Aval de la ravine Glacis présentant d’autres sites pour l’implantation d’ouvrages et de reboisement</a:t>
            </a:r>
          </a:p>
        </p:txBody>
      </p:sp>
      <p:cxnSp>
        <p:nvCxnSpPr>
          <p:cNvPr id="5" name="Connecteur droit avec flèche 4"/>
          <p:cNvCxnSpPr/>
          <p:nvPr/>
        </p:nvCxnSpPr>
        <p:spPr>
          <a:xfrm flipH="1" flipV="1">
            <a:off x="7170738" y="4235450"/>
            <a:ext cx="103187" cy="70167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7902575" y="4278313"/>
            <a:ext cx="84138" cy="61753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563" y="1413970"/>
            <a:ext cx="74328" cy="196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6560" y="0"/>
            <a:ext cx="6061106" cy="6480834"/>
          </a:xfrm>
          <a:prstGeom prst="rect">
            <a:avLst/>
          </a:prstGeom>
        </p:spPr>
      </p:pic>
      <p:sp>
        <p:nvSpPr>
          <p:cNvPr id="15" name="TextBox 14"/>
          <p:cNvSpPr txBox="1"/>
          <p:nvPr/>
        </p:nvSpPr>
        <p:spPr>
          <a:xfrm>
            <a:off x="0" y="3476847"/>
            <a:ext cx="3256560" cy="523220"/>
          </a:xfrm>
          <a:prstGeom prst="rect">
            <a:avLst/>
          </a:prstGeom>
          <a:noFill/>
        </p:spPr>
        <p:txBody>
          <a:bodyPr wrap="square" rtlCol="0">
            <a:spAutoFit/>
          </a:bodyPr>
          <a:lstStyle/>
          <a:p>
            <a:r>
              <a:rPr lang="en-US" sz="1400" dirty="0"/>
              <a:t>Plantation de vétivers au Canal Trapezoidal </a:t>
            </a:r>
            <a:r>
              <a:rPr lang="fr-FR" altLang="fr-FR" sz="1400" dirty="0">
                <a:latin typeface="Calibri" panose="020F0502020204030204" pitchFamily="34" charset="0"/>
              </a:rPr>
              <a:t>FT12-chemin de </a:t>
            </a:r>
            <a:r>
              <a:rPr lang="fr-FR" altLang="fr-FR" sz="1400" dirty="0" err="1">
                <a:latin typeface="Calibri" panose="020F0502020204030204" pitchFamily="34" charset="0"/>
              </a:rPr>
              <a:t>Bernaco</a:t>
            </a:r>
            <a:endParaRPr lang="en-US" sz="1400" dirty="0"/>
          </a:p>
        </p:txBody>
      </p:sp>
      <p:cxnSp>
        <p:nvCxnSpPr>
          <p:cNvPr id="17" name="Straight Arrow Connector 16"/>
          <p:cNvCxnSpPr/>
          <p:nvPr/>
        </p:nvCxnSpPr>
        <p:spPr>
          <a:xfrm flipV="1">
            <a:off x="3495675" y="3238501"/>
            <a:ext cx="2152651" cy="561974"/>
          </a:xfrm>
          <a:prstGeom prst="straightConnector1">
            <a:avLst/>
          </a:prstGeom>
          <a:ln w="28575">
            <a:solidFill>
              <a:srgbClr val="FFFF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33563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982663" y="2016125"/>
            <a:ext cx="10153650" cy="3600986"/>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CONFORTEMENT DE TROIS SEUILS EN PIERRES SECHES </a:t>
            </a:r>
          </a:p>
          <a:p>
            <a:pPr algn="ctr"/>
            <a:endParaRPr lang="fr-FR" altLang="fr-FR" sz="1200" b="1" dirty="0">
              <a:latin typeface="Calibri" pitchFamily="34" charset="0"/>
            </a:endParaRPr>
          </a:p>
          <a:p>
            <a:pPr algn="ctr"/>
            <a:r>
              <a:rPr lang="fr-FR" altLang="fr-FR" sz="2800" b="1" dirty="0">
                <a:latin typeface="Calibri" pitchFamily="34" charset="0"/>
              </a:rPr>
              <a:t>Chantiers pédagogiques N°13</a:t>
            </a:r>
          </a:p>
          <a:p>
            <a:pPr algn="ctr"/>
            <a:endParaRPr lang="fr-FR" altLang="fr-FR" sz="2800" b="1" dirty="0">
              <a:latin typeface="Calibri" pitchFamily="34" charset="0"/>
            </a:endParaRPr>
          </a:p>
          <a:p>
            <a:pPr algn="ctr"/>
            <a:endParaRPr lang="fr-FR" altLang="fr-FR" sz="2800" b="1" dirty="0">
              <a:latin typeface="Calibri" pitchFamily="34" charset="0"/>
            </a:endParaRPr>
          </a:p>
          <a:p>
            <a:pPr marL="2057400" lvl="4" indent="-228600">
              <a:buFontTx/>
              <a:buChar char="-"/>
            </a:pPr>
            <a:r>
              <a:rPr lang="fr-FR" sz="2400" dirty="0"/>
              <a:t>1 seuil à Savane Plate </a:t>
            </a:r>
          </a:p>
          <a:p>
            <a:pPr marL="2057400" lvl="4" indent="-228600">
              <a:buFontTx/>
              <a:buChar char="-"/>
            </a:pPr>
            <a:r>
              <a:rPr lang="fr-FR" sz="2400" dirty="0"/>
              <a:t>2 seuils à Ravine Glacis</a:t>
            </a:r>
            <a:endParaRPr lang="fr-FR" altLang="fr-FR" sz="2400" b="1" dirty="0">
              <a:latin typeface="Calibri" pitchFamily="34" charset="0"/>
            </a:endParaRPr>
          </a:p>
          <a:p>
            <a:pPr marL="2057400" lvl="4" indent="-228600"/>
            <a:endParaRPr lang="fr-FR" altLang="fr-FR" sz="2800" dirty="0">
              <a:latin typeface="Calibri" pitchFamily="34" charset="0"/>
            </a:endParaRPr>
          </a:p>
        </p:txBody>
      </p:sp>
      <p:pic>
        <p:nvPicPr>
          <p:cNvPr id="23555"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23556" name="il_fi" descr="http://www.haitilibre.com/images-a/g-6125.jpg"/>
          <p:cNvPicPr>
            <a:picLocks noChangeAspect="1" noChangeArrowheads="1"/>
          </p:cNvPicPr>
          <p:nvPr/>
        </p:nvPicPr>
        <p:blipFill>
          <a:blip r:embed="rId3" r:link="rId4"/>
          <a:srcRect/>
          <a:stretch>
            <a:fillRect/>
          </a:stretch>
        </p:blipFill>
        <p:spPr bwMode="auto">
          <a:xfrm>
            <a:off x="5232400" y="476250"/>
            <a:ext cx="1584325" cy="1181100"/>
          </a:xfrm>
          <a:prstGeom prst="rect">
            <a:avLst/>
          </a:prstGeom>
          <a:noFill/>
          <a:ln w="9525">
            <a:noFill/>
            <a:miter lim="800000"/>
            <a:headEnd/>
            <a:tailEnd/>
          </a:ln>
        </p:spPr>
      </p:pic>
      <p:pic>
        <p:nvPicPr>
          <p:cNvPr id="23557"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23558"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23559"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8836C199-0E0F-96BC-388E-C7E71CD34FAA}"/>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E2AF310-426C-357F-1A14-8FFE47FF7B47}"/>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C31FFB9E-350A-8DA1-9F45-CC5DC16BC013}"/>
              </a:ext>
            </a:extLst>
          </p:cNvPr>
          <p:cNvGraphicFramePr>
            <a:graphicFrameLocks noGrp="1"/>
          </p:cNvGraphicFramePr>
          <p:nvPr>
            <p:extLst>
              <p:ext uri="{D42A27DB-BD31-4B8C-83A1-F6EECF244321}">
                <p14:modId xmlns:p14="http://schemas.microsoft.com/office/powerpoint/2010/main" val="3351958039"/>
              </p:ext>
            </p:extLst>
          </p:nvPr>
        </p:nvGraphicFramePr>
        <p:xfrm>
          <a:off x="503381" y="924792"/>
          <a:ext cx="11517745" cy="5593830"/>
        </p:xfrm>
        <a:graphic>
          <a:graphicData uri="http://schemas.openxmlformats.org/drawingml/2006/table">
            <a:tbl>
              <a:tblPr firstRow="1" bandRow="1">
                <a:tableStyleId>{2D5ABB26-0587-4C30-8999-92F81FD0307C}</a:tableStyleId>
              </a:tblPr>
              <a:tblGrid>
                <a:gridCol w="1976582">
                  <a:extLst>
                    <a:ext uri="{9D8B030D-6E8A-4147-A177-3AD203B41FA5}">
                      <a16:colId xmlns:a16="http://schemas.microsoft.com/office/drawing/2014/main" val="20000"/>
                    </a:ext>
                  </a:extLst>
                </a:gridCol>
                <a:gridCol w="9541163">
                  <a:extLst>
                    <a:ext uri="{9D8B030D-6E8A-4147-A177-3AD203B41FA5}">
                      <a16:colId xmlns:a16="http://schemas.microsoft.com/office/drawing/2014/main" val="20001"/>
                    </a:ext>
                  </a:extLst>
                </a:gridCol>
              </a:tblGrid>
              <a:tr h="281207">
                <a:tc>
                  <a:txBody>
                    <a:bodyPr/>
                    <a:lstStyle/>
                    <a:p>
                      <a:pPr marL="67945" marR="588010">
                        <a:lnSpc>
                          <a:spcPts val="1260"/>
                        </a:lnSpc>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05</a:t>
                      </a:r>
                      <a:r>
                        <a:rPr sz="1100" spc="-15" dirty="0">
                          <a:latin typeface="Arial"/>
                          <a:cs typeface="Arial"/>
                        </a:rPr>
                        <a:t> </a:t>
                      </a:r>
                      <a:r>
                        <a:rPr sz="1100" dirty="0">
                          <a:latin typeface="Arial"/>
                          <a:cs typeface="Arial"/>
                        </a:rPr>
                        <a:t>avril</a:t>
                      </a:r>
                      <a:r>
                        <a:rPr sz="1100" spc="-15" dirty="0">
                          <a:latin typeface="Arial"/>
                          <a:cs typeface="Arial"/>
                        </a:rPr>
                        <a:t> </a:t>
                      </a:r>
                      <a:r>
                        <a:rPr sz="1100" dirty="0">
                          <a:latin typeface="Arial"/>
                          <a:cs typeface="Arial"/>
                        </a:rPr>
                        <a:t>2016</a:t>
                      </a:r>
                      <a:r>
                        <a:rPr sz="1100" spc="-2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4</a:t>
                      </a:r>
                      <a:r>
                        <a:rPr sz="1100" spc="-25" dirty="0">
                          <a:latin typeface="Arial"/>
                          <a:cs typeface="Arial"/>
                        </a:rPr>
                        <a:t> </a:t>
                      </a:r>
                      <a:r>
                        <a:rPr sz="1100" dirty="0">
                          <a:latin typeface="Arial"/>
                          <a:cs typeface="Arial"/>
                        </a:rPr>
                        <a:t>mai</a:t>
                      </a:r>
                      <a:r>
                        <a:rPr sz="1100" spc="-25" dirty="0">
                          <a:latin typeface="Arial"/>
                          <a:cs typeface="Arial"/>
                        </a:rPr>
                        <a:t> </a:t>
                      </a:r>
                      <a:r>
                        <a:rPr sz="1100" spc="-20" dirty="0">
                          <a:latin typeface="Arial"/>
                          <a:cs typeface="Arial"/>
                        </a:rPr>
                        <a:t>2016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83794">
                <a:tc>
                  <a:txBody>
                    <a:bodyPr/>
                    <a:lstStyle/>
                    <a:p>
                      <a:pPr marL="67945" marR="255270">
                        <a:lnSpc>
                          <a:spcPts val="1260"/>
                        </a:lnSpc>
                      </a:pPr>
                      <a:r>
                        <a:rPr sz="1100" b="1" spc="-10" dirty="0">
                          <a:latin typeface="Arial"/>
                          <a:cs typeface="Arial"/>
                        </a:rPr>
                        <a:t>Coordonnées </a:t>
                      </a:r>
                      <a:r>
                        <a:rPr sz="1100" b="1" spc="-25" dirty="0">
                          <a:latin typeface="Arial"/>
                          <a:cs typeface="Arial"/>
                        </a:rPr>
                        <a:t>GPS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5"/>
                        </a:lnSpc>
                      </a:pPr>
                      <a:r>
                        <a:rPr sz="1100" dirty="0">
                          <a:latin typeface="Arial"/>
                          <a:cs typeface="Arial"/>
                        </a:rPr>
                        <a:t>Ravine</a:t>
                      </a:r>
                      <a:r>
                        <a:rPr sz="1100" spc="-25" dirty="0">
                          <a:latin typeface="Arial"/>
                          <a:cs typeface="Arial"/>
                        </a:rPr>
                        <a:t> </a:t>
                      </a:r>
                      <a:r>
                        <a:rPr sz="1100" dirty="0">
                          <a:latin typeface="Arial"/>
                          <a:cs typeface="Arial"/>
                        </a:rPr>
                        <a:t>Savane</a:t>
                      </a:r>
                      <a:r>
                        <a:rPr sz="1100" spc="-25" dirty="0">
                          <a:latin typeface="Arial"/>
                          <a:cs typeface="Arial"/>
                        </a:rPr>
                        <a:t> </a:t>
                      </a:r>
                      <a:r>
                        <a:rPr sz="1100" dirty="0">
                          <a:latin typeface="Arial"/>
                          <a:cs typeface="Arial"/>
                        </a:rPr>
                        <a:t>Plate</a:t>
                      </a:r>
                      <a:r>
                        <a:rPr sz="1100" spc="-3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N</a:t>
                      </a:r>
                      <a:r>
                        <a:rPr sz="1100" spc="-40" dirty="0">
                          <a:latin typeface="Arial"/>
                          <a:cs typeface="Arial"/>
                        </a:rPr>
                        <a:t> </a:t>
                      </a:r>
                      <a:r>
                        <a:rPr sz="1100" dirty="0">
                          <a:latin typeface="Arial"/>
                          <a:cs typeface="Arial"/>
                        </a:rPr>
                        <a:t>18°57’31,4’’</a:t>
                      </a:r>
                      <a:r>
                        <a:rPr sz="1100" spc="240" dirty="0">
                          <a:latin typeface="Arial"/>
                          <a:cs typeface="Arial"/>
                        </a:rPr>
                        <a:t> </a:t>
                      </a:r>
                      <a:r>
                        <a:rPr sz="1100" dirty="0">
                          <a:latin typeface="Arial"/>
                          <a:cs typeface="Arial"/>
                        </a:rPr>
                        <a:t>W</a:t>
                      </a:r>
                      <a:r>
                        <a:rPr sz="1100" spc="-20" dirty="0">
                          <a:latin typeface="Arial"/>
                          <a:cs typeface="Arial"/>
                        </a:rPr>
                        <a:t> </a:t>
                      </a:r>
                      <a:r>
                        <a:rPr sz="1100" spc="-10" dirty="0">
                          <a:latin typeface="Arial"/>
                          <a:cs typeface="Arial"/>
                        </a:rPr>
                        <a:t>72°00’27.2’’</a:t>
                      </a:r>
                      <a:endParaRPr sz="1100">
                        <a:latin typeface="Arial"/>
                        <a:cs typeface="Arial"/>
                      </a:endParaRPr>
                    </a:p>
                    <a:p>
                      <a:pPr marL="68580">
                        <a:lnSpc>
                          <a:spcPts val="1235"/>
                        </a:lnSpc>
                      </a:pPr>
                      <a:r>
                        <a:rPr sz="1100" dirty="0">
                          <a:latin typeface="Arial"/>
                          <a:cs typeface="Arial"/>
                        </a:rPr>
                        <a:t>Ravine</a:t>
                      </a:r>
                      <a:r>
                        <a:rPr sz="1100" spc="-30" dirty="0">
                          <a:latin typeface="Arial"/>
                          <a:cs typeface="Arial"/>
                        </a:rPr>
                        <a:t> </a:t>
                      </a:r>
                      <a:r>
                        <a:rPr sz="1100" dirty="0">
                          <a:latin typeface="Arial"/>
                          <a:cs typeface="Arial"/>
                        </a:rPr>
                        <a:t>Glacis</a:t>
                      </a:r>
                      <a:r>
                        <a:rPr sz="1100" spc="-3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N</a:t>
                      </a:r>
                      <a:r>
                        <a:rPr sz="1100" spc="-25" dirty="0">
                          <a:latin typeface="Arial"/>
                          <a:cs typeface="Arial"/>
                        </a:rPr>
                        <a:t> </a:t>
                      </a:r>
                      <a:r>
                        <a:rPr sz="1100" dirty="0">
                          <a:latin typeface="Arial"/>
                          <a:cs typeface="Arial"/>
                        </a:rPr>
                        <a:t>19°00’10,4’’</a:t>
                      </a:r>
                      <a:r>
                        <a:rPr sz="1100" spc="250" dirty="0">
                          <a:latin typeface="Arial"/>
                          <a:cs typeface="Arial"/>
                        </a:rPr>
                        <a:t> </a:t>
                      </a:r>
                      <a:r>
                        <a:rPr sz="1100" dirty="0">
                          <a:latin typeface="Arial"/>
                          <a:cs typeface="Arial"/>
                        </a:rPr>
                        <a:t>W</a:t>
                      </a:r>
                      <a:r>
                        <a:rPr sz="1100" spc="-30" dirty="0">
                          <a:latin typeface="Arial"/>
                          <a:cs typeface="Arial"/>
                        </a:rPr>
                        <a:t> </a:t>
                      </a:r>
                      <a:r>
                        <a:rPr sz="1100" spc="-10" dirty="0">
                          <a:latin typeface="Arial"/>
                          <a:cs typeface="Arial"/>
                        </a:rPr>
                        <a:t>72°00’48.4’’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19352">
                <a:tc>
                  <a:txBody>
                    <a:bodyPr/>
                    <a:lstStyle/>
                    <a:p>
                      <a:pPr marL="67945">
                        <a:lnSpc>
                          <a:spcPts val="1280"/>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960">
                        <a:lnSpc>
                          <a:spcPts val="1260"/>
                        </a:lnSpc>
                        <a:spcBef>
                          <a:spcPts val="50"/>
                        </a:spcBef>
                      </a:pPr>
                      <a:r>
                        <a:rPr sz="1100" dirty="0">
                          <a:latin typeface="Arial"/>
                          <a:cs typeface="Arial"/>
                        </a:rPr>
                        <a:t>Ravine</a:t>
                      </a:r>
                      <a:r>
                        <a:rPr sz="1100" spc="114" dirty="0">
                          <a:latin typeface="Arial"/>
                          <a:cs typeface="Arial"/>
                        </a:rPr>
                        <a:t> </a:t>
                      </a:r>
                      <a:r>
                        <a:rPr sz="1100" dirty="0">
                          <a:latin typeface="Arial"/>
                          <a:cs typeface="Arial"/>
                        </a:rPr>
                        <a:t>Savane</a:t>
                      </a:r>
                      <a:r>
                        <a:rPr sz="1100" spc="114" dirty="0">
                          <a:latin typeface="Arial"/>
                          <a:cs typeface="Arial"/>
                        </a:rPr>
                        <a:t> </a:t>
                      </a:r>
                      <a:r>
                        <a:rPr sz="1100" dirty="0">
                          <a:latin typeface="Arial"/>
                          <a:cs typeface="Arial"/>
                        </a:rPr>
                        <a:t>Plate</a:t>
                      </a:r>
                      <a:r>
                        <a:rPr sz="1100" spc="114" dirty="0">
                          <a:latin typeface="Arial"/>
                          <a:cs typeface="Arial"/>
                        </a:rPr>
                        <a:t> </a:t>
                      </a:r>
                      <a:r>
                        <a:rPr sz="1100" dirty="0">
                          <a:latin typeface="Arial"/>
                          <a:cs typeface="Arial"/>
                        </a:rPr>
                        <a:t>:</a:t>
                      </a:r>
                      <a:r>
                        <a:rPr sz="1100" spc="110" dirty="0">
                          <a:latin typeface="Arial"/>
                          <a:cs typeface="Arial"/>
                        </a:rPr>
                        <a:t> </a:t>
                      </a:r>
                      <a:r>
                        <a:rPr sz="1100" dirty="0">
                          <a:latin typeface="Arial"/>
                          <a:cs typeface="Arial"/>
                        </a:rPr>
                        <a:t>1</a:t>
                      </a:r>
                      <a:r>
                        <a:rPr sz="1100" spc="114" dirty="0">
                          <a:latin typeface="Arial"/>
                          <a:cs typeface="Arial"/>
                        </a:rPr>
                        <a:t> </a:t>
                      </a:r>
                      <a:r>
                        <a:rPr sz="1100" dirty="0">
                          <a:latin typeface="Arial"/>
                          <a:cs typeface="Arial"/>
                        </a:rPr>
                        <a:t>seuil,</a:t>
                      </a:r>
                      <a:r>
                        <a:rPr sz="1100" spc="114" dirty="0">
                          <a:latin typeface="Arial"/>
                          <a:cs typeface="Arial"/>
                        </a:rPr>
                        <a:t> </a:t>
                      </a:r>
                      <a:r>
                        <a:rPr sz="1100" dirty="0">
                          <a:latin typeface="Arial"/>
                          <a:cs typeface="Arial"/>
                        </a:rPr>
                        <a:t>en</a:t>
                      </a:r>
                      <a:r>
                        <a:rPr sz="1100" spc="114" dirty="0">
                          <a:latin typeface="Arial"/>
                          <a:cs typeface="Arial"/>
                        </a:rPr>
                        <a:t> </a:t>
                      </a:r>
                      <a:r>
                        <a:rPr sz="1100" dirty="0">
                          <a:latin typeface="Arial"/>
                          <a:cs typeface="Arial"/>
                        </a:rPr>
                        <a:t>limite</a:t>
                      </a:r>
                      <a:r>
                        <a:rPr sz="1100" spc="114" dirty="0">
                          <a:latin typeface="Arial"/>
                          <a:cs typeface="Arial"/>
                        </a:rPr>
                        <a:t> </a:t>
                      </a:r>
                      <a:r>
                        <a:rPr sz="1100" dirty="0">
                          <a:latin typeface="Arial"/>
                          <a:cs typeface="Arial"/>
                        </a:rPr>
                        <a:t>propriété</a:t>
                      </a:r>
                      <a:r>
                        <a:rPr sz="1100" spc="114" dirty="0">
                          <a:latin typeface="Arial"/>
                          <a:cs typeface="Arial"/>
                        </a:rPr>
                        <a:t> </a:t>
                      </a:r>
                      <a:r>
                        <a:rPr sz="1100" dirty="0">
                          <a:latin typeface="Arial"/>
                          <a:cs typeface="Arial"/>
                        </a:rPr>
                        <a:t>Lexius</a:t>
                      </a:r>
                      <a:r>
                        <a:rPr sz="1100" spc="114" dirty="0">
                          <a:latin typeface="Arial"/>
                          <a:cs typeface="Arial"/>
                        </a:rPr>
                        <a:t> </a:t>
                      </a:r>
                      <a:r>
                        <a:rPr sz="1100" dirty="0">
                          <a:latin typeface="Arial"/>
                          <a:cs typeface="Arial"/>
                        </a:rPr>
                        <a:t>Pacombe,</a:t>
                      </a:r>
                      <a:r>
                        <a:rPr sz="1100" spc="114" dirty="0">
                          <a:latin typeface="Arial"/>
                          <a:cs typeface="Arial"/>
                        </a:rPr>
                        <a:t> </a:t>
                      </a:r>
                      <a:r>
                        <a:rPr sz="1100" spc="-25" dirty="0">
                          <a:latin typeface="Arial"/>
                          <a:cs typeface="Arial"/>
                        </a:rPr>
                        <a:t>en </a:t>
                      </a:r>
                      <a:r>
                        <a:rPr sz="1100" dirty="0">
                          <a:latin typeface="Arial"/>
                          <a:cs typeface="Arial"/>
                        </a:rPr>
                        <a:t>amont</a:t>
                      </a:r>
                      <a:r>
                        <a:rPr sz="1100" spc="-10" dirty="0">
                          <a:latin typeface="Arial"/>
                          <a:cs typeface="Arial"/>
                        </a:rPr>
                        <a:t> </a:t>
                      </a:r>
                      <a:r>
                        <a:rPr sz="1100" dirty="0">
                          <a:latin typeface="Arial"/>
                          <a:cs typeface="Arial"/>
                        </a:rPr>
                        <a:t>de </a:t>
                      </a:r>
                      <a:r>
                        <a:rPr sz="1100" spc="-20" dirty="0">
                          <a:latin typeface="Arial"/>
                          <a:cs typeface="Arial"/>
                        </a:rPr>
                        <a:t>SB9.</a:t>
                      </a:r>
                      <a:endParaRPr sz="1100">
                        <a:latin typeface="Arial"/>
                        <a:cs typeface="Arial"/>
                      </a:endParaRPr>
                    </a:p>
                    <a:p>
                      <a:pPr marL="68580">
                        <a:lnSpc>
                          <a:spcPts val="1170"/>
                        </a:lnSpc>
                      </a:pPr>
                      <a:r>
                        <a:rPr sz="1100" dirty="0">
                          <a:latin typeface="Arial"/>
                          <a:cs typeface="Arial"/>
                        </a:rPr>
                        <a:t>Ravine</a:t>
                      </a:r>
                      <a:r>
                        <a:rPr sz="1100" spc="-25" dirty="0">
                          <a:latin typeface="Arial"/>
                          <a:cs typeface="Arial"/>
                        </a:rPr>
                        <a:t> </a:t>
                      </a:r>
                      <a:r>
                        <a:rPr sz="1100" dirty="0">
                          <a:latin typeface="Arial"/>
                          <a:cs typeface="Arial"/>
                        </a:rPr>
                        <a:t>Glacis</a:t>
                      </a:r>
                      <a:r>
                        <a:rPr sz="1100" spc="-3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a:t>
                      </a:r>
                      <a:r>
                        <a:rPr sz="1100" spc="-30" dirty="0">
                          <a:latin typeface="Arial"/>
                          <a:cs typeface="Arial"/>
                        </a:rPr>
                        <a:t> </a:t>
                      </a:r>
                      <a:r>
                        <a:rPr sz="1100" dirty="0">
                          <a:latin typeface="Arial"/>
                          <a:cs typeface="Arial"/>
                        </a:rPr>
                        <a:t>seuils,</a:t>
                      </a:r>
                      <a:r>
                        <a:rPr sz="1100" spc="-30" dirty="0">
                          <a:latin typeface="Arial"/>
                          <a:cs typeface="Arial"/>
                        </a:rPr>
                        <a:t> </a:t>
                      </a:r>
                      <a:r>
                        <a:rPr sz="1100" dirty="0">
                          <a:latin typeface="Arial"/>
                          <a:cs typeface="Arial"/>
                        </a:rPr>
                        <a:t>propriété</a:t>
                      </a:r>
                      <a:r>
                        <a:rPr sz="1100" spc="-35" dirty="0">
                          <a:latin typeface="Arial"/>
                          <a:cs typeface="Arial"/>
                        </a:rPr>
                        <a:t> </a:t>
                      </a:r>
                      <a:r>
                        <a:rPr sz="1100" dirty="0">
                          <a:latin typeface="Arial"/>
                          <a:cs typeface="Arial"/>
                        </a:rPr>
                        <a:t>Damus</a:t>
                      </a:r>
                      <a:r>
                        <a:rPr sz="1100" spc="-35" dirty="0">
                          <a:latin typeface="Arial"/>
                          <a:cs typeface="Arial"/>
                        </a:rPr>
                        <a:t> </a:t>
                      </a:r>
                      <a:r>
                        <a:rPr sz="1100" dirty="0">
                          <a:latin typeface="Arial"/>
                          <a:cs typeface="Arial"/>
                        </a:rPr>
                        <a:t>France</a:t>
                      </a:r>
                      <a:r>
                        <a:rPr sz="1100" spc="-35"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Odiel</a:t>
                      </a:r>
                      <a:r>
                        <a:rPr sz="1100" spc="-30" dirty="0">
                          <a:latin typeface="Arial"/>
                          <a:cs typeface="Arial"/>
                        </a:rPr>
                        <a:t> </a:t>
                      </a:r>
                      <a:r>
                        <a:rPr sz="1100" spc="-10" dirty="0">
                          <a:latin typeface="Arial"/>
                          <a:cs typeface="Arial"/>
                        </a:rPr>
                        <a:t>Antoine</a:t>
                      </a:r>
                      <a:endParaRPr sz="11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27718">
                <a:tc>
                  <a:txBody>
                    <a:bodyPr/>
                    <a:lstStyle/>
                    <a:p>
                      <a:pPr marL="67945">
                        <a:lnSpc>
                          <a:spcPts val="1250"/>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5"/>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325" algn="just">
                        <a:lnSpc>
                          <a:spcPct val="95800"/>
                        </a:lnSpc>
                      </a:pPr>
                      <a:r>
                        <a:rPr sz="1100" dirty="0">
                          <a:latin typeface="Arial"/>
                          <a:cs typeface="Arial"/>
                        </a:rPr>
                        <a:t>Murets</a:t>
                      </a:r>
                      <a:r>
                        <a:rPr sz="1100" spc="50"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pierres</a:t>
                      </a:r>
                      <a:r>
                        <a:rPr sz="1100" spc="35" dirty="0">
                          <a:latin typeface="Arial"/>
                          <a:cs typeface="Arial"/>
                        </a:rPr>
                        <a:t> </a:t>
                      </a:r>
                      <a:r>
                        <a:rPr sz="1100" dirty="0">
                          <a:latin typeface="Arial"/>
                          <a:cs typeface="Arial"/>
                        </a:rPr>
                        <a:t>sèches</a:t>
                      </a:r>
                      <a:r>
                        <a:rPr sz="1100" spc="55" dirty="0">
                          <a:latin typeface="Arial"/>
                          <a:cs typeface="Arial"/>
                        </a:rPr>
                        <a:t> </a:t>
                      </a:r>
                      <a:r>
                        <a:rPr sz="1100" dirty="0">
                          <a:latin typeface="Arial"/>
                          <a:cs typeface="Arial"/>
                        </a:rPr>
                        <a:t>déjà</a:t>
                      </a:r>
                      <a:r>
                        <a:rPr sz="1100" spc="40" dirty="0">
                          <a:latin typeface="Arial"/>
                          <a:cs typeface="Arial"/>
                        </a:rPr>
                        <a:t> </a:t>
                      </a:r>
                      <a:r>
                        <a:rPr sz="1100" dirty="0">
                          <a:latin typeface="Arial"/>
                          <a:cs typeface="Arial"/>
                        </a:rPr>
                        <a:t>existants,</a:t>
                      </a:r>
                      <a:r>
                        <a:rPr sz="1100" spc="45" dirty="0">
                          <a:latin typeface="Arial"/>
                          <a:cs typeface="Arial"/>
                        </a:rPr>
                        <a:t> </a:t>
                      </a:r>
                      <a:r>
                        <a:rPr sz="1100" dirty="0">
                          <a:latin typeface="Arial"/>
                          <a:cs typeface="Arial"/>
                        </a:rPr>
                        <a:t>situés</a:t>
                      </a:r>
                      <a:r>
                        <a:rPr sz="1100" spc="45" dirty="0">
                          <a:latin typeface="Arial"/>
                          <a:cs typeface="Arial"/>
                        </a:rPr>
                        <a:t> </a:t>
                      </a:r>
                      <a:r>
                        <a:rPr sz="1100" dirty="0">
                          <a:latin typeface="Arial"/>
                          <a:cs typeface="Arial"/>
                        </a:rPr>
                        <a:t>entre</a:t>
                      </a:r>
                      <a:r>
                        <a:rPr sz="1100" spc="50" dirty="0">
                          <a:latin typeface="Arial"/>
                          <a:cs typeface="Arial"/>
                        </a:rPr>
                        <a:t> </a:t>
                      </a:r>
                      <a:r>
                        <a:rPr sz="1100" dirty="0">
                          <a:latin typeface="Arial"/>
                          <a:cs typeface="Arial"/>
                        </a:rPr>
                        <a:t>des</a:t>
                      </a:r>
                      <a:r>
                        <a:rPr sz="1100" spc="55" dirty="0">
                          <a:latin typeface="Arial"/>
                          <a:cs typeface="Arial"/>
                        </a:rPr>
                        <a:t> </a:t>
                      </a:r>
                      <a:r>
                        <a:rPr sz="1100" dirty="0">
                          <a:latin typeface="Arial"/>
                          <a:cs typeface="Arial"/>
                        </a:rPr>
                        <a:t>seuils</a:t>
                      </a:r>
                      <a:r>
                        <a:rPr sz="1100" spc="50" dirty="0">
                          <a:latin typeface="Arial"/>
                          <a:cs typeface="Arial"/>
                        </a:rPr>
                        <a:t> </a:t>
                      </a:r>
                      <a:r>
                        <a:rPr sz="1100" spc="-10" dirty="0">
                          <a:latin typeface="Arial"/>
                          <a:cs typeface="Arial"/>
                        </a:rPr>
                        <a:t>bassins </a:t>
                      </a:r>
                      <a:r>
                        <a:rPr sz="1100" dirty="0">
                          <a:latin typeface="Arial"/>
                          <a:cs typeface="Arial"/>
                        </a:rPr>
                        <a:t>maçonnés</a:t>
                      </a:r>
                      <a:r>
                        <a:rPr sz="1100" spc="145" dirty="0">
                          <a:latin typeface="Arial"/>
                          <a:cs typeface="Arial"/>
                        </a:rPr>
                        <a:t> </a:t>
                      </a:r>
                      <a:r>
                        <a:rPr sz="1100" dirty="0">
                          <a:latin typeface="Arial"/>
                          <a:cs typeface="Arial"/>
                        </a:rPr>
                        <a:t>et</a:t>
                      </a:r>
                      <a:r>
                        <a:rPr sz="1100" spc="160" dirty="0">
                          <a:latin typeface="Arial"/>
                          <a:cs typeface="Arial"/>
                        </a:rPr>
                        <a:t> </a:t>
                      </a:r>
                      <a:r>
                        <a:rPr sz="1100" dirty="0">
                          <a:latin typeface="Arial"/>
                          <a:cs typeface="Arial"/>
                        </a:rPr>
                        <a:t>pouvant</a:t>
                      </a:r>
                      <a:r>
                        <a:rPr sz="1100" spc="155" dirty="0">
                          <a:latin typeface="Arial"/>
                          <a:cs typeface="Arial"/>
                        </a:rPr>
                        <a:t> </a:t>
                      </a:r>
                      <a:r>
                        <a:rPr sz="1100" dirty="0">
                          <a:latin typeface="Arial"/>
                          <a:cs typeface="Arial"/>
                        </a:rPr>
                        <a:t>être</a:t>
                      </a:r>
                      <a:r>
                        <a:rPr sz="1100" spc="150" dirty="0">
                          <a:latin typeface="Arial"/>
                          <a:cs typeface="Arial"/>
                        </a:rPr>
                        <a:t> </a:t>
                      </a:r>
                      <a:r>
                        <a:rPr sz="1100" dirty="0">
                          <a:latin typeface="Arial"/>
                          <a:cs typeface="Arial"/>
                        </a:rPr>
                        <a:t>consolidés</a:t>
                      </a:r>
                      <a:r>
                        <a:rPr sz="1100" spc="155" dirty="0">
                          <a:latin typeface="Arial"/>
                          <a:cs typeface="Arial"/>
                        </a:rPr>
                        <a:t> </a:t>
                      </a:r>
                      <a:r>
                        <a:rPr sz="1100" dirty="0">
                          <a:latin typeface="Arial"/>
                          <a:cs typeface="Arial"/>
                        </a:rPr>
                        <a:t>à</a:t>
                      </a:r>
                      <a:r>
                        <a:rPr sz="1100" spc="150" dirty="0">
                          <a:latin typeface="Arial"/>
                          <a:cs typeface="Arial"/>
                        </a:rPr>
                        <a:t> </a:t>
                      </a:r>
                      <a:r>
                        <a:rPr sz="1100" dirty="0">
                          <a:latin typeface="Arial"/>
                          <a:cs typeface="Arial"/>
                        </a:rPr>
                        <a:t>peu</a:t>
                      </a:r>
                      <a:r>
                        <a:rPr sz="1100" spc="150" dirty="0">
                          <a:latin typeface="Arial"/>
                          <a:cs typeface="Arial"/>
                        </a:rPr>
                        <a:t> </a:t>
                      </a:r>
                      <a:r>
                        <a:rPr sz="1100" dirty="0">
                          <a:latin typeface="Arial"/>
                          <a:cs typeface="Arial"/>
                        </a:rPr>
                        <a:t>de</a:t>
                      </a:r>
                      <a:r>
                        <a:rPr sz="1100" spc="135" dirty="0">
                          <a:latin typeface="Arial"/>
                          <a:cs typeface="Arial"/>
                        </a:rPr>
                        <a:t> </a:t>
                      </a:r>
                      <a:r>
                        <a:rPr sz="1100" dirty="0">
                          <a:latin typeface="Arial"/>
                          <a:cs typeface="Arial"/>
                        </a:rPr>
                        <a:t>frais.</a:t>
                      </a:r>
                      <a:r>
                        <a:rPr sz="1100" spc="155" dirty="0">
                          <a:latin typeface="Arial"/>
                          <a:cs typeface="Arial"/>
                        </a:rPr>
                        <a:t> </a:t>
                      </a:r>
                      <a:r>
                        <a:rPr sz="1100" dirty="0">
                          <a:latin typeface="Arial"/>
                          <a:cs typeface="Arial"/>
                        </a:rPr>
                        <a:t>Cohérence</a:t>
                      </a:r>
                      <a:r>
                        <a:rPr sz="1100" spc="150" dirty="0">
                          <a:latin typeface="Arial"/>
                          <a:cs typeface="Arial"/>
                        </a:rPr>
                        <a:t> </a:t>
                      </a:r>
                      <a:r>
                        <a:rPr sz="1100" spc="-20" dirty="0">
                          <a:latin typeface="Arial"/>
                          <a:cs typeface="Arial"/>
                        </a:rPr>
                        <a:t>avec </a:t>
                      </a:r>
                      <a:r>
                        <a:rPr sz="1100" dirty="0">
                          <a:latin typeface="Arial"/>
                          <a:cs typeface="Arial"/>
                        </a:rPr>
                        <a:t>l’ensemble</a:t>
                      </a:r>
                      <a:r>
                        <a:rPr sz="1100" spc="110" dirty="0">
                          <a:latin typeface="Arial"/>
                          <a:cs typeface="Arial"/>
                        </a:rPr>
                        <a:t>  </a:t>
                      </a:r>
                      <a:r>
                        <a:rPr sz="1100" dirty="0">
                          <a:latin typeface="Arial"/>
                          <a:cs typeface="Arial"/>
                        </a:rPr>
                        <a:t>des</a:t>
                      </a:r>
                      <a:r>
                        <a:rPr sz="1100" spc="114" dirty="0">
                          <a:latin typeface="Arial"/>
                          <a:cs typeface="Arial"/>
                        </a:rPr>
                        <a:t>  </a:t>
                      </a:r>
                      <a:r>
                        <a:rPr sz="1100" dirty="0">
                          <a:latin typeface="Arial"/>
                          <a:cs typeface="Arial"/>
                        </a:rPr>
                        <a:t>autres</a:t>
                      </a:r>
                      <a:r>
                        <a:rPr sz="1100" spc="105" dirty="0">
                          <a:latin typeface="Arial"/>
                          <a:cs typeface="Arial"/>
                        </a:rPr>
                        <a:t>  </a:t>
                      </a:r>
                      <a:r>
                        <a:rPr sz="1100" dirty="0">
                          <a:latin typeface="Arial"/>
                          <a:cs typeface="Arial"/>
                        </a:rPr>
                        <a:t>ouvrages.</a:t>
                      </a:r>
                      <a:r>
                        <a:rPr sz="1100" spc="120" dirty="0">
                          <a:latin typeface="Arial"/>
                          <a:cs typeface="Arial"/>
                        </a:rPr>
                        <a:t>  </a:t>
                      </a:r>
                      <a:r>
                        <a:rPr sz="1100" dirty="0">
                          <a:latin typeface="Arial"/>
                          <a:cs typeface="Arial"/>
                        </a:rPr>
                        <a:t>L’ouvrage</a:t>
                      </a:r>
                      <a:r>
                        <a:rPr sz="1100" spc="100" dirty="0">
                          <a:latin typeface="Arial"/>
                          <a:cs typeface="Arial"/>
                        </a:rPr>
                        <a:t>  </a:t>
                      </a:r>
                      <a:r>
                        <a:rPr sz="1100" dirty="0">
                          <a:latin typeface="Arial"/>
                          <a:cs typeface="Arial"/>
                        </a:rPr>
                        <a:t>de</a:t>
                      </a:r>
                      <a:r>
                        <a:rPr sz="1100" spc="110" dirty="0">
                          <a:latin typeface="Arial"/>
                          <a:cs typeface="Arial"/>
                        </a:rPr>
                        <a:t>  </a:t>
                      </a:r>
                      <a:r>
                        <a:rPr sz="1100" dirty="0">
                          <a:latin typeface="Arial"/>
                          <a:cs typeface="Arial"/>
                        </a:rPr>
                        <a:t>Savane</a:t>
                      </a:r>
                      <a:r>
                        <a:rPr sz="1100" spc="110" dirty="0">
                          <a:latin typeface="Arial"/>
                          <a:cs typeface="Arial"/>
                        </a:rPr>
                        <a:t>  </a:t>
                      </a:r>
                      <a:r>
                        <a:rPr sz="1100" dirty="0">
                          <a:latin typeface="Arial"/>
                          <a:cs typeface="Arial"/>
                        </a:rPr>
                        <a:t>Plate</a:t>
                      </a:r>
                      <a:r>
                        <a:rPr sz="1100" spc="114" dirty="0">
                          <a:latin typeface="Arial"/>
                          <a:cs typeface="Arial"/>
                        </a:rPr>
                        <a:t>  </a:t>
                      </a:r>
                      <a:r>
                        <a:rPr sz="1100" spc="-25" dirty="0">
                          <a:latin typeface="Arial"/>
                          <a:cs typeface="Arial"/>
                        </a:rPr>
                        <a:t>est </a:t>
                      </a:r>
                      <a:r>
                        <a:rPr sz="1100" dirty="0">
                          <a:latin typeface="Arial"/>
                          <a:cs typeface="Arial"/>
                        </a:rPr>
                        <a:t>facilement</a:t>
                      </a:r>
                      <a:r>
                        <a:rPr sz="1100" spc="-35" dirty="0">
                          <a:latin typeface="Arial"/>
                          <a:cs typeface="Arial"/>
                        </a:rPr>
                        <a:t> </a:t>
                      </a:r>
                      <a:r>
                        <a:rPr sz="1100" dirty="0">
                          <a:latin typeface="Arial"/>
                          <a:cs typeface="Arial"/>
                        </a:rPr>
                        <a:t>observable</a:t>
                      </a:r>
                      <a:r>
                        <a:rPr sz="1100" spc="-25" dirty="0">
                          <a:latin typeface="Arial"/>
                          <a:cs typeface="Arial"/>
                        </a:rPr>
                        <a:t> </a:t>
                      </a:r>
                      <a:r>
                        <a:rPr sz="1100" dirty="0">
                          <a:latin typeface="Arial"/>
                          <a:cs typeface="Arial"/>
                        </a:rPr>
                        <a:t>pour</a:t>
                      </a:r>
                      <a:r>
                        <a:rPr sz="1100" spc="-25" dirty="0">
                          <a:latin typeface="Arial"/>
                          <a:cs typeface="Arial"/>
                        </a:rPr>
                        <a:t> </a:t>
                      </a:r>
                      <a:r>
                        <a:rPr sz="1100" dirty="0">
                          <a:latin typeface="Arial"/>
                          <a:cs typeface="Arial"/>
                        </a:rPr>
                        <a:t>un</a:t>
                      </a:r>
                      <a:r>
                        <a:rPr sz="1100" spc="-35" dirty="0">
                          <a:latin typeface="Arial"/>
                          <a:cs typeface="Arial"/>
                        </a:rPr>
                        <a:t> </a:t>
                      </a:r>
                      <a:r>
                        <a:rPr sz="1100" spc="-10" dirty="0">
                          <a:latin typeface="Arial"/>
                          <a:cs typeface="Arial"/>
                        </a:rPr>
                        <a:t>suivi-évaluation.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773595">
                <a:tc>
                  <a:txBody>
                    <a:bodyPr/>
                    <a:lstStyle/>
                    <a:p>
                      <a:pPr marL="67945">
                        <a:lnSpc>
                          <a:spcPts val="1245"/>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0"/>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055" algn="just">
                        <a:lnSpc>
                          <a:spcPct val="95900"/>
                        </a:lnSpc>
                        <a:spcBef>
                          <a:spcPts val="10"/>
                        </a:spcBef>
                      </a:pPr>
                      <a:r>
                        <a:rPr sz="1100" dirty="0">
                          <a:latin typeface="Arial"/>
                          <a:cs typeface="Arial"/>
                        </a:rPr>
                        <a:t>Dans</a:t>
                      </a:r>
                      <a:r>
                        <a:rPr sz="1100" spc="125" dirty="0">
                          <a:latin typeface="Arial"/>
                          <a:cs typeface="Arial"/>
                        </a:rPr>
                        <a:t> </a:t>
                      </a:r>
                      <a:r>
                        <a:rPr sz="1100" dirty="0">
                          <a:latin typeface="Arial"/>
                          <a:cs typeface="Arial"/>
                        </a:rPr>
                        <a:t>le</a:t>
                      </a:r>
                      <a:r>
                        <a:rPr sz="1100" spc="120" dirty="0">
                          <a:latin typeface="Arial"/>
                          <a:cs typeface="Arial"/>
                        </a:rPr>
                        <a:t> </a:t>
                      </a:r>
                      <a:r>
                        <a:rPr sz="1100" dirty="0">
                          <a:latin typeface="Arial"/>
                          <a:cs typeface="Arial"/>
                        </a:rPr>
                        <a:t>rapport</a:t>
                      </a:r>
                      <a:r>
                        <a:rPr sz="1100" spc="114" dirty="0">
                          <a:latin typeface="Arial"/>
                          <a:cs typeface="Arial"/>
                        </a:rPr>
                        <a:t> </a:t>
                      </a:r>
                      <a:r>
                        <a:rPr sz="1100" dirty="0">
                          <a:latin typeface="Arial"/>
                          <a:cs typeface="Arial"/>
                        </a:rPr>
                        <a:t>d’Alex</a:t>
                      </a:r>
                      <a:r>
                        <a:rPr sz="1100" spc="120" dirty="0">
                          <a:latin typeface="Arial"/>
                          <a:cs typeface="Arial"/>
                        </a:rPr>
                        <a:t> </a:t>
                      </a:r>
                      <a:r>
                        <a:rPr sz="1100" dirty="0">
                          <a:latin typeface="Arial"/>
                          <a:cs typeface="Arial"/>
                        </a:rPr>
                        <a:t>Bellande,</a:t>
                      </a:r>
                      <a:r>
                        <a:rPr sz="1100" spc="130" dirty="0">
                          <a:latin typeface="Arial"/>
                          <a:cs typeface="Arial"/>
                        </a:rPr>
                        <a:t> </a:t>
                      </a:r>
                      <a:r>
                        <a:rPr sz="1100" dirty="0">
                          <a:latin typeface="Arial"/>
                          <a:cs typeface="Arial"/>
                        </a:rPr>
                        <a:t>Tableau</a:t>
                      </a:r>
                      <a:r>
                        <a:rPr sz="1100" spc="125" dirty="0">
                          <a:latin typeface="Arial"/>
                          <a:cs typeface="Arial"/>
                        </a:rPr>
                        <a:t> </a:t>
                      </a:r>
                      <a:r>
                        <a:rPr sz="1100" dirty="0">
                          <a:latin typeface="Arial"/>
                          <a:cs typeface="Arial"/>
                        </a:rPr>
                        <a:t>N°2,</a:t>
                      </a:r>
                      <a:r>
                        <a:rPr sz="1100" spc="110" dirty="0">
                          <a:latin typeface="Arial"/>
                          <a:cs typeface="Arial"/>
                        </a:rPr>
                        <a:t> </a:t>
                      </a:r>
                      <a:r>
                        <a:rPr sz="1100" dirty="0">
                          <a:latin typeface="Arial"/>
                          <a:cs typeface="Arial"/>
                        </a:rPr>
                        <a:t>page</a:t>
                      </a:r>
                      <a:r>
                        <a:rPr sz="1100" spc="125" dirty="0">
                          <a:latin typeface="Arial"/>
                          <a:cs typeface="Arial"/>
                        </a:rPr>
                        <a:t> </a:t>
                      </a:r>
                      <a:r>
                        <a:rPr sz="1100" dirty="0">
                          <a:latin typeface="Arial"/>
                          <a:cs typeface="Arial"/>
                        </a:rPr>
                        <a:t>15,</a:t>
                      </a:r>
                      <a:r>
                        <a:rPr sz="1100" spc="114" dirty="0">
                          <a:latin typeface="Arial"/>
                          <a:cs typeface="Arial"/>
                        </a:rPr>
                        <a:t> </a:t>
                      </a:r>
                      <a:r>
                        <a:rPr sz="1100" dirty="0">
                          <a:latin typeface="Arial"/>
                          <a:cs typeface="Arial"/>
                        </a:rPr>
                        <a:t>il</a:t>
                      </a:r>
                      <a:r>
                        <a:rPr sz="1100" spc="125" dirty="0">
                          <a:latin typeface="Arial"/>
                          <a:cs typeface="Arial"/>
                        </a:rPr>
                        <a:t> </a:t>
                      </a:r>
                      <a:r>
                        <a:rPr sz="1100" dirty="0">
                          <a:latin typeface="Arial"/>
                          <a:cs typeface="Arial"/>
                        </a:rPr>
                        <a:t>est</a:t>
                      </a:r>
                      <a:r>
                        <a:rPr sz="1100" spc="120" dirty="0">
                          <a:latin typeface="Arial"/>
                          <a:cs typeface="Arial"/>
                        </a:rPr>
                        <a:t> </a:t>
                      </a:r>
                      <a:r>
                        <a:rPr sz="1100" dirty="0">
                          <a:latin typeface="Arial"/>
                          <a:cs typeface="Arial"/>
                        </a:rPr>
                        <a:t>prévu</a:t>
                      </a:r>
                      <a:r>
                        <a:rPr sz="1100" spc="120" dirty="0">
                          <a:latin typeface="Arial"/>
                          <a:cs typeface="Arial"/>
                        </a:rPr>
                        <a:t> </a:t>
                      </a:r>
                      <a:r>
                        <a:rPr sz="1100" spc="-25" dirty="0">
                          <a:latin typeface="Arial"/>
                          <a:cs typeface="Arial"/>
                        </a:rPr>
                        <a:t>la </a:t>
                      </a:r>
                      <a:r>
                        <a:rPr sz="1100" dirty="0">
                          <a:latin typeface="Arial"/>
                          <a:cs typeface="Arial"/>
                        </a:rPr>
                        <a:t>réfection</a:t>
                      </a:r>
                      <a:r>
                        <a:rPr sz="1100" spc="4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52</a:t>
                      </a:r>
                      <a:r>
                        <a:rPr sz="1100" spc="30" dirty="0">
                          <a:latin typeface="Arial"/>
                          <a:cs typeface="Arial"/>
                        </a:rPr>
                        <a:t> </a:t>
                      </a:r>
                      <a:r>
                        <a:rPr sz="1100" dirty="0">
                          <a:latin typeface="Arial"/>
                          <a:cs typeface="Arial"/>
                        </a:rPr>
                        <a:t>seuils</a:t>
                      </a:r>
                      <a:r>
                        <a:rPr sz="1100" spc="45"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pierres</a:t>
                      </a:r>
                      <a:r>
                        <a:rPr sz="1100" spc="35" dirty="0">
                          <a:latin typeface="Arial"/>
                          <a:cs typeface="Arial"/>
                        </a:rPr>
                        <a:t> </a:t>
                      </a:r>
                      <a:r>
                        <a:rPr sz="1100" dirty="0">
                          <a:latin typeface="Arial"/>
                          <a:cs typeface="Arial"/>
                        </a:rPr>
                        <a:t>sèches</a:t>
                      </a:r>
                      <a:r>
                        <a:rPr sz="1100" spc="30" dirty="0">
                          <a:latin typeface="Arial"/>
                          <a:cs typeface="Arial"/>
                        </a:rPr>
                        <a:t> </a:t>
                      </a:r>
                      <a:r>
                        <a:rPr sz="1100" dirty="0">
                          <a:latin typeface="Arial"/>
                          <a:cs typeface="Arial"/>
                        </a:rPr>
                        <a:t>avec</a:t>
                      </a:r>
                      <a:r>
                        <a:rPr sz="1100" spc="30" dirty="0">
                          <a:latin typeface="Arial"/>
                          <a:cs typeface="Arial"/>
                        </a:rPr>
                        <a:t> </a:t>
                      </a:r>
                      <a:r>
                        <a:rPr sz="1100" dirty="0">
                          <a:latin typeface="Arial"/>
                          <a:cs typeface="Arial"/>
                        </a:rPr>
                        <a:t>radier.</a:t>
                      </a:r>
                      <a:r>
                        <a:rPr sz="1100" spc="50" dirty="0">
                          <a:latin typeface="Arial"/>
                          <a:cs typeface="Arial"/>
                        </a:rPr>
                        <a:t> </a:t>
                      </a:r>
                      <a:r>
                        <a:rPr sz="1100" dirty="0">
                          <a:latin typeface="Arial"/>
                          <a:cs typeface="Arial"/>
                        </a:rPr>
                        <a:t>SOS</a:t>
                      </a:r>
                      <a:r>
                        <a:rPr sz="1100" spc="30" dirty="0">
                          <a:latin typeface="Arial"/>
                          <a:cs typeface="Arial"/>
                        </a:rPr>
                        <a:t> </a:t>
                      </a:r>
                      <a:r>
                        <a:rPr sz="1100" dirty="0">
                          <a:latin typeface="Arial"/>
                          <a:cs typeface="Arial"/>
                        </a:rPr>
                        <a:t>ESF</a:t>
                      </a:r>
                      <a:r>
                        <a:rPr sz="1100" spc="40" dirty="0">
                          <a:latin typeface="Arial"/>
                          <a:cs typeface="Arial"/>
                        </a:rPr>
                        <a:t> </a:t>
                      </a:r>
                      <a:r>
                        <a:rPr sz="1100" dirty="0">
                          <a:latin typeface="Arial"/>
                          <a:cs typeface="Arial"/>
                        </a:rPr>
                        <a:t>a</a:t>
                      </a:r>
                      <a:r>
                        <a:rPr sz="1100" spc="30" dirty="0">
                          <a:latin typeface="Arial"/>
                          <a:cs typeface="Arial"/>
                        </a:rPr>
                        <a:t> </a:t>
                      </a:r>
                      <a:r>
                        <a:rPr sz="1100" spc="-10" dirty="0">
                          <a:latin typeface="Arial"/>
                          <a:cs typeface="Arial"/>
                        </a:rPr>
                        <a:t>réalisé </a:t>
                      </a:r>
                      <a:r>
                        <a:rPr sz="1100" dirty="0">
                          <a:latin typeface="Arial"/>
                          <a:cs typeface="Arial"/>
                        </a:rPr>
                        <a:t>dans</a:t>
                      </a:r>
                      <a:r>
                        <a:rPr sz="1100" spc="85" dirty="0">
                          <a:latin typeface="Arial"/>
                          <a:cs typeface="Arial"/>
                        </a:rPr>
                        <a:t> </a:t>
                      </a:r>
                      <a:r>
                        <a:rPr sz="1100" dirty="0">
                          <a:latin typeface="Arial"/>
                          <a:cs typeface="Arial"/>
                        </a:rPr>
                        <a:t>le</a:t>
                      </a:r>
                      <a:r>
                        <a:rPr sz="1100" spc="85" dirty="0">
                          <a:latin typeface="Arial"/>
                          <a:cs typeface="Arial"/>
                        </a:rPr>
                        <a:t> </a:t>
                      </a:r>
                      <a:r>
                        <a:rPr sz="1100" dirty="0">
                          <a:latin typeface="Arial"/>
                          <a:cs typeface="Arial"/>
                        </a:rPr>
                        <a:t>cadre</a:t>
                      </a:r>
                      <a:r>
                        <a:rPr sz="1100" spc="85" dirty="0">
                          <a:latin typeface="Arial"/>
                          <a:cs typeface="Arial"/>
                        </a:rPr>
                        <a:t> </a:t>
                      </a:r>
                      <a:r>
                        <a:rPr sz="1100" dirty="0">
                          <a:latin typeface="Arial"/>
                          <a:cs typeface="Arial"/>
                        </a:rPr>
                        <a:t>du</a:t>
                      </a:r>
                      <a:r>
                        <a:rPr sz="1100" spc="70" dirty="0">
                          <a:latin typeface="Arial"/>
                          <a:cs typeface="Arial"/>
                        </a:rPr>
                        <a:t> </a:t>
                      </a:r>
                      <a:r>
                        <a:rPr sz="1100" dirty="0">
                          <a:latin typeface="Arial"/>
                          <a:cs typeface="Arial"/>
                        </a:rPr>
                        <a:t>chantier</a:t>
                      </a:r>
                      <a:r>
                        <a:rPr sz="1100" spc="90" dirty="0">
                          <a:latin typeface="Arial"/>
                          <a:cs typeface="Arial"/>
                        </a:rPr>
                        <a:t> </a:t>
                      </a:r>
                      <a:r>
                        <a:rPr sz="1100" dirty="0">
                          <a:latin typeface="Arial"/>
                          <a:cs typeface="Arial"/>
                        </a:rPr>
                        <a:t>N°13</a:t>
                      </a:r>
                      <a:r>
                        <a:rPr sz="1100" spc="70" dirty="0">
                          <a:latin typeface="Arial"/>
                          <a:cs typeface="Arial"/>
                        </a:rPr>
                        <a:t> </a:t>
                      </a:r>
                      <a:r>
                        <a:rPr sz="1100" dirty="0">
                          <a:latin typeface="Arial"/>
                          <a:cs typeface="Arial"/>
                        </a:rPr>
                        <a:t>trois</a:t>
                      </a:r>
                      <a:r>
                        <a:rPr sz="1100" spc="80" dirty="0">
                          <a:latin typeface="Arial"/>
                          <a:cs typeface="Arial"/>
                        </a:rPr>
                        <a:t> </a:t>
                      </a:r>
                      <a:r>
                        <a:rPr sz="1100" dirty="0">
                          <a:latin typeface="Arial"/>
                          <a:cs typeface="Arial"/>
                        </a:rPr>
                        <a:t>réhabilitations</a:t>
                      </a:r>
                      <a:r>
                        <a:rPr sz="1100" spc="85"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seuils</a:t>
                      </a:r>
                      <a:r>
                        <a:rPr sz="1100" spc="85" dirty="0">
                          <a:latin typeface="Arial"/>
                          <a:cs typeface="Arial"/>
                        </a:rPr>
                        <a:t> </a:t>
                      </a:r>
                      <a:r>
                        <a:rPr sz="1100" dirty="0">
                          <a:latin typeface="Arial"/>
                          <a:cs typeface="Arial"/>
                        </a:rPr>
                        <a:t>en</a:t>
                      </a:r>
                      <a:r>
                        <a:rPr sz="1100" spc="80" dirty="0">
                          <a:latin typeface="Arial"/>
                          <a:cs typeface="Arial"/>
                        </a:rPr>
                        <a:t> </a:t>
                      </a:r>
                      <a:r>
                        <a:rPr sz="1100" spc="-10" dirty="0">
                          <a:latin typeface="Arial"/>
                          <a:cs typeface="Arial"/>
                        </a:rPr>
                        <a:t>pierres </a:t>
                      </a:r>
                      <a:r>
                        <a:rPr sz="1100" dirty="0">
                          <a:latin typeface="Arial"/>
                          <a:cs typeface="Arial"/>
                        </a:rPr>
                        <a:t>sèches,</a:t>
                      </a:r>
                      <a:r>
                        <a:rPr sz="1100" spc="25" dirty="0">
                          <a:latin typeface="Arial"/>
                          <a:cs typeface="Arial"/>
                        </a:rPr>
                        <a:t> </a:t>
                      </a:r>
                      <a:r>
                        <a:rPr sz="1100" dirty="0">
                          <a:latin typeface="Arial"/>
                          <a:cs typeface="Arial"/>
                        </a:rPr>
                        <a:t>afin</a:t>
                      </a:r>
                      <a:r>
                        <a:rPr sz="1100" spc="20" dirty="0">
                          <a:latin typeface="Arial"/>
                          <a:cs typeface="Arial"/>
                        </a:rPr>
                        <a:t> </a:t>
                      </a:r>
                      <a:r>
                        <a:rPr sz="1100" dirty="0">
                          <a:latin typeface="Arial"/>
                          <a:cs typeface="Arial"/>
                        </a:rPr>
                        <a:t>que</a:t>
                      </a:r>
                      <a:r>
                        <a:rPr sz="1100" spc="20" dirty="0">
                          <a:latin typeface="Arial"/>
                          <a:cs typeface="Arial"/>
                        </a:rPr>
                        <a:t> </a:t>
                      </a:r>
                      <a:r>
                        <a:rPr sz="1100" dirty="0">
                          <a:latin typeface="Arial"/>
                          <a:cs typeface="Arial"/>
                        </a:rPr>
                        <a:t>PROGEBA</a:t>
                      </a:r>
                      <a:r>
                        <a:rPr sz="1100" spc="30" dirty="0">
                          <a:latin typeface="Arial"/>
                          <a:cs typeface="Arial"/>
                        </a:rPr>
                        <a:t> </a:t>
                      </a:r>
                      <a:r>
                        <a:rPr sz="1100" dirty="0">
                          <a:latin typeface="Arial"/>
                          <a:cs typeface="Arial"/>
                        </a:rPr>
                        <a:t>dispose</a:t>
                      </a:r>
                      <a:r>
                        <a:rPr sz="1100" spc="35"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références</a:t>
                      </a:r>
                      <a:r>
                        <a:rPr sz="1100" spc="30" dirty="0">
                          <a:latin typeface="Arial"/>
                          <a:cs typeface="Arial"/>
                        </a:rPr>
                        <a:t> </a:t>
                      </a:r>
                      <a:r>
                        <a:rPr sz="1100" dirty="0">
                          <a:latin typeface="Arial"/>
                          <a:cs typeface="Arial"/>
                        </a:rPr>
                        <a:t>chiffrées</a:t>
                      </a:r>
                      <a:r>
                        <a:rPr sz="1100" spc="20" dirty="0">
                          <a:latin typeface="Arial"/>
                          <a:cs typeface="Arial"/>
                        </a:rPr>
                        <a:t> </a:t>
                      </a:r>
                      <a:r>
                        <a:rPr sz="1100" dirty="0">
                          <a:latin typeface="Arial"/>
                          <a:cs typeface="Arial"/>
                        </a:rPr>
                        <a:t>pour</a:t>
                      </a:r>
                      <a:r>
                        <a:rPr sz="1100" spc="30" dirty="0">
                          <a:latin typeface="Arial"/>
                          <a:cs typeface="Arial"/>
                        </a:rPr>
                        <a:t> </a:t>
                      </a:r>
                      <a:r>
                        <a:rPr sz="1100" dirty="0">
                          <a:latin typeface="Arial"/>
                          <a:cs typeface="Arial"/>
                        </a:rPr>
                        <a:t>les</a:t>
                      </a:r>
                      <a:r>
                        <a:rPr sz="1100" spc="20" dirty="0">
                          <a:latin typeface="Arial"/>
                          <a:cs typeface="Arial"/>
                        </a:rPr>
                        <a:t> </a:t>
                      </a:r>
                      <a:r>
                        <a:rPr sz="1100" spc="-25" dirty="0">
                          <a:latin typeface="Arial"/>
                          <a:cs typeface="Arial"/>
                        </a:rPr>
                        <a:t>52 </a:t>
                      </a:r>
                      <a:r>
                        <a:rPr sz="1100" dirty="0" err="1">
                          <a:latin typeface="Arial"/>
                          <a:cs typeface="Arial"/>
                        </a:rPr>
                        <a:t>seuils</a:t>
                      </a:r>
                      <a:r>
                        <a:rPr sz="1100" spc="-25" dirty="0">
                          <a:latin typeface="Arial"/>
                          <a:cs typeface="Arial"/>
                        </a:rPr>
                        <a:t> </a:t>
                      </a:r>
                      <a:r>
                        <a:rPr lang="fr-FR" sz="1100" dirty="0">
                          <a:latin typeface="Arial"/>
                          <a:cs typeface="Arial"/>
                        </a:rPr>
                        <a:t>prévus</a:t>
                      </a:r>
                      <a:r>
                        <a:rPr sz="1100" spc="-20" dirty="0">
                          <a:latin typeface="Arial"/>
                          <a:cs typeface="Arial"/>
                        </a:rPr>
                        <a:t> </a:t>
                      </a:r>
                      <a:r>
                        <a:rPr sz="1100" dirty="0">
                          <a:latin typeface="Arial"/>
                          <a:cs typeface="Arial"/>
                        </a:rPr>
                        <a:t>dans</a:t>
                      </a:r>
                      <a:r>
                        <a:rPr sz="1100" spc="-35" dirty="0">
                          <a:latin typeface="Arial"/>
                          <a:cs typeface="Arial"/>
                        </a:rPr>
                        <a:t> </a:t>
                      </a:r>
                      <a:r>
                        <a:rPr sz="1100" dirty="0">
                          <a:latin typeface="Arial"/>
                          <a:cs typeface="Arial"/>
                        </a:rPr>
                        <a:t>le</a:t>
                      </a:r>
                      <a:r>
                        <a:rPr sz="1100" spc="-35" dirty="0">
                          <a:latin typeface="Arial"/>
                          <a:cs typeface="Arial"/>
                        </a:rPr>
                        <a:t> </a:t>
                      </a:r>
                      <a:r>
                        <a:rPr sz="1100" dirty="0">
                          <a:latin typeface="Arial"/>
                          <a:cs typeface="Arial"/>
                        </a:rPr>
                        <a:t>rapport</a:t>
                      </a:r>
                      <a:r>
                        <a:rPr sz="1100" spc="-25" dirty="0">
                          <a:latin typeface="Arial"/>
                          <a:cs typeface="Arial"/>
                        </a:rPr>
                        <a:t> </a:t>
                      </a:r>
                      <a:r>
                        <a:rPr sz="1100" dirty="0">
                          <a:latin typeface="Arial"/>
                          <a:cs typeface="Arial"/>
                        </a:rPr>
                        <a:t>d’Alex</a:t>
                      </a:r>
                      <a:r>
                        <a:rPr sz="1100" spc="-25" dirty="0">
                          <a:latin typeface="Arial"/>
                          <a:cs typeface="Arial"/>
                        </a:rPr>
                        <a:t> </a:t>
                      </a:r>
                      <a:r>
                        <a:rPr sz="1100" spc="-10" dirty="0">
                          <a:latin typeface="Arial"/>
                          <a:cs typeface="Arial"/>
                        </a:rPr>
                        <a:t>Bellande.</a:t>
                      </a:r>
                      <a:endParaRPr sz="1100" dirty="0">
                        <a:latin typeface="Arial"/>
                        <a:cs typeface="Arial"/>
                      </a:endParaRPr>
                    </a:p>
                    <a:p>
                      <a:pPr marL="68580" marR="62865" algn="just">
                        <a:lnSpc>
                          <a:spcPts val="1260"/>
                        </a:lnSpc>
                        <a:spcBef>
                          <a:spcPts val="30"/>
                        </a:spcBef>
                      </a:pPr>
                      <a:r>
                        <a:rPr sz="1100" dirty="0">
                          <a:latin typeface="Arial"/>
                          <a:cs typeface="Arial"/>
                        </a:rPr>
                        <a:t>Pour</a:t>
                      </a:r>
                      <a:r>
                        <a:rPr sz="1100" spc="380" dirty="0">
                          <a:latin typeface="Arial"/>
                          <a:cs typeface="Arial"/>
                        </a:rPr>
                        <a:t> </a:t>
                      </a:r>
                      <a:r>
                        <a:rPr sz="1100" dirty="0">
                          <a:latin typeface="Arial"/>
                          <a:cs typeface="Arial"/>
                        </a:rPr>
                        <a:t>le</a:t>
                      </a:r>
                      <a:r>
                        <a:rPr sz="1100" spc="365" dirty="0">
                          <a:latin typeface="Arial"/>
                          <a:cs typeface="Arial"/>
                        </a:rPr>
                        <a:t> </a:t>
                      </a:r>
                      <a:r>
                        <a:rPr sz="1100" dirty="0">
                          <a:latin typeface="Arial"/>
                          <a:cs typeface="Arial"/>
                        </a:rPr>
                        <a:t>seuil</a:t>
                      </a:r>
                      <a:r>
                        <a:rPr sz="1100" spc="360" dirty="0">
                          <a:latin typeface="Arial"/>
                          <a:cs typeface="Arial"/>
                        </a:rPr>
                        <a:t> </a:t>
                      </a:r>
                      <a:r>
                        <a:rPr sz="1100" dirty="0">
                          <a:latin typeface="Arial"/>
                          <a:cs typeface="Arial"/>
                        </a:rPr>
                        <a:t>réhabilité</a:t>
                      </a:r>
                      <a:r>
                        <a:rPr sz="1100" spc="375" dirty="0">
                          <a:latin typeface="Arial"/>
                          <a:cs typeface="Arial"/>
                        </a:rPr>
                        <a:t> </a:t>
                      </a:r>
                      <a:r>
                        <a:rPr sz="1100" dirty="0">
                          <a:latin typeface="Arial"/>
                          <a:cs typeface="Arial"/>
                        </a:rPr>
                        <a:t>dans</a:t>
                      </a:r>
                      <a:r>
                        <a:rPr sz="1100" spc="365" dirty="0">
                          <a:latin typeface="Arial"/>
                          <a:cs typeface="Arial"/>
                        </a:rPr>
                        <a:t> </a:t>
                      </a:r>
                      <a:r>
                        <a:rPr sz="1100" dirty="0">
                          <a:latin typeface="Arial"/>
                          <a:cs typeface="Arial"/>
                        </a:rPr>
                        <a:t>la</a:t>
                      </a:r>
                      <a:r>
                        <a:rPr sz="1100" spc="365" dirty="0">
                          <a:latin typeface="Arial"/>
                          <a:cs typeface="Arial"/>
                        </a:rPr>
                        <a:t> </a:t>
                      </a:r>
                      <a:r>
                        <a:rPr sz="1100" dirty="0">
                          <a:latin typeface="Arial"/>
                          <a:cs typeface="Arial"/>
                        </a:rPr>
                        <a:t>Ravine</a:t>
                      </a:r>
                      <a:r>
                        <a:rPr sz="1100" spc="370" dirty="0">
                          <a:latin typeface="Arial"/>
                          <a:cs typeface="Arial"/>
                        </a:rPr>
                        <a:t> </a:t>
                      </a:r>
                      <a:r>
                        <a:rPr sz="1100" dirty="0">
                          <a:latin typeface="Arial"/>
                          <a:cs typeface="Arial"/>
                        </a:rPr>
                        <a:t>Savane</a:t>
                      </a:r>
                      <a:r>
                        <a:rPr sz="1100" spc="375" dirty="0">
                          <a:latin typeface="Arial"/>
                          <a:cs typeface="Arial"/>
                        </a:rPr>
                        <a:t> </a:t>
                      </a:r>
                      <a:r>
                        <a:rPr sz="1100" dirty="0">
                          <a:latin typeface="Arial"/>
                          <a:cs typeface="Arial"/>
                        </a:rPr>
                        <a:t>Plate,</a:t>
                      </a:r>
                      <a:r>
                        <a:rPr sz="1100" spc="380" dirty="0">
                          <a:latin typeface="Arial"/>
                          <a:cs typeface="Arial"/>
                        </a:rPr>
                        <a:t> </a:t>
                      </a:r>
                      <a:r>
                        <a:rPr sz="1100" dirty="0">
                          <a:latin typeface="Arial"/>
                          <a:cs typeface="Arial"/>
                        </a:rPr>
                        <a:t>il</a:t>
                      </a:r>
                      <a:r>
                        <a:rPr sz="1100" spc="365" dirty="0">
                          <a:latin typeface="Arial"/>
                          <a:cs typeface="Arial"/>
                        </a:rPr>
                        <a:t> </a:t>
                      </a:r>
                      <a:r>
                        <a:rPr sz="1100" dirty="0">
                          <a:latin typeface="Arial"/>
                          <a:cs typeface="Arial"/>
                        </a:rPr>
                        <a:t>y</a:t>
                      </a:r>
                      <a:r>
                        <a:rPr sz="1100" spc="370" dirty="0">
                          <a:latin typeface="Arial"/>
                          <a:cs typeface="Arial"/>
                        </a:rPr>
                        <a:t> </a:t>
                      </a:r>
                      <a:r>
                        <a:rPr sz="1100" dirty="0">
                          <a:latin typeface="Arial"/>
                          <a:cs typeface="Arial"/>
                        </a:rPr>
                        <a:t>a</a:t>
                      </a:r>
                      <a:r>
                        <a:rPr sz="1100" spc="365" dirty="0">
                          <a:latin typeface="Arial"/>
                          <a:cs typeface="Arial"/>
                        </a:rPr>
                        <a:t> </a:t>
                      </a:r>
                      <a:r>
                        <a:rPr sz="1100" spc="-20" dirty="0">
                          <a:latin typeface="Arial"/>
                          <a:cs typeface="Arial"/>
                        </a:rPr>
                        <a:t>deux </a:t>
                      </a:r>
                      <a:r>
                        <a:rPr sz="1100" dirty="0">
                          <a:latin typeface="Arial"/>
                          <a:cs typeface="Arial"/>
                        </a:rPr>
                        <a:t>objectifs</a:t>
                      </a:r>
                      <a:r>
                        <a:rPr sz="1100" spc="-40" dirty="0">
                          <a:latin typeface="Arial"/>
                          <a:cs typeface="Arial"/>
                        </a:rPr>
                        <a:t> </a:t>
                      </a:r>
                      <a:r>
                        <a:rPr sz="1100" spc="-50" dirty="0">
                          <a:latin typeface="Arial"/>
                          <a:cs typeface="Arial"/>
                        </a:rPr>
                        <a:t>:</a:t>
                      </a:r>
                      <a:endParaRPr sz="1100" dirty="0">
                        <a:latin typeface="Arial"/>
                        <a:cs typeface="Arial"/>
                      </a:endParaRPr>
                    </a:p>
                    <a:p>
                      <a:pPr marL="525780" indent="-228600" algn="just">
                        <a:lnSpc>
                          <a:spcPts val="1265"/>
                        </a:lnSpc>
                        <a:buFont typeface="Calibri"/>
                        <a:buChar char="-"/>
                        <a:tabLst>
                          <a:tab pos="525780" algn="l"/>
                        </a:tabLst>
                      </a:pPr>
                      <a:r>
                        <a:rPr sz="1100" dirty="0">
                          <a:latin typeface="Arial"/>
                          <a:cs typeface="Arial"/>
                        </a:rPr>
                        <a:t>Empêcher</a:t>
                      </a:r>
                      <a:r>
                        <a:rPr sz="1100" spc="130" dirty="0">
                          <a:latin typeface="Arial"/>
                          <a:cs typeface="Arial"/>
                        </a:rPr>
                        <a:t>  </a:t>
                      </a:r>
                      <a:r>
                        <a:rPr sz="1100" dirty="0">
                          <a:latin typeface="Arial"/>
                          <a:cs typeface="Arial"/>
                        </a:rPr>
                        <a:t>les</a:t>
                      </a:r>
                      <a:r>
                        <a:rPr sz="1100" spc="135" dirty="0">
                          <a:latin typeface="Arial"/>
                          <a:cs typeface="Arial"/>
                        </a:rPr>
                        <a:t>  </a:t>
                      </a:r>
                      <a:r>
                        <a:rPr sz="1100" dirty="0">
                          <a:latin typeface="Arial"/>
                          <a:cs typeface="Arial"/>
                        </a:rPr>
                        <a:t>prélèvements</a:t>
                      </a:r>
                      <a:r>
                        <a:rPr sz="1100" spc="135" dirty="0">
                          <a:latin typeface="Arial"/>
                          <a:cs typeface="Arial"/>
                        </a:rPr>
                        <a:t>  </a:t>
                      </a:r>
                      <a:r>
                        <a:rPr sz="1100" dirty="0">
                          <a:latin typeface="Arial"/>
                          <a:cs typeface="Arial"/>
                        </a:rPr>
                        <a:t>de</a:t>
                      </a:r>
                      <a:r>
                        <a:rPr sz="1100" spc="130" dirty="0">
                          <a:latin typeface="Arial"/>
                          <a:cs typeface="Arial"/>
                        </a:rPr>
                        <a:t>  </a:t>
                      </a:r>
                      <a:r>
                        <a:rPr sz="1100" dirty="0">
                          <a:latin typeface="Arial"/>
                          <a:cs typeface="Arial"/>
                        </a:rPr>
                        <a:t>roches</a:t>
                      </a:r>
                      <a:r>
                        <a:rPr sz="1100" spc="135" dirty="0">
                          <a:latin typeface="Arial"/>
                          <a:cs typeface="Arial"/>
                        </a:rPr>
                        <a:t>  </a:t>
                      </a:r>
                      <a:r>
                        <a:rPr sz="1100" dirty="0">
                          <a:latin typeface="Arial"/>
                          <a:cs typeface="Arial"/>
                        </a:rPr>
                        <a:t>accessibles</a:t>
                      </a:r>
                      <a:r>
                        <a:rPr sz="1100" spc="135" dirty="0">
                          <a:latin typeface="Arial"/>
                          <a:cs typeface="Arial"/>
                        </a:rPr>
                        <a:t>  </a:t>
                      </a:r>
                      <a:r>
                        <a:rPr sz="1100" dirty="0">
                          <a:latin typeface="Arial"/>
                          <a:cs typeface="Arial"/>
                        </a:rPr>
                        <a:t>à</a:t>
                      </a:r>
                      <a:r>
                        <a:rPr sz="1100" spc="135" dirty="0">
                          <a:latin typeface="Arial"/>
                          <a:cs typeface="Arial"/>
                        </a:rPr>
                        <a:t>  </a:t>
                      </a:r>
                      <a:r>
                        <a:rPr sz="1100" spc="-25" dirty="0">
                          <a:latin typeface="Arial"/>
                          <a:cs typeface="Arial"/>
                        </a:rPr>
                        <a:t>des</a:t>
                      </a:r>
                      <a:r>
                        <a:rPr lang="fr-FR" sz="1100" spc="-25" dirty="0">
                          <a:latin typeface="Arial"/>
                          <a:cs typeface="Arial"/>
                        </a:rPr>
                        <a:t> </a:t>
                      </a:r>
                      <a:r>
                        <a:rPr sz="1100" spc="-10" dirty="0">
                          <a:latin typeface="Arial"/>
                          <a:cs typeface="Arial"/>
                        </a:rPr>
                        <a:t>camions</a:t>
                      </a:r>
                      <a:endParaRPr sz="1100" dirty="0">
                        <a:latin typeface="Arial"/>
                        <a:cs typeface="Arial"/>
                      </a:endParaRPr>
                    </a:p>
                    <a:p>
                      <a:pPr marL="525780" indent="-228600">
                        <a:lnSpc>
                          <a:spcPct val="100000"/>
                        </a:lnSpc>
                        <a:spcBef>
                          <a:spcPts val="60"/>
                        </a:spcBef>
                        <a:buFont typeface="Calibri"/>
                        <a:buChar char="-"/>
                        <a:tabLst>
                          <a:tab pos="525780" algn="l"/>
                        </a:tabLst>
                      </a:pPr>
                      <a:r>
                        <a:rPr sz="1100" dirty="0">
                          <a:latin typeface="Arial"/>
                          <a:cs typeface="Arial"/>
                        </a:rPr>
                        <a:t>Ralentir</a:t>
                      </a:r>
                      <a:r>
                        <a:rPr sz="1100" spc="-20" dirty="0">
                          <a:latin typeface="Arial"/>
                          <a:cs typeface="Arial"/>
                        </a:rPr>
                        <a:t> </a:t>
                      </a:r>
                      <a:r>
                        <a:rPr sz="1100" dirty="0">
                          <a:latin typeface="Arial"/>
                          <a:cs typeface="Arial"/>
                        </a:rPr>
                        <a:t>et</a:t>
                      </a:r>
                      <a:r>
                        <a:rPr sz="1100" spc="-30" dirty="0">
                          <a:latin typeface="Arial"/>
                          <a:cs typeface="Arial"/>
                        </a:rPr>
                        <a:t> </a:t>
                      </a:r>
                      <a:r>
                        <a:rPr sz="1100" dirty="0">
                          <a:latin typeface="Arial"/>
                          <a:cs typeface="Arial"/>
                        </a:rPr>
                        <a:t>piéger</a:t>
                      </a:r>
                      <a:r>
                        <a:rPr sz="1100" spc="-20" dirty="0">
                          <a:latin typeface="Arial"/>
                          <a:cs typeface="Arial"/>
                        </a:rPr>
                        <a:t> </a:t>
                      </a:r>
                      <a:r>
                        <a:rPr sz="1100" dirty="0">
                          <a:latin typeface="Arial"/>
                          <a:cs typeface="Arial"/>
                        </a:rPr>
                        <a:t>des</a:t>
                      </a:r>
                      <a:r>
                        <a:rPr sz="1100" spc="-20" dirty="0">
                          <a:latin typeface="Arial"/>
                          <a:cs typeface="Arial"/>
                        </a:rPr>
                        <a:t> </a:t>
                      </a:r>
                      <a:r>
                        <a:rPr sz="1100" dirty="0">
                          <a:latin typeface="Arial"/>
                          <a:cs typeface="Arial"/>
                        </a:rPr>
                        <a:t>sédiments</a:t>
                      </a:r>
                      <a:r>
                        <a:rPr sz="1100" spc="-35"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amont</a:t>
                      </a:r>
                      <a:r>
                        <a:rPr sz="1100" spc="-30" dirty="0">
                          <a:latin typeface="Arial"/>
                          <a:cs typeface="Arial"/>
                        </a:rPr>
                        <a:t> </a:t>
                      </a:r>
                      <a:r>
                        <a:rPr sz="1100" dirty="0">
                          <a:latin typeface="Arial"/>
                          <a:cs typeface="Arial"/>
                        </a:rPr>
                        <a:t>de</a:t>
                      </a:r>
                      <a:r>
                        <a:rPr sz="1100" spc="-25" dirty="0">
                          <a:latin typeface="Arial"/>
                          <a:cs typeface="Arial"/>
                        </a:rPr>
                        <a:t> </a:t>
                      </a:r>
                      <a:r>
                        <a:rPr sz="1100" spc="-20" dirty="0">
                          <a:latin typeface="Arial"/>
                          <a:cs typeface="Arial"/>
                        </a:rPr>
                        <a:t>SB9.</a:t>
                      </a:r>
                      <a:endParaRPr sz="1100" dirty="0">
                        <a:latin typeface="Arial"/>
                        <a:cs typeface="Arial"/>
                      </a:endParaRPr>
                    </a:p>
                    <a:p>
                      <a:pPr marL="68580" marR="60960" algn="just">
                        <a:lnSpc>
                          <a:spcPct val="95900"/>
                        </a:lnSpc>
                        <a:spcBef>
                          <a:spcPts val="880"/>
                        </a:spcBef>
                      </a:pPr>
                      <a:r>
                        <a:rPr sz="1100" dirty="0">
                          <a:latin typeface="Arial"/>
                          <a:cs typeface="Arial"/>
                        </a:rPr>
                        <a:t>Pour</a:t>
                      </a:r>
                      <a:r>
                        <a:rPr sz="1100" spc="125" dirty="0">
                          <a:latin typeface="Arial"/>
                          <a:cs typeface="Arial"/>
                        </a:rPr>
                        <a:t> </a:t>
                      </a:r>
                      <a:r>
                        <a:rPr sz="1100" dirty="0">
                          <a:latin typeface="Arial"/>
                          <a:cs typeface="Arial"/>
                        </a:rPr>
                        <a:t>les</a:t>
                      </a:r>
                      <a:r>
                        <a:rPr sz="1100" spc="125" dirty="0">
                          <a:latin typeface="Arial"/>
                          <a:cs typeface="Arial"/>
                        </a:rPr>
                        <a:t> </a:t>
                      </a:r>
                      <a:r>
                        <a:rPr sz="1100" dirty="0">
                          <a:latin typeface="Arial"/>
                          <a:cs typeface="Arial"/>
                        </a:rPr>
                        <a:t>deux</a:t>
                      </a:r>
                      <a:r>
                        <a:rPr sz="1100" spc="120" dirty="0">
                          <a:latin typeface="Arial"/>
                          <a:cs typeface="Arial"/>
                        </a:rPr>
                        <a:t> </a:t>
                      </a:r>
                      <a:r>
                        <a:rPr sz="1100" dirty="0">
                          <a:latin typeface="Arial"/>
                          <a:cs typeface="Arial"/>
                        </a:rPr>
                        <a:t>autres</a:t>
                      </a:r>
                      <a:r>
                        <a:rPr sz="1100" spc="120" dirty="0">
                          <a:latin typeface="Arial"/>
                          <a:cs typeface="Arial"/>
                        </a:rPr>
                        <a:t> </a:t>
                      </a:r>
                      <a:r>
                        <a:rPr sz="1100" dirty="0">
                          <a:latin typeface="Arial"/>
                          <a:cs typeface="Arial"/>
                        </a:rPr>
                        <a:t>seuils</a:t>
                      </a:r>
                      <a:r>
                        <a:rPr sz="1100" spc="125" dirty="0">
                          <a:latin typeface="Arial"/>
                          <a:cs typeface="Arial"/>
                        </a:rPr>
                        <a:t> </a:t>
                      </a:r>
                      <a:r>
                        <a:rPr sz="1100" dirty="0">
                          <a:latin typeface="Arial"/>
                          <a:cs typeface="Arial"/>
                        </a:rPr>
                        <a:t>réhabilités</a:t>
                      </a:r>
                      <a:r>
                        <a:rPr sz="1100" spc="125" dirty="0">
                          <a:latin typeface="Arial"/>
                          <a:cs typeface="Arial"/>
                        </a:rPr>
                        <a:t> </a:t>
                      </a:r>
                      <a:r>
                        <a:rPr sz="1100" dirty="0">
                          <a:latin typeface="Arial"/>
                          <a:cs typeface="Arial"/>
                        </a:rPr>
                        <a:t>dans</a:t>
                      </a:r>
                      <a:r>
                        <a:rPr sz="1100" spc="120" dirty="0">
                          <a:latin typeface="Arial"/>
                          <a:cs typeface="Arial"/>
                        </a:rPr>
                        <a:t> </a:t>
                      </a:r>
                      <a:r>
                        <a:rPr sz="1100" dirty="0">
                          <a:latin typeface="Arial"/>
                          <a:cs typeface="Arial"/>
                        </a:rPr>
                        <a:t>la</a:t>
                      </a:r>
                      <a:r>
                        <a:rPr sz="1100" spc="130" dirty="0">
                          <a:latin typeface="Arial"/>
                          <a:cs typeface="Arial"/>
                        </a:rPr>
                        <a:t> </a:t>
                      </a:r>
                      <a:r>
                        <a:rPr sz="1100" dirty="0">
                          <a:latin typeface="Arial"/>
                          <a:cs typeface="Arial"/>
                        </a:rPr>
                        <a:t>Ravine</a:t>
                      </a:r>
                      <a:r>
                        <a:rPr sz="1100" spc="125" dirty="0">
                          <a:latin typeface="Arial"/>
                          <a:cs typeface="Arial"/>
                        </a:rPr>
                        <a:t> </a:t>
                      </a:r>
                      <a:r>
                        <a:rPr sz="1100" dirty="0">
                          <a:latin typeface="Arial"/>
                          <a:cs typeface="Arial"/>
                        </a:rPr>
                        <a:t>Glacis,</a:t>
                      </a:r>
                      <a:r>
                        <a:rPr sz="1100" spc="130" dirty="0">
                          <a:latin typeface="Arial"/>
                          <a:cs typeface="Arial"/>
                        </a:rPr>
                        <a:t> </a:t>
                      </a:r>
                      <a:r>
                        <a:rPr sz="1100" spc="-10" dirty="0">
                          <a:latin typeface="Arial"/>
                          <a:cs typeface="Arial"/>
                        </a:rPr>
                        <a:t>l’objectif </a:t>
                      </a:r>
                      <a:r>
                        <a:rPr sz="1100" dirty="0">
                          <a:latin typeface="Arial"/>
                          <a:cs typeface="Arial"/>
                        </a:rPr>
                        <a:t>est</a:t>
                      </a:r>
                      <a:r>
                        <a:rPr sz="1100" spc="90"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ralentir</a:t>
                      </a:r>
                      <a:r>
                        <a:rPr sz="1100" spc="95" dirty="0">
                          <a:latin typeface="Arial"/>
                          <a:cs typeface="Arial"/>
                        </a:rPr>
                        <a:t> </a:t>
                      </a:r>
                      <a:r>
                        <a:rPr sz="1100" dirty="0">
                          <a:latin typeface="Arial"/>
                          <a:cs typeface="Arial"/>
                        </a:rPr>
                        <a:t>les</a:t>
                      </a:r>
                      <a:r>
                        <a:rPr sz="1100" spc="75" dirty="0">
                          <a:latin typeface="Arial"/>
                          <a:cs typeface="Arial"/>
                        </a:rPr>
                        <a:t> </a:t>
                      </a:r>
                      <a:r>
                        <a:rPr sz="1100" dirty="0">
                          <a:latin typeface="Arial"/>
                          <a:cs typeface="Arial"/>
                        </a:rPr>
                        <a:t>ruissellements</a:t>
                      </a:r>
                      <a:r>
                        <a:rPr sz="1100" spc="90" dirty="0">
                          <a:latin typeface="Arial"/>
                          <a:cs typeface="Arial"/>
                        </a:rPr>
                        <a:t> </a:t>
                      </a:r>
                      <a:r>
                        <a:rPr sz="1100" dirty="0">
                          <a:latin typeface="Arial"/>
                          <a:cs typeface="Arial"/>
                        </a:rPr>
                        <a:t>et</a:t>
                      </a:r>
                      <a:r>
                        <a:rPr sz="1100" spc="85" dirty="0">
                          <a:latin typeface="Arial"/>
                          <a:cs typeface="Arial"/>
                        </a:rPr>
                        <a:t> </a:t>
                      </a:r>
                      <a:r>
                        <a:rPr sz="1100" dirty="0">
                          <a:latin typeface="Arial"/>
                          <a:cs typeface="Arial"/>
                        </a:rPr>
                        <a:t>de</a:t>
                      </a:r>
                      <a:r>
                        <a:rPr sz="1100" spc="75" dirty="0">
                          <a:latin typeface="Arial"/>
                          <a:cs typeface="Arial"/>
                        </a:rPr>
                        <a:t> </a:t>
                      </a:r>
                      <a:r>
                        <a:rPr sz="1100" dirty="0">
                          <a:latin typeface="Arial"/>
                          <a:cs typeface="Arial"/>
                        </a:rPr>
                        <a:t>retenir</a:t>
                      </a:r>
                      <a:r>
                        <a:rPr sz="1100" spc="80" dirty="0">
                          <a:latin typeface="Arial"/>
                          <a:cs typeface="Arial"/>
                        </a:rPr>
                        <a:t> </a:t>
                      </a:r>
                      <a:r>
                        <a:rPr sz="1100" dirty="0">
                          <a:latin typeface="Arial"/>
                          <a:cs typeface="Arial"/>
                        </a:rPr>
                        <a:t>une</a:t>
                      </a:r>
                      <a:r>
                        <a:rPr sz="1100" spc="90" dirty="0">
                          <a:latin typeface="Arial"/>
                          <a:cs typeface="Arial"/>
                        </a:rPr>
                        <a:t> </a:t>
                      </a:r>
                      <a:r>
                        <a:rPr sz="1100" dirty="0">
                          <a:latin typeface="Arial"/>
                          <a:cs typeface="Arial"/>
                        </a:rPr>
                        <a:t>partie</a:t>
                      </a:r>
                      <a:r>
                        <a:rPr sz="1100" spc="90" dirty="0">
                          <a:latin typeface="Arial"/>
                          <a:cs typeface="Arial"/>
                        </a:rPr>
                        <a:t> </a:t>
                      </a:r>
                      <a:r>
                        <a:rPr sz="1100" dirty="0">
                          <a:latin typeface="Arial"/>
                          <a:cs typeface="Arial"/>
                        </a:rPr>
                        <a:t>des</a:t>
                      </a:r>
                      <a:r>
                        <a:rPr sz="1100" spc="80" dirty="0">
                          <a:latin typeface="Arial"/>
                          <a:cs typeface="Arial"/>
                        </a:rPr>
                        <a:t> </a:t>
                      </a:r>
                      <a:r>
                        <a:rPr sz="1100" spc="-10" dirty="0">
                          <a:latin typeface="Arial"/>
                          <a:cs typeface="Arial"/>
                        </a:rPr>
                        <a:t>sédiments </a:t>
                      </a:r>
                      <a:r>
                        <a:rPr sz="1100" dirty="0">
                          <a:latin typeface="Arial"/>
                          <a:cs typeface="Arial"/>
                        </a:rPr>
                        <a:t>qui</a:t>
                      </a:r>
                      <a:r>
                        <a:rPr sz="1100" spc="-15" dirty="0">
                          <a:latin typeface="Arial"/>
                          <a:cs typeface="Arial"/>
                        </a:rPr>
                        <a:t> </a:t>
                      </a:r>
                      <a:r>
                        <a:rPr sz="1100" dirty="0">
                          <a:latin typeface="Arial"/>
                          <a:cs typeface="Arial"/>
                        </a:rPr>
                        <a:t>sont</a:t>
                      </a:r>
                      <a:r>
                        <a:rPr sz="1100" spc="-5" dirty="0">
                          <a:latin typeface="Arial"/>
                          <a:cs typeface="Arial"/>
                        </a:rPr>
                        <a:t> </a:t>
                      </a:r>
                      <a:r>
                        <a:rPr sz="1100" dirty="0">
                          <a:latin typeface="Arial"/>
                          <a:cs typeface="Arial"/>
                        </a:rPr>
                        <a:t>abondants</a:t>
                      </a:r>
                      <a:r>
                        <a:rPr sz="1100" spc="-20" dirty="0">
                          <a:latin typeface="Arial"/>
                          <a:cs typeface="Arial"/>
                        </a:rPr>
                        <a:t> </a:t>
                      </a:r>
                      <a:r>
                        <a:rPr sz="1100" dirty="0">
                          <a:latin typeface="Arial"/>
                          <a:cs typeface="Arial"/>
                        </a:rPr>
                        <a:t>dans</a:t>
                      </a:r>
                      <a:r>
                        <a:rPr sz="1100" spc="-20" dirty="0">
                          <a:latin typeface="Arial"/>
                          <a:cs typeface="Arial"/>
                        </a:rPr>
                        <a:t> </a:t>
                      </a:r>
                      <a:r>
                        <a:rPr sz="1100" dirty="0">
                          <a:latin typeface="Arial"/>
                          <a:cs typeface="Arial"/>
                        </a:rPr>
                        <a:t>cette</a:t>
                      </a:r>
                      <a:r>
                        <a:rPr sz="1100" spc="-25" dirty="0">
                          <a:latin typeface="Arial"/>
                          <a:cs typeface="Arial"/>
                        </a:rPr>
                        <a:t> </a:t>
                      </a:r>
                      <a:r>
                        <a:rPr sz="1100" dirty="0">
                          <a:latin typeface="Arial"/>
                          <a:cs typeface="Arial"/>
                        </a:rPr>
                        <a:t>tête</a:t>
                      </a:r>
                      <a:r>
                        <a:rPr sz="1100" spc="-20" dirty="0">
                          <a:latin typeface="Arial"/>
                          <a:cs typeface="Arial"/>
                        </a:rPr>
                        <a:t> </a:t>
                      </a:r>
                      <a:r>
                        <a:rPr sz="1100" dirty="0">
                          <a:latin typeface="Arial"/>
                          <a:cs typeface="Arial"/>
                        </a:rPr>
                        <a:t>de</a:t>
                      </a:r>
                      <a:r>
                        <a:rPr sz="1100" spc="-25" dirty="0">
                          <a:latin typeface="Arial"/>
                          <a:cs typeface="Arial"/>
                        </a:rPr>
                        <a:t> </a:t>
                      </a:r>
                      <a:r>
                        <a:rPr sz="1100" spc="-10" dirty="0">
                          <a:latin typeface="Arial"/>
                          <a:cs typeface="Arial"/>
                        </a:rPr>
                        <a:t>ravine.</a:t>
                      </a:r>
                      <a:endParaRPr sz="1100" dirty="0">
                        <a:latin typeface="Arial"/>
                        <a:cs typeface="Arial"/>
                      </a:endParaRPr>
                    </a:p>
                    <a:p>
                      <a:pPr marL="68580" marR="60960" algn="just">
                        <a:lnSpc>
                          <a:spcPct val="95800"/>
                        </a:lnSpc>
                        <a:spcBef>
                          <a:spcPts val="1210"/>
                        </a:spcBef>
                      </a:pPr>
                      <a:r>
                        <a:rPr sz="1100" dirty="0">
                          <a:latin typeface="Arial"/>
                          <a:cs typeface="Arial"/>
                        </a:rPr>
                        <a:t>Dans</a:t>
                      </a:r>
                      <a:r>
                        <a:rPr sz="1100" spc="70" dirty="0">
                          <a:latin typeface="Arial"/>
                          <a:cs typeface="Arial"/>
                        </a:rPr>
                        <a:t> </a:t>
                      </a:r>
                      <a:r>
                        <a:rPr sz="1100" dirty="0">
                          <a:latin typeface="Arial"/>
                          <a:cs typeface="Arial"/>
                        </a:rPr>
                        <a:t>les</a:t>
                      </a:r>
                      <a:r>
                        <a:rPr sz="1100" spc="55" dirty="0">
                          <a:latin typeface="Arial"/>
                          <a:cs typeface="Arial"/>
                        </a:rPr>
                        <a:t> </a:t>
                      </a:r>
                      <a:r>
                        <a:rPr sz="1100" dirty="0">
                          <a:latin typeface="Arial"/>
                          <a:cs typeface="Arial"/>
                        </a:rPr>
                        <a:t>zones</a:t>
                      </a:r>
                      <a:r>
                        <a:rPr sz="1100" spc="60"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Ravine</a:t>
                      </a:r>
                      <a:r>
                        <a:rPr sz="1100" spc="60" dirty="0">
                          <a:latin typeface="Arial"/>
                          <a:cs typeface="Arial"/>
                        </a:rPr>
                        <a:t> </a:t>
                      </a:r>
                      <a:r>
                        <a:rPr sz="1100" dirty="0">
                          <a:latin typeface="Arial"/>
                          <a:cs typeface="Arial"/>
                        </a:rPr>
                        <a:t>Glacis,</a:t>
                      </a:r>
                      <a:r>
                        <a:rPr sz="1100" spc="75" dirty="0">
                          <a:latin typeface="Arial"/>
                          <a:cs typeface="Arial"/>
                        </a:rPr>
                        <a:t> </a:t>
                      </a:r>
                      <a:r>
                        <a:rPr sz="1100" dirty="0">
                          <a:latin typeface="Arial"/>
                          <a:cs typeface="Arial"/>
                        </a:rPr>
                        <a:t>Ravine</a:t>
                      </a:r>
                      <a:r>
                        <a:rPr sz="1100" spc="45" dirty="0">
                          <a:latin typeface="Arial"/>
                          <a:cs typeface="Arial"/>
                        </a:rPr>
                        <a:t> </a:t>
                      </a:r>
                      <a:r>
                        <a:rPr sz="1100" dirty="0">
                          <a:latin typeface="Arial"/>
                          <a:cs typeface="Arial"/>
                        </a:rPr>
                        <a:t>Giraumon</a:t>
                      </a:r>
                      <a:r>
                        <a:rPr sz="1100" spc="65" dirty="0">
                          <a:latin typeface="Arial"/>
                          <a:cs typeface="Arial"/>
                        </a:rPr>
                        <a:t> </a:t>
                      </a:r>
                      <a:r>
                        <a:rPr sz="1100" dirty="0">
                          <a:latin typeface="Arial"/>
                          <a:cs typeface="Arial"/>
                        </a:rPr>
                        <a:t>et</a:t>
                      </a:r>
                      <a:r>
                        <a:rPr sz="1100" spc="65" dirty="0">
                          <a:latin typeface="Arial"/>
                          <a:cs typeface="Arial"/>
                        </a:rPr>
                        <a:t> </a:t>
                      </a:r>
                      <a:r>
                        <a:rPr sz="1100" dirty="0">
                          <a:latin typeface="Arial"/>
                          <a:cs typeface="Arial"/>
                        </a:rPr>
                        <a:t>Terre</a:t>
                      </a:r>
                      <a:r>
                        <a:rPr sz="1100" spc="60" dirty="0">
                          <a:latin typeface="Arial"/>
                          <a:cs typeface="Arial"/>
                        </a:rPr>
                        <a:t> </a:t>
                      </a:r>
                      <a:r>
                        <a:rPr sz="1100" dirty="0">
                          <a:latin typeface="Arial"/>
                          <a:cs typeface="Arial"/>
                        </a:rPr>
                        <a:t>Salée,</a:t>
                      </a:r>
                      <a:r>
                        <a:rPr sz="1100" spc="75" dirty="0">
                          <a:latin typeface="Arial"/>
                          <a:cs typeface="Arial"/>
                        </a:rPr>
                        <a:t> </a:t>
                      </a:r>
                      <a:r>
                        <a:rPr sz="1100" dirty="0">
                          <a:latin typeface="Arial"/>
                          <a:cs typeface="Arial"/>
                        </a:rPr>
                        <a:t>il</a:t>
                      </a:r>
                      <a:r>
                        <a:rPr sz="1100" spc="60" dirty="0">
                          <a:latin typeface="Arial"/>
                          <a:cs typeface="Arial"/>
                        </a:rPr>
                        <a:t> </a:t>
                      </a:r>
                      <a:r>
                        <a:rPr sz="1100" spc="-50" dirty="0">
                          <a:latin typeface="Arial"/>
                          <a:cs typeface="Arial"/>
                        </a:rPr>
                        <a:t>y </a:t>
                      </a:r>
                      <a:r>
                        <a:rPr sz="1100" dirty="0">
                          <a:latin typeface="Arial"/>
                          <a:cs typeface="Arial"/>
                        </a:rPr>
                        <a:t>aurait</a:t>
                      </a:r>
                      <a:r>
                        <a:rPr sz="1100" spc="65"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nombreuses</a:t>
                      </a:r>
                      <a:r>
                        <a:rPr sz="1100" spc="415" dirty="0">
                          <a:latin typeface="Arial"/>
                          <a:cs typeface="Arial"/>
                        </a:rPr>
                        <a:t> </a:t>
                      </a:r>
                      <a:r>
                        <a:rPr sz="1100" dirty="0">
                          <a:latin typeface="Arial"/>
                          <a:cs typeface="Arial"/>
                        </a:rPr>
                        <a:t>possibilités</a:t>
                      </a:r>
                      <a:r>
                        <a:rPr sz="1100" spc="70"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confortement</a:t>
                      </a:r>
                      <a:r>
                        <a:rPr sz="1100" spc="75" dirty="0">
                          <a:latin typeface="Arial"/>
                          <a:cs typeface="Arial"/>
                        </a:rPr>
                        <a:t> </a:t>
                      </a:r>
                      <a:r>
                        <a:rPr sz="1100" dirty="0">
                          <a:latin typeface="Arial"/>
                          <a:cs typeface="Arial"/>
                        </a:rPr>
                        <a:t>de</a:t>
                      </a:r>
                      <a:r>
                        <a:rPr sz="1100" spc="60" dirty="0">
                          <a:latin typeface="Arial"/>
                          <a:cs typeface="Arial"/>
                        </a:rPr>
                        <a:t> </a:t>
                      </a:r>
                      <a:r>
                        <a:rPr sz="1100" dirty="0">
                          <a:latin typeface="Arial"/>
                          <a:cs typeface="Arial"/>
                        </a:rPr>
                        <a:t>seuils</a:t>
                      </a:r>
                      <a:r>
                        <a:rPr sz="1100" spc="55" dirty="0">
                          <a:latin typeface="Arial"/>
                          <a:cs typeface="Arial"/>
                        </a:rPr>
                        <a:t> </a:t>
                      </a:r>
                      <a:r>
                        <a:rPr sz="1100" dirty="0">
                          <a:latin typeface="Arial"/>
                          <a:cs typeface="Arial"/>
                        </a:rPr>
                        <a:t>en</a:t>
                      </a:r>
                      <a:r>
                        <a:rPr sz="1100" spc="60" dirty="0">
                          <a:latin typeface="Arial"/>
                          <a:cs typeface="Arial"/>
                        </a:rPr>
                        <a:t> </a:t>
                      </a:r>
                      <a:r>
                        <a:rPr sz="1100" spc="-10" dirty="0">
                          <a:latin typeface="Arial"/>
                          <a:cs typeface="Arial"/>
                        </a:rPr>
                        <a:t>pierres </a:t>
                      </a:r>
                      <a:r>
                        <a:rPr sz="1100" dirty="0">
                          <a:latin typeface="Arial"/>
                          <a:cs typeface="Arial"/>
                        </a:rPr>
                        <a:t>sèches,</a:t>
                      </a:r>
                      <a:r>
                        <a:rPr sz="1100" spc="-30" dirty="0">
                          <a:latin typeface="Arial"/>
                          <a:cs typeface="Arial"/>
                        </a:rPr>
                        <a:t> </a:t>
                      </a:r>
                      <a:r>
                        <a:rPr sz="1100" dirty="0">
                          <a:latin typeface="Arial"/>
                          <a:cs typeface="Arial"/>
                        </a:rPr>
                        <a:t>moins</a:t>
                      </a:r>
                      <a:r>
                        <a:rPr sz="1100" spc="-35" dirty="0">
                          <a:latin typeface="Arial"/>
                          <a:cs typeface="Arial"/>
                        </a:rPr>
                        <a:t> </a:t>
                      </a:r>
                      <a:r>
                        <a:rPr sz="1100" dirty="0">
                          <a:latin typeface="Arial"/>
                          <a:cs typeface="Arial"/>
                        </a:rPr>
                        <a:t>coûteux</a:t>
                      </a:r>
                      <a:r>
                        <a:rPr sz="1100" spc="-30" dirty="0">
                          <a:latin typeface="Arial"/>
                          <a:cs typeface="Arial"/>
                        </a:rPr>
                        <a:t> </a:t>
                      </a:r>
                      <a:r>
                        <a:rPr sz="1100" dirty="0">
                          <a:latin typeface="Arial"/>
                          <a:cs typeface="Arial"/>
                        </a:rPr>
                        <a:t>que</a:t>
                      </a:r>
                      <a:r>
                        <a:rPr sz="1100" spc="-25" dirty="0">
                          <a:latin typeface="Arial"/>
                          <a:cs typeface="Arial"/>
                        </a:rPr>
                        <a:t> </a:t>
                      </a:r>
                      <a:r>
                        <a:rPr sz="1100" dirty="0">
                          <a:latin typeface="Arial"/>
                          <a:cs typeface="Arial"/>
                        </a:rPr>
                        <a:t>les</a:t>
                      </a:r>
                      <a:r>
                        <a:rPr sz="1100" spc="-25" dirty="0">
                          <a:latin typeface="Arial"/>
                          <a:cs typeface="Arial"/>
                        </a:rPr>
                        <a:t> </a:t>
                      </a:r>
                      <a:r>
                        <a:rPr sz="1100" dirty="0">
                          <a:latin typeface="Arial"/>
                          <a:cs typeface="Arial"/>
                        </a:rPr>
                        <a:t>seuils</a:t>
                      </a:r>
                      <a:r>
                        <a:rPr sz="1100" spc="-20" dirty="0">
                          <a:latin typeface="Arial"/>
                          <a:cs typeface="Arial"/>
                        </a:rPr>
                        <a:t> </a:t>
                      </a:r>
                      <a:r>
                        <a:rPr sz="1100" dirty="0">
                          <a:latin typeface="Arial"/>
                          <a:cs typeface="Arial"/>
                        </a:rPr>
                        <a:t>maçonnés,</a:t>
                      </a:r>
                      <a:r>
                        <a:rPr sz="1100" spc="-40" dirty="0">
                          <a:latin typeface="Arial"/>
                          <a:cs typeface="Arial"/>
                        </a:rPr>
                        <a:t> </a:t>
                      </a:r>
                      <a:r>
                        <a:rPr sz="1100" dirty="0">
                          <a:latin typeface="Arial"/>
                          <a:cs typeface="Arial"/>
                        </a:rPr>
                        <a:t>mais</a:t>
                      </a:r>
                      <a:r>
                        <a:rPr sz="1100" spc="-15" dirty="0">
                          <a:latin typeface="Arial"/>
                          <a:cs typeface="Arial"/>
                        </a:rPr>
                        <a:t> </a:t>
                      </a:r>
                      <a:r>
                        <a:rPr sz="1100" dirty="0">
                          <a:latin typeface="Arial"/>
                          <a:cs typeface="Arial"/>
                        </a:rPr>
                        <a:t>ne</a:t>
                      </a:r>
                      <a:r>
                        <a:rPr sz="1100" spc="-25" dirty="0">
                          <a:latin typeface="Arial"/>
                          <a:cs typeface="Arial"/>
                        </a:rPr>
                        <a:t> </a:t>
                      </a:r>
                      <a:r>
                        <a:rPr sz="1100" dirty="0">
                          <a:latin typeface="Arial"/>
                          <a:cs typeface="Arial"/>
                        </a:rPr>
                        <a:t>permettant</a:t>
                      </a:r>
                      <a:r>
                        <a:rPr sz="1100" spc="-30" dirty="0">
                          <a:latin typeface="Arial"/>
                          <a:cs typeface="Arial"/>
                        </a:rPr>
                        <a:t> </a:t>
                      </a:r>
                      <a:r>
                        <a:rPr sz="1100" spc="-25" dirty="0">
                          <a:latin typeface="Arial"/>
                          <a:cs typeface="Arial"/>
                        </a:rPr>
                        <a:t>pas </a:t>
                      </a:r>
                      <a:r>
                        <a:rPr sz="1100" dirty="0">
                          <a:latin typeface="Arial"/>
                          <a:cs typeface="Arial"/>
                        </a:rPr>
                        <a:t>de</a:t>
                      </a:r>
                      <a:r>
                        <a:rPr sz="1100" spc="-10" dirty="0">
                          <a:latin typeface="Arial"/>
                          <a:cs typeface="Arial"/>
                        </a:rPr>
                        <a:t> </a:t>
                      </a:r>
                      <a:r>
                        <a:rPr sz="1100" dirty="0">
                          <a:latin typeface="Arial"/>
                          <a:cs typeface="Arial"/>
                        </a:rPr>
                        <a:t>stocker</a:t>
                      </a:r>
                      <a:r>
                        <a:rPr sz="1100" spc="-10" dirty="0">
                          <a:latin typeface="Arial"/>
                          <a:cs typeface="Arial"/>
                        </a:rPr>
                        <a:t> </a:t>
                      </a:r>
                      <a:r>
                        <a:rPr sz="1100" dirty="0">
                          <a:latin typeface="Arial"/>
                          <a:cs typeface="Arial"/>
                        </a:rPr>
                        <a:t>de</a:t>
                      </a:r>
                      <a:r>
                        <a:rPr sz="1100" spc="-5" dirty="0">
                          <a:latin typeface="Arial"/>
                          <a:cs typeface="Arial"/>
                        </a:rPr>
                        <a:t> </a:t>
                      </a:r>
                      <a:r>
                        <a:rPr sz="1100" spc="-10" dirty="0">
                          <a:latin typeface="Arial"/>
                          <a:cs typeface="Arial"/>
                        </a:rPr>
                        <a:t>l’eau.</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353398">
                <a:tc>
                  <a:txBody>
                    <a:bodyPr/>
                    <a:lstStyle/>
                    <a:p>
                      <a:pPr marL="67945" marR="60325">
                        <a:lnSpc>
                          <a:spcPts val="1260"/>
                        </a:lnSpc>
                        <a:spcBef>
                          <a:spcPts val="45"/>
                        </a:spcBef>
                      </a:pPr>
                      <a:r>
                        <a:rPr sz="1100" b="1" spc="-10" dirty="0">
                          <a:latin typeface="Arial"/>
                          <a:cs typeface="Arial"/>
                        </a:rPr>
                        <a:t>Caractéristiques techniques</a:t>
                      </a:r>
                      <a:endParaRPr sz="11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5"/>
                        </a:lnSpc>
                      </a:pPr>
                      <a:r>
                        <a:rPr sz="1100" u="sng" dirty="0">
                          <a:uFill>
                            <a:solidFill>
                              <a:srgbClr val="000000"/>
                            </a:solidFill>
                          </a:uFill>
                          <a:latin typeface="Arial"/>
                          <a:cs typeface="Arial"/>
                        </a:rPr>
                        <a:t>A</a:t>
                      </a:r>
                      <a:r>
                        <a:rPr sz="1100" u="sng" spc="100" dirty="0">
                          <a:uFill>
                            <a:solidFill>
                              <a:srgbClr val="000000"/>
                            </a:solidFill>
                          </a:uFill>
                          <a:latin typeface="Arial"/>
                          <a:cs typeface="Arial"/>
                        </a:rPr>
                        <a:t> </a:t>
                      </a:r>
                      <a:r>
                        <a:rPr sz="1100" u="sng" dirty="0">
                          <a:uFill>
                            <a:solidFill>
                              <a:srgbClr val="000000"/>
                            </a:solidFill>
                          </a:uFill>
                          <a:latin typeface="Arial"/>
                          <a:cs typeface="Arial"/>
                        </a:rPr>
                        <a:t>Savane</a:t>
                      </a:r>
                      <a:r>
                        <a:rPr sz="1100" u="sng" spc="95" dirty="0">
                          <a:uFill>
                            <a:solidFill>
                              <a:srgbClr val="000000"/>
                            </a:solidFill>
                          </a:uFill>
                          <a:latin typeface="Arial"/>
                          <a:cs typeface="Arial"/>
                        </a:rPr>
                        <a:t> </a:t>
                      </a:r>
                      <a:r>
                        <a:rPr sz="1100" u="sng" dirty="0">
                          <a:uFill>
                            <a:solidFill>
                              <a:srgbClr val="000000"/>
                            </a:solidFill>
                          </a:uFill>
                          <a:latin typeface="Arial"/>
                          <a:cs typeface="Arial"/>
                        </a:rPr>
                        <a:t>Plate</a:t>
                      </a:r>
                      <a:r>
                        <a:rPr sz="1100" dirty="0">
                          <a:latin typeface="Arial"/>
                          <a:cs typeface="Arial"/>
                        </a:rPr>
                        <a:t>,</a:t>
                      </a:r>
                      <a:r>
                        <a:rPr sz="1100" spc="105" dirty="0">
                          <a:latin typeface="Arial"/>
                          <a:cs typeface="Arial"/>
                        </a:rPr>
                        <a:t> </a:t>
                      </a:r>
                      <a:r>
                        <a:rPr sz="1100" dirty="0">
                          <a:latin typeface="Arial"/>
                          <a:cs typeface="Arial"/>
                        </a:rPr>
                        <a:t>ce</a:t>
                      </a:r>
                      <a:r>
                        <a:rPr sz="1100" spc="95" dirty="0">
                          <a:latin typeface="Arial"/>
                          <a:cs typeface="Arial"/>
                        </a:rPr>
                        <a:t> </a:t>
                      </a:r>
                      <a:r>
                        <a:rPr sz="1100" dirty="0">
                          <a:latin typeface="Arial"/>
                          <a:cs typeface="Arial"/>
                        </a:rPr>
                        <a:t>muret</a:t>
                      </a:r>
                      <a:r>
                        <a:rPr sz="1100" spc="114" dirty="0">
                          <a:latin typeface="Arial"/>
                          <a:cs typeface="Arial"/>
                        </a:rPr>
                        <a:t> </a:t>
                      </a:r>
                      <a:r>
                        <a:rPr sz="1100" dirty="0">
                          <a:latin typeface="Arial"/>
                          <a:cs typeface="Arial"/>
                        </a:rPr>
                        <a:t>de</a:t>
                      </a:r>
                      <a:r>
                        <a:rPr sz="1100" spc="95" dirty="0">
                          <a:latin typeface="Arial"/>
                          <a:cs typeface="Arial"/>
                        </a:rPr>
                        <a:t> </a:t>
                      </a:r>
                      <a:r>
                        <a:rPr sz="1100" dirty="0">
                          <a:latin typeface="Arial"/>
                          <a:cs typeface="Arial"/>
                        </a:rPr>
                        <a:t>pierres</a:t>
                      </a:r>
                      <a:r>
                        <a:rPr sz="1100" spc="95" dirty="0">
                          <a:latin typeface="Arial"/>
                          <a:cs typeface="Arial"/>
                        </a:rPr>
                        <a:t> </a:t>
                      </a:r>
                      <a:r>
                        <a:rPr sz="1100" dirty="0">
                          <a:latin typeface="Arial"/>
                          <a:cs typeface="Arial"/>
                        </a:rPr>
                        <a:t>sèches,</a:t>
                      </a:r>
                      <a:r>
                        <a:rPr sz="1100" spc="105" dirty="0">
                          <a:latin typeface="Arial"/>
                          <a:cs typeface="Arial"/>
                        </a:rPr>
                        <a:t> </a:t>
                      </a:r>
                      <a:r>
                        <a:rPr sz="1100" dirty="0">
                          <a:latin typeface="Arial"/>
                          <a:cs typeface="Arial"/>
                        </a:rPr>
                        <a:t>construit</a:t>
                      </a:r>
                      <a:r>
                        <a:rPr sz="1100" spc="105" dirty="0">
                          <a:latin typeface="Arial"/>
                          <a:cs typeface="Arial"/>
                        </a:rPr>
                        <a:t> </a:t>
                      </a:r>
                      <a:r>
                        <a:rPr sz="1100" dirty="0">
                          <a:latin typeface="Arial"/>
                          <a:cs typeface="Arial"/>
                        </a:rPr>
                        <a:t>par</a:t>
                      </a:r>
                      <a:r>
                        <a:rPr sz="1100" spc="110" dirty="0">
                          <a:latin typeface="Arial"/>
                          <a:cs typeface="Arial"/>
                        </a:rPr>
                        <a:t> </a:t>
                      </a:r>
                      <a:r>
                        <a:rPr sz="1100" dirty="0" err="1">
                          <a:latin typeface="Arial"/>
                          <a:cs typeface="Arial"/>
                        </a:rPr>
                        <a:t>l’ODBFA</a:t>
                      </a:r>
                      <a:r>
                        <a:rPr sz="1100" spc="90" dirty="0">
                          <a:latin typeface="Arial"/>
                          <a:cs typeface="Arial"/>
                        </a:rPr>
                        <a:t> </a:t>
                      </a:r>
                      <a:r>
                        <a:rPr sz="1100" spc="-25" dirty="0" err="1">
                          <a:latin typeface="Arial"/>
                          <a:cs typeface="Arial"/>
                        </a:rPr>
                        <a:t>en</a:t>
                      </a:r>
                      <a:r>
                        <a:rPr lang="fr-FR" sz="1100" spc="-25" dirty="0">
                          <a:latin typeface="Arial"/>
                          <a:cs typeface="Arial"/>
                        </a:rPr>
                        <a:t> </a:t>
                      </a:r>
                      <a:r>
                        <a:rPr sz="1100" dirty="0">
                          <a:latin typeface="Arial"/>
                          <a:cs typeface="Arial"/>
                        </a:rPr>
                        <a:t>1985</a:t>
                      </a:r>
                      <a:r>
                        <a:rPr sz="1100" spc="-20" dirty="0">
                          <a:latin typeface="Arial"/>
                          <a:cs typeface="Arial"/>
                        </a:rPr>
                        <a:t> </a:t>
                      </a:r>
                      <a:r>
                        <a:rPr sz="1100" dirty="0">
                          <a:latin typeface="Arial"/>
                          <a:cs typeface="Arial"/>
                        </a:rPr>
                        <a:t>a</a:t>
                      </a:r>
                      <a:r>
                        <a:rPr sz="1100" spc="-15" dirty="0">
                          <a:latin typeface="Arial"/>
                          <a:cs typeface="Arial"/>
                        </a:rPr>
                        <a:t> </a:t>
                      </a:r>
                      <a:r>
                        <a:rPr sz="1100" dirty="0">
                          <a:latin typeface="Arial"/>
                          <a:cs typeface="Arial"/>
                        </a:rPr>
                        <a:t>été</a:t>
                      </a:r>
                      <a:r>
                        <a:rPr sz="1100" spc="-25" dirty="0">
                          <a:latin typeface="Arial"/>
                          <a:cs typeface="Arial"/>
                        </a:rPr>
                        <a:t> </a:t>
                      </a:r>
                      <a:r>
                        <a:rPr sz="1100" dirty="0">
                          <a:latin typeface="Arial"/>
                          <a:cs typeface="Arial"/>
                        </a:rPr>
                        <a:t>restauré</a:t>
                      </a:r>
                      <a:r>
                        <a:rPr sz="1100" spc="-15" dirty="0">
                          <a:latin typeface="Arial"/>
                          <a:cs typeface="Arial"/>
                        </a:rPr>
                        <a:t> </a:t>
                      </a:r>
                      <a:r>
                        <a:rPr sz="1100" dirty="0">
                          <a:latin typeface="Arial"/>
                          <a:cs typeface="Arial"/>
                        </a:rPr>
                        <a:t>par</a:t>
                      </a:r>
                      <a:r>
                        <a:rPr sz="1100" spc="-20" dirty="0">
                          <a:latin typeface="Arial"/>
                          <a:cs typeface="Arial"/>
                        </a:rPr>
                        <a:t> </a:t>
                      </a:r>
                      <a:r>
                        <a:rPr sz="1100" dirty="0">
                          <a:latin typeface="Arial"/>
                          <a:cs typeface="Arial"/>
                        </a:rPr>
                        <a:t>SOS</a:t>
                      </a:r>
                      <a:r>
                        <a:rPr sz="1100" spc="-15" dirty="0">
                          <a:latin typeface="Arial"/>
                          <a:cs typeface="Arial"/>
                        </a:rPr>
                        <a:t> </a:t>
                      </a:r>
                      <a:r>
                        <a:rPr sz="1100" dirty="0">
                          <a:latin typeface="Arial"/>
                          <a:cs typeface="Arial"/>
                        </a:rPr>
                        <a:t>ESF</a:t>
                      </a:r>
                      <a:r>
                        <a:rPr sz="1100" spc="-25" dirty="0">
                          <a:latin typeface="Arial"/>
                          <a:cs typeface="Arial"/>
                        </a:rPr>
                        <a:t> </a:t>
                      </a:r>
                      <a:r>
                        <a:rPr sz="1100" spc="-50" dirty="0">
                          <a:latin typeface="Arial"/>
                          <a:cs typeface="Arial"/>
                        </a:rPr>
                        <a:t>:</a:t>
                      </a:r>
                      <a:endParaRPr sz="1100" dirty="0">
                        <a:latin typeface="Arial"/>
                        <a:cs typeface="Arial"/>
                      </a:endParaRPr>
                    </a:p>
                    <a:p>
                      <a:pPr marL="68580" marR="60325" indent="228600">
                        <a:lnSpc>
                          <a:spcPts val="1260"/>
                        </a:lnSpc>
                        <a:spcBef>
                          <a:spcPts val="65"/>
                        </a:spcBef>
                      </a:pPr>
                      <a:r>
                        <a:rPr sz="1100" dirty="0">
                          <a:latin typeface="Arial"/>
                          <a:cs typeface="Arial"/>
                        </a:rPr>
                        <a:t>Longueur</a:t>
                      </a:r>
                      <a:r>
                        <a:rPr sz="1100" spc="45"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travers</a:t>
                      </a:r>
                      <a:r>
                        <a:rPr sz="1100" spc="35" dirty="0">
                          <a:latin typeface="Arial"/>
                          <a:cs typeface="Arial"/>
                        </a:rPr>
                        <a:t> </a:t>
                      </a:r>
                      <a:r>
                        <a:rPr sz="1100" dirty="0">
                          <a:latin typeface="Arial"/>
                          <a:cs typeface="Arial"/>
                        </a:rPr>
                        <a:t>de</a:t>
                      </a:r>
                      <a:r>
                        <a:rPr sz="1100" spc="45" dirty="0">
                          <a:latin typeface="Arial"/>
                          <a:cs typeface="Arial"/>
                        </a:rPr>
                        <a:t> </a:t>
                      </a:r>
                      <a:r>
                        <a:rPr sz="1100" dirty="0">
                          <a:latin typeface="Arial"/>
                          <a:cs typeface="Arial"/>
                        </a:rPr>
                        <a:t>la</a:t>
                      </a:r>
                      <a:r>
                        <a:rPr sz="1100" spc="40" dirty="0">
                          <a:latin typeface="Arial"/>
                          <a:cs typeface="Arial"/>
                        </a:rPr>
                        <a:t> </a:t>
                      </a:r>
                      <a:r>
                        <a:rPr sz="1100" dirty="0">
                          <a:latin typeface="Arial"/>
                          <a:cs typeface="Arial"/>
                        </a:rPr>
                        <a:t>Ravine</a:t>
                      </a:r>
                      <a:r>
                        <a:rPr sz="1100" spc="45" dirty="0">
                          <a:latin typeface="Arial"/>
                          <a:cs typeface="Arial"/>
                        </a:rPr>
                        <a:t> </a:t>
                      </a:r>
                      <a:r>
                        <a:rPr sz="1100" dirty="0">
                          <a:latin typeface="Arial"/>
                          <a:cs typeface="Arial"/>
                        </a:rPr>
                        <a:t>L1</a:t>
                      </a:r>
                      <a:r>
                        <a:rPr sz="1100" spc="35" dirty="0">
                          <a:latin typeface="Arial"/>
                          <a:cs typeface="Arial"/>
                        </a:rPr>
                        <a:t> </a:t>
                      </a:r>
                      <a:r>
                        <a:rPr sz="1100" dirty="0">
                          <a:latin typeface="Arial"/>
                          <a:cs typeface="Arial"/>
                        </a:rPr>
                        <a:t>=</a:t>
                      </a:r>
                      <a:r>
                        <a:rPr sz="1100" spc="40" dirty="0">
                          <a:latin typeface="Arial"/>
                          <a:cs typeface="Arial"/>
                        </a:rPr>
                        <a:t> </a:t>
                      </a:r>
                      <a:r>
                        <a:rPr sz="1100" dirty="0">
                          <a:latin typeface="Arial"/>
                          <a:cs typeface="Arial"/>
                        </a:rPr>
                        <a:t>19</a:t>
                      </a:r>
                      <a:r>
                        <a:rPr sz="1100" spc="25" dirty="0">
                          <a:latin typeface="Arial"/>
                          <a:cs typeface="Arial"/>
                        </a:rPr>
                        <a:t> </a:t>
                      </a:r>
                      <a:r>
                        <a:rPr sz="1100" dirty="0">
                          <a:latin typeface="Arial"/>
                          <a:cs typeface="Arial"/>
                        </a:rPr>
                        <a:t>m,</a:t>
                      </a:r>
                      <a:r>
                        <a:rPr sz="1100" spc="40" dirty="0">
                          <a:latin typeface="Arial"/>
                          <a:cs typeface="Arial"/>
                        </a:rPr>
                        <a:t> </a:t>
                      </a:r>
                      <a:r>
                        <a:rPr sz="1100" dirty="0">
                          <a:latin typeface="Arial"/>
                          <a:cs typeface="Arial"/>
                        </a:rPr>
                        <a:t>largeur</a:t>
                      </a:r>
                      <a:r>
                        <a:rPr sz="1100" spc="45"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la</a:t>
                      </a:r>
                      <a:r>
                        <a:rPr sz="1100" spc="35" dirty="0">
                          <a:latin typeface="Arial"/>
                          <a:cs typeface="Arial"/>
                        </a:rPr>
                        <a:t> </a:t>
                      </a:r>
                      <a:r>
                        <a:rPr sz="1100" dirty="0">
                          <a:latin typeface="Arial"/>
                          <a:cs typeface="Arial"/>
                        </a:rPr>
                        <a:t>chape</a:t>
                      </a:r>
                      <a:r>
                        <a:rPr sz="1100" spc="40" dirty="0">
                          <a:latin typeface="Arial"/>
                          <a:cs typeface="Arial"/>
                        </a:rPr>
                        <a:t> </a:t>
                      </a:r>
                      <a:r>
                        <a:rPr sz="1100" spc="-25" dirty="0">
                          <a:latin typeface="Arial"/>
                          <a:cs typeface="Arial"/>
                        </a:rPr>
                        <a:t>de </a:t>
                      </a:r>
                      <a:r>
                        <a:rPr sz="1100" dirty="0">
                          <a:latin typeface="Arial"/>
                          <a:cs typeface="Arial"/>
                        </a:rPr>
                        <a:t>béton</a:t>
                      </a:r>
                      <a:r>
                        <a:rPr sz="1100" spc="-10"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couverture</a:t>
                      </a:r>
                      <a:r>
                        <a:rPr sz="1100" spc="-10" dirty="0">
                          <a:latin typeface="Arial"/>
                          <a:cs typeface="Arial"/>
                        </a:rPr>
                        <a:t> </a:t>
                      </a:r>
                      <a:r>
                        <a:rPr sz="1100" dirty="0">
                          <a:latin typeface="Arial"/>
                          <a:cs typeface="Arial"/>
                        </a:rPr>
                        <a:t>L2</a:t>
                      </a:r>
                      <a:r>
                        <a:rPr sz="1100" spc="-20" dirty="0">
                          <a:latin typeface="Arial"/>
                          <a:cs typeface="Arial"/>
                        </a:rPr>
                        <a:t> </a:t>
                      </a:r>
                      <a:r>
                        <a:rPr sz="1100" dirty="0">
                          <a:latin typeface="Arial"/>
                          <a:cs typeface="Arial"/>
                        </a:rPr>
                        <a:t>=</a:t>
                      </a:r>
                      <a:r>
                        <a:rPr sz="1100" spc="-15" dirty="0">
                          <a:latin typeface="Arial"/>
                          <a:cs typeface="Arial"/>
                        </a:rPr>
                        <a:t> </a:t>
                      </a:r>
                      <a:r>
                        <a:rPr sz="1100" spc="-35" dirty="0">
                          <a:latin typeface="Arial"/>
                          <a:cs typeface="Arial"/>
                        </a:rPr>
                        <a:t>1m</a:t>
                      </a:r>
                      <a:endParaRPr sz="1100" dirty="0">
                        <a:latin typeface="Arial"/>
                        <a:cs typeface="Arial"/>
                      </a:endParaRPr>
                    </a:p>
                    <a:p>
                      <a:pPr marL="297180">
                        <a:lnSpc>
                          <a:spcPts val="1205"/>
                        </a:lnSpc>
                      </a:pPr>
                      <a:r>
                        <a:rPr sz="1100" dirty="0">
                          <a:latin typeface="Arial"/>
                          <a:cs typeface="Arial"/>
                        </a:rPr>
                        <a:t>Epaisseur</a:t>
                      </a:r>
                      <a:r>
                        <a:rPr sz="1100" spc="220" dirty="0">
                          <a:latin typeface="Arial"/>
                          <a:cs typeface="Arial"/>
                        </a:rPr>
                        <a:t> </a:t>
                      </a:r>
                      <a:r>
                        <a:rPr sz="1100" dirty="0">
                          <a:latin typeface="Arial"/>
                          <a:cs typeface="Arial"/>
                        </a:rPr>
                        <a:t>de</a:t>
                      </a:r>
                      <a:r>
                        <a:rPr sz="1100" spc="200" dirty="0">
                          <a:latin typeface="Arial"/>
                          <a:cs typeface="Arial"/>
                        </a:rPr>
                        <a:t> </a:t>
                      </a:r>
                      <a:r>
                        <a:rPr sz="1100" dirty="0">
                          <a:latin typeface="Arial"/>
                          <a:cs typeface="Arial"/>
                        </a:rPr>
                        <a:t>la</a:t>
                      </a:r>
                      <a:r>
                        <a:rPr sz="1100" spc="210" dirty="0">
                          <a:latin typeface="Arial"/>
                          <a:cs typeface="Arial"/>
                        </a:rPr>
                        <a:t> </a:t>
                      </a:r>
                      <a:r>
                        <a:rPr sz="1100" dirty="0">
                          <a:latin typeface="Arial"/>
                          <a:cs typeface="Arial"/>
                        </a:rPr>
                        <a:t>chape</a:t>
                      </a:r>
                      <a:r>
                        <a:rPr sz="1100" spc="190" dirty="0">
                          <a:latin typeface="Arial"/>
                          <a:cs typeface="Arial"/>
                        </a:rPr>
                        <a:t> </a:t>
                      </a:r>
                      <a:r>
                        <a:rPr sz="1100" dirty="0">
                          <a:latin typeface="Arial"/>
                          <a:cs typeface="Arial"/>
                        </a:rPr>
                        <a:t>de</a:t>
                      </a:r>
                      <a:r>
                        <a:rPr sz="1100" spc="220" dirty="0">
                          <a:latin typeface="Arial"/>
                          <a:cs typeface="Arial"/>
                        </a:rPr>
                        <a:t> </a:t>
                      </a:r>
                      <a:r>
                        <a:rPr sz="1100" dirty="0">
                          <a:latin typeface="Arial"/>
                          <a:cs typeface="Arial"/>
                        </a:rPr>
                        <a:t>béton</a:t>
                      </a:r>
                      <a:r>
                        <a:rPr sz="1100" spc="200" dirty="0">
                          <a:latin typeface="Arial"/>
                          <a:cs typeface="Arial"/>
                        </a:rPr>
                        <a:t> </a:t>
                      </a:r>
                      <a:r>
                        <a:rPr sz="1100" dirty="0">
                          <a:latin typeface="Arial"/>
                          <a:cs typeface="Arial"/>
                        </a:rPr>
                        <a:t>e</a:t>
                      </a:r>
                      <a:r>
                        <a:rPr sz="1100" spc="204" dirty="0">
                          <a:latin typeface="Arial"/>
                          <a:cs typeface="Arial"/>
                        </a:rPr>
                        <a:t> </a:t>
                      </a:r>
                      <a:r>
                        <a:rPr sz="1100" dirty="0">
                          <a:latin typeface="Arial"/>
                          <a:cs typeface="Arial"/>
                        </a:rPr>
                        <a:t>=</a:t>
                      </a:r>
                      <a:r>
                        <a:rPr sz="1100" spc="215" dirty="0">
                          <a:latin typeface="Arial"/>
                          <a:cs typeface="Arial"/>
                        </a:rPr>
                        <a:t> </a:t>
                      </a:r>
                      <a:r>
                        <a:rPr sz="1100" dirty="0">
                          <a:latin typeface="Arial"/>
                          <a:cs typeface="Arial"/>
                        </a:rPr>
                        <a:t>0,15m,</a:t>
                      </a:r>
                      <a:r>
                        <a:rPr sz="1100" spc="210" dirty="0">
                          <a:latin typeface="Arial"/>
                          <a:cs typeface="Arial"/>
                        </a:rPr>
                        <a:t> </a:t>
                      </a:r>
                      <a:r>
                        <a:rPr sz="1100" dirty="0">
                          <a:latin typeface="Arial"/>
                          <a:cs typeface="Arial"/>
                        </a:rPr>
                        <a:t>hauteur</a:t>
                      </a:r>
                      <a:r>
                        <a:rPr sz="1100" spc="215" dirty="0">
                          <a:latin typeface="Arial"/>
                          <a:cs typeface="Arial"/>
                        </a:rPr>
                        <a:t> </a:t>
                      </a:r>
                      <a:r>
                        <a:rPr sz="1100" dirty="0">
                          <a:latin typeface="Arial"/>
                          <a:cs typeface="Arial"/>
                        </a:rPr>
                        <a:t>du</a:t>
                      </a:r>
                      <a:r>
                        <a:rPr sz="1100" spc="200" dirty="0">
                          <a:latin typeface="Arial"/>
                          <a:cs typeface="Arial"/>
                        </a:rPr>
                        <a:t> </a:t>
                      </a:r>
                      <a:r>
                        <a:rPr sz="1100" dirty="0" err="1">
                          <a:latin typeface="Arial"/>
                          <a:cs typeface="Arial"/>
                        </a:rPr>
                        <a:t>seuil</a:t>
                      </a:r>
                      <a:r>
                        <a:rPr sz="1100" spc="210" dirty="0">
                          <a:latin typeface="Arial"/>
                          <a:cs typeface="Arial"/>
                        </a:rPr>
                        <a:t> </a:t>
                      </a:r>
                      <a:r>
                        <a:rPr sz="1100" spc="-25" dirty="0">
                          <a:latin typeface="Arial"/>
                          <a:cs typeface="Arial"/>
                        </a:rPr>
                        <a:t>par</a:t>
                      </a:r>
                      <a:r>
                        <a:rPr lang="fr-FR" sz="1100" spc="-25" dirty="0">
                          <a:latin typeface="Arial"/>
                          <a:cs typeface="Arial"/>
                        </a:rPr>
                        <a:t> </a:t>
                      </a:r>
                      <a:r>
                        <a:rPr sz="1100" dirty="0">
                          <a:latin typeface="Arial"/>
                          <a:cs typeface="Arial"/>
                        </a:rPr>
                        <a:t>rapport</a:t>
                      </a:r>
                      <a:r>
                        <a:rPr sz="1100" spc="-5" dirty="0">
                          <a:latin typeface="Arial"/>
                          <a:cs typeface="Arial"/>
                        </a:rPr>
                        <a:t> </a:t>
                      </a:r>
                      <a:r>
                        <a:rPr sz="1100" dirty="0">
                          <a:latin typeface="Arial"/>
                          <a:cs typeface="Arial"/>
                        </a:rPr>
                        <a:t>au</a:t>
                      </a:r>
                      <a:r>
                        <a:rPr sz="1100" spc="-20" dirty="0">
                          <a:latin typeface="Arial"/>
                          <a:cs typeface="Arial"/>
                        </a:rPr>
                        <a:t> </a:t>
                      </a:r>
                      <a:r>
                        <a:rPr sz="1100" dirty="0">
                          <a:latin typeface="Arial"/>
                          <a:cs typeface="Arial"/>
                        </a:rPr>
                        <a:t>sol</a:t>
                      </a:r>
                      <a:r>
                        <a:rPr sz="1100" spc="-15"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aval</a:t>
                      </a:r>
                      <a:r>
                        <a:rPr sz="1100" spc="-10" dirty="0">
                          <a:latin typeface="Arial"/>
                          <a:cs typeface="Arial"/>
                        </a:rPr>
                        <a:t> </a:t>
                      </a:r>
                      <a:r>
                        <a:rPr sz="1100" dirty="0">
                          <a:latin typeface="Arial"/>
                          <a:cs typeface="Arial"/>
                        </a:rPr>
                        <a:t>=</a:t>
                      </a:r>
                      <a:r>
                        <a:rPr sz="1100" spc="-25" dirty="0">
                          <a:latin typeface="Arial"/>
                          <a:cs typeface="Arial"/>
                        </a:rPr>
                        <a:t> 2m</a:t>
                      </a:r>
                      <a:endParaRPr sz="1100" dirty="0">
                        <a:latin typeface="Arial"/>
                        <a:cs typeface="Arial"/>
                      </a:endParaRPr>
                    </a:p>
                    <a:p>
                      <a:pPr marL="68580" marR="61594" algn="just">
                        <a:lnSpc>
                          <a:spcPct val="95900"/>
                        </a:lnSpc>
                        <a:spcBef>
                          <a:spcPts val="25"/>
                        </a:spcBef>
                      </a:pPr>
                      <a:r>
                        <a:rPr sz="1100" dirty="0">
                          <a:latin typeface="Arial"/>
                          <a:cs typeface="Arial"/>
                        </a:rPr>
                        <a:t>Les</a:t>
                      </a:r>
                      <a:r>
                        <a:rPr sz="1100" spc="5" dirty="0">
                          <a:latin typeface="Arial"/>
                          <a:cs typeface="Arial"/>
                        </a:rPr>
                        <a:t> </a:t>
                      </a:r>
                      <a:r>
                        <a:rPr sz="1100" dirty="0">
                          <a:latin typeface="Arial"/>
                          <a:cs typeface="Arial"/>
                        </a:rPr>
                        <a:t>grosses</a:t>
                      </a:r>
                      <a:r>
                        <a:rPr sz="1100" spc="-10" dirty="0">
                          <a:latin typeface="Arial"/>
                          <a:cs typeface="Arial"/>
                        </a:rPr>
                        <a:t> </a:t>
                      </a:r>
                      <a:r>
                        <a:rPr sz="1100" dirty="0">
                          <a:latin typeface="Arial"/>
                          <a:cs typeface="Arial"/>
                        </a:rPr>
                        <a:t>pierres</a:t>
                      </a:r>
                      <a:r>
                        <a:rPr sz="1100" spc="5"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façade</a:t>
                      </a:r>
                      <a:r>
                        <a:rPr sz="1100" spc="5" dirty="0">
                          <a:latin typeface="Arial"/>
                          <a:cs typeface="Arial"/>
                        </a:rPr>
                        <a:t> </a:t>
                      </a:r>
                      <a:r>
                        <a:rPr sz="1100" dirty="0">
                          <a:latin typeface="Arial"/>
                          <a:cs typeface="Arial"/>
                        </a:rPr>
                        <a:t>aval</a:t>
                      </a:r>
                      <a:r>
                        <a:rPr sz="1100" spc="-10" dirty="0">
                          <a:latin typeface="Arial"/>
                          <a:cs typeface="Arial"/>
                        </a:rPr>
                        <a:t> </a:t>
                      </a:r>
                      <a:r>
                        <a:rPr sz="1100" dirty="0">
                          <a:latin typeface="Arial"/>
                          <a:cs typeface="Arial"/>
                        </a:rPr>
                        <a:t>ont été</a:t>
                      </a:r>
                      <a:r>
                        <a:rPr sz="1100" spc="-5" dirty="0">
                          <a:latin typeface="Arial"/>
                          <a:cs typeface="Arial"/>
                        </a:rPr>
                        <a:t> </a:t>
                      </a:r>
                      <a:r>
                        <a:rPr sz="1100" dirty="0">
                          <a:latin typeface="Arial"/>
                          <a:cs typeface="Arial"/>
                        </a:rPr>
                        <a:t>jointoyées</a:t>
                      </a:r>
                      <a:r>
                        <a:rPr sz="1100" spc="5" dirty="0">
                          <a:latin typeface="Arial"/>
                          <a:cs typeface="Arial"/>
                        </a:rPr>
                        <a:t> </a:t>
                      </a:r>
                      <a:r>
                        <a:rPr sz="1100" dirty="0">
                          <a:latin typeface="Arial"/>
                          <a:cs typeface="Arial"/>
                        </a:rPr>
                        <a:t>avec</a:t>
                      </a:r>
                      <a:r>
                        <a:rPr sz="1100" spc="-5" dirty="0">
                          <a:latin typeface="Arial"/>
                          <a:cs typeface="Arial"/>
                        </a:rPr>
                        <a:t> </a:t>
                      </a:r>
                      <a:r>
                        <a:rPr sz="1100" dirty="0">
                          <a:latin typeface="Arial"/>
                          <a:cs typeface="Arial"/>
                        </a:rPr>
                        <a:t>un</a:t>
                      </a:r>
                      <a:r>
                        <a:rPr sz="1100" spc="-15" dirty="0">
                          <a:latin typeface="Arial"/>
                          <a:cs typeface="Arial"/>
                        </a:rPr>
                        <a:t> </a:t>
                      </a:r>
                      <a:r>
                        <a:rPr sz="1100" dirty="0">
                          <a:latin typeface="Arial"/>
                          <a:cs typeface="Arial"/>
                        </a:rPr>
                        <a:t>mortier</a:t>
                      </a:r>
                      <a:r>
                        <a:rPr sz="1100" spc="-5" dirty="0">
                          <a:latin typeface="Arial"/>
                          <a:cs typeface="Arial"/>
                        </a:rPr>
                        <a:t> </a:t>
                      </a:r>
                      <a:r>
                        <a:rPr sz="1100" spc="-25" dirty="0">
                          <a:latin typeface="Arial"/>
                          <a:cs typeface="Arial"/>
                        </a:rPr>
                        <a:t>de </a:t>
                      </a:r>
                      <a:r>
                        <a:rPr sz="1100" dirty="0">
                          <a:latin typeface="Arial"/>
                          <a:cs typeface="Arial"/>
                        </a:rPr>
                        <a:t>ciment.</a:t>
                      </a:r>
                      <a:r>
                        <a:rPr sz="1100" spc="55" dirty="0">
                          <a:latin typeface="Arial"/>
                          <a:cs typeface="Arial"/>
                        </a:rPr>
                        <a:t> </a:t>
                      </a:r>
                      <a:r>
                        <a:rPr sz="1100" dirty="0">
                          <a:latin typeface="Arial"/>
                          <a:cs typeface="Arial"/>
                        </a:rPr>
                        <a:t>Les</a:t>
                      </a:r>
                      <a:r>
                        <a:rPr sz="1100" spc="45" dirty="0">
                          <a:latin typeface="Arial"/>
                          <a:cs typeface="Arial"/>
                        </a:rPr>
                        <a:t> </a:t>
                      </a:r>
                      <a:r>
                        <a:rPr sz="1100" dirty="0">
                          <a:latin typeface="Arial"/>
                          <a:cs typeface="Arial"/>
                        </a:rPr>
                        <a:t>arbustes</a:t>
                      </a:r>
                      <a:r>
                        <a:rPr sz="1100" spc="35" dirty="0">
                          <a:latin typeface="Arial"/>
                          <a:cs typeface="Arial"/>
                        </a:rPr>
                        <a:t> </a:t>
                      </a:r>
                      <a:r>
                        <a:rPr sz="1100" dirty="0">
                          <a:latin typeface="Arial"/>
                          <a:cs typeface="Arial"/>
                        </a:rPr>
                        <a:t>qui</a:t>
                      </a:r>
                      <a:r>
                        <a:rPr sz="1100" spc="50" dirty="0">
                          <a:latin typeface="Arial"/>
                          <a:cs typeface="Arial"/>
                        </a:rPr>
                        <a:t> </a:t>
                      </a:r>
                      <a:r>
                        <a:rPr sz="1100" dirty="0">
                          <a:latin typeface="Arial"/>
                          <a:cs typeface="Arial"/>
                        </a:rPr>
                        <a:t>s’étaient</a:t>
                      </a:r>
                      <a:r>
                        <a:rPr sz="1100" spc="50" dirty="0">
                          <a:latin typeface="Arial"/>
                          <a:cs typeface="Arial"/>
                        </a:rPr>
                        <a:t> </a:t>
                      </a:r>
                      <a:r>
                        <a:rPr sz="1100" dirty="0">
                          <a:latin typeface="Arial"/>
                          <a:cs typeface="Arial"/>
                        </a:rPr>
                        <a:t>développés</a:t>
                      </a:r>
                      <a:r>
                        <a:rPr sz="1100" spc="50" dirty="0">
                          <a:latin typeface="Arial"/>
                          <a:cs typeface="Arial"/>
                        </a:rPr>
                        <a:t> </a:t>
                      </a:r>
                      <a:r>
                        <a:rPr sz="1100" dirty="0">
                          <a:latin typeface="Arial"/>
                          <a:cs typeface="Arial"/>
                        </a:rPr>
                        <a:t>à</a:t>
                      </a:r>
                      <a:r>
                        <a:rPr sz="1100" spc="40" dirty="0">
                          <a:latin typeface="Arial"/>
                          <a:cs typeface="Arial"/>
                        </a:rPr>
                        <a:t> </a:t>
                      </a:r>
                      <a:r>
                        <a:rPr sz="1100" dirty="0">
                          <a:latin typeface="Arial"/>
                          <a:cs typeface="Arial"/>
                        </a:rPr>
                        <a:t>la</a:t>
                      </a:r>
                      <a:r>
                        <a:rPr sz="1100" spc="50" dirty="0">
                          <a:latin typeface="Arial"/>
                          <a:cs typeface="Arial"/>
                        </a:rPr>
                        <a:t> </a:t>
                      </a:r>
                      <a:r>
                        <a:rPr sz="1100" dirty="0">
                          <a:latin typeface="Arial"/>
                          <a:cs typeface="Arial"/>
                        </a:rPr>
                        <a:t>base</a:t>
                      </a:r>
                      <a:r>
                        <a:rPr sz="1100" spc="55" dirty="0">
                          <a:latin typeface="Arial"/>
                          <a:cs typeface="Arial"/>
                        </a:rPr>
                        <a:t> </a:t>
                      </a:r>
                      <a:r>
                        <a:rPr sz="1100" dirty="0">
                          <a:latin typeface="Arial"/>
                          <a:cs typeface="Arial"/>
                        </a:rPr>
                        <a:t>du</a:t>
                      </a:r>
                      <a:r>
                        <a:rPr sz="1100" spc="40" dirty="0">
                          <a:latin typeface="Arial"/>
                          <a:cs typeface="Arial"/>
                        </a:rPr>
                        <a:t> </a:t>
                      </a:r>
                      <a:r>
                        <a:rPr sz="1100" dirty="0">
                          <a:latin typeface="Arial"/>
                          <a:cs typeface="Arial"/>
                        </a:rPr>
                        <a:t>seuil</a:t>
                      </a:r>
                      <a:r>
                        <a:rPr sz="1100" spc="45" dirty="0">
                          <a:latin typeface="Arial"/>
                          <a:cs typeface="Arial"/>
                        </a:rPr>
                        <a:t> </a:t>
                      </a:r>
                      <a:r>
                        <a:rPr sz="1100" dirty="0">
                          <a:latin typeface="Arial"/>
                          <a:cs typeface="Arial"/>
                        </a:rPr>
                        <a:t>ont</a:t>
                      </a:r>
                      <a:r>
                        <a:rPr sz="1100" spc="50" dirty="0">
                          <a:latin typeface="Arial"/>
                          <a:cs typeface="Arial"/>
                        </a:rPr>
                        <a:t> </a:t>
                      </a:r>
                      <a:r>
                        <a:rPr sz="1100" spc="-25" dirty="0">
                          <a:latin typeface="Arial"/>
                          <a:cs typeface="Arial"/>
                        </a:rPr>
                        <a:t>été </a:t>
                      </a:r>
                      <a:r>
                        <a:rPr sz="1100" dirty="0">
                          <a:latin typeface="Arial"/>
                          <a:cs typeface="Arial"/>
                        </a:rPr>
                        <a:t>taillés,</a:t>
                      </a:r>
                      <a:r>
                        <a:rPr sz="1100" spc="-35" dirty="0">
                          <a:latin typeface="Arial"/>
                          <a:cs typeface="Arial"/>
                        </a:rPr>
                        <a:t> </a:t>
                      </a:r>
                      <a:r>
                        <a:rPr sz="1100" dirty="0">
                          <a:latin typeface="Arial"/>
                          <a:cs typeface="Arial"/>
                        </a:rPr>
                        <a:t>mais</a:t>
                      </a:r>
                      <a:r>
                        <a:rPr sz="1100" spc="-45" dirty="0">
                          <a:latin typeface="Arial"/>
                          <a:cs typeface="Arial"/>
                        </a:rPr>
                        <a:t> </a:t>
                      </a:r>
                      <a:r>
                        <a:rPr sz="1100" spc="-10" dirty="0">
                          <a:latin typeface="Arial"/>
                          <a:cs typeface="Arial"/>
                        </a:rPr>
                        <a:t>conservés.</a:t>
                      </a:r>
                      <a:endParaRPr sz="1100" dirty="0">
                        <a:latin typeface="Arial"/>
                        <a:cs typeface="Arial"/>
                      </a:endParaRPr>
                    </a:p>
                    <a:p>
                      <a:pPr>
                        <a:lnSpc>
                          <a:spcPct val="100000"/>
                        </a:lnSpc>
                      </a:pPr>
                      <a:endParaRPr sz="1100" dirty="0">
                        <a:latin typeface="Times New Roman"/>
                        <a:cs typeface="Times New Roman"/>
                      </a:endParaRPr>
                    </a:p>
                    <a:p>
                      <a:pPr marL="68580" marR="61594" algn="just">
                        <a:lnSpc>
                          <a:spcPct val="96000"/>
                        </a:lnSpc>
                      </a:pPr>
                      <a:r>
                        <a:rPr sz="1100" u="sng" dirty="0">
                          <a:uFill>
                            <a:solidFill>
                              <a:srgbClr val="000000"/>
                            </a:solidFill>
                          </a:uFill>
                          <a:latin typeface="Arial"/>
                          <a:cs typeface="Arial"/>
                        </a:rPr>
                        <a:t>A</a:t>
                      </a:r>
                      <a:r>
                        <a:rPr sz="1100" u="sng" spc="195" dirty="0">
                          <a:uFill>
                            <a:solidFill>
                              <a:srgbClr val="000000"/>
                            </a:solidFill>
                          </a:uFill>
                          <a:latin typeface="Arial"/>
                          <a:cs typeface="Arial"/>
                        </a:rPr>
                        <a:t> </a:t>
                      </a:r>
                      <a:r>
                        <a:rPr sz="1100" u="sng" dirty="0">
                          <a:uFill>
                            <a:solidFill>
                              <a:srgbClr val="000000"/>
                            </a:solidFill>
                          </a:uFill>
                          <a:latin typeface="Arial"/>
                          <a:cs typeface="Arial"/>
                        </a:rPr>
                        <a:t>Ravine</a:t>
                      </a:r>
                      <a:r>
                        <a:rPr sz="1100" u="sng" spc="195" dirty="0">
                          <a:uFill>
                            <a:solidFill>
                              <a:srgbClr val="000000"/>
                            </a:solidFill>
                          </a:uFill>
                          <a:latin typeface="Arial"/>
                          <a:cs typeface="Arial"/>
                        </a:rPr>
                        <a:t> </a:t>
                      </a:r>
                      <a:r>
                        <a:rPr sz="1100" u="sng" dirty="0">
                          <a:uFill>
                            <a:solidFill>
                              <a:srgbClr val="000000"/>
                            </a:solidFill>
                          </a:uFill>
                          <a:latin typeface="Arial"/>
                          <a:cs typeface="Arial"/>
                        </a:rPr>
                        <a:t>Glacis</a:t>
                      </a:r>
                      <a:r>
                        <a:rPr sz="1100" dirty="0">
                          <a:latin typeface="Arial"/>
                          <a:cs typeface="Arial"/>
                        </a:rPr>
                        <a:t>,</a:t>
                      </a:r>
                      <a:r>
                        <a:rPr sz="1100" spc="204" dirty="0">
                          <a:latin typeface="Arial"/>
                          <a:cs typeface="Arial"/>
                        </a:rPr>
                        <a:t> </a:t>
                      </a:r>
                      <a:r>
                        <a:rPr sz="1100" dirty="0">
                          <a:latin typeface="Arial"/>
                          <a:cs typeface="Arial"/>
                        </a:rPr>
                        <a:t>deux</a:t>
                      </a:r>
                      <a:r>
                        <a:rPr sz="1100" spc="185" dirty="0">
                          <a:latin typeface="Arial"/>
                          <a:cs typeface="Arial"/>
                        </a:rPr>
                        <a:t> </a:t>
                      </a:r>
                      <a:r>
                        <a:rPr sz="1100" dirty="0">
                          <a:latin typeface="Arial"/>
                          <a:cs typeface="Arial"/>
                        </a:rPr>
                        <a:t>seuils</a:t>
                      </a:r>
                      <a:r>
                        <a:rPr sz="1100" spc="200" dirty="0">
                          <a:latin typeface="Arial"/>
                          <a:cs typeface="Arial"/>
                        </a:rPr>
                        <a:t> </a:t>
                      </a:r>
                      <a:r>
                        <a:rPr sz="1100" dirty="0">
                          <a:latin typeface="Arial"/>
                          <a:cs typeface="Arial"/>
                        </a:rPr>
                        <a:t>en</a:t>
                      </a:r>
                      <a:r>
                        <a:rPr sz="1100" spc="195" dirty="0">
                          <a:latin typeface="Arial"/>
                          <a:cs typeface="Arial"/>
                        </a:rPr>
                        <a:t> </a:t>
                      </a:r>
                      <a:r>
                        <a:rPr sz="1100" dirty="0">
                          <a:latin typeface="Arial"/>
                          <a:cs typeface="Arial"/>
                        </a:rPr>
                        <a:t>pierres</a:t>
                      </a:r>
                      <a:r>
                        <a:rPr sz="1100" spc="200" dirty="0">
                          <a:latin typeface="Arial"/>
                          <a:cs typeface="Arial"/>
                        </a:rPr>
                        <a:t> </a:t>
                      </a:r>
                      <a:r>
                        <a:rPr sz="1100" dirty="0">
                          <a:latin typeface="Arial"/>
                          <a:cs typeface="Arial"/>
                        </a:rPr>
                        <a:t>sèches,</a:t>
                      </a:r>
                      <a:r>
                        <a:rPr sz="1100" spc="204" dirty="0">
                          <a:latin typeface="Arial"/>
                          <a:cs typeface="Arial"/>
                        </a:rPr>
                        <a:t> </a:t>
                      </a:r>
                      <a:r>
                        <a:rPr sz="1100" dirty="0">
                          <a:latin typeface="Arial"/>
                          <a:cs typeface="Arial"/>
                        </a:rPr>
                        <a:t>construits</a:t>
                      </a:r>
                      <a:r>
                        <a:rPr sz="1100" spc="190" dirty="0">
                          <a:latin typeface="Arial"/>
                          <a:cs typeface="Arial"/>
                        </a:rPr>
                        <a:t> </a:t>
                      </a:r>
                      <a:r>
                        <a:rPr sz="1100" dirty="0">
                          <a:latin typeface="Arial"/>
                          <a:cs typeface="Arial"/>
                        </a:rPr>
                        <a:t>par</a:t>
                      </a:r>
                      <a:r>
                        <a:rPr sz="1100" spc="190" dirty="0">
                          <a:latin typeface="Arial"/>
                          <a:cs typeface="Arial"/>
                        </a:rPr>
                        <a:t> </a:t>
                      </a:r>
                      <a:r>
                        <a:rPr sz="1100" spc="-10" dirty="0">
                          <a:latin typeface="Arial"/>
                          <a:cs typeface="Arial"/>
                        </a:rPr>
                        <a:t>World </a:t>
                      </a:r>
                      <a:r>
                        <a:rPr sz="1100" dirty="0">
                          <a:latin typeface="Arial"/>
                          <a:cs typeface="Arial"/>
                        </a:rPr>
                        <a:t>Vision</a:t>
                      </a:r>
                      <a:r>
                        <a:rPr sz="1100" spc="95" dirty="0">
                          <a:latin typeface="Arial"/>
                          <a:cs typeface="Arial"/>
                        </a:rPr>
                        <a:t> </a:t>
                      </a:r>
                      <a:r>
                        <a:rPr sz="1100" dirty="0">
                          <a:latin typeface="Arial"/>
                          <a:cs typeface="Arial"/>
                        </a:rPr>
                        <a:t>en</a:t>
                      </a:r>
                      <a:r>
                        <a:rPr sz="1100" spc="100" dirty="0">
                          <a:latin typeface="Arial"/>
                          <a:cs typeface="Arial"/>
                        </a:rPr>
                        <a:t> </a:t>
                      </a:r>
                      <a:r>
                        <a:rPr sz="1100" dirty="0">
                          <a:latin typeface="Arial"/>
                          <a:cs typeface="Arial"/>
                        </a:rPr>
                        <a:t>2008,</a:t>
                      </a:r>
                      <a:r>
                        <a:rPr sz="1100" spc="105" dirty="0">
                          <a:latin typeface="Arial"/>
                          <a:cs typeface="Arial"/>
                        </a:rPr>
                        <a:t> </a:t>
                      </a:r>
                      <a:r>
                        <a:rPr sz="1100" dirty="0">
                          <a:latin typeface="Arial"/>
                          <a:cs typeface="Arial"/>
                        </a:rPr>
                        <a:t>ont</a:t>
                      </a:r>
                      <a:r>
                        <a:rPr sz="1100" spc="95" dirty="0">
                          <a:latin typeface="Arial"/>
                          <a:cs typeface="Arial"/>
                        </a:rPr>
                        <a:t> </a:t>
                      </a:r>
                      <a:r>
                        <a:rPr sz="1100" dirty="0">
                          <a:latin typeface="Arial"/>
                          <a:cs typeface="Arial"/>
                        </a:rPr>
                        <a:t>été</a:t>
                      </a:r>
                      <a:r>
                        <a:rPr sz="1100" spc="80" dirty="0">
                          <a:latin typeface="Arial"/>
                          <a:cs typeface="Arial"/>
                        </a:rPr>
                        <a:t> </a:t>
                      </a:r>
                      <a:r>
                        <a:rPr sz="1100" dirty="0">
                          <a:latin typeface="Arial"/>
                          <a:cs typeface="Arial"/>
                        </a:rPr>
                        <a:t>réhabilités.</a:t>
                      </a:r>
                      <a:r>
                        <a:rPr sz="1100" spc="95" dirty="0">
                          <a:latin typeface="Arial"/>
                          <a:cs typeface="Arial"/>
                        </a:rPr>
                        <a:t> </a:t>
                      </a:r>
                      <a:r>
                        <a:rPr sz="1100" dirty="0">
                          <a:latin typeface="Arial"/>
                          <a:cs typeface="Arial"/>
                        </a:rPr>
                        <a:t>Ils</a:t>
                      </a:r>
                      <a:r>
                        <a:rPr sz="1100" spc="100" dirty="0">
                          <a:latin typeface="Arial"/>
                          <a:cs typeface="Arial"/>
                        </a:rPr>
                        <a:t> </a:t>
                      </a:r>
                      <a:r>
                        <a:rPr sz="1100" dirty="0">
                          <a:latin typeface="Arial"/>
                          <a:cs typeface="Arial"/>
                        </a:rPr>
                        <a:t>sont</a:t>
                      </a:r>
                      <a:r>
                        <a:rPr sz="1100" spc="95" dirty="0">
                          <a:latin typeface="Arial"/>
                          <a:cs typeface="Arial"/>
                        </a:rPr>
                        <a:t> </a:t>
                      </a:r>
                      <a:r>
                        <a:rPr sz="1100" dirty="0">
                          <a:latin typeface="Arial"/>
                          <a:cs typeface="Arial"/>
                        </a:rPr>
                        <a:t>situés</a:t>
                      </a:r>
                      <a:r>
                        <a:rPr sz="1100" spc="100" dirty="0">
                          <a:latin typeface="Arial"/>
                          <a:cs typeface="Arial"/>
                        </a:rPr>
                        <a:t> </a:t>
                      </a:r>
                      <a:r>
                        <a:rPr sz="1100" dirty="0">
                          <a:latin typeface="Arial"/>
                          <a:cs typeface="Arial"/>
                        </a:rPr>
                        <a:t>en</a:t>
                      </a:r>
                      <a:r>
                        <a:rPr sz="1100" spc="100" dirty="0">
                          <a:latin typeface="Arial"/>
                          <a:cs typeface="Arial"/>
                        </a:rPr>
                        <a:t> </a:t>
                      </a:r>
                      <a:r>
                        <a:rPr sz="1100" dirty="0">
                          <a:latin typeface="Arial"/>
                          <a:cs typeface="Arial"/>
                        </a:rPr>
                        <a:t>aval</a:t>
                      </a:r>
                      <a:r>
                        <a:rPr sz="1100" spc="95" dirty="0">
                          <a:latin typeface="Arial"/>
                          <a:cs typeface="Arial"/>
                        </a:rPr>
                        <a:t> </a:t>
                      </a:r>
                      <a:r>
                        <a:rPr sz="1100" dirty="0">
                          <a:latin typeface="Arial"/>
                          <a:cs typeface="Arial"/>
                        </a:rPr>
                        <a:t>de</a:t>
                      </a:r>
                      <a:r>
                        <a:rPr sz="1100" spc="100" dirty="0">
                          <a:latin typeface="Arial"/>
                          <a:cs typeface="Arial"/>
                        </a:rPr>
                        <a:t> </a:t>
                      </a:r>
                      <a:r>
                        <a:rPr sz="1100" dirty="0">
                          <a:latin typeface="Arial"/>
                          <a:cs typeface="Arial"/>
                        </a:rPr>
                        <a:t>SB5.,</a:t>
                      </a:r>
                      <a:r>
                        <a:rPr sz="1100" spc="105" dirty="0">
                          <a:latin typeface="Arial"/>
                          <a:cs typeface="Arial"/>
                        </a:rPr>
                        <a:t> </a:t>
                      </a:r>
                      <a:r>
                        <a:rPr sz="1100" spc="-25" dirty="0">
                          <a:latin typeface="Arial"/>
                          <a:cs typeface="Arial"/>
                        </a:rPr>
                        <a:t>sur </a:t>
                      </a:r>
                      <a:r>
                        <a:rPr sz="1100" dirty="0">
                          <a:latin typeface="Arial"/>
                          <a:cs typeface="Arial"/>
                        </a:rPr>
                        <a:t>une</a:t>
                      </a:r>
                      <a:r>
                        <a:rPr sz="1100" spc="-35" dirty="0">
                          <a:latin typeface="Arial"/>
                          <a:cs typeface="Arial"/>
                        </a:rPr>
                        <a:t> </a:t>
                      </a:r>
                      <a:r>
                        <a:rPr sz="1100" dirty="0">
                          <a:latin typeface="Arial"/>
                          <a:cs typeface="Arial"/>
                        </a:rPr>
                        <a:t>parcelle</a:t>
                      </a:r>
                      <a:r>
                        <a:rPr sz="1100" spc="-30" dirty="0">
                          <a:latin typeface="Arial"/>
                          <a:cs typeface="Arial"/>
                        </a:rPr>
                        <a:t> </a:t>
                      </a:r>
                      <a:r>
                        <a:rPr sz="1100" dirty="0">
                          <a:latin typeface="Arial"/>
                          <a:cs typeface="Arial"/>
                        </a:rPr>
                        <a:t>appartenant</a:t>
                      </a:r>
                      <a:r>
                        <a:rPr sz="1100" spc="-35" dirty="0">
                          <a:latin typeface="Arial"/>
                          <a:cs typeface="Arial"/>
                        </a:rPr>
                        <a:t> </a:t>
                      </a:r>
                      <a:r>
                        <a:rPr sz="1100" dirty="0">
                          <a:latin typeface="Arial"/>
                          <a:cs typeface="Arial"/>
                        </a:rPr>
                        <a:t>à</a:t>
                      </a:r>
                      <a:r>
                        <a:rPr sz="1100" spc="-30" dirty="0">
                          <a:latin typeface="Arial"/>
                          <a:cs typeface="Arial"/>
                        </a:rPr>
                        <a:t> </a:t>
                      </a:r>
                      <a:r>
                        <a:rPr sz="1100" dirty="0">
                          <a:latin typeface="Arial"/>
                          <a:cs typeface="Arial"/>
                        </a:rPr>
                        <a:t>Damus</a:t>
                      </a:r>
                      <a:r>
                        <a:rPr sz="1100" spc="-30" dirty="0">
                          <a:latin typeface="Arial"/>
                          <a:cs typeface="Arial"/>
                        </a:rPr>
                        <a:t> </a:t>
                      </a:r>
                      <a:r>
                        <a:rPr sz="1100" spc="-10" dirty="0">
                          <a:latin typeface="Arial"/>
                          <a:cs typeface="Arial"/>
                        </a:rPr>
                        <a:t>France.</a:t>
                      </a:r>
                      <a:endParaRPr sz="1100" dirty="0">
                        <a:latin typeface="Arial"/>
                        <a:cs typeface="Arial"/>
                      </a:endParaRPr>
                    </a:p>
                    <a:p>
                      <a:pPr marL="297180" marR="60960" algn="just">
                        <a:lnSpc>
                          <a:spcPts val="1270"/>
                        </a:lnSpc>
                        <a:spcBef>
                          <a:spcPts val="25"/>
                        </a:spcBef>
                      </a:pPr>
                      <a:r>
                        <a:rPr sz="1100" u="sng" dirty="0">
                          <a:uFill>
                            <a:solidFill>
                              <a:srgbClr val="000000"/>
                            </a:solidFill>
                          </a:uFill>
                          <a:latin typeface="Arial"/>
                          <a:cs typeface="Arial"/>
                        </a:rPr>
                        <a:t>Seuil</a:t>
                      </a:r>
                      <a:r>
                        <a:rPr sz="1100" u="sng" spc="110" dirty="0">
                          <a:uFill>
                            <a:solidFill>
                              <a:srgbClr val="000000"/>
                            </a:solidFill>
                          </a:uFill>
                          <a:latin typeface="Arial"/>
                          <a:cs typeface="Arial"/>
                        </a:rPr>
                        <a:t> </a:t>
                      </a:r>
                      <a:r>
                        <a:rPr sz="1100" u="sng" dirty="0">
                          <a:uFill>
                            <a:solidFill>
                              <a:srgbClr val="000000"/>
                            </a:solidFill>
                          </a:uFill>
                          <a:latin typeface="Arial"/>
                          <a:cs typeface="Arial"/>
                        </a:rPr>
                        <a:t>N°1</a:t>
                      </a:r>
                      <a:r>
                        <a:rPr sz="1100" spc="-5" dirty="0">
                          <a:latin typeface="Arial"/>
                          <a:cs typeface="Arial"/>
                        </a:rPr>
                        <a:t> </a:t>
                      </a:r>
                      <a:r>
                        <a:rPr sz="1100" dirty="0">
                          <a:latin typeface="Arial"/>
                          <a:cs typeface="Arial"/>
                        </a:rPr>
                        <a:t>:</a:t>
                      </a:r>
                      <a:r>
                        <a:rPr sz="1100" spc="110" dirty="0">
                          <a:latin typeface="Arial"/>
                          <a:cs typeface="Arial"/>
                        </a:rPr>
                        <a:t> </a:t>
                      </a:r>
                      <a:r>
                        <a:rPr sz="1100" dirty="0">
                          <a:latin typeface="Arial"/>
                          <a:cs typeface="Arial"/>
                        </a:rPr>
                        <a:t>Longueur</a:t>
                      </a:r>
                      <a:r>
                        <a:rPr sz="1100" spc="120" dirty="0">
                          <a:latin typeface="Arial"/>
                          <a:cs typeface="Arial"/>
                        </a:rPr>
                        <a:t> </a:t>
                      </a:r>
                      <a:r>
                        <a:rPr sz="1100" dirty="0">
                          <a:latin typeface="Arial"/>
                          <a:cs typeface="Arial"/>
                        </a:rPr>
                        <a:t>L1</a:t>
                      </a:r>
                      <a:r>
                        <a:rPr sz="1100" spc="105" dirty="0">
                          <a:latin typeface="Arial"/>
                          <a:cs typeface="Arial"/>
                        </a:rPr>
                        <a:t> </a:t>
                      </a:r>
                      <a:r>
                        <a:rPr sz="1100" dirty="0">
                          <a:latin typeface="Arial"/>
                          <a:cs typeface="Arial"/>
                        </a:rPr>
                        <a:t>=</a:t>
                      </a:r>
                      <a:r>
                        <a:rPr sz="1100" spc="110" dirty="0">
                          <a:latin typeface="Arial"/>
                          <a:cs typeface="Arial"/>
                        </a:rPr>
                        <a:t> </a:t>
                      </a:r>
                      <a:r>
                        <a:rPr sz="1100" dirty="0">
                          <a:latin typeface="Arial"/>
                          <a:cs typeface="Arial"/>
                        </a:rPr>
                        <a:t>19m,</a:t>
                      </a:r>
                      <a:r>
                        <a:rPr sz="1100" spc="110" dirty="0">
                          <a:latin typeface="Arial"/>
                          <a:cs typeface="Arial"/>
                        </a:rPr>
                        <a:t> </a:t>
                      </a:r>
                      <a:r>
                        <a:rPr sz="1100" dirty="0">
                          <a:latin typeface="Arial"/>
                          <a:cs typeface="Arial"/>
                        </a:rPr>
                        <a:t>largeur</a:t>
                      </a:r>
                      <a:r>
                        <a:rPr sz="1100" spc="120" dirty="0">
                          <a:latin typeface="Arial"/>
                          <a:cs typeface="Arial"/>
                        </a:rPr>
                        <a:t> </a:t>
                      </a:r>
                      <a:r>
                        <a:rPr sz="1100" dirty="0">
                          <a:latin typeface="Arial"/>
                          <a:cs typeface="Arial"/>
                        </a:rPr>
                        <a:t>de</a:t>
                      </a:r>
                      <a:r>
                        <a:rPr sz="1100" spc="105" dirty="0">
                          <a:latin typeface="Arial"/>
                          <a:cs typeface="Arial"/>
                        </a:rPr>
                        <a:t> </a:t>
                      </a:r>
                      <a:r>
                        <a:rPr sz="1100" dirty="0">
                          <a:latin typeface="Arial"/>
                          <a:cs typeface="Arial"/>
                        </a:rPr>
                        <a:t>la</a:t>
                      </a:r>
                      <a:r>
                        <a:rPr sz="1100" spc="105" dirty="0">
                          <a:latin typeface="Arial"/>
                          <a:cs typeface="Arial"/>
                        </a:rPr>
                        <a:t> </a:t>
                      </a:r>
                      <a:r>
                        <a:rPr sz="1100" dirty="0">
                          <a:latin typeface="Arial"/>
                          <a:cs typeface="Arial"/>
                        </a:rPr>
                        <a:t>chape</a:t>
                      </a:r>
                      <a:r>
                        <a:rPr sz="1100" spc="110" dirty="0">
                          <a:latin typeface="Arial"/>
                          <a:cs typeface="Arial"/>
                        </a:rPr>
                        <a:t> </a:t>
                      </a:r>
                      <a:r>
                        <a:rPr sz="1100" dirty="0">
                          <a:latin typeface="Arial"/>
                          <a:cs typeface="Arial"/>
                        </a:rPr>
                        <a:t>de</a:t>
                      </a:r>
                      <a:r>
                        <a:rPr sz="1100" spc="105" dirty="0">
                          <a:latin typeface="Arial"/>
                          <a:cs typeface="Arial"/>
                        </a:rPr>
                        <a:t> </a:t>
                      </a:r>
                      <a:r>
                        <a:rPr sz="1100" dirty="0">
                          <a:latin typeface="Arial"/>
                          <a:cs typeface="Arial"/>
                        </a:rPr>
                        <a:t>béton</a:t>
                      </a:r>
                      <a:r>
                        <a:rPr sz="1100" spc="100" dirty="0">
                          <a:latin typeface="Arial"/>
                          <a:cs typeface="Arial"/>
                        </a:rPr>
                        <a:t> </a:t>
                      </a:r>
                      <a:r>
                        <a:rPr sz="1100" dirty="0">
                          <a:latin typeface="Arial"/>
                          <a:cs typeface="Arial"/>
                        </a:rPr>
                        <a:t>L2</a:t>
                      </a:r>
                      <a:r>
                        <a:rPr sz="1100" spc="105" dirty="0">
                          <a:latin typeface="Arial"/>
                          <a:cs typeface="Arial"/>
                        </a:rPr>
                        <a:t> </a:t>
                      </a:r>
                      <a:r>
                        <a:rPr sz="1100" spc="-50" dirty="0">
                          <a:latin typeface="Arial"/>
                          <a:cs typeface="Arial"/>
                        </a:rPr>
                        <a:t>= </a:t>
                      </a:r>
                      <a:r>
                        <a:rPr sz="1100" spc="-25" dirty="0">
                          <a:latin typeface="Arial"/>
                          <a:cs typeface="Arial"/>
                        </a:rPr>
                        <a:t>1m</a:t>
                      </a:r>
                      <a:endParaRPr sz="1100" dirty="0">
                        <a:latin typeface="Arial"/>
                        <a:cs typeface="Arial"/>
                      </a:endParaRPr>
                    </a:p>
                    <a:p>
                      <a:pPr marL="297180" marR="62865" algn="just">
                        <a:lnSpc>
                          <a:spcPts val="1260"/>
                        </a:lnSpc>
                      </a:pPr>
                      <a:r>
                        <a:rPr sz="1100" dirty="0">
                          <a:latin typeface="Arial"/>
                          <a:cs typeface="Arial"/>
                        </a:rPr>
                        <a:t>Epaisseur</a:t>
                      </a:r>
                      <a:r>
                        <a:rPr sz="1100" spc="220" dirty="0">
                          <a:latin typeface="Arial"/>
                          <a:cs typeface="Arial"/>
                        </a:rPr>
                        <a:t> </a:t>
                      </a:r>
                      <a:r>
                        <a:rPr sz="1100" dirty="0">
                          <a:latin typeface="Arial"/>
                          <a:cs typeface="Arial"/>
                        </a:rPr>
                        <a:t>de</a:t>
                      </a:r>
                      <a:r>
                        <a:rPr sz="1100" spc="200" dirty="0">
                          <a:latin typeface="Arial"/>
                          <a:cs typeface="Arial"/>
                        </a:rPr>
                        <a:t> </a:t>
                      </a:r>
                      <a:r>
                        <a:rPr sz="1100" dirty="0">
                          <a:latin typeface="Arial"/>
                          <a:cs typeface="Arial"/>
                        </a:rPr>
                        <a:t>la</a:t>
                      </a:r>
                      <a:r>
                        <a:rPr sz="1100" spc="210" dirty="0">
                          <a:latin typeface="Arial"/>
                          <a:cs typeface="Arial"/>
                        </a:rPr>
                        <a:t> </a:t>
                      </a:r>
                      <a:r>
                        <a:rPr sz="1100" dirty="0">
                          <a:latin typeface="Arial"/>
                          <a:cs typeface="Arial"/>
                        </a:rPr>
                        <a:t>chape</a:t>
                      </a:r>
                      <a:r>
                        <a:rPr sz="1100" spc="190" dirty="0">
                          <a:latin typeface="Arial"/>
                          <a:cs typeface="Arial"/>
                        </a:rPr>
                        <a:t> </a:t>
                      </a:r>
                      <a:r>
                        <a:rPr sz="1100" dirty="0">
                          <a:latin typeface="Arial"/>
                          <a:cs typeface="Arial"/>
                        </a:rPr>
                        <a:t>de</a:t>
                      </a:r>
                      <a:r>
                        <a:rPr sz="1100" spc="220" dirty="0">
                          <a:latin typeface="Arial"/>
                          <a:cs typeface="Arial"/>
                        </a:rPr>
                        <a:t> </a:t>
                      </a:r>
                      <a:r>
                        <a:rPr sz="1100" dirty="0">
                          <a:latin typeface="Arial"/>
                          <a:cs typeface="Arial"/>
                        </a:rPr>
                        <a:t>béton</a:t>
                      </a:r>
                      <a:r>
                        <a:rPr sz="1100" spc="200" dirty="0">
                          <a:latin typeface="Arial"/>
                          <a:cs typeface="Arial"/>
                        </a:rPr>
                        <a:t> </a:t>
                      </a:r>
                      <a:r>
                        <a:rPr sz="1100" dirty="0">
                          <a:latin typeface="Arial"/>
                          <a:cs typeface="Arial"/>
                        </a:rPr>
                        <a:t>e</a:t>
                      </a:r>
                      <a:r>
                        <a:rPr sz="1100" spc="204" dirty="0">
                          <a:latin typeface="Arial"/>
                          <a:cs typeface="Arial"/>
                        </a:rPr>
                        <a:t> </a:t>
                      </a:r>
                      <a:r>
                        <a:rPr sz="1100" dirty="0">
                          <a:latin typeface="Arial"/>
                          <a:cs typeface="Arial"/>
                        </a:rPr>
                        <a:t>=</a:t>
                      </a:r>
                      <a:r>
                        <a:rPr sz="1100" spc="215" dirty="0">
                          <a:latin typeface="Arial"/>
                          <a:cs typeface="Arial"/>
                        </a:rPr>
                        <a:t> </a:t>
                      </a:r>
                      <a:r>
                        <a:rPr sz="1100" dirty="0">
                          <a:latin typeface="Arial"/>
                          <a:cs typeface="Arial"/>
                        </a:rPr>
                        <a:t>0,15m,</a:t>
                      </a:r>
                      <a:r>
                        <a:rPr sz="1100" spc="210" dirty="0">
                          <a:latin typeface="Arial"/>
                          <a:cs typeface="Arial"/>
                        </a:rPr>
                        <a:t> </a:t>
                      </a:r>
                      <a:r>
                        <a:rPr sz="1100" dirty="0">
                          <a:latin typeface="Arial"/>
                          <a:cs typeface="Arial"/>
                        </a:rPr>
                        <a:t>hauteur</a:t>
                      </a:r>
                      <a:r>
                        <a:rPr sz="1100" spc="215" dirty="0">
                          <a:latin typeface="Arial"/>
                          <a:cs typeface="Arial"/>
                        </a:rPr>
                        <a:t> </a:t>
                      </a:r>
                      <a:r>
                        <a:rPr sz="1100" dirty="0">
                          <a:latin typeface="Arial"/>
                          <a:cs typeface="Arial"/>
                        </a:rPr>
                        <a:t>du</a:t>
                      </a:r>
                      <a:r>
                        <a:rPr sz="1100" spc="200" dirty="0">
                          <a:latin typeface="Arial"/>
                          <a:cs typeface="Arial"/>
                        </a:rPr>
                        <a:t> </a:t>
                      </a:r>
                      <a:r>
                        <a:rPr sz="1100" dirty="0">
                          <a:latin typeface="Arial"/>
                          <a:cs typeface="Arial"/>
                        </a:rPr>
                        <a:t>seuil</a:t>
                      </a:r>
                      <a:r>
                        <a:rPr sz="1100" spc="210" dirty="0">
                          <a:latin typeface="Arial"/>
                          <a:cs typeface="Arial"/>
                        </a:rPr>
                        <a:t> </a:t>
                      </a:r>
                      <a:r>
                        <a:rPr sz="1100" spc="-25" dirty="0">
                          <a:latin typeface="Arial"/>
                          <a:cs typeface="Arial"/>
                        </a:rPr>
                        <a:t>par </a:t>
                      </a:r>
                      <a:r>
                        <a:rPr sz="1100" dirty="0">
                          <a:latin typeface="Arial"/>
                          <a:cs typeface="Arial"/>
                        </a:rPr>
                        <a:t>rapport</a:t>
                      </a:r>
                      <a:r>
                        <a:rPr sz="1100" spc="-5" dirty="0">
                          <a:latin typeface="Arial"/>
                          <a:cs typeface="Arial"/>
                        </a:rPr>
                        <a:t> </a:t>
                      </a:r>
                      <a:r>
                        <a:rPr sz="1100" dirty="0">
                          <a:latin typeface="Arial"/>
                          <a:cs typeface="Arial"/>
                        </a:rPr>
                        <a:t>au</a:t>
                      </a:r>
                      <a:r>
                        <a:rPr sz="1100" spc="-20" dirty="0">
                          <a:latin typeface="Arial"/>
                          <a:cs typeface="Arial"/>
                        </a:rPr>
                        <a:t> </a:t>
                      </a:r>
                      <a:r>
                        <a:rPr sz="1100" dirty="0">
                          <a:latin typeface="Arial"/>
                          <a:cs typeface="Arial"/>
                        </a:rPr>
                        <a:t>sol</a:t>
                      </a:r>
                      <a:r>
                        <a:rPr sz="1100" spc="-15"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aval</a:t>
                      </a:r>
                      <a:r>
                        <a:rPr sz="1100" spc="-10" dirty="0">
                          <a:latin typeface="Arial"/>
                          <a:cs typeface="Arial"/>
                        </a:rPr>
                        <a:t> </a:t>
                      </a:r>
                      <a:r>
                        <a:rPr sz="1100" dirty="0">
                          <a:latin typeface="Arial"/>
                          <a:cs typeface="Arial"/>
                        </a:rPr>
                        <a:t>=</a:t>
                      </a:r>
                      <a:r>
                        <a:rPr sz="1100" spc="-25" dirty="0">
                          <a:latin typeface="Arial"/>
                          <a:cs typeface="Arial"/>
                        </a:rPr>
                        <a:t> </a:t>
                      </a:r>
                      <a:r>
                        <a:rPr sz="1100" spc="-10" dirty="0">
                          <a:latin typeface="Arial"/>
                          <a:cs typeface="Arial"/>
                        </a:rPr>
                        <a:t>1,50m.</a:t>
                      </a:r>
                      <a:endParaRPr lang="fr-FR" sz="1100" spc="-10" dirty="0">
                        <a:latin typeface="Arial"/>
                        <a:cs typeface="Arial"/>
                      </a:endParaRPr>
                    </a:p>
                    <a:p>
                      <a:pPr marL="297180" marR="60960">
                        <a:lnSpc>
                          <a:spcPts val="1260"/>
                        </a:lnSpc>
                        <a:spcBef>
                          <a:spcPts val="60"/>
                        </a:spcBef>
                      </a:pPr>
                      <a:r>
                        <a:rPr lang="fr-FR" sz="1100" u="sng" dirty="0">
                          <a:uFill>
                            <a:solidFill>
                              <a:srgbClr val="000000"/>
                            </a:solidFill>
                          </a:uFill>
                          <a:latin typeface="Arial"/>
                          <a:cs typeface="Arial"/>
                        </a:rPr>
                        <a:t>Seuil</a:t>
                      </a:r>
                      <a:r>
                        <a:rPr lang="fr-FR" sz="1100" u="sng" spc="110" dirty="0">
                          <a:uFill>
                            <a:solidFill>
                              <a:srgbClr val="000000"/>
                            </a:solidFill>
                          </a:uFill>
                          <a:latin typeface="Arial"/>
                          <a:cs typeface="Arial"/>
                        </a:rPr>
                        <a:t> </a:t>
                      </a:r>
                      <a:r>
                        <a:rPr lang="fr-FR" sz="1100" u="sng" dirty="0">
                          <a:uFill>
                            <a:solidFill>
                              <a:srgbClr val="000000"/>
                            </a:solidFill>
                          </a:uFill>
                          <a:latin typeface="Arial"/>
                          <a:cs typeface="Arial"/>
                        </a:rPr>
                        <a:t>N°2</a:t>
                      </a:r>
                      <a:r>
                        <a:rPr lang="fr-FR" sz="1100" spc="-5" dirty="0">
                          <a:latin typeface="Arial"/>
                          <a:cs typeface="Arial"/>
                        </a:rPr>
                        <a:t> </a:t>
                      </a:r>
                      <a:r>
                        <a:rPr lang="fr-FR" sz="1100" dirty="0">
                          <a:latin typeface="Arial"/>
                          <a:cs typeface="Arial"/>
                        </a:rPr>
                        <a:t>:</a:t>
                      </a:r>
                      <a:r>
                        <a:rPr lang="fr-FR" sz="1100" spc="110" dirty="0">
                          <a:latin typeface="Arial"/>
                          <a:cs typeface="Arial"/>
                        </a:rPr>
                        <a:t> </a:t>
                      </a:r>
                      <a:r>
                        <a:rPr lang="fr-FR" sz="1100" dirty="0">
                          <a:latin typeface="Arial"/>
                          <a:cs typeface="Arial"/>
                        </a:rPr>
                        <a:t>Longueur</a:t>
                      </a:r>
                      <a:r>
                        <a:rPr lang="fr-FR" sz="1100" spc="120" dirty="0">
                          <a:latin typeface="Arial"/>
                          <a:cs typeface="Arial"/>
                        </a:rPr>
                        <a:t> </a:t>
                      </a:r>
                      <a:r>
                        <a:rPr lang="fr-FR" sz="1100" dirty="0">
                          <a:latin typeface="Arial"/>
                          <a:cs typeface="Arial"/>
                        </a:rPr>
                        <a:t>L1</a:t>
                      </a:r>
                      <a:r>
                        <a:rPr lang="fr-FR" sz="1100" spc="105" dirty="0">
                          <a:latin typeface="Arial"/>
                          <a:cs typeface="Arial"/>
                        </a:rPr>
                        <a:t> </a:t>
                      </a:r>
                      <a:r>
                        <a:rPr lang="fr-FR" sz="1100" dirty="0">
                          <a:latin typeface="Arial"/>
                          <a:cs typeface="Arial"/>
                        </a:rPr>
                        <a:t>=</a:t>
                      </a:r>
                      <a:r>
                        <a:rPr lang="fr-FR" sz="1100" spc="110" dirty="0">
                          <a:latin typeface="Arial"/>
                          <a:cs typeface="Arial"/>
                        </a:rPr>
                        <a:t> </a:t>
                      </a:r>
                      <a:r>
                        <a:rPr lang="fr-FR" sz="1100" dirty="0">
                          <a:latin typeface="Arial"/>
                          <a:cs typeface="Arial"/>
                        </a:rPr>
                        <a:t>13m,</a:t>
                      </a:r>
                      <a:r>
                        <a:rPr lang="fr-FR" sz="1100" spc="110" dirty="0">
                          <a:latin typeface="Arial"/>
                          <a:cs typeface="Arial"/>
                        </a:rPr>
                        <a:t> </a:t>
                      </a:r>
                      <a:r>
                        <a:rPr lang="fr-FR" sz="1100" dirty="0">
                          <a:latin typeface="Arial"/>
                          <a:cs typeface="Arial"/>
                        </a:rPr>
                        <a:t>largeur</a:t>
                      </a:r>
                      <a:r>
                        <a:rPr lang="fr-FR" sz="1100" spc="120" dirty="0">
                          <a:latin typeface="Arial"/>
                          <a:cs typeface="Arial"/>
                        </a:rPr>
                        <a:t> </a:t>
                      </a:r>
                      <a:r>
                        <a:rPr lang="fr-FR" sz="1100" dirty="0">
                          <a:latin typeface="Arial"/>
                          <a:cs typeface="Arial"/>
                        </a:rPr>
                        <a:t>de</a:t>
                      </a:r>
                      <a:r>
                        <a:rPr lang="fr-FR" sz="1100" spc="105" dirty="0">
                          <a:latin typeface="Arial"/>
                          <a:cs typeface="Arial"/>
                        </a:rPr>
                        <a:t> </a:t>
                      </a:r>
                      <a:r>
                        <a:rPr lang="fr-FR" sz="1100" dirty="0">
                          <a:latin typeface="Arial"/>
                          <a:cs typeface="Arial"/>
                        </a:rPr>
                        <a:t>la</a:t>
                      </a:r>
                      <a:r>
                        <a:rPr lang="fr-FR" sz="1100" spc="105" dirty="0">
                          <a:latin typeface="Arial"/>
                          <a:cs typeface="Arial"/>
                        </a:rPr>
                        <a:t> </a:t>
                      </a:r>
                      <a:r>
                        <a:rPr lang="fr-FR" sz="1100" dirty="0">
                          <a:latin typeface="Arial"/>
                          <a:cs typeface="Arial"/>
                        </a:rPr>
                        <a:t>chape</a:t>
                      </a:r>
                      <a:r>
                        <a:rPr lang="fr-FR" sz="1100" spc="110" dirty="0">
                          <a:latin typeface="Arial"/>
                          <a:cs typeface="Arial"/>
                        </a:rPr>
                        <a:t> </a:t>
                      </a:r>
                      <a:r>
                        <a:rPr lang="fr-FR" sz="1100" dirty="0">
                          <a:latin typeface="Arial"/>
                          <a:cs typeface="Arial"/>
                        </a:rPr>
                        <a:t>de</a:t>
                      </a:r>
                      <a:r>
                        <a:rPr lang="fr-FR" sz="1100" spc="105" dirty="0">
                          <a:latin typeface="Arial"/>
                          <a:cs typeface="Arial"/>
                        </a:rPr>
                        <a:t> </a:t>
                      </a:r>
                      <a:r>
                        <a:rPr lang="fr-FR" sz="1100" dirty="0">
                          <a:latin typeface="Arial"/>
                          <a:cs typeface="Arial"/>
                        </a:rPr>
                        <a:t>béton</a:t>
                      </a:r>
                      <a:r>
                        <a:rPr lang="fr-FR" sz="1100" spc="100" dirty="0">
                          <a:latin typeface="Arial"/>
                          <a:cs typeface="Arial"/>
                        </a:rPr>
                        <a:t> </a:t>
                      </a:r>
                      <a:r>
                        <a:rPr lang="fr-FR" sz="1100" dirty="0">
                          <a:latin typeface="Arial"/>
                          <a:cs typeface="Arial"/>
                        </a:rPr>
                        <a:t>L2</a:t>
                      </a:r>
                      <a:r>
                        <a:rPr lang="fr-FR" sz="1100" spc="105" dirty="0">
                          <a:latin typeface="Arial"/>
                          <a:cs typeface="Arial"/>
                        </a:rPr>
                        <a:t> </a:t>
                      </a:r>
                      <a:r>
                        <a:rPr lang="fr-FR" sz="1100" spc="-50" dirty="0">
                          <a:latin typeface="Arial"/>
                          <a:cs typeface="Arial"/>
                        </a:rPr>
                        <a:t>= </a:t>
                      </a:r>
                      <a:r>
                        <a:rPr lang="fr-FR" sz="1100" spc="-25" dirty="0">
                          <a:latin typeface="Arial"/>
                          <a:cs typeface="Arial"/>
                        </a:rPr>
                        <a:t>1m</a:t>
                      </a:r>
                      <a:endParaRPr lang="fr-FR" sz="1100" dirty="0">
                        <a:latin typeface="Arial"/>
                        <a:cs typeface="Arial"/>
                      </a:endParaRPr>
                    </a:p>
                    <a:p>
                      <a:pPr marL="297180">
                        <a:lnSpc>
                          <a:spcPts val="1205"/>
                        </a:lnSpc>
                      </a:pPr>
                      <a:r>
                        <a:rPr lang="fr-FR" sz="1100" dirty="0">
                          <a:latin typeface="Arial"/>
                          <a:cs typeface="Arial"/>
                        </a:rPr>
                        <a:t>Epaisseur</a:t>
                      </a:r>
                      <a:r>
                        <a:rPr lang="fr-FR" sz="1100" spc="220" dirty="0">
                          <a:latin typeface="Arial"/>
                          <a:cs typeface="Arial"/>
                        </a:rPr>
                        <a:t> </a:t>
                      </a:r>
                      <a:r>
                        <a:rPr lang="fr-FR" sz="1100" dirty="0">
                          <a:latin typeface="Arial"/>
                          <a:cs typeface="Arial"/>
                        </a:rPr>
                        <a:t>de</a:t>
                      </a:r>
                      <a:r>
                        <a:rPr lang="fr-FR" sz="1100" spc="200" dirty="0">
                          <a:latin typeface="Arial"/>
                          <a:cs typeface="Arial"/>
                        </a:rPr>
                        <a:t> </a:t>
                      </a:r>
                      <a:r>
                        <a:rPr lang="fr-FR" sz="1100" dirty="0">
                          <a:latin typeface="Arial"/>
                          <a:cs typeface="Arial"/>
                        </a:rPr>
                        <a:t>la</a:t>
                      </a:r>
                      <a:r>
                        <a:rPr lang="fr-FR" sz="1100" spc="210" dirty="0">
                          <a:latin typeface="Arial"/>
                          <a:cs typeface="Arial"/>
                        </a:rPr>
                        <a:t> </a:t>
                      </a:r>
                      <a:r>
                        <a:rPr lang="fr-FR" sz="1100" dirty="0">
                          <a:latin typeface="Arial"/>
                          <a:cs typeface="Arial"/>
                        </a:rPr>
                        <a:t>chape</a:t>
                      </a:r>
                      <a:r>
                        <a:rPr lang="fr-FR" sz="1100" spc="190" dirty="0">
                          <a:latin typeface="Arial"/>
                          <a:cs typeface="Arial"/>
                        </a:rPr>
                        <a:t> </a:t>
                      </a:r>
                      <a:r>
                        <a:rPr lang="fr-FR" sz="1100" dirty="0">
                          <a:latin typeface="Arial"/>
                          <a:cs typeface="Arial"/>
                        </a:rPr>
                        <a:t>de</a:t>
                      </a:r>
                      <a:r>
                        <a:rPr lang="fr-FR" sz="1100" spc="220" dirty="0">
                          <a:latin typeface="Arial"/>
                          <a:cs typeface="Arial"/>
                        </a:rPr>
                        <a:t> </a:t>
                      </a:r>
                      <a:r>
                        <a:rPr lang="fr-FR" sz="1100" dirty="0">
                          <a:latin typeface="Arial"/>
                          <a:cs typeface="Arial"/>
                        </a:rPr>
                        <a:t>béton</a:t>
                      </a:r>
                      <a:r>
                        <a:rPr lang="fr-FR" sz="1100" spc="200" dirty="0">
                          <a:latin typeface="Arial"/>
                          <a:cs typeface="Arial"/>
                        </a:rPr>
                        <a:t> </a:t>
                      </a:r>
                      <a:r>
                        <a:rPr lang="fr-FR" sz="1100" dirty="0">
                          <a:latin typeface="Arial"/>
                          <a:cs typeface="Arial"/>
                        </a:rPr>
                        <a:t>e</a:t>
                      </a:r>
                      <a:r>
                        <a:rPr lang="fr-FR" sz="1100" spc="204" dirty="0">
                          <a:latin typeface="Arial"/>
                          <a:cs typeface="Arial"/>
                        </a:rPr>
                        <a:t> </a:t>
                      </a:r>
                      <a:r>
                        <a:rPr lang="fr-FR" sz="1100" dirty="0">
                          <a:latin typeface="Arial"/>
                          <a:cs typeface="Arial"/>
                        </a:rPr>
                        <a:t>=</a:t>
                      </a:r>
                      <a:r>
                        <a:rPr lang="fr-FR" sz="1100" spc="215" dirty="0">
                          <a:latin typeface="Arial"/>
                          <a:cs typeface="Arial"/>
                        </a:rPr>
                        <a:t> </a:t>
                      </a:r>
                      <a:r>
                        <a:rPr lang="fr-FR" sz="1100" dirty="0">
                          <a:latin typeface="Arial"/>
                          <a:cs typeface="Arial"/>
                        </a:rPr>
                        <a:t>0,15m,</a:t>
                      </a:r>
                      <a:r>
                        <a:rPr lang="fr-FR" sz="1100" spc="210" dirty="0">
                          <a:latin typeface="Arial"/>
                          <a:cs typeface="Arial"/>
                        </a:rPr>
                        <a:t> </a:t>
                      </a:r>
                      <a:r>
                        <a:rPr lang="fr-FR" sz="1100" dirty="0">
                          <a:latin typeface="Arial"/>
                          <a:cs typeface="Arial"/>
                        </a:rPr>
                        <a:t>hauteur</a:t>
                      </a:r>
                      <a:r>
                        <a:rPr lang="fr-FR" sz="1100" spc="215" dirty="0">
                          <a:latin typeface="Arial"/>
                          <a:cs typeface="Arial"/>
                        </a:rPr>
                        <a:t> </a:t>
                      </a:r>
                      <a:r>
                        <a:rPr lang="fr-FR" sz="1100" dirty="0">
                          <a:latin typeface="Arial"/>
                          <a:cs typeface="Arial"/>
                        </a:rPr>
                        <a:t>du</a:t>
                      </a:r>
                      <a:r>
                        <a:rPr lang="fr-FR" sz="1100" spc="200" dirty="0">
                          <a:latin typeface="Arial"/>
                          <a:cs typeface="Arial"/>
                        </a:rPr>
                        <a:t> </a:t>
                      </a:r>
                      <a:r>
                        <a:rPr lang="fr-FR" sz="1100" dirty="0">
                          <a:latin typeface="Arial"/>
                          <a:cs typeface="Arial"/>
                        </a:rPr>
                        <a:t>seuil</a:t>
                      </a:r>
                      <a:r>
                        <a:rPr lang="fr-FR" sz="1100" spc="210" dirty="0">
                          <a:latin typeface="Arial"/>
                          <a:cs typeface="Arial"/>
                        </a:rPr>
                        <a:t> </a:t>
                      </a:r>
                      <a:r>
                        <a:rPr lang="fr-FR" sz="1100" spc="-25" dirty="0">
                          <a:latin typeface="Arial"/>
                          <a:cs typeface="Arial"/>
                        </a:rPr>
                        <a:t>par </a:t>
                      </a:r>
                      <a:r>
                        <a:rPr lang="fr-FR" sz="1100" dirty="0">
                          <a:latin typeface="Arial"/>
                          <a:cs typeface="Arial"/>
                        </a:rPr>
                        <a:t>rapport</a:t>
                      </a:r>
                      <a:r>
                        <a:rPr lang="fr-FR" sz="1100" spc="-5" dirty="0">
                          <a:latin typeface="Arial"/>
                          <a:cs typeface="Arial"/>
                        </a:rPr>
                        <a:t> </a:t>
                      </a:r>
                      <a:r>
                        <a:rPr lang="fr-FR" sz="1100" dirty="0">
                          <a:latin typeface="Arial"/>
                          <a:cs typeface="Arial"/>
                        </a:rPr>
                        <a:t>au</a:t>
                      </a:r>
                      <a:r>
                        <a:rPr lang="fr-FR" sz="1100" spc="-20" dirty="0">
                          <a:latin typeface="Arial"/>
                          <a:cs typeface="Arial"/>
                        </a:rPr>
                        <a:t> </a:t>
                      </a:r>
                      <a:r>
                        <a:rPr lang="fr-FR" sz="1100" dirty="0">
                          <a:latin typeface="Arial"/>
                          <a:cs typeface="Arial"/>
                        </a:rPr>
                        <a:t>sol</a:t>
                      </a:r>
                      <a:r>
                        <a:rPr lang="fr-FR" sz="1100" spc="-15" dirty="0">
                          <a:latin typeface="Arial"/>
                          <a:cs typeface="Arial"/>
                        </a:rPr>
                        <a:t> </a:t>
                      </a:r>
                      <a:r>
                        <a:rPr lang="fr-FR" sz="1100" dirty="0">
                          <a:latin typeface="Arial"/>
                          <a:cs typeface="Arial"/>
                        </a:rPr>
                        <a:t>en</a:t>
                      </a:r>
                      <a:r>
                        <a:rPr lang="fr-FR" sz="1100" spc="-20" dirty="0">
                          <a:latin typeface="Arial"/>
                          <a:cs typeface="Arial"/>
                        </a:rPr>
                        <a:t> </a:t>
                      </a:r>
                      <a:r>
                        <a:rPr lang="fr-FR" sz="1100" dirty="0">
                          <a:latin typeface="Arial"/>
                          <a:cs typeface="Arial"/>
                        </a:rPr>
                        <a:t>aval</a:t>
                      </a:r>
                      <a:r>
                        <a:rPr lang="fr-FR" sz="1100" spc="-10" dirty="0">
                          <a:latin typeface="Arial"/>
                          <a:cs typeface="Arial"/>
                        </a:rPr>
                        <a:t> </a:t>
                      </a:r>
                      <a:r>
                        <a:rPr lang="fr-FR" sz="1100" dirty="0">
                          <a:latin typeface="Arial"/>
                          <a:cs typeface="Arial"/>
                        </a:rPr>
                        <a:t>=</a:t>
                      </a:r>
                      <a:r>
                        <a:rPr lang="fr-FR" sz="1100" spc="-25" dirty="0">
                          <a:latin typeface="Arial"/>
                          <a:cs typeface="Arial"/>
                        </a:rPr>
                        <a:t> </a:t>
                      </a:r>
                      <a:r>
                        <a:rPr lang="fr-FR" sz="1100" spc="-10" dirty="0">
                          <a:latin typeface="Arial"/>
                          <a:cs typeface="Arial"/>
                        </a:rPr>
                        <a:t>1,30m.</a:t>
                      </a:r>
                      <a:endParaRPr lang="fr-F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843360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 1" descr="P1080767 (Copier)"/>
          <p:cNvPicPr>
            <a:picLocks noGrp="1" noChangeAspect="1"/>
          </p:cNvPicPr>
          <p:nvPr isPhoto="1"/>
        </p:nvPicPr>
        <p:blipFill>
          <a:blip r:embed="rId2"/>
          <a:srcRect/>
          <a:stretch>
            <a:fillRect/>
          </a:stretch>
        </p:blipFill>
        <p:spPr bwMode="auto">
          <a:xfrm>
            <a:off x="431800" y="500063"/>
            <a:ext cx="7799388" cy="5848350"/>
          </a:xfrm>
          <a:prstGeom prst="rect">
            <a:avLst/>
          </a:prstGeom>
          <a:noFill/>
          <a:ln w="9525">
            <a:noFill/>
            <a:miter lim="800000"/>
            <a:headEnd/>
            <a:tailEnd/>
          </a:ln>
        </p:spPr>
      </p:pic>
      <p:sp>
        <p:nvSpPr>
          <p:cNvPr id="14338" name="ZoneTexte 2"/>
          <p:cNvSpPr txBox="1">
            <a:spLocks noChangeArrowheads="1"/>
          </p:cNvSpPr>
          <p:nvPr/>
        </p:nvSpPr>
        <p:spPr bwMode="auto">
          <a:xfrm>
            <a:off x="-231775" y="76200"/>
            <a:ext cx="9124950" cy="338138"/>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Chantier pédagogique N°13</a:t>
            </a:r>
          </a:p>
        </p:txBody>
      </p:sp>
      <p:sp>
        <p:nvSpPr>
          <p:cNvPr id="14339" name="ZoneTexte 3"/>
          <p:cNvSpPr txBox="1">
            <a:spLocks noChangeArrowheads="1"/>
          </p:cNvSpPr>
          <p:nvPr/>
        </p:nvSpPr>
        <p:spPr bwMode="auto">
          <a:xfrm>
            <a:off x="509588" y="6434138"/>
            <a:ext cx="7800975" cy="338137"/>
          </a:xfrm>
          <a:prstGeom prst="rect">
            <a:avLst/>
          </a:prstGeom>
          <a:noFill/>
          <a:ln w="9525">
            <a:noFill/>
            <a:miter lim="800000"/>
            <a:headEnd/>
            <a:tailEnd/>
          </a:ln>
        </p:spPr>
        <p:txBody>
          <a:bodyPr>
            <a:spAutoFit/>
          </a:bodyPr>
          <a:lstStyle/>
          <a:p>
            <a:r>
              <a:rPr lang="fr-FR" sz="1400">
                <a:latin typeface="Calibri" pitchFamily="34" charset="0"/>
              </a:rPr>
              <a:t>Mars 2016 : ce muret étant proche de la RN3, il y a eu prélèvement des plus grosses roches</a:t>
            </a:r>
            <a:r>
              <a:rPr lang="fr-FR" sz="1600">
                <a:latin typeface="Calibri" pitchFamily="34" charset="0"/>
              </a:rPr>
              <a:t>. </a:t>
            </a:r>
          </a:p>
        </p:txBody>
      </p:sp>
      <p:sp>
        <p:nvSpPr>
          <p:cNvPr id="14340" name="ZoneTexte 4"/>
          <p:cNvSpPr txBox="1">
            <a:spLocks noChangeArrowheads="1"/>
          </p:cNvSpPr>
          <p:nvPr/>
        </p:nvSpPr>
        <p:spPr bwMode="auto">
          <a:xfrm>
            <a:off x="6526213" y="2992438"/>
            <a:ext cx="971550" cy="347662"/>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AMONT</a:t>
            </a:r>
          </a:p>
        </p:txBody>
      </p:sp>
      <p:sp>
        <p:nvSpPr>
          <p:cNvPr id="14341" name="ZoneTexte 4"/>
          <p:cNvSpPr txBox="1">
            <a:spLocks noChangeArrowheads="1"/>
          </p:cNvSpPr>
          <p:nvPr/>
        </p:nvSpPr>
        <p:spPr bwMode="auto">
          <a:xfrm>
            <a:off x="8455025" y="1285875"/>
            <a:ext cx="3513138" cy="1323439"/>
          </a:xfrm>
          <a:prstGeom prst="rect">
            <a:avLst/>
          </a:prstGeom>
          <a:noFill/>
          <a:ln w="9525">
            <a:noFill/>
            <a:miter lim="800000"/>
            <a:headEnd/>
            <a:tailEnd/>
          </a:ln>
        </p:spPr>
        <p:txBody>
          <a:bodyPr>
            <a:spAutoFit/>
          </a:bodyPr>
          <a:lstStyle/>
          <a:p>
            <a:r>
              <a:rPr lang="fr-FR" sz="1600" dirty="0">
                <a:latin typeface="Calibri" pitchFamily="34" charset="0"/>
              </a:rPr>
              <a:t>Date de début de chantier : 5-04-2016</a:t>
            </a:r>
          </a:p>
          <a:p>
            <a:r>
              <a:rPr lang="fr-FR" sz="1600" dirty="0">
                <a:latin typeface="Calibri" pitchFamily="34" charset="0"/>
              </a:rPr>
              <a:t>Date de fin de chantier : 4-05-2016</a:t>
            </a:r>
          </a:p>
          <a:p>
            <a:endParaRPr lang="fr-FR" sz="1600" dirty="0">
              <a:latin typeface="Calibri" pitchFamily="34" charset="0"/>
            </a:endParaRPr>
          </a:p>
          <a:p>
            <a:r>
              <a:rPr lang="fr-FR" sz="1600" dirty="0">
                <a:latin typeface="Calibri" pitchFamily="34" charset="0"/>
              </a:rPr>
              <a:t>Chefs de chantier : </a:t>
            </a:r>
          </a:p>
          <a:p>
            <a:r>
              <a:rPr lang="fr-FR" sz="1600" dirty="0">
                <a:latin typeface="Calibri" pitchFamily="34" charset="0"/>
              </a:rPr>
              <a:t>Boss  </a:t>
            </a:r>
            <a:r>
              <a:rPr lang="fr-FR" sz="1600" dirty="0" err="1">
                <a:latin typeface="Calibri" pitchFamily="34" charset="0"/>
              </a:rPr>
              <a:t>Wilck</a:t>
            </a:r>
            <a:r>
              <a:rPr lang="fr-FR" sz="1600" dirty="0">
                <a:latin typeface="Calibri" pitchFamily="34" charset="0"/>
              </a:rPr>
              <a:t> </a:t>
            </a:r>
            <a:r>
              <a:rPr lang="fr-FR" sz="1600" dirty="0" err="1">
                <a:latin typeface="Calibri" pitchFamily="34" charset="0"/>
              </a:rPr>
              <a:t>Luzince</a:t>
            </a:r>
            <a:r>
              <a:rPr lang="fr-FR" sz="1600" dirty="0">
                <a:latin typeface="Calibri" pitchFamily="34" charset="0"/>
              </a:rPr>
              <a:t> et Josselin </a:t>
            </a:r>
            <a:r>
              <a:rPr lang="fr-FR" sz="1600" dirty="0" err="1">
                <a:latin typeface="Calibri" pitchFamily="34" charset="0"/>
              </a:rPr>
              <a:t>Cantave</a:t>
            </a:r>
            <a:endParaRPr lang="fr-FR" sz="1600" dirty="0">
              <a:latin typeface="Calibri" pitchFamily="34" charset="0"/>
            </a:endParaRPr>
          </a:p>
        </p:txBody>
      </p:sp>
      <p:cxnSp>
        <p:nvCxnSpPr>
          <p:cNvPr id="3" name="Connecteur droit avec flèche 2">
            <a:extLst>
              <a:ext uri="{FF2B5EF4-FFF2-40B4-BE49-F238E27FC236}">
                <a16:creationId xmlns:a16="http://schemas.microsoft.com/office/drawing/2014/main" id="{F2C22618-F8D2-4DB3-4642-ACD8A2569F2F}"/>
              </a:ext>
            </a:extLst>
          </p:cNvPr>
          <p:cNvCxnSpPr>
            <a:cxnSpLocks/>
          </p:cNvCxnSpPr>
          <p:nvPr/>
        </p:nvCxnSpPr>
        <p:spPr>
          <a:xfrm flipH="1">
            <a:off x="2189018" y="4147127"/>
            <a:ext cx="1431637" cy="3325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6DD5AB2C-E76B-F4D7-DD4C-7D43A40A4DA7}"/>
              </a:ext>
            </a:extLst>
          </p:cNvPr>
          <p:cNvCxnSpPr>
            <a:cxnSpLocks/>
          </p:cNvCxnSpPr>
          <p:nvPr/>
        </p:nvCxnSpPr>
        <p:spPr>
          <a:xfrm flipH="1">
            <a:off x="6911469" y="3424238"/>
            <a:ext cx="1188822" cy="24837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P1080765 (Copier)"/>
          <p:cNvPicPr>
            <a:picLocks noGrp="1" noChangeAspect="1"/>
          </p:cNvPicPr>
          <p:nvPr isPhoto="1"/>
        </p:nvPicPr>
        <p:blipFill>
          <a:blip r:embed="rId2"/>
          <a:srcRect/>
          <a:stretch>
            <a:fillRect/>
          </a:stretch>
        </p:blipFill>
        <p:spPr bwMode="auto">
          <a:xfrm>
            <a:off x="220663" y="860425"/>
            <a:ext cx="7835900" cy="5876925"/>
          </a:xfrm>
          <a:prstGeom prst="rect">
            <a:avLst/>
          </a:prstGeom>
          <a:noFill/>
          <a:ln w="9525">
            <a:noFill/>
            <a:miter lim="800000"/>
            <a:headEnd/>
            <a:tailEnd/>
          </a:ln>
        </p:spPr>
      </p:pic>
      <p:sp>
        <p:nvSpPr>
          <p:cNvPr id="15362" name="ZoneTexte 2"/>
          <p:cNvSpPr txBox="1">
            <a:spLocks noChangeArrowheads="1"/>
          </p:cNvSpPr>
          <p:nvPr/>
        </p:nvSpPr>
        <p:spPr bwMode="auto">
          <a:xfrm>
            <a:off x="1279525" y="212725"/>
            <a:ext cx="8423275" cy="338138"/>
          </a:xfrm>
          <a:prstGeom prst="rect">
            <a:avLst/>
          </a:prstGeom>
          <a:noFill/>
          <a:ln w="9525">
            <a:noFill/>
            <a:miter lim="800000"/>
            <a:headEnd/>
            <a:tailEnd/>
          </a:ln>
        </p:spPr>
        <p:txBody>
          <a:bodyPr>
            <a:spAutoFit/>
          </a:bodyPr>
          <a:lstStyle/>
          <a:p>
            <a:pPr algn="ctr"/>
            <a:r>
              <a:rPr lang="fr-FR" sz="1600">
                <a:latin typeface="Calibri" pitchFamily="34" charset="0"/>
              </a:rPr>
              <a:t>CONFORTEMENT DE 3 SEUILS EN PIERRES SECHES - CHANTIER PEDAGOGIQUE N°13 </a:t>
            </a:r>
          </a:p>
        </p:txBody>
      </p:sp>
      <p:sp>
        <p:nvSpPr>
          <p:cNvPr id="4" name="ZoneTexte 3"/>
          <p:cNvSpPr txBox="1"/>
          <p:nvPr/>
        </p:nvSpPr>
        <p:spPr>
          <a:xfrm>
            <a:off x="8267700" y="2203450"/>
            <a:ext cx="3860800" cy="3540125"/>
          </a:xfrm>
          <a:prstGeom prst="rect">
            <a:avLst/>
          </a:prstGeom>
          <a:noFill/>
        </p:spPr>
        <p:txBody>
          <a:bodyPr>
            <a:spAutoFit/>
          </a:bodyPr>
          <a:lstStyle/>
          <a:p>
            <a:pPr marL="342900" indent="-342900" fontAlgn="auto">
              <a:spcBef>
                <a:spcPts val="0"/>
              </a:spcBef>
              <a:spcAft>
                <a:spcPts val="0"/>
              </a:spcAft>
              <a:buFontTx/>
              <a:buAutoNum type="arabicParenR"/>
              <a:defRPr/>
            </a:pPr>
            <a:r>
              <a:rPr lang="fr-FR" sz="1600" dirty="0">
                <a:latin typeface="+mn-lt"/>
                <a:cs typeface="+mn-cs"/>
              </a:rPr>
              <a:t>RAVINE SAVANE PLATE : 1 seuil</a:t>
            </a:r>
          </a:p>
          <a:p>
            <a:pPr fontAlgn="auto">
              <a:spcBef>
                <a:spcPts val="0"/>
              </a:spcBef>
              <a:spcAft>
                <a:spcPts val="0"/>
              </a:spcAft>
              <a:defRPr/>
            </a:pPr>
            <a:r>
              <a:rPr lang="fr-FR" sz="1600" dirty="0">
                <a:latin typeface="+mn-lt"/>
                <a:cs typeface="+mn-cs"/>
              </a:rPr>
              <a:t>En limite propriété </a:t>
            </a:r>
            <a:r>
              <a:rPr lang="fr-FR" sz="1600" dirty="0" err="1">
                <a:latin typeface="+mn-lt"/>
                <a:cs typeface="+mn-cs"/>
              </a:rPr>
              <a:t>Lexius</a:t>
            </a:r>
            <a:r>
              <a:rPr lang="fr-FR" sz="1600" dirty="0">
                <a:latin typeface="+mn-lt"/>
                <a:cs typeface="+mn-cs"/>
              </a:rPr>
              <a:t> </a:t>
            </a:r>
            <a:r>
              <a:rPr lang="fr-FR" sz="1600" dirty="0" err="1">
                <a:latin typeface="+mn-lt"/>
                <a:cs typeface="+mn-cs"/>
              </a:rPr>
              <a:t>Pacombe</a:t>
            </a:r>
            <a:r>
              <a:rPr lang="fr-FR" sz="1600" dirty="0">
                <a:latin typeface="+mn-lt"/>
                <a:cs typeface="+mn-cs"/>
              </a:rPr>
              <a:t>, en amont de SB9</a:t>
            </a:r>
          </a:p>
          <a:p>
            <a:pPr fontAlgn="auto">
              <a:spcBef>
                <a:spcPts val="0"/>
              </a:spcBef>
              <a:spcAft>
                <a:spcPts val="0"/>
              </a:spcAft>
              <a:defRPr/>
            </a:pPr>
            <a:r>
              <a:rPr lang="fr-FR" sz="1600" dirty="0">
                <a:latin typeface="+mn-lt"/>
                <a:cs typeface="+mn-cs"/>
              </a:rPr>
              <a:t>N 18°57’31,4’’  W 72°00’27.2’’</a:t>
            </a:r>
          </a:p>
          <a:p>
            <a:pPr fontAlgn="auto">
              <a:spcBef>
                <a:spcPts val="0"/>
              </a:spcBef>
              <a:spcAft>
                <a:spcPts val="0"/>
              </a:spcAft>
              <a:defRPr/>
            </a:pPr>
            <a:endParaRPr lang="fr-FR" sz="1600" dirty="0">
              <a:latin typeface="+mn-lt"/>
              <a:cs typeface="+mn-cs"/>
            </a:endParaRPr>
          </a:p>
          <a:p>
            <a:pPr fontAlgn="auto">
              <a:spcBef>
                <a:spcPts val="0"/>
              </a:spcBef>
              <a:spcAft>
                <a:spcPts val="0"/>
              </a:spcAft>
              <a:defRPr/>
            </a:pPr>
            <a:endParaRPr lang="fr-FR" sz="1600" dirty="0">
              <a:latin typeface="+mn-lt"/>
              <a:cs typeface="+mn-cs"/>
            </a:endParaRPr>
          </a:p>
          <a:p>
            <a:pPr fontAlgn="auto">
              <a:spcBef>
                <a:spcPts val="0"/>
              </a:spcBef>
              <a:spcAft>
                <a:spcPts val="0"/>
              </a:spcAft>
              <a:defRPr/>
            </a:pPr>
            <a:endParaRPr lang="fr-FR" sz="1600" dirty="0">
              <a:latin typeface="+mn-lt"/>
              <a:cs typeface="+mn-cs"/>
            </a:endParaRPr>
          </a:p>
          <a:p>
            <a:pPr fontAlgn="auto">
              <a:spcBef>
                <a:spcPts val="0"/>
              </a:spcBef>
              <a:spcAft>
                <a:spcPts val="0"/>
              </a:spcAft>
              <a:defRPr/>
            </a:pPr>
            <a:endParaRPr lang="fr-FR" sz="1600" dirty="0">
              <a:latin typeface="+mn-lt"/>
              <a:cs typeface="+mn-cs"/>
            </a:endParaRPr>
          </a:p>
          <a:p>
            <a:pPr fontAlgn="auto">
              <a:spcBef>
                <a:spcPts val="0"/>
              </a:spcBef>
              <a:spcAft>
                <a:spcPts val="0"/>
              </a:spcAft>
              <a:defRPr/>
            </a:pPr>
            <a:r>
              <a:rPr lang="fr-FR" sz="1600" dirty="0">
                <a:latin typeface="+mn-lt"/>
                <a:cs typeface="+mn-cs"/>
              </a:rPr>
              <a:t>2) RAVINE GLACIS: 2 seuils</a:t>
            </a:r>
          </a:p>
          <a:p>
            <a:pPr fontAlgn="auto">
              <a:spcBef>
                <a:spcPts val="0"/>
              </a:spcBef>
              <a:spcAft>
                <a:spcPts val="0"/>
              </a:spcAft>
              <a:defRPr/>
            </a:pPr>
            <a:r>
              <a:rPr lang="fr-FR" sz="1600" dirty="0">
                <a:latin typeface="+mn-lt"/>
                <a:cs typeface="+mn-cs"/>
              </a:rPr>
              <a:t>Propriété </a:t>
            </a:r>
            <a:r>
              <a:rPr lang="fr-FR" sz="1600" dirty="0" err="1">
                <a:latin typeface="+mn-lt"/>
                <a:cs typeface="+mn-cs"/>
              </a:rPr>
              <a:t>Damus</a:t>
            </a:r>
            <a:r>
              <a:rPr lang="fr-FR" sz="1600" dirty="0">
                <a:latin typeface="+mn-lt"/>
                <a:cs typeface="+mn-cs"/>
              </a:rPr>
              <a:t> France et Odiel Antoine</a:t>
            </a:r>
          </a:p>
          <a:p>
            <a:pPr fontAlgn="auto">
              <a:spcBef>
                <a:spcPts val="0"/>
              </a:spcBef>
              <a:spcAft>
                <a:spcPts val="0"/>
              </a:spcAft>
              <a:defRPr/>
            </a:pPr>
            <a:r>
              <a:rPr lang="fr-FR" sz="1600" dirty="0">
                <a:latin typeface="+mn-lt"/>
                <a:cs typeface="+mn-cs"/>
              </a:rPr>
              <a:t>N 19°00’10,4’’  W 72°00’48.4’’</a:t>
            </a:r>
          </a:p>
          <a:p>
            <a:pPr fontAlgn="auto">
              <a:spcBef>
                <a:spcPts val="0"/>
              </a:spcBef>
              <a:spcAft>
                <a:spcPts val="0"/>
              </a:spcAft>
              <a:defRPr/>
            </a:pPr>
            <a:endParaRPr lang="fr-FR" sz="1600" dirty="0">
              <a:latin typeface="+mn-lt"/>
              <a:cs typeface="+mn-cs"/>
            </a:endParaRPr>
          </a:p>
          <a:p>
            <a:pPr fontAlgn="auto">
              <a:spcBef>
                <a:spcPts val="0"/>
              </a:spcBef>
              <a:spcAft>
                <a:spcPts val="0"/>
              </a:spcAft>
              <a:defRPr/>
            </a:pPr>
            <a:endParaRPr lang="fr-FR" sz="1600" dirty="0">
              <a:latin typeface="+mn-lt"/>
              <a:cs typeface="+mn-cs"/>
            </a:endParaRPr>
          </a:p>
          <a:p>
            <a:pPr fontAlgn="auto">
              <a:spcBef>
                <a:spcPts val="0"/>
              </a:spcBef>
              <a:spcAft>
                <a:spcPts val="0"/>
              </a:spcAft>
              <a:defRPr/>
            </a:pPr>
            <a:endParaRPr lang="fr-FR" sz="1600" dirty="0">
              <a:latin typeface="+mn-lt"/>
              <a:cs typeface="+mn-cs"/>
            </a:endParaRPr>
          </a:p>
        </p:txBody>
      </p:sp>
      <p:sp>
        <p:nvSpPr>
          <p:cNvPr id="15364" name="ZoneTexte 4"/>
          <p:cNvSpPr txBox="1">
            <a:spLocks noChangeArrowheads="1"/>
          </p:cNvSpPr>
          <p:nvPr/>
        </p:nvSpPr>
        <p:spPr bwMode="auto">
          <a:xfrm>
            <a:off x="2820988" y="2762250"/>
            <a:ext cx="1741868" cy="338554"/>
          </a:xfrm>
          <a:prstGeom prst="rect">
            <a:avLst/>
          </a:prstGeom>
          <a:noFill/>
          <a:ln w="9525">
            <a:noFill/>
            <a:miter lim="800000"/>
            <a:headEnd/>
            <a:tailEnd/>
          </a:ln>
        </p:spPr>
        <p:txBody>
          <a:bodyPr wrap="square">
            <a:spAutoFit/>
          </a:bodyPr>
          <a:lstStyle/>
          <a:p>
            <a:pPr algn="ctr"/>
            <a:r>
              <a:rPr lang="fr-FR" sz="1600" b="1" dirty="0">
                <a:solidFill>
                  <a:schemeClr val="bg1"/>
                </a:solidFill>
                <a:latin typeface="Calibri" pitchFamily="34" charset="0"/>
              </a:rPr>
              <a:t>SB9-Thomonde</a:t>
            </a:r>
          </a:p>
        </p:txBody>
      </p:sp>
      <p:cxnSp>
        <p:nvCxnSpPr>
          <p:cNvPr id="7" name="Connecteur droit avec flèche 6"/>
          <p:cNvCxnSpPr>
            <a:cxnSpLocks/>
          </p:cNvCxnSpPr>
          <p:nvPr/>
        </p:nvCxnSpPr>
        <p:spPr>
          <a:xfrm flipH="1">
            <a:off x="4879975" y="2762250"/>
            <a:ext cx="3387725" cy="2503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P1080766 (Copier)"/>
          <p:cNvPicPr>
            <a:picLocks noGrp="1" noChangeAspect="1"/>
          </p:cNvPicPr>
          <p:nvPr isPhoto="1"/>
        </p:nvPicPr>
        <p:blipFill>
          <a:blip r:embed="rId2"/>
          <a:srcRect/>
          <a:stretch>
            <a:fillRect/>
          </a:stretch>
        </p:blipFill>
        <p:spPr bwMode="auto">
          <a:xfrm>
            <a:off x="712788" y="788988"/>
            <a:ext cx="7796212" cy="5848350"/>
          </a:xfrm>
          <a:prstGeom prst="rect">
            <a:avLst/>
          </a:prstGeom>
          <a:noFill/>
          <a:ln w="9525">
            <a:noFill/>
            <a:miter lim="800000"/>
            <a:headEnd/>
            <a:tailEnd/>
          </a:ln>
        </p:spPr>
      </p:pic>
      <p:sp>
        <p:nvSpPr>
          <p:cNvPr id="16386" name="ZoneTexte 2"/>
          <p:cNvSpPr txBox="1">
            <a:spLocks noChangeArrowheads="1"/>
          </p:cNvSpPr>
          <p:nvPr/>
        </p:nvSpPr>
        <p:spPr bwMode="auto">
          <a:xfrm>
            <a:off x="1270000" y="193675"/>
            <a:ext cx="10202863" cy="339725"/>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 Chantier pédagogique N°13</a:t>
            </a:r>
          </a:p>
        </p:txBody>
      </p:sp>
      <p:sp>
        <p:nvSpPr>
          <p:cNvPr id="16387" name="ZoneTexte 3"/>
          <p:cNvSpPr txBox="1">
            <a:spLocks noChangeArrowheads="1"/>
          </p:cNvSpPr>
          <p:nvPr/>
        </p:nvSpPr>
        <p:spPr bwMode="auto">
          <a:xfrm>
            <a:off x="8769350" y="5861050"/>
            <a:ext cx="3214688" cy="585788"/>
          </a:xfrm>
          <a:prstGeom prst="rect">
            <a:avLst/>
          </a:prstGeom>
          <a:noFill/>
          <a:ln w="9525">
            <a:noFill/>
            <a:miter lim="800000"/>
            <a:headEnd/>
            <a:tailEnd/>
          </a:ln>
        </p:spPr>
        <p:txBody>
          <a:bodyPr>
            <a:spAutoFit/>
          </a:bodyPr>
          <a:lstStyle/>
          <a:p>
            <a:r>
              <a:rPr lang="fr-FR" sz="1600">
                <a:latin typeface="Calibri" pitchFamily="34" charset="0"/>
              </a:rPr>
              <a:t>Le défrichement est régulièrement réalisé en vue d’une mise en culture</a:t>
            </a:r>
          </a:p>
        </p:txBody>
      </p:sp>
      <p:sp>
        <p:nvSpPr>
          <p:cNvPr id="16388" name="ZoneTexte 4"/>
          <p:cNvSpPr txBox="1">
            <a:spLocks noChangeArrowheads="1"/>
          </p:cNvSpPr>
          <p:nvPr/>
        </p:nvSpPr>
        <p:spPr bwMode="auto">
          <a:xfrm>
            <a:off x="8769350" y="2011363"/>
            <a:ext cx="3214688" cy="1323975"/>
          </a:xfrm>
          <a:prstGeom prst="rect">
            <a:avLst/>
          </a:prstGeom>
          <a:noFill/>
          <a:ln w="9525">
            <a:noFill/>
            <a:miter lim="800000"/>
            <a:headEnd/>
            <a:tailEnd/>
          </a:ln>
        </p:spPr>
        <p:txBody>
          <a:bodyPr>
            <a:spAutoFit/>
          </a:bodyPr>
          <a:lstStyle/>
          <a:p>
            <a:r>
              <a:rPr lang="fr-FR" sz="1600">
                <a:latin typeface="Calibri" pitchFamily="34" charset="0"/>
              </a:rPr>
              <a:t>Muret de pierres sèches construit par l’ODBFA  en 1985, restauré par World Vision en 2009.</a:t>
            </a:r>
          </a:p>
          <a:p>
            <a:endParaRPr lang="fr-FR" sz="1600">
              <a:latin typeface="Calibri" pitchFamily="34" charset="0"/>
            </a:endParaRPr>
          </a:p>
          <a:p>
            <a:r>
              <a:rPr lang="fr-FR" sz="1600">
                <a:latin typeface="Calibri" pitchFamily="34" charset="0"/>
              </a:rPr>
              <a:t>Le muret est  détérioré par le bétail.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P1080909 (Copier)"/>
          <p:cNvPicPr>
            <a:picLocks noGrp="1" noChangeAspect="1"/>
          </p:cNvPicPr>
          <p:nvPr isPhoto="1"/>
        </p:nvPicPr>
        <p:blipFill>
          <a:blip r:embed="rId2"/>
          <a:srcRect/>
          <a:stretch>
            <a:fillRect/>
          </a:stretch>
        </p:blipFill>
        <p:spPr bwMode="auto">
          <a:xfrm>
            <a:off x="452438" y="882650"/>
            <a:ext cx="7683500" cy="5764213"/>
          </a:xfrm>
          <a:prstGeom prst="rect">
            <a:avLst/>
          </a:prstGeom>
          <a:noFill/>
          <a:ln w="9525">
            <a:noFill/>
            <a:miter lim="800000"/>
            <a:headEnd/>
            <a:tailEnd/>
          </a:ln>
        </p:spPr>
      </p:pic>
      <p:sp>
        <p:nvSpPr>
          <p:cNvPr id="17410" name="ZoneTexte 2"/>
          <p:cNvSpPr txBox="1">
            <a:spLocks noChangeArrowheads="1"/>
          </p:cNvSpPr>
          <p:nvPr/>
        </p:nvSpPr>
        <p:spPr bwMode="auto">
          <a:xfrm>
            <a:off x="8450263" y="2598738"/>
            <a:ext cx="3081337" cy="1569660"/>
          </a:xfrm>
          <a:prstGeom prst="rect">
            <a:avLst/>
          </a:prstGeom>
          <a:noFill/>
          <a:ln w="9525">
            <a:noFill/>
            <a:miter lim="800000"/>
            <a:headEnd/>
            <a:tailEnd/>
          </a:ln>
        </p:spPr>
        <p:txBody>
          <a:bodyPr>
            <a:spAutoFit/>
          </a:bodyPr>
          <a:lstStyle/>
          <a:p>
            <a:r>
              <a:rPr lang="fr-FR" sz="1600" dirty="0">
                <a:latin typeface="Calibri" pitchFamily="34" charset="0"/>
              </a:rPr>
              <a:t>La façade en aval a été reprise en « grosse » maçonnerie, en laissant des passages pour l’évacuation des eaux de ruissellement.</a:t>
            </a:r>
          </a:p>
          <a:p>
            <a:r>
              <a:rPr lang="fr-FR" sz="1600" dirty="0">
                <a:latin typeface="Calibri" pitchFamily="34" charset="0"/>
              </a:rPr>
              <a:t>Le recru ligneux a été conservé à la base du seuil.</a:t>
            </a:r>
          </a:p>
        </p:txBody>
      </p:sp>
      <p:cxnSp>
        <p:nvCxnSpPr>
          <p:cNvPr id="5" name="Connecteur droit avec flèche 4"/>
          <p:cNvCxnSpPr>
            <a:stCxn id="17410" idx="1"/>
          </p:cNvCxnSpPr>
          <p:nvPr/>
        </p:nvCxnSpPr>
        <p:spPr>
          <a:xfrm flipH="1">
            <a:off x="5130800" y="3383568"/>
            <a:ext cx="3319463" cy="11011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412" name="ZoneTexte 5"/>
          <p:cNvSpPr txBox="1">
            <a:spLocks noChangeArrowheads="1"/>
          </p:cNvSpPr>
          <p:nvPr/>
        </p:nvSpPr>
        <p:spPr bwMode="auto">
          <a:xfrm>
            <a:off x="9153525" y="6265863"/>
            <a:ext cx="1492250" cy="277812"/>
          </a:xfrm>
          <a:prstGeom prst="rect">
            <a:avLst/>
          </a:prstGeom>
          <a:noFill/>
          <a:ln w="9525">
            <a:noFill/>
            <a:miter lim="800000"/>
            <a:headEnd/>
            <a:tailEnd/>
          </a:ln>
        </p:spPr>
        <p:txBody>
          <a:bodyPr>
            <a:spAutoFit/>
          </a:bodyPr>
          <a:lstStyle/>
          <a:p>
            <a:r>
              <a:rPr lang="fr-FR" sz="1200">
                <a:latin typeface="Calibri" pitchFamily="34" charset="0"/>
              </a:rPr>
              <a:t>Photo 15 avril 2016</a:t>
            </a:r>
          </a:p>
        </p:txBody>
      </p:sp>
      <p:sp>
        <p:nvSpPr>
          <p:cNvPr id="17413" name="ZoneTexte 6"/>
          <p:cNvSpPr txBox="1">
            <a:spLocks noChangeArrowheads="1"/>
          </p:cNvSpPr>
          <p:nvPr/>
        </p:nvSpPr>
        <p:spPr bwMode="auto">
          <a:xfrm>
            <a:off x="981075" y="254000"/>
            <a:ext cx="9991725" cy="338138"/>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  Chantier pédagogique N°13</a:t>
            </a:r>
          </a:p>
        </p:txBody>
      </p:sp>
      <p:sp>
        <p:nvSpPr>
          <p:cNvPr id="17414" name="ZoneTexte 7"/>
          <p:cNvSpPr txBox="1">
            <a:spLocks noChangeArrowheads="1"/>
          </p:cNvSpPr>
          <p:nvPr/>
        </p:nvSpPr>
        <p:spPr bwMode="auto">
          <a:xfrm>
            <a:off x="3735388" y="5919788"/>
            <a:ext cx="971550" cy="34607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AVAL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P1080915 (Copier)"/>
          <p:cNvPicPr>
            <a:picLocks noGrp="1" noChangeAspect="1"/>
          </p:cNvPicPr>
          <p:nvPr isPhoto="1"/>
        </p:nvPicPr>
        <p:blipFill>
          <a:blip r:embed="rId2"/>
          <a:srcRect/>
          <a:stretch>
            <a:fillRect/>
          </a:stretch>
        </p:blipFill>
        <p:spPr bwMode="auto">
          <a:xfrm>
            <a:off x="4254500" y="942975"/>
            <a:ext cx="7346950" cy="5510213"/>
          </a:xfrm>
          <a:prstGeom prst="rect">
            <a:avLst/>
          </a:prstGeom>
          <a:noFill/>
          <a:ln w="9525">
            <a:noFill/>
            <a:miter lim="800000"/>
            <a:headEnd/>
            <a:tailEnd/>
          </a:ln>
        </p:spPr>
      </p:pic>
      <p:sp>
        <p:nvSpPr>
          <p:cNvPr id="18434" name="ZoneTexte 2"/>
          <p:cNvSpPr txBox="1">
            <a:spLocks noChangeArrowheads="1"/>
          </p:cNvSpPr>
          <p:nvPr/>
        </p:nvSpPr>
        <p:spPr bwMode="auto">
          <a:xfrm>
            <a:off x="481013" y="4475163"/>
            <a:ext cx="3340100" cy="369887"/>
          </a:xfrm>
          <a:prstGeom prst="rect">
            <a:avLst/>
          </a:prstGeom>
          <a:noFill/>
          <a:ln w="9525">
            <a:noFill/>
            <a:miter lim="800000"/>
            <a:headEnd/>
            <a:tailEnd/>
          </a:ln>
        </p:spPr>
        <p:txBody>
          <a:bodyPr>
            <a:spAutoFit/>
          </a:bodyPr>
          <a:lstStyle/>
          <a:p>
            <a:r>
              <a:rPr lang="fr-FR">
                <a:latin typeface="Calibri" pitchFamily="34" charset="0"/>
              </a:rPr>
              <a:t>Sédiments accumulés en amont</a:t>
            </a:r>
          </a:p>
        </p:txBody>
      </p:sp>
      <p:cxnSp>
        <p:nvCxnSpPr>
          <p:cNvPr id="5" name="Connecteur droit avec flèche 4"/>
          <p:cNvCxnSpPr>
            <a:stCxn id="18434" idx="3"/>
          </p:cNvCxnSpPr>
          <p:nvPr/>
        </p:nvCxnSpPr>
        <p:spPr>
          <a:xfrm flipV="1">
            <a:off x="3821113" y="4475163"/>
            <a:ext cx="1771650" cy="1857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436" name="ZoneTexte 5"/>
          <p:cNvSpPr txBox="1">
            <a:spLocks noChangeArrowheads="1"/>
          </p:cNvSpPr>
          <p:nvPr/>
        </p:nvSpPr>
        <p:spPr bwMode="auto">
          <a:xfrm>
            <a:off x="981075" y="254000"/>
            <a:ext cx="9991725" cy="338138"/>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  Chantier pédagogique N°13</a:t>
            </a:r>
          </a:p>
        </p:txBody>
      </p:sp>
      <p:sp>
        <p:nvSpPr>
          <p:cNvPr id="18437" name="ZoneTexte 6"/>
          <p:cNvSpPr txBox="1">
            <a:spLocks noChangeArrowheads="1"/>
          </p:cNvSpPr>
          <p:nvPr/>
        </p:nvSpPr>
        <p:spPr bwMode="auto">
          <a:xfrm>
            <a:off x="9875838" y="5803900"/>
            <a:ext cx="971550" cy="34607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AVAL</a:t>
            </a:r>
          </a:p>
        </p:txBody>
      </p:sp>
      <p:sp>
        <p:nvSpPr>
          <p:cNvPr id="18438" name="ZoneTexte 7"/>
          <p:cNvSpPr txBox="1">
            <a:spLocks noChangeArrowheads="1"/>
          </p:cNvSpPr>
          <p:nvPr/>
        </p:nvSpPr>
        <p:spPr bwMode="auto">
          <a:xfrm>
            <a:off x="5380038" y="4713288"/>
            <a:ext cx="973137" cy="34607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AMONT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2" descr="IMG-20160502-WA0008 (Copier)"/>
          <p:cNvPicPr>
            <a:picLocks noGrp="1" noChangeAspect="1"/>
          </p:cNvPicPr>
          <p:nvPr isPhoto="1"/>
        </p:nvPicPr>
        <p:blipFill>
          <a:blip r:embed="rId2"/>
          <a:srcRect/>
          <a:stretch>
            <a:fillRect/>
          </a:stretch>
        </p:blipFill>
        <p:spPr bwMode="auto">
          <a:xfrm>
            <a:off x="269875" y="471488"/>
            <a:ext cx="3438525" cy="6107112"/>
          </a:xfrm>
          <a:prstGeom prst="rect">
            <a:avLst/>
          </a:prstGeom>
          <a:noFill/>
          <a:ln w="9525">
            <a:noFill/>
            <a:miter lim="800000"/>
            <a:headEnd/>
            <a:tailEnd/>
          </a:ln>
        </p:spPr>
      </p:pic>
      <p:pic>
        <p:nvPicPr>
          <p:cNvPr id="19458" name="Image 3" descr="IMG-20160502-WA0002 (Copier)"/>
          <p:cNvPicPr>
            <a:picLocks noGrp="1" noChangeAspect="1"/>
          </p:cNvPicPr>
          <p:nvPr isPhoto="1"/>
        </p:nvPicPr>
        <p:blipFill>
          <a:blip r:embed="rId3"/>
          <a:srcRect/>
          <a:stretch>
            <a:fillRect/>
          </a:stretch>
        </p:blipFill>
        <p:spPr bwMode="auto">
          <a:xfrm>
            <a:off x="8602663" y="539750"/>
            <a:ext cx="3362325" cy="5972175"/>
          </a:xfrm>
          <a:prstGeom prst="rect">
            <a:avLst/>
          </a:prstGeom>
          <a:noFill/>
          <a:ln w="9525">
            <a:noFill/>
            <a:miter lim="800000"/>
            <a:headEnd/>
            <a:tailEnd/>
          </a:ln>
        </p:spPr>
      </p:pic>
      <p:sp>
        <p:nvSpPr>
          <p:cNvPr id="19459" name="ZoneTexte 4"/>
          <p:cNvSpPr txBox="1">
            <a:spLocks noChangeArrowheads="1"/>
          </p:cNvSpPr>
          <p:nvPr/>
        </p:nvSpPr>
        <p:spPr bwMode="auto">
          <a:xfrm>
            <a:off x="3868738" y="2079625"/>
            <a:ext cx="4572000" cy="2585323"/>
          </a:xfrm>
          <a:prstGeom prst="rect">
            <a:avLst/>
          </a:prstGeom>
          <a:noFill/>
          <a:ln w="9525">
            <a:noFill/>
            <a:miter lim="800000"/>
            <a:headEnd/>
            <a:tailEnd/>
          </a:ln>
        </p:spPr>
        <p:txBody>
          <a:bodyPr>
            <a:spAutoFit/>
          </a:bodyPr>
          <a:lstStyle/>
          <a:p>
            <a:pPr algn="ctr"/>
            <a:r>
              <a:rPr lang="fr-FR" dirty="0">
                <a:latin typeface="Calibri" pitchFamily="34" charset="0"/>
              </a:rPr>
              <a:t> </a:t>
            </a:r>
            <a:r>
              <a:rPr lang="fr-FR" b="1" dirty="0">
                <a:latin typeface="Calibri" pitchFamily="34" charset="0"/>
              </a:rPr>
              <a:t>RENFORCEMENT DE LA DURABILITE DES SEUILS EN PIERRES SECHES</a:t>
            </a:r>
          </a:p>
          <a:p>
            <a:endParaRPr lang="fr-FR" dirty="0">
              <a:latin typeface="Calibri" pitchFamily="34" charset="0"/>
            </a:endParaRPr>
          </a:p>
          <a:p>
            <a:r>
              <a:rPr lang="fr-FR" dirty="0">
                <a:latin typeface="Calibri" pitchFamily="34" charset="0"/>
              </a:rPr>
              <a:t>Après réfection de la façade aval, une chape de béton a été coulée sur le sommet du seuil, pour fixer les roches et éviter les éboulis. </a:t>
            </a:r>
          </a:p>
          <a:p>
            <a:endParaRPr lang="fr-FR" dirty="0">
              <a:latin typeface="Calibri" pitchFamily="34" charset="0"/>
            </a:endParaRPr>
          </a:p>
          <a:p>
            <a:r>
              <a:rPr lang="fr-FR" dirty="0">
                <a:latin typeface="Calibri" pitchFamily="34" charset="0"/>
              </a:rPr>
              <a:t>Cet ouvrage combine ses effets avec le seuil bassin SB9-Savane Plate en aval. </a:t>
            </a:r>
          </a:p>
        </p:txBody>
      </p:sp>
      <p:sp>
        <p:nvSpPr>
          <p:cNvPr id="19460" name="ZoneTexte 5"/>
          <p:cNvSpPr txBox="1">
            <a:spLocks noChangeArrowheads="1"/>
          </p:cNvSpPr>
          <p:nvPr/>
        </p:nvSpPr>
        <p:spPr bwMode="auto">
          <a:xfrm>
            <a:off x="1030288" y="0"/>
            <a:ext cx="9990137" cy="338138"/>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  Chantier pédagogique N°13</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IMG-20160502-WA0001 (Copier)"/>
          <p:cNvPicPr>
            <a:picLocks noGrp="1" noChangeAspect="1"/>
          </p:cNvPicPr>
          <p:nvPr isPhoto="1"/>
        </p:nvPicPr>
        <p:blipFill>
          <a:blip r:embed="rId2"/>
          <a:srcRect/>
          <a:stretch>
            <a:fillRect/>
          </a:stretch>
        </p:blipFill>
        <p:spPr bwMode="auto">
          <a:xfrm>
            <a:off x="944563" y="468313"/>
            <a:ext cx="3579812" cy="6357937"/>
          </a:xfrm>
          <a:prstGeom prst="rect">
            <a:avLst/>
          </a:prstGeom>
          <a:noFill/>
          <a:ln w="9525">
            <a:noFill/>
            <a:miter lim="800000"/>
            <a:headEnd/>
            <a:tailEnd/>
          </a:ln>
        </p:spPr>
      </p:pic>
      <p:sp>
        <p:nvSpPr>
          <p:cNvPr id="20482" name="ZoneTexte 2"/>
          <p:cNvSpPr txBox="1">
            <a:spLocks noChangeArrowheads="1"/>
          </p:cNvSpPr>
          <p:nvPr/>
        </p:nvSpPr>
        <p:spPr bwMode="auto">
          <a:xfrm>
            <a:off x="5543550" y="2724150"/>
            <a:ext cx="6398514" cy="830997"/>
          </a:xfrm>
          <a:prstGeom prst="rect">
            <a:avLst/>
          </a:prstGeom>
          <a:noFill/>
          <a:ln w="9525">
            <a:noFill/>
            <a:miter lim="800000"/>
            <a:headEnd/>
            <a:tailEnd/>
          </a:ln>
        </p:spPr>
        <p:txBody>
          <a:bodyPr wrap="square">
            <a:spAutoFit/>
          </a:bodyPr>
          <a:lstStyle/>
          <a:p>
            <a:r>
              <a:rPr lang="fr-FR" sz="1600" dirty="0">
                <a:latin typeface="Calibri" pitchFamily="34" charset="0"/>
              </a:rPr>
              <a:t>En amont, les pierres non recouvertes de béton constituent un filtre qui va progressivement se recouvrir d’alluvions où peuvent être mises en place des bananiers plantains.</a:t>
            </a:r>
          </a:p>
        </p:txBody>
      </p:sp>
      <p:cxnSp>
        <p:nvCxnSpPr>
          <p:cNvPr id="5" name="Connecteur droit avec flèche 4"/>
          <p:cNvCxnSpPr>
            <a:cxnSpLocks/>
            <a:stCxn id="20482" idx="1"/>
          </p:cNvCxnSpPr>
          <p:nvPr/>
        </p:nvCxnSpPr>
        <p:spPr>
          <a:xfrm flipH="1">
            <a:off x="3503613" y="3139649"/>
            <a:ext cx="2039937" cy="7290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484" name="ZoneTexte 5"/>
          <p:cNvSpPr txBox="1">
            <a:spLocks noChangeArrowheads="1"/>
          </p:cNvSpPr>
          <p:nvPr/>
        </p:nvSpPr>
        <p:spPr bwMode="auto">
          <a:xfrm>
            <a:off x="933450" y="-23813"/>
            <a:ext cx="9991725" cy="338138"/>
          </a:xfrm>
          <a:prstGeom prst="rect">
            <a:avLst/>
          </a:prstGeom>
          <a:noFill/>
          <a:ln w="9525">
            <a:noFill/>
            <a:miter lim="800000"/>
            <a:headEnd/>
            <a:tailEnd/>
          </a:ln>
        </p:spPr>
        <p:txBody>
          <a:bodyPr>
            <a:spAutoFit/>
          </a:bodyPr>
          <a:lstStyle/>
          <a:p>
            <a:pPr algn="ctr"/>
            <a:r>
              <a:rPr lang="fr-FR" sz="1600">
                <a:latin typeface="Calibri" pitchFamily="34" charset="0"/>
              </a:rPr>
              <a:t>1) Confortement d’un seuil en pierres sèche dans la  Savane Plate -  Chantier pédagogique N°13</a:t>
            </a:r>
          </a:p>
        </p:txBody>
      </p:sp>
      <p:sp>
        <p:nvSpPr>
          <p:cNvPr id="20485" name="ZoneTexte 6"/>
          <p:cNvSpPr txBox="1">
            <a:spLocks noChangeArrowheads="1"/>
          </p:cNvSpPr>
          <p:nvPr/>
        </p:nvSpPr>
        <p:spPr bwMode="auto">
          <a:xfrm>
            <a:off x="5543550" y="4505325"/>
            <a:ext cx="5073650" cy="1323439"/>
          </a:xfrm>
          <a:prstGeom prst="rect">
            <a:avLst/>
          </a:prstGeom>
          <a:noFill/>
          <a:ln w="9525">
            <a:noFill/>
            <a:miter lim="800000"/>
            <a:headEnd/>
            <a:tailEnd/>
          </a:ln>
        </p:spPr>
        <p:txBody>
          <a:bodyPr>
            <a:spAutoFit/>
          </a:bodyPr>
          <a:lstStyle/>
          <a:p>
            <a:r>
              <a:rPr lang="fr-FR" sz="1600" dirty="0">
                <a:latin typeface="Calibri" pitchFamily="34" charset="0"/>
              </a:rPr>
              <a:t>Chape de béton de couverture :  </a:t>
            </a:r>
          </a:p>
          <a:p>
            <a:r>
              <a:rPr lang="fr-FR" sz="1600" dirty="0">
                <a:latin typeface="Calibri" pitchFamily="34" charset="0"/>
              </a:rPr>
              <a:t>Longueur L1 = 19,00 m</a:t>
            </a:r>
          </a:p>
          <a:p>
            <a:r>
              <a:rPr lang="fr-FR" sz="1600" dirty="0">
                <a:latin typeface="Calibri" pitchFamily="34" charset="0"/>
              </a:rPr>
              <a:t>Largeur     L2 =1,00 m</a:t>
            </a:r>
          </a:p>
          <a:p>
            <a:r>
              <a:rPr lang="fr-FR" sz="1600" dirty="0">
                <a:latin typeface="Calibri" pitchFamily="34" charset="0"/>
              </a:rPr>
              <a:t>Epaisseur e = 0,15 m</a:t>
            </a:r>
          </a:p>
          <a:p>
            <a:r>
              <a:rPr lang="fr-FR" sz="1600" dirty="0">
                <a:latin typeface="Calibri" pitchFamily="34" charset="0"/>
              </a:rPr>
              <a:t>Hauteur du seuil </a:t>
            </a:r>
            <a:r>
              <a:rPr lang="fr-FR" sz="1600" dirty="0">
                <a:solidFill>
                  <a:srgbClr val="FF0000"/>
                </a:solidFill>
                <a:latin typeface="Calibri" pitchFamily="34" charset="0"/>
              </a:rPr>
              <a:t>: 1,80 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1" descr="P1080833 (Copier)"/>
          <p:cNvPicPr>
            <a:picLocks noGrp="1" noChangeAspect="1"/>
          </p:cNvPicPr>
          <p:nvPr isPhoto="1"/>
        </p:nvPicPr>
        <p:blipFill>
          <a:blip r:embed="rId2"/>
          <a:srcRect/>
          <a:stretch>
            <a:fillRect/>
          </a:stretch>
        </p:blipFill>
        <p:spPr bwMode="auto">
          <a:xfrm>
            <a:off x="5656263" y="1414463"/>
            <a:ext cx="6243637" cy="4683125"/>
          </a:xfrm>
          <a:prstGeom prst="rect">
            <a:avLst/>
          </a:prstGeom>
          <a:noFill/>
          <a:ln w="9525">
            <a:noFill/>
            <a:miter lim="800000"/>
            <a:headEnd/>
            <a:tailEnd/>
          </a:ln>
        </p:spPr>
      </p:pic>
      <p:sp>
        <p:nvSpPr>
          <p:cNvPr id="35842" name="Rectangle 2"/>
          <p:cNvSpPr>
            <a:spLocks noChangeArrowheads="1"/>
          </p:cNvSpPr>
          <p:nvPr/>
        </p:nvSpPr>
        <p:spPr bwMode="auto">
          <a:xfrm>
            <a:off x="4110038" y="0"/>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 </a:t>
            </a:r>
            <a:r>
              <a:rPr lang="fr-FR" sz="1600" dirty="0">
                <a:latin typeface="Calibri" pitchFamily="34" charset="0"/>
              </a:rPr>
              <a:t>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35843" name="ZoneTexte 3"/>
          <p:cNvSpPr txBox="1">
            <a:spLocks noChangeArrowheads="1"/>
          </p:cNvSpPr>
          <p:nvPr/>
        </p:nvSpPr>
        <p:spPr bwMode="auto">
          <a:xfrm>
            <a:off x="153988" y="1549400"/>
            <a:ext cx="5284787" cy="3046988"/>
          </a:xfrm>
          <a:prstGeom prst="rect">
            <a:avLst/>
          </a:prstGeom>
          <a:noFill/>
          <a:ln w="9525">
            <a:noFill/>
            <a:miter lim="800000"/>
            <a:headEnd/>
            <a:tailEnd/>
          </a:ln>
        </p:spPr>
        <p:txBody>
          <a:bodyPr>
            <a:spAutoFit/>
          </a:bodyPr>
          <a:lstStyle/>
          <a:p>
            <a:pPr algn="ctr"/>
            <a:r>
              <a:rPr lang="fr-FR" sz="1600" dirty="0">
                <a:latin typeface="Calibri" pitchFamily="34" charset="0"/>
              </a:rPr>
              <a:t>Muret provisoire en pierres sèches</a:t>
            </a:r>
          </a:p>
          <a:p>
            <a:endParaRPr lang="fr-FR" sz="1600" dirty="0">
              <a:latin typeface="Calibri" pitchFamily="34" charset="0"/>
            </a:endParaRPr>
          </a:p>
          <a:p>
            <a:r>
              <a:rPr lang="fr-FR" sz="1600" dirty="0">
                <a:latin typeface="Calibri" pitchFamily="34" charset="0"/>
              </a:rPr>
              <a:t>Pour border le radier rive gauche, l’ingénieur ne disposait pas de gabions, ni de ciment, pour faire un muret identique à celui de la rive droite.</a:t>
            </a:r>
          </a:p>
          <a:p>
            <a:endParaRPr lang="fr-FR" sz="1600" dirty="0">
              <a:latin typeface="Calibri" pitchFamily="34" charset="0"/>
            </a:endParaRPr>
          </a:p>
          <a:p>
            <a:r>
              <a:rPr lang="fr-FR" sz="1600" dirty="0">
                <a:latin typeface="Calibri" pitchFamily="34" charset="0"/>
              </a:rPr>
              <a:t>Il a donc construit un muret provisoire en pierres sèches.  Puis, quand il a disposé de nouveaux crédits dans sa caisse d’avance, il l’a remplacé par un muret en maçonnerie.</a:t>
            </a:r>
          </a:p>
          <a:p>
            <a:endParaRPr lang="fr-FR" sz="1600" dirty="0">
              <a:latin typeface="Calibri" pitchFamily="34" charset="0"/>
            </a:endParaRPr>
          </a:p>
          <a:p>
            <a:r>
              <a:rPr lang="fr-FR" sz="1600" dirty="0">
                <a:latin typeface="Calibri" pitchFamily="34" charset="0"/>
              </a:rPr>
              <a:t>La réalisation finale peut être visionnée dans la diapo suivante.</a:t>
            </a:r>
          </a:p>
        </p:txBody>
      </p:sp>
      <p:cxnSp>
        <p:nvCxnSpPr>
          <p:cNvPr id="6" name="Connecteur droit avec flèche 5"/>
          <p:cNvCxnSpPr/>
          <p:nvPr/>
        </p:nvCxnSpPr>
        <p:spPr>
          <a:xfrm>
            <a:off x="4600575" y="1819275"/>
            <a:ext cx="4178300" cy="17605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IMG-20160504-WA0000 (Copier)"/>
          <p:cNvPicPr>
            <a:picLocks noGrp="1" noChangeAspect="1"/>
          </p:cNvPicPr>
          <p:nvPr isPhoto="1"/>
        </p:nvPicPr>
        <p:blipFill>
          <a:blip r:embed="rId2"/>
          <a:srcRect/>
          <a:stretch>
            <a:fillRect/>
          </a:stretch>
        </p:blipFill>
        <p:spPr bwMode="auto">
          <a:xfrm>
            <a:off x="2708275" y="739775"/>
            <a:ext cx="3444875" cy="6118225"/>
          </a:xfrm>
          <a:prstGeom prst="rect">
            <a:avLst/>
          </a:prstGeom>
          <a:noFill/>
          <a:ln w="9525">
            <a:noFill/>
            <a:miter lim="800000"/>
            <a:headEnd/>
            <a:tailEnd/>
          </a:ln>
        </p:spPr>
      </p:pic>
      <p:sp>
        <p:nvSpPr>
          <p:cNvPr id="21506" name="ZoneTexte 3"/>
          <p:cNvSpPr txBox="1">
            <a:spLocks noChangeArrowheads="1"/>
          </p:cNvSpPr>
          <p:nvPr/>
        </p:nvSpPr>
        <p:spPr bwMode="auto">
          <a:xfrm>
            <a:off x="901700" y="71438"/>
            <a:ext cx="9990138" cy="339725"/>
          </a:xfrm>
          <a:prstGeom prst="rect">
            <a:avLst/>
          </a:prstGeom>
          <a:noFill/>
          <a:ln w="9525">
            <a:noFill/>
            <a:miter lim="800000"/>
            <a:headEnd/>
            <a:tailEnd/>
          </a:ln>
        </p:spPr>
        <p:txBody>
          <a:bodyPr>
            <a:spAutoFit/>
          </a:bodyPr>
          <a:lstStyle/>
          <a:p>
            <a:pPr algn="ctr"/>
            <a:r>
              <a:rPr lang="fr-FR" sz="1600">
                <a:latin typeface="Calibri" pitchFamily="34" charset="0"/>
              </a:rPr>
              <a:t>2) Confortement de 2 seuils en pierres sèche dans Ravine Glacis -  Chantier pédagogique N°13</a:t>
            </a:r>
          </a:p>
        </p:txBody>
      </p:sp>
      <p:pic>
        <p:nvPicPr>
          <p:cNvPr id="21507" name="Image 4" descr="IMG-20160504-WA0003 (Copier)"/>
          <p:cNvPicPr>
            <a:picLocks noGrp="1" noChangeAspect="1"/>
          </p:cNvPicPr>
          <p:nvPr isPhoto="1"/>
        </p:nvPicPr>
        <p:blipFill>
          <a:blip r:embed="rId3"/>
          <a:srcRect/>
          <a:stretch>
            <a:fillRect/>
          </a:stretch>
        </p:blipFill>
        <p:spPr bwMode="auto">
          <a:xfrm>
            <a:off x="7977188" y="739775"/>
            <a:ext cx="3444875" cy="6118225"/>
          </a:xfrm>
          <a:prstGeom prst="rect">
            <a:avLst/>
          </a:prstGeom>
          <a:noFill/>
          <a:ln w="9525">
            <a:noFill/>
            <a:miter lim="800000"/>
            <a:headEnd/>
            <a:tailEnd/>
          </a:ln>
        </p:spPr>
      </p:pic>
      <p:sp>
        <p:nvSpPr>
          <p:cNvPr id="21508" name="ZoneTexte 5"/>
          <p:cNvSpPr txBox="1">
            <a:spLocks noChangeArrowheads="1"/>
          </p:cNvSpPr>
          <p:nvPr/>
        </p:nvSpPr>
        <p:spPr bwMode="auto">
          <a:xfrm>
            <a:off x="9326563" y="5445125"/>
            <a:ext cx="973137" cy="34607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AMONT</a:t>
            </a:r>
          </a:p>
        </p:txBody>
      </p:sp>
      <p:sp>
        <p:nvSpPr>
          <p:cNvPr id="21509" name="ZoneTexte 6"/>
          <p:cNvSpPr txBox="1">
            <a:spLocks noChangeArrowheads="1"/>
          </p:cNvSpPr>
          <p:nvPr/>
        </p:nvSpPr>
        <p:spPr bwMode="auto">
          <a:xfrm>
            <a:off x="5410200" y="4090988"/>
            <a:ext cx="973138" cy="34607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AVAL</a:t>
            </a:r>
          </a:p>
        </p:txBody>
      </p:sp>
      <p:sp>
        <p:nvSpPr>
          <p:cNvPr id="21510" name="ZoneTexte 7"/>
          <p:cNvSpPr txBox="1">
            <a:spLocks noChangeArrowheads="1"/>
          </p:cNvSpPr>
          <p:nvPr/>
        </p:nvSpPr>
        <p:spPr bwMode="auto">
          <a:xfrm>
            <a:off x="53975" y="739775"/>
            <a:ext cx="2376488" cy="1846263"/>
          </a:xfrm>
          <a:prstGeom prst="rect">
            <a:avLst/>
          </a:prstGeom>
          <a:noFill/>
          <a:ln w="9525">
            <a:noFill/>
            <a:miter lim="800000"/>
            <a:headEnd/>
            <a:tailEnd/>
          </a:ln>
        </p:spPr>
        <p:txBody>
          <a:bodyPr>
            <a:spAutoFit/>
          </a:bodyPr>
          <a:lstStyle/>
          <a:p>
            <a:r>
              <a:rPr lang="fr-FR" sz="1600">
                <a:latin typeface="Calibri" pitchFamily="34" charset="0"/>
              </a:rPr>
              <a:t>Les roches de la façade en aval sont jointoyées avec un mortier.</a:t>
            </a:r>
          </a:p>
          <a:p>
            <a:endParaRPr lang="fr-FR" sz="1600">
              <a:latin typeface="Calibri" pitchFamily="34" charset="0"/>
            </a:endParaRPr>
          </a:p>
          <a:p>
            <a:r>
              <a:rPr lang="fr-FR" sz="1600">
                <a:latin typeface="Calibri" pitchFamily="34" charset="0"/>
              </a:rPr>
              <a:t>Une chape de béton sur la partie supérieure du seuil fixe les roches.</a:t>
            </a:r>
            <a:r>
              <a:rPr lang="fr-FR">
                <a:latin typeface="Calibri" pitchFamily="34" charset="0"/>
              </a:rPr>
              <a:t>	</a:t>
            </a:r>
          </a:p>
        </p:txBody>
      </p:sp>
      <p:sp>
        <p:nvSpPr>
          <p:cNvPr id="21511" name="ZoneTexte 8"/>
          <p:cNvSpPr txBox="1">
            <a:spLocks noChangeArrowheads="1"/>
          </p:cNvSpPr>
          <p:nvPr/>
        </p:nvSpPr>
        <p:spPr bwMode="auto">
          <a:xfrm>
            <a:off x="6313488" y="2463800"/>
            <a:ext cx="1387475" cy="615950"/>
          </a:xfrm>
          <a:prstGeom prst="rect">
            <a:avLst/>
          </a:prstGeom>
          <a:noFill/>
          <a:ln w="9525">
            <a:noFill/>
            <a:miter lim="800000"/>
            <a:headEnd/>
            <a:tailEnd/>
          </a:ln>
        </p:spPr>
        <p:txBody>
          <a:bodyPr>
            <a:spAutoFit/>
          </a:bodyPr>
          <a:lstStyle/>
          <a:p>
            <a:pPr algn="ctr"/>
            <a:r>
              <a:rPr lang="fr-FR">
                <a:latin typeface="Calibri" pitchFamily="34" charset="0"/>
              </a:rPr>
              <a:t>SEUIL N°1</a:t>
            </a:r>
          </a:p>
          <a:p>
            <a:pPr algn="ctr"/>
            <a:r>
              <a:rPr lang="fr-FR" sz="1600">
                <a:latin typeface="Calibri" pitchFamily="34" charset="0"/>
              </a:rPr>
              <a:t>Ravine Glacis</a:t>
            </a:r>
          </a:p>
        </p:txBody>
      </p:sp>
      <p:sp>
        <p:nvSpPr>
          <p:cNvPr id="21512" name="ZoneTexte 9"/>
          <p:cNvSpPr txBox="1">
            <a:spLocks noChangeArrowheads="1"/>
          </p:cNvSpPr>
          <p:nvPr/>
        </p:nvSpPr>
        <p:spPr bwMode="auto">
          <a:xfrm>
            <a:off x="-3175" y="4264025"/>
            <a:ext cx="5072063" cy="1354138"/>
          </a:xfrm>
          <a:prstGeom prst="rect">
            <a:avLst/>
          </a:prstGeom>
          <a:noFill/>
          <a:ln w="9525">
            <a:noFill/>
            <a:miter lim="800000"/>
            <a:headEnd/>
            <a:tailEnd/>
          </a:ln>
        </p:spPr>
        <p:txBody>
          <a:bodyPr>
            <a:spAutoFit/>
          </a:bodyPr>
          <a:lstStyle/>
          <a:p>
            <a:r>
              <a:rPr lang="fr-FR">
                <a:latin typeface="Calibri" pitchFamily="34" charset="0"/>
              </a:rPr>
              <a:t>C</a:t>
            </a:r>
            <a:r>
              <a:rPr lang="fr-FR" sz="1600">
                <a:latin typeface="Calibri" pitchFamily="34" charset="0"/>
              </a:rPr>
              <a:t>hape de béton de couverture  </a:t>
            </a:r>
          </a:p>
          <a:p>
            <a:r>
              <a:rPr lang="fr-FR" sz="1600">
                <a:latin typeface="Calibri" pitchFamily="34" charset="0"/>
              </a:rPr>
              <a:t>Longueur L1 = 19,00 m</a:t>
            </a:r>
          </a:p>
          <a:p>
            <a:r>
              <a:rPr lang="fr-FR" sz="1600">
                <a:latin typeface="Calibri" pitchFamily="34" charset="0"/>
              </a:rPr>
              <a:t>Largeur     L2 =1,00 m</a:t>
            </a:r>
          </a:p>
          <a:p>
            <a:r>
              <a:rPr lang="fr-FR" sz="1600">
                <a:latin typeface="Calibri" pitchFamily="34" charset="0"/>
              </a:rPr>
              <a:t>Epaisseur e =0,15 m</a:t>
            </a:r>
          </a:p>
          <a:p>
            <a:r>
              <a:rPr lang="fr-FR" sz="1600">
                <a:latin typeface="Calibri" pitchFamily="34" charset="0"/>
              </a:rPr>
              <a:t>Hauteur du seuil = 1,50 m</a:t>
            </a:r>
          </a:p>
        </p:txBody>
      </p:sp>
      <p:sp>
        <p:nvSpPr>
          <p:cNvPr id="21513" name="ZoneTexte 10"/>
          <p:cNvSpPr txBox="1">
            <a:spLocks noChangeArrowheads="1"/>
          </p:cNvSpPr>
          <p:nvPr/>
        </p:nvSpPr>
        <p:spPr bwMode="auto">
          <a:xfrm>
            <a:off x="409575" y="3490913"/>
            <a:ext cx="1385888" cy="615950"/>
          </a:xfrm>
          <a:prstGeom prst="rect">
            <a:avLst/>
          </a:prstGeom>
          <a:noFill/>
          <a:ln w="9525">
            <a:noFill/>
            <a:miter lim="800000"/>
            <a:headEnd/>
            <a:tailEnd/>
          </a:ln>
        </p:spPr>
        <p:txBody>
          <a:bodyPr>
            <a:spAutoFit/>
          </a:bodyPr>
          <a:lstStyle/>
          <a:p>
            <a:pPr algn="ctr"/>
            <a:r>
              <a:rPr lang="fr-FR" dirty="0">
                <a:latin typeface="Calibri" pitchFamily="34" charset="0"/>
              </a:rPr>
              <a:t>SEUIL N°1</a:t>
            </a:r>
          </a:p>
          <a:p>
            <a:pPr algn="ctr"/>
            <a:r>
              <a:rPr lang="fr-FR" sz="1600" dirty="0">
                <a:latin typeface="Calibri" pitchFamily="34" charset="0"/>
              </a:rPr>
              <a:t>Ravine Glacis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IMG-20160504-WA0002 (Copier)"/>
          <p:cNvPicPr>
            <a:picLocks noGrp="1" noChangeAspect="1"/>
          </p:cNvPicPr>
          <p:nvPr isPhoto="1"/>
        </p:nvPicPr>
        <p:blipFill>
          <a:blip r:embed="rId2"/>
          <a:srcRect/>
          <a:stretch>
            <a:fillRect/>
          </a:stretch>
        </p:blipFill>
        <p:spPr bwMode="auto">
          <a:xfrm>
            <a:off x="3435350" y="673100"/>
            <a:ext cx="3411538" cy="6059488"/>
          </a:xfrm>
          <a:prstGeom prst="rect">
            <a:avLst/>
          </a:prstGeom>
          <a:noFill/>
          <a:ln w="9525">
            <a:noFill/>
            <a:miter lim="800000"/>
            <a:headEnd/>
            <a:tailEnd/>
          </a:ln>
        </p:spPr>
      </p:pic>
      <p:sp>
        <p:nvSpPr>
          <p:cNvPr id="22530" name="ZoneTexte 3"/>
          <p:cNvSpPr txBox="1">
            <a:spLocks noChangeArrowheads="1"/>
          </p:cNvSpPr>
          <p:nvPr/>
        </p:nvSpPr>
        <p:spPr bwMode="auto">
          <a:xfrm>
            <a:off x="1022350" y="1681163"/>
            <a:ext cx="1387475" cy="615950"/>
          </a:xfrm>
          <a:prstGeom prst="rect">
            <a:avLst/>
          </a:prstGeom>
          <a:noFill/>
          <a:ln w="9525">
            <a:noFill/>
            <a:miter lim="800000"/>
            <a:headEnd/>
            <a:tailEnd/>
          </a:ln>
        </p:spPr>
        <p:txBody>
          <a:bodyPr>
            <a:spAutoFit/>
          </a:bodyPr>
          <a:lstStyle/>
          <a:p>
            <a:pPr algn="ctr"/>
            <a:r>
              <a:rPr lang="fr-FR">
                <a:latin typeface="Calibri" pitchFamily="34" charset="0"/>
              </a:rPr>
              <a:t>SEUIL N°2</a:t>
            </a:r>
          </a:p>
          <a:p>
            <a:pPr algn="ctr"/>
            <a:r>
              <a:rPr lang="fr-FR" sz="1600">
                <a:latin typeface="Calibri" pitchFamily="34" charset="0"/>
              </a:rPr>
              <a:t>Ravine Glacis</a:t>
            </a:r>
          </a:p>
        </p:txBody>
      </p:sp>
      <p:sp>
        <p:nvSpPr>
          <p:cNvPr id="22531" name="ZoneTexte 4"/>
          <p:cNvSpPr txBox="1">
            <a:spLocks noChangeArrowheads="1"/>
          </p:cNvSpPr>
          <p:nvPr/>
        </p:nvSpPr>
        <p:spPr bwMode="auto">
          <a:xfrm>
            <a:off x="901700" y="71438"/>
            <a:ext cx="9990138" cy="339725"/>
          </a:xfrm>
          <a:prstGeom prst="rect">
            <a:avLst/>
          </a:prstGeom>
          <a:noFill/>
          <a:ln w="9525">
            <a:noFill/>
            <a:miter lim="800000"/>
            <a:headEnd/>
            <a:tailEnd/>
          </a:ln>
        </p:spPr>
        <p:txBody>
          <a:bodyPr>
            <a:spAutoFit/>
          </a:bodyPr>
          <a:lstStyle/>
          <a:p>
            <a:pPr algn="ctr"/>
            <a:r>
              <a:rPr lang="fr-FR" sz="1600">
                <a:latin typeface="Calibri" pitchFamily="34" charset="0"/>
              </a:rPr>
              <a:t>2) Confortement de 2 seuils en pierres sèche dans Ravine Glacis -  Chantier pédagogique N°13</a:t>
            </a:r>
          </a:p>
        </p:txBody>
      </p:sp>
      <p:sp>
        <p:nvSpPr>
          <p:cNvPr id="22532" name="ZoneTexte 5"/>
          <p:cNvSpPr txBox="1">
            <a:spLocks noChangeArrowheads="1"/>
          </p:cNvSpPr>
          <p:nvPr/>
        </p:nvSpPr>
        <p:spPr bwMode="auto">
          <a:xfrm>
            <a:off x="7224713" y="1111250"/>
            <a:ext cx="5708650" cy="339725"/>
          </a:xfrm>
          <a:prstGeom prst="rect">
            <a:avLst/>
          </a:prstGeom>
          <a:noFill/>
          <a:ln w="9525">
            <a:noFill/>
            <a:miter lim="800000"/>
            <a:headEnd/>
            <a:tailEnd/>
          </a:ln>
        </p:spPr>
        <p:txBody>
          <a:bodyPr>
            <a:spAutoFit/>
          </a:bodyPr>
          <a:lstStyle/>
          <a:p>
            <a:r>
              <a:rPr lang="fr-FR" sz="1600">
                <a:latin typeface="Calibri" pitchFamily="34" charset="0"/>
              </a:rPr>
              <a:t>Réhabilitation du seuil construit par World Vision en 2008</a:t>
            </a:r>
          </a:p>
        </p:txBody>
      </p:sp>
      <p:sp>
        <p:nvSpPr>
          <p:cNvPr id="22533" name="ZoneTexte 6"/>
          <p:cNvSpPr txBox="1">
            <a:spLocks noChangeArrowheads="1"/>
          </p:cNvSpPr>
          <p:nvPr/>
        </p:nvSpPr>
        <p:spPr bwMode="auto">
          <a:xfrm>
            <a:off x="7513638" y="3287713"/>
            <a:ext cx="4402137" cy="841375"/>
          </a:xfrm>
          <a:prstGeom prst="rect">
            <a:avLst/>
          </a:prstGeom>
          <a:noFill/>
          <a:ln w="9525">
            <a:noFill/>
            <a:miter lim="800000"/>
            <a:headEnd/>
            <a:tailEnd/>
          </a:ln>
        </p:spPr>
        <p:txBody>
          <a:bodyPr>
            <a:spAutoFit/>
          </a:bodyPr>
          <a:lstStyle/>
          <a:p>
            <a:r>
              <a:rPr lang="fr-FR" sz="1600">
                <a:latin typeface="Calibri" pitchFamily="34" charset="0"/>
              </a:rPr>
              <a:t>Accumulation des sédiments en amont, dans lesquels l’agriculteur Odiel Antoine a l’intention de planter des bananiers.</a:t>
            </a:r>
          </a:p>
        </p:txBody>
      </p:sp>
      <p:cxnSp>
        <p:nvCxnSpPr>
          <p:cNvPr id="9" name="Connecteur droit avec flèche 8"/>
          <p:cNvCxnSpPr/>
          <p:nvPr/>
        </p:nvCxnSpPr>
        <p:spPr>
          <a:xfrm flipH="1" flipV="1">
            <a:off x="5910263" y="3568700"/>
            <a:ext cx="1655762" cy="1349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535" name="ZoneTexte 9"/>
          <p:cNvSpPr txBox="1">
            <a:spLocks noChangeArrowheads="1"/>
          </p:cNvSpPr>
          <p:nvPr/>
        </p:nvSpPr>
        <p:spPr bwMode="auto">
          <a:xfrm>
            <a:off x="8604250" y="6294438"/>
            <a:ext cx="1868488" cy="277812"/>
          </a:xfrm>
          <a:prstGeom prst="rect">
            <a:avLst/>
          </a:prstGeom>
          <a:noFill/>
          <a:ln w="9525">
            <a:noFill/>
            <a:miter lim="800000"/>
            <a:headEnd/>
            <a:tailEnd/>
          </a:ln>
        </p:spPr>
        <p:txBody>
          <a:bodyPr>
            <a:spAutoFit/>
          </a:bodyPr>
          <a:lstStyle/>
          <a:p>
            <a:r>
              <a:rPr lang="fr-FR" sz="1200">
                <a:latin typeface="Calibri" pitchFamily="34" charset="0"/>
              </a:rPr>
              <a:t>Photos Dieulès MOZARD</a:t>
            </a:r>
          </a:p>
        </p:txBody>
      </p:sp>
      <p:sp>
        <p:nvSpPr>
          <p:cNvPr id="22536" name="ZoneTexte 10"/>
          <p:cNvSpPr txBox="1">
            <a:spLocks noChangeArrowheads="1"/>
          </p:cNvSpPr>
          <p:nvPr/>
        </p:nvSpPr>
        <p:spPr bwMode="auto">
          <a:xfrm>
            <a:off x="477838" y="3287713"/>
            <a:ext cx="3060700" cy="1354137"/>
          </a:xfrm>
          <a:prstGeom prst="rect">
            <a:avLst/>
          </a:prstGeom>
          <a:noFill/>
          <a:ln w="9525">
            <a:noFill/>
            <a:miter lim="800000"/>
            <a:headEnd/>
            <a:tailEnd/>
          </a:ln>
        </p:spPr>
        <p:txBody>
          <a:bodyPr>
            <a:spAutoFit/>
          </a:bodyPr>
          <a:lstStyle/>
          <a:p>
            <a:r>
              <a:rPr lang="fr-FR">
                <a:latin typeface="Calibri" pitchFamily="34" charset="0"/>
              </a:rPr>
              <a:t>C</a:t>
            </a:r>
            <a:r>
              <a:rPr lang="fr-FR" sz="1600">
                <a:latin typeface="Calibri" pitchFamily="34" charset="0"/>
              </a:rPr>
              <a:t>hape de béton de couverture  </a:t>
            </a:r>
          </a:p>
          <a:p>
            <a:r>
              <a:rPr lang="fr-FR" sz="1600">
                <a:latin typeface="Calibri" pitchFamily="34" charset="0"/>
              </a:rPr>
              <a:t>Longueur L1 = 13,00 m</a:t>
            </a:r>
          </a:p>
          <a:p>
            <a:r>
              <a:rPr lang="fr-FR" sz="1600">
                <a:latin typeface="Calibri" pitchFamily="34" charset="0"/>
              </a:rPr>
              <a:t>Largeur     L2 =1,00 m</a:t>
            </a:r>
          </a:p>
          <a:p>
            <a:r>
              <a:rPr lang="fr-FR" sz="1600">
                <a:latin typeface="Calibri" pitchFamily="34" charset="0"/>
              </a:rPr>
              <a:t>Epaisseur e =0,15 m</a:t>
            </a:r>
          </a:p>
          <a:p>
            <a:r>
              <a:rPr lang="fr-FR" sz="1600">
                <a:latin typeface="Calibri" pitchFamily="34" charset="0"/>
              </a:rPr>
              <a:t>Hauteur du seuil = 1,30 m</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a:extLst>
              <a:ext uri="{FF2B5EF4-FFF2-40B4-BE49-F238E27FC236}">
                <a16:creationId xmlns:a16="http://schemas.microsoft.com/office/drawing/2014/main" id="{D6BE389B-DC22-91EA-D274-3A9095BB05E0}"/>
              </a:ext>
            </a:extLst>
          </p:cNvPr>
          <p:cNvSpPr txBox="1">
            <a:spLocks noChangeArrowheads="1"/>
          </p:cNvSpPr>
          <p:nvPr/>
        </p:nvSpPr>
        <p:spPr bwMode="auto">
          <a:xfrm>
            <a:off x="2289175" y="2092326"/>
            <a:ext cx="761523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VEGETALISATION  DES BERGES</a:t>
            </a:r>
          </a:p>
          <a:p>
            <a:pPr algn="ctr" eaLnBrk="1" hangingPunct="1">
              <a:spcBef>
                <a:spcPct val="0"/>
              </a:spcBef>
              <a:buFontTx/>
              <a:buNone/>
            </a:pPr>
            <a:r>
              <a:rPr lang="fr-FR" altLang="fr-FR" sz="2800" b="1" dirty="0">
                <a:latin typeface="Calibri" panose="020F0502020204030204" pitchFamily="34" charset="0"/>
              </a:rPr>
              <a:t>Chantiers pédagogiques N°14 </a:t>
            </a:r>
          </a:p>
          <a:p>
            <a:pPr algn="ctr" eaLnBrk="1" hangingPunct="1">
              <a:spcBef>
                <a:spcPct val="0"/>
              </a:spcBef>
              <a:buFontTx/>
              <a:buNone/>
            </a:pPr>
            <a:r>
              <a:rPr lang="fr-FR" altLang="fr-FR" sz="2800" b="1" dirty="0">
                <a:latin typeface="Calibri" panose="020F0502020204030204" pitchFamily="34" charset="0"/>
              </a:rPr>
              <a:t>VégBer14-Thomonde</a:t>
            </a:r>
          </a:p>
          <a:p>
            <a:pPr algn="ctr" eaLnBrk="1" hangingPunct="1">
              <a:spcBef>
                <a:spcPct val="0"/>
              </a:spcBef>
              <a:buFontTx/>
              <a:buNone/>
            </a:pPr>
            <a:r>
              <a:rPr lang="fr-FR" altLang="fr-FR" sz="2800" b="1">
                <a:latin typeface="Calibri" panose="020F0502020204030204" pitchFamily="34" charset="0"/>
              </a:rPr>
              <a:t>VégBer14-Goyave</a:t>
            </a:r>
            <a:endParaRPr lang="fr-FR" altLang="fr-FR" sz="2800" b="1" dirty="0">
              <a:latin typeface="Calibri" panose="020F0502020204030204" pitchFamily="34" charset="0"/>
            </a:endParaRP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 </a:t>
            </a: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endParaRPr lang="fr-FR" altLang="fr-FR" sz="2800" dirty="0">
              <a:latin typeface="Calibri" panose="020F0502020204030204" pitchFamily="34" charset="0"/>
            </a:endParaRPr>
          </a:p>
        </p:txBody>
      </p:sp>
      <p:pic>
        <p:nvPicPr>
          <p:cNvPr id="2051" name="Picture 5" descr="soslogojuillet-[Converti]">
            <a:extLst>
              <a:ext uri="{FF2B5EF4-FFF2-40B4-BE49-F238E27FC236}">
                <a16:creationId xmlns:a16="http://schemas.microsoft.com/office/drawing/2014/main" id="{36343B59-7EB4-E41B-37DC-BF5000BFE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549275"/>
            <a:ext cx="8112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l_fi" descr="http://www.haitilibre.com/images-a/g-6125.jpg">
            <a:extLst>
              <a:ext uri="{FF2B5EF4-FFF2-40B4-BE49-F238E27FC236}">
                <a16:creationId xmlns:a16="http://schemas.microsoft.com/office/drawing/2014/main" id="{0B65679E-3D61-E3CC-9320-274B6DE49D9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8300" y="476250"/>
            <a:ext cx="1189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l_fi" descr="http://www.diplomatie.gouv.fr/fr/IMG/gif/bid.gif">
            <a:extLst>
              <a:ext uri="{FF2B5EF4-FFF2-40B4-BE49-F238E27FC236}">
                <a16:creationId xmlns:a16="http://schemas.microsoft.com/office/drawing/2014/main" id="{647F34CF-DCCE-CCBB-CD15-4A2D7F11382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986714" y="765176"/>
            <a:ext cx="12715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a:extLst>
              <a:ext uri="{FF2B5EF4-FFF2-40B4-BE49-F238E27FC236}">
                <a16:creationId xmlns:a16="http://schemas.microsoft.com/office/drawing/2014/main" id="{47DE34D4-8BA3-DC4B-A6BE-8D22D6791589}"/>
              </a:ext>
            </a:extLst>
          </p:cNvPr>
          <p:cNvSpPr txBox="1">
            <a:spLocks noChangeArrowheads="1"/>
          </p:cNvSpPr>
          <p:nvPr/>
        </p:nvSpPr>
        <p:spPr bwMode="auto">
          <a:xfrm>
            <a:off x="3359150" y="6092825"/>
            <a:ext cx="655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400" i="1">
                <a:solidFill>
                  <a:schemeClr val="accent2"/>
                </a:solidFill>
                <a:latin typeface="Calibri" panose="020F0502020204030204" pitchFamily="34" charset="0"/>
              </a:rPr>
              <a:t>SOS  Enfants sans Frontières 56, rue de Tocqueville  75017 PARIS  </a:t>
            </a:r>
            <a:r>
              <a:rPr lang="fr-FR" altLang="fr-FR" sz="1400" i="1">
                <a:solidFill>
                  <a:schemeClr val="accent2"/>
                </a:solidFill>
                <a:latin typeface="Calibri" panose="020F0502020204030204" pitchFamily="34" charset="0"/>
                <a:hlinkClick r:id="rId7"/>
              </a:rPr>
              <a:t>www.sosesf.org</a:t>
            </a:r>
            <a:endParaRPr lang="fr-FR" altLang="fr-FR" sz="1400" i="1">
              <a:solidFill>
                <a:schemeClr val="accent2"/>
              </a:solidFill>
              <a:latin typeface="Calibri" panose="020F0502020204030204" pitchFamily="34" charset="0"/>
            </a:endParaRPr>
          </a:p>
        </p:txBody>
      </p:sp>
      <p:sp>
        <p:nvSpPr>
          <p:cNvPr id="2055" name="Text Box 9">
            <a:extLst>
              <a:ext uri="{FF2B5EF4-FFF2-40B4-BE49-F238E27FC236}">
                <a16:creationId xmlns:a16="http://schemas.microsoft.com/office/drawing/2014/main" id="{05E50519-635E-32AF-5666-AA8E82C9A37F}"/>
              </a:ext>
            </a:extLst>
          </p:cNvPr>
          <p:cNvSpPr txBox="1">
            <a:spLocks noChangeArrowheads="1"/>
          </p:cNvSpPr>
          <p:nvPr/>
        </p:nvSpPr>
        <p:spPr bwMode="auto">
          <a:xfrm>
            <a:off x="3449639" y="5661025"/>
            <a:ext cx="507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400" i="1">
                <a:latin typeface="Calibri" panose="020F0502020204030204"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869F3A9C-1048-2AD9-538C-D40FF3E8BF8C}"/>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D6E8EA36-2B41-2E55-2DA5-3C4B282297EB}"/>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C45AF328-F1C0-67F5-1B29-291BD11675C4}"/>
              </a:ext>
            </a:extLst>
          </p:cNvPr>
          <p:cNvGraphicFramePr>
            <a:graphicFrameLocks noGrp="1"/>
          </p:cNvGraphicFramePr>
          <p:nvPr>
            <p:extLst>
              <p:ext uri="{D42A27DB-BD31-4B8C-83A1-F6EECF244321}">
                <p14:modId xmlns:p14="http://schemas.microsoft.com/office/powerpoint/2010/main" val="1513455322"/>
              </p:ext>
            </p:extLst>
          </p:nvPr>
        </p:nvGraphicFramePr>
        <p:xfrm>
          <a:off x="367736" y="1997077"/>
          <a:ext cx="11456528" cy="3757756"/>
        </p:xfrm>
        <a:graphic>
          <a:graphicData uri="http://schemas.openxmlformats.org/drawingml/2006/table">
            <a:tbl>
              <a:tblPr firstRow="1" bandRow="1">
                <a:tableStyleId>{2D5ABB26-0587-4C30-8999-92F81FD0307C}</a:tableStyleId>
              </a:tblPr>
              <a:tblGrid>
                <a:gridCol w="2321764">
                  <a:extLst>
                    <a:ext uri="{9D8B030D-6E8A-4147-A177-3AD203B41FA5}">
                      <a16:colId xmlns:a16="http://schemas.microsoft.com/office/drawing/2014/main" val="20000"/>
                    </a:ext>
                  </a:extLst>
                </a:gridCol>
                <a:gridCol w="9134764">
                  <a:extLst>
                    <a:ext uri="{9D8B030D-6E8A-4147-A177-3AD203B41FA5}">
                      <a16:colId xmlns:a16="http://schemas.microsoft.com/office/drawing/2014/main" val="20001"/>
                    </a:ext>
                  </a:extLst>
                </a:gridCol>
              </a:tblGrid>
              <a:tr h="534635">
                <a:tc>
                  <a:txBody>
                    <a:bodyPr/>
                    <a:lstStyle/>
                    <a:p>
                      <a:pPr marL="67945" marR="588010">
                        <a:lnSpc>
                          <a:spcPts val="1260"/>
                        </a:lnSpc>
                        <a:spcBef>
                          <a:spcPts val="45"/>
                        </a:spcBef>
                      </a:pPr>
                      <a:r>
                        <a:rPr sz="1200" b="1" dirty="0">
                          <a:latin typeface="Arial"/>
                          <a:cs typeface="Arial"/>
                        </a:rPr>
                        <a:t>Date</a:t>
                      </a:r>
                      <a:r>
                        <a:rPr sz="1200" b="1" spc="-25" dirty="0">
                          <a:latin typeface="Arial"/>
                          <a:cs typeface="Arial"/>
                        </a:rPr>
                        <a:t> du </a:t>
                      </a:r>
                      <a:r>
                        <a:rPr sz="1200" b="1" spc="-10" dirty="0">
                          <a:latin typeface="Arial"/>
                          <a:cs typeface="Arial"/>
                        </a:rPr>
                        <a:t>Chantier</a:t>
                      </a:r>
                      <a:endParaRPr sz="12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690" algn="just">
                        <a:lnSpc>
                          <a:spcPct val="95800"/>
                        </a:lnSpc>
                      </a:pPr>
                      <a:r>
                        <a:rPr sz="1200" dirty="0">
                          <a:latin typeface="Arial"/>
                          <a:cs typeface="Arial"/>
                        </a:rPr>
                        <a:t>Dates</a:t>
                      </a:r>
                      <a:r>
                        <a:rPr sz="1200" spc="185" dirty="0">
                          <a:latin typeface="Arial"/>
                          <a:cs typeface="Arial"/>
                        </a:rPr>
                        <a:t> </a:t>
                      </a:r>
                      <a:r>
                        <a:rPr sz="1200" dirty="0">
                          <a:latin typeface="Arial"/>
                          <a:cs typeface="Arial"/>
                        </a:rPr>
                        <a:t>de</a:t>
                      </a:r>
                      <a:r>
                        <a:rPr sz="1200" spc="170" dirty="0">
                          <a:latin typeface="Arial"/>
                          <a:cs typeface="Arial"/>
                        </a:rPr>
                        <a:t> </a:t>
                      </a:r>
                      <a:r>
                        <a:rPr sz="1200" dirty="0">
                          <a:latin typeface="Arial"/>
                          <a:cs typeface="Arial"/>
                        </a:rPr>
                        <a:t>mise</a:t>
                      </a:r>
                      <a:r>
                        <a:rPr sz="1200" spc="185" dirty="0">
                          <a:latin typeface="Arial"/>
                          <a:cs typeface="Arial"/>
                        </a:rPr>
                        <a:t> </a:t>
                      </a:r>
                      <a:r>
                        <a:rPr sz="1200" dirty="0">
                          <a:latin typeface="Arial"/>
                          <a:cs typeface="Arial"/>
                        </a:rPr>
                        <a:t>en</a:t>
                      </a:r>
                      <a:r>
                        <a:rPr sz="1200" spc="185" dirty="0">
                          <a:latin typeface="Arial"/>
                          <a:cs typeface="Arial"/>
                        </a:rPr>
                        <a:t> </a:t>
                      </a:r>
                      <a:r>
                        <a:rPr sz="1200" dirty="0">
                          <a:latin typeface="Arial"/>
                          <a:cs typeface="Arial"/>
                        </a:rPr>
                        <a:t>place</a:t>
                      </a:r>
                      <a:r>
                        <a:rPr sz="1200" spc="185" dirty="0">
                          <a:latin typeface="Arial"/>
                          <a:cs typeface="Arial"/>
                        </a:rPr>
                        <a:t> </a:t>
                      </a:r>
                      <a:r>
                        <a:rPr sz="1200" dirty="0">
                          <a:latin typeface="Arial"/>
                          <a:cs typeface="Arial"/>
                        </a:rPr>
                        <a:t>des</a:t>
                      </a:r>
                      <a:r>
                        <a:rPr sz="1200" spc="185" dirty="0">
                          <a:latin typeface="Arial"/>
                          <a:cs typeface="Arial"/>
                        </a:rPr>
                        <a:t> </a:t>
                      </a:r>
                      <a:r>
                        <a:rPr sz="1200" dirty="0">
                          <a:latin typeface="Arial"/>
                          <a:cs typeface="Arial"/>
                        </a:rPr>
                        <a:t>boutures</a:t>
                      </a:r>
                      <a:r>
                        <a:rPr sz="1200" spc="180" dirty="0">
                          <a:latin typeface="Arial"/>
                          <a:cs typeface="Arial"/>
                        </a:rPr>
                        <a:t> </a:t>
                      </a:r>
                      <a:r>
                        <a:rPr sz="1200" dirty="0">
                          <a:latin typeface="Arial"/>
                          <a:cs typeface="Arial"/>
                        </a:rPr>
                        <a:t>de</a:t>
                      </a:r>
                      <a:r>
                        <a:rPr sz="1200" spc="170" dirty="0">
                          <a:latin typeface="Arial"/>
                          <a:cs typeface="Arial"/>
                        </a:rPr>
                        <a:t> </a:t>
                      </a:r>
                      <a:r>
                        <a:rPr sz="1200" dirty="0">
                          <a:latin typeface="Arial"/>
                          <a:cs typeface="Arial"/>
                        </a:rPr>
                        <a:t>roseaux</a:t>
                      </a:r>
                      <a:r>
                        <a:rPr sz="1200" spc="5" dirty="0">
                          <a:latin typeface="Arial"/>
                          <a:cs typeface="Arial"/>
                        </a:rPr>
                        <a:t> </a:t>
                      </a:r>
                      <a:r>
                        <a:rPr sz="1200" dirty="0">
                          <a:latin typeface="Arial"/>
                          <a:cs typeface="Arial"/>
                        </a:rPr>
                        <a:t>:</a:t>
                      </a:r>
                      <a:r>
                        <a:rPr sz="1200" spc="180" dirty="0">
                          <a:latin typeface="Arial"/>
                          <a:cs typeface="Arial"/>
                        </a:rPr>
                        <a:t> </a:t>
                      </a:r>
                      <a:r>
                        <a:rPr sz="1200" spc="-10" dirty="0">
                          <a:latin typeface="Arial"/>
                          <a:cs typeface="Arial"/>
                        </a:rPr>
                        <a:t>mi-</a:t>
                      </a:r>
                      <a:r>
                        <a:rPr sz="1200" dirty="0">
                          <a:latin typeface="Arial"/>
                          <a:cs typeface="Arial"/>
                        </a:rPr>
                        <a:t>mars</a:t>
                      </a:r>
                      <a:r>
                        <a:rPr sz="1200" spc="185" dirty="0">
                          <a:latin typeface="Arial"/>
                          <a:cs typeface="Arial"/>
                        </a:rPr>
                        <a:t> </a:t>
                      </a:r>
                      <a:r>
                        <a:rPr sz="1200" dirty="0">
                          <a:latin typeface="Arial"/>
                          <a:cs typeface="Arial"/>
                        </a:rPr>
                        <a:t>2016.</a:t>
                      </a:r>
                      <a:r>
                        <a:rPr sz="1200" spc="195" dirty="0">
                          <a:latin typeface="Arial"/>
                          <a:cs typeface="Arial"/>
                        </a:rPr>
                        <a:t> </a:t>
                      </a:r>
                      <a:r>
                        <a:rPr sz="1200" spc="-25" dirty="0">
                          <a:latin typeface="Arial"/>
                          <a:cs typeface="Arial"/>
                        </a:rPr>
                        <a:t>La </a:t>
                      </a:r>
                      <a:r>
                        <a:rPr sz="1200" dirty="0">
                          <a:latin typeface="Arial"/>
                          <a:cs typeface="Arial"/>
                        </a:rPr>
                        <a:t>reprise</a:t>
                      </a:r>
                      <a:r>
                        <a:rPr sz="1200" spc="150" dirty="0">
                          <a:latin typeface="Arial"/>
                          <a:cs typeface="Arial"/>
                        </a:rPr>
                        <a:t> </a:t>
                      </a:r>
                      <a:r>
                        <a:rPr sz="1200" dirty="0">
                          <a:latin typeface="Arial"/>
                          <a:cs typeface="Arial"/>
                        </a:rPr>
                        <a:t>des</a:t>
                      </a:r>
                      <a:r>
                        <a:rPr sz="1200" spc="160" dirty="0">
                          <a:latin typeface="Arial"/>
                          <a:cs typeface="Arial"/>
                        </a:rPr>
                        <a:t> </a:t>
                      </a:r>
                      <a:r>
                        <a:rPr sz="1200" dirty="0">
                          <a:latin typeface="Arial"/>
                          <a:cs typeface="Arial"/>
                        </a:rPr>
                        <a:t>boutures</a:t>
                      </a:r>
                      <a:r>
                        <a:rPr sz="1200" spc="155" dirty="0">
                          <a:latin typeface="Arial"/>
                          <a:cs typeface="Arial"/>
                        </a:rPr>
                        <a:t> </a:t>
                      </a:r>
                      <a:r>
                        <a:rPr sz="1200" dirty="0">
                          <a:latin typeface="Arial"/>
                          <a:cs typeface="Arial"/>
                        </a:rPr>
                        <a:t>a</a:t>
                      </a:r>
                      <a:r>
                        <a:rPr sz="1200" spc="145" dirty="0">
                          <a:latin typeface="Arial"/>
                          <a:cs typeface="Arial"/>
                        </a:rPr>
                        <a:t> </a:t>
                      </a:r>
                      <a:r>
                        <a:rPr sz="1200" dirty="0">
                          <a:latin typeface="Arial"/>
                          <a:cs typeface="Arial"/>
                        </a:rPr>
                        <a:t>été</a:t>
                      </a:r>
                      <a:r>
                        <a:rPr sz="1200" spc="160" dirty="0">
                          <a:latin typeface="Arial"/>
                          <a:cs typeface="Arial"/>
                        </a:rPr>
                        <a:t> </a:t>
                      </a:r>
                      <a:r>
                        <a:rPr sz="1200" dirty="0">
                          <a:latin typeface="Arial"/>
                          <a:cs typeface="Arial"/>
                        </a:rPr>
                        <a:t>vérifiée</a:t>
                      </a:r>
                      <a:r>
                        <a:rPr sz="1200" spc="150" dirty="0">
                          <a:latin typeface="Arial"/>
                          <a:cs typeface="Arial"/>
                        </a:rPr>
                        <a:t> </a:t>
                      </a:r>
                      <a:r>
                        <a:rPr sz="1200" dirty="0">
                          <a:latin typeface="Arial"/>
                          <a:cs typeface="Arial"/>
                        </a:rPr>
                        <a:t>le</a:t>
                      </a:r>
                      <a:r>
                        <a:rPr sz="1200" spc="155" dirty="0">
                          <a:latin typeface="Arial"/>
                          <a:cs typeface="Arial"/>
                        </a:rPr>
                        <a:t> </a:t>
                      </a:r>
                      <a:r>
                        <a:rPr sz="1200" dirty="0">
                          <a:latin typeface="Arial"/>
                          <a:cs typeface="Arial"/>
                        </a:rPr>
                        <a:t>28</a:t>
                      </a:r>
                      <a:r>
                        <a:rPr sz="1200" spc="155" dirty="0">
                          <a:latin typeface="Arial"/>
                          <a:cs typeface="Arial"/>
                        </a:rPr>
                        <a:t> </a:t>
                      </a:r>
                      <a:r>
                        <a:rPr sz="1200" dirty="0">
                          <a:latin typeface="Arial"/>
                          <a:cs typeface="Arial"/>
                        </a:rPr>
                        <a:t>avril</a:t>
                      </a:r>
                      <a:r>
                        <a:rPr sz="1200" spc="145" dirty="0">
                          <a:latin typeface="Arial"/>
                          <a:cs typeface="Arial"/>
                        </a:rPr>
                        <a:t> </a:t>
                      </a:r>
                      <a:r>
                        <a:rPr sz="1200" dirty="0">
                          <a:latin typeface="Arial"/>
                          <a:cs typeface="Arial"/>
                        </a:rPr>
                        <a:t>2016.</a:t>
                      </a:r>
                      <a:r>
                        <a:rPr sz="1200" spc="160" dirty="0">
                          <a:latin typeface="Arial"/>
                          <a:cs typeface="Arial"/>
                        </a:rPr>
                        <a:t> </a:t>
                      </a:r>
                      <a:r>
                        <a:rPr sz="1200" dirty="0">
                          <a:latin typeface="Arial"/>
                          <a:cs typeface="Arial"/>
                        </a:rPr>
                        <a:t>La</a:t>
                      </a:r>
                      <a:r>
                        <a:rPr sz="1200" spc="175" dirty="0">
                          <a:latin typeface="Arial"/>
                          <a:cs typeface="Arial"/>
                        </a:rPr>
                        <a:t> </a:t>
                      </a:r>
                      <a:r>
                        <a:rPr sz="1200" dirty="0">
                          <a:latin typeface="Arial"/>
                          <a:cs typeface="Arial"/>
                        </a:rPr>
                        <a:t>protection</a:t>
                      </a:r>
                      <a:r>
                        <a:rPr sz="1200" spc="150" dirty="0">
                          <a:latin typeface="Arial"/>
                          <a:cs typeface="Arial"/>
                        </a:rPr>
                        <a:t> </a:t>
                      </a:r>
                      <a:r>
                        <a:rPr sz="1200" spc="-25" dirty="0">
                          <a:latin typeface="Arial"/>
                          <a:cs typeface="Arial"/>
                        </a:rPr>
                        <a:t>des </a:t>
                      </a:r>
                      <a:r>
                        <a:rPr sz="1200" dirty="0">
                          <a:latin typeface="Arial"/>
                          <a:cs typeface="Arial"/>
                        </a:rPr>
                        <a:t>berges</a:t>
                      </a:r>
                      <a:r>
                        <a:rPr sz="1200" spc="35" dirty="0">
                          <a:latin typeface="Arial"/>
                          <a:cs typeface="Arial"/>
                        </a:rPr>
                        <a:t> </a:t>
                      </a:r>
                      <a:r>
                        <a:rPr sz="1200" dirty="0">
                          <a:latin typeface="Arial"/>
                          <a:cs typeface="Arial"/>
                        </a:rPr>
                        <a:t>traitées</a:t>
                      </a:r>
                      <a:r>
                        <a:rPr sz="1200" spc="45" dirty="0">
                          <a:latin typeface="Arial"/>
                          <a:cs typeface="Arial"/>
                        </a:rPr>
                        <a:t> </a:t>
                      </a:r>
                      <a:r>
                        <a:rPr sz="1200" dirty="0">
                          <a:latin typeface="Arial"/>
                          <a:cs typeface="Arial"/>
                        </a:rPr>
                        <a:t>ne</a:t>
                      </a:r>
                      <a:r>
                        <a:rPr sz="1200" spc="30" dirty="0">
                          <a:latin typeface="Arial"/>
                          <a:cs typeface="Arial"/>
                        </a:rPr>
                        <a:t> </a:t>
                      </a:r>
                      <a:r>
                        <a:rPr sz="1200" dirty="0">
                          <a:latin typeface="Arial"/>
                          <a:cs typeface="Arial"/>
                        </a:rPr>
                        <a:t>sera</a:t>
                      </a:r>
                      <a:r>
                        <a:rPr sz="1200" spc="30" dirty="0">
                          <a:latin typeface="Arial"/>
                          <a:cs typeface="Arial"/>
                        </a:rPr>
                        <a:t> </a:t>
                      </a:r>
                      <a:r>
                        <a:rPr sz="1200" dirty="0">
                          <a:latin typeface="Arial"/>
                          <a:cs typeface="Arial"/>
                        </a:rPr>
                        <a:t>effective</a:t>
                      </a:r>
                      <a:r>
                        <a:rPr sz="1200" spc="40" dirty="0">
                          <a:latin typeface="Arial"/>
                          <a:cs typeface="Arial"/>
                        </a:rPr>
                        <a:t> </a:t>
                      </a:r>
                      <a:r>
                        <a:rPr sz="1200" dirty="0">
                          <a:latin typeface="Arial"/>
                          <a:cs typeface="Arial"/>
                        </a:rPr>
                        <a:t>qu’à</a:t>
                      </a:r>
                      <a:r>
                        <a:rPr sz="1200" spc="45" dirty="0">
                          <a:latin typeface="Arial"/>
                          <a:cs typeface="Arial"/>
                        </a:rPr>
                        <a:t> </a:t>
                      </a:r>
                      <a:r>
                        <a:rPr sz="1200" dirty="0">
                          <a:latin typeface="Arial"/>
                          <a:cs typeface="Arial"/>
                        </a:rPr>
                        <a:t>partir</a:t>
                      </a:r>
                      <a:r>
                        <a:rPr sz="1200" spc="40"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2</a:t>
                      </a:r>
                      <a:r>
                        <a:rPr sz="1200" baseline="31746" dirty="0">
                          <a:latin typeface="Arial"/>
                          <a:cs typeface="Arial"/>
                        </a:rPr>
                        <a:t>ème</a:t>
                      </a:r>
                      <a:r>
                        <a:rPr sz="1200" spc="247" baseline="31746" dirty="0">
                          <a:latin typeface="Arial"/>
                          <a:cs typeface="Arial"/>
                        </a:rPr>
                        <a:t> </a:t>
                      </a:r>
                      <a:r>
                        <a:rPr sz="1200" dirty="0">
                          <a:latin typeface="Arial"/>
                          <a:cs typeface="Arial"/>
                        </a:rPr>
                        <a:t>année</a:t>
                      </a:r>
                      <a:r>
                        <a:rPr sz="1200" spc="45"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mise</a:t>
                      </a:r>
                      <a:r>
                        <a:rPr sz="1200" spc="35" dirty="0">
                          <a:latin typeface="Arial"/>
                          <a:cs typeface="Arial"/>
                        </a:rPr>
                        <a:t> </a:t>
                      </a:r>
                      <a:r>
                        <a:rPr sz="1200" spc="-25" dirty="0">
                          <a:latin typeface="Arial"/>
                          <a:cs typeface="Arial"/>
                        </a:rPr>
                        <a:t>en </a:t>
                      </a:r>
                      <a:r>
                        <a:rPr sz="1200" spc="-10" dirty="0">
                          <a:latin typeface="Arial"/>
                          <a:cs typeface="Arial"/>
                        </a:rPr>
                        <a:t>place.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70728">
                <a:tc>
                  <a:txBody>
                    <a:bodyPr/>
                    <a:lstStyle/>
                    <a:p>
                      <a:pPr marL="67945" marR="255270">
                        <a:lnSpc>
                          <a:spcPts val="1260"/>
                        </a:lnSpc>
                      </a:pPr>
                      <a:r>
                        <a:rPr sz="1200" b="1" spc="-10" dirty="0">
                          <a:latin typeface="Arial"/>
                          <a:cs typeface="Arial"/>
                        </a:rPr>
                        <a:t>Coordonnées </a:t>
                      </a:r>
                      <a:r>
                        <a:rPr sz="1200" b="1" spc="-25" dirty="0">
                          <a:latin typeface="Arial"/>
                          <a:cs typeface="Arial"/>
                        </a:rPr>
                        <a:t>GPS</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200" dirty="0">
                          <a:latin typeface="Arial"/>
                          <a:cs typeface="Arial"/>
                        </a:rPr>
                        <a:t>N</a:t>
                      </a:r>
                      <a:r>
                        <a:rPr sz="1200" spc="-20" dirty="0">
                          <a:latin typeface="Arial"/>
                          <a:cs typeface="Arial"/>
                        </a:rPr>
                        <a:t> </a:t>
                      </a:r>
                      <a:r>
                        <a:rPr sz="1200" dirty="0">
                          <a:latin typeface="Arial"/>
                          <a:cs typeface="Arial"/>
                        </a:rPr>
                        <a:t>18°59’</a:t>
                      </a:r>
                      <a:r>
                        <a:rPr sz="1200" spc="-20" dirty="0">
                          <a:latin typeface="Arial"/>
                          <a:cs typeface="Arial"/>
                        </a:rPr>
                        <a:t> </a:t>
                      </a:r>
                      <a:r>
                        <a:rPr sz="1200" dirty="0">
                          <a:latin typeface="Arial"/>
                          <a:cs typeface="Arial"/>
                        </a:rPr>
                        <a:t>58’’</a:t>
                      </a:r>
                      <a:r>
                        <a:rPr sz="1200" spc="-15" dirty="0">
                          <a:latin typeface="Arial"/>
                          <a:cs typeface="Arial"/>
                        </a:rPr>
                        <a:t> </a:t>
                      </a:r>
                      <a:r>
                        <a:rPr sz="1200" dirty="0">
                          <a:latin typeface="Arial"/>
                          <a:cs typeface="Arial"/>
                        </a:rPr>
                        <a:t>W</a:t>
                      </a:r>
                      <a:r>
                        <a:rPr sz="1200" spc="-20" dirty="0">
                          <a:latin typeface="Arial"/>
                          <a:cs typeface="Arial"/>
                        </a:rPr>
                        <a:t> </a:t>
                      </a:r>
                      <a:r>
                        <a:rPr sz="1200" spc="-10" dirty="0">
                          <a:latin typeface="Arial"/>
                          <a:cs typeface="Arial"/>
                        </a:rPr>
                        <a:t>71°50’42’’</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04517">
                <a:tc>
                  <a:txBody>
                    <a:bodyPr/>
                    <a:lstStyle/>
                    <a:p>
                      <a:pPr marL="67945">
                        <a:lnSpc>
                          <a:spcPts val="1290"/>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8419" algn="just">
                        <a:lnSpc>
                          <a:spcPts val="1260"/>
                        </a:lnSpc>
                      </a:pPr>
                      <a:r>
                        <a:rPr sz="1200" dirty="0">
                          <a:latin typeface="Arial"/>
                          <a:cs typeface="Arial"/>
                        </a:rPr>
                        <a:t>Les</a:t>
                      </a:r>
                      <a:r>
                        <a:rPr sz="1200" spc="285" dirty="0">
                          <a:latin typeface="Arial"/>
                          <a:cs typeface="Arial"/>
                        </a:rPr>
                        <a:t> </a:t>
                      </a:r>
                      <a:r>
                        <a:rPr sz="1200" dirty="0">
                          <a:latin typeface="Arial"/>
                          <a:cs typeface="Arial"/>
                        </a:rPr>
                        <a:t>boutures</a:t>
                      </a:r>
                      <a:r>
                        <a:rPr sz="1200" spc="275" dirty="0">
                          <a:latin typeface="Arial"/>
                          <a:cs typeface="Arial"/>
                        </a:rPr>
                        <a:t> </a:t>
                      </a:r>
                      <a:r>
                        <a:rPr sz="1200" dirty="0">
                          <a:latin typeface="Arial"/>
                          <a:cs typeface="Arial"/>
                        </a:rPr>
                        <a:t>ont</a:t>
                      </a:r>
                      <a:r>
                        <a:rPr sz="1200" spc="285" dirty="0">
                          <a:latin typeface="Arial"/>
                          <a:cs typeface="Arial"/>
                        </a:rPr>
                        <a:t> </a:t>
                      </a:r>
                      <a:r>
                        <a:rPr sz="1200" dirty="0">
                          <a:latin typeface="Arial"/>
                          <a:cs typeface="Arial"/>
                        </a:rPr>
                        <a:t>été</a:t>
                      </a:r>
                      <a:r>
                        <a:rPr sz="1200" spc="275" dirty="0">
                          <a:latin typeface="Arial"/>
                          <a:cs typeface="Arial"/>
                        </a:rPr>
                        <a:t> </a:t>
                      </a:r>
                      <a:r>
                        <a:rPr sz="1200" dirty="0">
                          <a:latin typeface="Arial"/>
                          <a:cs typeface="Arial"/>
                        </a:rPr>
                        <a:t>prélevées</a:t>
                      </a:r>
                      <a:r>
                        <a:rPr sz="1200" spc="290" dirty="0">
                          <a:latin typeface="Arial"/>
                          <a:cs typeface="Arial"/>
                        </a:rPr>
                        <a:t> </a:t>
                      </a:r>
                      <a:r>
                        <a:rPr sz="1200" dirty="0">
                          <a:latin typeface="Arial"/>
                          <a:cs typeface="Arial"/>
                        </a:rPr>
                        <a:t>dans</a:t>
                      </a:r>
                      <a:r>
                        <a:rPr sz="1200" spc="285" dirty="0">
                          <a:latin typeface="Arial"/>
                          <a:cs typeface="Arial"/>
                        </a:rPr>
                        <a:t> </a:t>
                      </a:r>
                      <a:r>
                        <a:rPr sz="1200" dirty="0">
                          <a:latin typeface="Arial"/>
                          <a:cs typeface="Arial"/>
                        </a:rPr>
                        <a:t>l’ancienne</a:t>
                      </a:r>
                      <a:r>
                        <a:rPr sz="1200" spc="290" dirty="0">
                          <a:latin typeface="Arial"/>
                          <a:cs typeface="Arial"/>
                        </a:rPr>
                        <a:t> </a:t>
                      </a:r>
                      <a:r>
                        <a:rPr sz="1200" dirty="0">
                          <a:latin typeface="Arial"/>
                          <a:cs typeface="Arial"/>
                        </a:rPr>
                        <a:t>pépinière</a:t>
                      </a:r>
                      <a:r>
                        <a:rPr sz="1200" spc="275" dirty="0">
                          <a:latin typeface="Arial"/>
                          <a:cs typeface="Arial"/>
                        </a:rPr>
                        <a:t> </a:t>
                      </a:r>
                      <a:r>
                        <a:rPr sz="1200" dirty="0">
                          <a:latin typeface="Arial"/>
                          <a:cs typeface="Arial"/>
                        </a:rPr>
                        <a:t>de</a:t>
                      </a:r>
                      <a:r>
                        <a:rPr sz="1200" spc="275" dirty="0">
                          <a:latin typeface="Arial"/>
                          <a:cs typeface="Arial"/>
                        </a:rPr>
                        <a:t> </a:t>
                      </a:r>
                      <a:r>
                        <a:rPr sz="1200" spc="-10" dirty="0">
                          <a:latin typeface="Arial"/>
                          <a:cs typeface="Arial"/>
                        </a:rPr>
                        <a:t>Zanmi </a:t>
                      </a:r>
                      <a:r>
                        <a:rPr sz="1200" dirty="0">
                          <a:latin typeface="Arial"/>
                          <a:cs typeface="Arial"/>
                        </a:rPr>
                        <a:t>Lasanté</a:t>
                      </a:r>
                      <a:r>
                        <a:rPr sz="1200" spc="75" dirty="0">
                          <a:latin typeface="Arial"/>
                          <a:cs typeface="Arial"/>
                        </a:rPr>
                        <a:t> </a:t>
                      </a:r>
                      <a:r>
                        <a:rPr sz="1200" dirty="0">
                          <a:latin typeface="Arial"/>
                          <a:cs typeface="Arial"/>
                        </a:rPr>
                        <a:t>Paris</a:t>
                      </a:r>
                      <a:r>
                        <a:rPr sz="1200" spc="80" dirty="0">
                          <a:latin typeface="Arial"/>
                          <a:cs typeface="Arial"/>
                        </a:rPr>
                        <a:t> </a:t>
                      </a:r>
                      <a:r>
                        <a:rPr sz="1200" dirty="0">
                          <a:latin typeface="Arial"/>
                          <a:cs typeface="Arial"/>
                        </a:rPr>
                        <a:t>(ZL)</a:t>
                      </a:r>
                      <a:r>
                        <a:rPr sz="1200" spc="85" dirty="0">
                          <a:latin typeface="Arial"/>
                          <a:cs typeface="Arial"/>
                        </a:rPr>
                        <a:t> </a:t>
                      </a:r>
                      <a:r>
                        <a:rPr sz="1200" dirty="0">
                          <a:latin typeface="Arial"/>
                          <a:cs typeface="Arial"/>
                        </a:rPr>
                        <a:t>à</a:t>
                      </a:r>
                      <a:r>
                        <a:rPr sz="1200" spc="80" dirty="0">
                          <a:latin typeface="Arial"/>
                          <a:cs typeface="Arial"/>
                        </a:rPr>
                        <a:t> </a:t>
                      </a:r>
                      <a:r>
                        <a:rPr sz="1200" dirty="0" err="1">
                          <a:latin typeface="Arial"/>
                          <a:cs typeface="Arial"/>
                        </a:rPr>
                        <a:t>Epin</a:t>
                      </a:r>
                      <a:r>
                        <a:rPr lang="fr-FR" sz="1200" spc="75" dirty="0">
                          <a:latin typeface="Arial"/>
                          <a:cs typeface="Arial"/>
                        </a:rPr>
                        <a:t> </a:t>
                      </a:r>
                      <a:r>
                        <a:rPr sz="1200" dirty="0">
                          <a:latin typeface="Arial"/>
                          <a:cs typeface="Arial"/>
                        </a:rPr>
                        <a:t>et</a:t>
                      </a:r>
                      <a:r>
                        <a:rPr sz="1200" spc="90" dirty="0">
                          <a:latin typeface="Arial"/>
                          <a:cs typeface="Arial"/>
                        </a:rPr>
                        <a:t> </a:t>
                      </a:r>
                      <a:r>
                        <a:rPr sz="1200" dirty="0">
                          <a:latin typeface="Arial"/>
                          <a:cs typeface="Arial"/>
                        </a:rPr>
                        <a:t>plantées</a:t>
                      </a:r>
                      <a:r>
                        <a:rPr sz="1200" spc="65" dirty="0">
                          <a:latin typeface="Arial"/>
                          <a:cs typeface="Arial"/>
                        </a:rPr>
                        <a:t> </a:t>
                      </a:r>
                      <a:r>
                        <a:rPr sz="1200" dirty="0">
                          <a:latin typeface="Arial"/>
                          <a:cs typeface="Arial"/>
                        </a:rPr>
                        <a:t>dans</a:t>
                      </a:r>
                      <a:r>
                        <a:rPr sz="1200" spc="80" dirty="0">
                          <a:latin typeface="Arial"/>
                          <a:cs typeface="Arial"/>
                        </a:rPr>
                        <a:t> </a:t>
                      </a:r>
                      <a:r>
                        <a:rPr sz="1200" spc="-25" dirty="0">
                          <a:latin typeface="Arial"/>
                          <a:cs typeface="Arial"/>
                        </a:rPr>
                        <a:t>les </a:t>
                      </a:r>
                      <a:r>
                        <a:rPr sz="1200" dirty="0">
                          <a:latin typeface="Arial"/>
                          <a:cs typeface="Arial"/>
                        </a:rPr>
                        <a:t>talus</a:t>
                      </a:r>
                      <a:r>
                        <a:rPr sz="1200" spc="-2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berges</a:t>
                      </a:r>
                      <a:r>
                        <a:rPr sz="1200" spc="-3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la</a:t>
                      </a:r>
                      <a:r>
                        <a:rPr sz="1200" spc="-30" dirty="0">
                          <a:latin typeface="Arial"/>
                          <a:cs typeface="Arial"/>
                        </a:rPr>
                        <a:t> </a:t>
                      </a:r>
                      <a:r>
                        <a:rPr sz="1200" dirty="0">
                          <a:latin typeface="Arial"/>
                          <a:cs typeface="Arial"/>
                        </a:rPr>
                        <a:t>rivière</a:t>
                      </a:r>
                      <a:r>
                        <a:rPr sz="1200" spc="-15" dirty="0">
                          <a:latin typeface="Arial"/>
                          <a:cs typeface="Arial"/>
                        </a:rPr>
                        <a:t> </a:t>
                      </a:r>
                      <a:r>
                        <a:rPr sz="1200" spc="-10" dirty="0">
                          <a:latin typeface="Arial"/>
                          <a:cs typeface="Arial"/>
                        </a:rPr>
                        <a:t>Thomonde.</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215748">
                <a:tc>
                  <a:txBody>
                    <a:bodyPr/>
                    <a:lstStyle/>
                    <a:p>
                      <a:pPr marL="67945">
                        <a:lnSpc>
                          <a:spcPts val="1245"/>
                        </a:lnSpc>
                      </a:pPr>
                      <a:r>
                        <a:rPr sz="1200" b="1" dirty="0">
                          <a:latin typeface="Arial"/>
                          <a:cs typeface="Arial"/>
                        </a:rPr>
                        <a:t>Choix</a:t>
                      </a:r>
                      <a:r>
                        <a:rPr sz="1200" b="1" spc="-40" dirty="0">
                          <a:latin typeface="Arial"/>
                          <a:cs typeface="Arial"/>
                        </a:rPr>
                        <a:t> </a:t>
                      </a:r>
                      <a:r>
                        <a:rPr sz="1200" b="1" spc="-25" dirty="0">
                          <a:latin typeface="Arial"/>
                          <a:cs typeface="Arial"/>
                        </a:rPr>
                        <a:t>de</a:t>
                      </a:r>
                      <a:r>
                        <a:rPr lang="fr-FR" sz="1200" b="1" spc="-25" dirty="0">
                          <a:latin typeface="Arial"/>
                          <a:cs typeface="Arial"/>
                        </a:rPr>
                        <a:t> </a:t>
                      </a:r>
                      <a:r>
                        <a:rPr sz="1200" b="1" spc="-10" dirty="0" err="1">
                          <a:latin typeface="Arial"/>
                          <a:cs typeface="Arial"/>
                        </a:rPr>
                        <a:t>l’implantation</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325" algn="just">
                        <a:lnSpc>
                          <a:spcPct val="95900"/>
                        </a:lnSpc>
                        <a:spcBef>
                          <a:spcPts val="10"/>
                        </a:spcBef>
                      </a:pPr>
                      <a:r>
                        <a:rPr sz="1200" dirty="0">
                          <a:latin typeface="Arial"/>
                          <a:cs typeface="Arial"/>
                        </a:rPr>
                        <a:t>Les</a:t>
                      </a:r>
                      <a:r>
                        <a:rPr sz="1200" spc="40" dirty="0">
                          <a:latin typeface="Arial"/>
                          <a:cs typeface="Arial"/>
                        </a:rPr>
                        <a:t> </a:t>
                      </a:r>
                      <a:r>
                        <a:rPr sz="1200" dirty="0">
                          <a:latin typeface="Arial"/>
                          <a:cs typeface="Arial"/>
                        </a:rPr>
                        <a:t>sapements</a:t>
                      </a:r>
                      <a:r>
                        <a:rPr sz="1200" spc="30" dirty="0">
                          <a:latin typeface="Arial"/>
                          <a:cs typeface="Arial"/>
                        </a:rPr>
                        <a:t> </a:t>
                      </a:r>
                      <a:r>
                        <a:rPr sz="1200" dirty="0">
                          <a:latin typeface="Arial"/>
                          <a:cs typeface="Arial"/>
                        </a:rPr>
                        <a:t>de</a:t>
                      </a:r>
                      <a:r>
                        <a:rPr sz="1200" spc="40" dirty="0">
                          <a:latin typeface="Arial"/>
                          <a:cs typeface="Arial"/>
                        </a:rPr>
                        <a:t> </a:t>
                      </a:r>
                      <a:r>
                        <a:rPr sz="1200" dirty="0">
                          <a:latin typeface="Arial"/>
                          <a:cs typeface="Arial"/>
                        </a:rPr>
                        <a:t>berges</a:t>
                      </a:r>
                      <a:r>
                        <a:rPr sz="1200" spc="40"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la</a:t>
                      </a:r>
                      <a:r>
                        <a:rPr sz="1200" spc="40" dirty="0">
                          <a:latin typeface="Arial"/>
                          <a:cs typeface="Arial"/>
                        </a:rPr>
                        <a:t> </a:t>
                      </a:r>
                      <a:r>
                        <a:rPr sz="1200" dirty="0">
                          <a:latin typeface="Arial"/>
                          <a:cs typeface="Arial"/>
                        </a:rPr>
                        <a:t>Rivière</a:t>
                      </a:r>
                      <a:r>
                        <a:rPr sz="1200" spc="45" dirty="0">
                          <a:latin typeface="Arial"/>
                          <a:cs typeface="Arial"/>
                        </a:rPr>
                        <a:t> </a:t>
                      </a:r>
                      <a:r>
                        <a:rPr sz="1200" dirty="0">
                          <a:latin typeface="Arial"/>
                          <a:cs typeface="Arial"/>
                        </a:rPr>
                        <a:t>Thomonde</a:t>
                      </a:r>
                      <a:r>
                        <a:rPr sz="1200" spc="35" dirty="0">
                          <a:latin typeface="Arial"/>
                          <a:cs typeface="Arial"/>
                        </a:rPr>
                        <a:t> </a:t>
                      </a:r>
                      <a:r>
                        <a:rPr sz="1200" dirty="0">
                          <a:latin typeface="Arial"/>
                          <a:cs typeface="Arial"/>
                        </a:rPr>
                        <a:t>constituent</a:t>
                      </a:r>
                      <a:r>
                        <a:rPr sz="1200" spc="45" dirty="0">
                          <a:latin typeface="Arial"/>
                          <a:cs typeface="Arial"/>
                        </a:rPr>
                        <a:t> </a:t>
                      </a:r>
                      <a:r>
                        <a:rPr sz="1200" dirty="0">
                          <a:latin typeface="Arial"/>
                          <a:cs typeface="Arial"/>
                        </a:rPr>
                        <a:t>l’une</a:t>
                      </a:r>
                      <a:r>
                        <a:rPr sz="1200" spc="30" dirty="0">
                          <a:latin typeface="Arial"/>
                          <a:cs typeface="Arial"/>
                        </a:rPr>
                        <a:t> </a:t>
                      </a:r>
                      <a:r>
                        <a:rPr sz="1200" spc="-25" dirty="0">
                          <a:latin typeface="Arial"/>
                          <a:cs typeface="Arial"/>
                        </a:rPr>
                        <a:t>des </a:t>
                      </a:r>
                      <a:r>
                        <a:rPr sz="1200" dirty="0">
                          <a:latin typeface="Arial"/>
                          <a:cs typeface="Arial"/>
                        </a:rPr>
                        <a:t>principales</a:t>
                      </a:r>
                      <a:r>
                        <a:rPr sz="1200" spc="-15" dirty="0">
                          <a:latin typeface="Arial"/>
                          <a:cs typeface="Arial"/>
                        </a:rPr>
                        <a:t> </a:t>
                      </a:r>
                      <a:r>
                        <a:rPr sz="1200" dirty="0">
                          <a:latin typeface="Arial"/>
                          <a:cs typeface="Arial"/>
                        </a:rPr>
                        <a:t>causes</a:t>
                      </a:r>
                      <a:r>
                        <a:rPr sz="1200" spc="-15" dirty="0">
                          <a:latin typeface="Arial"/>
                          <a:cs typeface="Arial"/>
                        </a:rPr>
                        <a:t> </a:t>
                      </a:r>
                      <a:r>
                        <a:rPr sz="1200" dirty="0">
                          <a:latin typeface="Arial"/>
                          <a:cs typeface="Arial"/>
                        </a:rPr>
                        <a:t>d’érosion</a:t>
                      </a:r>
                      <a:r>
                        <a:rPr sz="1200" spc="-20" dirty="0">
                          <a:latin typeface="Arial"/>
                          <a:cs typeface="Arial"/>
                        </a:rPr>
                        <a:t> </a:t>
                      </a:r>
                      <a:r>
                        <a:rPr sz="1200" dirty="0">
                          <a:latin typeface="Arial"/>
                          <a:cs typeface="Arial"/>
                        </a:rPr>
                        <a:t>et</a:t>
                      </a:r>
                      <a:r>
                        <a:rPr sz="1200" spc="-10"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transport</a:t>
                      </a:r>
                      <a:r>
                        <a:rPr sz="1200" spc="-1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sédiments</a:t>
                      </a:r>
                      <a:r>
                        <a:rPr sz="1200" spc="-25" dirty="0">
                          <a:latin typeface="Arial"/>
                          <a:cs typeface="Arial"/>
                        </a:rPr>
                        <a:t> </a:t>
                      </a:r>
                      <a:r>
                        <a:rPr sz="1200" dirty="0">
                          <a:latin typeface="Arial"/>
                          <a:cs typeface="Arial"/>
                        </a:rPr>
                        <a:t>vers</a:t>
                      </a:r>
                      <a:r>
                        <a:rPr sz="1200" spc="-25" dirty="0">
                          <a:latin typeface="Arial"/>
                          <a:cs typeface="Arial"/>
                        </a:rPr>
                        <a:t> </a:t>
                      </a:r>
                      <a:r>
                        <a:rPr sz="1200" dirty="0">
                          <a:latin typeface="Arial"/>
                          <a:cs typeface="Arial"/>
                        </a:rPr>
                        <a:t>Péligre.</a:t>
                      </a:r>
                      <a:r>
                        <a:rPr sz="1200" spc="-10" dirty="0">
                          <a:latin typeface="Arial"/>
                          <a:cs typeface="Arial"/>
                        </a:rPr>
                        <a:t> </a:t>
                      </a:r>
                      <a:r>
                        <a:rPr sz="1200" spc="-50" dirty="0">
                          <a:latin typeface="Arial"/>
                          <a:cs typeface="Arial"/>
                        </a:rPr>
                        <a:t>A </a:t>
                      </a:r>
                      <a:r>
                        <a:rPr sz="1200" dirty="0">
                          <a:latin typeface="Arial"/>
                          <a:cs typeface="Arial"/>
                        </a:rPr>
                        <a:t>chaque</a:t>
                      </a:r>
                      <a:r>
                        <a:rPr sz="1200" spc="459" dirty="0">
                          <a:latin typeface="Arial"/>
                          <a:cs typeface="Arial"/>
                        </a:rPr>
                        <a:t> </a:t>
                      </a:r>
                      <a:r>
                        <a:rPr sz="1200" dirty="0">
                          <a:latin typeface="Arial"/>
                          <a:cs typeface="Arial"/>
                        </a:rPr>
                        <a:t>crue,</a:t>
                      </a:r>
                      <a:r>
                        <a:rPr sz="1200" spc="465" dirty="0">
                          <a:latin typeface="Arial"/>
                          <a:cs typeface="Arial"/>
                        </a:rPr>
                        <a:t> </a:t>
                      </a:r>
                      <a:r>
                        <a:rPr sz="1200" dirty="0">
                          <a:latin typeface="Arial"/>
                          <a:cs typeface="Arial"/>
                        </a:rPr>
                        <a:t>les</a:t>
                      </a:r>
                      <a:r>
                        <a:rPr sz="1200" spc="445" dirty="0">
                          <a:latin typeface="Arial"/>
                          <a:cs typeface="Arial"/>
                        </a:rPr>
                        <a:t> </a:t>
                      </a:r>
                      <a:r>
                        <a:rPr sz="1200" dirty="0">
                          <a:latin typeface="Arial"/>
                          <a:cs typeface="Arial"/>
                        </a:rPr>
                        <a:t>sédiments</a:t>
                      </a:r>
                      <a:r>
                        <a:rPr sz="1200" spc="450" dirty="0">
                          <a:latin typeface="Arial"/>
                          <a:cs typeface="Arial"/>
                        </a:rPr>
                        <a:t> </a:t>
                      </a:r>
                      <a:r>
                        <a:rPr sz="1200" dirty="0">
                          <a:latin typeface="Arial"/>
                          <a:cs typeface="Arial"/>
                        </a:rPr>
                        <a:t>anciens</a:t>
                      </a:r>
                      <a:r>
                        <a:rPr sz="1200" spc="459" dirty="0">
                          <a:latin typeface="Arial"/>
                          <a:cs typeface="Arial"/>
                        </a:rPr>
                        <a:t> </a:t>
                      </a:r>
                      <a:r>
                        <a:rPr sz="1200" dirty="0">
                          <a:latin typeface="Arial"/>
                          <a:cs typeface="Arial"/>
                        </a:rPr>
                        <a:t>des</a:t>
                      </a:r>
                      <a:r>
                        <a:rPr sz="1200" spc="450" dirty="0">
                          <a:latin typeface="Arial"/>
                          <a:cs typeface="Arial"/>
                        </a:rPr>
                        <a:t> </a:t>
                      </a:r>
                      <a:r>
                        <a:rPr sz="1200" dirty="0">
                          <a:latin typeface="Arial"/>
                          <a:cs typeface="Arial"/>
                        </a:rPr>
                        <a:t>terrasses</a:t>
                      </a:r>
                      <a:r>
                        <a:rPr sz="1200" spc="465" dirty="0">
                          <a:latin typeface="Arial"/>
                          <a:cs typeface="Arial"/>
                        </a:rPr>
                        <a:t> </a:t>
                      </a:r>
                      <a:r>
                        <a:rPr sz="1200" dirty="0">
                          <a:latin typeface="Arial"/>
                          <a:cs typeface="Arial"/>
                        </a:rPr>
                        <a:t>alluviales</a:t>
                      </a:r>
                      <a:r>
                        <a:rPr sz="1200" spc="459" dirty="0">
                          <a:latin typeface="Arial"/>
                          <a:cs typeface="Arial"/>
                        </a:rPr>
                        <a:t> </a:t>
                      </a:r>
                      <a:r>
                        <a:rPr sz="1200" spc="-20" dirty="0">
                          <a:latin typeface="Arial"/>
                          <a:cs typeface="Arial"/>
                        </a:rPr>
                        <a:t>sont </a:t>
                      </a:r>
                      <a:r>
                        <a:rPr sz="1200" dirty="0">
                          <a:latin typeface="Arial"/>
                          <a:cs typeface="Arial"/>
                        </a:rPr>
                        <a:t>partiellement</a:t>
                      </a:r>
                      <a:r>
                        <a:rPr sz="1200" spc="140" dirty="0">
                          <a:latin typeface="Arial"/>
                          <a:cs typeface="Arial"/>
                        </a:rPr>
                        <a:t> </a:t>
                      </a:r>
                      <a:r>
                        <a:rPr sz="1200" dirty="0">
                          <a:latin typeface="Arial"/>
                          <a:cs typeface="Arial"/>
                        </a:rPr>
                        <a:t>arrachés</a:t>
                      </a:r>
                      <a:r>
                        <a:rPr sz="1200" spc="140" dirty="0">
                          <a:latin typeface="Arial"/>
                          <a:cs typeface="Arial"/>
                        </a:rPr>
                        <a:t> </a:t>
                      </a:r>
                      <a:r>
                        <a:rPr sz="1200" dirty="0">
                          <a:latin typeface="Arial"/>
                          <a:cs typeface="Arial"/>
                        </a:rPr>
                        <a:t>dans</a:t>
                      </a:r>
                      <a:r>
                        <a:rPr sz="1200" spc="155" dirty="0">
                          <a:latin typeface="Arial"/>
                          <a:cs typeface="Arial"/>
                        </a:rPr>
                        <a:t> </a:t>
                      </a:r>
                      <a:r>
                        <a:rPr sz="1200" dirty="0">
                          <a:latin typeface="Arial"/>
                          <a:cs typeface="Arial"/>
                        </a:rPr>
                        <a:t>les</a:t>
                      </a:r>
                      <a:r>
                        <a:rPr sz="1200" spc="145" dirty="0">
                          <a:latin typeface="Arial"/>
                          <a:cs typeface="Arial"/>
                        </a:rPr>
                        <a:t> </a:t>
                      </a:r>
                      <a:r>
                        <a:rPr sz="1200" dirty="0">
                          <a:latin typeface="Arial"/>
                          <a:cs typeface="Arial"/>
                        </a:rPr>
                        <a:t>parties</a:t>
                      </a:r>
                      <a:r>
                        <a:rPr sz="1200" spc="140" dirty="0">
                          <a:latin typeface="Arial"/>
                          <a:cs typeface="Arial"/>
                        </a:rPr>
                        <a:t> </a:t>
                      </a:r>
                      <a:r>
                        <a:rPr sz="1200" dirty="0">
                          <a:latin typeface="Arial"/>
                          <a:cs typeface="Arial"/>
                        </a:rPr>
                        <a:t>convexes</a:t>
                      </a:r>
                      <a:r>
                        <a:rPr sz="1200" spc="155" dirty="0">
                          <a:latin typeface="Arial"/>
                          <a:cs typeface="Arial"/>
                        </a:rPr>
                        <a:t> </a:t>
                      </a:r>
                      <a:r>
                        <a:rPr sz="1200" dirty="0">
                          <a:latin typeface="Arial"/>
                          <a:cs typeface="Arial"/>
                        </a:rPr>
                        <a:t>du</a:t>
                      </a:r>
                      <a:r>
                        <a:rPr sz="1200" spc="150" dirty="0">
                          <a:latin typeface="Arial"/>
                          <a:cs typeface="Arial"/>
                        </a:rPr>
                        <a:t> </a:t>
                      </a:r>
                      <a:r>
                        <a:rPr sz="1200" dirty="0">
                          <a:latin typeface="Arial"/>
                          <a:cs typeface="Arial"/>
                        </a:rPr>
                        <a:t>lit</a:t>
                      </a:r>
                      <a:r>
                        <a:rPr sz="1200" spc="140" dirty="0">
                          <a:latin typeface="Arial"/>
                          <a:cs typeface="Arial"/>
                        </a:rPr>
                        <a:t> </a:t>
                      </a:r>
                      <a:r>
                        <a:rPr sz="1200" dirty="0">
                          <a:latin typeface="Arial"/>
                          <a:cs typeface="Arial"/>
                        </a:rPr>
                        <a:t>de</a:t>
                      </a:r>
                      <a:r>
                        <a:rPr sz="1200" spc="135" dirty="0">
                          <a:latin typeface="Arial"/>
                          <a:cs typeface="Arial"/>
                        </a:rPr>
                        <a:t> </a:t>
                      </a:r>
                      <a:r>
                        <a:rPr sz="1200" dirty="0">
                          <a:latin typeface="Arial"/>
                          <a:cs typeface="Arial"/>
                        </a:rPr>
                        <a:t>la</a:t>
                      </a:r>
                      <a:r>
                        <a:rPr sz="1200" spc="150" dirty="0">
                          <a:latin typeface="Arial"/>
                          <a:cs typeface="Arial"/>
                        </a:rPr>
                        <a:t> </a:t>
                      </a:r>
                      <a:r>
                        <a:rPr sz="1200" dirty="0">
                          <a:latin typeface="Arial"/>
                          <a:cs typeface="Arial"/>
                        </a:rPr>
                        <a:t>rivière</a:t>
                      </a:r>
                      <a:r>
                        <a:rPr sz="1200" spc="140" dirty="0">
                          <a:latin typeface="Arial"/>
                          <a:cs typeface="Arial"/>
                        </a:rPr>
                        <a:t> </a:t>
                      </a:r>
                      <a:r>
                        <a:rPr sz="1200" spc="-25" dirty="0">
                          <a:latin typeface="Arial"/>
                          <a:cs typeface="Arial"/>
                        </a:rPr>
                        <a:t>et </a:t>
                      </a:r>
                      <a:r>
                        <a:rPr sz="1200" dirty="0">
                          <a:latin typeface="Arial"/>
                          <a:cs typeface="Arial"/>
                        </a:rPr>
                        <a:t>charriées</a:t>
                      </a:r>
                      <a:r>
                        <a:rPr sz="1200" spc="-30" dirty="0">
                          <a:latin typeface="Arial"/>
                          <a:cs typeface="Arial"/>
                        </a:rPr>
                        <a:t> </a:t>
                      </a:r>
                      <a:r>
                        <a:rPr sz="1200" dirty="0">
                          <a:latin typeface="Arial"/>
                          <a:cs typeface="Arial"/>
                        </a:rPr>
                        <a:t>en</a:t>
                      </a:r>
                      <a:r>
                        <a:rPr sz="1200" spc="-20" dirty="0">
                          <a:latin typeface="Arial"/>
                          <a:cs typeface="Arial"/>
                        </a:rPr>
                        <a:t> aval.</a:t>
                      </a:r>
                      <a:endParaRPr sz="1200" dirty="0">
                        <a:latin typeface="Arial"/>
                        <a:cs typeface="Arial"/>
                      </a:endParaRPr>
                    </a:p>
                    <a:p>
                      <a:pPr marL="68580" marR="62230">
                        <a:lnSpc>
                          <a:spcPts val="1260"/>
                        </a:lnSpc>
                        <a:spcBef>
                          <a:spcPts val="30"/>
                        </a:spcBef>
                      </a:pPr>
                      <a:r>
                        <a:rPr sz="1200" dirty="0">
                          <a:latin typeface="Arial"/>
                          <a:cs typeface="Arial"/>
                        </a:rPr>
                        <a:t>Le</a:t>
                      </a:r>
                      <a:r>
                        <a:rPr sz="1200" spc="170" dirty="0">
                          <a:latin typeface="Arial"/>
                          <a:cs typeface="Arial"/>
                        </a:rPr>
                        <a:t>  </a:t>
                      </a:r>
                      <a:r>
                        <a:rPr sz="1200" dirty="0">
                          <a:latin typeface="Arial"/>
                          <a:cs typeface="Arial"/>
                        </a:rPr>
                        <a:t>site</a:t>
                      </a:r>
                      <a:r>
                        <a:rPr sz="1200" spc="165" dirty="0">
                          <a:latin typeface="Arial"/>
                          <a:cs typeface="Arial"/>
                        </a:rPr>
                        <a:t>  </a:t>
                      </a:r>
                      <a:r>
                        <a:rPr sz="1200" dirty="0">
                          <a:latin typeface="Arial"/>
                          <a:cs typeface="Arial"/>
                        </a:rPr>
                        <a:t>aménagé</a:t>
                      </a:r>
                      <a:r>
                        <a:rPr sz="1200" spc="165" dirty="0">
                          <a:latin typeface="Arial"/>
                          <a:cs typeface="Arial"/>
                        </a:rPr>
                        <a:t>  </a:t>
                      </a:r>
                      <a:r>
                        <a:rPr sz="1200" dirty="0">
                          <a:latin typeface="Arial"/>
                          <a:cs typeface="Arial"/>
                        </a:rPr>
                        <a:t>a</a:t>
                      </a:r>
                      <a:r>
                        <a:rPr sz="1200" spc="160" dirty="0">
                          <a:latin typeface="Arial"/>
                          <a:cs typeface="Arial"/>
                        </a:rPr>
                        <a:t>  </a:t>
                      </a:r>
                      <a:r>
                        <a:rPr sz="1200" dirty="0">
                          <a:latin typeface="Arial"/>
                          <a:cs typeface="Arial"/>
                        </a:rPr>
                        <a:t>été</a:t>
                      </a:r>
                      <a:r>
                        <a:rPr sz="1200" spc="170" dirty="0">
                          <a:latin typeface="Arial"/>
                          <a:cs typeface="Arial"/>
                        </a:rPr>
                        <a:t>  </a:t>
                      </a:r>
                      <a:r>
                        <a:rPr sz="1200" dirty="0">
                          <a:latin typeface="Arial"/>
                          <a:cs typeface="Arial"/>
                        </a:rPr>
                        <a:t>choisi</a:t>
                      </a:r>
                      <a:r>
                        <a:rPr sz="1200" spc="170" dirty="0">
                          <a:latin typeface="Arial"/>
                          <a:cs typeface="Arial"/>
                        </a:rPr>
                        <a:t>  </a:t>
                      </a:r>
                      <a:r>
                        <a:rPr sz="1200" dirty="0">
                          <a:latin typeface="Arial"/>
                          <a:cs typeface="Arial"/>
                        </a:rPr>
                        <a:t>dans</a:t>
                      </a:r>
                      <a:r>
                        <a:rPr sz="1200" spc="165" dirty="0">
                          <a:latin typeface="Arial"/>
                          <a:cs typeface="Arial"/>
                        </a:rPr>
                        <a:t>  </a:t>
                      </a:r>
                      <a:r>
                        <a:rPr sz="1200" dirty="0">
                          <a:latin typeface="Arial"/>
                          <a:cs typeface="Arial"/>
                        </a:rPr>
                        <a:t>un</a:t>
                      </a:r>
                      <a:r>
                        <a:rPr sz="1200" spc="160" dirty="0">
                          <a:latin typeface="Arial"/>
                          <a:cs typeface="Arial"/>
                        </a:rPr>
                        <a:t>  </a:t>
                      </a:r>
                      <a:r>
                        <a:rPr sz="1200" dirty="0">
                          <a:latin typeface="Arial"/>
                          <a:cs typeface="Arial"/>
                        </a:rPr>
                        <a:t>espace</a:t>
                      </a:r>
                      <a:r>
                        <a:rPr sz="1200" spc="175" dirty="0">
                          <a:latin typeface="Arial"/>
                          <a:cs typeface="Arial"/>
                        </a:rPr>
                        <a:t>  </a:t>
                      </a:r>
                      <a:r>
                        <a:rPr sz="1200" dirty="0">
                          <a:latin typeface="Arial"/>
                          <a:cs typeface="Arial"/>
                        </a:rPr>
                        <a:t>qui</a:t>
                      </a:r>
                      <a:r>
                        <a:rPr sz="1200" spc="160" dirty="0">
                          <a:latin typeface="Arial"/>
                          <a:cs typeface="Arial"/>
                        </a:rPr>
                        <a:t>  </a:t>
                      </a:r>
                      <a:r>
                        <a:rPr sz="1200" dirty="0">
                          <a:latin typeface="Arial"/>
                          <a:cs typeface="Arial"/>
                        </a:rPr>
                        <a:t>avait</a:t>
                      </a:r>
                      <a:r>
                        <a:rPr sz="1200" spc="170" dirty="0">
                          <a:latin typeface="Arial"/>
                          <a:cs typeface="Arial"/>
                        </a:rPr>
                        <a:t>  </a:t>
                      </a:r>
                      <a:r>
                        <a:rPr sz="1200" spc="-25" dirty="0" err="1">
                          <a:latin typeface="Arial"/>
                          <a:cs typeface="Arial"/>
                        </a:rPr>
                        <a:t>été</a:t>
                      </a:r>
                      <a:r>
                        <a:rPr sz="1200" spc="-25" dirty="0">
                          <a:latin typeface="Arial"/>
                          <a:cs typeface="Arial"/>
                        </a:rPr>
                        <a:t> </a:t>
                      </a:r>
                      <a:r>
                        <a:rPr sz="1200" dirty="0" err="1">
                          <a:latin typeface="Arial"/>
                          <a:cs typeface="Arial"/>
                        </a:rPr>
                        <a:t>déstabilisé</a:t>
                      </a:r>
                      <a:r>
                        <a:rPr sz="1200" spc="240" dirty="0">
                          <a:latin typeface="Arial"/>
                          <a:cs typeface="Arial"/>
                        </a:rPr>
                        <a:t> </a:t>
                      </a:r>
                      <a:r>
                        <a:rPr sz="1200" dirty="0">
                          <a:latin typeface="Arial"/>
                          <a:cs typeface="Arial"/>
                        </a:rPr>
                        <a:t>par</a:t>
                      </a:r>
                      <a:r>
                        <a:rPr sz="1200" spc="245" dirty="0">
                          <a:latin typeface="Arial"/>
                          <a:cs typeface="Arial"/>
                        </a:rPr>
                        <a:t> </a:t>
                      </a:r>
                      <a:r>
                        <a:rPr sz="1200" dirty="0">
                          <a:latin typeface="Arial"/>
                          <a:cs typeface="Arial"/>
                        </a:rPr>
                        <a:t>le</a:t>
                      </a:r>
                      <a:r>
                        <a:rPr sz="1200" spc="240" dirty="0">
                          <a:latin typeface="Arial"/>
                          <a:cs typeface="Arial"/>
                        </a:rPr>
                        <a:t> </a:t>
                      </a:r>
                      <a:r>
                        <a:rPr sz="1200" dirty="0">
                          <a:latin typeface="Arial"/>
                          <a:cs typeface="Arial"/>
                        </a:rPr>
                        <a:t>prélèvement</a:t>
                      </a:r>
                      <a:r>
                        <a:rPr sz="1200" spc="235" dirty="0">
                          <a:latin typeface="Arial"/>
                          <a:cs typeface="Arial"/>
                        </a:rPr>
                        <a:t> </a:t>
                      </a:r>
                      <a:r>
                        <a:rPr sz="1200" dirty="0">
                          <a:latin typeface="Arial"/>
                          <a:cs typeface="Arial"/>
                        </a:rPr>
                        <a:t>des</a:t>
                      </a:r>
                      <a:r>
                        <a:rPr sz="1200" spc="235" dirty="0">
                          <a:latin typeface="Arial"/>
                          <a:cs typeface="Arial"/>
                        </a:rPr>
                        <a:t> </a:t>
                      </a:r>
                      <a:r>
                        <a:rPr sz="1200" dirty="0" err="1">
                          <a:latin typeface="Arial"/>
                          <a:cs typeface="Arial"/>
                        </a:rPr>
                        <a:t>matériaux</a:t>
                      </a:r>
                      <a:r>
                        <a:rPr sz="1200" spc="240" dirty="0">
                          <a:latin typeface="Arial"/>
                          <a:cs typeface="Arial"/>
                        </a:rPr>
                        <a:t> </a:t>
                      </a:r>
                      <a:r>
                        <a:rPr sz="1200" spc="-10" dirty="0" err="1">
                          <a:latin typeface="Arial"/>
                          <a:cs typeface="Arial"/>
                        </a:rPr>
                        <a:t>utilisés</a:t>
                      </a:r>
                      <a:r>
                        <a:rPr lang="fr-FR" sz="1200" spc="-10" dirty="0">
                          <a:latin typeface="Arial"/>
                          <a:cs typeface="Arial"/>
                        </a:rPr>
                        <a:t> </a:t>
                      </a:r>
                      <a:r>
                        <a:rPr sz="1200" dirty="0">
                          <a:latin typeface="Arial"/>
                          <a:cs typeface="Arial"/>
                        </a:rPr>
                        <a:t>pour</a:t>
                      </a:r>
                      <a:r>
                        <a:rPr sz="1200" spc="45" dirty="0">
                          <a:latin typeface="Arial"/>
                          <a:cs typeface="Arial"/>
                        </a:rPr>
                        <a:t> </a:t>
                      </a:r>
                      <a:r>
                        <a:rPr sz="1200" dirty="0">
                          <a:latin typeface="Arial"/>
                          <a:cs typeface="Arial"/>
                        </a:rPr>
                        <a:t>construire</a:t>
                      </a:r>
                      <a:r>
                        <a:rPr sz="1200" spc="45" dirty="0">
                          <a:latin typeface="Arial"/>
                          <a:cs typeface="Arial"/>
                        </a:rPr>
                        <a:t> </a:t>
                      </a:r>
                      <a:r>
                        <a:rPr sz="1200" dirty="0">
                          <a:latin typeface="Arial"/>
                          <a:cs typeface="Arial"/>
                        </a:rPr>
                        <a:t>la</a:t>
                      </a:r>
                      <a:r>
                        <a:rPr sz="1200" spc="50" dirty="0">
                          <a:latin typeface="Arial"/>
                          <a:cs typeface="Arial"/>
                        </a:rPr>
                        <a:t> </a:t>
                      </a:r>
                      <a:r>
                        <a:rPr sz="1200" dirty="0">
                          <a:latin typeface="Arial"/>
                          <a:cs typeface="Arial"/>
                        </a:rPr>
                        <a:t>route</a:t>
                      </a:r>
                      <a:r>
                        <a:rPr sz="1200" spc="35" dirty="0">
                          <a:latin typeface="Arial"/>
                          <a:cs typeface="Arial"/>
                        </a:rPr>
                        <a:t> </a:t>
                      </a:r>
                      <a:r>
                        <a:rPr sz="1200" dirty="0">
                          <a:latin typeface="Arial"/>
                          <a:cs typeface="Arial"/>
                        </a:rPr>
                        <a:t>Nationale</a:t>
                      </a:r>
                      <a:r>
                        <a:rPr sz="1200" spc="55" dirty="0">
                          <a:latin typeface="Arial"/>
                          <a:cs typeface="Arial"/>
                        </a:rPr>
                        <a:t> </a:t>
                      </a:r>
                      <a:r>
                        <a:rPr sz="1200" dirty="0">
                          <a:latin typeface="Arial"/>
                          <a:cs typeface="Arial"/>
                        </a:rPr>
                        <a:t>3.</a:t>
                      </a:r>
                      <a:r>
                        <a:rPr sz="1200" spc="50" dirty="0">
                          <a:latin typeface="Arial"/>
                          <a:cs typeface="Arial"/>
                        </a:rPr>
                        <a:t> </a:t>
                      </a:r>
                      <a:r>
                        <a:rPr sz="1200" dirty="0">
                          <a:latin typeface="Arial"/>
                          <a:cs typeface="Arial"/>
                        </a:rPr>
                        <a:t>Compte</a:t>
                      </a:r>
                      <a:r>
                        <a:rPr sz="1200" spc="40" dirty="0">
                          <a:latin typeface="Arial"/>
                          <a:cs typeface="Arial"/>
                        </a:rPr>
                        <a:t> </a:t>
                      </a:r>
                      <a:r>
                        <a:rPr sz="1200" dirty="0">
                          <a:latin typeface="Arial"/>
                          <a:cs typeface="Arial"/>
                        </a:rPr>
                        <a:t>tenu</a:t>
                      </a:r>
                      <a:r>
                        <a:rPr sz="1200" spc="5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délai</a:t>
                      </a:r>
                      <a:r>
                        <a:rPr sz="1200" spc="50" dirty="0">
                          <a:latin typeface="Arial"/>
                          <a:cs typeface="Arial"/>
                        </a:rPr>
                        <a:t> </a:t>
                      </a:r>
                      <a:r>
                        <a:rPr sz="1200" dirty="0" err="1">
                          <a:latin typeface="Arial"/>
                          <a:cs typeface="Arial"/>
                        </a:rPr>
                        <a:t>nécessaire</a:t>
                      </a:r>
                      <a:r>
                        <a:rPr sz="1200" spc="50" dirty="0">
                          <a:latin typeface="Arial"/>
                          <a:cs typeface="Arial"/>
                        </a:rPr>
                        <a:t> </a:t>
                      </a:r>
                      <a:r>
                        <a:rPr sz="1200" spc="-50" dirty="0">
                          <a:latin typeface="Arial"/>
                          <a:cs typeface="Arial"/>
                        </a:rPr>
                        <a:t>à</a:t>
                      </a:r>
                      <a:r>
                        <a:rPr lang="fr-FR" sz="1200" spc="-50" dirty="0">
                          <a:latin typeface="Arial"/>
                          <a:cs typeface="Arial"/>
                        </a:rPr>
                        <a:t> </a:t>
                      </a:r>
                      <a:r>
                        <a:rPr sz="1200" dirty="0" err="1">
                          <a:latin typeface="Arial"/>
                          <a:cs typeface="Arial"/>
                        </a:rPr>
                        <a:t>l’installation</a:t>
                      </a:r>
                      <a:r>
                        <a:rPr sz="1200" spc="290" dirty="0">
                          <a:latin typeface="Arial"/>
                          <a:cs typeface="Arial"/>
                        </a:rPr>
                        <a:t> </a:t>
                      </a:r>
                      <a:r>
                        <a:rPr sz="1200" dirty="0">
                          <a:latin typeface="Arial"/>
                          <a:cs typeface="Arial"/>
                        </a:rPr>
                        <a:t>des</a:t>
                      </a:r>
                      <a:r>
                        <a:rPr sz="1200" spc="300" dirty="0">
                          <a:latin typeface="Arial"/>
                          <a:cs typeface="Arial"/>
                        </a:rPr>
                        <a:t> </a:t>
                      </a:r>
                      <a:r>
                        <a:rPr sz="1200" dirty="0">
                          <a:latin typeface="Arial"/>
                          <a:cs typeface="Arial"/>
                        </a:rPr>
                        <a:t>plantes,</a:t>
                      </a:r>
                      <a:r>
                        <a:rPr sz="1200" spc="305" dirty="0">
                          <a:latin typeface="Arial"/>
                          <a:cs typeface="Arial"/>
                        </a:rPr>
                        <a:t> </a:t>
                      </a:r>
                      <a:r>
                        <a:rPr sz="1200" dirty="0">
                          <a:latin typeface="Arial"/>
                          <a:cs typeface="Arial"/>
                        </a:rPr>
                        <a:t>il</a:t>
                      </a:r>
                      <a:r>
                        <a:rPr sz="1200" spc="280" dirty="0">
                          <a:latin typeface="Arial"/>
                          <a:cs typeface="Arial"/>
                        </a:rPr>
                        <a:t> </a:t>
                      </a:r>
                      <a:r>
                        <a:rPr sz="1200" dirty="0">
                          <a:latin typeface="Arial"/>
                          <a:cs typeface="Arial"/>
                        </a:rPr>
                        <a:t>sera</a:t>
                      </a:r>
                      <a:r>
                        <a:rPr sz="1200" spc="285" dirty="0">
                          <a:latin typeface="Arial"/>
                          <a:cs typeface="Arial"/>
                        </a:rPr>
                        <a:t> </a:t>
                      </a:r>
                      <a:r>
                        <a:rPr sz="1200" dirty="0">
                          <a:latin typeface="Arial"/>
                          <a:cs typeface="Arial"/>
                        </a:rPr>
                        <a:t>nécessaire</a:t>
                      </a:r>
                      <a:r>
                        <a:rPr sz="1200" spc="285" dirty="0">
                          <a:latin typeface="Arial"/>
                          <a:cs typeface="Arial"/>
                        </a:rPr>
                        <a:t> </a:t>
                      </a:r>
                      <a:r>
                        <a:rPr sz="1200" dirty="0">
                          <a:latin typeface="Arial"/>
                          <a:cs typeface="Arial"/>
                        </a:rPr>
                        <a:t>d’assurer</a:t>
                      </a:r>
                      <a:r>
                        <a:rPr sz="1200" spc="290" dirty="0">
                          <a:latin typeface="Arial"/>
                          <a:cs typeface="Arial"/>
                        </a:rPr>
                        <a:t> </a:t>
                      </a:r>
                      <a:r>
                        <a:rPr sz="1200" dirty="0">
                          <a:latin typeface="Arial"/>
                          <a:cs typeface="Arial"/>
                        </a:rPr>
                        <a:t>un</a:t>
                      </a:r>
                      <a:r>
                        <a:rPr sz="1200" spc="290" dirty="0">
                          <a:latin typeface="Arial"/>
                          <a:cs typeface="Arial"/>
                        </a:rPr>
                        <a:t> </a:t>
                      </a:r>
                      <a:r>
                        <a:rPr sz="1200" dirty="0">
                          <a:latin typeface="Arial"/>
                          <a:cs typeface="Arial"/>
                        </a:rPr>
                        <a:t>suivi</a:t>
                      </a:r>
                      <a:r>
                        <a:rPr sz="1200" spc="280" dirty="0">
                          <a:latin typeface="Arial"/>
                          <a:cs typeface="Arial"/>
                        </a:rPr>
                        <a:t> </a:t>
                      </a:r>
                      <a:r>
                        <a:rPr sz="1200" dirty="0">
                          <a:latin typeface="Arial"/>
                          <a:cs typeface="Arial"/>
                        </a:rPr>
                        <a:t>de</a:t>
                      </a:r>
                      <a:r>
                        <a:rPr sz="1200" spc="285" dirty="0">
                          <a:latin typeface="Arial"/>
                          <a:cs typeface="Arial"/>
                        </a:rPr>
                        <a:t> </a:t>
                      </a:r>
                      <a:r>
                        <a:rPr sz="1200" spc="-25" dirty="0">
                          <a:latin typeface="Arial"/>
                          <a:cs typeface="Arial"/>
                        </a:rPr>
                        <a:t>la</a:t>
                      </a:r>
                      <a:r>
                        <a:rPr lang="fr-FR" sz="1200" spc="-25" dirty="0">
                          <a:latin typeface="Arial"/>
                          <a:cs typeface="Arial"/>
                        </a:rPr>
                        <a:t> </a:t>
                      </a:r>
                      <a:r>
                        <a:rPr sz="1200" dirty="0" err="1">
                          <a:latin typeface="Arial"/>
                          <a:cs typeface="Arial"/>
                        </a:rPr>
                        <a:t>végétalisation</a:t>
                      </a:r>
                      <a:r>
                        <a:rPr sz="1200" spc="-25" dirty="0">
                          <a:latin typeface="Arial"/>
                          <a:cs typeface="Arial"/>
                        </a:rPr>
                        <a:t> </a:t>
                      </a:r>
                      <a:r>
                        <a:rPr sz="1200" dirty="0">
                          <a:latin typeface="Arial"/>
                          <a:cs typeface="Arial"/>
                        </a:rPr>
                        <a:t>sur</a:t>
                      </a:r>
                      <a:r>
                        <a:rPr sz="1200" spc="-15" dirty="0">
                          <a:latin typeface="Arial"/>
                          <a:cs typeface="Arial"/>
                        </a:rPr>
                        <a:t> </a:t>
                      </a:r>
                      <a:r>
                        <a:rPr sz="1200" dirty="0">
                          <a:latin typeface="Arial"/>
                          <a:cs typeface="Arial"/>
                        </a:rPr>
                        <a:t>2</a:t>
                      </a:r>
                      <a:r>
                        <a:rPr sz="1200" spc="-30" dirty="0">
                          <a:latin typeface="Arial"/>
                          <a:cs typeface="Arial"/>
                        </a:rPr>
                        <a:t> </a:t>
                      </a:r>
                      <a:r>
                        <a:rPr sz="1200" dirty="0">
                          <a:latin typeface="Arial"/>
                          <a:cs typeface="Arial"/>
                        </a:rPr>
                        <a:t>ans</a:t>
                      </a:r>
                      <a:r>
                        <a:rPr sz="1200" spc="-30" dirty="0">
                          <a:latin typeface="Arial"/>
                          <a:cs typeface="Arial"/>
                        </a:rPr>
                        <a:t> </a:t>
                      </a:r>
                      <a:r>
                        <a:rPr sz="1200" dirty="0">
                          <a:latin typeface="Arial"/>
                          <a:cs typeface="Arial"/>
                        </a:rPr>
                        <a:t>au</a:t>
                      </a:r>
                      <a:r>
                        <a:rPr sz="1200" spc="-25" dirty="0">
                          <a:latin typeface="Arial"/>
                          <a:cs typeface="Arial"/>
                        </a:rPr>
                        <a:t> </a:t>
                      </a:r>
                      <a:r>
                        <a:rPr sz="1200" spc="-10" dirty="0">
                          <a:latin typeface="Arial"/>
                          <a:cs typeface="Arial"/>
                        </a:rPr>
                        <a:t>moins.</a:t>
                      </a:r>
                      <a:endParaRPr sz="1200" dirty="0">
                        <a:latin typeface="Arial"/>
                        <a:cs typeface="Arial"/>
                      </a:endParaRPr>
                    </a:p>
                    <a:p>
                      <a:pPr marL="68580" marR="62230">
                        <a:lnSpc>
                          <a:spcPts val="1260"/>
                        </a:lnSpc>
                      </a:pPr>
                      <a:r>
                        <a:rPr sz="1200" dirty="0">
                          <a:latin typeface="Arial"/>
                          <a:cs typeface="Arial"/>
                        </a:rPr>
                        <a:t>Ces pratiques</a:t>
                      </a:r>
                      <a:r>
                        <a:rPr sz="1200" spc="-1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protection</a:t>
                      </a:r>
                      <a:r>
                        <a:rPr sz="1200" spc="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berges</a:t>
                      </a:r>
                      <a:r>
                        <a:rPr sz="1200" spc="-10" dirty="0">
                          <a:latin typeface="Arial"/>
                          <a:cs typeface="Arial"/>
                        </a:rPr>
                        <a:t> </a:t>
                      </a:r>
                      <a:r>
                        <a:rPr sz="1200" dirty="0">
                          <a:latin typeface="Arial"/>
                          <a:cs typeface="Arial"/>
                        </a:rPr>
                        <a:t>devraient</a:t>
                      </a:r>
                      <a:r>
                        <a:rPr sz="1200" spc="-10" dirty="0">
                          <a:latin typeface="Arial"/>
                          <a:cs typeface="Arial"/>
                        </a:rPr>
                        <a:t> </a:t>
                      </a:r>
                      <a:r>
                        <a:rPr sz="1200" dirty="0">
                          <a:latin typeface="Arial"/>
                          <a:cs typeface="Arial"/>
                        </a:rPr>
                        <a:t>être</a:t>
                      </a:r>
                      <a:r>
                        <a:rPr sz="1200" spc="-15" dirty="0">
                          <a:latin typeface="Arial"/>
                          <a:cs typeface="Arial"/>
                        </a:rPr>
                        <a:t> </a:t>
                      </a:r>
                      <a:r>
                        <a:rPr sz="1200" dirty="0">
                          <a:latin typeface="Arial"/>
                          <a:cs typeface="Arial"/>
                        </a:rPr>
                        <a:t>répliquées</a:t>
                      </a:r>
                      <a:r>
                        <a:rPr sz="1200" spc="-10" dirty="0">
                          <a:latin typeface="Arial"/>
                          <a:cs typeface="Arial"/>
                        </a:rPr>
                        <a:t> </a:t>
                      </a:r>
                      <a:r>
                        <a:rPr sz="1200" dirty="0">
                          <a:latin typeface="Arial"/>
                          <a:cs typeface="Arial"/>
                        </a:rPr>
                        <a:t>dans</a:t>
                      </a:r>
                      <a:r>
                        <a:rPr sz="1200" spc="-10" dirty="0">
                          <a:latin typeface="Arial"/>
                          <a:cs typeface="Arial"/>
                        </a:rPr>
                        <a:t> </a:t>
                      </a:r>
                      <a:r>
                        <a:rPr sz="1200" spc="-25" dirty="0">
                          <a:latin typeface="Arial"/>
                          <a:cs typeface="Arial"/>
                        </a:rPr>
                        <a:t>les </a:t>
                      </a:r>
                      <a:r>
                        <a:rPr sz="1200" dirty="0">
                          <a:latin typeface="Arial"/>
                          <a:cs typeface="Arial"/>
                        </a:rPr>
                        <a:t>zones</a:t>
                      </a:r>
                      <a:r>
                        <a:rPr sz="1200" spc="-20" dirty="0">
                          <a:latin typeface="Arial"/>
                          <a:cs typeface="Arial"/>
                        </a:rPr>
                        <a:t> </a:t>
                      </a:r>
                      <a:r>
                        <a:rPr sz="1200" dirty="0">
                          <a:latin typeface="Arial"/>
                          <a:cs typeface="Arial"/>
                        </a:rPr>
                        <a:t>les</a:t>
                      </a:r>
                      <a:r>
                        <a:rPr sz="1200" spc="-15" dirty="0">
                          <a:latin typeface="Arial"/>
                          <a:cs typeface="Arial"/>
                        </a:rPr>
                        <a:t> </a:t>
                      </a:r>
                      <a:r>
                        <a:rPr sz="1200" dirty="0">
                          <a:latin typeface="Arial"/>
                          <a:cs typeface="Arial"/>
                        </a:rPr>
                        <a:t>plus</a:t>
                      </a:r>
                      <a:r>
                        <a:rPr sz="1200" spc="-30" dirty="0">
                          <a:latin typeface="Arial"/>
                          <a:cs typeface="Arial"/>
                        </a:rPr>
                        <a:t> </a:t>
                      </a:r>
                      <a:r>
                        <a:rPr sz="1200" dirty="0">
                          <a:latin typeface="Arial"/>
                          <a:cs typeface="Arial"/>
                        </a:rPr>
                        <a:t>fragiles</a:t>
                      </a:r>
                      <a:r>
                        <a:rPr sz="1200" spc="-20" dirty="0">
                          <a:latin typeface="Arial"/>
                          <a:cs typeface="Arial"/>
                        </a:rPr>
                        <a:t> </a:t>
                      </a:r>
                      <a:r>
                        <a:rPr sz="1200" dirty="0">
                          <a:latin typeface="Arial"/>
                          <a:cs typeface="Arial"/>
                        </a:rPr>
                        <a:t>du</a:t>
                      </a:r>
                      <a:r>
                        <a:rPr sz="1200" spc="-15" dirty="0">
                          <a:latin typeface="Arial"/>
                          <a:cs typeface="Arial"/>
                        </a:rPr>
                        <a:t> </a:t>
                      </a:r>
                      <a:r>
                        <a:rPr sz="1200" dirty="0">
                          <a:latin typeface="Arial"/>
                          <a:cs typeface="Arial"/>
                        </a:rPr>
                        <a:t>lit</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la</a:t>
                      </a:r>
                      <a:r>
                        <a:rPr sz="1200" spc="-30" dirty="0">
                          <a:latin typeface="Arial"/>
                          <a:cs typeface="Arial"/>
                        </a:rPr>
                        <a:t> </a:t>
                      </a:r>
                      <a:r>
                        <a:rPr sz="1200" spc="-10" dirty="0">
                          <a:latin typeface="Arial"/>
                          <a:cs typeface="Arial"/>
                        </a:rPr>
                        <a:t>rivière.</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332128">
                <a:tc>
                  <a:txBody>
                    <a:bodyPr/>
                    <a:lstStyle/>
                    <a:p>
                      <a:pPr marL="67945">
                        <a:lnSpc>
                          <a:spcPts val="1245"/>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r>
                        <a:rPr lang="fr-FR" sz="1200" b="1" spc="-20" dirty="0">
                          <a:latin typeface="Arial"/>
                          <a:cs typeface="Arial"/>
                        </a:rPr>
                        <a:t> </a:t>
                      </a:r>
                      <a:r>
                        <a:rPr sz="1200" b="1" spc="-10" dirty="0" err="1">
                          <a:latin typeface="Arial"/>
                          <a:cs typeface="Arial"/>
                        </a:rPr>
                        <a:t>d’ouvrage</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2230" algn="just">
                        <a:lnSpc>
                          <a:spcPct val="95900"/>
                        </a:lnSpc>
                        <a:spcBef>
                          <a:spcPts val="10"/>
                        </a:spcBef>
                      </a:pPr>
                      <a:r>
                        <a:rPr sz="1200" dirty="0">
                          <a:latin typeface="Arial"/>
                          <a:cs typeface="Arial"/>
                        </a:rPr>
                        <a:t>Le</a:t>
                      </a:r>
                      <a:r>
                        <a:rPr sz="1200" spc="220" dirty="0">
                          <a:latin typeface="Arial"/>
                          <a:cs typeface="Arial"/>
                        </a:rPr>
                        <a:t> </a:t>
                      </a:r>
                      <a:r>
                        <a:rPr sz="1200" dirty="0">
                          <a:latin typeface="Arial"/>
                          <a:cs typeface="Arial"/>
                        </a:rPr>
                        <a:t>traitement</a:t>
                      </a:r>
                      <a:r>
                        <a:rPr sz="1200" spc="225" dirty="0">
                          <a:latin typeface="Arial"/>
                          <a:cs typeface="Arial"/>
                        </a:rPr>
                        <a:t> </a:t>
                      </a:r>
                      <a:r>
                        <a:rPr sz="1200" dirty="0">
                          <a:latin typeface="Arial"/>
                          <a:cs typeface="Arial"/>
                        </a:rPr>
                        <a:t>de</a:t>
                      </a:r>
                      <a:r>
                        <a:rPr sz="1200" spc="225" dirty="0">
                          <a:latin typeface="Arial"/>
                          <a:cs typeface="Arial"/>
                        </a:rPr>
                        <a:t> </a:t>
                      </a:r>
                      <a:r>
                        <a:rPr sz="1200" dirty="0">
                          <a:latin typeface="Arial"/>
                          <a:cs typeface="Arial"/>
                        </a:rPr>
                        <a:t>berges</a:t>
                      </a:r>
                      <a:r>
                        <a:rPr sz="1200" spc="225" dirty="0">
                          <a:latin typeface="Arial"/>
                          <a:cs typeface="Arial"/>
                        </a:rPr>
                        <a:t> </a:t>
                      </a:r>
                      <a:r>
                        <a:rPr sz="1200" dirty="0">
                          <a:latin typeface="Arial"/>
                          <a:cs typeface="Arial"/>
                        </a:rPr>
                        <a:t>par</a:t>
                      </a:r>
                      <a:r>
                        <a:rPr sz="1200" spc="225" dirty="0">
                          <a:latin typeface="Arial"/>
                          <a:cs typeface="Arial"/>
                        </a:rPr>
                        <a:t> </a:t>
                      </a:r>
                      <a:r>
                        <a:rPr sz="1200" dirty="0">
                          <a:latin typeface="Arial"/>
                          <a:cs typeface="Arial"/>
                        </a:rPr>
                        <a:t>des</a:t>
                      </a:r>
                      <a:r>
                        <a:rPr sz="1200" spc="225" dirty="0">
                          <a:latin typeface="Arial"/>
                          <a:cs typeface="Arial"/>
                        </a:rPr>
                        <a:t> </a:t>
                      </a:r>
                      <a:r>
                        <a:rPr sz="1200" dirty="0">
                          <a:latin typeface="Arial"/>
                          <a:cs typeface="Arial"/>
                        </a:rPr>
                        <a:t>ouvrages</a:t>
                      </a:r>
                      <a:r>
                        <a:rPr sz="1200" spc="220" dirty="0">
                          <a:latin typeface="Arial"/>
                          <a:cs typeface="Arial"/>
                        </a:rPr>
                        <a:t> </a:t>
                      </a:r>
                      <a:r>
                        <a:rPr sz="1200" dirty="0">
                          <a:latin typeface="Arial"/>
                          <a:cs typeface="Arial"/>
                        </a:rPr>
                        <a:t>de</a:t>
                      </a:r>
                      <a:r>
                        <a:rPr sz="1200" spc="215" dirty="0">
                          <a:latin typeface="Arial"/>
                          <a:cs typeface="Arial"/>
                        </a:rPr>
                        <a:t> </a:t>
                      </a:r>
                      <a:r>
                        <a:rPr sz="1200" dirty="0">
                          <a:latin typeface="Arial"/>
                          <a:cs typeface="Arial"/>
                        </a:rPr>
                        <a:t>génie</a:t>
                      </a:r>
                      <a:r>
                        <a:rPr sz="1200" spc="220" dirty="0">
                          <a:latin typeface="Arial"/>
                          <a:cs typeface="Arial"/>
                        </a:rPr>
                        <a:t> </a:t>
                      </a:r>
                      <a:r>
                        <a:rPr sz="1200" dirty="0">
                          <a:latin typeface="Arial"/>
                          <a:cs typeface="Arial"/>
                        </a:rPr>
                        <a:t>civil</a:t>
                      </a:r>
                      <a:r>
                        <a:rPr sz="1200" spc="220" dirty="0">
                          <a:latin typeface="Arial"/>
                          <a:cs typeface="Arial"/>
                        </a:rPr>
                        <a:t> </a:t>
                      </a:r>
                      <a:r>
                        <a:rPr sz="1200" dirty="0">
                          <a:latin typeface="Arial"/>
                          <a:cs typeface="Arial"/>
                        </a:rPr>
                        <a:t>(gabions</a:t>
                      </a:r>
                      <a:r>
                        <a:rPr sz="1200" spc="225" dirty="0">
                          <a:latin typeface="Arial"/>
                          <a:cs typeface="Arial"/>
                        </a:rPr>
                        <a:t> </a:t>
                      </a:r>
                      <a:r>
                        <a:rPr sz="1200" spc="-25" dirty="0">
                          <a:latin typeface="Arial"/>
                          <a:cs typeface="Arial"/>
                        </a:rPr>
                        <a:t>et </a:t>
                      </a:r>
                      <a:r>
                        <a:rPr sz="1200" dirty="0">
                          <a:latin typeface="Arial"/>
                          <a:cs typeface="Arial"/>
                        </a:rPr>
                        <a:t>reprofilage</a:t>
                      </a:r>
                      <a:r>
                        <a:rPr sz="1200" spc="180" dirty="0">
                          <a:latin typeface="Arial"/>
                          <a:cs typeface="Arial"/>
                        </a:rPr>
                        <a:t> </a:t>
                      </a:r>
                      <a:r>
                        <a:rPr sz="1200" dirty="0">
                          <a:latin typeface="Arial"/>
                          <a:cs typeface="Arial"/>
                        </a:rPr>
                        <a:t>avec</a:t>
                      </a:r>
                      <a:r>
                        <a:rPr sz="1200" spc="190" dirty="0">
                          <a:latin typeface="Arial"/>
                          <a:cs typeface="Arial"/>
                        </a:rPr>
                        <a:t> </a:t>
                      </a:r>
                      <a:r>
                        <a:rPr sz="1200" dirty="0">
                          <a:latin typeface="Arial"/>
                          <a:cs typeface="Arial"/>
                        </a:rPr>
                        <a:t>un</a:t>
                      </a:r>
                      <a:r>
                        <a:rPr sz="1200" spc="185" dirty="0">
                          <a:latin typeface="Arial"/>
                          <a:cs typeface="Arial"/>
                        </a:rPr>
                        <a:t> </a:t>
                      </a:r>
                      <a:r>
                        <a:rPr sz="1200" dirty="0">
                          <a:latin typeface="Arial"/>
                          <a:cs typeface="Arial"/>
                        </a:rPr>
                        <a:t>bulldozer)</a:t>
                      </a:r>
                      <a:r>
                        <a:rPr sz="1200" spc="180" dirty="0">
                          <a:latin typeface="Arial"/>
                          <a:cs typeface="Arial"/>
                        </a:rPr>
                        <a:t> </a:t>
                      </a:r>
                      <a:r>
                        <a:rPr sz="1200" dirty="0">
                          <a:latin typeface="Arial"/>
                          <a:cs typeface="Arial"/>
                        </a:rPr>
                        <a:t>sont</a:t>
                      </a:r>
                      <a:r>
                        <a:rPr sz="1200" spc="180" dirty="0">
                          <a:latin typeface="Arial"/>
                          <a:cs typeface="Arial"/>
                        </a:rPr>
                        <a:t> </a:t>
                      </a:r>
                      <a:r>
                        <a:rPr sz="1200" dirty="0">
                          <a:latin typeface="Arial"/>
                          <a:cs typeface="Arial"/>
                        </a:rPr>
                        <a:t>peu</a:t>
                      </a:r>
                      <a:r>
                        <a:rPr sz="1200" spc="180" dirty="0">
                          <a:latin typeface="Arial"/>
                          <a:cs typeface="Arial"/>
                        </a:rPr>
                        <a:t> </a:t>
                      </a:r>
                      <a:r>
                        <a:rPr sz="1200" dirty="0">
                          <a:latin typeface="Arial"/>
                          <a:cs typeface="Arial"/>
                        </a:rPr>
                        <a:t>efficaces</a:t>
                      </a:r>
                      <a:r>
                        <a:rPr sz="1200" spc="185" dirty="0">
                          <a:latin typeface="Arial"/>
                          <a:cs typeface="Arial"/>
                        </a:rPr>
                        <a:t> </a:t>
                      </a:r>
                      <a:r>
                        <a:rPr sz="1200" dirty="0">
                          <a:latin typeface="Arial"/>
                          <a:cs typeface="Arial"/>
                        </a:rPr>
                        <a:t>et</a:t>
                      </a:r>
                      <a:r>
                        <a:rPr sz="1200" spc="190" dirty="0">
                          <a:latin typeface="Arial"/>
                          <a:cs typeface="Arial"/>
                        </a:rPr>
                        <a:t> </a:t>
                      </a:r>
                      <a:r>
                        <a:rPr sz="1200" dirty="0">
                          <a:latin typeface="Arial"/>
                          <a:cs typeface="Arial"/>
                        </a:rPr>
                        <a:t>génèrent</a:t>
                      </a:r>
                      <a:r>
                        <a:rPr sz="1200" spc="195" dirty="0">
                          <a:latin typeface="Arial"/>
                          <a:cs typeface="Arial"/>
                        </a:rPr>
                        <a:t> </a:t>
                      </a:r>
                      <a:r>
                        <a:rPr sz="1200" spc="-10" dirty="0">
                          <a:latin typeface="Arial"/>
                          <a:cs typeface="Arial"/>
                        </a:rPr>
                        <a:t>souvent </a:t>
                      </a:r>
                      <a:r>
                        <a:rPr sz="1200" dirty="0">
                          <a:latin typeface="Arial"/>
                          <a:cs typeface="Arial"/>
                        </a:rPr>
                        <a:t>plus</a:t>
                      </a:r>
                      <a:r>
                        <a:rPr sz="1200" spc="-15" dirty="0">
                          <a:latin typeface="Arial"/>
                          <a:cs typeface="Arial"/>
                        </a:rPr>
                        <a:t> </a:t>
                      </a:r>
                      <a:r>
                        <a:rPr sz="1200" dirty="0">
                          <a:latin typeface="Arial"/>
                          <a:cs typeface="Arial"/>
                        </a:rPr>
                        <a:t>d’érosion,</a:t>
                      </a:r>
                      <a:r>
                        <a:rPr sz="1200" spc="-20" dirty="0">
                          <a:latin typeface="Arial"/>
                          <a:cs typeface="Arial"/>
                        </a:rPr>
                        <a:t> </a:t>
                      </a:r>
                      <a:r>
                        <a:rPr sz="1200" dirty="0">
                          <a:latin typeface="Arial"/>
                          <a:cs typeface="Arial"/>
                        </a:rPr>
                        <a:t>faute</a:t>
                      </a:r>
                      <a:r>
                        <a:rPr sz="1200" spc="-10"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végétalisation </a:t>
                      </a:r>
                      <a:r>
                        <a:rPr sz="1200" dirty="0">
                          <a:latin typeface="Arial"/>
                          <a:cs typeface="Arial"/>
                        </a:rPr>
                        <a:t>immédiate</a:t>
                      </a:r>
                      <a:r>
                        <a:rPr sz="1200" spc="-20" dirty="0">
                          <a:latin typeface="Arial"/>
                          <a:cs typeface="Arial"/>
                        </a:rPr>
                        <a:t> </a:t>
                      </a:r>
                      <a:r>
                        <a:rPr sz="1200" dirty="0">
                          <a:latin typeface="Arial"/>
                          <a:cs typeface="Arial"/>
                        </a:rPr>
                        <a:t>après</a:t>
                      </a:r>
                      <a:r>
                        <a:rPr sz="1200" spc="-10" dirty="0">
                          <a:latin typeface="Arial"/>
                          <a:cs typeface="Arial"/>
                        </a:rPr>
                        <a:t> </a:t>
                      </a:r>
                      <a:r>
                        <a:rPr sz="1200" dirty="0">
                          <a:latin typeface="Arial"/>
                          <a:cs typeface="Arial"/>
                        </a:rPr>
                        <a:t>ces</a:t>
                      </a:r>
                      <a:r>
                        <a:rPr sz="1200" spc="-25" dirty="0">
                          <a:latin typeface="Arial"/>
                          <a:cs typeface="Arial"/>
                        </a:rPr>
                        <a:t> </a:t>
                      </a:r>
                      <a:r>
                        <a:rPr sz="1200" spc="-10" dirty="0">
                          <a:latin typeface="Arial"/>
                          <a:cs typeface="Arial"/>
                        </a:rPr>
                        <a:t>travaux.</a:t>
                      </a:r>
                      <a:endParaRPr sz="1200" dirty="0">
                        <a:latin typeface="Arial"/>
                        <a:cs typeface="Arial"/>
                      </a:endParaRPr>
                    </a:p>
                    <a:p>
                      <a:pPr marL="68580">
                        <a:lnSpc>
                          <a:spcPts val="1235"/>
                        </a:lnSpc>
                      </a:pPr>
                      <a:r>
                        <a:rPr sz="1200" dirty="0">
                          <a:latin typeface="Arial"/>
                          <a:cs typeface="Arial"/>
                        </a:rPr>
                        <a:t>Là</a:t>
                      </a:r>
                      <a:r>
                        <a:rPr sz="1200" spc="-25" dirty="0">
                          <a:latin typeface="Arial"/>
                          <a:cs typeface="Arial"/>
                        </a:rPr>
                        <a:t> </a:t>
                      </a:r>
                      <a:r>
                        <a:rPr sz="1200" dirty="0">
                          <a:latin typeface="Arial"/>
                          <a:cs typeface="Arial"/>
                        </a:rPr>
                        <a:t>où</a:t>
                      </a:r>
                      <a:r>
                        <a:rPr sz="1200" spc="-20" dirty="0">
                          <a:latin typeface="Arial"/>
                          <a:cs typeface="Arial"/>
                        </a:rPr>
                        <a:t> </a:t>
                      </a:r>
                      <a:r>
                        <a:rPr sz="1200" dirty="0">
                          <a:latin typeface="Arial"/>
                          <a:cs typeface="Arial"/>
                        </a:rPr>
                        <a:t>les</a:t>
                      </a:r>
                      <a:r>
                        <a:rPr sz="1200" spc="-20" dirty="0">
                          <a:latin typeface="Arial"/>
                          <a:cs typeface="Arial"/>
                        </a:rPr>
                        <a:t> </a:t>
                      </a:r>
                      <a:r>
                        <a:rPr sz="1200" dirty="0">
                          <a:latin typeface="Arial"/>
                          <a:cs typeface="Arial"/>
                        </a:rPr>
                        <a:t>berges</a:t>
                      </a:r>
                      <a:r>
                        <a:rPr sz="1200" spc="-35" dirty="0">
                          <a:latin typeface="Arial"/>
                          <a:cs typeface="Arial"/>
                        </a:rPr>
                        <a:t> </a:t>
                      </a:r>
                      <a:r>
                        <a:rPr sz="1200" dirty="0">
                          <a:latin typeface="Arial"/>
                          <a:cs typeface="Arial"/>
                        </a:rPr>
                        <a:t>sont</a:t>
                      </a:r>
                      <a:r>
                        <a:rPr sz="1200" spc="-25" dirty="0">
                          <a:latin typeface="Arial"/>
                          <a:cs typeface="Arial"/>
                        </a:rPr>
                        <a:t> </a:t>
                      </a:r>
                      <a:r>
                        <a:rPr sz="1200" dirty="0">
                          <a:latin typeface="Arial"/>
                          <a:cs typeface="Arial"/>
                        </a:rPr>
                        <a:t>surplombées</a:t>
                      </a:r>
                      <a:r>
                        <a:rPr sz="1200" spc="-20" dirty="0">
                          <a:latin typeface="Arial"/>
                          <a:cs typeface="Arial"/>
                        </a:rPr>
                        <a:t> </a:t>
                      </a:r>
                      <a:r>
                        <a:rPr sz="1200" dirty="0">
                          <a:latin typeface="Arial"/>
                          <a:cs typeface="Arial"/>
                        </a:rPr>
                        <a:t>par</a:t>
                      </a:r>
                      <a:r>
                        <a:rPr sz="1200" spc="-15" dirty="0">
                          <a:latin typeface="Arial"/>
                          <a:cs typeface="Arial"/>
                        </a:rPr>
                        <a:t> </a:t>
                      </a:r>
                      <a:r>
                        <a:rPr sz="1200" dirty="0">
                          <a:latin typeface="Arial"/>
                          <a:cs typeface="Arial"/>
                        </a:rPr>
                        <a:t>des</a:t>
                      </a:r>
                      <a:r>
                        <a:rPr sz="1200" spc="-35" dirty="0">
                          <a:latin typeface="Arial"/>
                          <a:cs typeface="Arial"/>
                        </a:rPr>
                        <a:t> </a:t>
                      </a:r>
                      <a:r>
                        <a:rPr sz="1200" dirty="0">
                          <a:latin typeface="Arial"/>
                          <a:cs typeface="Arial"/>
                        </a:rPr>
                        <a:t>terrasses</a:t>
                      </a:r>
                      <a:r>
                        <a:rPr sz="1200" spc="-20" dirty="0">
                          <a:latin typeface="Arial"/>
                          <a:cs typeface="Arial"/>
                        </a:rPr>
                        <a:t> </a:t>
                      </a:r>
                      <a:r>
                        <a:rPr sz="1200" dirty="0">
                          <a:latin typeface="Arial"/>
                          <a:cs typeface="Arial"/>
                        </a:rPr>
                        <a:t>agricoles</a:t>
                      </a:r>
                      <a:r>
                        <a:rPr sz="1200" spc="-30" dirty="0">
                          <a:latin typeface="Arial"/>
                          <a:cs typeface="Arial"/>
                        </a:rPr>
                        <a:t> </a:t>
                      </a:r>
                      <a:r>
                        <a:rPr sz="1200" dirty="0">
                          <a:latin typeface="Arial"/>
                          <a:cs typeface="Arial"/>
                        </a:rPr>
                        <a:t>fertiles,</a:t>
                      </a:r>
                      <a:r>
                        <a:rPr sz="1200" spc="-15" dirty="0">
                          <a:latin typeface="Arial"/>
                          <a:cs typeface="Arial"/>
                        </a:rPr>
                        <a:t> </a:t>
                      </a:r>
                      <a:r>
                        <a:rPr sz="1200" spc="-25" dirty="0">
                          <a:latin typeface="Arial"/>
                          <a:cs typeface="Arial"/>
                        </a:rPr>
                        <a:t>le</a:t>
                      </a:r>
                      <a:r>
                        <a:rPr lang="fr-FR" sz="1200" spc="-25" dirty="0">
                          <a:latin typeface="Arial"/>
                          <a:cs typeface="Arial"/>
                        </a:rPr>
                        <a:t> traitement </a:t>
                      </a:r>
                      <a:r>
                        <a:rPr sz="1200" dirty="0" err="1">
                          <a:latin typeface="Arial"/>
                          <a:cs typeface="Arial"/>
                        </a:rPr>
                        <a:t>biologique</a:t>
                      </a:r>
                      <a:r>
                        <a:rPr sz="1200" spc="445" dirty="0">
                          <a:latin typeface="Arial"/>
                          <a:cs typeface="Arial"/>
                        </a:rPr>
                        <a:t> </a:t>
                      </a:r>
                      <a:r>
                        <a:rPr sz="1200" dirty="0">
                          <a:latin typeface="Arial"/>
                          <a:cs typeface="Arial"/>
                        </a:rPr>
                        <a:t>des</a:t>
                      </a:r>
                      <a:r>
                        <a:rPr sz="1200" spc="440" dirty="0">
                          <a:latin typeface="Arial"/>
                          <a:cs typeface="Arial"/>
                        </a:rPr>
                        <a:t> </a:t>
                      </a:r>
                      <a:r>
                        <a:rPr sz="1200" dirty="0">
                          <a:latin typeface="Arial"/>
                          <a:cs typeface="Arial"/>
                        </a:rPr>
                        <a:t>zones</a:t>
                      </a:r>
                      <a:r>
                        <a:rPr sz="1200" spc="445" dirty="0">
                          <a:latin typeface="Arial"/>
                          <a:cs typeface="Arial"/>
                        </a:rPr>
                        <a:t> </a:t>
                      </a:r>
                      <a:r>
                        <a:rPr sz="1200" dirty="0">
                          <a:latin typeface="Arial"/>
                          <a:cs typeface="Arial"/>
                        </a:rPr>
                        <a:t>érodées</a:t>
                      </a:r>
                      <a:r>
                        <a:rPr sz="1200" spc="440" dirty="0">
                          <a:latin typeface="Arial"/>
                          <a:cs typeface="Arial"/>
                        </a:rPr>
                        <a:t> </a:t>
                      </a:r>
                      <a:r>
                        <a:rPr sz="1200" dirty="0">
                          <a:latin typeface="Arial"/>
                          <a:cs typeface="Arial"/>
                        </a:rPr>
                        <a:t>est</a:t>
                      </a:r>
                      <a:r>
                        <a:rPr sz="1200" spc="440" dirty="0">
                          <a:latin typeface="Arial"/>
                          <a:cs typeface="Arial"/>
                        </a:rPr>
                        <a:t> </a:t>
                      </a:r>
                      <a:r>
                        <a:rPr sz="1200" dirty="0">
                          <a:latin typeface="Arial"/>
                          <a:cs typeface="Arial"/>
                        </a:rPr>
                        <a:t>la</a:t>
                      </a:r>
                      <a:r>
                        <a:rPr sz="1200" spc="440" dirty="0">
                          <a:latin typeface="Arial"/>
                          <a:cs typeface="Arial"/>
                        </a:rPr>
                        <a:t> </a:t>
                      </a:r>
                      <a:r>
                        <a:rPr sz="1200" dirty="0">
                          <a:latin typeface="Arial"/>
                          <a:cs typeface="Arial"/>
                        </a:rPr>
                        <a:t>technique</a:t>
                      </a:r>
                      <a:r>
                        <a:rPr sz="1200" spc="445" dirty="0">
                          <a:latin typeface="Arial"/>
                          <a:cs typeface="Arial"/>
                        </a:rPr>
                        <a:t> </a:t>
                      </a:r>
                      <a:r>
                        <a:rPr sz="1200" dirty="0">
                          <a:latin typeface="Arial"/>
                          <a:cs typeface="Arial"/>
                        </a:rPr>
                        <a:t>la</a:t>
                      </a:r>
                      <a:r>
                        <a:rPr sz="1200" spc="440" dirty="0">
                          <a:latin typeface="Arial"/>
                          <a:cs typeface="Arial"/>
                        </a:rPr>
                        <a:t> </a:t>
                      </a:r>
                      <a:r>
                        <a:rPr sz="1200" spc="-20" dirty="0">
                          <a:latin typeface="Arial"/>
                          <a:cs typeface="Arial"/>
                        </a:rPr>
                        <a:t>plus </a:t>
                      </a:r>
                      <a:r>
                        <a:rPr sz="1200" spc="-10" dirty="0">
                          <a:latin typeface="Arial"/>
                          <a:cs typeface="Arial"/>
                        </a:rPr>
                        <a:t>appropriée.</a:t>
                      </a:r>
                      <a:endParaRPr sz="1200" dirty="0">
                        <a:latin typeface="Arial"/>
                        <a:cs typeface="Arial"/>
                      </a:endParaRPr>
                    </a:p>
                    <a:p>
                      <a:pPr marL="68580">
                        <a:lnSpc>
                          <a:spcPts val="1210"/>
                        </a:lnSpc>
                      </a:pPr>
                      <a:r>
                        <a:rPr sz="1200" dirty="0">
                          <a:latin typeface="Arial"/>
                          <a:cs typeface="Arial"/>
                        </a:rPr>
                        <a:t>D’autre</a:t>
                      </a:r>
                      <a:r>
                        <a:rPr sz="1200" spc="-10" dirty="0">
                          <a:latin typeface="Arial"/>
                          <a:cs typeface="Arial"/>
                        </a:rPr>
                        <a:t> </a:t>
                      </a:r>
                      <a:r>
                        <a:rPr sz="1200" dirty="0">
                          <a:latin typeface="Arial"/>
                          <a:cs typeface="Arial"/>
                        </a:rPr>
                        <a:t>part,</a:t>
                      </a:r>
                      <a:r>
                        <a:rPr sz="1200" spc="-10" dirty="0">
                          <a:latin typeface="Arial"/>
                          <a:cs typeface="Arial"/>
                        </a:rPr>
                        <a:t> </a:t>
                      </a:r>
                      <a:r>
                        <a:rPr sz="1200" dirty="0">
                          <a:latin typeface="Arial"/>
                          <a:cs typeface="Arial"/>
                        </a:rPr>
                        <a:t>des</a:t>
                      </a:r>
                      <a:r>
                        <a:rPr sz="1200" spc="-15" dirty="0">
                          <a:latin typeface="Arial"/>
                          <a:cs typeface="Arial"/>
                        </a:rPr>
                        <a:t> </a:t>
                      </a:r>
                      <a:r>
                        <a:rPr sz="1200" dirty="0">
                          <a:latin typeface="Arial"/>
                          <a:cs typeface="Arial"/>
                        </a:rPr>
                        <a:t>chantiers</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génie</a:t>
                      </a:r>
                      <a:r>
                        <a:rPr sz="1200" spc="-20" dirty="0">
                          <a:latin typeface="Arial"/>
                          <a:cs typeface="Arial"/>
                        </a:rPr>
                        <a:t> </a:t>
                      </a:r>
                      <a:r>
                        <a:rPr sz="1200" dirty="0">
                          <a:latin typeface="Arial"/>
                          <a:cs typeface="Arial"/>
                        </a:rPr>
                        <a:t>civil</a:t>
                      </a:r>
                      <a:r>
                        <a:rPr sz="1200" spc="-15" dirty="0">
                          <a:latin typeface="Arial"/>
                          <a:cs typeface="Arial"/>
                        </a:rPr>
                        <a:t> </a:t>
                      </a:r>
                      <a:r>
                        <a:rPr sz="1200" dirty="0">
                          <a:latin typeface="Arial"/>
                          <a:cs typeface="Arial"/>
                        </a:rPr>
                        <a:t>sur le</a:t>
                      </a:r>
                      <a:r>
                        <a:rPr sz="1200" spc="-5" dirty="0">
                          <a:latin typeface="Arial"/>
                          <a:cs typeface="Arial"/>
                        </a:rPr>
                        <a:t> </a:t>
                      </a:r>
                      <a:r>
                        <a:rPr sz="1200" dirty="0">
                          <a:latin typeface="Arial"/>
                          <a:cs typeface="Arial"/>
                        </a:rPr>
                        <a:t>cours</a:t>
                      </a:r>
                      <a:r>
                        <a:rPr sz="1200" spc="-5"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la</a:t>
                      </a:r>
                      <a:r>
                        <a:rPr sz="1200" spc="-20" dirty="0">
                          <a:latin typeface="Arial"/>
                          <a:cs typeface="Arial"/>
                        </a:rPr>
                        <a:t> </a:t>
                      </a:r>
                      <a:r>
                        <a:rPr sz="1200" dirty="0">
                          <a:latin typeface="Arial"/>
                          <a:cs typeface="Arial"/>
                        </a:rPr>
                        <a:t>rivière</a:t>
                      </a:r>
                      <a:r>
                        <a:rPr sz="1200" spc="-10" dirty="0">
                          <a:latin typeface="Arial"/>
                          <a:cs typeface="Arial"/>
                        </a:rPr>
                        <a:t> </a:t>
                      </a:r>
                      <a:r>
                        <a:rPr sz="1200" dirty="0">
                          <a:latin typeface="Arial"/>
                          <a:cs typeface="Arial"/>
                        </a:rPr>
                        <a:t>long</a:t>
                      </a:r>
                      <a:r>
                        <a:rPr sz="1200" spc="-5" dirty="0">
                          <a:latin typeface="Arial"/>
                          <a:cs typeface="Arial"/>
                        </a:rPr>
                        <a:t> </a:t>
                      </a:r>
                      <a:r>
                        <a:rPr sz="1200" spc="-25" dirty="0">
                          <a:latin typeface="Arial"/>
                          <a:cs typeface="Arial"/>
                        </a:rPr>
                        <a:t>de</a:t>
                      </a:r>
                      <a:r>
                        <a:rPr lang="fr-FR" sz="1200" spc="-25" dirty="0">
                          <a:latin typeface="Arial"/>
                          <a:cs typeface="Arial"/>
                        </a:rPr>
                        <a:t> </a:t>
                      </a:r>
                      <a:r>
                        <a:rPr sz="1200" dirty="0">
                          <a:latin typeface="Arial"/>
                          <a:cs typeface="Arial"/>
                        </a:rPr>
                        <a:t>60</a:t>
                      </a:r>
                      <a:r>
                        <a:rPr sz="1200" spc="-20" dirty="0">
                          <a:latin typeface="Arial"/>
                          <a:cs typeface="Arial"/>
                        </a:rPr>
                        <a:t> </a:t>
                      </a:r>
                      <a:r>
                        <a:rPr sz="1200" dirty="0">
                          <a:latin typeface="Arial"/>
                          <a:cs typeface="Arial"/>
                        </a:rPr>
                        <a:t>km</a:t>
                      </a:r>
                      <a:r>
                        <a:rPr sz="1200" spc="-20" dirty="0">
                          <a:latin typeface="Arial"/>
                          <a:cs typeface="Arial"/>
                        </a:rPr>
                        <a:t> </a:t>
                      </a:r>
                      <a:r>
                        <a:rPr sz="1200" dirty="0">
                          <a:latin typeface="Arial"/>
                          <a:cs typeface="Arial"/>
                        </a:rPr>
                        <a:t>seraient</a:t>
                      </a:r>
                      <a:r>
                        <a:rPr sz="1200" spc="-5" dirty="0">
                          <a:latin typeface="Arial"/>
                          <a:cs typeface="Arial"/>
                        </a:rPr>
                        <a:t> </a:t>
                      </a:r>
                      <a:r>
                        <a:rPr sz="1200" spc="-10" dirty="0">
                          <a:latin typeface="Arial"/>
                          <a:cs typeface="Arial"/>
                        </a:rPr>
                        <a:t>coûteux.</a:t>
                      </a:r>
                      <a:endParaRPr sz="1200" dirty="0">
                        <a:latin typeface="Arial"/>
                        <a:cs typeface="Arial"/>
                      </a:endParaRPr>
                    </a:p>
                    <a:p>
                      <a:pPr marL="68580">
                        <a:lnSpc>
                          <a:spcPts val="1265"/>
                        </a:lnSpc>
                      </a:pPr>
                      <a:r>
                        <a:rPr sz="1200" dirty="0">
                          <a:latin typeface="Arial"/>
                          <a:cs typeface="Arial"/>
                        </a:rPr>
                        <a:t>C’est</a:t>
                      </a:r>
                      <a:r>
                        <a:rPr sz="1200" spc="275" dirty="0">
                          <a:latin typeface="Arial"/>
                          <a:cs typeface="Arial"/>
                        </a:rPr>
                        <a:t> </a:t>
                      </a:r>
                      <a:r>
                        <a:rPr sz="1200" dirty="0">
                          <a:latin typeface="Arial"/>
                          <a:cs typeface="Arial"/>
                        </a:rPr>
                        <a:t>pourquoi</a:t>
                      </a:r>
                      <a:r>
                        <a:rPr sz="1200" spc="270" dirty="0">
                          <a:latin typeface="Arial"/>
                          <a:cs typeface="Arial"/>
                        </a:rPr>
                        <a:t> </a:t>
                      </a:r>
                      <a:r>
                        <a:rPr sz="1200" dirty="0">
                          <a:latin typeface="Arial"/>
                          <a:cs typeface="Arial"/>
                        </a:rPr>
                        <a:t>il</a:t>
                      </a:r>
                      <a:r>
                        <a:rPr sz="1200" spc="254" dirty="0">
                          <a:latin typeface="Arial"/>
                          <a:cs typeface="Arial"/>
                        </a:rPr>
                        <a:t> </a:t>
                      </a:r>
                      <a:r>
                        <a:rPr sz="1200" dirty="0">
                          <a:latin typeface="Arial"/>
                          <a:cs typeface="Arial"/>
                        </a:rPr>
                        <a:t>a</a:t>
                      </a:r>
                      <a:r>
                        <a:rPr sz="1200" spc="265" dirty="0">
                          <a:latin typeface="Arial"/>
                          <a:cs typeface="Arial"/>
                        </a:rPr>
                        <a:t> </a:t>
                      </a:r>
                      <a:r>
                        <a:rPr sz="1200" dirty="0">
                          <a:latin typeface="Arial"/>
                          <a:cs typeface="Arial"/>
                        </a:rPr>
                        <a:t>été</a:t>
                      </a:r>
                      <a:r>
                        <a:rPr sz="1200" spc="270" dirty="0">
                          <a:latin typeface="Arial"/>
                          <a:cs typeface="Arial"/>
                        </a:rPr>
                        <a:t> </a:t>
                      </a:r>
                      <a:r>
                        <a:rPr sz="1200" dirty="0">
                          <a:latin typeface="Arial"/>
                          <a:cs typeface="Arial"/>
                        </a:rPr>
                        <a:t>proposé</a:t>
                      </a:r>
                      <a:r>
                        <a:rPr sz="1200" spc="260" dirty="0">
                          <a:latin typeface="Arial"/>
                          <a:cs typeface="Arial"/>
                        </a:rPr>
                        <a:t> </a:t>
                      </a:r>
                      <a:r>
                        <a:rPr sz="1200" dirty="0">
                          <a:latin typeface="Arial"/>
                          <a:cs typeface="Arial"/>
                        </a:rPr>
                        <a:t>d’expérimenter</a:t>
                      </a:r>
                      <a:r>
                        <a:rPr sz="1200" spc="280" dirty="0">
                          <a:latin typeface="Arial"/>
                          <a:cs typeface="Arial"/>
                        </a:rPr>
                        <a:t> </a:t>
                      </a:r>
                      <a:r>
                        <a:rPr sz="1200" dirty="0">
                          <a:latin typeface="Arial"/>
                          <a:cs typeface="Arial"/>
                        </a:rPr>
                        <a:t>un</a:t>
                      </a:r>
                      <a:r>
                        <a:rPr sz="1200" spc="265" dirty="0">
                          <a:latin typeface="Arial"/>
                          <a:cs typeface="Arial"/>
                        </a:rPr>
                        <a:t> </a:t>
                      </a:r>
                      <a:r>
                        <a:rPr sz="1200" dirty="0" err="1">
                          <a:latin typeface="Arial"/>
                          <a:cs typeface="Arial"/>
                        </a:rPr>
                        <a:t>aménagement</a:t>
                      </a:r>
                      <a:r>
                        <a:rPr sz="1200" spc="270" dirty="0">
                          <a:latin typeface="Arial"/>
                          <a:cs typeface="Arial"/>
                        </a:rPr>
                        <a:t> </a:t>
                      </a:r>
                      <a:r>
                        <a:rPr sz="1200" spc="-25" dirty="0">
                          <a:latin typeface="Arial"/>
                          <a:cs typeface="Arial"/>
                        </a:rPr>
                        <a:t>de</a:t>
                      </a:r>
                      <a:r>
                        <a:rPr lang="fr-FR" sz="1200" spc="-25" dirty="0">
                          <a:latin typeface="Arial"/>
                          <a:cs typeface="Arial"/>
                        </a:rPr>
                        <a:t> </a:t>
                      </a:r>
                      <a:r>
                        <a:rPr sz="1200" dirty="0" err="1">
                          <a:latin typeface="Arial"/>
                          <a:cs typeface="Arial"/>
                        </a:rPr>
                        <a:t>berges</a:t>
                      </a:r>
                      <a:r>
                        <a:rPr sz="1200" spc="-25" dirty="0">
                          <a:latin typeface="Arial"/>
                          <a:cs typeface="Arial"/>
                        </a:rPr>
                        <a:t> </a:t>
                      </a:r>
                      <a:r>
                        <a:rPr sz="1200" dirty="0">
                          <a:latin typeface="Arial"/>
                          <a:cs typeface="Arial"/>
                        </a:rPr>
                        <a:t>avec</a:t>
                      </a:r>
                      <a:r>
                        <a:rPr sz="1200" spc="-20" dirty="0">
                          <a:latin typeface="Arial"/>
                          <a:cs typeface="Arial"/>
                        </a:rPr>
                        <a:t> </a:t>
                      </a:r>
                      <a:r>
                        <a:rPr sz="1200" dirty="0">
                          <a:latin typeface="Arial"/>
                          <a:cs typeface="Arial"/>
                        </a:rPr>
                        <a:t>des</a:t>
                      </a:r>
                      <a:r>
                        <a:rPr sz="1200" spc="-35" dirty="0">
                          <a:latin typeface="Arial"/>
                          <a:cs typeface="Arial"/>
                        </a:rPr>
                        <a:t> </a:t>
                      </a:r>
                      <a:r>
                        <a:rPr sz="1200" dirty="0">
                          <a:latin typeface="Arial"/>
                          <a:cs typeface="Arial"/>
                        </a:rPr>
                        <a:t>espèces</a:t>
                      </a:r>
                      <a:r>
                        <a:rPr sz="1200" spc="-15" dirty="0">
                          <a:latin typeface="Arial"/>
                          <a:cs typeface="Arial"/>
                        </a:rPr>
                        <a:t> </a:t>
                      </a:r>
                      <a:r>
                        <a:rPr sz="1200" spc="-10" dirty="0">
                          <a:latin typeface="Arial"/>
                          <a:cs typeface="Arial"/>
                        </a:rPr>
                        <a:t>fixatrices.</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bl>
          </a:graphicData>
        </a:graphic>
      </p:graphicFrame>
      <p:sp>
        <p:nvSpPr>
          <p:cNvPr id="3" name="ZoneTexte 2">
            <a:extLst>
              <a:ext uri="{FF2B5EF4-FFF2-40B4-BE49-F238E27FC236}">
                <a16:creationId xmlns:a16="http://schemas.microsoft.com/office/drawing/2014/main" id="{C20CD3C0-ED9B-66C2-3E2C-5E4081842284}"/>
              </a:ext>
            </a:extLst>
          </p:cNvPr>
          <p:cNvSpPr txBox="1"/>
          <p:nvPr/>
        </p:nvSpPr>
        <p:spPr>
          <a:xfrm>
            <a:off x="1905000" y="390525"/>
            <a:ext cx="9553575" cy="646331"/>
          </a:xfrm>
          <a:prstGeom prst="rect">
            <a:avLst/>
          </a:prstGeom>
          <a:noFill/>
        </p:spPr>
        <p:txBody>
          <a:bodyPr wrap="square" rtlCol="0">
            <a:spAutoFit/>
          </a:bodyPr>
          <a:lstStyle/>
          <a:p>
            <a:pPr algn="ctr" eaLnBrk="1" hangingPunct="1">
              <a:spcBef>
                <a:spcPct val="0"/>
              </a:spcBef>
              <a:buFontTx/>
              <a:buNone/>
            </a:pPr>
            <a:r>
              <a:rPr lang="fr-FR" altLang="fr-FR" sz="1800" b="1" dirty="0">
                <a:latin typeface="Calibri" panose="020F0502020204030204" pitchFamily="34" charset="0"/>
              </a:rPr>
              <a:t>VégBer14-Thomonde</a:t>
            </a:r>
          </a:p>
          <a:p>
            <a:pPr algn="ctr" eaLnBrk="1" hangingPunct="1">
              <a:spcBef>
                <a:spcPct val="0"/>
              </a:spcBef>
              <a:buFontTx/>
              <a:buNone/>
            </a:pPr>
            <a:r>
              <a:rPr lang="fr-FR" altLang="fr-FR" sz="1800" b="1" dirty="0">
                <a:latin typeface="Calibri" panose="020F0502020204030204" pitchFamily="34" charset="0"/>
              </a:rPr>
              <a:t>VégBer14-Goyave</a:t>
            </a:r>
          </a:p>
        </p:txBody>
      </p:sp>
    </p:spTree>
    <p:extLst>
      <p:ext uri="{BB962C8B-B14F-4D97-AF65-F5344CB8AC3E}">
        <p14:creationId xmlns:p14="http://schemas.microsoft.com/office/powerpoint/2010/main" val="3757461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a:extLst>
              <a:ext uri="{FF2B5EF4-FFF2-40B4-BE49-F238E27FC236}">
                <a16:creationId xmlns:a16="http://schemas.microsoft.com/office/drawing/2014/main" id="{7D57949E-8FF7-2939-551C-166606ACA7A4}"/>
              </a:ext>
            </a:extLst>
          </p:cNvPr>
          <p:cNvSpPr>
            <a:spLocks noGrp="1" noChangeArrowheads="1"/>
          </p:cNvSpPr>
          <p:nvPr>
            <p:ph type="title"/>
          </p:nvPr>
        </p:nvSpPr>
        <p:spPr/>
        <p:txBody>
          <a:bodyPr/>
          <a:lstStyle/>
          <a:p>
            <a:pPr eaLnBrk="1" hangingPunct="1"/>
            <a:endParaRPr lang="fr-FR" altLang="fr-FR"/>
          </a:p>
        </p:txBody>
      </p:sp>
      <p:sp>
        <p:nvSpPr>
          <p:cNvPr id="3075" name="Rectangle 3" descr="P1070722">
            <a:extLst>
              <a:ext uri="{FF2B5EF4-FFF2-40B4-BE49-F238E27FC236}">
                <a16:creationId xmlns:a16="http://schemas.microsoft.com/office/drawing/2014/main" id="{28DB5097-0531-65C0-9AF2-700AB7F550BB}"/>
              </a:ext>
            </a:extLst>
          </p:cNvPr>
          <p:cNvSpPr>
            <a:spLocks noGrp="1" noChangeAspect="1" noChangeArrowheads="1"/>
          </p:cNvSpPr>
          <p:nvPr isPhoto="1"/>
        </p:nvSpPr>
        <p:spPr bwMode="auto">
          <a:xfrm>
            <a:off x="3359150" y="1916113"/>
            <a:ext cx="6084888" cy="456406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
        <p:nvSpPr>
          <p:cNvPr id="3076" name="Rectangle 2">
            <a:extLst>
              <a:ext uri="{FF2B5EF4-FFF2-40B4-BE49-F238E27FC236}">
                <a16:creationId xmlns:a16="http://schemas.microsoft.com/office/drawing/2014/main" id="{C4F5F051-BAF6-4798-A1F9-D539DEF71286}"/>
              </a:ext>
            </a:extLst>
          </p:cNvPr>
          <p:cNvSpPr>
            <a:spLocks noChangeArrowheads="1"/>
          </p:cNvSpPr>
          <p:nvPr/>
        </p:nvSpPr>
        <p:spPr bwMode="auto">
          <a:xfrm>
            <a:off x="3143250" y="620713"/>
            <a:ext cx="69230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Végétalisation 14</a:t>
            </a:r>
          </a:p>
          <a:p>
            <a:pPr algn="ctr" eaLnBrk="1" hangingPunct="1">
              <a:spcBef>
                <a:spcPct val="0"/>
              </a:spcBef>
              <a:buFontTx/>
              <a:buNone/>
            </a:pPr>
            <a:r>
              <a:rPr lang="fr-FR" altLang="fr-FR" sz="1600" dirty="0">
                <a:latin typeface="Calibri" panose="020F0502020204030204" pitchFamily="34" charset="0"/>
              </a:rPr>
              <a:t>Coordonnées GPS : N 19°00’ 8.6’’ W 72°00’43.1’’</a:t>
            </a:r>
          </a:p>
          <a:p>
            <a:pPr algn="ctr" eaLnBrk="1" hangingPunct="1">
              <a:spcBef>
                <a:spcPct val="0"/>
              </a:spcBef>
              <a:buFontTx/>
              <a:buNone/>
            </a:pPr>
            <a:r>
              <a:rPr lang="fr-FR" altLang="fr-FR" sz="1600" dirty="0">
                <a:latin typeface="Calibri" panose="020F0502020204030204" pitchFamily="34" charset="0"/>
              </a:rPr>
              <a:t>Commune de Thomonde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a:extLst>
              <a:ext uri="{FF2B5EF4-FFF2-40B4-BE49-F238E27FC236}">
                <a16:creationId xmlns:a16="http://schemas.microsoft.com/office/drawing/2014/main" id="{E7A91B35-14D8-202E-ACB5-7FA7F231A351}"/>
              </a:ext>
            </a:extLst>
          </p:cNvPr>
          <p:cNvSpPr>
            <a:spLocks noGrp="1" noChangeArrowheads="1"/>
          </p:cNvSpPr>
          <p:nvPr>
            <p:ph type="title"/>
          </p:nvPr>
        </p:nvSpPr>
        <p:spPr/>
        <p:txBody>
          <a:bodyPr/>
          <a:lstStyle/>
          <a:p>
            <a:pPr eaLnBrk="1" hangingPunct="1"/>
            <a:endParaRPr lang="fr-FR" altLang="fr-FR"/>
          </a:p>
        </p:txBody>
      </p:sp>
      <p:sp>
        <p:nvSpPr>
          <p:cNvPr id="4099" name="Rectangle 3" descr="IMG-20160604-WA0000">
            <a:extLst>
              <a:ext uri="{FF2B5EF4-FFF2-40B4-BE49-F238E27FC236}">
                <a16:creationId xmlns:a16="http://schemas.microsoft.com/office/drawing/2014/main" id="{5A76E045-6CF6-9A4F-48D3-5B6AB81D1421}"/>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a:extLst>
              <a:ext uri="{FF2B5EF4-FFF2-40B4-BE49-F238E27FC236}">
                <a16:creationId xmlns:a16="http://schemas.microsoft.com/office/drawing/2014/main" id="{278337C5-8E3D-DBCF-484C-C9452B49091D}"/>
              </a:ext>
            </a:extLst>
          </p:cNvPr>
          <p:cNvSpPr>
            <a:spLocks noGrp="1" noChangeArrowheads="1"/>
          </p:cNvSpPr>
          <p:nvPr>
            <p:ph type="title"/>
          </p:nvPr>
        </p:nvSpPr>
        <p:spPr/>
        <p:txBody>
          <a:bodyPr/>
          <a:lstStyle/>
          <a:p>
            <a:pPr eaLnBrk="1" hangingPunct="1"/>
            <a:endParaRPr lang="fr-FR" altLang="fr-FR"/>
          </a:p>
        </p:txBody>
      </p:sp>
      <p:sp>
        <p:nvSpPr>
          <p:cNvPr id="5123" name="Rectangle 3" descr="IMG-20160604-WA0001">
            <a:extLst>
              <a:ext uri="{FF2B5EF4-FFF2-40B4-BE49-F238E27FC236}">
                <a16:creationId xmlns:a16="http://schemas.microsoft.com/office/drawing/2014/main" id="{C41EDEC8-A60B-3372-7DDE-6E7EC039C907}"/>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C35431C8-AF30-8C25-881E-BF94838A6C12}"/>
              </a:ext>
            </a:extLst>
          </p:cNvPr>
          <p:cNvSpPr>
            <a:spLocks noGrp="1" noChangeArrowheads="1"/>
          </p:cNvSpPr>
          <p:nvPr>
            <p:ph type="title"/>
          </p:nvPr>
        </p:nvSpPr>
        <p:spPr/>
        <p:txBody>
          <a:bodyPr/>
          <a:lstStyle/>
          <a:p>
            <a:pPr eaLnBrk="1" hangingPunct="1"/>
            <a:endParaRPr lang="fr-FR" altLang="fr-FR"/>
          </a:p>
        </p:txBody>
      </p:sp>
      <p:sp>
        <p:nvSpPr>
          <p:cNvPr id="6147" name="Rectangle 3" descr="IMG-20160604-WA0002">
            <a:extLst>
              <a:ext uri="{FF2B5EF4-FFF2-40B4-BE49-F238E27FC236}">
                <a16:creationId xmlns:a16="http://schemas.microsoft.com/office/drawing/2014/main" id="{9EB4F280-CF0B-AE8C-3C69-33D09CE69999}"/>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a:extLst>
              <a:ext uri="{FF2B5EF4-FFF2-40B4-BE49-F238E27FC236}">
                <a16:creationId xmlns:a16="http://schemas.microsoft.com/office/drawing/2014/main" id="{6ACCB3A8-0248-B0BC-F25E-8B8AA2F26141}"/>
              </a:ext>
            </a:extLst>
          </p:cNvPr>
          <p:cNvSpPr>
            <a:spLocks noGrp="1" noChangeArrowheads="1"/>
          </p:cNvSpPr>
          <p:nvPr>
            <p:ph type="title"/>
          </p:nvPr>
        </p:nvSpPr>
        <p:spPr/>
        <p:txBody>
          <a:bodyPr/>
          <a:lstStyle/>
          <a:p>
            <a:pPr eaLnBrk="1" hangingPunct="1"/>
            <a:endParaRPr lang="fr-FR" altLang="fr-FR"/>
          </a:p>
        </p:txBody>
      </p:sp>
      <p:sp>
        <p:nvSpPr>
          <p:cNvPr id="7171" name="Rectangle 3" descr="IMG-20160604-WA0003">
            <a:extLst>
              <a:ext uri="{FF2B5EF4-FFF2-40B4-BE49-F238E27FC236}">
                <a16:creationId xmlns:a16="http://schemas.microsoft.com/office/drawing/2014/main" id="{0B2EE3C5-3956-810F-10CE-9256468BB352}"/>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50707F56-522A-665F-6532-A2E22AE77B51}"/>
              </a:ext>
            </a:extLst>
          </p:cNvPr>
          <p:cNvSpPr>
            <a:spLocks noGrp="1" noChangeArrowheads="1"/>
          </p:cNvSpPr>
          <p:nvPr>
            <p:ph type="title"/>
          </p:nvPr>
        </p:nvSpPr>
        <p:spPr/>
        <p:txBody>
          <a:bodyPr/>
          <a:lstStyle/>
          <a:p>
            <a:pPr eaLnBrk="1" hangingPunct="1"/>
            <a:endParaRPr lang="fr-FR" altLang="fr-FR"/>
          </a:p>
        </p:txBody>
      </p:sp>
      <p:sp>
        <p:nvSpPr>
          <p:cNvPr id="8195" name="Rectangle 3" descr="P1070703">
            <a:extLst>
              <a:ext uri="{FF2B5EF4-FFF2-40B4-BE49-F238E27FC236}">
                <a16:creationId xmlns:a16="http://schemas.microsoft.com/office/drawing/2014/main" id="{DEB6B4C1-F756-105C-FC27-F1EFB2FA3996}"/>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 1" descr="IMG-20160502-WA0005 (Copier)"/>
          <p:cNvPicPr>
            <a:picLocks noGrp="1" noChangeAspect="1"/>
          </p:cNvPicPr>
          <p:nvPr isPhoto="1"/>
        </p:nvPicPr>
        <p:blipFill>
          <a:blip r:embed="rId2"/>
          <a:srcRect/>
          <a:stretch>
            <a:fillRect/>
          </a:stretch>
        </p:blipFill>
        <p:spPr bwMode="auto">
          <a:xfrm>
            <a:off x="1316038" y="341313"/>
            <a:ext cx="3557587" cy="6318250"/>
          </a:xfrm>
          <a:prstGeom prst="rect">
            <a:avLst/>
          </a:prstGeom>
          <a:noFill/>
          <a:ln w="9525">
            <a:noFill/>
            <a:miter lim="800000"/>
            <a:headEnd/>
            <a:tailEnd/>
          </a:ln>
        </p:spPr>
      </p:pic>
      <p:sp>
        <p:nvSpPr>
          <p:cNvPr id="36866" name="ZoneTexte 2"/>
          <p:cNvSpPr txBox="1">
            <a:spLocks noChangeArrowheads="1"/>
          </p:cNvSpPr>
          <p:nvPr/>
        </p:nvSpPr>
        <p:spPr bwMode="auto">
          <a:xfrm>
            <a:off x="7004050" y="1089025"/>
            <a:ext cx="2946400" cy="336550"/>
          </a:xfrm>
          <a:prstGeom prst="rect">
            <a:avLst/>
          </a:prstGeom>
          <a:noFill/>
          <a:ln w="9525">
            <a:noFill/>
            <a:miter lim="800000"/>
            <a:headEnd/>
            <a:tailEnd/>
          </a:ln>
        </p:spPr>
        <p:txBody>
          <a:bodyPr>
            <a:spAutoFit/>
          </a:bodyPr>
          <a:lstStyle/>
          <a:p>
            <a:pPr algn="ctr"/>
            <a:r>
              <a:rPr lang="fr-FR" sz="1600" b="1" dirty="0">
                <a:latin typeface="Calibri" pitchFamily="34" charset="0"/>
              </a:rPr>
              <a:t>Finitions Ouvrage SG1-Glacis </a:t>
            </a:r>
          </a:p>
        </p:txBody>
      </p:sp>
      <p:sp>
        <p:nvSpPr>
          <p:cNvPr id="36867" name="ZoneTexte 3"/>
          <p:cNvSpPr txBox="1">
            <a:spLocks noChangeArrowheads="1"/>
          </p:cNvSpPr>
          <p:nvPr/>
        </p:nvSpPr>
        <p:spPr bwMode="auto">
          <a:xfrm>
            <a:off x="5564188" y="2001838"/>
            <a:ext cx="5899150" cy="1069975"/>
          </a:xfrm>
          <a:prstGeom prst="rect">
            <a:avLst/>
          </a:prstGeom>
          <a:noFill/>
          <a:ln w="9525">
            <a:noFill/>
            <a:miter lim="800000"/>
            <a:headEnd/>
            <a:tailEnd/>
          </a:ln>
        </p:spPr>
        <p:txBody>
          <a:bodyPr>
            <a:spAutoFit/>
          </a:bodyPr>
          <a:lstStyle/>
          <a:p>
            <a:r>
              <a:rPr lang="fr-FR" sz="1600">
                <a:latin typeface="Calibri" pitchFamily="34" charset="0"/>
              </a:rPr>
              <a:t>Rive gauche : le gabion de la rive gauche est surmonté d’un muret en maçonnerie.</a:t>
            </a:r>
          </a:p>
          <a:p>
            <a:r>
              <a:rPr lang="fr-FR" sz="1600">
                <a:latin typeface="Calibri" pitchFamily="34" charset="0"/>
              </a:rPr>
              <a:t>En amont des 2 murets, il faudra végétaliser rapidement les versants à proximité de l’ouvrage.</a:t>
            </a:r>
          </a:p>
        </p:txBody>
      </p:sp>
      <p:sp>
        <p:nvSpPr>
          <p:cNvPr id="36868" name="ZoneTexte 4"/>
          <p:cNvSpPr txBox="1">
            <a:spLocks noChangeArrowheads="1"/>
          </p:cNvSpPr>
          <p:nvPr/>
        </p:nvSpPr>
        <p:spPr bwMode="auto">
          <a:xfrm>
            <a:off x="5592763" y="4745038"/>
            <a:ext cx="6130925" cy="581025"/>
          </a:xfrm>
          <a:prstGeom prst="rect">
            <a:avLst/>
          </a:prstGeom>
          <a:noFill/>
          <a:ln w="9525">
            <a:noFill/>
            <a:miter lim="800000"/>
            <a:headEnd/>
            <a:tailEnd/>
          </a:ln>
        </p:spPr>
        <p:txBody>
          <a:bodyPr>
            <a:spAutoFit/>
          </a:bodyPr>
          <a:lstStyle/>
          <a:p>
            <a:r>
              <a:rPr lang="fr-FR" sz="1600">
                <a:latin typeface="Calibri" pitchFamily="34" charset="0"/>
              </a:rPr>
              <a:t>La partie aval des gabions constituant le radier a été maçonnée pour faire fonction de bêche</a:t>
            </a:r>
          </a:p>
        </p:txBody>
      </p:sp>
      <p:cxnSp>
        <p:nvCxnSpPr>
          <p:cNvPr id="6" name="Connecteur droit avec flèche 5"/>
          <p:cNvCxnSpPr/>
          <p:nvPr/>
        </p:nvCxnSpPr>
        <p:spPr>
          <a:xfrm flipH="1">
            <a:off x="4687888" y="2525713"/>
            <a:ext cx="904875" cy="246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flipV="1">
            <a:off x="3465513" y="4052888"/>
            <a:ext cx="2127250" cy="9001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871" name="Rectangle 10"/>
          <p:cNvSpPr>
            <a:spLocks noChangeArrowheads="1"/>
          </p:cNvSpPr>
          <p:nvPr/>
        </p:nvSpPr>
        <p:spPr bwMode="auto">
          <a:xfrm>
            <a:off x="5051425" y="0"/>
            <a:ext cx="6924675"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AECA8578-6D9B-96B6-F371-8FC7D7C20794}"/>
              </a:ext>
            </a:extLst>
          </p:cNvPr>
          <p:cNvSpPr>
            <a:spLocks noGrp="1" noChangeArrowheads="1"/>
          </p:cNvSpPr>
          <p:nvPr>
            <p:ph type="title"/>
          </p:nvPr>
        </p:nvSpPr>
        <p:spPr/>
        <p:txBody>
          <a:bodyPr/>
          <a:lstStyle/>
          <a:p>
            <a:pPr eaLnBrk="1" hangingPunct="1"/>
            <a:endParaRPr lang="fr-FR" altLang="fr-FR"/>
          </a:p>
        </p:txBody>
      </p:sp>
      <p:sp>
        <p:nvSpPr>
          <p:cNvPr id="9219" name="Rectangle 3" descr="P1070704">
            <a:extLst>
              <a:ext uri="{FF2B5EF4-FFF2-40B4-BE49-F238E27FC236}">
                <a16:creationId xmlns:a16="http://schemas.microsoft.com/office/drawing/2014/main" id="{D9251547-AEEE-1770-3ACA-2D38D4D4A6F3}"/>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CBC6D1B9-746B-7992-5E2C-79CF796CE659}"/>
              </a:ext>
            </a:extLst>
          </p:cNvPr>
          <p:cNvSpPr>
            <a:spLocks noGrp="1" noChangeArrowheads="1"/>
          </p:cNvSpPr>
          <p:nvPr>
            <p:ph type="title"/>
          </p:nvPr>
        </p:nvSpPr>
        <p:spPr/>
        <p:txBody>
          <a:bodyPr/>
          <a:lstStyle/>
          <a:p>
            <a:pPr eaLnBrk="1" hangingPunct="1"/>
            <a:endParaRPr lang="fr-FR" altLang="fr-FR"/>
          </a:p>
        </p:txBody>
      </p:sp>
      <p:sp>
        <p:nvSpPr>
          <p:cNvPr id="10243" name="Rectangle 3" descr="P1070721">
            <a:extLst>
              <a:ext uri="{FF2B5EF4-FFF2-40B4-BE49-F238E27FC236}">
                <a16:creationId xmlns:a16="http://schemas.microsoft.com/office/drawing/2014/main" id="{86A606FA-5AC7-356A-253A-B8BE67D19557}"/>
              </a:ext>
            </a:extLst>
          </p:cNvPr>
          <p:cNvSpPr>
            <a:spLocks noGrp="1" noChangeAspect="1" noChangeArrowheads="1"/>
          </p:cNvSpPr>
          <p:nvPr isPhoto="1"/>
        </p:nvSpPr>
        <p:spPr bwMode="auto">
          <a:xfrm>
            <a:off x="152400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07A33AA6-1F49-9918-ADAE-DF36D660880C}"/>
              </a:ext>
            </a:extLst>
          </p:cNvPr>
          <p:cNvGraphicFramePr>
            <a:graphicFrameLocks noGrp="1"/>
          </p:cNvGraphicFramePr>
          <p:nvPr>
            <p:extLst>
              <p:ext uri="{D42A27DB-BD31-4B8C-83A1-F6EECF244321}">
                <p14:modId xmlns:p14="http://schemas.microsoft.com/office/powerpoint/2010/main" val="1699808798"/>
              </p:ext>
            </p:extLst>
          </p:nvPr>
        </p:nvGraphicFramePr>
        <p:xfrm>
          <a:off x="332509" y="647700"/>
          <a:ext cx="11582399" cy="5987893"/>
        </p:xfrm>
        <a:graphic>
          <a:graphicData uri="http://schemas.openxmlformats.org/drawingml/2006/table">
            <a:tbl>
              <a:tblPr firstRow="1" bandRow="1">
                <a:tableStyleId>{2D5ABB26-0587-4C30-8999-92F81FD0307C}</a:tableStyleId>
              </a:tblPr>
              <a:tblGrid>
                <a:gridCol w="2013527">
                  <a:extLst>
                    <a:ext uri="{9D8B030D-6E8A-4147-A177-3AD203B41FA5}">
                      <a16:colId xmlns:a16="http://schemas.microsoft.com/office/drawing/2014/main" val="20000"/>
                    </a:ext>
                  </a:extLst>
                </a:gridCol>
                <a:gridCol w="9568872">
                  <a:extLst>
                    <a:ext uri="{9D8B030D-6E8A-4147-A177-3AD203B41FA5}">
                      <a16:colId xmlns:a16="http://schemas.microsoft.com/office/drawing/2014/main" val="20001"/>
                    </a:ext>
                  </a:extLst>
                </a:gridCol>
              </a:tblGrid>
              <a:tr h="665985">
                <a:tc>
                  <a:txBody>
                    <a:bodyPr/>
                    <a:lstStyle/>
                    <a:p>
                      <a:pPr marL="67945" marR="588010">
                        <a:lnSpc>
                          <a:spcPts val="1260"/>
                        </a:lnSpc>
                        <a:spcBef>
                          <a:spcPts val="45"/>
                        </a:spcBef>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325" algn="just">
                        <a:lnSpc>
                          <a:spcPct val="95900"/>
                        </a:lnSpc>
                        <a:spcBef>
                          <a:spcPts val="10"/>
                        </a:spcBef>
                      </a:pPr>
                      <a:r>
                        <a:rPr sz="1100" dirty="0">
                          <a:latin typeface="Arial"/>
                          <a:cs typeface="Arial"/>
                        </a:rPr>
                        <a:t>Du</a:t>
                      </a:r>
                      <a:r>
                        <a:rPr sz="1100" spc="55" dirty="0">
                          <a:latin typeface="Arial"/>
                          <a:cs typeface="Arial"/>
                        </a:rPr>
                        <a:t> </a:t>
                      </a:r>
                      <a:r>
                        <a:rPr sz="1100" dirty="0">
                          <a:latin typeface="Arial"/>
                          <a:cs typeface="Arial"/>
                        </a:rPr>
                        <a:t>15</a:t>
                      </a:r>
                      <a:r>
                        <a:rPr sz="1100" spc="55" dirty="0">
                          <a:latin typeface="Arial"/>
                          <a:cs typeface="Arial"/>
                        </a:rPr>
                        <a:t> </a:t>
                      </a:r>
                      <a:r>
                        <a:rPr sz="1100" dirty="0">
                          <a:latin typeface="Arial"/>
                          <a:cs typeface="Arial"/>
                        </a:rPr>
                        <a:t>au</a:t>
                      </a:r>
                      <a:r>
                        <a:rPr sz="1100" spc="50" dirty="0">
                          <a:latin typeface="Arial"/>
                          <a:cs typeface="Arial"/>
                        </a:rPr>
                        <a:t> </a:t>
                      </a:r>
                      <a:r>
                        <a:rPr sz="1100" dirty="0">
                          <a:latin typeface="Arial"/>
                          <a:cs typeface="Arial"/>
                        </a:rPr>
                        <a:t>26</a:t>
                      </a:r>
                      <a:r>
                        <a:rPr sz="1100" spc="55" dirty="0">
                          <a:latin typeface="Arial"/>
                          <a:cs typeface="Arial"/>
                        </a:rPr>
                        <a:t> </a:t>
                      </a:r>
                      <a:r>
                        <a:rPr sz="1100" dirty="0">
                          <a:latin typeface="Arial"/>
                          <a:cs typeface="Arial"/>
                        </a:rPr>
                        <a:t>juin</a:t>
                      </a:r>
                      <a:r>
                        <a:rPr sz="1100" spc="60" dirty="0">
                          <a:latin typeface="Arial"/>
                          <a:cs typeface="Arial"/>
                        </a:rPr>
                        <a:t> </a:t>
                      </a:r>
                      <a:r>
                        <a:rPr sz="1100" dirty="0">
                          <a:latin typeface="Arial"/>
                          <a:cs typeface="Arial"/>
                        </a:rPr>
                        <a:t>2015</a:t>
                      </a:r>
                      <a:r>
                        <a:rPr sz="1100" spc="-20" dirty="0">
                          <a:latin typeface="Arial"/>
                          <a:cs typeface="Arial"/>
                        </a:rPr>
                        <a:t> </a:t>
                      </a:r>
                      <a:r>
                        <a:rPr sz="1100" dirty="0">
                          <a:latin typeface="Arial"/>
                          <a:cs typeface="Arial"/>
                        </a:rPr>
                        <a:t>:</a:t>
                      </a:r>
                      <a:r>
                        <a:rPr sz="1100" spc="40" dirty="0">
                          <a:latin typeface="Arial"/>
                          <a:cs typeface="Arial"/>
                        </a:rPr>
                        <a:t> </a:t>
                      </a:r>
                      <a:r>
                        <a:rPr sz="1100" dirty="0">
                          <a:latin typeface="Arial"/>
                          <a:cs typeface="Arial"/>
                        </a:rPr>
                        <a:t>prospection</a:t>
                      </a:r>
                      <a:r>
                        <a:rPr sz="1100" spc="55" dirty="0">
                          <a:latin typeface="Arial"/>
                          <a:cs typeface="Arial"/>
                        </a:rPr>
                        <a:t> </a:t>
                      </a:r>
                      <a:r>
                        <a:rPr sz="1100" dirty="0">
                          <a:latin typeface="Arial"/>
                          <a:cs typeface="Arial"/>
                        </a:rPr>
                        <a:t>pendant</a:t>
                      </a:r>
                      <a:r>
                        <a:rPr sz="1100" spc="65" dirty="0">
                          <a:latin typeface="Arial"/>
                          <a:cs typeface="Arial"/>
                        </a:rPr>
                        <a:t> </a:t>
                      </a:r>
                      <a:r>
                        <a:rPr sz="1100" dirty="0">
                          <a:latin typeface="Arial"/>
                          <a:cs typeface="Arial"/>
                        </a:rPr>
                        <a:t>le</a:t>
                      </a:r>
                      <a:r>
                        <a:rPr sz="1100" spc="55" dirty="0">
                          <a:latin typeface="Arial"/>
                          <a:cs typeface="Arial"/>
                        </a:rPr>
                        <a:t> </a:t>
                      </a:r>
                      <a:r>
                        <a:rPr sz="1100" dirty="0">
                          <a:latin typeface="Arial"/>
                          <a:cs typeface="Arial"/>
                        </a:rPr>
                        <a:t>stage</a:t>
                      </a:r>
                      <a:r>
                        <a:rPr sz="1100" spc="60" dirty="0">
                          <a:latin typeface="Arial"/>
                          <a:cs typeface="Arial"/>
                        </a:rPr>
                        <a:t> </a:t>
                      </a:r>
                      <a:r>
                        <a:rPr sz="1100" dirty="0">
                          <a:latin typeface="Arial"/>
                          <a:cs typeface="Arial"/>
                        </a:rPr>
                        <a:t>avec</a:t>
                      </a:r>
                      <a:r>
                        <a:rPr sz="1100" spc="55" dirty="0">
                          <a:latin typeface="Arial"/>
                          <a:cs typeface="Arial"/>
                        </a:rPr>
                        <a:t> </a:t>
                      </a:r>
                      <a:r>
                        <a:rPr sz="1100" dirty="0">
                          <a:latin typeface="Arial"/>
                          <a:cs typeface="Arial"/>
                        </a:rPr>
                        <a:t>les</a:t>
                      </a:r>
                      <a:r>
                        <a:rPr sz="1100" spc="45" dirty="0">
                          <a:latin typeface="Arial"/>
                          <a:cs typeface="Arial"/>
                        </a:rPr>
                        <a:t> </a:t>
                      </a:r>
                      <a:r>
                        <a:rPr sz="1100" dirty="0">
                          <a:latin typeface="Arial"/>
                          <a:cs typeface="Arial"/>
                        </a:rPr>
                        <a:t>firmes</a:t>
                      </a:r>
                      <a:r>
                        <a:rPr sz="1100" spc="60" dirty="0">
                          <a:latin typeface="Arial"/>
                          <a:cs typeface="Arial"/>
                        </a:rPr>
                        <a:t> </a:t>
                      </a:r>
                      <a:r>
                        <a:rPr sz="1100" spc="-25" dirty="0">
                          <a:latin typeface="Arial"/>
                          <a:cs typeface="Arial"/>
                        </a:rPr>
                        <a:t>et </a:t>
                      </a:r>
                      <a:r>
                        <a:rPr sz="1100" dirty="0">
                          <a:latin typeface="Arial"/>
                          <a:cs typeface="Arial"/>
                        </a:rPr>
                        <a:t>le</a:t>
                      </a:r>
                      <a:r>
                        <a:rPr sz="1100" spc="140" dirty="0">
                          <a:latin typeface="Arial"/>
                          <a:cs typeface="Arial"/>
                        </a:rPr>
                        <a:t> </a:t>
                      </a:r>
                      <a:r>
                        <a:rPr sz="1100" dirty="0">
                          <a:latin typeface="Arial"/>
                          <a:cs typeface="Arial"/>
                        </a:rPr>
                        <a:t>23</a:t>
                      </a:r>
                      <a:r>
                        <a:rPr sz="1100" spc="140" dirty="0">
                          <a:latin typeface="Arial"/>
                          <a:cs typeface="Arial"/>
                        </a:rPr>
                        <a:t> </a:t>
                      </a:r>
                      <a:r>
                        <a:rPr sz="1100" dirty="0">
                          <a:latin typeface="Arial"/>
                          <a:cs typeface="Arial"/>
                        </a:rPr>
                        <a:t>juin,</a:t>
                      </a:r>
                      <a:r>
                        <a:rPr sz="1100" spc="150" dirty="0">
                          <a:latin typeface="Arial"/>
                          <a:cs typeface="Arial"/>
                        </a:rPr>
                        <a:t> </a:t>
                      </a:r>
                      <a:r>
                        <a:rPr sz="1100" dirty="0" err="1">
                          <a:latin typeface="Arial"/>
                          <a:cs typeface="Arial"/>
                        </a:rPr>
                        <a:t>visite</a:t>
                      </a:r>
                      <a:r>
                        <a:rPr lang="fr-FR" sz="1100" dirty="0">
                          <a:latin typeface="Arial"/>
                          <a:cs typeface="Arial"/>
                        </a:rPr>
                        <a:t> de</a:t>
                      </a:r>
                      <a:r>
                        <a:rPr sz="1100" spc="140" dirty="0">
                          <a:latin typeface="Arial"/>
                          <a:cs typeface="Arial"/>
                        </a:rPr>
                        <a:t> </a:t>
                      </a:r>
                      <a:r>
                        <a:rPr sz="1100" dirty="0">
                          <a:latin typeface="Arial"/>
                          <a:cs typeface="Arial"/>
                        </a:rPr>
                        <a:t>la</a:t>
                      </a:r>
                      <a:r>
                        <a:rPr sz="1100" spc="145" dirty="0">
                          <a:latin typeface="Arial"/>
                          <a:cs typeface="Arial"/>
                        </a:rPr>
                        <a:t> </a:t>
                      </a:r>
                      <a:r>
                        <a:rPr sz="1100" dirty="0">
                          <a:latin typeface="Arial"/>
                          <a:cs typeface="Arial"/>
                        </a:rPr>
                        <a:t>zone</a:t>
                      </a:r>
                      <a:r>
                        <a:rPr sz="1100" spc="145" dirty="0">
                          <a:latin typeface="Arial"/>
                          <a:cs typeface="Arial"/>
                        </a:rPr>
                        <a:t> </a:t>
                      </a:r>
                      <a:r>
                        <a:rPr sz="1100" dirty="0" err="1">
                          <a:latin typeface="Arial"/>
                          <a:cs typeface="Arial"/>
                        </a:rPr>
                        <a:t>d’Abonet</a:t>
                      </a:r>
                      <a:endParaRPr lang="fr-FR" sz="1100" dirty="0">
                        <a:latin typeface="Arial"/>
                        <a:cs typeface="Arial"/>
                      </a:endParaRPr>
                    </a:p>
                    <a:p>
                      <a:pPr marL="68580" marR="60325" algn="just">
                        <a:lnSpc>
                          <a:spcPct val="95900"/>
                        </a:lnSpc>
                        <a:spcBef>
                          <a:spcPts val="10"/>
                        </a:spcBef>
                      </a:pPr>
                      <a:r>
                        <a:rPr sz="1100" dirty="0" err="1">
                          <a:latin typeface="Arial"/>
                          <a:cs typeface="Arial"/>
                        </a:rPr>
                        <a:t>Décembre</a:t>
                      </a:r>
                      <a:r>
                        <a:rPr sz="1100" spc="355" dirty="0">
                          <a:latin typeface="Arial"/>
                          <a:cs typeface="Arial"/>
                        </a:rPr>
                        <a:t> </a:t>
                      </a:r>
                      <a:r>
                        <a:rPr sz="1100" dirty="0">
                          <a:latin typeface="Arial"/>
                          <a:cs typeface="Arial"/>
                        </a:rPr>
                        <a:t>2015</a:t>
                      </a:r>
                      <a:r>
                        <a:rPr sz="1100" spc="-15" dirty="0">
                          <a:latin typeface="Arial"/>
                          <a:cs typeface="Arial"/>
                        </a:rPr>
                        <a:t> </a:t>
                      </a:r>
                      <a:r>
                        <a:rPr sz="1100" dirty="0">
                          <a:latin typeface="Arial"/>
                          <a:cs typeface="Arial"/>
                        </a:rPr>
                        <a:t>:</a:t>
                      </a:r>
                      <a:r>
                        <a:rPr sz="1100" spc="360" dirty="0">
                          <a:latin typeface="Arial"/>
                          <a:cs typeface="Arial"/>
                        </a:rPr>
                        <a:t> </a:t>
                      </a:r>
                      <a:r>
                        <a:rPr sz="1100" dirty="0">
                          <a:latin typeface="Arial"/>
                          <a:cs typeface="Arial"/>
                        </a:rPr>
                        <a:t>2</a:t>
                      </a:r>
                      <a:r>
                        <a:rPr sz="1050" baseline="31746" dirty="0">
                          <a:latin typeface="Arial"/>
                          <a:cs typeface="Arial"/>
                        </a:rPr>
                        <a:t>ème</a:t>
                      </a:r>
                      <a:r>
                        <a:rPr sz="1050" spc="719" baseline="31746" dirty="0">
                          <a:latin typeface="Arial"/>
                          <a:cs typeface="Arial"/>
                        </a:rPr>
                        <a:t> </a:t>
                      </a:r>
                      <a:r>
                        <a:rPr sz="1100" dirty="0">
                          <a:latin typeface="Arial"/>
                          <a:cs typeface="Arial"/>
                        </a:rPr>
                        <a:t>prospection</a:t>
                      </a:r>
                      <a:r>
                        <a:rPr sz="1100" spc="355" dirty="0">
                          <a:latin typeface="Arial"/>
                          <a:cs typeface="Arial"/>
                        </a:rPr>
                        <a:t> </a:t>
                      </a:r>
                      <a:r>
                        <a:rPr sz="1100" dirty="0">
                          <a:latin typeface="Arial"/>
                          <a:cs typeface="Arial"/>
                        </a:rPr>
                        <a:t>pour</a:t>
                      </a:r>
                      <a:r>
                        <a:rPr sz="1100" spc="365" dirty="0">
                          <a:latin typeface="Arial"/>
                          <a:cs typeface="Arial"/>
                        </a:rPr>
                        <a:t> </a:t>
                      </a:r>
                      <a:r>
                        <a:rPr sz="1100" dirty="0">
                          <a:latin typeface="Arial"/>
                          <a:cs typeface="Arial"/>
                        </a:rPr>
                        <a:t>la</a:t>
                      </a:r>
                      <a:r>
                        <a:rPr sz="1100" spc="340" dirty="0">
                          <a:latin typeface="Arial"/>
                          <a:cs typeface="Arial"/>
                        </a:rPr>
                        <a:t> </a:t>
                      </a:r>
                      <a:r>
                        <a:rPr sz="1100" dirty="0">
                          <a:latin typeface="Arial"/>
                          <a:cs typeface="Arial"/>
                        </a:rPr>
                        <a:t>recherche</a:t>
                      </a:r>
                      <a:r>
                        <a:rPr sz="1100" spc="350" dirty="0">
                          <a:latin typeface="Arial"/>
                          <a:cs typeface="Arial"/>
                        </a:rPr>
                        <a:t> </a:t>
                      </a:r>
                      <a:r>
                        <a:rPr sz="1100" dirty="0">
                          <a:latin typeface="Arial"/>
                          <a:cs typeface="Arial"/>
                        </a:rPr>
                        <a:t>de</a:t>
                      </a:r>
                      <a:r>
                        <a:rPr sz="1100" spc="345" dirty="0">
                          <a:latin typeface="Arial"/>
                          <a:cs typeface="Arial"/>
                        </a:rPr>
                        <a:t> </a:t>
                      </a:r>
                      <a:r>
                        <a:rPr sz="1100" dirty="0">
                          <a:latin typeface="Arial"/>
                          <a:cs typeface="Arial"/>
                        </a:rPr>
                        <a:t>sites</a:t>
                      </a:r>
                      <a:r>
                        <a:rPr sz="1100" spc="355" dirty="0">
                          <a:latin typeface="Arial"/>
                          <a:cs typeface="Arial"/>
                        </a:rPr>
                        <a:t> </a:t>
                      </a:r>
                      <a:r>
                        <a:rPr sz="1100" spc="-20" dirty="0">
                          <a:latin typeface="Arial"/>
                          <a:cs typeface="Arial"/>
                        </a:rPr>
                        <a:t>pour </a:t>
                      </a:r>
                      <a:r>
                        <a:rPr sz="1100" dirty="0">
                          <a:latin typeface="Arial"/>
                          <a:cs typeface="Arial"/>
                        </a:rPr>
                        <a:t>aménagements</a:t>
                      </a:r>
                      <a:r>
                        <a:rPr sz="1100" spc="-30" dirty="0">
                          <a:latin typeface="Arial"/>
                          <a:cs typeface="Arial"/>
                        </a:rPr>
                        <a:t> </a:t>
                      </a:r>
                      <a:r>
                        <a:rPr sz="1100" spc="-10" dirty="0">
                          <a:latin typeface="Arial"/>
                          <a:cs typeface="Arial"/>
                        </a:rPr>
                        <a:t>biologiques</a:t>
                      </a:r>
                      <a:r>
                        <a:rPr sz="1100" spc="-15" dirty="0">
                          <a:latin typeface="Arial"/>
                          <a:cs typeface="Arial"/>
                        </a:rPr>
                        <a:t> </a:t>
                      </a:r>
                      <a:r>
                        <a:rPr sz="1100" dirty="0">
                          <a:latin typeface="Arial"/>
                          <a:cs typeface="Arial"/>
                        </a:rPr>
                        <a:t>(Ch.</a:t>
                      </a:r>
                      <a:r>
                        <a:rPr sz="1100" spc="-10" dirty="0">
                          <a:latin typeface="Arial"/>
                          <a:cs typeface="Arial"/>
                        </a:rPr>
                        <a:t> </a:t>
                      </a:r>
                      <a:r>
                        <a:rPr sz="1100" dirty="0">
                          <a:latin typeface="Arial"/>
                          <a:cs typeface="Arial"/>
                        </a:rPr>
                        <a:t>Lilin,</a:t>
                      </a:r>
                      <a:r>
                        <a:rPr sz="1100" spc="-25" dirty="0">
                          <a:latin typeface="Arial"/>
                          <a:cs typeface="Arial"/>
                        </a:rPr>
                        <a:t> </a:t>
                      </a:r>
                      <a:r>
                        <a:rPr sz="1100" dirty="0">
                          <a:latin typeface="Arial"/>
                          <a:cs typeface="Arial"/>
                        </a:rPr>
                        <a:t>M.</a:t>
                      </a:r>
                      <a:r>
                        <a:rPr sz="1100" spc="-20" dirty="0">
                          <a:latin typeface="Arial"/>
                          <a:cs typeface="Arial"/>
                        </a:rPr>
                        <a:t> </a:t>
                      </a:r>
                      <a:r>
                        <a:rPr sz="1100" dirty="0">
                          <a:latin typeface="Arial"/>
                          <a:cs typeface="Arial"/>
                        </a:rPr>
                        <a:t>Brochet</a:t>
                      </a:r>
                      <a:r>
                        <a:rPr sz="1100" spc="-10" dirty="0">
                          <a:latin typeface="Arial"/>
                          <a:cs typeface="Arial"/>
                        </a:rPr>
                        <a:t> </a:t>
                      </a:r>
                      <a:r>
                        <a:rPr sz="1100" dirty="0">
                          <a:latin typeface="Arial"/>
                          <a:cs typeface="Arial"/>
                        </a:rPr>
                        <a:t>et</a:t>
                      </a:r>
                      <a:r>
                        <a:rPr sz="1100" spc="-5" dirty="0">
                          <a:latin typeface="Arial"/>
                          <a:cs typeface="Arial"/>
                        </a:rPr>
                        <a:t> </a:t>
                      </a:r>
                      <a:r>
                        <a:rPr sz="1100" dirty="0">
                          <a:latin typeface="Arial"/>
                          <a:cs typeface="Arial"/>
                        </a:rPr>
                        <a:t>J.</a:t>
                      </a:r>
                      <a:r>
                        <a:rPr sz="1100" spc="-10" dirty="0">
                          <a:latin typeface="Arial"/>
                          <a:cs typeface="Arial"/>
                        </a:rPr>
                        <a:t> Cantave)</a:t>
                      </a:r>
                      <a:endParaRPr sz="1100" dirty="0">
                        <a:latin typeface="Arial"/>
                        <a:cs typeface="Arial"/>
                      </a:endParaRPr>
                    </a:p>
                    <a:p>
                      <a:pPr marL="68580" marR="59055" algn="just">
                        <a:lnSpc>
                          <a:spcPts val="1260"/>
                        </a:lnSpc>
                      </a:pPr>
                      <a:r>
                        <a:rPr sz="1100" dirty="0">
                          <a:latin typeface="Arial"/>
                          <a:cs typeface="Arial"/>
                        </a:rPr>
                        <a:t>Pendant</a:t>
                      </a:r>
                      <a:r>
                        <a:rPr sz="1100" spc="100" dirty="0">
                          <a:latin typeface="Arial"/>
                          <a:cs typeface="Arial"/>
                        </a:rPr>
                        <a:t> </a:t>
                      </a:r>
                      <a:r>
                        <a:rPr sz="1100" dirty="0">
                          <a:latin typeface="Arial"/>
                          <a:cs typeface="Arial"/>
                        </a:rPr>
                        <a:t>la</a:t>
                      </a:r>
                      <a:r>
                        <a:rPr sz="1100" spc="100" dirty="0">
                          <a:latin typeface="Arial"/>
                          <a:cs typeface="Arial"/>
                        </a:rPr>
                        <a:t> </a:t>
                      </a:r>
                      <a:r>
                        <a:rPr sz="1100" dirty="0">
                          <a:latin typeface="Arial"/>
                          <a:cs typeface="Arial"/>
                        </a:rPr>
                        <a:t>saison</a:t>
                      </a:r>
                      <a:r>
                        <a:rPr sz="1100" spc="100" dirty="0">
                          <a:latin typeface="Arial"/>
                          <a:cs typeface="Arial"/>
                        </a:rPr>
                        <a:t> </a:t>
                      </a:r>
                      <a:r>
                        <a:rPr sz="1100" dirty="0">
                          <a:latin typeface="Arial"/>
                          <a:cs typeface="Arial"/>
                        </a:rPr>
                        <a:t>des</a:t>
                      </a:r>
                      <a:r>
                        <a:rPr sz="1100" spc="100" dirty="0">
                          <a:latin typeface="Arial"/>
                          <a:cs typeface="Arial"/>
                        </a:rPr>
                        <a:t> </a:t>
                      </a:r>
                      <a:r>
                        <a:rPr sz="1100" dirty="0">
                          <a:latin typeface="Arial"/>
                          <a:cs typeface="Arial"/>
                        </a:rPr>
                        <a:t>pluies,</a:t>
                      </a:r>
                      <a:r>
                        <a:rPr sz="1100" spc="105" dirty="0">
                          <a:latin typeface="Arial"/>
                          <a:cs typeface="Arial"/>
                        </a:rPr>
                        <a:t> </a:t>
                      </a:r>
                      <a:r>
                        <a:rPr sz="1100" dirty="0">
                          <a:latin typeface="Arial"/>
                          <a:cs typeface="Arial"/>
                        </a:rPr>
                        <a:t>en</a:t>
                      </a:r>
                      <a:r>
                        <a:rPr sz="1100" spc="110" dirty="0">
                          <a:latin typeface="Arial"/>
                          <a:cs typeface="Arial"/>
                        </a:rPr>
                        <a:t> </a:t>
                      </a:r>
                      <a:r>
                        <a:rPr sz="1100" dirty="0">
                          <a:latin typeface="Arial"/>
                          <a:cs typeface="Arial"/>
                        </a:rPr>
                        <a:t>mars,</a:t>
                      </a:r>
                      <a:r>
                        <a:rPr sz="1100" spc="90" dirty="0">
                          <a:latin typeface="Arial"/>
                          <a:cs typeface="Arial"/>
                        </a:rPr>
                        <a:t> </a:t>
                      </a:r>
                      <a:r>
                        <a:rPr sz="1100" dirty="0">
                          <a:latin typeface="Arial"/>
                          <a:cs typeface="Arial"/>
                        </a:rPr>
                        <a:t>avril</a:t>
                      </a:r>
                      <a:r>
                        <a:rPr sz="1100" spc="95" dirty="0">
                          <a:latin typeface="Arial"/>
                          <a:cs typeface="Arial"/>
                        </a:rPr>
                        <a:t> </a:t>
                      </a:r>
                      <a:r>
                        <a:rPr sz="1100" dirty="0">
                          <a:latin typeface="Arial"/>
                          <a:cs typeface="Arial"/>
                        </a:rPr>
                        <a:t>et</a:t>
                      </a:r>
                      <a:r>
                        <a:rPr sz="1100" spc="90" dirty="0">
                          <a:latin typeface="Arial"/>
                          <a:cs typeface="Arial"/>
                        </a:rPr>
                        <a:t> </a:t>
                      </a:r>
                      <a:r>
                        <a:rPr sz="1100" dirty="0">
                          <a:latin typeface="Arial"/>
                          <a:cs typeface="Arial"/>
                        </a:rPr>
                        <a:t>mai</a:t>
                      </a:r>
                      <a:r>
                        <a:rPr sz="1100" spc="100" dirty="0">
                          <a:latin typeface="Arial"/>
                          <a:cs typeface="Arial"/>
                        </a:rPr>
                        <a:t> </a:t>
                      </a:r>
                      <a:r>
                        <a:rPr sz="1100" dirty="0">
                          <a:latin typeface="Arial"/>
                          <a:cs typeface="Arial"/>
                        </a:rPr>
                        <a:t>2016</a:t>
                      </a:r>
                      <a:r>
                        <a:rPr sz="1100" spc="-25" dirty="0">
                          <a:latin typeface="Arial"/>
                          <a:cs typeface="Arial"/>
                        </a:rPr>
                        <a:t> </a:t>
                      </a:r>
                      <a:r>
                        <a:rPr sz="1100" dirty="0">
                          <a:latin typeface="Arial"/>
                          <a:cs typeface="Arial"/>
                        </a:rPr>
                        <a:t>:</a:t>
                      </a:r>
                      <a:r>
                        <a:rPr sz="1100" spc="105" dirty="0">
                          <a:latin typeface="Arial"/>
                          <a:cs typeface="Arial"/>
                        </a:rPr>
                        <a:t> </a:t>
                      </a:r>
                      <a:r>
                        <a:rPr sz="1100" dirty="0">
                          <a:latin typeface="Arial"/>
                          <a:cs typeface="Arial"/>
                        </a:rPr>
                        <a:t>plantation</a:t>
                      </a:r>
                      <a:r>
                        <a:rPr sz="1100" spc="100" dirty="0">
                          <a:latin typeface="Arial"/>
                          <a:cs typeface="Arial"/>
                        </a:rPr>
                        <a:t> </a:t>
                      </a:r>
                      <a:r>
                        <a:rPr sz="1100" spc="-25" dirty="0">
                          <a:latin typeface="Arial"/>
                          <a:cs typeface="Arial"/>
                        </a:rPr>
                        <a:t>et </a:t>
                      </a:r>
                      <a:r>
                        <a:rPr sz="1100" spc="-10" dirty="0">
                          <a:latin typeface="Arial"/>
                          <a:cs typeface="Arial"/>
                        </a:rPr>
                        <a:t>greffage.</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14925">
                <a:tc>
                  <a:txBody>
                    <a:bodyPr/>
                    <a:lstStyle/>
                    <a:p>
                      <a:pPr marL="67945" marR="255270">
                        <a:lnSpc>
                          <a:spcPts val="1260"/>
                        </a:lnSpc>
                      </a:pPr>
                      <a:r>
                        <a:rPr sz="1100" b="1" spc="-10" dirty="0">
                          <a:latin typeface="Arial"/>
                          <a:cs typeface="Arial"/>
                        </a:rPr>
                        <a:t>Coordonnées </a:t>
                      </a:r>
                      <a:r>
                        <a:rPr sz="1100" b="1" spc="-25" dirty="0">
                          <a:latin typeface="Arial"/>
                          <a:cs typeface="Arial"/>
                        </a:rPr>
                        <a:t>GPS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N</a:t>
                      </a:r>
                      <a:r>
                        <a:rPr sz="1100" spc="-20" dirty="0">
                          <a:latin typeface="Arial"/>
                          <a:cs typeface="Arial"/>
                        </a:rPr>
                        <a:t> </a:t>
                      </a:r>
                      <a:r>
                        <a:rPr sz="1100" dirty="0">
                          <a:latin typeface="Arial"/>
                          <a:cs typeface="Arial"/>
                        </a:rPr>
                        <a:t>19°00’</a:t>
                      </a:r>
                      <a:r>
                        <a:rPr sz="1100" spc="-20" dirty="0">
                          <a:latin typeface="Arial"/>
                          <a:cs typeface="Arial"/>
                        </a:rPr>
                        <a:t> </a:t>
                      </a:r>
                      <a:r>
                        <a:rPr sz="1100" dirty="0">
                          <a:latin typeface="Arial"/>
                          <a:cs typeface="Arial"/>
                        </a:rPr>
                        <a:t>18.1’’</a:t>
                      </a:r>
                      <a:r>
                        <a:rPr sz="1100" spc="-30" dirty="0">
                          <a:latin typeface="Arial"/>
                          <a:cs typeface="Arial"/>
                        </a:rPr>
                        <a:t> </a:t>
                      </a:r>
                      <a:r>
                        <a:rPr sz="1100" dirty="0">
                          <a:latin typeface="Arial"/>
                          <a:cs typeface="Arial"/>
                        </a:rPr>
                        <a:t>W</a:t>
                      </a:r>
                      <a:r>
                        <a:rPr sz="1100" spc="-15" dirty="0">
                          <a:latin typeface="Arial"/>
                          <a:cs typeface="Arial"/>
                        </a:rPr>
                        <a:t> </a:t>
                      </a:r>
                      <a:r>
                        <a:rPr sz="1100" spc="-10" dirty="0">
                          <a:latin typeface="Arial"/>
                          <a:cs typeface="Arial"/>
                        </a:rPr>
                        <a:t>72°00’10.1’’</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07957">
                <a:tc>
                  <a:txBody>
                    <a:bodyPr/>
                    <a:lstStyle/>
                    <a:p>
                      <a:pPr marL="67945">
                        <a:lnSpc>
                          <a:spcPts val="1275"/>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7785" algn="just">
                        <a:lnSpc>
                          <a:spcPct val="95800"/>
                        </a:lnSpc>
                      </a:pPr>
                      <a:r>
                        <a:rPr sz="1100" dirty="0">
                          <a:latin typeface="Arial"/>
                          <a:cs typeface="Arial"/>
                        </a:rPr>
                        <a:t>Le</a:t>
                      </a:r>
                      <a:r>
                        <a:rPr sz="1100" spc="375" dirty="0">
                          <a:latin typeface="Arial"/>
                          <a:cs typeface="Arial"/>
                        </a:rPr>
                        <a:t> </a:t>
                      </a:r>
                      <a:r>
                        <a:rPr sz="1100" dirty="0">
                          <a:latin typeface="Arial"/>
                          <a:cs typeface="Arial"/>
                        </a:rPr>
                        <a:t>site</a:t>
                      </a:r>
                      <a:r>
                        <a:rPr sz="1100" spc="370" dirty="0">
                          <a:latin typeface="Arial"/>
                          <a:cs typeface="Arial"/>
                        </a:rPr>
                        <a:t> </a:t>
                      </a:r>
                      <a:r>
                        <a:rPr sz="1100" dirty="0">
                          <a:latin typeface="Arial"/>
                          <a:cs typeface="Arial"/>
                        </a:rPr>
                        <a:t>choisi</a:t>
                      </a:r>
                      <a:r>
                        <a:rPr sz="1100" spc="365" dirty="0">
                          <a:latin typeface="Arial"/>
                          <a:cs typeface="Arial"/>
                        </a:rPr>
                        <a:t> </a:t>
                      </a:r>
                      <a:r>
                        <a:rPr sz="1100" dirty="0">
                          <a:latin typeface="Arial"/>
                          <a:cs typeface="Arial"/>
                        </a:rPr>
                        <a:t>est</a:t>
                      </a:r>
                      <a:r>
                        <a:rPr sz="1100" spc="390" dirty="0">
                          <a:latin typeface="Arial"/>
                          <a:cs typeface="Arial"/>
                        </a:rPr>
                        <a:t> </a:t>
                      </a:r>
                      <a:r>
                        <a:rPr sz="1100" dirty="0">
                          <a:latin typeface="Arial"/>
                          <a:cs typeface="Arial"/>
                        </a:rPr>
                        <a:t>la</a:t>
                      </a:r>
                      <a:r>
                        <a:rPr sz="1100" spc="365" dirty="0">
                          <a:latin typeface="Arial"/>
                          <a:cs typeface="Arial"/>
                        </a:rPr>
                        <a:t> </a:t>
                      </a:r>
                      <a:r>
                        <a:rPr sz="1100" dirty="0">
                          <a:latin typeface="Arial"/>
                          <a:cs typeface="Arial"/>
                        </a:rPr>
                        <a:t>zone</a:t>
                      </a:r>
                      <a:r>
                        <a:rPr sz="1100" spc="385" dirty="0">
                          <a:latin typeface="Arial"/>
                          <a:cs typeface="Arial"/>
                        </a:rPr>
                        <a:t> </a:t>
                      </a:r>
                      <a:r>
                        <a:rPr sz="1100" dirty="0">
                          <a:latin typeface="Arial"/>
                          <a:cs typeface="Arial"/>
                        </a:rPr>
                        <a:t>Abonet,</a:t>
                      </a:r>
                      <a:r>
                        <a:rPr sz="1100" spc="375" dirty="0">
                          <a:latin typeface="Arial"/>
                          <a:cs typeface="Arial"/>
                        </a:rPr>
                        <a:t> </a:t>
                      </a:r>
                      <a:r>
                        <a:rPr sz="1100" dirty="0">
                          <a:latin typeface="Arial"/>
                          <a:cs typeface="Arial"/>
                        </a:rPr>
                        <a:t>localisée</a:t>
                      </a:r>
                      <a:r>
                        <a:rPr sz="1100" spc="370" dirty="0">
                          <a:latin typeface="Arial"/>
                          <a:cs typeface="Arial"/>
                        </a:rPr>
                        <a:t> </a:t>
                      </a:r>
                      <a:r>
                        <a:rPr sz="1100" dirty="0">
                          <a:latin typeface="Arial"/>
                          <a:cs typeface="Arial"/>
                        </a:rPr>
                        <a:t>en</a:t>
                      </a:r>
                      <a:r>
                        <a:rPr sz="1100" spc="375" dirty="0">
                          <a:latin typeface="Arial"/>
                          <a:cs typeface="Arial"/>
                        </a:rPr>
                        <a:t> </a:t>
                      </a:r>
                      <a:r>
                        <a:rPr sz="1100" dirty="0">
                          <a:latin typeface="Arial"/>
                          <a:cs typeface="Arial"/>
                        </a:rPr>
                        <a:t>limite</a:t>
                      </a:r>
                      <a:r>
                        <a:rPr sz="1100" spc="370" dirty="0">
                          <a:latin typeface="Arial"/>
                          <a:cs typeface="Arial"/>
                        </a:rPr>
                        <a:t> </a:t>
                      </a:r>
                      <a:r>
                        <a:rPr sz="1100" dirty="0">
                          <a:latin typeface="Arial"/>
                          <a:cs typeface="Arial"/>
                        </a:rPr>
                        <a:t>de</a:t>
                      </a:r>
                      <a:r>
                        <a:rPr sz="1100" spc="365" dirty="0">
                          <a:latin typeface="Arial"/>
                          <a:cs typeface="Arial"/>
                        </a:rPr>
                        <a:t> </a:t>
                      </a:r>
                      <a:r>
                        <a:rPr sz="1100" dirty="0">
                          <a:latin typeface="Arial"/>
                          <a:cs typeface="Arial"/>
                        </a:rPr>
                        <a:t>la</a:t>
                      </a:r>
                      <a:r>
                        <a:rPr sz="1100" spc="370" dirty="0">
                          <a:latin typeface="Arial"/>
                          <a:cs typeface="Arial"/>
                        </a:rPr>
                        <a:t> </a:t>
                      </a:r>
                      <a:r>
                        <a:rPr sz="1100" spc="-10" dirty="0">
                          <a:latin typeface="Arial"/>
                          <a:cs typeface="Arial"/>
                        </a:rPr>
                        <a:t>partie </a:t>
                      </a:r>
                      <a:r>
                        <a:rPr sz="1100" dirty="0">
                          <a:latin typeface="Arial"/>
                          <a:cs typeface="Arial"/>
                        </a:rPr>
                        <a:t>supérieure</a:t>
                      </a:r>
                      <a:r>
                        <a:rPr sz="1100" spc="200" dirty="0">
                          <a:latin typeface="Arial"/>
                          <a:cs typeface="Arial"/>
                        </a:rPr>
                        <a:t> </a:t>
                      </a:r>
                      <a:r>
                        <a:rPr sz="1100" dirty="0">
                          <a:latin typeface="Arial"/>
                          <a:cs typeface="Arial"/>
                        </a:rPr>
                        <a:t>des</a:t>
                      </a:r>
                      <a:r>
                        <a:rPr sz="1100" spc="204" dirty="0">
                          <a:latin typeface="Arial"/>
                          <a:cs typeface="Arial"/>
                        </a:rPr>
                        <a:t> </a:t>
                      </a:r>
                      <a:r>
                        <a:rPr sz="1100" dirty="0">
                          <a:latin typeface="Arial"/>
                          <a:cs typeface="Arial"/>
                        </a:rPr>
                        <a:t>bassins</a:t>
                      </a:r>
                      <a:r>
                        <a:rPr sz="1100" spc="200" dirty="0">
                          <a:latin typeface="Arial"/>
                          <a:cs typeface="Arial"/>
                        </a:rPr>
                        <a:t> </a:t>
                      </a:r>
                      <a:r>
                        <a:rPr sz="1100" dirty="0">
                          <a:latin typeface="Arial"/>
                          <a:cs typeface="Arial"/>
                        </a:rPr>
                        <a:t>versants</a:t>
                      </a:r>
                      <a:r>
                        <a:rPr sz="1100" spc="204" dirty="0">
                          <a:latin typeface="Arial"/>
                          <a:cs typeface="Arial"/>
                        </a:rPr>
                        <a:t> </a:t>
                      </a:r>
                      <a:r>
                        <a:rPr sz="1100" dirty="0">
                          <a:latin typeface="Arial"/>
                          <a:cs typeface="Arial"/>
                        </a:rPr>
                        <a:t>de</a:t>
                      </a:r>
                      <a:r>
                        <a:rPr sz="1100" spc="200" dirty="0">
                          <a:latin typeface="Arial"/>
                          <a:cs typeface="Arial"/>
                        </a:rPr>
                        <a:t> </a:t>
                      </a:r>
                      <a:r>
                        <a:rPr sz="1100" dirty="0">
                          <a:latin typeface="Arial"/>
                          <a:cs typeface="Arial"/>
                        </a:rPr>
                        <a:t>la</a:t>
                      </a:r>
                      <a:r>
                        <a:rPr sz="1100" spc="200" dirty="0">
                          <a:latin typeface="Arial"/>
                          <a:cs typeface="Arial"/>
                        </a:rPr>
                        <a:t> </a:t>
                      </a:r>
                      <a:r>
                        <a:rPr sz="1100" dirty="0">
                          <a:latin typeface="Arial"/>
                          <a:cs typeface="Arial"/>
                        </a:rPr>
                        <a:t>rivière</a:t>
                      </a:r>
                      <a:r>
                        <a:rPr sz="1100" spc="195" dirty="0">
                          <a:latin typeface="Arial"/>
                          <a:cs typeface="Arial"/>
                        </a:rPr>
                        <a:t> </a:t>
                      </a:r>
                      <a:r>
                        <a:rPr sz="1100" dirty="0">
                          <a:latin typeface="Arial"/>
                          <a:cs typeface="Arial"/>
                        </a:rPr>
                        <a:t>Goyave</a:t>
                      </a:r>
                      <a:r>
                        <a:rPr sz="1100" spc="204" dirty="0">
                          <a:latin typeface="Arial"/>
                          <a:cs typeface="Arial"/>
                        </a:rPr>
                        <a:t> </a:t>
                      </a:r>
                      <a:r>
                        <a:rPr sz="1100" dirty="0">
                          <a:latin typeface="Arial"/>
                          <a:cs typeface="Arial"/>
                        </a:rPr>
                        <a:t>et</a:t>
                      </a:r>
                      <a:r>
                        <a:rPr sz="1100" spc="204" dirty="0">
                          <a:latin typeface="Arial"/>
                          <a:cs typeface="Arial"/>
                        </a:rPr>
                        <a:t> </a:t>
                      </a:r>
                      <a:r>
                        <a:rPr sz="1100" dirty="0">
                          <a:latin typeface="Arial"/>
                          <a:cs typeface="Arial"/>
                        </a:rPr>
                        <a:t>de</a:t>
                      </a:r>
                      <a:r>
                        <a:rPr sz="1100" spc="200" dirty="0">
                          <a:latin typeface="Arial"/>
                          <a:cs typeface="Arial"/>
                        </a:rPr>
                        <a:t> </a:t>
                      </a:r>
                      <a:r>
                        <a:rPr sz="1100" dirty="0">
                          <a:latin typeface="Arial"/>
                          <a:cs typeface="Arial"/>
                        </a:rPr>
                        <a:t>la</a:t>
                      </a:r>
                      <a:r>
                        <a:rPr sz="1100" spc="204" dirty="0">
                          <a:latin typeface="Arial"/>
                          <a:cs typeface="Arial"/>
                        </a:rPr>
                        <a:t> </a:t>
                      </a:r>
                      <a:r>
                        <a:rPr sz="1100" spc="-10" dirty="0">
                          <a:latin typeface="Arial"/>
                          <a:cs typeface="Arial"/>
                        </a:rPr>
                        <a:t>ravine </a:t>
                      </a:r>
                      <a:r>
                        <a:rPr sz="1100" dirty="0">
                          <a:latin typeface="Arial"/>
                          <a:cs typeface="Arial"/>
                        </a:rPr>
                        <a:t>Giraumon.</a:t>
                      </a:r>
                      <a:r>
                        <a:rPr sz="1100" spc="360" dirty="0">
                          <a:latin typeface="Arial"/>
                          <a:cs typeface="Arial"/>
                        </a:rPr>
                        <a:t> </a:t>
                      </a:r>
                      <a:r>
                        <a:rPr sz="1100" dirty="0">
                          <a:latin typeface="Arial"/>
                          <a:cs typeface="Arial"/>
                        </a:rPr>
                        <a:t>L’aménagement</a:t>
                      </a:r>
                      <a:r>
                        <a:rPr sz="1100" spc="365" dirty="0">
                          <a:latin typeface="Arial"/>
                          <a:cs typeface="Arial"/>
                        </a:rPr>
                        <a:t> </a:t>
                      </a:r>
                      <a:r>
                        <a:rPr sz="1100" dirty="0">
                          <a:latin typeface="Arial"/>
                          <a:cs typeface="Arial"/>
                        </a:rPr>
                        <a:t>biologique</a:t>
                      </a:r>
                      <a:r>
                        <a:rPr sz="1100" spc="355" dirty="0">
                          <a:latin typeface="Arial"/>
                          <a:cs typeface="Arial"/>
                        </a:rPr>
                        <a:t> </a:t>
                      </a:r>
                      <a:r>
                        <a:rPr sz="1100" dirty="0">
                          <a:latin typeface="Arial"/>
                          <a:cs typeface="Arial"/>
                        </a:rPr>
                        <a:t>de</a:t>
                      </a:r>
                      <a:r>
                        <a:rPr sz="1100" spc="360" dirty="0">
                          <a:latin typeface="Arial"/>
                          <a:cs typeface="Arial"/>
                        </a:rPr>
                        <a:t> </a:t>
                      </a:r>
                      <a:r>
                        <a:rPr sz="1100" dirty="0">
                          <a:latin typeface="Arial"/>
                          <a:cs typeface="Arial"/>
                        </a:rPr>
                        <a:t>cette</a:t>
                      </a:r>
                      <a:r>
                        <a:rPr sz="1100" spc="345" dirty="0">
                          <a:latin typeface="Arial"/>
                          <a:cs typeface="Arial"/>
                        </a:rPr>
                        <a:t> </a:t>
                      </a:r>
                      <a:r>
                        <a:rPr sz="1100" dirty="0">
                          <a:latin typeface="Arial"/>
                          <a:cs typeface="Arial"/>
                        </a:rPr>
                        <a:t>zone</a:t>
                      </a:r>
                      <a:r>
                        <a:rPr sz="1100" spc="360" dirty="0">
                          <a:latin typeface="Arial"/>
                          <a:cs typeface="Arial"/>
                        </a:rPr>
                        <a:t> </a:t>
                      </a:r>
                      <a:r>
                        <a:rPr sz="1100" dirty="0">
                          <a:latin typeface="Arial"/>
                          <a:cs typeface="Arial"/>
                        </a:rPr>
                        <a:t>fait</a:t>
                      </a:r>
                      <a:r>
                        <a:rPr sz="1100" spc="365" dirty="0">
                          <a:latin typeface="Arial"/>
                          <a:cs typeface="Arial"/>
                        </a:rPr>
                        <a:t> </a:t>
                      </a:r>
                      <a:r>
                        <a:rPr sz="1100" dirty="0">
                          <a:latin typeface="Arial"/>
                          <a:cs typeface="Arial"/>
                        </a:rPr>
                        <a:t>partie</a:t>
                      </a:r>
                      <a:r>
                        <a:rPr sz="1100" spc="375" dirty="0">
                          <a:latin typeface="Arial"/>
                          <a:cs typeface="Arial"/>
                        </a:rPr>
                        <a:t> </a:t>
                      </a:r>
                      <a:r>
                        <a:rPr sz="1100" spc="-25" dirty="0">
                          <a:latin typeface="Arial"/>
                          <a:cs typeface="Arial"/>
                        </a:rPr>
                        <a:t>des </a:t>
                      </a:r>
                      <a:r>
                        <a:rPr sz="1100" dirty="0">
                          <a:latin typeface="Arial"/>
                          <a:cs typeface="Arial"/>
                        </a:rPr>
                        <a:t>propositions</a:t>
                      </a:r>
                      <a:r>
                        <a:rPr sz="1100" spc="125" dirty="0">
                          <a:latin typeface="Arial"/>
                          <a:cs typeface="Arial"/>
                        </a:rPr>
                        <a:t> </a:t>
                      </a:r>
                      <a:r>
                        <a:rPr sz="1100" dirty="0">
                          <a:latin typeface="Arial"/>
                          <a:cs typeface="Arial"/>
                        </a:rPr>
                        <a:t>faites</a:t>
                      </a:r>
                      <a:r>
                        <a:rPr sz="1100" spc="135" dirty="0">
                          <a:latin typeface="Arial"/>
                          <a:cs typeface="Arial"/>
                        </a:rPr>
                        <a:t> </a:t>
                      </a:r>
                      <a:r>
                        <a:rPr sz="1100" dirty="0">
                          <a:latin typeface="Arial"/>
                          <a:cs typeface="Arial"/>
                        </a:rPr>
                        <a:t>dans</a:t>
                      </a:r>
                      <a:r>
                        <a:rPr sz="1100" spc="120" dirty="0">
                          <a:latin typeface="Arial"/>
                          <a:cs typeface="Arial"/>
                        </a:rPr>
                        <a:t> </a:t>
                      </a:r>
                      <a:r>
                        <a:rPr sz="1100" dirty="0">
                          <a:latin typeface="Arial"/>
                          <a:cs typeface="Arial"/>
                        </a:rPr>
                        <a:t>le</a:t>
                      </a:r>
                      <a:r>
                        <a:rPr sz="1100" spc="135" dirty="0">
                          <a:latin typeface="Arial"/>
                          <a:cs typeface="Arial"/>
                        </a:rPr>
                        <a:t> </a:t>
                      </a:r>
                      <a:r>
                        <a:rPr sz="1100" dirty="0">
                          <a:latin typeface="Arial"/>
                          <a:cs typeface="Arial"/>
                        </a:rPr>
                        <a:t>rapport</a:t>
                      </a:r>
                      <a:r>
                        <a:rPr sz="1100" spc="140" dirty="0">
                          <a:latin typeface="Arial"/>
                          <a:cs typeface="Arial"/>
                        </a:rPr>
                        <a:t> </a:t>
                      </a:r>
                      <a:r>
                        <a:rPr sz="1100" dirty="0">
                          <a:latin typeface="Arial"/>
                          <a:cs typeface="Arial"/>
                        </a:rPr>
                        <a:t>d’Alex</a:t>
                      </a:r>
                      <a:r>
                        <a:rPr sz="1100" spc="135" dirty="0">
                          <a:latin typeface="Arial"/>
                          <a:cs typeface="Arial"/>
                        </a:rPr>
                        <a:t> </a:t>
                      </a:r>
                      <a:r>
                        <a:rPr sz="1100" dirty="0">
                          <a:latin typeface="Arial"/>
                          <a:cs typeface="Arial"/>
                        </a:rPr>
                        <a:t>Bellande</a:t>
                      </a:r>
                      <a:r>
                        <a:rPr sz="1100" spc="135" dirty="0">
                          <a:latin typeface="Arial"/>
                          <a:cs typeface="Arial"/>
                        </a:rPr>
                        <a:t> </a:t>
                      </a:r>
                      <a:r>
                        <a:rPr sz="1100" dirty="0">
                          <a:latin typeface="Arial"/>
                          <a:cs typeface="Arial"/>
                        </a:rPr>
                        <a:t>d’août</a:t>
                      </a:r>
                      <a:r>
                        <a:rPr sz="1100" spc="140" dirty="0">
                          <a:latin typeface="Arial"/>
                          <a:cs typeface="Arial"/>
                        </a:rPr>
                        <a:t> </a:t>
                      </a:r>
                      <a:r>
                        <a:rPr sz="1100" dirty="0">
                          <a:latin typeface="Arial"/>
                          <a:cs typeface="Arial"/>
                        </a:rPr>
                        <a:t>2013</a:t>
                      </a:r>
                      <a:r>
                        <a:rPr sz="1100" spc="120" dirty="0">
                          <a:latin typeface="Arial"/>
                          <a:cs typeface="Arial"/>
                        </a:rPr>
                        <a:t> </a:t>
                      </a:r>
                      <a:r>
                        <a:rPr sz="1100" spc="-10" dirty="0">
                          <a:latin typeface="Arial"/>
                          <a:cs typeface="Arial"/>
                        </a:rPr>
                        <a:t>(ravine </a:t>
                      </a:r>
                      <a:r>
                        <a:rPr sz="1100" dirty="0">
                          <a:latin typeface="Arial"/>
                          <a:cs typeface="Arial"/>
                        </a:rPr>
                        <a:t>R27,</a:t>
                      </a:r>
                      <a:r>
                        <a:rPr sz="1100" spc="265" dirty="0">
                          <a:latin typeface="Arial"/>
                          <a:cs typeface="Arial"/>
                        </a:rPr>
                        <a:t> </a:t>
                      </a:r>
                      <a:r>
                        <a:rPr sz="1100" dirty="0">
                          <a:latin typeface="Arial"/>
                          <a:cs typeface="Arial"/>
                        </a:rPr>
                        <a:t>chez</a:t>
                      </a:r>
                      <a:r>
                        <a:rPr sz="1100" spc="260" dirty="0">
                          <a:latin typeface="Arial"/>
                          <a:cs typeface="Arial"/>
                        </a:rPr>
                        <a:t> </a:t>
                      </a:r>
                      <a:r>
                        <a:rPr sz="1100" dirty="0">
                          <a:latin typeface="Arial"/>
                          <a:cs typeface="Arial"/>
                        </a:rPr>
                        <a:t>Posel</a:t>
                      </a:r>
                      <a:r>
                        <a:rPr sz="1100" spc="265" dirty="0">
                          <a:latin typeface="Arial"/>
                          <a:cs typeface="Arial"/>
                        </a:rPr>
                        <a:t> </a:t>
                      </a:r>
                      <a:r>
                        <a:rPr sz="1100" dirty="0">
                          <a:latin typeface="Arial"/>
                          <a:cs typeface="Arial"/>
                        </a:rPr>
                        <a:t>Antoine</a:t>
                      </a:r>
                      <a:r>
                        <a:rPr sz="1100" spc="265" dirty="0">
                          <a:latin typeface="Arial"/>
                          <a:cs typeface="Arial"/>
                        </a:rPr>
                        <a:t> </a:t>
                      </a:r>
                      <a:r>
                        <a:rPr sz="1100" dirty="0">
                          <a:latin typeface="Arial"/>
                          <a:cs typeface="Arial"/>
                        </a:rPr>
                        <a:t>et</a:t>
                      </a:r>
                      <a:r>
                        <a:rPr sz="1100" spc="265" dirty="0">
                          <a:latin typeface="Arial"/>
                          <a:cs typeface="Arial"/>
                        </a:rPr>
                        <a:t> </a:t>
                      </a:r>
                      <a:r>
                        <a:rPr sz="1100" dirty="0">
                          <a:latin typeface="Arial"/>
                          <a:cs typeface="Arial"/>
                        </a:rPr>
                        <a:t>R20</a:t>
                      </a:r>
                      <a:r>
                        <a:rPr sz="1100" spc="260" dirty="0">
                          <a:latin typeface="Arial"/>
                          <a:cs typeface="Arial"/>
                        </a:rPr>
                        <a:t> </a:t>
                      </a:r>
                      <a:r>
                        <a:rPr sz="1100" dirty="0">
                          <a:latin typeface="Arial"/>
                          <a:cs typeface="Arial"/>
                        </a:rPr>
                        <a:t>chez</a:t>
                      </a:r>
                      <a:r>
                        <a:rPr sz="1100" spc="270" dirty="0">
                          <a:latin typeface="Arial"/>
                          <a:cs typeface="Arial"/>
                        </a:rPr>
                        <a:t> </a:t>
                      </a:r>
                      <a:r>
                        <a:rPr sz="1100" dirty="0">
                          <a:latin typeface="Arial"/>
                          <a:cs typeface="Arial"/>
                        </a:rPr>
                        <a:t>Dieumèt</a:t>
                      </a:r>
                      <a:r>
                        <a:rPr sz="1100" spc="265" dirty="0">
                          <a:latin typeface="Arial"/>
                          <a:cs typeface="Arial"/>
                        </a:rPr>
                        <a:t> </a:t>
                      </a:r>
                      <a:r>
                        <a:rPr sz="1100" dirty="0">
                          <a:latin typeface="Arial"/>
                          <a:cs typeface="Arial"/>
                        </a:rPr>
                        <a:t>Joseph).</a:t>
                      </a:r>
                      <a:r>
                        <a:rPr sz="1100" spc="265" dirty="0">
                          <a:latin typeface="Arial"/>
                          <a:cs typeface="Arial"/>
                        </a:rPr>
                        <a:t> </a:t>
                      </a:r>
                      <a:r>
                        <a:rPr sz="1100" dirty="0">
                          <a:latin typeface="Arial"/>
                          <a:cs typeface="Arial"/>
                        </a:rPr>
                        <a:t>Le</a:t>
                      </a:r>
                      <a:r>
                        <a:rPr sz="1100" spc="260" dirty="0">
                          <a:latin typeface="Arial"/>
                          <a:cs typeface="Arial"/>
                        </a:rPr>
                        <a:t> </a:t>
                      </a:r>
                      <a:r>
                        <a:rPr sz="1100" spc="-10" dirty="0">
                          <a:latin typeface="Arial"/>
                          <a:cs typeface="Arial"/>
                        </a:rPr>
                        <a:t>premier </a:t>
                      </a:r>
                      <a:r>
                        <a:rPr sz="1100" dirty="0">
                          <a:latin typeface="Arial"/>
                          <a:cs typeface="Arial"/>
                        </a:rPr>
                        <a:t>propriétaire</a:t>
                      </a:r>
                      <a:r>
                        <a:rPr sz="1100" spc="30" dirty="0">
                          <a:latin typeface="Arial"/>
                          <a:cs typeface="Arial"/>
                        </a:rPr>
                        <a:t> </a:t>
                      </a:r>
                      <a:r>
                        <a:rPr sz="1100" dirty="0">
                          <a:latin typeface="Arial"/>
                          <a:cs typeface="Arial"/>
                        </a:rPr>
                        <a:t>que</a:t>
                      </a:r>
                      <a:r>
                        <a:rPr sz="1100" spc="50" dirty="0">
                          <a:latin typeface="Arial"/>
                          <a:cs typeface="Arial"/>
                        </a:rPr>
                        <a:t> </a:t>
                      </a:r>
                      <a:r>
                        <a:rPr sz="1100" dirty="0">
                          <a:latin typeface="Arial"/>
                          <a:cs typeface="Arial"/>
                        </a:rPr>
                        <a:t>nous</a:t>
                      </a:r>
                      <a:r>
                        <a:rPr sz="1100" spc="35" dirty="0">
                          <a:latin typeface="Arial"/>
                          <a:cs typeface="Arial"/>
                        </a:rPr>
                        <a:t> </a:t>
                      </a:r>
                      <a:r>
                        <a:rPr sz="1100" dirty="0">
                          <a:latin typeface="Arial"/>
                          <a:cs typeface="Arial"/>
                        </a:rPr>
                        <a:t>avons</a:t>
                      </a:r>
                      <a:r>
                        <a:rPr sz="1100" spc="45" dirty="0">
                          <a:latin typeface="Arial"/>
                          <a:cs typeface="Arial"/>
                        </a:rPr>
                        <a:t> </a:t>
                      </a:r>
                      <a:r>
                        <a:rPr sz="1100" dirty="0">
                          <a:latin typeface="Arial"/>
                          <a:cs typeface="Arial"/>
                        </a:rPr>
                        <a:t>identifié</a:t>
                      </a:r>
                      <a:r>
                        <a:rPr sz="1100" spc="45" dirty="0">
                          <a:latin typeface="Arial"/>
                          <a:cs typeface="Arial"/>
                        </a:rPr>
                        <a:t> </a:t>
                      </a:r>
                      <a:r>
                        <a:rPr sz="1100" dirty="0">
                          <a:latin typeface="Arial"/>
                          <a:cs typeface="Arial"/>
                        </a:rPr>
                        <a:t>fut</a:t>
                      </a:r>
                      <a:r>
                        <a:rPr sz="1100" spc="50" dirty="0">
                          <a:latin typeface="Arial"/>
                          <a:cs typeface="Arial"/>
                        </a:rPr>
                        <a:t> </a:t>
                      </a:r>
                      <a:r>
                        <a:rPr sz="1100" dirty="0">
                          <a:latin typeface="Arial"/>
                          <a:cs typeface="Arial"/>
                        </a:rPr>
                        <a:t>identifié</a:t>
                      </a:r>
                      <a:r>
                        <a:rPr sz="1100" spc="35" dirty="0">
                          <a:latin typeface="Arial"/>
                          <a:cs typeface="Arial"/>
                        </a:rPr>
                        <a:t> </a:t>
                      </a:r>
                      <a:r>
                        <a:rPr sz="1100" dirty="0">
                          <a:latin typeface="Arial"/>
                          <a:cs typeface="Arial"/>
                        </a:rPr>
                        <a:t>fut</a:t>
                      </a:r>
                      <a:r>
                        <a:rPr sz="1100" spc="65" dirty="0">
                          <a:latin typeface="Arial"/>
                          <a:cs typeface="Arial"/>
                        </a:rPr>
                        <a:t> </a:t>
                      </a:r>
                      <a:r>
                        <a:rPr sz="1100" dirty="0">
                          <a:latin typeface="Arial"/>
                          <a:cs typeface="Arial"/>
                        </a:rPr>
                        <a:t>Posel</a:t>
                      </a:r>
                      <a:r>
                        <a:rPr sz="1100" spc="35" dirty="0">
                          <a:latin typeface="Arial"/>
                          <a:cs typeface="Arial"/>
                        </a:rPr>
                        <a:t> </a:t>
                      </a:r>
                      <a:r>
                        <a:rPr sz="1100" dirty="0">
                          <a:latin typeface="Arial"/>
                          <a:cs typeface="Arial"/>
                        </a:rPr>
                        <a:t>Antoine,</a:t>
                      </a:r>
                      <a:r>
                        <a:rPr sz="1100" spc="40" dirty="0">
                          <a:latin typeface="Arial"/>
                          <a:cs typeface="Arial"/>
                        </a:rPr>
                        <a:t> </a:t>
                      </a:r>
                      <a:r>
                        <a:rPr sz="1100" spc="-10" dirty="0">
                          <a:latin typeface="Arial"/>
                          <a:cs typeface="Arial"/>
                        </a:rPr>
                        <a:t>puis, </a:t>
                      </a:r>
                      <a:r>
                        <a:rPr sz="1100" dirty="0">
                          <a:latin typeface="Arial"/>
                          <a:cs typeface="Arial"/>
                        </a:rPr>
                        <a:t>après</a:t>
                      </a:r>
                      <a:r>
                        <a:rPr sz="1100" spc="-35" dirty="0">
                          <a:latin typeface="Arial"/>
                          <a:cs typeface="Arial"/>
                        </a:rPr>
                        <a:t> </a:t>
                      </a:r>
                      <a:r>
                        <a:rPr sz="1100" dirty="0">
                          <a:latin typeface="Arial"/>
                          <a:cs typeface="Arial"/>
                        </a:rPr>
                        <a:t>une</a:t>
                      </a:r>
                      <a:r>
                        <a:rPr sz="1100" spc="-40" dirty="0">
                          <a:latin typeface="Arial"/>
                          <a:cs typeface="Arial"/>
                        </a:rPr>
                        <a:t> </a:t>
                      </a:r>
                      <a:r>
                        <a:rPr sz="1100" dirty="0">
                          <a:latin typeface="Arial"/>
                          <a:cs typeface="Arial"/>
                        </a:rPr>
                        <a:t>prospection</a:t>
                      </a:r>
                      <a:r>
                        <a:rPr sz="1100" spc="-35" dirty="0">
                          <a:latin typeface="Arial"/>
                          <a:cs typeface="Arial"/>
                        </a:rPr>
                        <a:t> </a:t>
                      </a:r>
                      <a:r>
                        <a:rPr sz="1100" dirty="0">
                          <a:latin typeface="Arial"/>
                          <a:cs typeface="Arial"/>
                        </a:rPr>
                        <a:t>plus</a:t>
                      </a:r>
                      <a:r>
                        <a:rPr sz="1100" spc="-35" dirty="0">
                          <a:latin typeface="Arial"/>
                          <a:cs typeface="Arial"/>
                        </a:rPr>
                        <a:t> </a:t>
                      </a:r>
                      <a:r>
                        <a:rPr sz="1100" dirty="0">
                          <a:latin typeface="Arial"/>
                          <a:cs typeface="Arial"/>
                        </a:rPr>
                        <a:t>poussée,</a:t>
                      </a:r>
                      <a:r>
                        <a:rPr sz="1100" spc="-20" dirty="0">
                          <a:latin typeface="Arial"/>
                          <a:cs typeface="Arial"/>
                        </a:rPr>
                        <a:t> </a:t>
                      </a:r>
                      <a:r>
                        <a:rPr sz="1100" dirty="0">
                          <a:latin typeface="Arial"/>
                          <a:cs typeface="Arial"/>
                        </a:rPr>
                        <a:t>Dieumèt</a:t>
                      </a:r>
                      <a:r>
                        <a:rPr sz="1100" spc="-40" dirty="0">
                          <a:latin typeface="Arial"/>
                          <a:cs typeface="Arial"/>
                        </a:rPr>
                        <a:t> </a:t>
                      </a:r>
                      <a:r>
                        <a:rPr sz="1100" spc="-10" dirty="0">
                          <a:latin typeface="Arial"/>
                          <a:cs typeface="Arial"/>
                        </a:rPr>
                        <a:t>Joseph.</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06633">
                <a:tc>
                  <a:txBody>
                    <a:bodyPr/>
                    <a:lstStyle/>
                    <a:p>
                      <a:pPr marL="67945">
                        <a:lnSpc>
                          <a:spcPts val="1245"/>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0"/>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200660">
                        <a:lnSpc>
                          <a:spcPct val="96000"/>
                        </a:lnSpc>
                      </a:pPr>
                      <a:r>
                        <a:rPr sz="1100" dirty="0">
                          <a:latin typeface="Arial"/>
                          <a:cs typeface="Arial"/>
                        </a:rPr>
                        <a:t>En</a:t>
                      </a:r>
                      <a:r>
                        <a:rPr sz="1100" spc="-25" dirty="0">
                          <a:latin typeface="Arial"/>
                          <a:cs typeface="Arial"/>
                        </a:rPr>
                        <a:t> </a:t>
                      </a:r>
                      <a:r>
                        <a:rPr sz="1100" dirty="0">
                          <a:latin typeface="Arial"/>
                          <a:cs typeface="Arial"/>
                        </a:rPr>
                        <a:t>décembre</a:t>
                      </a:r>
                      <a:r>
                        <a:rPr sz="1100" spc="-25" dirty="0">
                          <a:latin typeface="Arial"/>
                          <a:cs typeface="Arial"/>
                        </a:rPr>
                        <a:t> </a:t>
                      </a:r>
                      <a:r>
                        <a:rPr sz="1100" dirty="0">
                          <a:latin typeface="Arial"/>
                          <a:cs typeface="Arial"/>
                        </a:rPr>
                        <a:t>2015,</a:t>
                      </a:r>
                      <a:r>
                        <a:rPr sz="1100" spc="-15" dirty="0">
                          <a:latin typeface="Arial"/>
                          <a:cs typeface="Arial"/>
                        </a:rPr>
                        <a:t> </a:t>
                      </a:r>
                      <a:r>
                        <a:rPr sz="1100" dirty="0">
                          <a:latin typeface="Arial"/>
                          <a:cs typeface="Arial"/>
                        </a:rPr>
                        <a:t>lors</a:t>
                      </a:r>
                      <a:r>
                        <a:rPr sz="1100" spc="-35" dirty="0">
                          <a:latin typeface="Arial"/>
                          <a:cs typeface="Arial"/>
                        </a:rPr>
                        <a:t> </a:t>
                      </a:r>
                      <a:r>
                        <a:rPr sz="1100" dirty="0">
                          <a:latin typeface="Arial"/>
                          <a:cs typeface="Arial"/>
                        </a:rPr>
                        <a:t>des</a:t>
                      </a:r>
                      <a:r>
                        <a:rPr sz="1100" spc="-15" dirty="0">
                          <a:latin typeface="Arial"/>
                          <a:cs typeface="Arial"/>
                        </a:rPr>
                        <a:t> </a:t>
                      </a:r>
                      <a:r>
                        <a:rPr sz="1100" dirty="0">
                          <a:latin typeface="Arial"/>
                          <a:cs typeface="Arial"/>
                        </a:rPr>
                        <a:t>prospections</a:t>
                      </a:r>
                      <a:r>
                        <a:rPr sz="1100" spc="-2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sites,</a:t>
                      </a:r>
                      <a:r>
                        <a:rPr sz="1100" spc="-15" dirty="0">
                          <a:latin typeface="Arial"/>
                          <a:cs typeface="Arial"/>
                        </a:rPr>
                        <a:t> </a:t>
                      </a:r>
                      <a:r>
                        <a:rPr sz="1100" dirty="0">
                          <a:latin typeface="Arial"/>
                          <a:cs typeface="Arial"/>
                        </a:rPr>
                        <a:t>un</a:t>
                      </a:r>
                      <a:r>
                        <a:rPr sz="1100" spc="-35" dirty="0">
                          <a:latin typeface="Arial"/>
                          <a:cs typeface="Arial"/>
                        </a:rPr>
                        <a:t> </a:t>
                      </a:r>
                      <a:r>
                        <a:rPr sz="1100" spc="-10" dirty="0">
                          <a:latin typeface="Arial"/>
                          <a:cs typeface="Arial"/>
                        </a:rPr>
                        <a:t>deuxième </a:t>
                      </a:r>
                      <a:r>
                        <a:rPr sz="1100" dirty="0">
                          <a:latin typeface="Arial"/>
                          <a:cs typeface="Arial"/>
                        </a:rPr>
                        <a:t>agriculteur</a:t>
                      </a:r>
                      <a:r>
                        <a:rPr sz="1100" spc="-3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la</a:t>
                      </a:r>
                      <a:r>
                        <a:rPr sz="1100" spc="-20" dirty="0">
                          <a:latin typeface="Arial"/>
                          <a:cs typeface="Arial"/>
                        </a:rPr>
                        <a:t> </a:t>
                      </a:r>
                      <a:r>
                        <a:rPr sz="1100" dirty="0">
                          <a:latin typeface="Arial"/>
                          <a:cs typeface="Arial"/>
                        </a:rPr>
                        <a:t>zone</a:t>
                      </a:r>
                      <a:r>
                        <a:rPr sz="1100" spc="-30" dirty="0">
                          <a:latin typeface="Arial"/>
                          <a:cs typeface="Arial"/>
                        </a:rPr>
                        <a:t> </a:t>
                      </a:r>
                      <a:r>
                        <a:rPr sz="1100" dirty="0">
                          <a:latin typeface="Arial"/>
                          <a:cs typeface="Arial"/>
                        </a:rPr>
                        <a:t>d’Abonet</a:t>
                      </a:r>
                      <a:r>
                        <a:rPr sz="1100" spc="-15" dirty="0">
                          <a:latin typeface="Arial"/>
                          <a:cs typeface="Arial"/>
                        </a:rPr>
                        <a:t> </a:t>
                      </a:r>
                      <a:r>
                        <a:rPr sz="1100" dirty="0">
                          <a:latin typeface="Arial"/>
                          <a:cs typeface="Arial"/>
                        </a:rPr>
                        <a:t>a</a:t>
                      </a:r>
                      <a:r>
                        <a:rPr sz="1100" spc="-35" dirty="0">
                          <a:latin typeface="Arial"/>
                          <a:cs typeface="Arial"/>
                        </a:rPr>
                        <a:t> </a:t>
                      </a:r>
                      <a:r>
                        <a:rPr sz="1100" dirty="0">
                          <a:latin typeface="Arial"/>
                          <a:cs typeface="Arial"/>
                        </a:rPr>
                        <a:t>été</a:t>
                      </a:r>
                      <a:r>
                        <a:rPr sz="1100" spc="-30" dirty="0">
                          <a:latin typeface="Arial"/>
                          <a:cs typeface="Arial"/>
                        </a:rPr>
                        <a:t> </a:t>
                      </a:r>
                      <a:r>
                        <a:rPr sz="1100" dirty="0">
                          <a:latin typeface="Arial"/>
                          <a:cs typeface="Arial"/>
                        </a:rPr>
                        <a:t>retenu,</a:t>
                      </a:r>
                      <a:r>
                        <a:rPr sz="1100" spc="-25" dirty="0">
                          <a:latin typeface="Arial"/>
                          <a:cs typeface="Arial"/>
                        </a:rPr>
                        <a:t> </a:t>
                      </a:r>
                      <a:r>
                        <a:rPr sz="1100" dirty="0">
                          <a:latin typeface="Arial"/>
                          <a:cs typeface="Arial"/>
                        </a:rPr>
                        <a:t>étant</a:t>
                      </a:r>
                      <a:r>
                        <a:rPr sz="1100" spc="-20" dirty="0">
                          <a:latin typeface="Arial"/>
                          <a:cs typeface="Arial"/>
                        </a:rPr>
                        <a:t> </a:t>
                      </a:r>
                      <a:r>
                        <a:rPr sz="1100" dirty="0">
                          <a:latin typeface="Arial"/>
                          <a:cs typeface="Arial"/>
                        </a:rPr>
                        <a:t>donné</a:t>
                      </a:r>
                      <a:r>
                        <a:rPr sz="1100" spc="-30" dirty="0">
                          <a:latin typeface="Arial"/>
                          <a:cs typeface="Arial"/>
                        </a:rPr>
                        <a:t> </a:t>
                      </a:r>
                      <a:r>
                        <a:rPr sz="1100" dirty="0">
                          <a:latin typeface="Arial"/>
                          <a:cs typeface="Arial"/>
                        </a:rPr>
                        <a:t>sa</a:t>
                      </a:r>
                      <a:r>
                        <a:rPr sz="1100" spc="-35" dirty="0">
                          <a:latin typeface="Arial"/>
                          <a:cs typeface="Arial"/>
                        </a:rPr>
                        <a:t> </a:t>
                      </a:r>
                      <a:r>
                        <a:rPr sz="1100" dirty="0">
                          <a:latin typeface="Arial"/>
                          <a:cs typeface="Arial"/>
                        </a:rPr>
                        <a:t>capacité</a:t>
                      </a:r>
                      <a:r>
                        <a:rPr sz="1100" spc="-20" dirty="0">
                          <a:latin typeface="Arial"/>
                          <a:cs typeface="Arial"/>
                        </a:rPr>
                        <a:t> </a:t>
                      </a:r>
                      <a:r>
                        <a:rPr sz="1100" spc="-50" dirty="0">
                          <a:latin typeface="Arial"/>
                          <a:cs typeface="Arial"/>
                        </a:rPr>
                        <a:t>à </a:t>
                      </a:r>
                      <a:r>
                        <a:rPr sz="1100" dirty="0">
                          <a:latin typeface="Arial"/>
                          <a:cs typeface="Arial"/>
                        </a:rPr>
                        <a:t>rechercher</a:t>
                      </a:r>
                      <a:r>
                        <a:rPr sz="1100" spc="-30"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innovations</a:t>
                      </a:r>
                      <a:r>
                        <a:rPr sz="1100" spc="-25"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c’est</a:t>
                      </a:r>
                      <a:r>
                        <a:rPr sz="1100" spc="-40" dirty="0">
                          <a:latin typeface="Arial"/>
                          <a:cs typeface="Arial"/>
                        </a:rPr>
                        <a:t> </a:t>
                      </a:r>
                      <a:r>
                        <a:rPr sz="1100" dirty="0">
                          <a:latin typeface="Arial"/>
                          <a:cs typeface="Arial"/>
                        </a:rPr>
                        <a:t>Dieumèt</a:t>
                      </a:r>
                      <a:r>
                        <a:rPr sz="1100" spc="-35" dirty="0">
                          <a:latin typeface="Arial"/>
                          <a:cs typeface="Arial"/>
                        </a:rPr>
                        <a:t> </a:t>
                      </a:r>
                      <a:r>
                        <a:rPr sz="1100" spc="-10" dirty="0">
                          <a:latin typeface="Arial"/>
                          <a:cs typeface="Arial"/>
                        </a:rPr>
                        <a:t>Joseph.</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77769">
                <a:tc>
                  <a:txBody>
                    <a:bodyPr/>
                    <a:lstStyle/>
                    <a:p>
                      <a:pPr marL="67945">
                        <a:lnSpc>
                          <a:spcPts val="1250"/>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5"/>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121920">
                        <a:lnSpc>
                          <a:spcPts val="1270"/>
                        </a:lnSpc>
                        <a:spcBef>
                          <a:spcPts val="40"/>
                        </a:spcBef>
                      </a:pPr>
                      <a:r>
                        <a:rPr sz="1100" dirty="0">
                          <a:latin typeface="Arial"/>
                          <a:cs typeface="Arial"/>
                        </a:rPr>
                        <a:t>Le</a:t>
                      </a:r>
                      <a:r>
                        <a:rPr sz="1100" spc="-10" dirty="0">
                          <a:latin typeface="Arial"/>
                          <a:cs typeface="Arial"/>
                        </a:rPr>
                        <a:t> </a:t>
                      </a:r>
                      <a:r>
                        <a:rPr sz="1100" dirty="0">
                          <a:latin typeface="Arial"/>
                          <a:cs typeface="Arial"/>
                        </a:rPr>
                        <a:t>choix</a:t>
                      </a:r>
                      <a:r>
                        <a:rPr sz="1100" spc="-5" dirty="0">
                          <a:latin typeface="Arial"/>
                          <a:cs typeface="Arial"/>
                        </a:rPr>
                        <a:t> </a:t>
                      </a:r>
                      <a:r>
                        <a:rPr sz="1100" dirty="0">
                          <a:latin typeface="Arial"/>
                          <a:cs typeface="Arial"/>
                        </a:rPr>
                        <a:t>des</a:t>
                      </a:r>
                      <a:r>
                        <a:rPr sz="1100" spc="-15" dirty="0">
                          <a:latin typeface="Arial"/>
                          <a:cs typeface="Arial"/>
                        </a:rPr>
                        <a:t> </a:t>
                      </a:r>
                      <a:r>
                        <a:rPr sz="1100" dirty="0">
                          <a:latin typeface="Arial"/>
                          <a:cs typeface="Arial"/>
                        </a:rPr>
                        <a:t>aménagements</a:t>
                      </a:r>
                      <a:r>
                        <a:rPr sz="1100" spc="-5" dirty="0">
                          <a:latin typeface="Arial"/>
                          <a:cs typeface="Arial"/>
                        </a:rPr>
                        <a:t> </a:t>
                      </a:r>
                      <a:r>
                        <a:rPr sz="1100" spc="-10" dirty="0">
                          <a:latin typeface="Arial"/>
                          <a:cs typeface="Arial"/>
                        </a:rPr>
                        <a:t>biologiques</a:t>
                      </a:r>
                      <a:r>
                        <a:rPr sz="1100" spc="-5" dirty="0">
                          <a:latin typeface="Arial"/>
                          <a:cs typeface="Arial"/>
                        </a:rPr>
                        <a:t> </a:t>
                      </a:r>
                      <a:r>
                        <a:rPr sz="1100" dirty="0">
                          <a:latin typeface="Arial"/>
                          <a:cs typeface="Arial"/>
                        </a:rPr>
                        <a:t>est </a:t>
                      </a:r>
                      <a:r>
                        <a:rPr sz="1100" spc="-10" dirty="0">
                          <a:latin typeface="Arial"/>
                          <a:cs typeface="Arial"/>
                        </a:rPr>
                        <a:t>conditionné</a:t>
                      </a:r>
                      <a:r>
                        <a:rPr sz="1100" spc="-5" dirty="0">
                          <a:latin typeface="Arial"/>
                          <a:cs typeface="Arial"/>
                        </a:rPr>
                        <a:t> </a:t>
                      </a:r>
                      <a:r>
                        <a:rPr sz="1100" dirty="0">
                          <a:latin typeface="Arial"/>
                          <a:cs typeface="Arial"/>
                        </a:rPr>
                        <a:t>par</a:t>
                      </a:r>
                      <a:r>
                        <a:rPr sz="1100" spc="-5" dirty="0">
                          <a:latin typeface="Arial"/>
                          <a:cs typeface="Arial"/>
                        </a:rPr>
                        <a:t> </a:t>
                      </a:r>
                      <a:r>
                        <a:rPr sz="1100" dirty="0">
                          <a:latin typeface="Arial"/>
                          <a:cs typeface="Arial"/>
                        </a:rPr>
                        <a:t>les</a:t>
                      </a:r>
                      <a:r>
                        <a:rPr sz="1100" spc="-15" dirty="0">
                          <a:latin typeface="Arial"/>
                          <a:cs typeface="Arial"/>
                        </a:rPr>
                        <a:t> </a:t>
                      </a:r>
                      <a:r>
                        <a:rPr sz="1100" spc="-10" dirty="0">
                          <a:latin typeface="Arial"/>
                          <a:cs typeface="Arial"/>
                        </a:rPr>
                        <a:t>critères </a:t>
                      </a:r>
                      <a:r>
                        <a:rPr sz="1100" dirty="0">
                          <a:latin typeface="Arial"/>
                          <a:cs typeface="Arial"/>
                        </a:rPr>
                        <a:t>suivants</a:t>
                      </a:r>
                      <a:r>
                        <a:rPr sz="1100" spc="-55" dirty="0">
                          <a:latin typeface="Arial"/>
                          <a:cs typeface="Arial"/>
                        </a:rPr>
                        <a:t> </a:t>
                      </a:r>
                      <a:r>
                        <a:rPr sz="1100" spc="-50" dirty="0">
                          <a:latin typeface="Arial"/>
                          <a:cs typeface="Arial"/>
                        </a:rPr>
                        <a:t>:</a:t>
                      </a:r>
                      <a:endParaRPr sz="1100" dirty="0">
                        <a:latin typeface="Arial"/>
                        <a:cs typeface="Arial"/>
                      </a:endParaRPr>
                    </a:p>
                    <a:p>
                      <a:pPr marL="525780" indent="-228600">
                        <a:lnSpc>
                          <a:spcPts val="1250"/>
                        </a:lnSpc>
                        <a:buFont typeface="Calibri"/>
                        <a:buChar char="-"/>
                        <a:tabLst>
                          <a:tab pos="525780" algn="l"/>
                        </a:tabLst>
                      </a:pPr>
                      <a:r>
                        <a:rPr sz="1100" dirty="0">
                          <a:latin typeface="Arial"/>
                          <a:cs typeface="Arial"/>
                        </a:rPr>
                        <a:t>Caractéristique</a:t>
                      </a:r>
                      <a:r>
                        <a:rPr sz="1100" spc="-20"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la</a:t>
                      </a:r>
                      <a:r>
                        <a:rPr sz="1100" spc="-15" dirty="0">
                          <a:latin typeface="Arial"/>
                          <a:cs typeface="Arial"/>
                        </a:rPr>
                        <a:t> </a:t>
                      </a:r>
                      <a:r>
                        <a:rPr sz="1100" dirty="0">
                          <a:latin typeface="Arial"/>
                          <a:cs typeface="Arial"/>
                        </a:rPr>
                        <a:t>zone</a:t>
                      </a:r>
                      <a:r>
                        <a:rPr sz="1100" spc="-20" dirty="0">
                          <a:latin typeface="Arial"/>
                          <a:cs typeface="Arial"/>
                        </a:rPr>
                        <a:t> </a:t>
                      </a:r>
                      <a:r>
                        <a:rPr sz="1100" dirty="0">
                          <a:latin typeface="Arial"/>
                          <a:cs typeface="Arial"/>
                        </a:rPr>
                        <a:t>à</a:t>
                      </a:r>
                      <a:r>
                        <a:rPr sz="1100" spc="-10" dirty="0">
                          <a:latin typeface="Arial"/>
                          <a:cs typeface="Arial"/>
                        </a:rPr>
                        <a:t> </a:t>
                      </a:r>
                      <a:r>
                        <a:rPr sz="1100" dirty="0">
                          <a:latin typeface="Arial"/>
                          <a:cs typeface="Arial"/>
                        </a:rPr>
                        <a:t>aménager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fond</a:t>
                      </a:r>
                      <a:r>
                        <a:rPr sz="1100" spc="-2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ravine,</a:t>
                      </a:r>
                      <a:r>
                        <a:rPr sz="1100" spc="-5" dirty="0">
                          <a:latin typeface="Arial"/>
                          <a:cs typeface="Arial"/>
                        </a:rPr>
                        <a:t> </a:t>
                      </a:r>
                      <a:r>
                        <a:rPr sz="1100" spc="-10" dirty="0">
                          <a:latin typeface="Arial"/>
                          <a:cs typeface="Arial"/>
                        </a:rPr>
                        <a:t>versants,</a:t>
                      </a:r>
                      <a:r>
                        <a:rPr lang="fr-FR" sz="1100" spc="-10" dirty="0">
                          <a:latin typeface="Arial"/>
                          <a:cs typeface="Arial"/>
                        </a:rPr>
                        <a:t> </a:t>
                      </a:r>
                      <a:r>
                        <a:rPr sz="1100" dirty="0">
                          <a:latin typeface="Arial"/>
                          <a:cs typeface="Arial"/>
                        </a:rPr>
                        <a:t>lakou,</a:t>
                      </a:r>
                      <a:r>
                        <a:rPr sz="1100" spc="-25" dirty="0">
                          <a:latin typeface="Arial"/>
                          <a:cs typeface="Arial"/>
                        </a:rPr>
                        <a:t> </a:t>
                      </a:r>
                      <a:r>
                        <a:rPr sz="1100" dirty="0">
                          <a:latin typeface="Arial"/>
                          <a:cs typeface="Arial"/>
                        </a:rPr>
                        <a:t>avis</a:t>
                      </a:r>
                      <a:r>
                        <a:rPr sz="1100" spc="-25"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agriculteurs</a:t>
                      </a:r>
                      <a:r>
                        <a:rPr sz="1100" spc="-25" dirty="0">
                          <a:latin typeface="Arial"/>
                          <a:cs typeface="Arial"/>
                        </a:rPr>
                        <a:t> </a:t>
                      </a:r>
                      <a:r>
                        <a:rPr sz="1100" dirty="0">
                          <a:latin typeface="Arial"/>
                          <a:cs typeface="Arial"/>
                        </a:rPr>
                        <a:t>sur</a:t>
                      </a:r>
                      <a:r>
                        <a:rPr sz="1100" spc="-25" dirty="0">
                          <a:latin typeface="Arial"/>
                          <a:cs typeface="Arial"/>
                        </a:rPr>
                        <a:t> </a:t>
                      </a:r>
                      <a:r>
                        <a:rPr sz="1100" dirty="0">
                          <a:latin typeface="Arial"/>
                          <a:cs typeface="Arial"/>
                        </a:rPr>
                        <a:t>la</a:t>
                      </a:r>
                      <a:r>
                        <a:rPr sz="1100" spc="-35" dirty="0">
                          <a:latin typeface="Arial"/>
                          <a:cs typeface="Arial"/>
                        </a:rPr>
                        <a:t> </a:t>
                      </a:r>
                      <a:r>
                        <a:rPr sz="1100" dirty="0">
                          <a:latin typeface="Arial"/>
                          <a:cs typeface="Arial"/>
                        </a:rPr>
                        <a:t>destination</a:t>
                      </a:r>
                      <a:r>
                        <a:rPr sz="1100" spc="-40"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la</a:t>
                      </a:r>
                      <a:r>
                        <a:rPr sz="1100" spc="-30" dirty="0">
                          <a:latin typeface="Arial"/>
                          <a:cs typeface="Arial"/>
                        </a:rPr>
                        <a:t> </a:t>
                      </a:r>
                      <a:r>
                        <a:rPr sz="1100" spc="-10" dirty="0">
                          <a:latin typeface="Arial"/>
                          <a:cs typeface="Arial"/>
                        </a:rPr>
                        <a:t>parcelle,</a:t>
                      </a:r>
                      <a:endParaRPr sz="1100" dirty="0">
                        <a:latin typeface="Arial"/>
                        <a:cs typeface="Arial"/>
                      </a:endParaRPr>
                    </a:p>
                    <a:p>
                      <a:pPr marL="525780" indent="-228600">
                        <a:lnSpc>
                          <a:spcPct val="100000"/>
                        </a:lnSpc>
                        <a:spcBef>
                          <a:spcPts val="60"/>
                        </a:spcBef>
                        <a:buFont typeface="Calibri"/>
                        <a:buChar char="-"/>
                        <a:tabLst>
                          <a:tab pos="525780" algn="l"/>
                        </a:tabLst>
                      </a:pPr>
                      <a:r>
                        <a:rPr sz="1100" dirty="0">
                          <a:latin typeface="Arial"/>
                          <a:cs typeface="Arial"/>
                        </a:rPr>
                        <a:t>Choix</a:t>
                      </a:r>
                      <a:r>
                        <a:rPr sz="1100" spc="-15" dirty="0">
                          <a:latin typeface="Arial"/>
                          <a:cs typeface="Arial"/>
                        </a:rPr>
                        <a:t> </a:t>
                      </a:r>
                      <a:r>
                        <a:rPr sz="1100" dirty="0">
                          <a:latin typeface="Arial"/>
                          <a:cs typeface="Arial"/>
                        </a:rPr>
                        <a:t>des</a:t>
                      </a:r>
                      <a:r>
                        <a:rPr sz="1100" spc="-10" dirty="0">
                          <a:latin typeface="Arial"/>
                          <a:cs typeface="Arial"/>
                        </a:rPr>
                        <a:t> </a:t>
                      </a:r>
                      <a:r>
                        <a:rPr sz="1100" dirty="0">
                          <a:latin typeface="Arial"/>
                          <a:cs typeface="Arial"/>
                        </a:rPr>
                        <a:t>espèces</a:t>
                      </a:r>
                      <a:r>
                        <a:rPr sz="1100" spc="-25"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fonction</a:t>
                      </a:r>
                      <a:r>
                        <a:rPr sz="1100" spc="-1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la</a:t>
                      </a:r>
                      <a:r>
                        <a:rPr sz="1100" spc="-25" dirty="0">
                          <a:latin typeface="Arial"/>
                          <a:cs typeface="Arial"/>
                        </a:rPr>
                        <a:t> </a:t>
                      </a:r>
                      <a:r>
                        <a:rPr sz="1100" spc="-10" dirty="0">
                          <a:latin typeface="Arial"/>
                          <a:cs typeface="Arial"/>
                        </a:rPr>
                        <a:t>disponibilité </a:t>
                      </a:r>
                      <a:r>
                        <a:rPr sz="1100" dirty="0">
                          <a:latin typeface="Arial"/>
                          <a:cs typeface="Arial"/>
                        </a:rPr>
                        <a:t>des</a:t>
                      </a:r>
                      <a:r>
                        <a:rPr sz="1100" spc="-10" dirty="0">
                          <a:latin typeface="Arial"/>
                          <a:cs typeface="Arial"/>
                        </a:rPr>
                        <a:t> </a:t>
                      </a:r>
                      <a:r>
                        <a:rPr sz="1100" dirty="0">
                          <a:latin typeface="Arial"/>
                          <a:cs typeface="Arial"/>
                        </a:rPr>
                        <a:t>plants</a:t>
                      </a:r>
                      <a:r>
                        <a:rPr sz="1100" spc="-25" dirty="0">
                          <a:latin typeface="Arial"/>
                          <a:cs typeface="Arial"/>
                        </a:rPr>
                        <a:t> et</a:t>
                      </a:r>
                      <a:r>
                        <a:rPr lang="fr-FR" sz="1100" spc="-25" dirty="0">
                          <a:latin typeface="Arial"/>
                          <a:cs typeface="Arial"/>
                        </a:rPr>
                        <a:t> </a:t>
                      </a:r>
                      <a:r>
                        <a:rPr sz="1100" dirty="0">
                          <a:latin typeface="Arial"/>
                          <a:cs typeface="Arial"/>
                        </a:rPr>
                        <a:t>des</a:t>
                      </a:r>
                      <a:r>
                        <a:rPr sz="1100" spc="-15" dirty="0">
                          <a:latin typeface="Arial"/>
                          <a:cs typeface="Arial"/>
                        </a:rPr>
                        <a:t> </a:t>
                      </a:r>
                      <a:r>
                        <a:rPr sz="1100" dirty="0">
                          <a:latin typeface="Arial"/>
                          <a:cs typeface="Arial"/>
                        </a:rPr>
                        <a:t>types</a:t>
                      </a:r>
                      <a:r>
                        <a:rPr sz="1100" spc="-10" dirty="0">
                          <a:latin typeface="Arial"/>
                          <a:cs typeface="Arial"/>
                        </a:rPr>
                        <a:t> d’écosystèmes,</a:t>
                      </a:r>
                      <a:endParaRPr sz="1100" dirty="0">
                        <a:latin typeface="Arial"/>
                        <a:cs typeface="Arial"/>
                      </a:endParaRPr>
                    </a:p>
                    <a:p>
                      <a:pPr marL="525780" marR="385445" indent="-228600">
                        <a:lnSpc>
                          <a:spcPct val="102699"/>
                        </a:lnSpc>
                        <a:spcBef>
                          <a:spcPts val="25"/>
                        </a:spcBef>
                        <a:buFont typeface="Calibri"/>
                        <a:buChar char="-"/>
                        <a:tabLst>
                          <a:tab pos="525780" algn="l"/>
                        </a:tabLst>
                      </a:pPr>
                      <a:r>
                        <a:rPr sz="1100" dirty="0">
                          <a:latin typeface="Arial"/>
                          <a:cs typeface="Arial"/>
                        </a:rPr>
                        <a:t>Choix</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période</a:t>
                      </a:r>
                      <a:r>
                        <a:rPr sz="1100" spc="-35" dirty="0">
                          <a:latin typeface="Arial"/>
                          <a:cs typeface="Arial"/>
                        </a:rPr>
                        <a:t> </a:t>
                      </a:r>
                      <a:r>
                        <a:rPr sz="1100" dirty="0">
                          <a:latin typeface="Arial"/>
                          <a:cs typeface="Arial"/>
                        </a:rPr>
                        <a:t>la</a:t>
                      </a:r>
                      <a:r>
                        <a:rPr sz="1100" spc="-20" dirty="0">
                          <a:latin typeface="Arial"/>
                          <a:cs typeface="Arial"/>
                        </a:rPr>
                        <a:t> </a:t>
                      </a:r>
                      <a:r>
                        <a:rPr sz="1100" dirty="0">
                          <a:latin typeface="Arial"/>
                          <a:cs typeface="Arial"/>
                        </a:rPr>
                        <a:t>plus</a:t>
                      </a:r>
                      <a:r>
                        <a:rPr sz="1100" spc="-25" dirty="0">
                          <a:latin typeface="Arial"/>
                          <a:cs typeface="Arial"/>
                        </a:rPr>
                        <a:t> </a:t>
                      </a:r>
                      <a:r>
                        <a:rPr sz="1100" dirty="0">
                          <a:latin typeface="Arial"/>
                          <a:cs typeface="Arial"/>
                        </a:rPr>
                        <a:t>favorable</a:t>
                      </a:r>
                      <a:r>
                        <a:rPr sz="1100" spc="-20" dirty="0">
                          <a:latin typeface="Arial"/>
                          <a:cs typeface="Arial"/>
                        </a:rPr>
                        <a:t> </a:t>
                      </a:r>
                      <a:r>
                        <a:rPr sz="1100" dirty="0">
                          <a:latin typeface="Arial"/>
                          <a:cs typeface="Arial"/>
                        </a:rPr>
                        <a:t>pour</a:t>
                      </a:r>
                      <a:r>
                        <a:rPr sz="1100" spc="-20" dirty="0">
                          <a:latin typeface="Arial"/>
                          <a:cs typeface="Arial"/>
                        </a:rPr>
                        <a:t> </a:t>
                      </a:r>
                      <a:r>
                        <a:rPr sz="1100" dirty="0">
                          <a:latin typeface="Arial"/>
                          <a:cs typeface="Arial"/>
                        </a:rPr>
                        <a:t>les</a:t>
                      </a:r>
                      <a:r>
                        <a:rPr sz="1100" spc="-35" dirty="0">
                          <a:latin typeface="Arial"/>
                          <a:cs typeface="Arial"/>
                        </a:rPr>
                        <a:t> </a:t>
                      </a:r>
                      <a:r>
                        <a:rPr sz="1100" dirty="0">
                          <a:latin typeface="Arial"/>
                          <a:cs typeface="Arial"/>
                        </a:rPr>
                        <a:t>plantations,</a:t>
                      </a:r>
                      <a:r>
                        <a:rPr sz="1100" spc="-30" dirty="0">
                          <a:latin typeface="Arial"/>
                          <a:cs typeface="Arial"/>
                        </a:rPr>
                        <a:t> </a:t>
                      </a:r>
                      <a:r>
                        <a:rPr sz="1100" spc="-25" dirty="0">
                          <a:latin typeface="Arial"/>
                          <a:cs typeface="Arial"/>
                        </a:rPr>
                        <a:t>en </a:t>
                      </a:r>
                      <a:r>
                        <a:rPr sz="1100" dirty="0">
                          <a:latin typeface="Arial"/>
                          <a:cs typeface="Arial"/>
                        </a:rPr>
                        <a:t>fonction</a:t>
                      </a:r>
                      <a:r>
                        <a:rPr sz="1100" spc="-15"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la</a:t>
                      </a:r>
                      <a:r>
                        <a:rPr sz="1100" spc="-15" dirty="0">
                          <a:latin typeface="Arial"/>
                          <a:cs typeface="Arial"/>
                        </a:rPr>
                        <a:t> </a:t>
                      </a:r>
                      <a:r>
                        <a:rPr sz="1100" spc="-10" dirty="0">
                          <a:latin typeface="Arial"/>
                          <a:cs typeface="Arial"/>
                        </a:rPr>
                        <a:t>pluviométrie.</a:t>
                      </a:r>
                      <a:endParaRPr sz="1100" dirty="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101555">
                <a:tc>
                  <a:txBody>
                    <a:bodyPr/>
                    <a:lstStyle/>
                    <a:p>
                      <a:pPr marL="67945" marR="60325">
                        <a:lnSpc>
                          <a:spcPts val="1270"/>
                        </a:lnSpc>
                        <a:spcBef>
                          <a:spcPts val="40"/>
                        </a:spcBef>
                      </a:pPr>
                      <a:r>
                        <a:rPr sz="1100" b="1" spc="-10" dirty="0">
                          <a:latin typeface="Arial"/>
                          <a:cs typeface="Arial"/>
                        </a:rPr>
                        <a:t>Caractéristiques techniques</a:t>
                      </a:r>
                      <a:endParaRPr sz="11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7150" algn="just">
                        <a:lnSpc>
                          <a:spcPct val="95900"/>
                        </a:lnSpc>
                        <a:spcBef>
                          <a:spcPts val="10"/>
                        </a:spcBef>
                      </a:pPr>
                      <a:r>
                        <a:rPr sz="1100" dirty="0">
                          <a:latin typeface="Arial"/>
                          <a:cs typeface="Arial"/>
                        </a:rPr>
                        <a:t>Les</a:t>
                      </a:r>
                      <a:r>
                        <a:rPr sz="1100" spc="5" dirty="0">
                          <a:latin typeface="Arial"/>
                          <a:cs typeface="Arial"/>
                        </a:rPr>
                        <a:t> </a:t>
                      </a:r>
                      <a:r>
                        <a:rPr sz="1100" dirty="0">
                          <a:latin typeface="Arial"/>
                          <a:cs typeface="Arial"/>
                        </a:rPr>
                        <a:t>seuils</a:t>
                      </a:r>
                      <a:r>
                        <a:rPr sz="1100" spc="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aménagements</a:t>
                      </a:r>
                      <a:r>
                        <a:rPr sz="1100" spc="5" dirty="0">
                          <a:latin typeface="Arial"/>
                          <a:cs typeface="Arial"/>
                        </a:rPr>
                        <a:t> </a:t>
                      </a:r>
                      <a:r>
                        <a:rPr sz="1100" dirty="0">
                          <a:latin typeface="Arial"/>
                          <a:cs typeface="Arial"/>
                        </a:rPr>
                        <a:t>biologiques sont proposés</a:t>
                      </a:r>
                      <a:r>
                        <a:rPr sz="1100" spc="5" dirty="0">
                          <a:latin typeface="Arial"/>
                          <a:cs typeface="Arial"/>
                        </a:rPr>
                        <a:t> </a:t>
                      </a:r>
                      <a:r>
                        <a:rPr sz="1100" dirty="0">
                          <a:latin typeface="Arial"/>
                          <a:cs typeface="Arial"/>
                        </a:rPr>
                        <a:t>dans</a:t>
                      </a:r>
                      <a:r>
                        <a:rPr sz="1100" spc="-5" dirty="0">
                          <a:latin typeface="Arial"/>
                          <a:cs typeface="Arial"/>
                        </a:rPr>
                        <a:t> </a:t>
                      </a:r>
                      <a:r>
                        <a:rPr sz="1100" dirty="0">
                          <a:latin typeface="Arial"/>
                          <a:cs typeface="Arial"/>
                        </a:rPr>
                        <a:t>les</a:t>
                      </a:r>
                      <a:r>
                        <a:rPr sz="1100" spc="-5" dirty="0">
                          <a:latin typeface="Arial"/>
                          <a:cs typeface="Arial"/>
                        </a:rPr>
                        <a:t> </a:t>
                      </a:r>
                      <a:r>
                        <a:rPr sz="1100" spc="-10" dirty="0">
                          <a:latin typeface="Arial"/>
                          <a:cs typeface="Arial"/>
                        </a:rPr>
                        <a:t>ravines </a:t>
                      </a:r>
                      <a:r>
                        <a:rPr sz="1100" dirty="0">
                          <a:latin typeface="Arial"/>
                          <a:cs typeface="Arial"/>
                        </a:rPr>
                        <a:t>où</a:t>
                      </a:r>
                      <a:r>
                        <a:rPr sz="1100" spc="420" dirty="0">
                          <a:latin typeface="Arial"/>
                          <a:cs typeface="Arial"/>
                        </a:rPr>
                        <a:t> </a:t>
                      </a:r>
                      <a:r>
                        <a:rPr sz="1100" dirty="0">
                          <a:latin typeface="Arial"/>
                          <a:cs typeface="Arial"/>
                        </a:rPr>
                        <a:t>les</a:t>
                      </a:r>
                      <a:r>
                        <a:rPr sz="1100" spc="415" dirty="0">
                          <a:latin typeface="Arial"/>
                          <a:cs typeface="Arial"/>
                        </a:rPr>
                        <a:t> </a:t>
                      </a:r>
                      <a:r>
                        <a:rPr sz="1100" dirty="0">
                          <a:latin typeface="Arial"/>
                          <a:cs typeface="Arial"/>
                        </a:rPr>
                        <a:t>seuils</a:t>
                      </a:r>
                      <a:r>
                        <a:rPr sz="1100" spc="420" dirty="0">
                          <a:latin typeface="Arial"/>
                          <a:cs typeface="Arial"/>
                        </a:rPr>
                        <a:t> </a:t>
                      </a:r>
                      <a:r>
                        <a:rPr sz="1100" dirty="0">
                          <a:latin typeface="Arial"/>
                          <a:cs typeface="Arial"/>
                        </a:rPr>
                        <a:t>maçonnés</a:t>
                      </a:r>
                      <a:r>
                        <a:rPr sz="1100" spc="425" dirty="0">
                          <a:latin typeface="Arial"/>
                          <a:cs typeface="Arial"/>
                        </a:rPr>
                        <a:t> </a:t>
                      </a:r>
                      <a:r>
                        <a:rPr sz="1100" dirty="0">
                          <a:latin typeface="Arial"/>
                          <a:cs typeface="Arial"/>
                        </a:rPr>
                        <a:t>ne</a:t>
                      </a:r>
                      <a:r>
                        <a:rPr sz="1100" spc="415" dirty="0">
                          <a:latin typeface="Arial"/>
                          <a:cs typeface="Arial"/>
                        </a:rPr>
                        <a:t> </a:t>
                      </a:r>
                      <a:r>
                        <a:rPr lang="fr-FR" sz="1100" spc="415" dirty="0">
                          <a:latin typeface="Arial"/>
                          <a:cs typeface="Arial"/>
                        </a:rPr>
                        <a:t>pas </a:t>
                      </a:r>
                      <a:r>
                        <a:rPr sz="1100" dirty="0" err="1">
                          <a:latin typeface="Arial"/>
                          <a:cs typeface="Arial"/>
                        </a:rPr>
                        <a:t>sont</a:t>
                      </a:r>
                      <a:r>
                        <a:rPr sz="1100" spc="415" dirty="0">
                          <a:latin typeface="Arial"/>
                          <a:cs typeface="Arial"/>
                        </a:rPr>
                        <a:t> </a:t>
                      </a:r>
                      <a:r>
                        <a:rPr sz="1100" dirty="0">
                          <a:latin typeface="Arial"/>
                          <a:cs typeface="Arial"/>
                        </a:rPr>
                        <a:t>pertinents</a:t>
                      </a:r>
                      <a:r>
                        <a:rPr sz="1100" spc="415" dirty="0">
                          <a:latin typeface="Arial"/>
                          <a:cs typeface="Arial"/>
                        </a:rPr>
                        <a:t> </a:t>
                      </a:r>
                      <a:r>
                        <a:rPr sz="1100" dirty="0">
                          <a:latin typeface="Arial"/>
                          <a:cs typeface="Arial"/>
                        </a:rPr>
                        <a:t>pour</a:t>
                      </a:r>
                      <a:r>
                        <a:rPr sz="1100" spc="425" dirty="0">
                          <a:latin typeface="Arial"/>
                          <a:cs typeface="Arial"/>
                        </a:rPr>
                        <a:t> </a:t>
                      </a:r>
                      <a:r>
                        <a:rPr sz="1100" dirty="0">
                          <a:latin typeface="Arial"/>
                          <a:cs typeface="Arial"/>
                        </a:rPr>
                        <a:t>la</a:t>
                      </a:r>
                      <a:r>
                        <a:rPr sz="1100" spc="409" dirty="0">
                          <a:latin typeface="Arial"/>
                          <a:cs typeface="Arial"/>
                        </a:rPr>
                        <a:t> </a:t>
                      </a:r>
                      <a:r>
                        <a:rPr sz="1100" dirty="0">
                          <a:latin typeface="Arial"/>
                          <a:cs typeface="Arial"/>
                        </a:rPr>
                        <a:t>prévention</a:t>
                      </a:r>
                      <a:r>
                        <a:rPr sz="1100" spc="425" dirty="0">
                          <a:latin typeface="Arial"/>
                          <a:cs typeface="Arial"/>
                        </a:rPr>
                        <a:t> </a:t>
                      </a:r>
                      <a:r>
                        <a:rPr sz="1100" spc="-25" dirty="0">
                          <a:latin typeface="Arial"/>
                          <a:cs typeface="Arial"/>
                        </a:rPr>
                        <a:t>de </a:t>
                      </a:r>
                      <a:r>
                        <a:rPr sz="1100" dirty="0">
                          <a:latin typeface="Arial"/>
                          <a:cs typeface="Arial"/>
                        </a:rPr>
                        <a:t>l’érosion,</a:t>
                      </a:r>
                      <a:r>
                        <a:rPr sz="1100" spc="105" dirty="0">
                          <a:latin typeface="Arial"/>
                          <a:cs typeface="Arial"/>
                        </a:rPr>
                        <a:t> </a:t>
                      </a:r>
                      <a:r>
                        <a:rPr sz="1100" dirty="0">
                          <a:latin typeface="Arial"/>
                          <a:cs typeface="Arial"/>
                        </a:rPr>
                        <a:t>orientation</a:t>
                      </a:r>
                      <a:r>
                        <a:rPr sz="1100" spc="95" dirty="0">
                          <a:latin typeface="Arial"/>
                          <a:cs typeface="Arial"/>
                        </a:rPr>
                        <a:t> </a:t>
                      </a:r>
                      <a:r>
                        <a:rPr sz="1100" dirty="0">
                          <a:latin typeface="Arial"/>
                          <a:cs typeface="Arial"/>
                        </a:rPr>
                        <a:t>confirmée</a:t>
                      </a:r>
                      <a:r>
                        <a:rPr sz="1100" spc="95" dirty="0">
                          <a:latin typeface="Arial"/>
                          <a:cs typeface="Arial"/>
                        </a:rPr>
                        <a:t> </a:t>
                      </a:r>
                      <a:r>
                        <a:rPr sz="1100" dirty="0">
                          <a:latin typeface="Arial"/>
                          <a:cs typeface="Arial"/>
                        </a:rPr>
                        <a:t>par</a:t>
                      </a:r>
                      <a:r>
                        <a:rPr sz="1100" spc="100" dirty="0">
                          <a:latin typeface="Arial"/>
                          <a:cs typeface="Arial"/>
                        </a:rPr>
                        <a:t> </a:t>
                      </a:r>
                      <a:r>
                        <a:rPr sz="1100" dirty="0">
                          <a:latin typeface="Arial"/>
                          <a:cs typeface="Arial"/>
                        </a:rPr>
                        <a:t>le</a:t>
                      </a:r>
                      <a:r>
                        <a:rPr sz="1100" spc="100" dirty="0">
                          <a:latin typeface="Arial"/>
                          <a:cs typeface="Arial"/>
                        </a:rPr>
                        <a:t> </a:t>
                      </a:r>
                      <a:r>
                        <a:rPr sz="1100" dirty="0">
                          <a:latin typeface="Arial"/>
                          <a:cs typeface="Arial"/>
                        </a:rPr>
                        <a:t>commentaire</a:t>
                      </a:r>
                      <a:r>
                        <a:rPr sz="1100" spc="110" dirty="0">
                          <a:latin typeface="Arial"/>
                          <a:cs typeface="Arial"/>
                        </a:rPr>
                        <a:t> </a:t>
                      </a:r>
                      <a:r>
                        <a:rPr sz="1100" dirty="0">
                          <a:latin typeface="Arial"/>
                          <a:cs typeface="Arial"/>
                        </a:rPr>
                        <a:t>de</a:t>
                      </a:r>
                      <a:r>
                        <a:rPr sz="1100" spc="90" dirty="0">
                          <a:latin typeface="Arial"/>
                          <a:cs typeface="Arial"/>
                        </a:rPr>
                        <a:t> </a:t>
                      </a:r>
                      <a:r>
                        <a:rPr sz="1100" dirty="0">
                          <a:latin typeface="Arial"/>
                          <a:cs typeface="Arial"/>
                        </a:rPr>
                        <a:t>Romain</a:t>
                      </a:r>
                      <a:r>
                        <a:rPr sz="1100" spc="95" dirty="0">
                          <a:latin typeface="Arial"/>
                          <a:cs typeface="Arial"/>
                        </a:rPr>
                        <a:t> </a:t>
                      </a:r>
                      <a:r>
                        <a:rPr sz="1100" spc="-10" dirty="0">
                          <a:latin typeface="Arial"/>
                          <a:cs typeface="Arial"/>
                        </a:rPr>
                        <a:t>Joazard </a:t>
                      </a:r>
                      <a:r>
                        <a:rPr sz="1100" dirty="0">
                          <a:latin typeface="Arial"/>
                          <a:cs typeface="Arial"/>
                        </a:rPr>
                        <a:t>(Lettre</a:t>
                      </a:r>
                      <a:r>
                        <a:rPr sz="1100" spc="204" dirty="0">
                          <a:latin typeface="Arial"/>
                          <a:cs typeface="Arial"/>
                        </a:rPr>
                        <a:t>  </a:t>
                      </a:r>
                      <a:r>
                        <a:rPr sz="1100" dirty="0">
                          <a:latin typeface="Arial"/>
                          <a:cs typeface="Arial"/>
                        </a:rPr>
                        <a:t>du</a:t>
                      </a:r>
                      <a:r>
                        <a:rPr sz="1100" spc="210" dirty="0">
                          <a:latin typeface="Arial"/>
                          <a:cs typeface="Arial"/>
                        </a:rPr>
                        <a:t>  </a:t>
                      </a:r>
                      <a:r>
                        <a:rPr sz="1100" dirty="0">
                          <a:latin typeface="Arial"/>
                          <a:cs typeface="Arial"/>
                        </a:rPr>
                        <a:t>PROGEBA</a:t>
                      </a:r>
                      <a:r>
                        <a:rPr sz="1100" spc="200" dirty="0">
                          <a:latin typeface="Arial"/>
                          <a:cs typeface="Arial"/>
                        </a:rPr>
                        <a:t>  </a:t>
                      </a:r>
                      <a:r>
                        <a:rPr sz="1100" dirty="0">
                          <a:latin typeface="Arial"/>
                          <a:cs typeface="Arial"/>
                        </a:rPr>
                        <a:t>à</a:t>
                      </a:r>
                      <a:r>
                        <a:rPr sz="1100" spc="204" dirty="0">
                          <a:latin typeface="Arial"/>
                          <a:cs typeface="Arial"/>
                        </a:rPr>
                        <a:t>  </a:t>
                      </a:r>
                      <a:r>
                        <a:rPr sz="1100" dirty="0">
                          <a:latin typeface="Arial"/>
                          <a:cs typeface="Arial"/>
                        </a:rPr>
                        <a:t>SOS</a:t>
                      </a:r>
                      <a:r>
                        <a:rPr sz="1100" spc="204" dirty="0">
                          <a:latin typeface="Arial"/>
                          <a:cs typeface="Arial"/>
                        </a:rPr>
                        <a:t>  </a:t>
                      </a:r>
                      <a:r>
                        <a:rPr sz="1100" dirty="0">
                          <a:latin typeface="Arial"/>
                          <a:cs typeface="Arial"/>
                        </a:rPr>
                        <a:t>ESF</a:t>
                      </a:r>
                      <a:r>
                        <a:rPr sz="1100" spc="210" dirty="0">
                          <a:latin typeface="Arial"/>
                          <a:cs typeface="Arial"/>
                        </a:rPr>
                        <a:t>  </a:t>
                      </a:r>
                      <a:r>
                        <a:rPr sz="1100" dirty="0">
                          <a:latin typeface="Arial"/>
                          <a:cs typeface="Arial"/>
                        </a:rPr>
                        <a:t>du</a:t>
                      </a:r>
                      <a:r>
                        <a:rPr sz="1100" spc="204" dirty="0">
                          <a:latin typeface="Arial"/>
                          <a:cs typeface="Arial"/>
                        </a:rPr>
                        <a:t>  </a:t>
                      </a:r>
                      <a:r>
                        <a:rPr sz="1100" dirty="0">
                          <a:latin typeface="Arial"/>
                          <a:cs typeface="Arial"/>
                        </a:rPr>
                        <a:t>15</a:t>
                      </a:r>
                      <a:r>
                        <a:rPr sz="1100" spc="210" dirty="0">
                          <a:latin typeface="Arial"/>
                          <a:cs typeface="Arial"/>
                        </a:rPr>
                        <a:t>  </a:t>
                      </a:r>
                      <a:r>
                        <a:rPr sz="1100" dirty="0">
                          <a:latin typeface="Arial"/>
                          <a:cs typeface="Arial"/>
                        </a:rPr>
                        <a:t>janvier</a:t>
                      </a:r>
                      <a:r>
                        <a:rPr sz="1100" spc="210" dirty="0">
                          <a:latin typeface="Arial"/>
                          <a:cs typeface="Arial"/>
                        </a:rPr>
                        <a:t>  </a:t>
                      </a:r>
                      <a:r>
                        <a:rPr sz="1100" dirty="0">
                          <a:latin typeface="Arial"/>
                          <a:cs typeface="Arial"/>
                        </a:rPr>
                        <a:t>2016)</a:t>
                      </a:r>
                      <a:r>
                        <a:rPr sz="1100" spc="10" dirty="0">
                          <a:latin typeface="Arial"/>
                          <a:cs typeface="Arial"/>
                        </a:rPr>
                        <a:t> </a:t>
                      </a:r>
                      <a:r>
                        <a:rPr sz="1100" dirty="0">
                          <a:latin typeface="Arial"/>
                          <a:cs typeface="Arial"/>
                        </a:rPr>
                        <a:t>:« </a:t>
                      </a:r>
                      <a:r>
                        <a:rPr sz="1100" spc="-25" dirty="0">
                          <a:latin typeface="Arial"/>
                          <a:cs typeface="Arial"/>
                        </a:rPr>
                        <a:t>Le </a:t>
                      </a:r>
                      <a:r>
                        <a:rPr sz="1100" i="1" dirty="0">
                          <a:latin typeface="Arial"/>
                          <a:cs typeface="Arial"/>
                        </a:rPr>
                        <a:t>remplacement</a:t>
                      </a:r>
                      <a:r>
                        <a:rPr sz="1100" i="1" spc="295" dirty="0">
                          <a:latin typeface="Arial"/>
                          <a:cs typeface="Arial"/>
                        </a:rPr>
                        <a:t> </a:t>
                      </a:r>
                      <a:r>
                        <a:rPr sz="1100" i="1" dirty="0">
                          <a:latin typeface="Arial"/>
                          <a:cs typeface="Arial"/>
                        </a:rPr>
                        <a:t>des</a:t>
                      </a:r>
                      <a:r>
                        <a:rPr sz="1100" i="1" spc="295" dirty="0">
                          <a:latin typeface="Arial"/>
                          <a:cs typeface="Arial"/>
                        </a:rPr>
                        <a:t> </a:t>
                      </a:r>
                      <a:r>
                        <a:rPr sz="1100" i="1" dirty="0">
                          <a:latin typeface="Arial"/>
                          <a:cs typeface="Arial"/>
                        </a:rPr>
                        <a:t>ouvrages</a:t>
                      </a:r>
                      <a:r>
                        <a:rPr sz="1100" i="1" spc="305" dirty="0">
                          <a:latin typeface="Arial"/>
                          <a:cs typeface="Arial"/>
                        </a:rPr>
                        <a:t> </a:t>
                      </a:r>
                      <a:r>
                        <a:rPr sz="1100" i="1" dirty="0">
                          <a:latin typeface="Arial"/>
                          <a:cs typeface="Arial"/>
                        </a:rPr>
                        <a:t>en</a:t>
                      </a:r>
                      <a:r>
                        <a:rPr sz="1100" i="1" spc="295" dirty="0">
                          <a:latin typeface="Arial"/>
                          <a:cs typeface="Arial"/>
                        </a:rPr>
                        <a:t> </a:t>
                      </a:r>
                      <a:r>
                        <a:rPr sz="1100" i="1" dirty="0">
                          <a:latin typeface="Arial"/>
                          <a:cs typeface="Arial"/>
                        </a:rPr>
                        <a:t>maçonnerie</a:t>
                      </a:r>
                      <a:r>
                        <a:rPr sz="1100" i="1" spc="305" dirty="0">
                          <a:latin typeface="Arial"/>
                          <a:cs typeface="Arial"/>
                        </a:rPr>
                        <a:t> </a:t>
                      </a:r>
                      <a:r>
                        <a:rPr sz="1100" i="1" dirty="0">
                          <a:latin typeface="Arial"/>
                          <a:cs typeface="Arial"/>
                        </a:rPr>
                        <a:t>ou</a:t>
                      </a:r>
                      <a:r>
                        <a:rPr sz="1100" i="1" spc="305" dirty="0">
                          <a:latin typeface="Arial"/>
                          <a:cs typeface="Arial"/>
                        </a:rPr>
                        <a:t> </a:t>
                      </a:r>
                      <a:r>
                        <a:rPr sz="1100" i="1" dirty="0">
                          <a:latin typeface="Arial"/>
                          <a:cs typeface="Arial"/>
                        </a:rPr>
                        <a:t>en</a:t>
                      </a:r>
                      <a:r>
                        <a:rPr sz="1100" i="1" spc="295" dirty="0">
                          <a:latin typeface="Arial"/>
                          <a:cs typeface="Arial"/>
                        </a:rPr>
                        <a:t> </a:t>
                      </a:r>
                      <a:r>
                        <a:rPr sz="1100" i="1" dirty="0">
                          <a:latin typeface="Arial"/>
                          <a:cs typeface="Arial"/>
                        </a:rPr>
                        <a:t>gabions</a:t>
                      </a:r>
                      <a:r>
                        <a:rPr sz="1100" i="1" spc="305" dirty="0">
                          <a:latin typeface="Arial"/>
                          <a:cs typeface="Arial"/>
                        </a:rPr>
                        <a:t> </a:t>
                      </a:r>
                      <a:r>
                        <a:rPr sz="1100" i="1" dirty="0">
                          <a:latin typeface="Arial"/>
                          <a:cs typeface="Arial"/>
                        </a:rPr>
                        <a:t>par</a:t>
                      </a:r>
                      <a:r>
                        <a:rPr sz="1100" i="1" spc="310" dirty="0">
                          <a:latin typeface="Arial"/>
                          <a:cs typeface="Arial"/>
                        </a:rPr>
                        <a:t> </a:t>
                      </a:r>
                      <a:r>
                        <a:rPr sz="1100" i="1" spc="-25" dirty="0">
                          <a:latin typeface="Arial"/>
                          <a:cs typeface="Arial"/>
                        </a:rPr>
                        <a:t>des </a:t>
                      </a:r>
                      <a:r>
                        <a:rPr sz="1100" i="1" dirty="0">
                          <a:latin typeface="Arial"/>
                          <a:cs typeface="Arial"/>
                        </a:rPr>
                        <a:t>ouvrages</a:t>
                      </a:r>
                      <a:r>
                        <a:rPr sz="1100" i="1" spc="65" dirty="0">
                          <a:latin typeface="Arial"/>
                          <a:cs typeface="Arial"/>
                        </a:rPr>
                        <a:t> </a:t>
                      </a:r>
                      <a:r>
                        <a:rPr sz="1100" i="1" dirty="0">
                          <a:latin typeface="Arial"/>
                          <a:cs typeface="Arial"/>
                        </a:rPr>
                        <a:t>biologiques</a:t>
                      </a:r>
                      <a:r>
                        <a:rPr sz="1100" i="1" spc="75" dirty="0">
                          <a:latin typeface="Arial"/>
                          <a:cs typeface="Arial"/>
                        </a:rPr>
                        <a:t> </a:t>
                      </a:r>
                      <a:r>
                        <a:rPr sz="1100" i="1" dirty="0">
                          <a:latin typeface="Arial"/>
                          <a:cs typeface="Arial"/>
                        </a:rPr>
                        <a:t>est</a:t>
                      </a:r>
                      <a:r>
                        <a:rPr sz="1100" i="1" spc="80" dirty="0">
                          <a:latin typeface="Arial"/>
                          <a:cs typeface="Arial"/>
                        </a:rPr>
                        <a:t> </a:t>
                      </a:r>
                      <a:r>
                        <a:rPr sz="1100" i="1" dirty="0">
                          <a:latin typeface="Arial"/>
                          <a:cs typeface="Arial"/>
                        </a:rPr>
                        <a:t>dû</a:t>
                      </a:r>
                      <a:r>
                        <a:rPr sz="1100" i="1" spc="65" dirty="0">
                          <a:latin typeface="Arial"/>
                          <a:cs typeface="Arial"/>
                        </a:rPr>
                        <a:t> </a:t>
                      </a:r>
                      <a:r>
                        <a:rPr sz="1100" i="1" dirty="0">
                          <a:latin typeface="Arial"/>
                          <a:cs typeface="Arial"/>
                        </a:rPr>
                        <a:t>au</a:t>
                      </a:r>
                      <a:r>
                        <a:rPr sz="1100" i="1" spc="55" dirty="0">
                          <a:latin typeface="Arial"/>
                          <a:cs typeface="Arial"/>
                        </a:rPr>
                        <a:t> </a:t>
                      </a:r>
                      <a:r>
                        <a:rPr sz="1100" i="1" dirty="0">
                          <a:latin typeface="Arial"/>
                          <a:cs typeface="Arial"/>
                        </a:rPr>
                        <a:t>fait</a:t>
                      </a:r>
                      <a:r>
                        <a:rPr sz="1100" i="1" spc="75" dirty="0">
                          <a:latin typeface="Arial"/>
                          <a:cs typeface="Arial"/>
                        </a:rPr>
                        <a:t> </a:t>
                      </a:r>
                      <a:r>
                        <a:rPr sz="1100" i="1" dirty="0">
                          <a:latin typeface="Arial"/>
                          <a:cs typeface="Arial"/>
                        </a:rPr>
                        <a:t>que</a:t>
                      </a:r>
                      <a:r>
                        <a:rPr sz="1100" i="1" spc="65" dirty="0">
                          <a:latin typeface="Arial"/>
                          <a:cs typeface="Arial"/>
                        </a:rPr>
                        <a:t> </a:t>
                      </a:r>
                      <a:r>
                        <a:rPr sz="1100" i="1" dirty="0">
                          <a:latin typeface="Arial"/>
                          <a:cs typeface="Arial"/>
                        </a:rPr>
                        <a:t>la</a:t>
                      </a:r>
                      <a:r>
                        <a:rPr sz="1100" i="1" spc="75" dirty="0">
                          <a:latin typeface="Arial"/>
                          <a:cs typeface="Arial"/>
                        </a:rPr>
                        <a:t> </a:t>
                      </a:r>
                      <a:r>
                        <a:rPr sz="1100" i="1" dirty="0">
                          <a:latin typeface="Arial"/>
                          <a:cs typeface="Arial"/>
                        </a:rPr>
                        <a:t>zone</a:t>
                      </a:r>
                      <a:r>
                        <a:rPr sz="1100" i="1" spc="55" dirty="0">
                          <a:latin typeface="Arial"/>
                          <a:cs typeface="Arial"/>
                        </a:rPr>
                        <a:t> </a:t>
                      </a:r>
                      <a:r>
                        <a:rPr sz="1100" i="1" dirty="0">
                          <a:latin typeface="Arial"/>
                          <a:cs typeface="Arial"/>
                        </a:rPr>
                        <a:t>choisie</a:t>
                      </a:r>
                      <a:r>
                        <a:rPr sz="1100" i="1" spc="75" dirty="0">
                          <a:latin typeface="Arial"/>
                          <a:cs typeface="Arial"/>
                        </a:rPr>
                        <a:t> </a:t>
                      </a:r>
                      <a:r>
                        <a:rPr sz="1100" i="1" dirty="0">
                          <a:latin typeface="Arial"/>
                          <a:cs typeface="Arial"/>
                        </a:rPr>
                        <a:t>par</a:t>
                      </a:r>
                      <a:r>
                        <a:rPr sz="1100" i="1" spc="70" dirty="0">
                          <a:latin typeface="Arial"/>
                          <a:cs typeface="Arial"/>
                        </a:rPr>
                        <a:t> </a:t>
                      </a:r>
                      <a:r>
                        <a:rPr sz="1100" i="1" dirty="0">
                          <a:latin typeface="Arial"/>
                          <a:cs typeface="Arial"/>
                        </a:rPr>
                        <a:t>A.</a:t>
                      </a:r>
                      <a:r>
                        <a:rPr sz="1100" i="1" spc="75" dirty="0">
                          <a:latin typeface="Arial"/>
                          <a:cs typeface="Arial"/>
                        </a:rPr>
                        <a:t> </a:t>
                      </a:r>
                      <a:r>
                        <a:rPr sz="1100" i="1" spc="-10" dirty="0">
                          <a:latin typeface="Arial"/>
                          <a:cs typeface="Arial"/>
                        </a:rPr>
                        <a:t>Bellande </a:t>
                      </a:r>
                      <a:r>
                        <a:rPr sz="1100" i="1" dirty="0">
                          <a:latin typeface="Arial"/>
                          <a:cs typeface="Arial"/>
                        </a:rPr>
                        <a:t>est</a:t>
                      </a:r>
                      <a:r>
                        <a:rPr sz="1100" i="1" spc="5" dirty="0">
                          <a:latin typeface="Arial"/>
                          <a:cs typeface="Arial"/>
                        </a:rPr>
                        <a:t> </a:t>
                      </a:r>
                      <a:r>
                        <a:rPr sz="1100" i="1" dirty="0">
                          <a:latin typeface="Arial"/>
                          <a:cs typeface="Arial"/>
                        </a:rPr>
                        <a:t>la plus boisée</a:t>
                      </a:r>
                      <a:r>
                        <a:rPr sz="1100" i="1" spc="5" dirty="0">
                          <a:latin typeface="Arial"/>
                          <a:cs typeface="Arial"/>
                        </a:rPr>
                        <a:t> </a:t>
                      </a:r>
                      <a:r>
                        <a:rPr sz="1100" i="1" dirty="0">
                          <a:latin typeface="Arial"/>
                          <a:cs typeface="Arial"/>
                        </a:rPr>
                        <a:t>du bassin versant.</a:t>
                      </a:r>
                      <a:r>
                        <a:rPr sz="1100" i="1" spc="10" dirty="0">
                          <a:latin typeface="Arial"/>
                          <a:cs typeface="Arial"/>
                        </a:rPr>
                        <a:t> </a:t>
                      </a:r>
                      <a:r>
                        <a:rPr sz="1100" i="1" dirty="0">
                          <a:latin typeface="Arial"/>
                          <a:cs typeface="Arial"/>
                        </a:rPr>
                        <a:t>Au</a:t>
                      </a:r>
                      <a:r>
                        <a:rPr sz="1100" i="1" spc="-15" dirty="0">
                          <a:latin typeface="Arial"/>
                          <a:cs typeface="Arial"/>
                        </a:rPr>
                        <a:t> </a:t>
                      </a:r>
                      <a:r>
                        <a:rPr sz="1100" i="1" dirty="0">
                          <a:latin typeface="Arial"/>
                          <a:cs typeface="Arial"/>
                        </a:rPr>
                        <a:t>cours</a:t>
                      </a:r>
                      <a:r>
                        <a:rPr sz="1100" i="1" spc="-5" dirty="0">
                          <a:latin typeface="Arial"/>
                          <a:cs typeface="Arial"/>
                        </a:rPr>
                        <a:t> </a:t>
                      </a:r>
                      <a:r>
                        <a:rPr sz="1100" i="1" dirty="0">
                          <a:latin typeface="Arial"/>
                          <a:cs typeface="Arial"/>
                        </a:rPr>
                        <a:t>de</a:t>
                      </a:r>
                      <a:r>
                        <a:rPr sz="1100" i="1" spc="-15" dirty="0">
                          <a:latin typeface="Arial"/>
                          <a:cs typeface="Arial"/>
                        </a:rPr>
                        <a:t> </a:t>
                      </a:r>
                      <a:r>
                        <a:rPr sz="1100" i="1" dirty="0">
                          <a:latin typeface="Arial"/>
                          <a:cs typeface="Arial"/>
                        </a:rPr>
                        <a:t>visites</a:t>
                      </a:r>
                      <a:r>
                        <a:rPr sz="1100" i="1" spc="5" dirty="0">
                          <a:latin typeface="Arial"/>
                          <a:cs typeface="Arial"/>
                        </a:rPr>
                        <a:t> </a:t>
                      </a:r>
                      <a:r>
                        <a:rPr sz="1100" i="1" dirty="0">
                          <a:latin typeface="Arial"/>
                          <a:cs typeface="Arial"/>
                        </a:rPr>
                        <a:t>effectuées </a:t>
                      </a:r>
                      <a:r>
                        <a:rPr sz="1100" i="1" spc="-20" dirty="0">
                          <a:latin typeface="Arial"/>
                          <a:cs typeface="Arial"/>
                        </a:rPr>
                        <a:t>dans </a:t>
                      </a:r>
                      <a:r>
                        <a:rPr sz="1100" i="1" dirty="0">
                          <a:latin typeface="Arial"/>
                          <a:cs typeface="Arial"/>
                        </a:rPr>
                        <a:t>cette</a:t>
                      </a:r>
                      <a:r>
                        <a:rPr sz="1100" i="1" spc="375" dirty="0">
                          <a:latin typeface="Arial"/>
                          <a:cs typeface="Arial"/>
                        </a:rPr>
                        <a:t> </a:t>
                      </a:r>
                      <a:r>
                        <a:rPr sz="1100" i="1" dirty="0">
                          <a:latin typeface="Arial"/>
                          <a:cs typeface="Arial"/>
                        </a:rPr>
                        <a:t>zone,</a:t>
                      </a:r>
                      <a:r>
                        <a:rPr sz="1100" i="1" spc="395" dirty="0">
                          <a:latin typeface="Arial"/>
                          <a:cs typeface="Arial"/>
                        </a:rPr>
                        <a:t> </a:t>
                      </a:r>
                      <a:r>
                        <a:rPr sz="1100" i="1" dirty="0">
                          <a:latin typeface="Arial"/>
                          <a:cs typeface="Arial"/>
                        </a:rPr>
                        <a:t>on</a:t>
                      </a:r>
                      <a:r>
                        <a:rPr sz="1100" i="1" spc="375" dirty="0">
                          <a:latin typeface="Arial"/>
                          <a:cs typeface="Arial"/>
                        </a:rPr>
                        <a:t> </a:t>
                      </a:r>
                      <a:r>
                        <a:rPr sz="1100" i="1" dirty="0">
                          <a:latin typeface="Arial"/>
                          <a:cs typeface="Arial"/>
                        </a:rPr>
                        <a:t>a</a:t>
                      </a:r>
                      <a:r>
                        <a:rPr sz="1100" i="1" spc="395" dirty="0">
                          <a:latin typeface="Arial"/>
                          <a:cs typeface="Arial"/>
                        </a:rPr>
                        <a:t> </a:t>
                      </a:r>
                      <a:r>
                        <a:rPr sz="1100" i="1" dirty="0">
                          <a:latin typeface="Arial"/>
                          <a:cs typeface="Arial"/>
                        </a:rPr>
                        <a:t>pu</a:t>
                      </a:r>
                      <a:r>
                        <a:rPr sz="1100" i="1" spc="375" dirty="0">
                          <a:latin typeface="Arial"/>
                          <a:cs typeface="Arial"/>
                        </a:rPr>
                        <a:t> </a:t>
                      </a:r>
                      <a:r>
                        <a:rPr sz="1100" i="1" dirty="0">
                          <a:latin typeface="Arial"/>
                          <a:cs typeface="Arial"/>
                        </a:rPr>
                        <a:t>remarquer</a:t>
                      </a:r>
                      <a:r>
                        <a:rPr sz="1100" i="1" spc="395" dirty="0">
                          <a:latin typeface="Arial"/>
                          <a:cs typeface="Arial"/>
                        </a:rPr>
                        <a:t> </a:t>
                      </a:r>
                      <a:r>
                        <a:rPr sz="1100" i="1" dirty="0">
                          <a:latin typeface="Arial"/>
                          <a:cs typeface="Arial"/>
                        </a:rPr>
                        <a:t>que</a:t>
                      </a:r>
                      <a:r>
                        <a:rPr sz="1100" i="1" spc="395" dirty="0">
                          <a:latin typeface="Arial"/>
                          <a:cs typeface="Arial"/>
                        </a:rPr>
                        <a:t> </a:t>
                      </a:r>
                      <a:r>
                        <a:rPr sz="1100" i="1" dirty="0">
                          <a:latin typeface="Arial"/>
                          <a:cs typeface="Arial"/>
                        </a:rPr>
                        <a:t>bon</a:t>
                      </a:r>
                      <a:r>
                        <a:rPr sz="1100" i="1" spc="390" dirty="0">
                          <a:latin typeface="Arial"/>
                          <a:cs typeface="Arial"/>
                        </a:rPr>
                        <a:t> </a:t>
                      </a:r>
                      <a:r>
                        <a:rPr sz="1100" i="1" dirty="0">
                          <a:latin typeface="Arial"/>
                          <a:cs typeface="Arial"/>
                        </a:rPr>
                        <a:t>nombre</a:t>
                      </a:r>
                      <a:r>
                        <a:rPr sz="1100" i="1" spc="390" dirty="0">
                          <a:latin typeface="Arial"/>
                          <a:cs typeface="Arial"/>
                        </a:rPr>
                        <a:t> </a:t>
                      </a:r>
                      <a:r>
                        <a:rPr sz="1100" i="1" dirty="0">
                          <a:latin typeface="Arial"/>
                          <a:cs typeface="Arial"/>
                        </a:rPr>
                        <a:t>de</a:t>
                      </a:r>
                      <a:r>
                        <a:rPr sz="1100" i="1" spc="380" dirty="0">
                          <a:latin typeface="Arial"/>
                          <a:cs typeface="Arial"/>
                        </a:rPr>
                        <a:t> </a:t>
                      </a:r>
                      <a:r>
                        <a:rPr sz="1100" i="1" dirty="0">
                          <a:latin typeface="Arial"/>
                          <a:cs typeface="Arial"/>
                        </a:rPr>
                        <a:t>ravines</a:t>
                      </a:r>
                      <a:r>
                        <a:rPr sz="1100" i="1" spc="390" dirty="0">
                          <a:latin typeface="Arial"/>
                          <a:cs typeface="Arial"/>
                        </a:rPr>
                        <a:t> </a:t>
                      </a:r>
                      <a:r>
                        <a:rPr sz="1100" i="1" spc="-20" dirty="0">
                          <a:latin typeface="Arial"/>
                          <a:cs typeface="Arial"/>
                        </a:rPr>
                        <a:t>dans </a:t>
                      </a:r>
                      <a:r>
                        <a:rPr sz="1100" i="1" dirty="0">
                          <a:latin typeface="Arial"/>
                          <a:cs typeface="Arial"/>
                        </a:rPr>
                        <a:t>lesquelles</a:t>
                      </a:r>
                      <a:r>
                        <a:rPr sz="1100" i="1" spc="-5" dirty="0">
                          <a:latin typeface="Arial"/>
                          <a:cs typeface="Arial"/>
                        </a:rPr>
                        <a:t> </a:t>
                      </a:r>
                      <a:r>
                        <a:rPr sz="1100" i="1" dirty="0">
                          <a:latin typeface="Arial"/>
                          <a:cs typeface="Arial"/>
                        </a:rPr>
                        <a:t>il</a:t>
                      </a:r>
                      <a:r>
                        <a:rPr sz="1100" i="1" spc="-10" dirty="0">
                          <a:latin typeface="Arial"/>
                          <a:cs typeface="Arial"/>
                        </a:rPr>
                        <a:t> </a:t>
                      </a:r>
                      <a:r>
                        <a:rPr sz="1100" i="1" dirty="0">
                          <a:latin typeface="Arial"/>
                          <a:cs typeface="Arial"/>
                        </a:rPr>
                        <a:t>est</a:t>
                      </a:r>
                      <a:r>
                        <a:rPr sz="1100" i="1" spc="-15" dirty="0">
                          <a:latin typeface="Arial"/>
                          <a:cs typeface="Arial"/>
                        </a:rPr>
                        <a:t> </a:t>
                      </a:r>
                      <a:r>
                        <a:rPr sz="1100" i="1" dirty="0">
                          <a:latin typeface="Arial"/>
                          <a:cs typeface="Arial"/>
                        </a:rPr>
                        <a:t>prévu</a:t>
                      </a:r>
                      <a:r>
                        <a:rPr sz="1100" i="1" spc="-20" dirty="0">
                          <a:latin typeface="Arial"/>
                          <a:cs typeface="Arial"/>
                        </a:rPr>
                        <a:t> </a:t>
                      </a:r>
                      <a:r>
                        <a:rPr sz="1100" i="1" dirty="0">
                          <a:latin typeface="Arial"/>
                          <a:cs typeface="Arial"/>
                        </a:rPr>
                        <a:t>de</a:t>
                      </a:r>
                      <a:r>
                        <a:rPr sz="1100" i="1" spc="-25" dirty="0">
                          <a:latin typeface="Arial"/>
                          <a:cs typeface="Arial"/>
                        </a:rPr>
                        <a:t> </a:t>
                      </a:r>
                      <a:r>
                        <a:rPr sz="1100" i="1" dirty="0">
                          <a:latin typeface="Arial"/>
                          <a:cs typeface="Arial"/>
                        </a:rPr>
                        <a:t>mettre</a:t>
                      </a:r>
                      <a:r>
                        <a:rPr sz="1100" i="1" spc="-20" dirty="0">
                          <a:latin typeface="Arial"/>
                          <a:cs typeface="Arial"/>
                        </a:rPr>
                        <a:t> </a:t>
                      </a:r>
                      <a:r>
                        <a:rPr sz="1100" i="1" dirty="0">
                          <a:latin typeface="Arial"/>
                          <a:cs typeface="Arial"/>
                        </a:rPr>
                        <a:t>des</a:t>
                      </a:r>
                      <a:r>
                        <a:rPr sz="1100" i="1" spc="-20" dirty="0">
                          <a:latin typeface="Arial"/>
                          <a:cs typeface="Arial"/>
                        </a:rPr>
                        <a:t> </a:t>
                      </a:r>
                      <a:r>
                        <a:rPr sz="1100" i="1" dirty="0">
                          <a:latin typeface="Arial"/>
                          <a:cs typeface="Arial"/>
                        </a:rPr>
                        <a:t>ouvrages,</a:t>
                      </a:r>
                      <a:r>
                        <a:rPr sz="1100" i="1" spc="-10" dirty="0">
                          <a:latin typeface="Arial"/>
                          <a:cs typeface="Arial"/>
                        </a:rPr>
                        <a:t> </a:t>
                      </a:r>
                      <a:r>
                        <a:rPr sz="1100" i="1" dirty="0">
                          <a:latin typeface="Arial"/>
                          <a:cs typeface="Arial"/>
                        </a:rPr>
                        <a:t>sont</a:t>
                      </a:r>
                      <a:r>
                        <a:rPr sz="1100" i="1" spc="-15" dirty="0">
                          <a:latin typeface="Arial"/>
                          <a:cs typeface="Arial"/>
                        </a:rPr>
                        <a:t> </a:t>
                      </a:r>
                      <a:r>
                        <a:rPr sz="1100" i="1" dirty="0">
                          <a:latin typeface="Arial"/>
                          <a:cs typeface="Arial"/>
                        </a:rPr>
                        <a:t>totalement</a:t>
                      </a:r>
                      <a:r>
                        <a:rPr sz="1100" i="1" spc="-20" dirty="0">
                          <a:latin typeface="Arial"/>
                          <a:cs typeface="Arial"/>
                        </a:rPr>
                        <a:t> </a:t>
                      </a:r>
                      <a:r>
                        <a:rPr sz="1100" i="1" spc="-10" dirty="0">
                          <a:latin typeface="Arial"/>
                          <a:cs typeface="Arial"/>
                        </a:rPr>
                        <a:t>couvertes </a:t>
                      </a:r>
                      <a:r>
                        <a:rPr sz="1100" i="1" dirty="0">
                          <a:latin typeface="Arial"/>
                          <a:cs typeface="Arial"/>
                        </a:rPr>
                        <a:t>en</a:t>
                      </a:r>
                      <a:r>
                        <a:rPr sz="1100" i="1" spc="-30" dirty="0">
                          <a:latin typeface="Arial"/>
                          <a:cs typeface="Arial"/>
                        </a:rPr>
                        <a:t> </a:t>
                      </a:r>
                      <a:r>
                        <a:rPr sz="1100" i="1" dirty="0">
                          <a:latin typeface="Arial"/>
                          <a:cs typeface="Arial"/>
                        </a:rPr>
                        <a:t>arbres</a:t>
                      </a:r>
                      <a:r>
                        <a:rPr sz="1100" i="1" spc="-25" dirty="0">
                          <a:latin typeface="Arial"/>
                          <a:cs typeface="Arial"/>
                        </a:rPr>
                        <a:t> </a:t>
                      </a:r>
                      <a:r>
                        <a:rPr sz="1100" i="1" dirty="0">
                          <a:latin typeface="Arial"/>
                          <a:cs typeface="Arial"/>
                        </a:rPr>
                        <a:t>et</a:t>
                      </a:r>
                      <a:r>
                        <a:rPr sz="1100" i="1" spc="-15" dirty="0">
                          <a:latin typeface="Arial"/>
                          <a:cs typeface="Arial"/>
                        </a:rPr>
                        <a:t> </a:t>
                      </a:r>
                      <a:r>
                        <a:rPr sz="1100" i="1" dirty="0">
                          <a:latin typeface="Arial"/>
                          <a:cs typeface="Arial"/>
                        </a:rPr>
                        <a:t>ne</a:t>
                      </a:r>
                      <a:r>
                        <a:rPr sz="1100" i="1" spc="-35" dirty="0">
                          <a:latin typeface="Arial"/>
                          <a:cs typeface="Arial"/>
                        </a:rPr>
                        <a:t> </a:t>
                      </a:r>
                      <a:r>
                        <a:rPr sz="1100" i="1" dirty="0">
                          <a:latin typeface="Arial"/>
                          <a:cs typeface="Arial"/>
                        </a:rPr>
                        <a:t>présente,</a:t>
                      </a:r>
                      <a:r>
                        <a:rPr sz="1100" i="1" spc="-15" dirty="0">
                          <a:latin typeface="Arial"/>
                          <a:cs typeface="Arial"/>
                        </a:rPr>
                        <a:t> </a:t>
                      </a:r>
                      <a:r>
                        <a:rPr sz="1100" i="1" dirty="0">
                          <a:latin typeface="Arial"/>
                          <a:cs typeface="Arial"/>
                        </a:rPr>
                        <a:t>par</a:t>
                      </a:r>
                      <a:r>
                        <a:rPr sz="1100" i="1" spc="-25" dirty="0">
                          <a:latin typeface="Arial"/>
                          <a:cs typeface="Arial"/>
                        </a:rPr>
                        <a:t> </a:t>
                      </a:r>
                      <a:r>
                        <a:rPr sz="1100" i="1" dirty="0">
                          <a:latin typeface="Arial"/>
                          <a:cs typeface="Arial"/>
                        </a:rPr>
                        <a:t>conséquent,</a:t>
                      </a:r>
                      <a:r>
                        <a:rPr sz="1100" i="1" spc="-15" dirty="0">
                          <a:latin typeface="Arial"/>
                          <a:cs typeface="Arial"/>
                        </a:rPr>
                        <a:t> </a:t>
                      </a:r>
                      <a:r>
                        <a:rPr sz="1100" i="1" dirty="0">
                          <a:latin typeface="Arial"/>
                          <a:cs typeface="Arial"/>
                        </a:rPr>
                        <a:t>aucun</a:t>
                      </a:r>
                      <a:r>
                        <a:rPr sz="1100" i="1" spc="-50" dirty="0">
                          <a:latin typeface="Arial"/>
                          <a:cs typeface="Arial"/>
                        </a:rPr>
                        <a:t> </a:t>
                      </a:r>
                      <a:r>
                        <a:rPr sz="1100" i="1" dirty="0">
                          <a:latin typeface="Arial"/>
                          <a:cs typeface="Arial"/>
                        </a:rPr>
                        <a:t>signe</a:t>
                      </a:r>
                      <a:r>
                        <a:rPr sz="1100" i="1" spc="-25" dirty="0">
                          <a:latin typeface="Arial"/>
                          <a:cs typeface="Arial"/>
                        </a:rPr>
                        <a:t> </a:t>
                      </a:r>
                      <a:r>
                        <a:rPr sz="1100" i="1" dirty="0">
                          <a:latin typeface="Arial"/>
                          <a:cs typeface="Arial"/>
                        </a:rPr>
                        <a:t>d’érosion.</a:t>
                      </a:r>
                      <a:r>
                        <a:rPr sz="1100" i="1" spc="-5" dirty="0">
                          <a:latin typeface="Arial"/>
                          <a:cs typeface="Arial"/>
                        </a:rPr>
                        <a:t> </a:t>
                      </a:r>
                      <a:r>
                        <a:rPr sz="1100" i="1" spc="-50" dirty="0">
                          <a:latin typeface="Arial"/>
                          <a:cs typeface="Arial"/>
                        </a:rPr>
                        <a:t>»</a:t>
                      </a:r>
                      <a:endParaRPr sz="1100" dirty="0">
                        <a:latin typeface="Arial"/>
                        <a:cs typeface="Arial"/>
                      </a:endParaRPr>
                    </a:p>
                    <a:p>
                      <a:pPr marL="68580" algn="just">
                        <a:lnSpc>
                          <a:spcPts val="1235"/>
                        </a:lnSpc>
                      </a:pPr>
                      <a:r>
                        <a:rPr sz="1100" dirty="0">
                          <a:latin typeface="Arial"/>
                          <a:cs typeface="Arial"/>
                        </a:rPr>
                        <a:t>Déjà</a:t>
                      </a:r>
                      <a:r>
                        <a:rPr sz="1100" spc="320" dirty="0">
                          <a:latin typeface="Arial"/>
                          <a:cs typeface="Arial"/>
                        </a:rPr>
                        <a:t>  </a:t>
                      </a:r>
                      <a:r>
                        <a:rPr sz="1100" dirty="0">
                          <a:latin typeface="Arial"/>
                          <a:cs typeface="Arial"/>
                        </a:rPr>
                        <a:t>dans</a:t>
                      </a:r>
                      <a:r>
                        <a:rPr sz="1100" spc="315" dirty="0">
                          <a:latin typeface="Arial"/>
                          <a:cs typeface="Arial"/>
                        </a:rPr>
                        <a:t>  </a:t>
                      </a:r>
                      <a:r>
                        <a:rPr sz="1100" dirty="0">
                          <a:latin typeface="Arial"/>
                          <a:cs typeface="Arial"/>
                        </a:rPr>
                        <a:t>le</a:t>
                      </a:r>
                      <a:r>
                        <a:rPr sz="1100" spc="310" dirty="0">
                          <a:latin typeface="Arial"/>
                          <a:cs typeface="Arial"/>
                        </a:rPr>
                        <a:t>  </a:t>
                      </a:r>
                      <a:r>
                        <a:rPr sz="1100" dirty="0">
                          <a:latin typeface="Arial"/>
                          <a:cs typeface="Arial"/>
                        </a:rPr>
                        <a:t>rapport</a:t>
                      </a:r>
                      <a:r>
                        <a:rPr sz="1100" spc="320" dirty="0">
                          <a:latin typeface="Arial"/>
                          <a:cs typeface="Arial"/>
                        </a:rPr>
                        <a:t>  </a:t>
                      </a:r>
                      <a:r>
                        <a:rPr sz="1100" dirty="0">
                          <a:latin typeface="Arial"/>
                          <a:cs typeface="Arial"/>
                        </a:rPr>
                        <a:t>d’A.</a:t>
                      </a:r>
                      <a:r>
                        <a:rPr sz="1100" spc="315" dirty="0">
                          <a:latin typeface="Arial"/>
                          <a:cs typeface="Arial"/>
                        </a:rPr>
                        <a:t>  </a:t>
                      </a:r>
                      <a:r>
                        <a:rPr sz="1100" dirty="0">
                          <a:latin typeface="Arial"/>
                          <a:cs typeface="Arial"/>
                        </a:rPr>
                        <a:t>Bellande,</a:t>
                      </a:r>
                      <a:r>
                        <a:rPr sz="1100" spc="320" dirty="0">
                          <a:latin typeface="Arial"/>
                          <a:cs typeface="Arial"/>
                        </a:rPr>
                        <a:t>  </a:t>
                      </a:r>
                      <a:r>
                        <a:rPr sz="1100" dirty="0">
                          <a:latin typeface="Arial"/>
                          <a:cs typeface="Arial"/>
                        </a:rPr>
                        <a:t>51%</a:t>
                      </a:r>
                      <a:r>
                        <a:rPr sz="1100" spc="320" dirty="0">
                          <a:latin typeface="Arial"/>
                          <a:cs typeface="Arial"/>
                        </a:rPr>
                        <a:t>  </a:t>
                      </a:r>
                      <a:r>
                        <a:rPr sz="1100" dirty="0">
                          <a:latin typeface="Arial"/>
                          <a:cs typeface="Arial"/>
                        </a:rPr>
                        <a:t>des</a:t>
                      </a:r>
                      <a:r>
                        <a:rPr sz="1100" spc="315" dirty="0">
                          <a:latin typeface="Arial"/>
                          <a:cs typeface="Arial"/>
                        </a:rPr>
                        <a:t>  </a:t>
                      </a:r>
                      <a:r>
                        <a:rPr sz="1100" spc="-10" dirty="0">
                          <a:latin typeface="Arial"/>
                          <a:cs typeface="Arial"/>
                        </a:rPr>
                        <a:t>propositions</a:t>
                      </a:r>
                      <a:r>
                        <a:rPr lang="fr-FR" sz="1100" spc="-10" dirty="0">
                          <a:latin typeface="Arial"/>
                          <a:cs typeface="Arial"/>
                        </a:rPr>
                        <a:t> </a:t>
                      </a:r>
                      <a:r>
                        <a:rPr sz="1100" dirty="0" err="1">
                          <a:latin typeface="Arial"/>
                          <a:cs typeface="Arial"/>
                        </a:rPr>
                        <a:t>d’aménagement</a:t>
                      </a:r>
                      <a:r>
                        <a:rPr sz="1100" spc="160" dirty="0">
                          <a:latin typeface="Arial"/>
                          <a:cs typeface="Arial"/>
                        </a:rPr>
                        <a:t>  </a:t>
                      </a:r>
                      <a:r>
                        <a:rPr sz="1100" dirty="0">
                          <a:latin typeface="Arial"/>
                          <a:cs typeface="Arial"/>
                        </a:rPr>
                        <a:t>correspondaient</a:t>
                      </a:r>
                      <a:r>
                        <a:rPr sz="1100" spc="160" dirty="0">
                          <a:latin typeface="Arial"/>
                          <a:cs typeface="Arial"/>
                        </a:rPr>
                        <a:t>  </a:t>
                      </a:r>
                      <a:r>
                        <a:rPr sz="1100" dirty="0">
                          <a:latin typeface="Arial"/>
                          <a:cs typeface="Arial"/>
                        </a:rPr>
                        <a:t>à</a:t>
                      </a:r>
                      <a:r>
                        <a:rPr sz="1100" spc="155" dirty="0">
                          <a:latin typeface="Arial"/>
                          <a:cs typeface="Arial"/>
                        </a:rPr>
                        <a:t>  </a:t>
                      </a:r>
                      <a:r>
                        <a:rPr sz="1100" dirty="0">
                          <a:latin typeface="Arial"/>
                          <a:cs typeface="Arial"/>
                        </a:rPr>
                        <a:t>240</a:t>
                      </a:r>
                      <a:r>
                        <a:rPr sz="1100" spc="150" dirty="0">
                          <a:latin typeface="Arial"/>
                          <a:cs typeface="Arial"/>
                        </a:rPr>
                        <a:t>  </a:t>
                      </a:r>
                      <a:r>
                        <a:rPr sz="1100" dirty="0">
                          <a:latin typeface="Arial"/>
                          <a:cs typeface="Arial"/>
                        </a:rPr>
                        <a:t>seuils</a:t>
                      </a:r>
                      <a:r>
                        <a:rPr sz="1100" spc="160" dirty="0">
                          <a:latin typeface="Arial"/>
                          <a:cs typeface="Arial"/>
                        </a:rPr>
                        <a:t>  </a:t>
                      </a:r>
                      <a:r>
                        <a:rPr sz="1100" dirty="0">
                          <a:latin typeface="Arial"/>
                          <a:cs typeface="Arial"/>
                        </a:rPr>
                        <a:t>biologiques.</a:t>
                      </a:r>
                      <a:r>
                        <a:rPr sz="1100" spc="155" dirty="0">
                          <a:latin typeface="Arial"/>
                          <a:cs typeface="Arial"/>
                        </a:rPr>
                        <a:t>  </a:t>
                      </a:r>
                      <a:r>
                        <a:rPr sz="1100" spc="-10" dirty="0">
                          <a:latin typeface="Arial"/>
                          <a:cs typeface="Arial"/>
                        </a:rPr>
                        <a:t>Après </a:t>
                      </a:r>
                      <a:r>
                        <a:rPr sz="1100" dirty="0">
                          <a:latin typeface="Arial"/>
                          <a:cs typeface="Arial"/>
                        </a:rPr>
                        <a:t>analyse</a:t>
                      </a:r>
                      <a:r>
                        <a:rPr sz="1100" spc="-15" dirty="0">
                          <a:latin typeface="Arial"/>
                          <a:cs typeface="Arial"/>
                        </a:rPr>
                        <a:t> </a:t>
                      </a:r>
                      <a:r>
                        <a:rPr sz="1100" dirty="0">
                          <a:latin typeface="Arial"/>
                          <a:cs typeface="Arial"/>
                        </a:rPr>
                        <a:t>des</a:t>
                      </a:r>
                      <a:r>
                        <a:rPr sz="1100" spc="-10" dirty="0">
                          <a:latin typeface="Arial"/>
                          <a:cs typeface="Arial"/>
                        </a:rPr>
                        <a:t> </a:t>
                      </a:r>
                      <a:r>
                        <a:rPr sz="1100" dirty="0">
                          <a:latin typeface="Arial"/>
                          <a:cs typeface="Arial"/>
                        </a:rPr>
                        <a:t>propositions</a:t>
                      </a:r>
                      <a:r>
                        <a:rPr sz="1100" spc="-25" dirty="0">
                          <a:latin typeface="Arial"/>
                          <a:cs typeface="Arial"/>
                        </a:rPr>
                        <a:t> </a:t>
                      </a:r>
                      <a:r>
                        <a:rPr sz="1100" dirty="0">
                          <a:latin typeface="Arial"/>
                          <a:cs typeface="Arial"/>
                        </a:rPr>
                        <a:t>d’A.</a:t>
                      </a:r>
                      <a:r>
                        <a:rPr sz="1100" spc="-10" dirty="0">
                          <a:latin typeface="Arial"/>
                          <a:cs typeface="Arial"/>
                        </a:rPr>
                        <a:t> </a:t>
                      </a:r>
                      <a:r>
                        <a:rPr sz="1100" dirty="0">
                          <a:latin typeface="Arial"/>
                          <a:cs typeface="Arial"/>
                        </a:rPr>
                        <a:t>Bellande,</a:t>
                      </a:r>
                      <a:r>
                        <a:rPr sz="1100" spc="-5" dirty="0">
                          <a:latin typeface="Arial"/>
                          <a:cs typeface="Arial"/>
                        </a:rPr>
                        <a:t> </a:t>
                      </a:r>
                      <a:r>
                        <a:rPr sz="1100" dirty="0">
                          <a:latin typeface="Arial"/>
                          <a:cs typeface="Arial"/>
                        </a:rPr>
                        <a:t>SOS</a:t>
                      </a:r>
                      <a:r>
                        <a:rPr sz="1100" spc="-20" dirty="0">
                          <a:latin typeface="Arial"/>
                          <a:cs typeface="Arial"/>
                        </a:rPr>
                        <a:t> </a:t>
                      </a:r>
                      <a:r>
                        <a:rPr sz="1100" dirty="0">
                          <a:latin typeface="Arial"/>
                          <a:cs typeface="Arial"/>
                        </a:rPr>
                        <a:t>ESF</a:t>
                      </a:r>
                      <a:r>
                        <a:rPr sz="1100" spc="-15" dirty="0">
                          <a:latin typeface="Arial"/>
                          <a:cs typeface="Arial"/>
                        </a:rPr>
                        <a:t> </a:t>
                      </a:r>
                      <a:r>
                        <a:rPr sz="1100" dirty="0">
                          <a:latin typeface="Arial"/>
                          <a:cs typeface="Arial"/>
                        </a:rPr>
                        <a:t>a</a:t>
                      </a:r>
                      <a:r>
                        <a:rPr sz="1100" spc="-15" dirty="0">
                          <a:latin typeface="Arial"/>
                          <a:cs typeface="Arial"/>
                        </a:rPr>
                        <a:t> </a:t>
                      </a:r>
                      <a:r>
                        <a:rPr sz="1100" dirty="0">
                          <a:latin typeface="Arial"/>
                          <a:cs typeface="Arial"/>
                        </a:rPr>
                        <a:t>proposé</a:t>
                      </a:r>
                      <a:r>
                        <a:rPr sz="1100" spc="-15" dirty="0">
                          <a:latin typeface="Arial"/>
                          <a:cs typeface="Arial"/>
                        </a:rPr>
                        <a:t> </a:t>
                      </a:r>
                      <a:r>
                        <a:rPr sz="1100" dirty="0">
                          <a:latin typeface="Arial"/>
                          <a:cs typeface="Arial"/>
                        </a:rPr>
                        <a:t>un</a:t>
                      </a:r>
                      <a:r>
                        <a:rPr sz="1100" spc="-25" dirty="0">
                          <a:latin typeface="Arial"/>
                          <a:cs typeface="Arial"/>
                        </a:rPr>
                        <a:t> </a:t>
                      </a:r>
                      <a:r>
                        <a:rPr sz="1100" dirty="0">
                          <a:latin typeface="Arial"/>
                          <a:cs typeface="Arial"/>
                        </a:rPr>
                        <a:t>total</a:t>
                      </a:r>
                      <a:r>
                        <a:rPr sz="1100" spc="-15" dirty="0">
                          <a:latin typeface="Arial"/>
                          <a:cs typeface="Arial"/>
                        </a:rPr>
                        <a:t> </a:t>
                      </a:r>
                      <a:r>
                        <a:rPr sz="1100" spc="-25" dirty="0">
                          <a:latin typeface="Arial"/>
                          <a:cs typeface="Arial"/>
                        </a:rPr>
                        <a:t>des </a:t>
                      </a:r>
                      <a:r>
                        <a:rPr sz="1100" dirty="0">
                          <a:latin typeface="Arial"/>
                          <a:cs typeface="Arial"/>
                        </a:rPr>
                        <a:t>358</a:t>
                      </a:r>
                      <a:r>
                        <a:rPr sz="1100" spc="120" dirty="0">
                          <a:latin typeface="Arial"/>
                          <a:cs typeface="Arial"/>
                        </a:rPr>
                        <a:t> </a:t>
                      </a:r>
                      <a:r>
                        <a:rPr sz="1100" dirty="0">
                          <a:latin typeface="Arial"/>
                          <a:cs typeface="Arial"/>
                        </a:rPr>
                        <a:t>aménagements</a:t>
                      </a:r>
                      <a:r>
                        <a:rPr sz="1100" spc="125" dirty="0">
                          <a:latin typeface="Arial"/>
                          <a:cs typeface="Arial"/>
                        </a:rPr>
                        <a:t> </a:t>
                      </a:r>
                      <a:r>
                        <a:rPr sz="1100" dirty="0">
                          <a:latin typeface="Arial"/>
                          <a:cs typeface="Arial"/>
                        </a:rPr>
                        <a:t>biologiques</a:t>
                      </a:r>
                      <a:r>
                        <a:rPr sz="1100" spc="125" dirty="0">
                          <a:latin typeface="Arial"/>
                          <a:cs typeface="Arial"/>
                        </a:rPr>
                        <a:t> </a:t>
                      </a:r>
                      <a:r>
                        <a:rPr sz="1100" dirty="0">
                          <a:latin typeface="Arial"/>
                          <a:cs typeface="Arial"/>
                        </a:rPr>
                        <a:t>et,</a:t>
                      </a:r>
                      <a:r>
                        <a:rPr sz="1100" spc="130" dirty="0">
                          <a:latin typeface="Arial"/>
                          <a:cs typeface="Arial"/>
                        </a:rPr>
                        <a:t> </a:t>
                      </a:r>
                      <a:r>
                        <a:rPr sz="1100" dirty="0">
                          <a:latin typeface="Arial"/>
                          <a:cs typeface="Arial"/>
                        </a:rPr>
                        <a:t>suite</a:t>
                      </a:r>
                      <a:r>
                        <a:rPr sz="1100" spc="125" dirty="0">
                          <a:latin typeface="Arial"/>
                          <a:cs typeface="Arial"/>
                        </a:rPr>
                        <a:t> </a:t>
                      </a:r>
                      <a:r>
                        <a:rPr sz="1100" dirty="0">
                          <a:latin typeface="Arial"/>
                          <a:cs typeface="Arial"/>
                        </a:rPr>
                        <a:t>aux</a:t>
                      </a:r>
                      <a:r>
                        <a:rPr sz="1100" spc="125" dirty="0">
                          <a:latin typeface="Arial"/>
                          <a:cs typeface="Arial"/>
                        </a:rPr>
                        <a:t> </a:t>
                      </a:r>
                      <a:r>
                        <a:rPr sz="1100" dirty="0">
                          <a:latin typeface="Arial"/>
                          <a:cs typeface="Arial"/>
                        </a:rPr>
                        <a:t>entretiens</a:t>
                      </a:r>
                      <a:r>
                        <a:rPr sz="1100" spc="130" dirty="0">
                          <a:latin typeface="Arial"/>
                          <a:cs typeface="Arial"/>
                        </a:rPr>
                        <a:t> </a:t>
                      </a:r>
                      <a:r>
                        <a:rPr sz="1100" dirty="0">
                          <a:latin typeface="Arial"/>
                          <a:cs typeface="Arial"/>
                        </a:rPr>
                        <a:t>effectués</a:t>
                      </a:r>
                      <a:r>
                        <a:rPr sz="1100" spc="114" dirty="0">
                          <a:latin typeface="Arial"/>
                          <a:cs typeface="Arial"/>
                        </a:rPr>
                        <a:t> </a:t>
                      </a:r>
                      <a:r>
                        <a:rPr sz="1100" spc="-20" dirty="0">
                          <a:latin typeface="Arial"/>
                          <a:cs typeface="Arial"/>
                        </a:rPr>
                        <a:t>avec </a:t>
                      </a:r>
                      <a:r>
                        <a:rPr sz="1100" dirty="0">
                          <a:latin typeface="Arial"/>
                          <a:cs typeface="Arial"/>
                        </a:rPr>
                        <a:t>les</a:t>
                      </a:r>
                      <a:r>
                        <a:rPr sz="1100" spc="254" dirty="0">
                          <a:latin typeface="Arial"/>
                          <a:cs typeface="Arial"/>
                        </a:rPr>
                        <a:t> </a:t>
                      </a:r>
                      <a:r>
                        <a:rPr sz="1100" dirty="0">
                          <a:latin typeface="Arial"/>
                          <a:cs typeface="Arial"/>
                        </a:rPr>
                        <a:t>agriculteurs</a:t>
                      </a:r>
                      <a:r>
                        <a:rPr sz="1100" spc="250" dirty="0">
                          <a:latin typeface="Arial"/>
                          <a:cs typeface="Arial"/>
                        </a:rPr>
                        <a:t> </a:t>
                      </a:r>
                      <a:r>
                        <a:rPr sz="1100" dirty="0">
                          <a:latin typeface="Arial"/>
                          <a:cs typeface="Arial"/>
                        </a:rPr>
                        <a:t>de</a:t>
                      </a:r>
                      <a:r>
                        <a:rPr sz="1100" spc="254" dirty="0">
                          <a:latin typeface="Arial"/>
                          <a:cs typeface="Arial"/>
                        </a:rPr>
                        <a:t> </a:t>
                      </a:r>
                      <a:r>
                        <a:rPr sz="1100" dirty="0">
                          <a:latin typeface="Arial"/>
                          <a:cs typeface="Arial"/>
                        </a:rPr>
                        <a:t>la</a:t>
                      </a:r>
                      <a:r>
                        <a:rPr sz="1100" spc="254" dirty="0">
                          <a:latin typeface="Arial"/>
                          <a:cs typeface="Arial"/>
                        </a:rPr>
                        <a:t> </a:t>
                      </a:r>
                      <a:r>
                        <a:rPr sz="1100" dirty="0">
                          <a:latin typeface="Arial"/>
                          <a:cs typeface="Arial"/>
                        </a:rPr>
                        <a:t>1</a:t>
                      </a:r>
                      <a:r>
                        <a:rPr sz="1050" baseline="31746" dirty="0">
                          <a:latin typeface="Arial"/>
                          <a:cs typeface="Arial"/>
                        </a:rPr>
                        <a:t>ère</a:t>
                      </a:r>
                      <a:r>
                        <a:rPr sz="1050" spc="577" baseline="31746" dirty="0">
                          <a:latin typeface="Arial"/>
                          <a:cs typeface="Arial"/>
                        </a:rPr>
                        <a:t> </a:t>
                      </a:r>
                      <a:r>
                        <a:rPr sz="1100" dirty="0">
                          <a:latin typeface="Arial"/>
                          <a:cs typeface="Arial"/>
                        </a:rPr>
                        <a:t>section</a:t>
                      </a:r>
                      <a:r>
                        <a:rPr sz="1100" spc="260" dirty="0">
                          <a:latin typeface="Arial"/>
                          <a:cs typeface="Arial"/>
                        </a:rPr>
                        <a:t> </a:t>
                      </a:r>
                      <a:r>
                        <a:rPr sz="1100" dirty="0">
                          <a:latin typeface="Arial"/>
                          <a:cs typeface="Arial"/>
                        </a:rPr>
                        <a:t>de</a:t>
                      </a:r>
                      <a:r>
                        <a:rPr sz="1100" spc="250" dirty="0">
                          <a:latin typeface="Arial"/>
                          <a:cs typeface="Arial"/>
                        </a:rPr>
                        <a:t> </a:t>
                      </a:r>
                      <a:r>
                        <a:rPr sz="1100" dirty="0">
                          <a:latin typeface="Arial"/>
                          <a:cs typeface="Arial"/>
                        </a:rPr>
                        <a:t>Cabral/Thomonde,</a:t>
                      </a:r>
                      <a:r>
                        <a:rPr sz="1100" spc="254" dirty="0">
                          <a:latin typeface="Arial"/>
                          <a:cs typeface="Arial"/>
                        </a:rPr>
                        <a:t> </a:t>
                      </a:r>
                      <a:r>
                        <a:rPr sz="1100" dirty="0">
                          <a:latin typeface="Arial"/>
                          <a:cs typeface="Arial"/>
                        </a:rPr>
                        <a:t>7</a:t>
                      </a:r>
                      <a:r>
                        <a:rPr sz="1100" spc="260" dirty="0">
                          <a:latin typeface="Arial"/>
                          <a:cs typeface="Arial"/>
                        </a:rPr>
                        <a:t> </a:t>
                      </a:r>
                      <a:r>
                        <a:rPr sz="1100" spc="-10" dirty="0">
                          <a:latin typeface="Arial"/>
                          <a:cs typeface="Arial"/>
                        </a:rPr>
                        <a:t>catégories </a:t>
                      </a:r>
                      <a:r>
                        <a:rPr sz="1100" dirty="0">
                          <a:latin typeface="Arial"/>
                          <a:cs typeface="Arial"/>
                        </a:rPr>
                        <a:t>d’espèces</a:t>
                      </a:r>
                      <a:r>
                        <a:rPr sz="1100" spc="120" dirty="0">
                          <a:latin typeface="Arial"/>
                          <a:cs typeface="Arial"/>
                        </a:rPr>
                        <a:t> </a:t>
                      </a:r>
                      <a:r>
                        <a:rPr sz="1100" dirty="0">
                          <a:latin typeface="Arial"/>
                          <a:cs typeface="Arial"/>
                        </a:rPr>
                        <a:t>végétales</a:t>
                      </a:r>
                      <a:r>
                        <a:rPr sz="1100" spc="114" dirty="0">
                          <a:latin typeface="Arial"/>
                          <a:cs typeface="Arial"/>
                        </a:rPr>
                        <a:t> </a:t>
                      </a:r>
                      <a:r>
                        <a:rPr sz="1100" dirty="0">
                          <a:latin typeface="Arial"/>
                          <a:cs typeface="Arial"/>
                        </a:rPr>
                        <a:t>répondant</a:t>
                      </a:r>
                      <a:r>
                        <a:rPr sz="1100" spc="125" dirty="0">
                          <a:latin typeface="Arial"/>
                          <a:cs typeface="Arial"/>
                        </a:rPr>
                        <a:t> </a:t>
                      </a:r>
                      <a:r>
                        <a:rPr sz="1100" dirty="0">
                          <a:latin typeface="Arial"/>
                          <a:cs typeface="Arial"/>
                        </a:rPr>
                        <a:t>aux</a:t>
                      </a:r>
                      <a:r>
                        <a:rPr sz="1100" spc="120" dirty="0">
                          <a:latin typeface="Arial"/>
                          <a:cs typeface="Arial"/>
                        </a:rPr>
                        <a:t> </a:t>
                      </a:r>
                      <a:r>
                        <a:rPr sz="1100" dirty="0">
                          <a:latin typeface="Arial"/>
                          <a:cs typeface="Arial"/>
                        </a:rPr>
                        <a:t>contraintes</a:t>
                      </a:r>
                      <a:r>
                        <a:rPr sz="1100" spc="120" dirty="0">
                          <a:latin typeface="Arial"/>
                          <a:cs typeface="Arial"/>
                        </a:rPr>
                        <a:t> </a:t>
                      </a:r>
                      <a:r>
                        <a:rPr sz="1100" dirty="0">
                          <a:latin typeface="Arial"/>
                          <a:cs typeface="Arial"/>
                        </a:rPr>
                        <a:t>locales</a:t>
                      </a:r>
                      <a:r>
                        <a:rPr sz="1100" spc="120" dirty="0">
                          <a:latin typeface="Arial"/>
                          <a:cs typeface="Arial"/>
                        </a:rPr>
                        <a:t> </a:t>
                      </a:r>
                      <a:r>
                        <a:rPr sz="1100" dirty="0">
                          <a:latin typeface="Arial"/>
                          <a:cs typeface="Arial"/>
                        </a:rPr>
                        <a:t>et</a:t>
                      </a:r>
                      <a:r>
                        <a:rPr sz="1100" spc="120" dirty="0">
                          <a:latin typeface="Arial"/>
                          <a:cs typeface="Arial"/>
                        </a:rPr>
                        <a:t> </a:t>
                      </a:r>
                      <a:r>
                        <a:rPr sz="1100" dirty="0">
                          <a:latin typeface="Arial"/>
                          <a:cs typeface="Arial"/>
                        </a:rPr>
                        <a:t>aux</a:t>
                      </a:r>
                      <a:r>
                        <a:rPr sz="1100" spc="125" dirty="0">
                          <a:latin typeface="Arial"/>
                          <a:cs typeface="Arial"/>
                        </a:rPr>
                        <a:t> </a:t>
                      </a:r>
                      <a:r>
                        <a:rPr sz="1100" spc="-10" dirty="0">
                          <a:latin typeface="Arial"/>
                          <a:cs typeface="Arial"/>
                        </a:rPr>
                        <a:t>objectifs </a:t>
                      </a:r>
                      <a:r>
                        <a:rPr sz="1100" dirty="0">
                          <a:latin typeface="Arial"/>
                          <a:cs typeface="Arial"/>
                        </a:rPr>
                        <a:t>du</a:t>
                      </a:r>
                      <a:r>
                        <a:rPr sz="1100" spc="-25" dirty="0">
                          <a:latin typeface="Arial"/>
                          <a:cs typeface="Arial"/>
                        </a:rPr>
                        <a:t> </a:t>
                      </a:r>
                      <a:r>
                        <a:rPr sz="1100" dirty="0">
                          <a:latin typeface="Arial"/>
                          <a:cs typeface="Arial"/>
                        </a:rPr>
                        <a:t>PROGEBA</a:t>
                      </a:r>
                      <a:r>
                        <a:rPr sz="1100" spc="260" dirty="0">
                          <a:latin typeface="Arial"/>
                          <a:cs typeface="Arial"/>
                        </a:rPr>
                        <a:t> </a:t>
                      </a:r>
                      <a:r>
                        <a:rPr sz="1100" dirty="0">
                          <a:latin typeface="Arial"/>
                          <a:cs typeface="Arial"/>
                        </a:rPr>
                        <a:t>ont</a:t>
                      </a:r>
                      <a:r>
                        <a:rPr sz="1100" spc="-15" dirty="0">
                          <a:latin typeface="Arial"/>
                          <a:cs typeface="Arial"/>
                        </a:rPr>
                        <a:t> </a:t>
                      </a:r>
                      <a:r>
                        <a:rPr sz="1100" dirty="0">
                          <a:latin typeface="Arial"/>
                          <a:cs typeface="Arial"/>
                        </a:rPr>
                        <a:t>été</a:t>
                      </a:r>
                      <a:r>
                        <a:rPr sz="1100" spc="-20" dirty="0">
                          <a:latin typeface="Arial"/>
                          <a:cs typeface="Arial"/>
                        </a:rPr>
                        <a:t> </a:t>
                      </a:r>
                      <a:r>
                        <a:rPr sz="1100" dirty="0">
                          <a:latin typeface="Arial"/>
                          <a:cs typeface="Arial"/>
                        </a:rPr>
                        <a:t>proposées</a:t>
                      </a:r>
                      <a:r>
                        <a:rPr sz="1100" spc="-20" dirty="0">
                          <a:latin typeface="Arial"/>
                          <a:cs typeface="Arial"/>
                        </a:rPr>
                        <a:t> </a:t>
                      </a:r>
                      <a:r>
                        <a:rPr sz="1100" spc="-50" dirty="0">
                          <a:latin typeface="Arial"/>
                          <a:cs typeface="Arial"/>
                        </a:rPr>
                        <a:t>:</a:t>
                      </a:r>
                      <a:endParaRPr sz="1100" dirty="0">
                        <a:latin typeface="Arial"/>
                        <a:cs typeface="Arial"/>
                      </a:endParaRPr>
                    </a:p>
                    <a:p>
                      <a:pPr marL="522605" marR="61594" indent="-225425" algn="just">
                        <a:lnSpc>
                          <a:spcPts val="1270"/>
                        </a:lnSpc>
                        <a:spcBef>
                          <a:spcPts val="25"/>
                        </a:spcBef>
                        <a:buAutoNum type="arabicParenR"/>
                        <a:tabLst>
                          <a:tab pos="525780" algn="l"/>
                        </a:tabLst>
                      </a:pPr>
                      <a:r>
                        <a:rPr sz="1100" dirty="0">
                          <a:latin typeface="Arial"/>
                          <a:cs typeface="Arial"/>
                        </a:rPr>
                        <a:t>Les</a:t>
                      </a:r>
                      <a:r>
                        <a:rPr sz="1100" spc="455" dirty="0">
                          <a:latin typeface="Arial"/>
                          <a:cs typeface="Arial"/>
                        </a:rPr>
                        <a:t> </a:t>
                      </a:r>
                      <a:r>
                        <a:rPr sz="1100" dirty="0">
                          <a:latin typeface="Arial"/>
                          <a:cs typeface="Arial"/>
                        </a:rPr>
                        <a:t>espèces</a:t>
                      </a:r>
                      <a:r>
                        <a:rPr sz="1100" spc="450" dirty="0">
                          <a:latin typeface="Arial"/>
                          <a:cs typeface="Arial"/>
                        </a:rPr>
                        <a:t> </a:t>
                      </a:r>
                      <a:r>
                        <a:rPr sz="1100" dirty="0">
                          <a:latin typeface="Arial"/>
                          <a:cs typeface="Arial"/>
                        </a:rPr>
                        <a:t>végétales</a:t>
                      </a:r>
                      <a:r>
                        <a:rPr sz="1100" spc="445" dirty="0">
                          <a:latin typeface="Arial"/>
                          <a:cs typeface="Arial"/>
                        </a:rPr>
                        <a:t> </a:t>
                      </a:r>
                      <a:r>
                        <a:rPr sz="1100" dirty="0">
                          <a:latin typeface="Arial"/>
                          <a:cs typeface="Arial"/>
                        </a:rPr>
                        <a:t>considérées</a:t>
                      </a:r>
                      <a:r>
                        <a:rPr sz="1100" spc="450" dirty="0">
                          <a:latin typeface="Arial"/>
                          <a:cs typeface="Arial"/>
                        </a:rPr>
                        <a:t> </a:t>
                      </a:r>
                      <a:r>
                        <a:rPr sz="1100" dirty="0">
                          <a:latin typeface="Arial"/>
                          <a:cs typeface="Arial"/>
                        </a:rPr>
                        <a:t>comme</a:t>
                      </a:r>
                      <a:r>
                        <a:rPr sz="1100" spc="445" dirty="0">
                          <a:latin typeface="Arial"/>
                          <a:cs typeface="Arial"/>
                        </a:rPr>
                        <a:t> </a:t>
                      </a:r>
                      <a:r>
                        <a:rPr sz="1100" dirty="0">
                          <a:latin typeface="Arial"/>
                          <a:cs typeface="Arial"/>
                        </a:rPr>
                        <a:t>résistantes</a:t>
                      </a:r>
                      <a:r>
                        <a:rPr sz="1100" spc="459" dirty="0">
                          <a:latin typeface="Arial"/>
                          <a:cs typeface="Arial"/>
                        </a:rPr>
                        <a:t> </a:t>
                      </a:r>
                      <a:r>
                        <a:rPr sz="1100" spc="-25" dirty="0">
                          <a:latin typeface="Arial"/>
                          <a:cs typeface="Arial"/>
                        </a:rPr>
                        <a:t>aux </a:t>
                      </a:r>
                      <a:r>
                        <a:rPr lang="fr-FR" sz="1100" spc="-25" dirty="0">
                          <a:latin typeface="Arial"/>
                          <a:cs typeface="Arial"/>
                        </a:rPr>
                        <a:t> </a:t>
                      </a:r>
                      <a:r>
                        <a:rPr sz="1100" dirty="0" err="1">
                          <a:latin typeface="Arial"/>
                          <a:cs typeface="Arial"/>
                        </a:rPr>
                        <a:t>incendies</a:t>
                      </a:r>
                      <a:r>
                        <a:rPr sz="1100" spc="-25" dirty="0">
                          <a:latin typeface="Arial"/>
                          <a:cs typeface="Arial"/>
                        </a:rPr>
                        <a:t> </a:t>
                      </a:r>
                      <a:r>
                        <a:rPr sz="1100" dirty="0">
                          <a:latin typeface="Arial"/>
                          <a:cs typeface="Arial"/>
                        </a:rPr>
                        <a:t>fréquents</a:t>
                      </a:r>
                      <a:r>
                        <a:rPr sz="1100" spc="-30"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saison</a:t>
                      </a:r>
                      <a:r>
                        <a:rPr sz="1100" spc="-25" dirty="0">
                          <a:latin typeface="Arial"/>
                          <a:cs typeface="Arial"/>
                        </a:rPr>
                        <a:t> </a:t>
                      </a:r>
                      <a:r>
                        <a:rPr sz="1100" dirty="0">
                          <a:latin typeface="Arial"/>
                          <a:cs typeface="Arial"/>
                        </a:rPr>
                        <a:t>sèche</a:t>
                      </a:r>
                      <a:r>
                        <a:rPr sz="1100" spc="-20" dirty="0">
                          <a:latin typeface="Arial"/>
                          <a:cs typeface="Arial"/>
                        </a:rPr>
                        <a:t> </a:t>
                      </a:r>
                      <a:r>
                        <a:rPr sz="1100" dirty="0">
                          <a:latin typeface="Arial"/>
                          <a:cs typeface="Arial"/>
                        </a:rPr>
                        <a:t>dans</a:t>
                      </a:r>
                      <a:r>
                        <a:rPr sz="1100" spc="-30" dirty="0">
                          <a:latin typeface="Arial"/>
                          <a:cs typeface="Arial"/>
                        </a:rPr>
                        <a:t> </a:t>
                      </a:r>
                      <a:r>
                        <a:rPr sz="1100" dirty="0">
                          <a:latin typeface="Arial"/>
                          <a:cs typeface="Arial"/>
                        </a:rPr>
                        <a:t>cette</a:t>
                      </a:r>
                      <a:r>
                        <a:rPr sz="1100" spc="-35" dirty="0">
                          <a:latin typeface="Arial"/>
                          <a:cs typeface="Arial"/>
                        </a:rPr>
                        <a:t> </a:t>
                      </a:r>
                      <a:r>
                        <a:rPr sz="1100" spc="-10" dirty="0">
                          <a:latin typeface="Arial"/>
                          <a:cs typeface="Arial"/>
                        </a:rPr>
                        <a:t>région</a:t>
                      </a:r>
                      <a:endParaRPr sz="1100" dirty="0">
                        <a:latin typeface="Arial"/>
                        <a:cs typeface="Arial"/>
                      </a:endParaRPr>
                    </a:p>
                    <a:p>
                      <a:pPr marL="522605" indent="-225425" algn="just">
                        <a:lnSpc>
                          <a:spcPts val="1170"/>
                        </a:lnSpc>
                        <a:buAutoNum type="arabicParenR"/>
                        <a:tabLst>
                          <a:tab pos="522605" algn="l"/>
                        </a:tabLst>
                      </a:pPr>
                      <a:r>
                        <a:rPr sz="1100" dirty="0">
                          <a:latin typeface="Arial"/>
                          <a:cs typeface="Arial"/>
                        </a:rPr>
                        <a:t>Les</a:t>
                      </a:r>
                      <a:r>
                        <a:rPr sz="1100" spc="-10" dirty="0">
                          <a:latin typeface="Arial"/>
                          <a:cs typeface="Arial"/>
                        </a:rPr>
                        <a:t> </a:t>
                      </a:r>
                      <a:r>
                        <a:rPr sz="1100" dirty="0">
                          <a:latin typeface="Arial"/>
                          <a:cs typeface="Arial"/>
                        </a:rPr>
                        <a:t>bois</a:t>
                      </a:r>
                      <a:r>
                        <a:rPr sz="1100" spc="-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repousse</a:t>
                      </a:r>
                      <a:r>
                        <a:rPr sz="1100" spc="-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pour</a:t>
                      </a:r>
                      <a:r>
                        <a:rPr sz="1100" spc="-10" dirty="0">
                          <a:latin typeface="Arial"/>
                          <a:cs typeface="Arial"/>
                        </a:rPr>
                        <a:t> </a:t>
                      </a:r>
                      <a:r>
                        <a:rPr sz="1100" dirty="0">
                          <a:latin typeface="Arial"/>
                          <a:cs typeface="Arial"/>
                        </a:rPr>
                        <a:t>les</a:t>
                      </a:r>
                      <a:r>
                        <a:rPr sz="1100" spc="-10" dirty="0">
                          <a:latin typeface="Arial"/>
                          <a:cs typeface="Arial"/>
                        </a:rPr>
                        <a:t> </a:t>
                      </a:r>
                      <a:r>
                        <a:rPr sz="1100" dirty="0">
                          <a:latin typeface="Arial"/>
                          <a:cs typeface="Arial"/>
                        </a:rPr>
                        <a:t>haies</a:t>
                      </a:r>
                      <a:r>
                        <a:rPr sz="1100" spc="-20" dirty="0">
                          <a:latin typeface="Arial"/>
                          <a:cs typeface="Arial"/>
                        </a:rPr>
                        <a:t> </a:t>
                      </a:r>
                      <a:r>
                        <a:rPr sz="1100" dirty="0">
                          <a:latin typeface="Arial"/>
                          <a:cs typeface="Arial"/>
                        </a:rPr>
                        <a:t>vives</a:t>
                      </a:r>
                      <a:r>
                        <a:rPr sz="1100" spc="-20" dirty="0">
                          <a:latin typeface="Arial"/>
                          <a:cs typeface="Arial"/>
                        </a:rPr>
                        <a:t> </a:t>
                      </a:r>
                      <a:r>
                        <a:rPr sz="1100" spc="-10" dirty="0">
                          <a:latin typeface="Arial"/>
                          <a:cs typeface="Arial"/>
                        </a:rPr>
                        <a:t>(macroboutures)</a:t>
                      </a:r>
                      <a:endParaRPr lang="fr-FR" sz="1100" spc="-10" dirty="0">
                        <a:latin typeface="Arial"/>
                        <a:cs typeface="Arial"/>
                      </a:endParaRPr>
                    </a:p>
                    <a:p>
                      <a:pPr marL="522605" indent="-225425">
                        <a:lnSpc>
                          <a:spcPts val="1260"/>
                        </a:lnSpc>
                        <a:buAutoNum type="arabicParenR" startAt="3"/>
                        <a:tabLst>
                          <a:tab pos="522605" algn="l"/>
                        </a:tabLst>
                      </a:pPr>
                      <a:r>
                        <a:rPr lang="fr-FR" sz="1100" dirty="0">
                          <a:latin typeface="Arial"/>
                          <a:cs typeface="Arial"/>
                        </a:rPr>
                        <a:t>Les</a:t>
                      </a:r>
                      <a:r>
                        <a:rPr lang="fr-FR" sz="1100" spc="-5" dirty="0">
                          <a:latin typeface="Arial"/>
                          <a:cs typeface="Arial"/>
                        </a:rPr>
                        <a:t> </a:t>
                      </a:r>
                      <a:r>
                        <a:rPr lang="fr-FR" sz="1100" dirty="0">
                          <a:latin typeface="Arial"/>
                          <a:cs typeface="Arial"/>
                        </a:rPr>
                        <a:t>espèces</a:t>
                      </a:r>
                      <a:r>
                        <a:rPr lang="fr-FR" sz="1100" spc="-20" dirty="0">
                          <a:latin typeface="Arial"/>
                          <a:cs typeface="Arial"/>
                        </a:rPr>
                        <a:t> </a:t>
                      </a:r>
                      <a:r>
                        <a:rPr lang="fr-FR" sz="1100" dirty="0">
                          <a:latin typeface="Arial"/>
                          <a:cs typeface="Arial"/>
                        </a:rPr>
                        <a:t>fruitières</a:t>
                      </a:r>
                      <a:r>
                        <a:rPr lang="fr-FR" sz="1100" spc="-15" dirty="0">
                          <a:latin typeface="Arial"/>
                          <a:cs typeface="Arial"/>
                        </a:rPr>
                        <a:t> </a:t>
                      </a:r>
                      <a:r>
                        <a:rPr lang="fr-FR" sz="1100" dirty="0">
                          <a:latin typeface="Arial"/>
                          <a:cs typeface="Arial"/>
                        </a:rPr>
                        <a:t>et</a:t>
                      </a:r>
                      <a:r>
                        <a:rPr lang="fr-FR" sz="1100" spc="-25" dirty="0">
                          <a:latin typeface="Arial"/>
                          <a:cs typeface="Arial"/>
                        </a:rPr>
                        <a:t> </a:t>
                      </a:r>
                      <a:r>
                        <a:rPr lang="fr-FR" sz="1100" dirty="0">
                          <a:latin typeface="Arial"/>
                          <a:cs typeface="Arial"/>
                        </a:rPr>
                        <a:t>leurs</a:t>
                      </a:r>
                      <a:r>
                        <a:rPr lang="fr-FR" sz="1100" spc="-5" dirty="0">
                          <a:latin typeface="Arial"/>
                          <a:cs typeface="Arial"/>
                        </a:rPr>
                        <a:t> </a:t>
                      </a:r>
                      <a:r>
                        <a:rPr lang="fr-FR" sz="1100" spc="-10" dirty="0">
                          <a:latin typeface="Arial"/>
                          <a:cs typeface="Arial"/>
                        </a:rPr>
                        <a:t>porte-greffes</a:t>
                      </a:r>
                      <a:endParaRPr lang="fr-FR" sz="1100" dirty="0">
                        <a:latin typeface="Arial"/>
                        <a:cs typeface="Arial"/>
                      </a:endParaRPr>
                    </a:p>
                    <a:p>
                      <a:pPr marL="522605" marR="60960" indent="-225425">
                        <a:lnSpc>
                          <a:spcPts val="1260"/>
                        </a:lnSpc>
                        <a:spcBef>
                          <a:spcPts val="60"/>
                        </a:spcBef>
                        <a:buAutoNum type="arabicParenR" startAt="3"/>
                        <a:tabLst>
                          <a:tab pos="525780" algn="l"/>
                        </a:tabLst>
                      </a:pPr>
                      <a:r>
                        <a:rPr lang="fr-FR" sz="1100" dirty="0">
                          <a:latin typeface="Arial"/>
                          <a:cs typeface="Arial"/>
                        </a:rPr>
                        <a:t>Les</a:t>
                      </a:r>
                      <a:r>
                        <a:rPr lang="fr-FR" sz="1100" spc="-10" dirty="0">
                          <a:latin typeface="Arial"/>
                          <a:cs typeface="Arial"/>
                        </a:rPr>
                        <a:t> </a:t>
                      </a:r>
                      <a:r>
                        <a:rPr lang="fr-FR" sz="1100" dirty="0">
                          <a:latin typeface="Arial"/>
                          <a:cs typeface="Arial"/>
                        </a:rPr>
                        <a:t>espèces</a:t>
                      </a:r>
                      <a:r>
                        <a:rPr lang="fr-FR" sz="1100" spc="-10" dirty="0">
                          <a:latin typeface="Arial"/>
                          <a:cs typeface="Arial"/>
                        </a:rPr>
                        <a:t> </a:t>
                      </a:r>
                      <a:r>
                        <a:rPr lang="fr-FR" sz="1100" dirty="0">
                          <a:latin typeface="Arial"/>
                          <a:cs typeface="Arial"/>
                        </a:rPr>
                        <a:t>recommandées</a:t>
                      </a:r>
                      <a:r>
                        <a:rPr lang="fr-FR" sz="1100" spc="-10" dirty="0">
                          <a:latin typeface="Arial"/>
                          <a:cs typeface="Arial"/>
                        </a:rPr>
                        <a:t> </a:t>
                      </a:r>
                      <a:r>
                        <a:rPr lang="fr-FR" sz="1100" dirty="0">
                          <a:latin typeface="Arial"/>
                          <a:cs typeface="Arial"/>
                        </a:rPr>
                        <a:t>dans</a:t>
                      </a:r>
                      <a:r>
                        <a:rPr lang="fr-FR" sz="1100" spc="-10" dirty="0">
                          <a:latin typeface="Arial"/>
                          <a:cs typeface="Arial"/>
                        </a:rPr>
                        <a:t> </a:t>
                      </a:r>
                      <a:r>
                        <a:rPr lang="fr-FR" sz="1100" dirty="0">
                          <a:latin typeface="Arial"/>
                          <a:cs typeface="Arial"/>
                        </a:rPr>
                        <a:t>les</a:t>
                      </a:r>
                      <a:r>
                        <a:rPr lang="fr-FR" sz="1100" spc="-10" dirty="0">
                          <a:latin typeface="Arial"/>
                          <a:cs typeface="Arial"/>
                        </a:rPr>
                        <a:t> </a:t>
                      </a:r>
                      <a:r>
                        <a:rPr lang="fr-FR" sz="1100" dirty="0">
                          <a:latin typeface="Arial"/>
                          <a:cs typeface="Arial"/>
                        </a:rPr>
                        <a:t>ravines</a:t>
                      </a:r>
                      <a:r>
                        <a:rPr lang="fr-FR" sz="1100" spc="-20" dirty="0">
                          <a:latin typeface="Arial"/>
                          <a:cs typeface="Arial"/>
                        </a:rPr>
                        <a:t> </a:t>
                      </a:r>
                      <a:r>
                        <a:rPr lang="fr-FR" sz="1100" dirty="0">
                          <a:latin typeface="Arial"/>
                          <a:cs typeface="Arial"/>
                        </a:rPr>
                        <a:t>moyennes</a:t>
                      </a:r>
                      <a:r>
                        <a:rPr lang="fr-FR" sz="1100" spc="-10" dirty="0">
                          <a:latin typeface="Arial"/>
                          <a:cs typeface="Arial"/>
                        </a:rPr>
                        <a:t> </a:t>
                      </a:r>
                      <a:r>
                        <a:rPr lang="fr-FR" sz="1100" dirty="0">
                          <a:latin typeface="Arial"/>
                          <a:cs typeface="Arial"/>
                        </a:rPr>
                        <a:t>et</a:t>
                      </a:r>
                      <a:r>
                        <a:rPr lang="fr-FR" sz="1100" spc="-20" dirty="0">
                          <a:latin typeface="Arial"/>
                          <a:cs typeface="Arial"/>
                        </a:rPr>
                        <a:t> </a:t>
                      </a:r>
                      <a:r>
                        <a:rPr lang="fr-FR" sz="1100" spc="-10" dirty="0">
                          <a:latin typeface="Arial"/>
                          <a:cs typeface="Arial"/>
                        </a:rPr>
                        <a:t>fonds  frais</a:t>
                      </a:r>
                      <a:endParaRPr lang="fr-FR" sz="1100" dirty="0">
                        <a:latin typeface="Arial"/>
                        <a:cs typeface="Arial"/>
                      </a:endParaRPr>
                    </a:p>
                    <a:p>
                      <a:pPr marL="522605" indent="-225425">
                        <a:lnSpc>
                          <a:spcPts val="1210"/>
                        </a:lnSpc>
                        <a:buAutoNum type="arabicParenR" startAt="3"/>
                        <a:tabLst>
                          <a:tab pos="522605" algn="l"/>
                        </a:tabLst>
                      </a:pPr>
                      <a:r>
                        <a:rPr lang="fr-FR" sz="1100" dirty="0">
                          <a:latin typeface="Arial"/>
                          <a:cs typeface="Arial"/>
                        </a:rPr>
                        <a:t>Les</a:t>
                      </a:r>
                      <a:r>
                        <a:rPr lang="fr-FR" sz="1100" spc="-15" dirty="0">
                          <a:latin typeface="Arial"/>
                          <a:cs typeface="Arial"/>
                        </a:rPr>
                        <a:t> </a:t>
                      </a:r>
                      <a:r>
                        <a:rPr lang="fr-FR" sz="1100" dirty="0">
                          <a:latin typeface="Arial"/>
                          <a:cs typeface="Arial"/>
                        </a:rPr>
                        <a:t>espèces</a:t>
                      </a:r>
                      <a:r>
                        <a:rPr lang="fr-FR" sz="1100" spc="-20" dirty="0">
                          <a:latin typeface="Arial"/>
                          <a:cs typeface="Arial"/>
                        </a:rPr>
                        <a:t> </a:t>
                      </a:r>
                      <a:r>
                        <a:rPr lang="fr-FR" sz="1100" spc="-10" dirty="0">
                          <a:latin typeface="Arial"/>
                          <a:cs typeface="Arial"/>
                        </a:rPr>
                        <a:t>conseillées</a:t>
                      </a:r>
                      <a:r>
                        <a:rPr lang="fr-FR" sz="1100" spc="-25" dirty="0">
                          <a:latin typeface="Arial"/>
                          <a:cs typeface="Arial"/>
                        </a:rPr>
                        <a:t> </a:t>
                      </a:r>
                      <a:r>
                        <a:rPr lang="fr-FR" sz="1100" dirty="0">
                          <a:latin typeface="Arial"/>
                          <a:cs typeface="Arial"/>
                        </a:rPr>
                        <a:t>dans</a:t>
                      </a:r>
                      <a:r>
                        <a:rPr lang="fr-FR" sz="1100" spc="-15" dirty="0">
                          <a:latin typeface="Arial"/>
                          <a:cs typeface="Arial"/>
                        </a:rPr>
                        <a:t> </a:t>
                      </a:r>
                      <a:r>
                        <a:rPr lang="fr-FR" sz="1100" dirty="0">
                          <a:latin typeface="Arial"/>
                          <a:cs typeface="Arial"/>
                        </a:rPr>
                        <a:t>les</a:t>
                      </a:r>
                      <a:r>
                        <a:rPr lang="fr-FR" sz="1100" spc="-25" dirty="0">
                          <a:latin typeface="Arial"/>
                          <a:cs typeface="Arial"/>
                        </a:rPr>
                        <a:t> </a:t>
                      </a:r>
                      <a:r>
                        <a:rPr lang="fr-FR" sz="1100" dirty="0">
                          <a:latin typeface="Arial"/>
                          <a:cs typeface="Arial"/>
                        </a:rPr>
                        <a:t>ravines</a:t>
                      </a:r>
                      <a:r>
                        <a:rPr lang="fr-FR" sz="1100" spc="-25" dirty="0">
                          <a:latin typeface="Arial"/>
                          <a:cs typeface="Arial"/>
                        </a:rPr>
                        <a:t> </a:t>
                      </a:r>
                      <a:r>
                        <a:rPr lang="fr-FR" sz="1100" spc="-10" dirty="0">
                          <a:latin typeface="Arial"/>
                          <a:cs typeface="Arial"/>
                        </a:rPr>
                        <a:t>torrentielles</a:t>
                      </a:r>
                      <a:endParaRPr lang="fr-FR" sz="1100" dirty="0">
                        <a:latin typeface="Arial"/>
                        <a:cs typeface="Arial"/>
                      </a:endParaRPr>
                    </a:p>
                    <a:p>
                      <a:pPr marL="522605" indent="-225425">
                        <a:lnSpc>
                          <a:spcPts val="1265"/>
                        </a:lnSpc>
                        <a:buAutoNum type="arabicParenR" startAt="3"/>
                        <a:tabLst>
                          <a:tab pos="522605" algn="l"/>
                        </a:tabLst>
                      </a:pPr>
                      <a:r>
                        <a:rPr lang="fr-FR" sz="1100" dirty="0">
                          <a:latin typeface="Arial"/>
                          <a:cs typeface="Arial"/>
                        </a:rPr>
                        <a:t>Les</a:t>
                      </a:r>
                      <a:r>
                        <a:rPr lang="fr-FR" sz="1100" spc="170" dirty="0">
                          <a:latin typeface="Arial"/>
                          <a:cs typeface="Arial"/>
                        </a:rPr>
                        <a:t> </a:t>
                      </a:r>
                      <a:r>
                        <a:rPr lang="fr-FR" sz="1100" dirty="0">
                          <a:latin typeface="Arial"/>
                          <a:cs typeface="Arial"/>
                        </a:rPr>
                        <a:t>espèces</a:t>
                      </a:r>
                      <a:r>
                        <a:rPr lang="fr-FR" sz="1100" spc="155" dirty="0">
                          <a:latin typeface="Arial"/>
                          <a:cs typeface="Arial"/>
                        </a:rPr>
                        <a:t> </a:t>
                      </a:r>
                      <a:r>
                        <a:rPr lang="fr-FR" sz="1100" dirty="0">
                          <a:latin typeface="Arial"/>
                          <a:cs typeface="Arial"/>
                        </a:rPr>
                        <a:t>forestières</a:t>
                      </a:r>
                      <a:r>
                        <a:rPr lang="fr-FR" sz="1100" spc="155" dirty="0">
                          <a:latin typeface="Arial"/>
                          <a:cs typeface="Arial"/>
                        </a:rPr>
                        <a:t> </a:t>
                      </a:r>
                      <a:r>
                        <a:rPr lang="fr-FR" sz="1100" dirty="0">
                          <a:latin typeface="Arial"/>
                          <a:cs typeface="Arial"/>
                        </a:rPr>
                        <a:t>pour</a:t>
                      </a:r>
                      <a:r>
                        <a:rPr lang="fr-FR" sz="1100" spc="160" dirty="0">
                          <a:latin typeface="Arial"/>
                          <a:cs typeface="Arial"/>
                        </a:rPr>
                        <a:t> </a:t>
                      </a:r>
                      <a:r>
                        <a:rPr lang="fr-FR" sz="1100" dirty="0">
                          <a:latin typeface="Arial"/>
                          <a:cs typeface="Arial"/>
                        </a:rPr>
                        <a:t>bois</a:t>
                      </a:r>
                      <a:r>
                        <a:rPr lang="fr-FR" sz="1100" spc="165" dirty="0">
                          <a:latin typeface="Arial"/>
                          <a:cs typeface="Arial"/>
                        </a:rPr>
                        <a:t> </a:t>
                      </a:r>
                      <a:r>
                        <a:rPr lang="fr-FR" sz="1100" dirty="0">
                          <a:latin typeface="Arial"/>
                          <a:cs typeface="Arial"/>
                        </a:rPr>
                        <a:t>d’œuvre</a:t>
                      </a:r>
                      <a:r>
                        <a:rPr lang="fr-FR" sz="1100" spc="155" dirty="0">
                          <a:latin typeface="Arial"/>
                          <a:cs typeface="Arial"/>
                        </a:rPr>
                        <a:t> </a:t>
                      </a:r>
                      <a:r>
                        <a:rPr lang="fr-FR" sz="1100" dirty="0">
                          <a:latin typeface="Arial"/>
                          <a:cs typeface="Arial"/>
                        </a:rPr>
                        <a:t>ou</a:t>
                      </a:r>
                      <a:r>
                        <a:rPr lang="fr-FR" sz="1100" spc="155" dirty="0">
                          <a:latin typeface="Arial"/>
                          <a:cs typeface="Arial"/>
                        </a:rPr>
                        <a:t> </a:t>
                      </a:r>
                      <a:r>
                        <a:rPr lang="fr-FR" sz="1100" dirty="0">
                          <a:latin typeface="Arial"/>
                          <a:cs typeface="Arial"/>
                        </a:rPr>
                        <a:t>les</a:t>
                      </a:r>
                      <a:r>
                        <a:rPr lang="fr-FR" sz="1100" spc="170" dirty="0">
                          <a:latin typeface="Arial"/>
                          <a:cs typeface="Arial"/>
                        </a:rPr>
                        <a:t> </a:t>
                      </a:r>
                      <a:r>
                        <a:rPr lang="fr-FR" sz="1100" dirty="0">
                          <a:latin typeface="Arial"/>
                          <a:cs typeface="Arial"/>
                        </a:rPr>
                        <a:t>parcelles</a:t>
                      </a:r>
                      <a:r>
                        <a:rPr lang="fr-FR" sz="1100" spc="170" dirty="0">
                          <a:latin typeface="Arial"/>
                          <a:cs typeface="Arial"/>
                        </a:rPr>
                        <a:t> </a:t>
                      </a:r>
                      <a:r>
                        <a:rPr lang="fr-FR" sz="1100" spc="-25" dirty="0">
                          <a:latin typeface="Arial"/>
                          <a:cs typeface="Arial"/>
                        </a:rPr>
                        <a:t>de </a:t>
                      </a:r>
                      <a:r>
                        <a:rPr lang="fr-FR" sz="1100" spc="-10" dirty="0">
                          <a:latin typeface="Arial"/>
                          <a:cs typeface="Arial"/>
                        </a:rPr>
                        <a:t>bois-énergie</a:t>
                      </a:r>
                      <a:endParaRPr lang="fr-FR" sz="1100" dirty="0">
                        <a:latin typeface="Arial"/>
                        <a:cs typeface="Arial"/>
                      </a:endParaRPr>
                    </a:p>
                    <a:p>
                      <a:pPr marL="522605" indent="-225425">
                        <a:lnSpc>
                          <a:spcPts val="1260"/>
                        </a:lnSpc>
                        <a:buAutoNum type="arabicParenR" startAt="7"/>
                        <a:tabLst>
                          <a:tab pos="522605" algn="l"/>
                        </a:tabLst>
                      </a:pPr>
                      <a:r>
                        <a:rPr lang="fr-FR" sz="1100" dirty="0">
                          <a:latin typeface="Arial"/>
                          <a:cs typeface="Arial"/>
                        </a:rPr>
                        <a:t>Les</a:t>
                      </a:r>
                      <a:r>
                        <a:rPr lang="fr-FR" sz="1100" spc="-25" dirty="0">
                          <a:latin typeface="Arial"/>
                          <a:cs typeface="Arial"/>
                        </a:rPr>
                        <a:t> </a:t>
                      </a:r>
                      <a:r>
                        <a:rPr lang="fr-FR" sz="1100" dirty="0">
                          <a:latin typeface="Arial"/>
                          <a:cs typeface="Arial"/>
                        </a:rPr>
                        <a:t>espèces</a:t>
                      </a:r>
                      <a:r>
                        <a:rPr lang="fr-FR" sz="1100" spc="-40" dirty="0">
                          <a:latin typeface="Arial"/>
                          <a:cs typeface="Arial"/>
                        </a:rPr>
                        <a:t> </a:t>
                      </a:r>
                      <a:r>
                        <a:rPr lang="fr-FR" sz="1100" dirty="0">
                          <a:latin typeface="Arial"/>
                          <a:cs typeface="Arial"/>
                        </a:rPr>
                        <a:t>végétales</a:t>
                      </a:r>
                      <a:r>
                        <a:rPr lang="fr-FR" sz="1100" spc="-25" dirty="0">
                          <a:latin typeface="Arial"/>
                          <a:cs typeface="Arial"/>
                        </a:rPr>
                        <a:t> </a:t>
                      </a:r>
                      <a:r>
                        <a:rPr lang="fr-FR" sz="1100" dirty="0">
                          <a:latin typeface="Arial"/>
                          <a:cs typeface="Arial"/>
                        </a:rPr>
                        <a:t>recommandées</a:t>
                      </a:r>
                      <a:r>
                        <a:rPr lang="fr-FR" sz="1100" spc="-30" dirty="0">
                          <a:latin typeface="Arial"/>
                          <a:cs typeface="Arial"/>
                        </a:rPr>
                        <a:t> </a:t>
                      </a:r>
                      <a:r>
                        <a:rPr lang="fr-FR" sz="1100" dirty="0">
                          <a:latin typeface="Arial"/>
                          <a:cs typeface="Arial"/>
                        </a:rPr>
                        <a:t>pour</a:t>
                      </a:r>
                      <a:r>
                        <a:rPr lang="fr-FR" sz="1100" spc="-25" dirty="0">
                          <a:latin typeface="Arial"/>
                          <a:cs typeface="Arial"/>
                        </a:rPr>
                        <a:t> </a:t>
                      </a:r>
                      <a:r>
                        <a:rPr lang="fr-FR" sz="1100" dirty="0">
                          <a:latin typeface="Arial"/>
                          <a:cs typeface="Arial"/>
                        </a:rPr>
                        <a:t>la</a:t>
                      </a:r>
                      <a:r>
                        <a:rPr lang="fr-FR" sz="1100" spc="-35" dirty="0">
                          <a:latin typeface="Arial"/>
                          <a:cs typeface="Arial"/>
                        </a:rPr>
                        <a:t> </a:t>
                      </a:r>
                      <a:r>
                        <a:rPr lang="fr-FR" sz="1100" dirty="0">
                          <a:latin typeface="Arial"/>
                          <a:cs typeface="Arial"/>
                        </a:rPr>
                        <a:t>fixation</a:t>
                      </a:r>
                      <a:r>
                        <a:rPr lang="fr-FR" sz="1100" spc="-30" dirty="0">
                          <a:latin typeface="Arial"/>
                          <a:cs typeface="Arial"/>
                        </a:rPr>
                        <a:t> </a:t>
                      </a:r>
                      <a:r>
                        <a:rPr lang="fr-FR" sz="1100" dirty="0">
                          <a:latin typeface="Arial"/>
                          <a:cs typeface="Arial"/>
                        </a:rPr>
                        <a:t>de</a:t>
                      </a:r>
                      <a:r>
                        <a:rPr lang="fr-FR" sz="1100" spc="-25" dirty="0">
                          <a:latin typeface="Arial"/>
                          <a:cs typeface="Arial"/>
                        </a:rPr>
                        <a:t> </a:t>
                      </a:r>
                      <a:r>
                        <a:rPr lang="fr-FR" sz="1100" spc="-10" dirty="0">
                          <a:latin typeface="Arial"/>
                          <a:cs typeface="Arial"/>
                        </a:rPr>
                        <a:t>berges</a:t>
                      </a:r>
                      <a:endParaRPr lang="fr-FR" sz="1100" dirty="0">
                        <a:latin typeface="Arial"/>
                        <a:cs typeface="Arial"/>
                      </a:endParaRPr>
                    </a:p>
                    <a:p>
                      <a:pPr marL="522605" marR="60325" indent="-225425">
                        <a:lnSpc>
                          <a:spcPts val="1270"/>
                        </a:lnSpc>
                        <a:spcBef>
                          <a:spcPts val="55"/>
                        </a:spcBef>
                        <a:buAutoNum type="arabicParenR" startAt="7"/>
                        <a:tabLst>
                          <a:tab pos="525780" algn="l"/>
                        </a:tabLst>
                      </a:pPr>
                      <a:r>
                        <a:rPr lang="fr-FR" sz="1100" dirty="0">
                          <a:latin typeface="Arial"/>
                          <a:cs typeface="Arial"/>
                        </a:rPr>
                        <a:t>Les</a:t>
                      </a:r>
                      <a:r>
                        <a:rPr lang="fr-FR" sz="1100" spc="270" dirty="0">
                          <a:latin typeface="Arial"/>
                          <a:cs typeface="Arial"/>
                        </a:rPr>
                        <a:t> </a:t>
                      </a:r>
                      <a:r>
                        <a:rPr lang="fr-FR" sz="1100" dirty="0">
                          <a:latin typeface="Arial"/>
                          <a:cs typeface="Arial"/>
                        </a:rPr>
                        <a:t>espèces</a:t>
                      </a:r>
                      <a:r>
                        <a:rPr lang="fr-FR" sz="1100" spc="260" dirty="0">
                          <a:latin typeface="Arial"/>
                          <a:cs typeface="Arial"/>
                        </a:rPr>
                        <a:t> </a:t>
                      </a:r>
                      <a:r>
                        <a:rPr lang="fr-FR" sz="1100" dirty="0">
                          <a:latin typeface="Arial"/>
                          <a:cs typeface="Arial"/>
                        </a:rPr>
                        <a:t>utilisables</a:t>
                      </a:r>
                      <a:r>
                        <a:rPr lang="fr-FR" sz="1100" spc="275" dirty="0">
                          <a:latin typeface="Arial"/>
                          <a:cs typeface="Arial"/>
                        </a:rPr>
                        <a:t> </a:t>
                      </a:r>
                      <a:r>
                        <a:rPr lang="fr-FR" sz="1100" dirty="0">
                          <a:latin typeface="Arial"/>
                          <a:cs typeface="Arial"/>
                        </a:rPr>
                        <a:t>pour</a:t>
                      </a:r>
                      <a:r>
                        <a:rPr lang="fr-FR" sz="1100" spc="265" dirty="0">
                          <a:latin typeface="Arial"/>
                          <a:cs typeface="Arial"/>
                        </a:rPr>
                        <a:t> </a:t>
                      </a:r>
                      <a:r>
                        <a:rPr lang="fr-FR" sz="1100" dirty="0">
                          <a:latin typeface="Arial"/>
                          <a:cs typeface="Arial"/>
                        </a:rPr>
                        <a:t>la</a:t>
                      </a:r>
                      <a:r>
                        <a:rPr lang="fr-FR" sz="1100" spc="260" dirty="0">
                          <a:latin typeface="Arial"/>
                          <a:cs typeface="Arial"/>
                        </a:rPr>
                        <a:t> </a:t>
                      </a:r>
                      <a:r>
                        <a:rPr lang="fr-FR" sz="1100" dirty="0">
                          <a:latin typeface="Arial"/>
                          <a:cs typeface="Arial"/>
                        </a:rPr>
                        <a:t>végétalisation</a:t>
                      </a:r>
                      <a:r>
                        <a:rPr lang="fr-FR" sz="1100" spc="260" dirty="0">
                          <a:latin typeface="Arial"/>
                          <a:cs typeface="Arial"/>
                        </a:rPr>
                        <a:t> </a:t>
                      </a:r>
                      <a:r>
                        <a:rPr lang="fr-FR" sz="1100" dirty="0">
                          <a:latin typeface="Arial"/>
                          <a:cs typeface="Arial"/>
                        </a:rPr>
                        <a:t>des</a:t>
                      </a:r>
                      <a:r>
                        <a:rPr lang="fr-FR" sz="1100" spc="275" dirty="0">
                          <a:latin typeface="Arial"/>
                          <a:cs typeface="Arial"/>
                        </a:rPr>
                        <a:t> </a:t>
                      </a:r>
                      <a:r>
                        <a:rPr lang="fr-FR" sz="1100" dirty="0">
                          <a:latin typeface="Arial"/>
                          <a:cs typeface="Arial"/>
                        </a:rPr>
                        <a:t>pentes</a:t>
                      </a:r>
                      <a:r>
                        <a:rPr lang="fr-FR" sz="1100" spc="260" dirty="0">
                          <a:latin typeface="Arial"/>
                          <a:cs typeface="Arial"/>
                        </a:rPr>
                        <a:t> </a:t>
                      </a:r>
                      <a:r>
                        <a:rPr lang="fr-FR" sz="1100" spc="-25" dirty="0">
                          <a:latin typeface="Arial"/>
                          <a:cs typeface="Arial"/>
                        </a:rPr>
                        <a:t>par </a:t>
                      </a:r>
                      <a:r>
                        <a:rPr lang="fr-FR" sz="1100" dirty="0">
                          <a:latin typeface="Arial"/>
                          <a:cs typeface="Arial"/>
                        </a:rPr>
                        <a:t>semis</a:t>
                      </a:r>
                      <a:r>
                        <a:rPr lang="fr-FR" sz="1100" spc="-10" dirty="0">
                          <a:latin typeface="Arial"/>
                          <a:cs typeface="Arial"/>
                        </a:rPr>
                        <a:t> direct</a:t>
                      </a:r>
                      <a:endParaRPr lang="fr-FR" sz="1100" dirty="0">
                        <a:latin typeface="Arial"/>
                        <a:cs typeface="Arial"/>
                      </a:endParaRPr>
                    </a:p>
                    <a:p>
                      <a:pPr marL="522605" indent="-225425">
                        <a:lnSpc>
                          <a:spcPts val="1205"/>
                        </a:lnSpc>
                        <a:buAutoNum type="arabicParenR" startAt="7"/>
                        <a:tabLst>
                          <a:tab pos="522605" algn="l"/>
                        </a:tabLst>
                      </a:pPr>
                      <a:r>
                        <a:rPr lang="fr-FR" sz="1100" dirty="0">
                          <a:latin typeface="Arial"/>
                          <a:cs typeface="Arial"/>
                        </a:rPr>
                        <a:t>Les</a:t>
                      </a:r>
                      <a:r>
                        <a:rPr lang="fr-FR" sz="1100" spc="270" dirty="0">
                          <a:latin typeface="Arial"/>
                          <a:cs typeface="Arial"/>
                        </a:rPr>
                        <a:t> </a:t>
                      </a:r>
                      <a:r>
                        <a:rPr lang="fr-FR" sz="1100" dirty="0">
                          <a:latin typeface="Arial"/>
                          <a:cs typeface="Arial"/>
                        </a:rPr>
                        <a:t>espèces</a:t>
                      </a:r>
                      <a:r>
                        <a:rPr lang="fr-FR" sz="1100" spc="254" dirty="0">
                          <a:latin typeface="Arial"/>
                          <a:cs typeface="Arial"/>
                        </a:rPr>
                        <a:t> </a:t>
                      </a:r>
                      <a:r>
                        <a:rPr lang="fr-FR" sz="1100" dirty="0">
                          <a:latin typeface="Arial"/>
                          <a:cs typeface="Arial"/>
                        </a:rPr>
                        <a:t>endémiques</a:t>
                      </a:r>
                      <a:r>
                        <a:rPr lang="fr-FR" sz="1100" spc="270" dirty="0">
                          <a:latin typeface="Arial"/>
                          <a:cs typeface="Arial"/>
                        </a:rPr>
                        <a:t> </a:t>
                      </a:r>
                      <a:r>
                        <a:rPr lang="fr-FR" sz="1100" dirty="0">
                          <a:latin typeface="Arial"/>
                          <a:cs typeface="Arial"/>
                        </a:rPr>
                        <a:t>qu’il</a:t>
                      </a:r>
                      <a:r>
                        <a:rPr lang="fr-FR" sz="1100" spc="265" dirty="0">
                          <a:latin typeface="Arial"/>
                          <a:cs typeface="Arial"/>
                        </a:rPr>
                        <a:t> </a:t>
                      </a:r>
                      <a:r>
                        <a:rPr lang="fr-FR" sz="1100" dirty="0">
                          <a:latin typeface="Arial"/>
                          <a:cs typeface="Arial"/>
                        </a:rPr>
                        <a:t>serait</a:t>
                      </a:r>
                      <a:r>
                        <a:rPr lang="fr-FR" sz="1100" spc="270" dirty="0">
                          <a:latin typeface="Arial"/>
                          <a:cs typeface="Arial"/>
                        </a:rPr>
                        <a:t> </a:t>
                      </a:r>
                      <a:r>
                        <a:rPr lang="fr-FR" sz="1100" dirty="0">
                          <a:latin typeface="Arial"/>
                          <a:cs typeface="Arial"/>
                        </a:rPr>
                        <a:t>souhaitable</a:t>
                      </a:r>
                      <a:r>
                        <a:rPr lang="fr-FR" sz="1100" spc="270" dirty="0">
                          <a:latin typeface="Arial"/>
                          <a:cs typeface="Arial"/>
                        </a:rPr>
                        <a:t> </a:t>
                      </a:r>
                      <a:r>
                        <a:rPr lang="fr-FR" sz="1100" dirty="0">
                          <a:latin typeface="Arial"/>
                          <a:cs typeface="Arial"/>
                        </a:rPr>
                        <a:t>de</a:t>
                      </a:r>
                      <a:r>
                        <a:rPr lang="fr-FR" sz="1100" spc="254" dirty="0">
                          <a:latin typeface="Arial"/>
                          <a:cs typeface="Arial"/>
                        </a:rPr>
                        <a:t> </a:t>
                      </a:r>
                      <a:r>
                        <a:rPr lang="fr-FR" sz="1100" spc="-10" dirty="0">
                          <a:latin typeface="Arial"/>
                          <a:cs typeface="Arial"/>
                        </a:rPr>
                        <a:t>multiplier </a:t>
                      </a:r>
                      <a:r>
                        <a:rPr lang="fr-FR" sz="1100" dirty="0">
                          <a:latin typeface="Arial"/>
                          <a:cs typeface="Arial"/>
                        </a:rPr>
                        <a:t>pour</a:t>
                      </a:r>
                      <a:r>
                        <a:rPr lang="fr-FR" sz="1100" spc="-30" dirty="0">
                          <a:latin typeface="Arial"/>
                          <a:cs typeface="Arial"/>
                        </a:rPr>
                        <a:t> </a:t>
                      </a:r>
                      <a:r>
                        <a:rPr lang="fr-FR" sz="1100" dirty="0">
                          <a:latin typeface="Arial"/>
                          <a:cs typeface="Arial"/>
                        </a:rPr>
                        <a:t>conserver</a:t>
                      </a:r>
                      <a:r>
                        <a:rPr lang="fr-FR" sz="1100" spc="-25" dirty="0">
                          <a:latin typeface="Arial"/>
                          <a:cs typeface="Arial"/>
                        </a:rPr>
                        <a:t> </a:t>
                      </a:r>
                      <a:r>
                        <a:rPr lang="fr-FR" sz="1100" dirty="0">
                          <a:latin typeface="Arial"/>
                          <a:cs typeface="Arial"/>
                        </a:rPr>
                        <a:t>une</a:t>
                      </a:r>
                      <a:r>
                        <a:rPr lang="fr-FR" sz="1100" spc="-35" dirty="0">
                          <a:latin typeface="Arial"/>
                          <a:cs typeface="Arial"/>
                        </a:rPr>
                        <a:t> </a:t>
                      </a:r>
                      <a:r>
                        <a:rPr lang="fr-FR" sz="1100" dirty="0">
                          <a:latin typeface="Arial"/>
                          <a:cs typeface="Arial"/>
                        </a:rPr>
                        <a:t>diversité</a:t>
                      </a:r>
                      <a:r>
                        <a:rPr lang="fr-FR" sz="1100" spc="-30" dirty="0">
                          <a:latin typeface="Arial"/>
                          <a:cs typeface="Arial"/>
                        </a:rPr>
                        <a:t> </a:t>
                      </a:r>
                      <a:r>
                        <a:rPr lang="fr-FR" sz="1100" spc="-10" dirty="0">
                          <a:latin typeface="Arial"/>
                          <a:cs typeface="Arial"/>
                        </a:rPr>
                        <a:t>biologique.</a:t>
                      </a:r>
                      <a:endParaRPr lang="fr-FR" sz="1100" dirty="0">
                        <a:latin typeface="Arial"/>
                        <a:cs typeface="Arial"/>
                      </a:endParaRPr>
                    </a:p>
                    <a:p>
                      <a:pPr marL="68580" marR="60960" algn="just">
                        <a:lnSpc>
                          <a:spcPct val="95900"/>
                        </a:lnSpc>
                        <a:spcBef>
                          <a:spcPts val="1255"/>
                        </a:spcBef>
                      </a:pPr>
                      <a:endParaRPr lang="fr-F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object 3">
            <a:extLst>
              <a:ext uri="{FF2B5EF4-FFF2-40B4-BE49-F238E27FC236}">
                <a16:creationId xmlns:a16="http://schemas.microsoft.com/office/drawing/2014/main" id="{1F6F19B0-84A1-7917-E96A-9AA33B1CC23F}"/>
              </a:ext>
            </a:extLst>
          </p:cNvPr>
          <p:cNvSpPr txBox="1"/>
          <p:nvPr/>
        </p:nvSpPr>
        <p:spPr>
          <a:xfrm>
            <a:off x="1545936" y="227755"/>
            <a:ext cx="8724899" cy="289182"/>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Cambria"/>
                <a:cs typeface="Cambria"/>
              </a:rPr>
              <a:t>Aménagement</a:t>
            </a:r>
            <a:r>
              <a:rPr sz="1600" b="1" spc="-25" dirty="0">
                <a:latin typeface="Cambria"/>
                <a:cs typeface="Cambria"/>
              </a:rPr>
              <a:t> </a:t>
            </a:r>
            <a:r>
              <a:rPr sz="1600" b="1" dirty="0">
                <a:latin typeface="Cambria"/>
                <a:cs typeface="Cambria"/>
              </a:rPr>
              <a:t>biologique</a:t>
            </a:r>
            <a:r>
              <a:rPr sz="1600" b="1" spc="-20" dirty="0">
                <a:latin typeface="Cambria"/>
                <a:cs typeface="Cambria"/>
              </a:rPr>
              <a:t> </a:t>
            </a:r>
            <a:r>
              <a:rPr sz="1600" b="1" dirty="0">
                <a:latin typeface="Cambria"/>
                <a:cs typeface="Cambria"/>
              </a:rPr>
              <a:t>N°15</a:t>
            </a:r>
            <a:r>
              <a:rPr sz="1600" b="1" spc="-15" dirty="0">
                <a:latin typeface="Cambria"/>
                <a:cs typeface="Cambria"/>
              </a:rPr>
              <a:t> </a:t>
            </a:r>
            <a:r>
              <a:rPr sz="1600" b="1" dirty="0">
                <a:latin typeface="Cambria"/>
                <a:cs typeface="Cambria"/>
              </a:rPr>
              <a:t>–</a:t>
            </a:r>
            <a:r>
              <a:rPr sz="1600" b="1" spc="-5" dirty="0">
                <a:latin typeface="Cambria"/>
                <a:cs typeface="Cambria"/>
              </a:rPr>
              <a:t> </a:t>
            </a:r>
            <a:r>
              <a:rPr sz="1600" b="1" dirty="0" err="1">
                <a:latin typeface="Cambria"/>
                <a:cs typeface="Cambria"/>
              </a:rPr>
              <a:t>Posel</a:t>
            </a:r>
            <a:r>
              <a:rPr sz="1600" b="1" spc="-10" dirty="0">
                <a:latin typeface="Cambria"/>
                <a:cs typeface="Cambria"/>
              </a:rPr>
              <a:t> Antoine</a:t>
            </a:r>
            <a:r>
              <a:rPr lang="fr-FR" sz="1600" dirty="0">
                <a:latin typeface="Cambria"/>
                <a:cs typeface="Cambria"/>
              </a:rPr>
              <a:t> </a:t>
            </a:r>
            <a:r>
              <a:rPr lang="fr-FR" sz="1600" b="1" spc="-10" dirty="0">
                <a:latin typeface="Cambria"/>
                <a:cs typeface="Cambria"/>
              </a:rPr>
              <a:t>(</a:t>
            </a:r>
            <a:r>
              <a:rPr lang="fr-FR" b="1" spc="-10" dirty="0">
                <a:latin typeface="Cambria"/>
                <a:cs typeface="Cambria"/>
              </a:rPr>
              <a:t>AmBio15-Abonet</a:t>
            </a:r>
            <a:r>
              <a:rPr lang="fr-FR" sz="1600" b="1" spc="-10" dirty="0">
                <a:latin typeface="Cambria"/>
                <a:cs typeface="Cambria"/>
              </a:rPr>
              <a:t>)</a:t>
            </a:r>
            <a:endParaRPr sz="1600" dirty="0">
              <a:latin typeface="Cambria"/>
              <a:cs typeface="Cambria"/>
            </a:endParaRPr>
          </a:p>
        </p:txBody>
      </p:sp>
      <p:sp>
        <p:nvSpPr>
          <p:cNvPr id="4" name="Rectangle : coins arrondis 3">
            <a:hlinkClick r:id="rId2" action="ppaction://hlinksldjump"/>
            <a:extLst>
              <a:ext uri="{FF2B5EF4-FFF2-40B4-BE49-F238E27FC236}">
                <a16:creationId xmlns:a16="http://schemas.microsoft.com/office/drawing/2014/main" id="{EBC3DE90-FAE0-A12C-30CD-9690C100B926}"/>
              </a:ext>
            </a:extLst>
          </p:cNvPr>
          <p:cNvSpPr/>
          <p:nvPr/>
        </p:nvSpPr>
        <p:spPr>
          <a:xfrm>
            <a:off x="10482941" y="18600"/>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A804846-554C-B278-F3E8-EFB48E2A4E00}"/>
              </a:ext>
            </a:extLst>
          </p:cNvPr>
          <p:cNvSpPr txBox="1"/>
          <p:nvPr/>
        </p:nvSpPr>
        <p:spPr>
          <a:xfrm>
            <a:off x="10466613" y="166793"/>
            <a:ext cx="1856694" cy="369332"/>
          </a:xfrm>
          <a:prstGeom prst="rect">
            <a:avLst/>
          </a:prstGeom>
          <a:noFill/>
        </p:spPr>
        <p:txBody>
          <a:bodyPr wrap="square" rtlCol="0">
            <a:spAutoFit/>
          </a:bodyPr>
          <a:lstStyle/>
          <a:p>
            <a:r>
              <a:rPr lang="fr-FR" dirty="0"/>
              <a:t>Retour à l’index</a:t>
            </a:r>
          </a:p>
        </p:txBody>
      </p:sp>
    </p:spTree>
    <p:extLst>
      <p:ext uri="{BB962C8B-B14F-4D97-AF65-F5344CB8AC3E}">
        <p14:creationId xmlns:p14="http://schemas.microsoft.com/office/powerpoint/2010/main" val="21183676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D44F7E9-0F4A-25F8-CB73-61DD74B9E2FA}"/>
              </a:ext>
            </a:extLst>
          </p:cNvPr>
          <p:cNvSpPr txBox="1"/>
          <p:nvPr/>
        </p:nvSpPr>
        <p:spPr>
          <a:xfrm>
            <a:off x="605018" y="455076"/>
            <a:ext cx="10981963" cy="5260992"/>
          </a:xfrm>
          <a:prstGeom prst="rect">
            <a:avLst/>
          </a:prstGeom>
        </p:spPr>
        <p:txBody>
          <a:bodyPr vert="horz" wrap="square" lIns="0" tIns="12700" rIns="0" bIns="0" rtlCol="0">
            <a:spAutoFit/>
          </a:bodyPr>
          <a:lstStyle/>
          <a:p>
            <a:pPr marL="12700" algn="just">
              <a:lnSpc>
                <a:spcPct val="100000"/>
              </a:lnSpc>
              <a:spcBef>
                <a:spcPts val="100"/>
              </a:spcBef>
            </a:pPr>
            <a:r>
              <a:rPr sz="1100" u="sng" dirty="0">
                <a:uFill>
                  <a:solidFill>
                    <a:srgbClr val="000000"/>
                  </a:solidFill>
                </a:uFill>
                <a:latin typeface="Arial"/>
                <a:cs typeface="Arial"/>
              </a:rPr>
              <a:t>Travaux</a:t>
            </a:r>
            <a:r>
              <a:rPr sz="1100" u="sng" spc="-45" dirty="0">
                <a:uFill>
                  <a:solidFill>
                    <a:srgbClr val="000000"/>
                  </a:solidFill>
                </a:uFill>
                <a:latin typeface="Arial"/>
                <a:cs typeface="Arial"/>
              </a:rPr>
              <a:t> </a:t>
            </a:r>
            <a:r>
              <a:rPr sz="1100" u="sng" dirty="0">
                <a:uFill>
                  <a:solidFill>
                    <a:srgbClr val="000000"/>
                  </a:solidFill>
                </a:uFill>
                <a:latin typeface="Arial"/>
                <a:cs typeface="Arial"/>
              </a:rPr>
              <a:t>réalisés</a:t>
            </a:r>
            <a:r>
              <a:rPr sz="1100" spc="-45" dirty="0">
                <a:latin typeface="Arial"/>
                <a:cs typeface="Arial"/>
              </a:rPr>
              <a:t> </a:t>
            </a:r>
            <a:r>
              <a:rPr sz="1100" spc="-50" dirty="0">
                <a:latin typeface="Arial"/>
                <a:cs typeface="Arial"/>
              </a:rPr>
              <a:t>:</a:t>
            </a:r>
            <a:endParaRPr sz="1100" dirty="0">
              <a:latin typeface="Arial"/>
              <a:cs typeface="Arial"/>
            </a:endParaRPr>
          </a:p>
          <a:p>
            <a:pPr marL="12700" marR="5080" algn="just">
              <a:lnSpc>
                <a:spcPct val="110900"/>
              </a:lnSpc>
              <a:spcBef>
                <a:spcPts val="980"/>
              </a:spcBef>
            </a:pPr>
            <a:r>
              <a:rPr sz="1100" dirty="0">
                <a:latin typeface="Arial"/>
                <a:cs typeface="Arial"/>
              </a:rPr>
              <a:t>Pendant</a:t>
            </a:r>
            <a:r>
              <a:rPr sz="1100" spc="40" dirty="0">
                <a:latin typeface="Arial"/>
                <a:cs typeface="Arial"/>
              </a:rPr>
              <a:t> </a:t>
            </a:r>
            <a:r>
              <a:rPr sz="1100" dirty="0">
                <a:latin typeface="Arial"/>
                <a:cs typeface="Arial"/>
              </a:rPr>
              <a:t>le</a:t>
            </a:r>
            <a:r>
              <a:rPr sz="1100" spc="35" dirty="0">
                <a:latin typeface="Arial"/>
                <a:cs typeface="Arial"/>
              </a:rPr>
              <a:t> </a:t>
            </a:r>
            <a:r>
              <a:rPr sz="1100" dirty="0">
                <a:latin typeface="Arial"/>
                <a:cs typeface="Arial"/>
              </a:rPr>
              <a:t>début</a:t>
            </a:r>
            <a:r>
              <a:rPr sz="1100" spc="40"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la</a:t>
            </a:r>
            <a:r>
              <a:rPr sz="1100" spc="35" dirty="0">
                <a:latin typeface="Arial"/>
                <a:cs typeface="Arial"/>
              </a:rPr>
              <a:t> </a:t>
            </a:r>
            <a:r>
              <a:rPr sz="1100" dirty="0">
                <a:latin typeface="Arial"/>
                <a:cs typeface="Arial"/>
              </a:rPr>
              <a:t>saison</a:t>
            </a:r>
            <a:r>
              <a:rPr sz="1100" spc="35" dirty="0">
                <a:latin typeface="Arial"/>
                <a:cs typeface="Arial"/>
              </a:rPr>
              <a:t> </a:t>
            </a:r>
            <a:r>
              <a:rPr sz="1100" dirty="0">
                <a:latin typeface="Arial"/>
                <a:cs typeface="Arial"/>
              </a:rPr>
              <a:t>des</a:t>
            </a:r>
            <a:r>
              <a:rPr sz="1100" spc="45" dirty="0">
                <a:latin typeface="Arial"/>
                <a:cs typeface="Arial"/>
              </a:rPr>
              <a:t> </a:t>
            </a:r>
            <a:r>
              <a:rPr sz="1100" dirty="0">
                <a:latin typeface="Arial"/>
                <a:cs typeface="Arial"/>
              </a:rPr>
              <a:t>pluies</a:t>
            </a:r>
            <a:r>
              <a:rPr sz="1100" spc="35" dirty="0">
                <a:latin typeface="Arial"/>
                <a:cs typeface="Arial"/>
              </a:rPr>
              <a:t> </a:t>
            </a:r>
            <a:r>
              <a:rPr sz="1100" dirty="0">
                <a:latin typeface="Arial"/>
                <a:cs typeface="Arial"/>
              </a:rPr>
              <a:t>2016,</a:t>
            </a:r>
            <a:r>
              <a:rPr sz="1100" spc="40" dirty="0">
                <a:latin typeface="Arial"/>
                <a:cs typeface="Arial"/>
              </a:rPr>
              <a:t> </a:t>
            </a:r>
            <a:r>
              <a:rPr sz="1100" dirty="0">
                <a:latin typeface="Arial"/>
                <a:cs typeface="Arial"/>
              </a:rPr>
              <a:t>les</a:t>
            </a:r>
            <a:r>
              <a:rPr sz="1100" spc="40" dirty="0">
                <a:latin typeface="Arial"/>
                <a:cs typeface="Arial"/>
              </a:rPr>
              <a:t> </a:t>
            </a:r>
            <a:r>
              <a:rPr sz="1100" dirty="0">
                <a:latin typeface="Arial"/>
                <a:cs typeface="Arial"/>
              </a:rPr>
              <a:t>responsables</a:t>
            </a:r>
            <a:r>
              <a:rPr sz="1100" spc="35"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plantations</a:t>
            </a:r>
            <a:r>
              <a:rPr sz="1100" spc="45" dirty="0">
                <a:latin typeface="Arial"/>
                <a:cs typeface="Arial"/>
              </a:rPr>
              <a:t> </a:t>
            </a:r>
            <a:r>
              <a:rPr sz="1100" dirty="0">
                <a:latin typeface="Arial"/>
                <a:cs typeface="Arial"/>
              </a:rPr>
              <a:t>ont</a:t>
            </a:r>
            <a:r>
              <a:rPr sz="1100" spc="40" dirty="0">
                <a:latin typeface="Arial"/>
                <a:cs typeface="Arial"/>
              </a:rPr>
              <a:t> </a:t>
            </a:r>
            <a:r>
              <a:rPr sz="1100" spc="-10" dirty="0">
                <a:latin typeface="Arial"/>
                <a:cs typeface="Arial"/>
              </a:rPr>
              <a:t>réalisé </a:t>
            </a:r>
            <a:r>
              <a:rPr sz="1100" dirty="0">
                <a:latin typeface="Arial"/>
                <a:cs typeface="Arial"/>
              </a:rPr>
              <a:t>les</a:t>
            </a:r>
            <a:r>
              <a:rPr sz="1100" spc="-30" dirty="0">
                <a:latin typeface="Arial"/>
                <a:cs typeface="Arial"/>
              </a:rPr>
              <a:t> </a:t>
            </a:r>
            <a:r>
              <a:rPr sz="1100" dirty="0">
                <a:latin typeface="Arial"/>
                <a:cs typeface="Arial"/>
              </a:rPr>
              <a:t>actions</a:t>
            </a:r>
            <a:r>
              <a:rPr sz="1100" spc="-35" dirty="0">
                <a:latin typeface="Arial"/>
                <a:cs typeface="Arial"/>
              </a:rPr>
              <a:t> </a:t>
            </a:r>
            <a:r>
              <a:rPr sz="1100" dirty="0">
                <a:latin typeface="Arial"/>
                <a:cs typeface="Arial"/>
              </a:rPr>
              <a:t>suivantes</a:t>
            </a:r>
            <a:r>
              <a:rPr sz="1100" spc="-30" dirty="0">
                <a:latin typeface="Arial"/>
                <a:cs typeface="Arial"/>
              </a:rPr>
              <a:t> </a:t>
            </a:r>
            <a:r>
              <a:rPr sz="1100" spc="-50" dirty="0">
                <a:latin typeface="Arial"/>
                <a:cs typeface="Arial"/>
              </a:rPr>
              <a:t>:</a:t>
            </a:r>
            <a:endParaRPr sz="1100" dirty="0">
              <a:latin typeface="Arial"/>
              <a:cs typeface="Arial"/>
            </a:endParaRPr>
          </a:p>
          <a:p>
            <a:pPr marL="12700" marR="6350" indent="115570" algn="just">
              <a:lnSpc>
                <a:spcPct val="110900"/>
              </a:lnSpc>
              <a:spcBef>
                <a:spcPts val="975"/>
              </a:spcBef>
              <a:buChar char="-"/>
              <a:tabLst>
                <a:tab pos="128270" algn="l"/>
              </a:tabLst>
            </a:pPr>
            <a:r>
              <a:rPr sz="1100" dirty="0">
                <a:latin typeface="Arial"/>
                <a:cs typeface="Arial"/>
              </a:rPr>
              <a:t>Greffage</a:t>
            </a:r>
            <a:r>
              <a:rPr sz="1100" spc="105" dirty="0">
                <a:latin typeface="Arial"/>
                <a:cs typeface="Arial"/>
              </a:rPr>
              <a:t>  </a:t>
            </a:r>
            <a:r>
              <a:rPr sz="1100" dirty="0">
                <a:latin typeface="Arial"/>
                <a:cs typeface="Arial"/>
              </a:rPr>
              <a:t>chez</a:t>
            </a:r>
            <a:r>
              <a:rPr sz="1100" spc="220" dirty="0">
                <a:latin typeface="Arial"/>
                <a:cs typeface="Arial"/>
              </a:rPr>
              <a:t> </a:t>
            </a:r>
            <a:r>
              <a:rPr sz="1100" dirty="0">
                <a:latin typeface="Arial"/>
                <a:cs typeface="Arial"/>
              </a:rPr>
              <a:t>Posel</a:t>
            </a:r>
            <a:r>
              <a:rPr sz="1100" spc="210" dirty="0">
                <a:latin typeface="Arial"/>
                <a:cs typeface="Arial"/>
              </a:rPr>
              <a:t> </a:t>
            </a:r>
            <a:r>
              <a:rPr sz="1100" dirty="0">
                <a:latin typeface="Arial"/>
                <a:cs typeface="Arial"/>
              </a:rPr>
              <a:t>Antoine</a:t>
            </a:r>
            <a:r>
              <a:rPr sz="1100" spc="-5" dirty="0">
                <a:latin typeface="Arial"/>
                <a:cs typeface="Arial"/>
              </a:rPr>
              <a:t> </a:t>
            </a:r>
            <a:r>
              <a:rPr sz="1100" dirty="0">
                <a:latin typeface="Arial"/>
                <a:cs typeface="Arial"/>
              </a:rPr>
              <a:t>:</a:t>
            </a:r>
            <a:r>
              <a:rPr sz="1100" spc="225" dirty="0">
                <a:latin typeface="Arial"/>
                <a:cs typeface="Arial"/>
              </a:rPr>
              <a:t> </a:t>
            </a:r>
            <a:r>
              <a:rPr sz="1100" dirty="0">
                <a:latin typeface="Arial"/>
                <a:cs typeface="Arial"/>
              </a:rPr>
              <a:t>surgreffage</a:t>
            </a:r>
            <a:r>
              <a:rPr sz="1100" spc="215" dirty="0">
                <a:latin typeface="Arial"/>
                <a:cs typeface="Arial"/>
              </a:rPr>
              <a:t> </a:t>
            </a:r>
            <a:r>
              <a:rPr sz="1100" dirty="0">
                <a:latin typeface="Arial"/>
                <a:cs typeface="Arial"/>
              </a:rPr>
              <a:t>de</a:t>
            </a:r>
            <a:r>
              <a:rPr sz="1100" spc="215" dirty="0">
                <a:latin typeface="Arial"/>
                <a:cs typeface="Arial"/>
              </a:rPr>
              <a:t> </a:t>
            </a:r>
            <a:r>
              <a:rPr sz="1100" dirty="0">
                <a:latin typeface="Arial"/>
                <a:cs typeface="Arial"/>
              </a:rPr>
              <a:t>manguiers</a:t>
            </a:r>
            <a:r>
              <a:rPr sz="1100" spc="220" dirty="0">
                <a:latin typeface="Arial"/>
                <a:cs typeface="Arial"/>
              </a:rPr>
              <a:t> </a:t>
            </a:r>
            <a:r>
              <a:rPr sz="1100" dirty="0">
                <a:latin typeface="Arial"/>
                <a:cs typeface="Arial"/>
              </a:rPr>
              <a:t>de</a:t>
            </a:r>
            <a:r>
              <a:rPr sz="1100" spc="215" dirty="0">
                <a:latin typeface="Arial"/>
                <a:cs typeface="Arial"/>
              </a:rPr>
              <a:t> </a:t>
            </a:r>
            <a:r>
              <a:rPr sz="1100" dirty="0">
                <a:latin typeface="Arial"/>
                <a:cs typeface="Arial"/>
              </a:rPr>
              <a:t>variété</a:t>
            </a:r>
            <a:r>
              <a:rPr sz="1100" spc="204" dirty="0">
                <a:latin typeface="Arial"/>
                <a:cs typeface="Arial"/>
              </a:rPr>
              <a:t> </a:t>
            </a:r>
            <a:r>
              <a:rPr sz="1100" dirty="0">
                <a:latin typeface="Arial"/>
                <a:cs typeface="Arial"/>
              </a:rPr>
              <a:t>Cam</a:t>
            </a:r>
            <a:r>
              <a:rPr sz="1100" spc="229" dirty="0">
                <a:latin typeface="Arial"/>
                <a:cs typeface="Arial"/>
              </a:rPr>
              <a:t> </a:t>
            </a:r>
            <a:r>
              <a:rPr sz="1100" dirty="0">
                <a:latin typeface="Arial"/>
                <a:cs typeface="Arial"/>
              </a:rPr>
              <a:t>et</a:t>
            </a:r>
            <a:r>
              <a:rPr sz="1100" spc="225" dirty="0">
                <a:latin typeface="Arial"/>
                <a:cs typeface="Arial"/>
              </a:rPr>
              <a:t> </a:t>
            </a:r>
            <a:r>
              <a:rPr sz="1100" spc="-10" dirty="0">
                <a:latin typeface="Arial"/>
                <a:cs typeface="Arial"/>
              </a:rPr>
              <a:t>d’avocats </a:t>
            </a:r>
            <a:r>
              <a:rPr sz="1100" dirty="0">
                <a:latin typeface="Arial"/>
                <a:cs typeface="Arial"/>
              </a:rPr>
              <a:t>variété</a:t>
            </a:r>
            <a:r>
              <a:rPr sz="1100" spc="235" dirty="0">
                <a:latin typeface="Arial"/>
                <a:cs typeface="Arial"/>
              </a:rPr>
              <a:t> </a:t>
            </a:r>
            <a:r>
              <a:rPr sz="1100" dirty="0">
                <a:latin typeface="Arial"/>
                <a:cs typeface="Arial"/>
              </a:rPr>
              <a:t>Choquette,</a:t>
            </a:r>
            <a:r>
              <a:rPr sz="1100" spc="245" dirty="0">
                <a:latin typeface="Arial"/>
                <a:cs typeface="Arial"/>
              </a:rPr>
              <a:t> </a:t>
            </a:r>
            <a:r>
              <a:rPr sz="1100" dirty="0">
                <a:latin typeface="Arial"/>
                <a:cs typeface="Arial"/>
              </a:rPr>
              <a:t>pour</a:t>
            </a:r>
            <a:r>
              <a:rPr sz="1100" spc="235" dirty="0">
                <a:latin typeface="Arial"/>
                <a:cs typeface="Arial"/>
              </a:rPr>
              <a:t> </a:t>
            </a:r>
            <a:r>
              <a:rPr sz="1100" dirty="0">
                <a:latin typeface="Arial"/>
                <a:cs typeface="Arial"/>
              </a:rPr>
              <a:t>disposer</a:t>
            </a:r>
            <a:r>
              <a:rPr sz="1100" spc="229" dirty="0">
                <a:latin typeface="Arial"/>
                <a:cs typeface="Arial"/>
              </a:rPr>
              <a:t> </a:t>
            </a:r>
            <a:r>
              <a:rPr sz="1100" dirty="0">
                <a:latin typeface="Arial"/>
                <a:cs typeface="Arial"/>
              </a:rPr>
              <a:t>ensuite</a:t>
            </a:r>
            <a:r>
              <a:rPr sz="1100" spc="229" dirty="0">
                <a:latin typeface="Arial"/>
                <a:cs typeface="Arial"/>
              </a:rPr>
              <a:t> </a:t>
            </a:r>
            <a:r>
              <a:rPr sz="1100" dirty="0">
                <a:latin typeface="Arial"/>
                <a:cs typeface="Arial"/>
              </a:rPr>
              <a:t>dans</a:t>
            </a:r>
            <a:r>
              <a:rPr sz="1100" spc="225" dirty="0">
                <a:latin typeface="Arial"/>
                <a:cs typeface="Arial"/>
              </a:rPr>
              <a:t> </a:t>
            </a:r>
            <a:r>
              <a:rPr sz="1100" dirty="0">
                <a:latin typeface="Arial"/>
                <a:cs typeface="Arial"/>
              </a:rPr>
              <a:t>cette</a:t>
            </a:r>
            <a:r>
              <a:rPr sz="1100" spc="240" dirty="0">
                <a:latin typeface="Arial"/>
                <a:cs typeface="Arial"/>
              </a:rPr>
              <a:t> </a:t>
            </a:r>
            <a:r>
              <a:rPr sz="1100" dirty="0">
                <a:latin typeface="Arial"/>
                <a:cs typeface="Arial"/>
              </a:rPr>
              <a:t>zone</a:t>
            </a:r>
            <a:r>
              <a:rPr sz="1100" spc="240" dirty="0">
                <a:latin typeface="Arial"/>
                <a:cs typeface="Arial"/>
              </a:rPr>
              <a:t> </a:t>
            </a:r>
            <a:r>
              <a:rPr sz="1100" dirty="0">
                <a:latin typeface="Arial"/>
                <a:cs typeface="Arial"/>
              </a:rPr>
              <a:t>de</a:t>
            </a:r>
            <a:r>
              <a:rPr sz="1100" spc="225" dirty="0">
                <a:latin typeface="Arial"/>
                <a:cs typeface="Arial"/>
              </a:rPr>
              <a:t> </a:t>
            </a:r>
            <a:r>
              <a:rPr sz="1100" dirty="0">
                <a:latin typeface="Arial"/>
                <a:cs typeface="Arial"/>
              </a:rPr>
              <a:t>greffons</a:t>
            </a:r>
            <a:r>
              <a:rPr sz="1100" spc="229" dirty="0">
                <a:latin typeface="Arial"/>
                <a:cs typeface="Arial"/>
              </a:rPr>
              <a:t> </a:t>
            </a:r>
            <a:r>
              <a:rPr sz="1100" dirty="0">
                <a:latin typeface="Arial"/>
                <a:cs typeface="Arial"/>
              </a:rPr>
              <a:t>de</a:t>
            </a:r>
            <a:r>
              <a:rPr sz="1100" spc="240" dirty="0">
                <a:latin typeface="Arial"/>
                <a:cs typeface="Arial"/>
              </a:rPr>
              <a:t> </a:t>
            </a:r>
            <a:r>
              <a:rPr sz="1100" dirty="0">
                <a:latin typeface="Arial"/>
                <a:cs typeface="Arial"/>
              </a:rPr>
              <a:t>ces</a:t>
            </a:r>
            <a:r>
              <a:rPr sz="1100" spc="225" dirty="0">
                <a:latin typeface="Arial"/>
                <a:cs typeface="Arial"/>
              </a:rPr>
              <a:t> </a:t>
            </a:r>
            <a:r>
              <a:rPr sz="1100" spc="-10" dirty="0">
                <a:latin typeface="Arial"/>
                <a:cs typeface="Arial"/>
              </a:rPr>
              <a:t>nouvelles variétés.</a:t>
            </a:r>
            <a:endParaRPr sz="1100" dirty="0">
              <a:latin typeface="Arial"/>
              <a:cs typeface="Arial"/>
            </a:endParaRPr>
          </a:p>
          <a:p>
            <a:pPr marL="12700" marR="7620" indent="123189" algn="just">
              <a:lnSpc>
                <a:spcPct val="110600"/>
              </a:lnSpc>
              <a:spcBef>
                <a:spcPts val="980"/>
              </a:spcBef>
              <a:buChar char="-"/>
              <a:tabLst>
                <a:tab pos="135890" algn="l"/>
              </a:tabLst>
            </a:pPr>
            <a:r>
              <a:rPr sz="1100" dirty="0">
                <a:latin typeface="Arial"/>
                <a:cs typeface="Arial"/>
              </a:rPr>
              <a:t>Plantation</a:t>
            </a:r>
            <a:r>
              <a:rPr sz="1100" spc="275" dirty="0">
                <a:latin typeface="Arial"/>
                <a:cs typeface="Arial"/>
              </a:rPr>
              <a:t> </a:t>
            </a:r>
            <a:r>
              <a:rPr sz="1100" dirty="0">
                <a:latin typeface="Arial"/>
                <a:cs typeface="Arial"/>
              </a:rPr>
              <a:t>de</a:t>
            </a:r>
            <a:r>
              <a:rPr sz="1100" spc="280" dirty="0">
                <a:latin typeface="Arial"/>
                <a:cs typeface="Arial"/>
              </a:rPr>
              <a:t> </a:t>
            </a:r>
            <a:r>
              <a:rPr sz="1100" dirty="0">
                <a:latin typeface="Arial"/>
                <a:cs typeface="Arial"/>
              </a:rPr>
              <a:t>canne</a:t>
            </a:r>
            <a:r>
              <a:rPr sz="1100" spc="250" dirty="0">
                <a:latin typeface="Arial"/>
                <a:cs typeface="Arial"/>
              </a:rPr>
              <a:t> </a:t>
            </a:r>
            <a:r>
              <a:rPr sz="1100" dirty="0">
                <a:latin typeface="Arial"/>
                <a:cs typeface="Arial"/>
              </a:rPr>
              <a:t>ananas</a:t>
            </a:r>
            <a:r>
              <a:rPr sz="1100" spc="280" dirty="0">
                <a:latin typeface="Arial"/>
                <a:cs typeface="Arial"/>
              </a:rPr>
              <a:t> </a:t>
            </a:r>
            <a:r>
              <a:rPr sz="1100" dirty="0">
                <a:latin typeface="Arial"/>
                <a:cs typeface="Arial"/>
              </a:rPr>
              <a:t>dans</a:t>
            </a:r>
            <a:r>
              <a:rPr sz="1100" spc="280" dirty="0">
                <a:latin typeface="Arial"/>
                <a:cs typeface="Arial"/>
              </a:rPr>
              <a:t> </a:t>
            </a:r>
            <a:r>
              <a:rPr sz="1100" dirty="0">
                <a:latin typeface="Arial"/>
                <a:cs typeface="Arial"/>
              </a:rPr>
              <a:t>les</a:t>
            </a:r>
            <a:r>
              <a:rPr sz="1100" spc="275" dirty="0">
                <a:latin typeface="Arial"/>
                <a:cs typeface="Arial"/>
              </a:rPr>
              <a:t> </a:t>
            </a:r>
            <a:r>
              <a:rPr sz="1100" dirty="0">
                <a:latin typeface="Arial"/>
                <a:cs typeface="Arial"/>
              </a:rPr>
              <a:t>fonds</a:t>
            </a:r>
            <a:r>
              <a:rPr sz="1100" spc="265" dirty="0">
                <a:latin typeface="Arial"/>
                <a:cs typeface="Arial"/>
              </a:rPr>
              <a:t> </a:t>
            </a:r>
            <a:r>
              <a:rPr sz="1100" dirty="0">
                <a:latin typeface="Arial"/>
                <a:cs typeface="Arial"/>
              </a:rPr>
              <a:t>de</a:t>
            </a:r>
            <a:r>
              <a:rPr sz="1100" spc="275" dirty="0">
                <a:latin typeface="Arial"/>
                <a:cs typeface="Arial"/>
              </a:rPr>
              <a:t> </a:t>
            </a:r>
            <a:r>
              <a:rPr sz="1100" dirty="0">
                <a:latin typeface="Arial"/>
                <a:cs typeface="Arial"/>
              </a:rPr>
              <a:t>ravine</a:t>
            </a:r>
            <a:r>
              <a:rPr sz="1100" spc="280" dirty="0">
                <a:latin typeface="Arial"/>
                <a:cs typeface="Arial"/>
              </a:rPr>
              <a:t> </a:t>
            </a:r>
            <a:r>
              <a:rPr sz="1100" dirty="0">
                <a:latin typeface="Arial"/>
                <a:cs typeface="Arial"/>
              </a:rPr>
              <a:t>(boutures</a:t>
            </a:r>
            <a:r>
              <a:rPr sz="1100" spc="270" dirty="0">
                <a:latin typeface="Arial"/>
                <a:cs typeface="Arial"/>
              </a:rPr>
              <a:t> </a:t>
            </a:r>
            <a:r>
              <a:rPr sz="1100" dirty="0">
                <a:latin typeface="Arial"/>
                <a:cs typeface="Arial"/>
              </a:rPr>
              <a:t>de</a:t>
            </a:r>
            <a:r>
              <a:rPr sz="1100" spc="275" dirty="0">
                <a:latin typeface="Arial"/>
                <a:cs typeface="Arial"/>
              </a:rPr>
              <a:t> </a:t>
            </a:r>
            <a:r>
              <a:rPr sz="1100" dirty="0">
                <a:latin typeface="Arial"/>
                <a:cs typeface="Arial"/>
              </a:rPr>
              <a:t>cannes</a:t>
            </a:r>
            <a:r>
              <a:rPr sz="1100" spc="280" dirty="0">
                <a:latin typeface="Arial"/>
                <a:cs typeface="Arial"/>
              </a:rPr>
              <a:t>  </a:t>
            </a:r>
            <a:r>
              <a:rPr sz="1100" spc="-10" dirty="0">
                <a:latin typeface="Arial"/>
                <a:cs typeface="Arial"/>
              </a:rPr>
              <a:t>ananas </a:t>
            </a:r>
            <a:r>
              <a:rPr sz="1100" dirty="0">
                <a:latin typeface="Arial"/>
                <a:cs typeface="Arial"/>
              </a:rPr>
              <a:t>achetées</a:t>
            </a:r>
            <a:r>
              <a:rPr sz="1100" spc="110" dirty="0">
                <a:latin typeface="Arial"/>
                <a:cs typeface="Arial"/>
              </a:rPr>
              <a:t> </a:t>
            </a:r>
            <a:r>
              <a:rPr sz="1100" dirty="0">
                <a:latin typeface="Arial"/>
                <a:cs typeface="Arial"/>
              </a:rPr>
              <a:t>à</a:t>
            </a:r>
            <a:r>
              <a:rPr sz="1100" spc="105" dirty="0">
                <a:latin typeface="Arial"/>
                <a:cs typeface="Arial"/>
              </a:rPr>
              <a:t> </a:t>
            </a:r>
            <a:r>
              <a:rPr sz="1100" dirty="0">
                <a:latin typeface="Arial"/>
                <a:cs typeface="Arial"/>
              </a:rPr>
              <a:t>Saint</a:t>
            </a:r>
            <a:r>
              <a:rPr sz="1100" spc="114" dirty="0">
                <a:latin typeface="Arial"/>
                <a:cs typeface="Arial"/>
              </a:rPr>
              <a:t> </a:t>
            </a:r>
            <a:r>
              <a:rPr sz="1100" dirty="0">
                <a:latin typeface="Arial"/>
                <a:cs typeface="Arial"/>
              </a:rPr>
              <a:t>Louis</a:t>
            </a:r>
            <a:r>
              <a:rPr sz="1100" spc="95" dirty="0">
                <a:latin typeface="Arial"/>
                <a:cs typeface="Arial"/>
              </a:rPr>
              <a:t> </a:t>
            </a:r>
            <a:r>
              <a:rPr sz="1100" dirty="0">
                <a:latin typeface="Arial"/>
                <a:cs typeface="Arial"/>
              </a:rPr>
              <a:t>du</a:t>
            </a:r>
            <a:r>
              <a:rPr sz="1100" spc="110" dirty="0">
                <a:latin typeface="Arial"/>
                <a:cs typeface="Arial"/>
              </a:rPr>
              <a:t> </a:t>
            </a:r>
            <a:r>
              <a:rPr sz="1100" dirty="0">
                <a:latin typeface="Arial"/>
                <a:cs typeface="Arial"/>
              </a:rPr>
              <a:t>Sud)</a:t>
            </a:r>
            <a:r>
              <a:rPr sz="1100" spc="405" dirty="0">
                <a:latin typeface="Arial"/>
                <a:cs typeface="Arial"/>
              </a:rPr>
              <a:t> </a:t>
            </a:r>
            <a:r>
              <a:rPr sz="1100" dirty="0">
                <a:latin typeface="Arial"/>
                <a:cs typeface="Arial"/>
              </a:rPr>
              <a:t>chez</a:t>
            </a:r>
            <a:r>
              <a:rPr sz="1100" spc="100" dirty="0">
                <a:latin typeface="Arial"/>
                <a:cs typeface="Arial"/>
              </a:rPr>
              <a:t> </a:t>
            </a:r>
            <a:r>
              <a:rPr sz="1100" dirty="0">
                <a:latin typeface="Arial"/>
                <a:cs typeface="Arial"/>
              </a:rPr>
              <a:t>Posel</a:t>
            </a:r>
            <a:r>
              <a:rPr sz="1100" spc="110" dirty="0">
                <a:latin typeface="Arial"/>
                <a:cs typeface="Arial"/>
              </a:rPr>
              <a:t> </a:t>
            </a:r>
            <a:r>
              <a:rPr sz="1100" dirty="0">
                <a:latin typeface="Arial"/>
                <a:cs typeface="Arial"/>
              </a:rPr>
              <a:t>Antoine</a:t>
            </a:r>
            <a:r>
              <a:rPr sz="1100" spc="110" dirty="0">
                <a:latin typeface="Arial"/>
                <a:cs typeface="Arial"/>
              </a:rPr>
              <a:t> </a:t>
            </a:r>
            <a:r>
              <a:rPr sz="1100" dirty="0">
                <a:latin typeface="Arial"/>
                <a:cs typeface="Arial"/>
              </a:rPr>
              <a:t>et,</a:t>
            </a:r>
            <a:r>
              <a:rPr sz="1100" spc="120" dirty="0">
                <a:latin typeface="Arial"/>
                <a:cs typeface="Arial"/>
              </a:rPr>
              <a:t> </a:t>
            </a:r>
            <a:r>
              <a:rPr sz="1100" dirty="0">
                <a:latin typeface="Arial"/>
                <a:cs typeface="Arial"/>
              </a:rPr>
              <a:t>compte</a:t>
            </a:r>
            <a:r>
              <a:rPr sz="1100" spc="100" dirty="0">
                <a:latin typeface="Arial"/>
                <a:cs typeface="Arial"/>
              </a:rPr>
              <a:t> </a:t>
            </a:r>
            <a:r>
              <a:rPr sz="1100" dirty="0">
                <a:latin typeface="Arial"/>
                <a:cs typeface="Arial"/>
              </a:rPr>
              <a:t>tenu</a:t>
            </a:r>
            <a:r>
              <a:rPr sz="1100" spc="114" dirty="0">
                <a:latin typeface="Arial"/>
                <a:cs typeface="Arial"/>
              </a:rPr>
              <a:t> </a:t>
            </a:r>
            <a:r>
              <a:rPr sz="1100" dirty="0">
                <a:latin typeface="Arial"/>
                <a:cs typeface="Arial"/>
              </a:rPr>
              <a:t>de</a:t>
            </a:r>
            <a:r>
              <a:rPr sz="1100" spc="114" dirty="0">
                <a:latin typeface="Arial"/>
                <a:cs typeface="Arial"/>
              </a:rPr>
              <a:t> </a:t>
            </a:r>
            <a:r>
              <a:rPr sz="1100" dirty="0">
                <a:latin typeface="Arial"/>
                <a:cs typeface="Arial"/>
              </a:rPr>
              <a:t>la</a:t>
            </a:r>
            <a:r>
              <a:rPr sz="1100" spc="114" dirty="0">
                <a:latin typeface="Arial"/>
                <a:cs typeface="Arial"/>
              </a:rPr>
              <a:t> </a:t>
            </a:r>
            <a:r>
              <a:rPr sz="1100" dirty="0">
                <a:latin typeface="Arial"/>
                <a:cs typeface="Arial"/>
              </a:rPr>
              <a:t>difficulté</a:t>
            </a:r>
            <a:r>
              <a:rPr sz="1100" spc="100" dirty="0">
                <a:latin typeface="Arial"/>
                <a:cs typeface="Arial"/>
              </a:rPr>
              <a:t> </a:t>
            </a:r>
            <a:r>
              <a:rPr sz="1100" dirty="0">
                <a:latin typeface="Arial"/>
                <a:cs typeface="Arial"/>
              </a:rPr>
              <a:t>de</a:t>
            </a:r>
            <a:r>
              <a:rPr sz="1100" spc="110" dirty="0">
                <a:latin typeface="Arial"/>
                <a:cs typeface="Arial"/>
              </a:rPr>
              <a:t> </a:t>
            </a:r>
            <a:r>
              <a:rPr sz="1100" spc="-25" dirty="0">
                <a:latin typeface="Arial"/>
                <a:cs typeface="Arial"/>
              </a:rPr>
              <a:t>se </a:t>
            </a:r>
            <a:r>
              <a:rPr sz="1100" dirty="0">
                <a:latin typeface="Arial"/>
                <a:cs typeface="Arial"/>
              </a:rPr>
              <a:t>procurer</a:t>
            </a:r>
            <a:r>
              <a:rPr sz="1100" spc="375" dirty="0">
                <a:latin typeface="Arial"/>
                <a:cs typeface="Arial"/>
              </a:rPr>
              <a:t> </a:t>
            </a:r>
            <a:r>
              <a:rPr sz="1100" dirty="0">
                <a:latin typeface="Arial"/>
                <a:cs typeface="Arial"/>
              </a:rPr>
              <a:t>ces</a:t>
            </a:r>
            <a:r>
              <a:rPr sz="1100" spc="375" dirty="0">
                <a:latin typeface="Arial"/>
                <a:cs typeface="Arial"/>
              </a:rPr>
              <a:t> </a:t>
            </a:r>
            <a:r>
              <a:rPr sz="1100" dirty="0">
                <a:latin typeface="Arial"/>
                <a:cs typeface="Arial"/>
              </a:rPr>
              <a:t>boutures</a:t>
            </a:r>
            <a:r>
              <a:rPr sz="1100" spc="360" dirty="0">
                <a:latin typeface="Arial"/>
                <a:cs typeface="Arial"/>
              </a:rPr>
              <a:t> </a:t>
            </a:r>
            <a:r>
              <a:rPr sz="1100" dirty="0">
                <a:latin typeface="Arial"/>
                <a:cs typeface="Arial"/>
              </a:rPr>
              <a:t>dans</a:t>
            </a:r>
            <a:r>
              <a:rPr sz="1100" spc="375" dirty="0">
                <a:latin typeface="Arial"/>
                <a:cs typeface="Arial"/>
              </a:rPr>
              <a:t> </a:t>
            </a:r>
            <a:r>
              <a:rPr sz="1100" dirty="0">
                <a:latin typeface="Arial"/>
                <a:cs typeface="Arial"/>
              </a:rPr>
              <a:t>la</a:t>
            </a:r>
            <a:r>
              <a:rPr sz="1100" spc="370" dirty="0">
                <a:latin typeface="Arial"/>
                <a:cs typeface="Arial"/>
              </a:rPr>
              <a:t> </a:t>
            </a:r>
            <a:r>
              <a:rPr sz="1100" dirty="0">
                <a:latin typeface="Arial"/>
                <a:cs typeface="Arial"/>
              </a:rPr>
              <a:t>région</a:t>
            </a:r>
            <a:r>
              <a:rPr sz="1100" spc="375" dirty="0">
                <a:latin typeface="Arial"/>
                <a:cs typeface="Arial"/>
              </a:rPr>
              <a:t> </a:t>
            </a:r>
            <a:r>
              <a:rPr sz="1100" dirty="0">
                <a:latin typeface="Arial"/>
                <a:cs typeface="Arial"/>
              </a:rPr>
              <a:t>de</a:t>
            </a:r>
            <a:r>
              <a:rPr sz="1100" spc="370" dirty="0">
                <a:latin typeface="Arial"/>
                <a:cs typeface="Arial"/>
              </a:rPr>
              <a:t> </a:t>
            </a:r>
            <a:r>
              <a:rPr sz="1100" dirty="0">
                <a:latin typeface="Arial"/>
                <a:cs typeface="Arial"/>
              </a:rPr>
              <a:t>Thomonde,</a:t>
            </a:r>
            <a:r>
              <a:rPr sz="1100" spc="380" dirty="0">
                <a:latin typeface="Arial"/>
                <a:cs typeface="Arial"/>
              </a:rPr>
              <a:t> </a:t>
            </a:r>
            <a:r>
              <a:rPr sz="1100" dirty="0">
                <a:latin typeface="Arial"/>
                <a:cs typeface="Arial"/>
              </a:rPr>
              <a:t>des</a:t>
            </a:r>
            <a:r>
              <a:rPr sz="1100" spc="365" dirty="0">
                <a:latin typeface="Arial"/>
                <a:cs typeface="Arial"/>
              </a:rPr>
              <a:t> </a:t>
            </a:r>
            <a:r>
              <a:rPr sz="1100" dirty="0">
                <a:latin typeface="Arial"/>
                <a:cs typeface="Arial"/>
              </a:rPr>
              <a:t>boutures</a:t>
            </a:r>
            <a:r>
              <a:rPr sz="1100" spc="360" dirty="0">
                <a:latin typeface="Arial"/>
                <a:cs typeface="Arial"/>
              </a:rPr>
              <a:t> </a:t>
            </a:r>
            <a:r>
              <a:rPr sz="1100" dirty="0">
                <a:latin typeface="Arial"/>
                <a:cs typeface="Arial"/>
              </a:rPr>
              <a:t>ont</a:t>
            </a:r>
            <a:r>
              <a:rPr sz="1100" spc="380" dirty="0">
                <a:latin typeface="Arial"/>
                <a:cs typeface="Arial"/>
              </a:rPr>
              <a:t> </a:t>
            </a:r>
            <a:r>
              <a:rPr sz="1100" dirty="0">
                <a:latin typeface="Arial"/>
                <a:cs typeface="Arial"/>
              </a:rPr>
              <a:t>été</a:t>
            </a:r>
            <a:r>
              <a:rPr sz="1100" spc="375" dirty="0">
                <a:latin typeface="Arial"/>
                <a:cs typeface="Arial"/>
              </a:rPr>
              <a:t> </a:t>
            </a:r>
            <a:r>
              <a:rPr sz="1100" spc="-10" dirty="0">
                <a:latin typeface="Arial"/>
                <a:cs typeface="Arial"/>
              </a:rPr>
              <a:t>installées </a:t>
            </a:r>
            <a:r>
              <a:rPr sz="1100" dirty="0">
                <a:latin typeface="Arial"/>
                <a:cs typeface="Arial"/>
              </a:rPr>
              <a:t>également</a:t>
            </a:r>
            <a:r>
              <a:rPr sz="1100" spc="-40" dirty="0">
                <a:latin typeface="Arial"/>
                <a:cs typeface="Arial"/>
              </a:rPr>
              <a:t> </a:t>
            </a:r>
            <a:r>
              <a:rPr sz="1100" dirty="0">
                <a:latin typeface="Arial"/>
                <a:cs typeface="Arial"/>
              </a:rPr>
              <a:t>chez</a:t>
            </a:r>
            <a:r>
              <a:rPr sz="1100" spc="-30" dirty="0">
                <a:latin typeface="Arial"/>
                <a:cs typeface="Arial"/>
              </a:rPr>
              <a:t> </a:t>
            </a:r>
            <a:r>
              <a:rPr sz="1100" dirty="0">
                <a:latin typeface="Arial"/>
                <a:cs typeface="Arial"/>
              </a:rPr>
              <a:t>Josselin</a:t>
            </a:r>
            <a:r>
              <a:rPr sz="1100" spc="-30" dirty="0">
                <a:latin typeface="Arial"/>
                <a:cs typeface="Arial"/>
              </a:rPr>
              <a:t> </a:t>
            </a:r>
            <a:r>
              <a:rPr sz="1100" dirty="0">
                <a:latin typeface="Arial"/>
                <a:cs typeface="Arial"/>
              </a:rPr>
              <a:t>Cantave</a:t>
            </a:r>
            <a:r>
              <a:rPr sz="1100" spc="-40" dirty="0">
                <a:latin typeface="Arial"/>
                <a:cs typeface="Arial"/>
              </a:rPr>
              <a:t> </a:t>
            </a:r>
            <a:r>
              <a:rPr sz="1100" dirty="0">
                <a:latin typeface="Arial"/>
                <a:cs typeface="Arial"/>
              </a:rPr>
              <a:t>près</a:t>
            </a:r>
            <a:r>
              <a:rPr sz="1100" spc="-45" dirty="0">
                <a:latin typeface="Arial"/>
                <a:cs typeface="Arial"/>
              </a:rPr>
              <a:t> </a:t>
            </a:r>
            <a:r>
              <a:rPr sz="1100" dirty="0">
                <a:latin typeface="Arial"/>
                <a:cs typeface="Arial"/>
              </a:rPr>
              <a:t>d’une</a:t>
            </a:r>
            <a:r>
              <a:rPr sz="1100" spc="-30" dirty="0">
                <a:latin typeface="Arial"/>
                <a:cs typeface="Arial"/>
              </a:rPr>
              <a:t> </a:t>
            </a:r>
            <a:r>
              <a:rPr sz="1100" dirty="0">
                <a:latin typeface="Arial"/>
                <a:cs typeface="Arial"/>
              </a:rPr>
              <a:t>citerne</a:t>
            </a:r>
            <a:r>
              <a:rPr sz="1100" spc="-35" dirty="0">
                <a:latin typeface="Arial"/>
                <a:cs typeface="Arial"/>
              </a:rPr>
              <a:t> </a:t>
            </a:r>
            <a:r>
              <a:rPr sz="1100" dirty="0">
                <a:latin typeface="Arial"/>
                <a:cs typeface="Arial"/>
              </a:rPr>
              <a:t>pour</a:t>
            </a:r>
            <a:r>
              <a:rPr sz="1100" spc="-35" dirty="0">
                <a:latin typeface="Arial"/>
                <a:cs typeface="Arial"/>
              </a:rPr>
              <a:t> </a:t>
            </a:r>
            <a:r>
              <a:rPr sz="1100" dirty="0">
                <a:latin typeface="Arial"/>
                <a:cs typeface="Arial"/>
              </a:rPr>
              <a:t>multiplier</a:t>
            </a:r>
            <a:r>
              <a:rPr sz="1100" spc="-30" dirty="0">
                <a:latin typeface="Arial"/>
                <a:cs typeface="Arial"/>
              </a:rPr>
              <a:t> </a:t>
            </a:r>
            <a:r>
              <a:rPr sz="1100" dirty="0">
                <a:latin typeface="Arial"/>
                <a:cs typeface="Arial"/>
              </a:rPr>
              <a:t>les</a:t>
            </a:r>
            <a:r>
              <a:rPr sz="1100" spc="-40" dirty="0">
                <a:latin typeface="Arial"/>
                <a:cs typeface="Arial"/>
              </a:rPr>
              <a:t> </a:t>
            </a:r>
            <a:r>
              <a:rPr sz="1100" spc="-10" dirty="0">
                <a:latin typeface="Arial"/>
                <a:cs typeface="Arial"/>
              </a:rPr>
              <a:t>plants.</a:t>
            </a:r>
            <a:endParaRPr sz="1100" dirty="0">
              <a:latin typeface="Arial"/>
              <a:cs typeface="Arial"/>
            </a:endParaRPr>
          </a:p>
          <a:p>
            <a:pPr marL="12700" marR="9525" indent="90170" algn="just">
              <a:lnSpc>
                <a:spcPct val="110900"/>
              </a:lnSpc>
              <a:spcBef>
                <a:spcPts val="985"/>
              </a:spcBef>
              <a:buChar char="-"/>
              <a:tabLst>
                <a:tab pos="102870" algn="l"/>
              </a:tabLst>
            </a:pPr>
            <a:r>
              <a:rPr sz="1100" dirty="0">
                <a:latin typeface="Arial"/>
                <a:cs typeface="Arial"/>
              </a:rPr>
              <a:t>Distribution</a:t>
            </a:r>
            <a:r>
              <a:rPr sz="1100" spc="-10" dirty="0">
                <a:latin typeface="Arial"/>
                <a:cs typeface="Arial"/>
              </a:rPr>
              <a:t> </a:t>
            </a:r>
            <a:r>
              <a:rPr sz="1100" dirty="0">
                <a:latin typeface="Arial"/>
                <a:cs typeface="Arial"/>
              </a:rPr>
              <a:t>de bois</a:t>
            </a:r>
            <a:r>
              <a:rPr sz="1100" spc="-5" dirty="0">
                <a:latin typeface="Arial"/>
                <a:cs typeface="Arial"/>
              </a:rPr>
              <a:t> </a:t>
            </a:r>
            <a:r>
              <a:rPr sz="1100" dirty="0">
                <a:latin typeface="Arial"/>
                <a:cs typeface="Arial"/>
              </a:rPr>
              <a:t>repousse de</a:t>
            </a:r>
            <a:r>
              <a:rPr sz="1100" spc="-20" dirty="0">
                <a:latin typeface="Arial"/>
                <a:cs typeface="Arial"/>
              </a:rPr>
              <a:t> </a:t>
            </a:r>
            <a:r>
              <a:rPr sz="1100" dirty="0">
                <a:latin typeface="Arial"/>
                <a:cs typeface="Arial"/>
              </a:rPr>
              <a:t>Gliricidia</a:t>
            </a:r>
            <a:r>
              <a:rPr sz="1100" spc="5" dirty="0">
                <a:latin typeface="Arial"/>
                <a:cs typeface="Arial"/>
              </a:rPr>
              <a:t> </a:t>
            </a:r>
            <a:r>
              <a:rPr sz="1100" dirty="0">
                <a:latin typeface="Arial"/>
                <a:cs typeface="Arial"/>
              </a:rPr>
              <a:t>sepium</a:t>
            </a:r>
            <a:r>
              <a:rPr sz="1100" spc="-5" dirty="0">
                <a:latin typeface="Arial"/>
                <a:cs typeface="Arial"/>
              </a:rPr>
              <a:t> </a:t>
            </a:r>
            <a:r>
              <a:rPr sz="1100" dirty="0">
                <a:latin typeface="Arial"/>
                <a:cs typeface="Arial"/>
              </a:rPr>
              <a:t>chez</a:t>
            </a:r>
            <a:r>
              <a:rPr sz="1100" spc="-5" dirty="0">
                <a:latin typeface="Arial"/>
                <a:cs typeface="Arial"/>
              </a:rPr>
              <a:t> </a:t>
            </a:r>
            <a:r>
              <a:rPr sz="1100" dirty="0">
                <a:latin typeface="Arial"/>
                <a:cs typeface="Arial"/>
              </a:rPr>
              <a:t>Posel Antoine, cette</a:t>
            </a:r>
            <a:r>
              <a:rPr sz="1100" spc="-10" dirty="0">
                <a:latin typeface="Arial"/>
                <a:cs typeface="Arial"/>
              </a:rPr>
              <a:t> </a:t>
            </a:r>
            <a:r>
              <a:rPr sz="1100" dirty="0">
                <a:latin typeface="Arial"/>
                <a:cs typeface="Arial"/>
              </a:rPr>
              <a:t>espèce</a:t>
            </a:r>
            <a:r>
              <a:rPr sz="1100" spc="-5" dirty="0">
                <a:latin typeface="Arial"/>
                <a:cs typeface="Arial"/>
              </a:rPr>
              <a:t> </a:t>
            </a:r>
            <a:r>
              <a:rPr sz="1100" spc="-10" dirty="0">
                <a:latin typeface="Arial"/>
                <a:cs typeface="Arial"/>
              </a:rPr>
              <a:t>n’étant </a:t>
            </a:r>
            <a:r>
              <a:rPr sz="1100" dirty="0">
                <a:latin typeface="Arial"/>
                <a:cs typeface="Arial"/>
              </a:rPr>
              <a:t>pas</a:t>
            </a:r>
            <a:r>
              <a:rPr sz="1100" spc="-25" dirty="0">
                <a:latin typeface="Arial"/>
                <a:cs typeface="Arial"/>
              </a:rPr>
              <a:t> </a:t>
            </a:r>
            <a:r>
              <a:rPr sz="1100" dirty="0">
                <a:latin typeface="Arial"/>
                <a:cs typeface="Arial"/>
              </a:rPr>
              <a:t>présente</a:t>
            </a:r>
            <a:r>
              <a:rPr sz="1100" spc="-35" dirty="0">
                <a:latin typeface="Arial"/>
                <a:cs typeface="Arial"/>
              </a:rPr>
              <a:t> </a:t>
            </a:r>
            <a:r>
              <a:rPr sz="1100" dirty="0">
                <a:latin typeface="Arial"/>
                <a:cs typeface="Arial"/>
              </a:rPr>
              <a:t>dans</a:t>
            </a:r>
            <a:r>
              <a:rPr sz="1100" spc="-25" dirty="0">
                <a:latin typeface="Arial"/>
                <a:cs typeface="Arial"/>
              </a:rPr>
              <a:t> </a:t>
            </a:r>
            <a:r>
              <a:rPr sz="1100" dirty="0">
                <a:latin typeface="Arial"/>
                <a:cs typeface="Arial"/>
              </a:rPr>
              <a:t>la</a:t>
            </a:r>
            <a:r>
              <a:rPr sz="1100" spc="-35" dirty="0">
                <a:latin typeface="Arial"/>
                <a:cs typeface="Arial"/>
              </a:rPr>
              <a:t> </a:t>
            </a:r>
            <a:r>
              <a:rPr sz="1100" dirty="0">
                <a:latin typeface="Arial"/>
                <a:cs typeface="Arial"/>
              </a:rPr>
              <a:t>zone</a:t>
            </a:r>
            <a:r>
              <a:rPr sz="1100" spc="-25" dirty="0">
                <a:latin typeface="Arial"/>
                <a:cs typeface="Arial"/>
              </a:rPr>
              <a:t> </a:t>
            </a:r>
            <a:r>
              <a:rPr sz="1100" dirty="0">
                <a:latin typeface="Arial"/>
                <a:cs typeface="Arial"/>
              </a:rPr>
              <a:t>d’Abonet,</a:t>
            </a:r>
            <a:r>
              <a:rPr sz="1100" spc="-30" dirty="0">
                <a:latin typeface="Arial"/>
                <a:cs typeface="Arial"/>
              </a:rPr>
              <a:t> </a:t>
            </a:r>
            <a:r>
              <a:rPr sz="1100" dirty="0">
                <a:latin typeface="Arial"/>
                <a:cs typeface="Arial"/>
              </a:rPr>
              <a:t>avec</a:t>
            </a:r>
            <a:r>
              <a:rPr sz="1100" spc="-35" dirty="0">
                <a:latin typeface="Arial"/>
                <a:cs typeface="Arial"/>
              </a:rPr>
              <a:t> </a:t>
            </a:r>
            <a:r>
              <a:rPr sz="1100" dirty="0">
                <a:latin typeface="Arial"/>
                <a:cs typeface="Arial"/>
              </a:rPr>
              <a:t>l’objectif</a:t>
            </a:r>
            <a:r>
              <a:rPr sz="1100" spc="-15"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la</a:t>
            </a:r>
            <a:r>
              <a:rPr sz="1100" spc="-35" dirty="0">
                <a:latin typeface="Arial"/>
                <a:cs typeface="Arial"/>
              </a:rPr>
              <a:t> </a:t>
            </a:r>
            <a:r>
              <a:rPr sz="1100" dirty="0">
                <a:latin typeface="Arial"/>
                <a:cs typeface="Arial"/>
              </a:rPr>
              <a:t>multiplier</a:t>
            </a:r>
            <a:r>
              <a:rPr sz="1100" spc="-25" dirty="0">
                <a:latin typeface="Arial"/>
                <a:cs typeface="Arial"/>
              </a:rPr>
              <a:t> </a:t>
            </a:r>
            <a:r>
              <a:rPr sz="1100" dirty="0">
                <a:latin typeface="Arial"/>
                <a:cs typeface="Arial"/>
              </a:rPr>
              <a:t>pour</a:t>
            </a:r>
            <a:r>
              <a:rPr sz="1100" spc="-30" dirty="0">
                <a:latin typeface="Arial"/>
                <a:cs typeface="Arial"/>
              </a:rPr>
              <a:t> </a:t>
            </a:r>
            <a:r>
              <a:rPr sz="1100" dirty="0">
                <a:latin typeface="Arial"/>
                <a:cs typeface="Arial"/>
              </a:rPr>
              <a:t>la</a:t>
            </a:r>
            <a:r>
              <a:rPr sz="1100" spc="-35" dirty="0">
                <a:latin typeface="Arial"/>
                <a:cs typeface="Arial"/>
              </a:rPr>
              <a:t> </a:t>
            </a:r>
            <a:r>
              <a:rPr sz="1100" spc="-10" dirty="0">
                <a:latin typeface="Arial"/>
                <a:cs typeface="Arial"/>
              </a:rPr>
              <a:t>région.</a:t>
            </a:r>
            <a:endParaRPr sz="1100" dirty="0">
              <a:latin typeface="Arial"/>
              <a:cs typeface="Arial"/>
            </a:endParaRPr>
          </a:p>
          <a:p>
            <a:pPr marL="12700" marR="8255" indent="109220" algn="just">
              <a:lnSpc>
                <a:spcPct val="110500"/>
              </a:lnSpc>
              <a:spcBef>
                <a:spcPts val="975"/>
              </a:spcBef>
              <a:buChar char="-"/>
              <a:tabLst>
                <a:tab pos="121920" algn="l"/>
              </a:tabLst>
            </a:pPr>
            <a:r>
              <a:rPr sz="1100" dirty="0">
                <a:latin typeface="Arial"/>
                <a:cs typeface="Arial"/>
              </a:rPr>
              <a:t>Beaucoup</a:t>
            </a:r>
            <a:r>
              <a:rPr sz="1100" spc="145" dirty="0">
                <a:latin typeface="Arial"/>
                <a:cs typeface="Arial"/>
              </a:rPr>
              <a:t> </a:t>
            </a:r>
            <a:r>
              <a:rPr sz="1100" dirty="0">
                <a:latin typeface="Arial"/>
                <a:cs typeface="Arial"/>
              </a:rPr>
              <a:t>d’agriculteurs,</a:t>
            </a:r>
            <a:r>
              <a:rPr sz="1100" spc="155" dirty="0">
                <a:latin typeface="Arial"/>
                <a:cs typeface="Arial"/>
              </a:rPr>
              <a:t> </a:t>
            </a:r>
            <a:r>
              <a:rPr sz="1100" dirty="0">
                <a:latin typeface="Arial"/>
                <a:cs typeface="Arial"/>
              </a:rPr>
              <a:t>faute</a:t>
            </a:r>
            <a:r>
              <a:rPr sz="1100" spc="155" dirty="0">
                <a:latin typeface="Arial"/>
                <a:cs typeface="Arial"/>
              </a:rPr>
              <a:t> </a:t>
            </a:r>
            <a:r>
              <a:rPr sz="1100" dirty="0">
                <a:latin typeface="Arial"/>
                <a:cs typeface="Arial"/>
              </a:rPr>
              <a:t>de</a:t>
            </a:r>
            <a:r>
              <a:rPr sz="1100" spc="145" dirty="0">
                <a:latin typeface="Arial"/>
                <a:cs typeface="Arial"/>
              </a:rPr>
              <a:t> </a:t>
            </a:r>
            <a:r>
              <a:rPr sz="1100" dirty="0">
                <a:latin typeface="Arial"/>
                <a:cs typeface="Arial"/>
              </a:rPr>
              <a:t>pouvoir</a:t>
            </a:r>
            <a:r>
              <a:rPr sz="1100" spc="155" dirty="0">
                <a:latin typeface="Arial"/>
                <a:cs typeface="Arial"/>
              </a:rPr>
              <a:t> </a:t>
            </a:r>
            <a:r>
              <a:rPr sz="1100" dirty="0">
                <a:latin typeface="Arial"/>
                <a:cs typeface="Arial"/>
              </a:rPr>
              <a:t>transformer</a:t>
            </a:r>
            <a:r>
              <a:rPr sz="1100" spc="150" dirty="0">
                <a:latin typeface="Arial"/>
                <a:cs typeface="Arial"/>
              </a:rPr>
              <a:t> </a:t>
            </a:r>
            <a:r>
              <a:rPr sz="1100" dirty="0">
                <a:latin typeface="Arial"/>
                <a:cs typeface="Arial"/>
              </a:rPr>
              <a:t>leur</a:t>
            </a:r>
            <a:r>
              <a:rPr sz="1100" spc="150" dirty="0">
                <a:latin typeface="Arial"/>
                <a:cs typeface="Arial"/>
              </a:rPr>
              <a:t> </a:t>
            </a:r>
            <a:r>
              <a:rPr sz="1100" dirty="0">
                <a:latin typeface="Arial"/>
                <a:cs typeface="Arial"/>
              </a:rPr>
              <a:t>canne</a:t>
            </a:r>
            <a:r>
              <a:rPr sz="1100" spc="155" dirty="0">
                <a:latin typeface="Arial"/>
                <a:cs typeface="Arial"/>
              </a:rPr>
              <a:t> </a:t>
            </a:r>
            <a:r>
              <a:rPr sz="1100" dirty="0">
                <a:latin typeface="Arial"/>
                <a:cs typeface="Arial"/>
              </a:rPr>
              <a:t>dans</a:t>
            </a:r>
            <a:r>
              <a:rPr sz="1100" spc="160" dirty="0">
                <a:latin typeface="Arial"/>
                <a:cs typeface="Arial"/>
              </a:rPr>
              <a:t> </a:t>
            </a:r>
            <a:r>
              <a:rPr sz="1100" dirty="0">
                <a:latin typeface="Arial"/>
                <a:cs typeface="Arial"/>
              </a:rPr>
              <a:t>les</a:t>
            </a:r>
            <a:r>
              <a:rPr sz="1100" spc="150" dirty="0">
                <a:latin typeface="Arial"/>
                <a:cs typeface="Arial"/>
              </a:rPr>
              <a:t> </a:t>
            </a:r>
            <a:r>
              <a:rPr sz="1100" dirty="0">
                <a:latin typeface="Arial"/>
                <a:cs typeface="Arial"/>
              </a:rPr>
              <a:t>moulins</a:t>
            </a:r>
            <a:r>
              <a:rPr sz="1100" spc="160" dirty="0">
                <a:latin typeface="Arial"/>
                <a:cs typeface="Arial"/>
              </a:rPr>
              <a:t> </a:t>
            </a:r>
            <a:r>
              <a:rPr sz="1100" spc="-20" dirty="0">
                <a:latin typeface="Arial"/>
                <a:cs typeface="Arial"/>
              </a:rPr>
              <a:t>trop </a:t>
            </a:r>
            <a:r>
              <a:rPr sz="1100" dirty="0">
                <a:latin typeface="Arial"/>
                <a:cs typeface="Arial"/>
              </a:rPr>
              <a:t>rares,</a:t>
            </a:r>
            <a:r>
              <a:rPr sz="1100" spc="85" dirty="0">
                <a:latin typeface="Arial"/>
                <a:cs typeface="Arial"/>
              </a:rPr>
              <a:t> </a:t>
            </a:r>
            <a:r>
              <a:rPr sz="1100" dirty="0">
                <a:latin typeface="Arial"/>
                <a:cs typeface="Arial"/>
              </a:rPr>
              <a:t>les</a:t>
            </a:r>
            <a:r>
              <a:rPr sz="1100" spc="80" dirty="0">
                <a:latin typeface="Arial"/>
                <a:cs typeface="Arial"/>
              </a:rPr>
              <a:t> </a:t>
            </a:r>
            <a:r>
              <a:rPr sz="1100" dirty="0">
                <a:latin typeface="Arial"/>
                <a:cs typeface="Arial"/>
              </a:rPr>
              <a:t>agriculteurs</a:t>
            </a:r>
            <a:r>
              <a:rPr sz="1100" spc="85" dirty="0">
                <a:latin typeface="Arial"/>
                <a:cs typeface="Arial"/>
              </a:rPr>
              <a:t> </a:t>
            </a:r>
            <a:r>
              <a:rPr sz="1100" dirty="0">
                <a:latin typeface="Arial"/>
                <a:cs typeface="Arial"/>
              </a:rPr>
              <a:t>cultivent</a:t>
            </a:r>
            <a:r>
              <a:rPr sz="1100" spc="85" dirty="0">
                <a:latin typeface="Arial"/>
                <a:cs typeface="Arial"/>
              </a:rPr>
              <a:t> </a:t>
            </a:r>
            <a:r>
              <a:rPr sz="1100" dirty="0">
                <a:latin typeface="Arial"/>
                <a:cs typeface="Arial"/>
              </a:rPr>
              <a:t>des</a:t>
            </a:r>
            <a:r>
              <a:rPr sz="1100" spc="85" dirty="0">
                <a:latin typeface="Arial"/>
                <a:cs typeface="Arial"/>
              </a:rPr>
              <a:t> </a:t>
            </a:r>
            <a:r>
              <a:rPr sz="1100" dirty="0">
                <a:latin typeface="Arial"/>
                <a:cs typeface="Arial"/>
              </a:rPr>
              <a:t>parcelles</a:t>
            </a:r>
            <a:r>
              <a:rPr sz="1100" spc="80"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bois</a:t>
            </a:r>
            <a:r>
              <a:rPr sz="1100" spc="80" dirty="0">
                <a:latin typeface="Arial"/>
                <a:cs typeface="Arial"/>
              </a:rPr>
              <a:t> </a:t>
            </a:r>
            <a:r>
              <a:rPr sz="1100" dirty="0">
                <a:latin typeface="Arial"/>
                <a:cs typeface="Arial"/>
              </a:rPr>
              <a:t>énergie</a:t>
            </a:r>
            <a:r>
              <a:rPr sz="1100" spc="85" dirty="0">
                <a:latin typeface="Arial"/>
                <a:cs typeface="Arial"/>
              </a:rPr>
              <a:t> </a:t>
            </a:r>
            <a:r>
              <a:rPr sz="1100" dirty="0">
                <a:latin typeface="Arial"/>
                <a:cs typeface="Arial"/>
              </a:rPr>
              <a:t>en</a:t>
            </a:r>
            <a:r>
              <a:rPr sz="1100" spc="80" dirty="0">
                <a:latin typeface="Arial"/>
                <a:cs typeface="Arial"/>
              </a:rPr>
              <a:t> </a:t>
            </a:r>
            <a:r>
              <a:rPr sz="1100" dirty="0">
                <a:latin typeface="Arial"/>
                <a:cs typeface="Arial"/>
              </a:rPr>
              <a:t>substitution</a:t>
            </a:r>
            <a:r>
              <a:rPr sz="1100" spc="80"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la</a:t>
            </a:r>
            <a:r>
              <a:rPr sz="1100" spc="80" dirty="0">
                <a:latin typeface="Arial"/>
                <a:cs typeface="Arial"/>
              </a:rPr>
              <a:t> </a:t>
            </a:r>
            <a:r>
              <a:rPr sz="1100" dirty="0">
                <a:latin typeface="Arial"/>
                <a:cs typeface="Arial"/>
              </a:rPr>
              <a:t>canne</a:t>
            </a:r>
            <a:r>
              <a:rPr sz="1100" spc="80" dirty="0">
                <a:latin typeface="Arial"/>
                <a:cs typeface="Arial"/>
              </a:rPr>
              <a:t> </a:t>
            </a:r>
            <a:r>
              <a:rPr sz="1100" spc="-50" dirty="0">
                <a:latin typeface="Arial"/>
                <a:cs typeface="Arial"/>
              </a:rPr>
              <a:t>à </a:t>
            </a:r>
            <a:r>
              <a:rPr sz="1100" dirty="0">
                <a:latin typeface="Arial"/>
                <a:cs typeface="Arial"/>
              </a:rPr>
              <a:t>sucre.</a:t>
            </a:r>
            <a:r>
              <a:rPr sz="1100" spc="50" dirty="0">
                <a:latin typeface="Arial"/>
                <a:cs typeface="Arial"/>
              </a:rPr>
              <a:t> </a:t>
            </a:r>
            <a:r>
              <a:rPr sz="1100" dirty="0">
                <a:latin typeface="Arial"/>
                <a:cs typeface="Arial"/>
              </a:rPr>
              <a:t>Pour</a:t>
            </a:r>
            <a:r>
              <a:rPr sz="1100" spc="50" dirty="0">
                <a:latin typeface="Arial"/>
                <a:cs typeface="Arial"/>
              </a:rPr>
              <a:t> </a:t>
            </a:r>
            <a:r>
              <a:rPr sz="1100" dirty="0">
                <a:latin typeface="Arial"/>
                <a:cs typeface="Arial"/>
              </a:rPr>
              <a:t>les</a:t>
            </a:r>
            <a:r>
              <a:rPr sz="1100" spc="45" dirty="0">
                <a:latin typeface="Arial"/>
                <a:cs typeface="Arial"/>
              </a:rPr>
              <a:t> </a:t>
            </a:r>
            <a:r>
              <a:rPr sz="1100" dirty="0">
                <a:latin typeface="Arial"/>
                <a:cs typeface="Arial"/>
              </a:rPr>
              <a:t>conseiller</a:t>
            </a:r>
            <a:r>
              <a:rPr sz="1100" spc="60" dirty="0">
                <a:latin typeface="Arial"/>
                <a:cs typeface="Arial"/>
              </a:rPr>
              <a:t> </a:t>
            </a:r>
            <a:r>
              <a:rPr sz="1100" dirty="0">
                <a:latin typeface="Arial"/>
                <a:cs typeface="Arial"/>
              </a:rPr>
              <a:t>utilement,</a:t>
            </a:r>
            <a:r>
              <a:rPr sz="1100" spc="50" dirty="0">
                <a:latin typeface="Arial"/>
                <a:cs typeface="Arial"/>
              </a:rPr>
              <a:t> </a:t>
            </a:r>
            <a:r>
              <a:rPr sz="1100" dirty="0">
                <a:latin typeface="Arial"/>
                <a:cs typeface="Arial"/>
              </a:rPr>
              <a:t>SOS</a:t>
            </a:r>
            <a:r>
              <a:rPr sz="1100" spc="45" dirty="0">
                <a:latin typeface="Arial"/>
                <a:cs typeface="Arial"/>
              </a:rPr>
              <a:t> </a:t>
            </a:r>
            <a:r>
              <a:rPr sz="1100" dirty="0">
                <a:latin typeface="Arial"/>
                <a:cs typeface="Arial"/>
              </a:rPr>
              <a:t>ESF</a:t>
            </a:r>
            <a:r>
              <a:rPr sz="1100" spc="55" dirty="0">
                <a:latin typeface="Arial"/>
                <a:cs typeface="Arial"/>
              </a:rPr>
              <a:t> </a:t>
            </a:r>
            <a:r>
              <a:rPr sz="1100" dirty="0">
                <a:latin typeface="Arial"/>
                <a:cs typeface="Arial"/>
              </a:rPr>
              <a:t>a</a:t>
            </a:r>
            <a:r>
              <a:rPr sz="1100" spc="30" dirty="0">
                <a:latin typeface="Arial"/>
                <a:cs typeface="Arial"/>
              </a:rPr>
              <a:t> </a:t>
            </a:r>
            <a:r>
              <a:rPr sz="1100" dirty="0">
                <a:latin typeface="Arial"/>
                <a:cs typeface="Arial"/>
              </a:rPr>
              <a:t>étudié</a:t>
            </a:r>
            <a:r>
              <a:rPr sz="1100" spc="60" dirty="0">
                <a:latin typeface="Arial"/>
                <a:cs typeface="Arial"/>
              </a:rPr>
              <a:t> </a:t>
            </a:r>
            <a:r>
              <a:rPr sz="1100" dirty="0">
                <a:latin typeface="Arial"/>
                <a:cs typeface="Arial"/>
              </a:rPr>
              <a:t>la</a:t>
            </a:r>
            <a:r>
              <a:rPr sz="1100" spc="45" dirty="0">
                <a:latin typeface="Arial"/>
                <a:cs typeface="Arial"/>
              </a:rPr>
              <a:t> </a:t>
            </a:r>
            <a:r>
              <a:rPr sz="1100" dirty="0">
                <a:latin typeface="Arial"/>
                <a:cs typeface="Arial"/>
              </a:rPr>
              <a:t>croissance</a:t>
            </a:r>
            <a:r>
              <a:rPr sz="1100" spc="45" dirty="0">
                <a:latin typeface="Arial"/>
                <a:cs typeface="Arial"/>
              </a:rPr>
              <a:t> </a:t>
            </a:r>
            <a:r>
              <a:rPr sz="1100" dirty="0">
                <a:latin typeface="Arial"/>
                <a:cs typeface="Arial"/>
              </a:rPr>
              <a:t>d’espèces</a:t>
            </a:r>
            <a:r>
              <a:rPr sz="1100" spc="45" dirty="0">
                <a:latin typeface="Arial"/>
                <a:cs typeface="Arial"/>
              </a:rPr>
              <a:t> </a:t>
            </a:r>
            <a:r>
              <a:rPr sz="1100" spc="-10" dirty="0">
                <a:latin typeface="Arial"/>
                <a:cs typeface="Arial"/>
              </a:rPr>
              <a:t>forestières. </a:t>
            </a:r>
            <a:r>
              <a:rPr sz="1100" dirty="0">
                <a:latin typeface="Arial"/>
                <a:cs typeface="Arial"/>
              </a:rPr>
              <a:t>Trois</a:t>
            </a:r>
            <a:r>
              <a:rPr sz="1100" spc="130" dirty="0">
                <a:latin typeface="Arial"/>
                <a:cs typeface="Arial"/>
              </a:rPr>
              <a:t> </a:t>
            </a:r>
            <a:r>
              <a:rPr sz="1100" dirty="0">
                <a:latin typeface="Arial"/>
                <a:cs typeface="Arial"/>
              </a:rPr>
              <a:t>ont</a:t>
            </a:r>
            <a:r>
              <a:rPr sz="1100" spc="125" dirty="0">
                <a:latin typeface="Arial"/>
                <a:cs typeface="Arial"/>
              </a:rPr>
              <a:t> </a:t>
            </a:r>
            <a:r>
              <a:rPr sz="1100" dirty="0">
                <a:latin typeface="Arial"/>
                <a:cs typeface="Arial"/>
              </a:rPr>
              <a:t>été</a:t>
            </a:r>
            <a:r>
              <a:rPr sz="1100" spc="125" dirty="0">
                <a:latin typeface="Arial"/>
                <a:cs typeface="Arial"/>
              </a:rPr>
              <a:t> </a:t>
            </a:r>
            <a:r>
              <a:rPr sz="1100" dirty="0">
                <a:latin typeface="Arial"/>
                <a:cs typeface="Arial"/>
              </a:rPr>
              <a:t>testées</a:t>
            </a:r>
            <a:r>
              <a:rPr sz="1100" spc="135" dirty="0">
                <a:latin typeface="Arial"/>
                <a:cs typeface="Arial"/>
              </a:rPr>
              <a:t> </a:t>
            </a:r>
            <a:r>
              <a:rPr sz="1100" dirty="0">
                <a:latin typeface="Arial"/>
                <a:cs typeface="Arial"/>
              </a:rPr>
              <a:t>dans</a:t>
            </a:r>
            <a:r>
              <a:rPr sz="1100" spc="125" dirty="0">
                <a:latin typeface="Arial"/>
                <a:cs typeface="Arial"/>
              </a:rPr>
              <a:t> </a:t>
            </a:r>
            <a:r>
              <a:rPr sz="1100" dirty="0">
                <a:latin typeface="Arial"/>
                <a:cs typeface="Arial"/>
              </a:rPr>
              <a:t>des</a:t>
            </a:r>
            <a:r>
              <a:rPr sz="1100" spc="130" dirty="0">
                <a:latin typeface="Arial"/>
                <a:cs typeface="Arial"/>
              </a:rPr>
              <a:t> </a:t>
            </a:r>
            <a:r>
              <a:rPr sz="1100" dirty="0">
                <a:latin typeface="Arial"/>
                <a:cs typeface="Arial"/>
              </a:rPr>
              <a:t>parcelles</a:t>
            </a:r>
            <a:r>
              <a:rPr sz="1100" spc="130" dirty="0">
                <a:latin typeface="Arial"/>
                <a:cs typeface="Arial"/>
              </a:rPr>
              <a:t> </a:t>
            </a:r>
            <a:r>
              <a:rPr sz="1100" dirty="0">
                <a:latin typeface="Arial"/>
                <a:cs typeface="Arial"/>
              </a:rPr>
              <a:t>paysannes</a:t>
            </a:r>
            <a:r>
              <a:rPr sz="1100" spc="130" dirty="0">
                <a:latin typeface="Arial"/>
                <a:cs typeface="Arial"/>
              </a:rPr>
              <a:t> </a:t>
            </a:r>
            <a:r>
              <a:rPr sz="1100" dirty="0">
                <a:latin typeface="Arial"/>
                <a:cs typeface="Arial"/>
              </a:rPr>
              <a:t>dans</a:t>
            </a:r>
            <a:r>
              <a:rPr sz="1100" spc="130" dirty="0">
                <a:latin typeface="Arial"/>
                <a:cs typeface="Arial"/>
              </a:rPr>
              <a:t> </a:t>
            </a:r>
            <a:r>
              <a:rPr sz="1100" dirty="0">
                <a:latin typeface="Arial"/>
                <a:cs typeface="Arial"/>
              </a:rPr>
              <a:t>la</a:t>
            </a:r>
            <a:r>
              <a:rPr sz="1100" spc="125" dirty="0">
                <a:latin typeface="Arial"/>
                <a:cs typeface="Arial"/>
              </a:rPr>
              <a:t> </a:t>
            </a:r>
            <a:r>
              <a:rPr sz="1100" dirty="0">
                <a:latin typeface="Arial"/>
                <a:cs typeface="Arial"/>
              </a:rPr>
              <a:t>zone</a:t>
            </a:r>
            <a:r>
              <a:rPr sz="1100" spc="125" dirty="0">
                <a:latin typeface="Arial"/>
                <a:cs typeface="Arial"/>
              </a:rPr>
              <a:t> </a:t>
            </a:r>
            <a:r>
              <a:rPr sz="1100" dirty="0">
                <a:latin typeface="Arial"/>
                <a:cs typeface="Arial"/>
              </a:rPr>
              <a:t>de</a:t>
            </a:r>
            <a:r>
              <a:rPr sz="1100" spc="130" dirty="0">
                <a:latin typeface="Arial"/>
                <a:cs typeface="Arial"/>
              </a:rPr>
              <a:t> </a:t>
            </a:r>
            <a:r>
              <a:rPr sz="1100" dirty="0">
                <a:latin typeface="Arial"/>
                <a:cs typeface="Arial"/>
              </a:rPr>
              <a:t>Savane</a:t>
            </a:r>
            <a:r>
              <a:rPr sz="1100" spc="125" dirty="0">
                <a:latin typeface="Arial"/>
                <a:cs typeface="Arial"/>
              </a:rPr>
              <a:t> </a:t>
            </a:r>
            <a:r>
              <a:rPr sz="1100" dirty="0">
                <a:latin typeface="Arial"/>
                <a:cs typeface="Arial"/>
              </a:rPr>
              <a:t>Plate,</a:t>
            </a:r>
            <a:r>
              <a:rPr sz="1100" spc="130" dirty="0">
                <a:latin typeface="Arial"/>
                <a:cs typeface="Arial"/>
              </a:rPr>
              <a:t> </a:t>
            </a:r>
            <a:r>
              <a:rPr sz="1100" dirty="0">
                <a:latin typeface="Arial"/>
                <a:cs typeface="Arial"/>
              </a:rPr>
              <a:t>où</a:t>
            </a:r>
            <a:r>
              <a:rPr sz="1100" spc="125" dirty="0">
                <a:latin typeface="Arial"/>
                <a:cs typeface="Arial"/>
              </a:rPr>
              <a:t> </a:t>
            </a:r>
            <a:r>
              <a:rPr sz="1100" spc="-25" dirty="0">
                <a:latin typeface="Arial"/>
                <a:cs typeface="Arial"/>
              </a:rPr>
              <a:t>la </a:t>
            </a:r>
            <a:r>
              <a:rPr sz="1100" dirty="0">
                <a:latin typeface="Arial"/>
                <a:cs typeface="Arial"/>
              </a:rPr>
              <a:t>pluviométrie</a:t>
            </a:r>
            <a:r>
              <a:rPr sz="1100" spc="80" dirty="0">
                <a:latin typeface="Arial"/>
                <a:cs typeface="Arial"/>
              </a:rPr>
              <a:t> </a:t>
            </a:r>
            <a:r>
              <a:rPr sz="1100" dirty="0">
                <a:latin typeface="Arial"/>
                <a:cs typeface="Arial"/>
              </a:rPr>
              <a:t>est</a:t>
            </a:r>
            <a:r>
              <a:rPr sz="1100" spc="90" dirty="0">
                <a:latin typeface="Arial"/>
                <a:cs typeface="Arial"/>
              </a:rPr>
              <a:t> </a:t>
            </a:r>
            <a:r>
              <a:rPr sz="1100" dirty="0">
                <a:latin typeface="Arial"/>
                <a:cs typeface="Arial"/>
              </a:rPr>
              <a:t>inférieure</a:t>
            </a:r>
            <a:r>
              <a:rPr sz="1100" spc="85" dirty="0">
                <a:latin typeface="Arial"/>
                <a:cs typeface="Arial"/>
              </a:rPr>
              <a:t> </a:t>
            </a:r>
            <a:r>
              <a:rPr sz="1100" dirty="0">
                <a:latin typeface="Arial"/>
                <a:cs typeface="Arial"/>
              </a:rPr>
              <a:t>à</a:t>
            </a:r>
            <a:r>
              <a:rPr sz="1100" spc="85" dirty="0">
                <a:latin typeface="Arial"/>
                <a:cs typeface="Arial"/>
              </a:rPr>
              <a:t> </a:t>
            </a:r>
            <a:r>
              <a:rPr sz="1100" dirty="0">
                <a:latin typeface="Arial"/>
                <a:cs typeface="Arial"/>
              </a:rPr>
              <a:t>celle</a:t>
            </a:r>
            <a:r>
              <a:rPr sz="1100" spc="85"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la</a:t>
            </a:r>
            <a:r>
              <a:rPr sz="1100" spc="85" dirty="0">
                <a:latin typeface="Arial"/>
                <a:cs typeface="Arial"/>
              </a:rPr>
              <a:t> </a:t>
            </a:r>
            <a:r>
              <a:rPr sz="1100" dirty="0">
                <a:latin typeface="Arial"/>
                <a:cs typeface="Arial"/>
              </a:rPr>
              <a:t>zone</a:t>
            </a:r>
            <a:r>
              <a:rPr sz="1100" spc="85" dirty="0">
                <a:latin typeface="Arial"/>
                <a:cs typeface="Arial"/>
              </a:rPr>
              <a:t> </a:t>
            </a:r>
            <a:r>
              <a:rPr sz="1100" dirty="0">
                <a:latin typeface="Arial"/>
                <a:cs typeface="Arial"/>
              </a:rPr>
              <a:t>d’Abonet.</a:t>
            </a:r>
            <a:r>
              <a:rPr sz="1100" spc="90" dirty="0">
                <a:latin typeface="Arial"/>
                <a:cs typeface="Arial"/>
              </a:rPr>
              <a:t> </a:t>
            </a:r>
            <a:r>
              <a:rPr sz="1100" dirty="0">
                <a:latin typeface="Arial"/>
                <a:cs typeface="Arial"/>
              </a:rPr>
              <a:t>Ces</a:t>
            </a:r>
            <a:r>
              <a:rPr sz="1100" spc="70" dirty="0">
                <a:latin typeface="Arial"/>
                <a:cs typeface="Arial"/>
              </a:rPr>
              <a:t> </a:t>
            </a:r>
            <a:r>
              <a:rPr sz="1100" dirty="0">
                <a:latin typeface="Arial"/>
                <a:cs typeface="Arial"/>
              </a:rPr>
              <a:t>résultats</a:t>
            </a:r>
            <a:r>
              <a:rPr sz="1100" spc="75" dirty="0">
                <a:latin typeface="Arial"/>
                <a:cs typeface="Arial"/>
              </a:rPr>
              <a:t> </a:t>
            </a:r>
            <a:r>
              <a:rPr sz="1100" dirty="0">
                <a:latin typeface="Arial"/>
                <a:cs typeface="Arial"/>
              </a:rPr>
              <a:t>montrent</a:t>
            </a:r>
            <a:r>
              <a:rPr sz="1100" spc="90" dirty="0">
                <a:latin typeface="Arial"/>
                <a:cs typeface="Arial"/>
              </a:rPr>
              <a:t> </a:t>
            </a:r>
            <a:r>
              <a:rPr sz="1100" dirty="0">
                <a:latin typeface="Arial"/>
                <a:cs typeface="Arial"/>
              </a:rPr>
              <a:t>que</a:t>
            </a:r>
            <a:r>
              <a:rPr sz="1100" spc="85" dirty="0">
                <a:latin typeface="Arial"/>
                <a:cs typeface="Arial"/>
              </a:rPr>
              <a:t> </a:t>
            </a:r>
            <a:r>
              <a:rPr sz="1100" dirty="0">
                <a:latin typeface="Arial"/>
                <a:cs typeface="Arial"/>
              </a:rPr>
              <a:t>dans</a:t>
            </a:r>
            <a:r>
              <a:rPr sz="1100" spc="85" dirty="0">
                <a:latin typeface="Arial"/>
                <a:cs typeface="Arial"/>
              </a:rPr>
              <a:t> </a:t>
            </a:r>
            <a:r>
              <a:rPr sz="1100" spc="-25" dirty="0">
                <a:latin typeface="Arial"/>
                <a:cs typeface="Arial"/>
              </a:rPr>
              <a:t>la </a:t>
            </a:r>
            <a:r>
              <a:rPr sz="1100" dirty="0">
                <a:latin typeface="Arial"/>
                <a:cs typeface="Arial"/>
              </a:rPr>
              <a:t>zone</a:t>
            </a:r>
            <a:r>
              <a:rPr sz="1100" spc="-20" dirty="0">
                <a:latin typeface="Arial"/>
                <a:cs typeface="Arial"/>
              </a:rPr>
              <a:t> </a:t>
            </a:r>
            <a:r>
              <a:rPr sz="1100" dirty="0">
                <a:latin typeface="Arial"/>
                <a:cs typeface="Arial"/>
              </a:rPr>
              <a:t>d’Abonet,</a:t>
            </a:r>
            <a:r>
              <a:rPr sz="1100" spc="-15" dirty="0">
                <a:latin typeface="Arial"/>
                <a:cs typeface="Arial"/>
              </a:rPr>
              <a:t> </a:t>
            </a:r>
            <a:r>
              <a:rPr sz="1100" dirty="0">
                <a:latin typeface="Arial"/>
                <a:cs typeface="Arial"/>
              </a:rPr>
              <a:t>les</a:t>
            </a:r>
            <a:r>
              <a:rPr sz="1100" spc="-35" dirty="0">
                <a:latin typeface="Arial"/>
                <a:cs typeface="Arial"/>
              </a:rPr>
              <a:t> </a:t>
            </a:r>
            <a:r>
              <a:rPr sz="1100" dirty="0">
                <a:latin typeface="Arial"/>
                <a:cs typeface="Arial"/>
              </a:rPr>
              <a:t>agriculteurs</a:t>
            </a:r>
            <a:r>
              <a:rPr sz="1100" spc="-20" dirty="0">
                <a:latin typeface="Arial"/>
                <a:cs typeface="Arial"/>
              </a:rPr>
              <a:t> </a:t>
            </a:r>
            <a:r>
              <a:rPr sz="1100" dirty="0">
                <a:latin typeface="Arial"/>
                <a:cs typeface="Arial"/>
              </a:rPr>
              <a:t>pourraient</a:t>
            </a:r>
            <a:r>
              <a:rPr sz="1100" spc="-20" dirty="0">
                <a:latin typeface="Arial"/>
                <a:cs typeface="Arial"/>
              </a:rPr>
              <a:t> </a:t>
            </a:r>
            <a:r>
              <a:rPr sz="1100" dirty="0">
                <a:latin typeface="Arial"/>
                <a:cs typeface="Arial"/>
              </a:rPr>
              <a:t>diversifier</a:t>
            </a:r>
            <a:r>
              <a:rPr sz="1100" spc="-15" dirty="0">
                <a:latin typeface="Arial"/>
                <a:cs typeface="Arial"/>
              </a:rPr>
              <a:t> </a:t>
            </a:r>
            <a:r>
              <a:rPr sz="1100" dirty="0">
                <a:latin typeface="Arial"/>
                <a:cs typeface="Arial"/>
              </a:rPr>
              <a:t>les</a:t>
            </a:r>
            <a:r>
              <a:rPr sz="1100" spc="-20" dirty="0">
                <a:latin typeface="Arial"/>
                <a:cs typeface="Arial"/>
              </a:rPr>
              <a:t> </a:t>
            </a:r>
            <a:r>
              <a:rPr sz="1100" dirty="0">
                <a:latin typeface="Arial"/>
                <a:cs typeface="Arial"/>
              </a:rPr>
              <a:t>boisements</a:t>
            </a:r>
            <a:r>
              <a:rPr sz="1100" spc="-35" dirty="0">
                <a:latin typeface="Arial"/>
                <a:cs typeface="Arial"/>
              </a:rPr>
              <a:t> </a:t>
            </a:r>
            <a:r>
              <a:rPr sz="1100" dirty="0">
                <a:latin typeface="Arial"/>
                <a:cs typeface="Arial"/>
              </a:rPr>
              <a:t>actuels</a:t>
            </a:r>
            <a:r>
              <a:rPr sz="1100" spc="-20"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gros</a:t>
            </a:r>
            <a:r>
              <a:rPr sz="1100" spc="-20" dirty="0">
                <a:latin typeface="Arial"/>
                <a:cs typeface="Arial"/>
              </a:rPr>
              <a:t> </a:t>
            </a:r>
            <a:r>
              <a:rPr sz="1100" dirty="0">
                <a:latin typeface="Arial"/>
                <a:cs typeface="Arial"/>
              </a:rPr>
              <a:t>delin,</a:t>
            </a:r>
            <a:r>
              <a:rPr sz="1100" spc="-30" dirty="0">
                <a:latin typeface="Arial"/>
                <a:cs typeface="Arial"/>
              </a:rPr>
              <a:t> </a:t>
            </a:r>
            <a:r>
              <a:rPr sz="1100" spc="-25" dirty="0">
                <a:latin typeface="Arial"/>
                <a:cs typeface="Arial"/>
              </a:rPr>
              <a:t>en </a:t>
            </a:r>
            <a:r>
              <a:rPr sz="1100" dirty="0">
                <a:latin typeface="Arial"/>
                <a:cs typeface="Arial"/>
              </a:rPr>
              <a:t>introduisant</a:t>
            </a:r>
            <a:r>
              <a:rPr sz="1100" spc="-40"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espèces</a:t>
            </a:r>
            <a:r>
              <a:rPr sz="1100" spc="-40" dirty="0">
                <a:latin typeface="Arial"/>
                <a:cs typeface="Arial"/>
              </a:rPr>
              <a:t> </a:t>
            </a:r>
            <a:r>
              <a:rPr sz="1100" dirty="0">
                <a:latin typeface="Arial"/>
                <a:cs typeface="Arial"/>
              </a:rPr>
              <a:t>forestières</a:t>
            </a:r>
            <a:r>
              <a:rPr sz="1100" spc="-30" dirty="0">
                <a:latin typeface="Arial"/>
                <a:cs typeface="Arial"/>
              </a:rPr>
              <a:t> </a:t>
            </a:r>
            <a:r>
              <a:rPr sz="1100" dirty="0">
                <a:latin typeface="Arial"/>
                <a:cs typeface="Arial"/>
              </a:rPr>
              <a:t>plus</a:t>
            </a:r>
            <a:r>
              <a:rPr sz="1100" spc="-30" dirty="0">
                <a:latin typeface="Arial"/>
                <a:cs typeface="Arial"/>
              </a:rPr>
              <a:t> </a:t>
            </a:r>
            <a:r>
              <a:rPr sz="1100" dirty="0">
                <a:latin typeface="Arial"/>
                <a:cs typeface="Arial"/>
              </a:rPr>
              <a:t>nobles,</a:t>
            </a:r>
            <a:r>
              <a:rPr sz="1100" spc="-35" dirty="0">
                <a:latin typeface="Arial"/>
                <a:cs typeface="Arial"/>
              </a:rPr>
              <a:t> </a:t>
            </a:r>
            <a:r>
              <a:rPr sz="1100" dirty="0">
                <a:latin typeface="Arial"/>
                <a:cs typeface="Arial"/>
              </a:rPr>
              <a:t>ayant</a:t>
            </a:r>
            <a:r>
              <a:rPr sz="1100" spc="-30" dirty="0">
                <a:latin typeface="Arial"/>
                <a:cs typeface="Arial"/>
              </a:rPr>
              <a:t> </a:t>
            </a:r>
            <a:r>
              <a:rPr sz="1100" dirty="0">
                <a:latin typeface="Arial"/>
                <a:cs typeface="Arial"/>
              </a:rPr>
              <a:t>une</a:t>
            </a:r>
            <a:r>
              <a:rPr sz="1100" spc="-40" dirty="0">
                <a:latin typeface="Arial"/>
                <a:cs typeface="Arial"/>
              </a:rPr>
              <a:t> </a:t>
            </a:r>
            <a:r>
              <a:rPr sz="1100" dirty="0">
                <a:latin typeface="Arial"/>
                <a:cs typeface="Arial"/>
              </a:rPr>
              <a:t>croissance</a:t>
            </a:r>
            <a:r>
              <a:rPr sz="1100" spc="-40" dirty="0">
                <a:latin typeface="Arial"/>
                <a:cs typeface="Arial"/>
              </a:rPr>
              <a:t> </a:t>
            </a:r>
            <a:r>
              <a:rPr sz="1100" spc="-10" dirty="0">
                <a:latin typeface="Arial"/>
                <a:cs typeface="Arial"/>
              </a:rPr>
              <a:t>rapide.</a:t>
            </a:r>
            <a:endParaRPr sz="1100" dirty="0">
              <a:latin typeface="Arial"/>
              <a:cs typeface="Arial"/>
            </a:endParaRPr>
          </a:p>
          <a:p>
            <a:pPr marL="12700" algn="just">
              <a:lnSpc>
                <a:spcPct val="100000"/>
              </a:lnSpc>
              <a:spcBef>
                <a:spcPts val="1140"/>
              </a:spcBef>
            </a:pPr>
            <a:r>
              <a:rPr sz="1100" b="1" i="1" spc="-10" dirty="0">
                <a:solidFill>
                  <a:srgbClr val="4F81BC"/>
                </a:solidFill>
                <a:latin typeface="Cambria"/>
                <a:cs typeface="Cambria"/>
              </a:rPr>
              <a:t>Difficultés</a:t>
            </a:r>
            <a:r>
              <a:rPr sz="1100" b="1" i="1" spc="45" dirty="0">
                <a:solidFill>
                  <a:srgbClr val="4F81BC"/>
                </a:solidFill>
                <a:latin typeface="Cambria"/>
                <a:cs typeface="Cambria"/>
              </a:rPr>
              <a:t> </a:t>
            </a:r>
            <a:r>
              <a:rPr sz="1100" b="1" i="1" spc="-10" dirty="0">
                <a:solidFill>
                  <a:srgbClr val="4F81BC"/>
                </a:solidFill>
                <a:latin typeface="Cambria"/>
                <a:cs typeface="Cambria"/>
              </a:rPr>
              <a:t>rencontrées</a:t>
            </a:r>
            <a:endParaRPr sz="1100" dirty="0">
              <a:latin typeface="Cambria"/>
              <a:cs typeface="Cambria"/>
            </a:endParaRPr>
          </a:p>
          <a:p>
            <a:pPr marL="12700" marR="6985" indent="120014" algn="just">
              <a:lnSpc>
                <a:spcPct val="110500"/>
              </a:lnSpc>
              <a:spcBef>
                <a:spcPts val="5"/>
              </a:spcBef>
              <a:buChar char="-"/>
              <a:tabLst>
                <a:tab pos="132715" algn="l"/>
              </a:tabLst>
            </a:pPr>
            <a:r>
              <a:rPr sz="1100" dirty="0">
                <a:latin typeface="Arial"/>
                <a:cs typeface="Arial"/>
              </a:rPr>
              <a:t>Durant</a:t>
            </a:r>
            <a:r>
              <a:rPr sz="1100" spc="235" dirty="0">
                <a:latin typeface="Arial"/>
                <a:cs typeface="Arial"/>
              </a:rPr>
              <a:t> </a:t>
            </a:r>
            <a:r>
              <a:rPr sz="1100" dirty="0">
                <a:latin typeface="Arial"/>
                <a:cs typeface="Arial"/>
              </a:rPr>
              <a:t>le</a:t>
            </a:r>
            <a:r>
              <a:rPr sz="1100" spc="250" dirty="0">
                <a:latin typeface="Arial"/>
                <a:cs typeface="Arial"/>
              </a:rPr>
              <a:t> </a:t>
            </a:r>
            <a:r>
              <a:rPr sz="1100" dirty="0">
                <a:latin typeface="Arial"/>
                <a:cs typeface="Arial"/>
              </a:rPr>
              <a:t>stage</a:t>
            </a:r>
            <a:r>
              <a:rPr sz="1100" spc="250" dirty="0">
                <a:latin typeface="Arial"/>
                <a:cs typeface="Arial"/>
              </a:rPr>
              <a:t> </a:t>
            </a:r>
            <a:r>
              <a:rPr sz="1100" dirty="0">
                <a:latin typeface="Arial"/>
                <a:cs typeface="Arial"/>
              </a:rPr>
              <a:t>de</a:t>
            </a:r>
            <a:r>
              <a:rPr sz="1100" spc="240" dirty="0">
                <a:latin typeface="Arial"/>
                <a:cs typeface="Arial"/>
              </a:rPr>
              <a:t> </a:t>
            </a:r>
            <a:r>
              <a:rPr sz="1100" dirty="0">
                <a:latin typeface="Arial"/>
                <a:cs typeface="Arial"/>
              </a:rPr>
              <a:t>juin</a:t>
            </a:r>
            <a:r>
              <a:rPr sz="1100" spc="250" dirty="0">
                <a:latin typeface="Arial"/>
                <a:cs typeface="Arial"/>
              </a:rPr>
              <a:t> </a:t>
            </a:r>
            <a:r>
              <a:rPr sz="1100" dirty="0">
                <a:latin typeface="Arial"/>
                <a:cs typeface="Arial"/>
              </a:rPr>
              <a:t>2015,</a:t>
            </a:r>
            <a:r>
              <a:rPr sz="1100" spc="260" dirty="0">
                <a:latin typeface="Arial"/>
                <a:cs typeface="Arial"/>
              </a:rPr>
              <a:t> </a:t>
            </a:r>
            <a:r>
              <a:rPr sz="1100" dirty="0">
                <a:latin typeface="Arial"/>
                <a:cs typeface="Arial"/>
              </a:rPr>
              <a:t>plusieurs</a:t>
            </a:r>
            <a:r>
              <a:rPr sz="1100" spc="254" dirty="0">
                <a:latin typeface="Arial"/>
                <a:cs typeface="Arial"/>
              </a:rPr>
              <a:t> </a:t>
            </a:r>
            <a:r>
              <a:rPr sz="1100" dirty="0">
                <a:latin typeface="Arial"/>
                <a:cs typeface="Arial"/>
              </a:rPr>
              <a:t>visites</a:t>
            </a:r>
            <a:r>
              <a:rPr sz="1100" spc="254" dirty="0">
                <a:latin typeface="Arial"/>
                <a:cs typeface="Arial"/>
              </a:rPr>
              <a:t> </a:t>
            </a:r>
            <a:r>
              <a:rPr sz="1100" dirty="0">
                <a:latin typeface="Arial"/>
                <a:cs typeface="Arial"/>
              </a:rPr>
              <a:t>de</a:t>
            </a:r>
            <a:r>
              <a:rPr sz="1100" spc="250" dirty="0">
                <a:latin typeface="Arial"/>
                <a:cs typeface="Arial"/>
              </a:rPr>
              <a:t> </a:t>
            </a:r>
            <a:r>
              <a:rPr sz="1100" dirty="0">
                <a:latin typeface="Arial"/>
                <a:cs typeface="Arial"/>
              </a:rPr>
              <a:t>terrain</a:t>
            </a:r>
            <a:r>
              <a:rPr sz="1100" spc="250" dirty="0">
                <a:latin typeface="Arial"/>
                <a:cs typeface="Arial"/>
              </a:rPr>
              <a:t> </a:t>
            </a:r>
            <a:r>
              <a:rPr sz="1100" dirty="0">
                <a:latin typeface="Arial"/>
                <a:cs typeface="Arial"/>
              </a:rPr>
              <a:t>ont</a:t>
            </a:r>
            <a:r>
              <a:rPr sz="1100" spc="245" dirty="0">
                <a:latin typeface="Arial"/>
                <a:cs typeface="Arial"/>
              </a:rPr>
              <a:t> </a:t>
            </a:r>
            <a:r>
              <a:rPr sz="1100" dirty="0">
                <a:latin typeface="Arial"/>
                <a:cs typeface="Arial"/>
              </a:rPr>
              <a:t>été</a:t>
            </a:r>
            <a:r>
              <a:rPr sz="1100" spc="254" dirty="0">
                <a:latin typeface="Arial"/>
                <a:cs typeface="Arial"/>
              </a:rPr>
              <a:t> </a:t>
            </a:r>
            <a:r>
              <a:rPr sz="1100" dirty="0">
                <a:latin typeface="Arial"/>
                <a:cs typeface="Arial"/>
              </a:rPr>
              <a:t>effectuées</a:t>
            </a:r>
            <a:r>
              <a:rPr sz="1100" spc="250" dirty="0">
                <a:latin typeface="Arial"/>
                <a:cs typeface="Arial"/>
              </a:rPr>
              <a:t> </a:t>
            </a:r>
            <a:r>
              <a:rPr sz="1100" dirty="0">
                <a:latin typeface="Arial"/>
                <a:cs typeface="Arial"/>
              </a:rPr>
              <a:t>avec</a:t>
            </a:r>
            <a:r>
              <a:rPr sz="1100" spc="245" dirty="0">
                <a:latin typeface="Arial"/>
                <a:cs typeface="Arial"/>
              </a:rPr>
              <a:t> </a:t>
            </a:r>
            <a:r>
              <a:rPr sz="1100" spc="-25" dirty="0">
                <a:latin typeface="Arial"/>
                <a:cs typeface="Arial"/>
              </a:rPr>
              <a:t>les </a:t>
            </a:r>
            <a:r>
              <a:rPr sz="1100" dirty="0">
                <a:latin typeface="Arial"/>
                <a:cs typeface="Arial"/>
              </a:rPr>
              <a:t>stagiaires</a:t>
            </a:r>
            <a:r>
              <a:rPr sz="1100" spc="35"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firmes,</a:t>
            </a:r>
            <a:r>
              <a:rPr sz="1100" spc="40" dirty="0">
                <a:latin typeface="Arial"/>
                <a:cs typeface="Arial"/>
              </a:rPr>
              <a:t> </a:t>
            </a:r>
            <a:r>
              <a:rPr sz="1100" dirty="0">
                <a:latin typeface="Arial"/>
                <a:cs typeface="Arial"/>
              </a:rPr>
              <a:t>ce</a:t>
            </a:r>
            <a:r>
              <a:rPr sz="1100" spc="30" dirty="0">
                <a:latin typeface="Arial"/>
                <a:cs typeface="Arial"/>
              </a:rPr>
              <a:t> </a:t>
            </a:r>
            <a:r>
              <a:rPr sz="1100" dirty="0">
                <a:latin typeface="Arial"/>
                <a:cs typeface="Arial"/>
              </a:rPr>
              <a:t>qui</a:t>
            </a:r>
            <a:r>
              <a:rPr sz="1100" spc="30" dirty="0">
                <a:latin typeface="Arial"/>
                <a:cs typeface="Arial"/>
              </a:rPr>
              <a:t> </a:t>
            </a:r>
            <a:r>
              <a:rPr sz="1100" dirty="0">
                <a:latin typeface="Arial"/>
                <a:cs typeface="Arial"/>
              </a:rPr>
              <a:t>a</a:t>
            </a:r>
            <a:r>
              <a:rPr sz="1100" spc="35" dirty="0">
                <a:latin typeface="Arial"/>
                <a:cs typeface="Arial"/>
              </a:rPr>
              <a:t> </a:t>
            </a:r>
            <a:r>
              <a:rPr sz="1100" dirty="0">
                <a:latin typeface="Arial"/>
                <a:cs typeface="Arial"/>
              </a:rPr>
              <a:t>conduit</a:t>
            </a:r>
            <a:r>
              <a:rPr sz="1100" spc="40" dirty="0">
                <a:latin typeface="Arial"/>
                <a:cs typeface="Arial"/>
              </a:rPr>
              <a:t> </a:t>
            </a:r>
            <a:r>
              <a:rPr sz="1100" dirty="0">
                <a:latin typeface="Arial"/>
                <a:cs typeface="Arial"/>
              </a:rPr>
              <a:t>au</a:t>
            </a:r>
            <a:r>
              <a:rPr sz="1100" spc="40" dirty="0">
                <a:latin typeface="Arial"/>
                <a:cs typeface="Arial"/>
              </a:rPr>
              <a:t> </a:t>
            </a:r>
            <a:r>
              <a:rPr sz="1100" dirty="0">
                <a:latin typeface="Arial"/>
                <a:cs typeface="Arial"/>
              </a:rPr>
              <a:t>choix</a:t>
            </a:r>
            <a:r>
              <a:rPr sz="1100" spc="40"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faire</a:t>
            </a:r>
            <a:r>
              <a:rPr sz="1100" spc="35" dirty="0">
                <a:latin typeface="Arial"/>
                <a:cs typeface="Arial"/>
              </a:rPr>
              <a:t> </a:t>
            </a:r>
            <a:r>
              <a:rPr sz="1100" dirty="0">
                <a:latin typeface="Arial"/>
                <a:cs typeface="Arial"/>
              </a:rPr>
              <a:t>des</a:t>
            </a:r>
            <a:r>
              <a:rPr sz="1100" spc="40" dirty="0">
                <a:latin typeface="Arial"/>
                <a:cs typeface="Arial"/>
              </a:rPr>
              <a:t> </a:t>
            </a:r>
            <a:r>
              <a:rPr sz="1100" dirty="0">
                <a:latin typeface="Arial"/>
                <a:cs typeface="Arial"/>
              </a:rPr>
              <a:t>aménagements</a:t>
            </a:r>
            <a:r>
              <a:rPr sz="1100" spc="45" dirty="0">
                <a:latin typeface="Arial"/>
                <a:cs typeface="Arial"/>
              </a:rPr>
              <a:t> </a:t>
            </a:r>
            <a:r>
              <a:rPr sz="1100" dirty="0">
                <a:latin typeface="Arial"/>
                <a:cs typeface="Arial"/>
              </a:rPr>
              <a:t>biologiques</a:t>
            </a:r>
            <a:r>
              <a:rPr sz="1100" spc="35" dirty="0">
                <a:latin typeface="Arial"/>
                <a:cs typeface="Arial"/>
              </a:rPr>
              <a:t> </a:t>
            </a:r>
            <a:r>
              <a:rPr sz="1100" spc="-25" dirty="0">
                <a:latin typeface="Arial"/>
                <a:cs typeface="Arial"/>
              </a:rPr>
              <a:t>sur </a:t>
            </a:r>
            <a:r>
              <a:rPr sz="1100" dirty="0">
                <a:latin typeface="Arial"/>
                <a:cs typeface="Arial"/>
              </a:rPr>
              <a:t>les</a:t>
            </a:r>
            <a:r>
              <a:rPr sz="1100" spc="140" dirty="0">
                <a:latin typeface="Arial"/>
                <a:cs typeface="Arial"/>
              </a:rPr>
              <a:t> </a:t>
            </a:r>
            <a:r>
              <a:rPr sz="1100" dirty="0">
                <a:latin typeface="Arial"/>
                <a:cs typeface="Arial"/>
              </a:rPr>
              <a:t>parcelles,</a:t>
            </a:r>
            <a:r>
              <a:rPr sz="1100" spc="150" dirty="0">
                <a:latin typeface="Arial"/>
                <a:cs typeface="Arial"/>
              </a:rPr>
              <a:t> </a:t>
            </a:r>
            <a:r>
              <a:rPr sz="1100" dirty="0">
                <a:latin typeface="Arial"/>
                <a:cs typeface="Arial"/>
              </a:rPr>
              <a:t>dans</a:t>
            </a:r>
            <a:r>
              <a:rPr sz="1100" spc="130" dirty="0">
                <a:latin typeface="Arial"/>
                <a:cs typeface="Arial"/>
              </a:rPr>
              <a:t> </a:t>
            </a:r>
            <a:r>
              <a:rPr sz="1100" dirty="0">
                <a:latin typeface="Arial"/>
                <a:cs typeface="Arial"/>
              </a:rPr>
              <a:t>les</a:t>
            </a:r>
            <a:r>
              <a:rPr sz="1100" spc="145" dirty="0">
                <a:latin typeface="Arial"/>
                <a:cs typeface="Arial"/>
              </a:rPr>
              <a:t> </a:t>
            </a:r>
            <a:r>
              <a:rPr sz="1100" dirty="0">
                <a:latin typeface="Arial"/>
                <a:cs typeface="Arial"/>
              </a:rPr>
              <a:t>ravines</a:t>
            </a:r>
            <a:r>
              <a:rPr sz="1100" spc="140" dirty="0">
                <a:latin typeface="Arial"/>
                <a:cs typeface="Arial"/>
              </a:rPr>
              <a:t> </a:t>
            </a:r>
            <a:r>
              <a:rPr sz="1100" dirty="0">
                <a:latin typeface="Arial"/>
                <a:cs typeface="Arial"/>
              </a:rPr>
              <a:t>et</a:t>
            </a:r>
            <a:r>
              <a:rPr sz="1100" spc="150" dirty="0">
                <a:latin typeface="Arial"/>
                <a:cs typeface="Arial"/>
              </a:rPr>
              <a:t> </a:t>
            </a:r>
            <a:r>
              <a:rPr sz="1100" dirty="0">
                <a:latin typeface="Arial"/>
                <a:cs typeface="Arial"/>
              </a:rPr>
              <a:t>dans</a:t>
            </a:r>
            <a:r>
              <a:rPr sz="1100" spc="130" dirty="0">
                <a:latin typeface="Arial"/>
                <a:cs typeface="Arial"/>
              </a:rPr>
              <a:t> </a:t>
            </a:r>
            <a:r>
              <a:rPr sz="1100" dirty="0">
                <a:latin typeface="Arial"/>
                <a:cs typeface="Arial"/>
              </a:rPr>
              <a:t>le</a:t>
            </a:r>
            <a:r>
              <a:rPr sz="1100" spc="145" dirty="0">
                <a:latin typeface="Arial"/>
                <a:cs typeface="Arial"/>
              </a:rPr>
              <a:t> </a:t>
            </a:r>
            <a:r>
              <a:rPr sz="1100" dirty="0">
                <a:latin typeface="Arial"/>
                <a:cs typeface="Arial"/>
              </a:rPr>
              <a:t>lakou</a:t>
            </a:r>
            <a:r>
              <a:rPr sz="1100" spc="130" dirty="0">
                <a:latin typeface="Arial"/>
                <a:cs typeface="Arial"/>
              </a:rPr>
              <a:t> </a:t>
            </a:r>
            <a:r>
              <a:rPr sz="1100" dirty="0">
                <a:latin typeface="Arial"/>
                <a:cs typeface="Arial"/>
              </a:rPr>
              <a:t>de</a:t>
            </a:r>
            <a:r>
              <a:rPr sz="1100" spc="135" dirty="0">
                <a:latin typeface="Arial"/>
                <a:cs typeface="Arial"/>
              </a:rPr>
              <a:t> </a:t>
            </a:r>
            <a:r>
              <a:rPr sz="1100" dirty="0">
                <a:latin typeface="Arial"/>
                <a:cs typeface="Arial"/>
              </a:rPr>
              <a:t>Posel</a:t>
            </a:r>
            <a:r>
              <a:rPr sz="1100" spc="140" dirty="0">
                <a:latin typeface="Arial"/>
                <a:cs typeface="Arial"/>
              </a:rPr>
              <a:t> </a:t>
            </a:r>
            <a:r>
              <a:rPr sz="1100" dirty="0">
                <a:latin typeface="Arial"/>
                <a:cs typeface="Arial"/>
              </a:rPr>
              <a:t>Antoine</a:t>
            </a:r>
            <a:r>
              <a:rPr sz="1100" spc="140" dirty="0">
                <a:latin typeface="Arial"/>
                <a:cs typeface="Arial"/>
              </a:rPr>
              <a:t> </a:t>
            </a:r>
            <a:r>
              <a:rPr sz="1100" dirty="0">
                <a:latin typeface="Arial"/>
                <a:cs typeface="Arial"/>
              </a:rPr>
              <a:t>dans</a:t>
            </a:r>
            <a:r>
              <a:rPr sz="1100" spc="130" dirty="0">
                <a:latin typeface="Arial"/>
                <a:cs typeface="Arial"/>
              </a:rPr>
              <a:t> </a:t>
            </a:r>
            <a:r>
              <a:rPr sz="1100" dirty="0">
                <a:latin typeface="Arial"/>
                <a:cs typeface="Arial"/>
              </a:rPr>
              <a:t>la</a:t>
            </a:r>
            <a:r>
              <a:rPr sz="1100" spc="145" dirty="0">
                <a:latin typeface="Arial"/>
                <a:cs typeface="Arial"/>
              </a:rPr>
              <a:t> </a:t>
            </a:r>
            <a:r>
              <a:rPr sz="1100" dirty="0">
                <a:latin typeface="Arial"/>
                <a:cs typeface="Arial"/>
              </a:rPr>
              <a:t>zone</a:t>
            </a:r>
            <a:r>
              <a:rPr sz="1100" spc="140" dirty="0">
                <a:latin typeface="Arial"/>
                <a:cs typeface="Arial"/>
              </a:rPr>
              <a:t> </a:t>
            </a:r>
            <a:r>
              <a:rPr sz="1100" spc="-10" dirty="0">
                <a:latin typeface="Arial"/>
                <a:cs typeface="Arial"/>
              </a:rPr>
              <a:t>d’Abonet. </a:t>
            </a:r>
            <a:r>
              <a:rPr sz="1100" dirty="0">
                <a:latin typeface="Arial"/>
                <a:cs typeface="Arial"/>
              </a:rPr>
              <a:t>Mais</a:t>
            </a:r>
            <a:r>
              <a:rPr sz="1100" spc="25" dirty="0">
                <a:latin typeface="Arial"/>
                <a:cs typeface="Arial"/>
              </a:rPr>
              <a:t> </a:t>
            </a:r>
            <a:r>
              <a:rPr sz="1100" dirty="0">
                <a:latin typeface="Arial"/>
                <a:cs typeface="Arial"/>
              </a:rPr>
              <a:t>les techniciens</a:t>
            </a:r>
            <a:r>
              <a:rPr sz="1100" spc="25" dirty="0">
                <a:latin typeface="Arial"/>
                <a:cs typeface="Arial"/>
              </a:rPr>
              <a:t> </a:t>
            </a:r>
            <a:r>
              <a:rPr sz="1100" dirty="0">
                <a:latin typeface="Arial"/>
                <a:cs typeface="Arial"/>
              </a:rPr>
              <a:t>aménagistes</a:t>
            </a:r>
            <a:r>
              <a:rPr sz="1100" spc="10"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ces</a:t>
            </a:r>
            <a:r>
              <a:rPr sz="1100" spc="15" dirty="0">
                <a:latin typeface="Arial"/>
                <a:cs typeface="Arial"/>
              </a:rPr>
              <a:t> </a:t>
            </a:r>
            <a:r>
              <a:rPr sz="1100" dirty="0">
                <a:latin typeface="Arial"/>
                <a:cs typeface="Arial"/>
              </a:rPr>
              <a:t>firmes n’ont</a:t>
            </a:r>
            <a:r>
              <a:rPr sz="1100" spc="30" dirty="0">
                <a:latin typeface="Arial"/>
                <a:cs typeface="Arial"/>
              </a:rPr>
              <a:t> </a:t>
            </a:r>
            <a:r>
              <a:rPr sz="1100" dirty="0">
                <a:latin typeface="Arial"/>
                <a:cs typeface="Arial"/>
              </a:rPr>
              <a:t>pas</a:t>
            </a:r>
            <a:r>
              <a:rPr sz="1100" spc="15" dirty="0">
                <a:latin typeface="Arial"/>
                <a:cs typeface="Arial"/>
              </a:rPr>
              <a:t> </a:t>
            </a:r>
            <a:r>
              <a:rPr sz="1100" dirty="0">
                <a:latin typeface="Arial"/>
                <a:cs typeface="Arial"/>
              </a:rPr>
              <a:t>pu</a:t>
            </a:r>
            <a:r>
              <a:rPr sz="1100" spc="10" dirty="0">
                <a:latin typeface="Arial"/>
                <a:cs typeface="Arial"/>
              </a:rPr>
              <a:t> </a:t>
            </a:r>
            <a:r>
              <a:rPr sz="1100" dirty="0">
                <a:latin typeface="Arial"/>
                <a:cs typeface="Arial"/>
              </a:rPr>
              <a:t>être</a:t>
            </a:r>
            <a:r>
              <a:rPr sz="1100" spc="5" dirty="0">
                <a:latin typeface="Arial"/>
                <a:cs typeface="Arial"/>
              </a:rPr>
              <a:t> </a:t>
            </a:r>
            <a:r>
              <a:rPr sz="1100" dirty="0">
                <a:latin typeface="Arial"/>
                <a:cs typeface="Arial"/>
              </a:rPr>
              <a:t>mobilisés</a:t>
            </a:r>
            <a:r>
              <a:rPr sz="1100" spc="25" dirty="0">
                <a:latin typeface="Arial"/>
                <a:cs typeface="Arial"/>
              </a:rPr>
              <a:t> </a:t>
            </a:r>
            <a:r>
              <a:rPr sz="1100" dirty="0">
                <a:latin typeface="Arial"/>
                <a:cs typeface="Arial"/>
              </a:rPr>
              <a:t>pour</a:t>
            </a:r>
            <a:r>
              <a:rPr sz="1100" spc="20" dirty="0">
                <a:latin typeface="Arial"/>
                <a:cs typeface="Arial"/>
              </a:rPr>
              <a:t> </a:t>
            </a:r>
            <a:r>
              <a:rPr sz="1100" dirty="0">
                <a:latin typeface="Arial"/>
                <a:cs typeface="Arial"/>
              </a:rPr>
              <a:t>réaliser</a:t>
            </a:r>
            <a:r>
              <a:rPr sz="1100" spc="15" dirty="0">
                <a:latin typeface="Arial"/>
                <a:cs typeface="Arial"/>
              </a:rPr>
              <a:t> </a:t>
            </a:r>
            <a:r>
              <a:rPr sz="1100" spc="-25" dirty="0">
                <a:latin typeface="Arial"/>
                <a:cs typeface="Arial"/>
              </a:rPr>
              <a:t>les </a:t>
            </a:r>
            <a:r>
              <a:rPr sz="1100" dirty="0">
                <a:latin typeface="Arial"/>
                <a:cs typeface="Arial"/>
              </a:rPr>
              <a:t>plantations</a:t>
            </a:r>
            <a:r>
              <a:rPr sz="1100" spc="-2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les</a:t>
            </a:r>
            <a:r>
              <a:rPr sz="1100" spc="-30" dirty="0">
                <a:latin typeface="Arial"/>
                <a:cs typeface="Arial"/>
              </a:rPr>
              <a:t> </a:t>
            </a:r>
            <a:r>
              <a:rPr sz="1100" dirty="0">
                <a:latin typeface="Arial"/>
                <a:cs typeface="Arial"/>
              </a:rPr>
              <a:t>greffages</a:t>
            </a:r>
            <a:r>
              <a:rPr sz="1100" spc="-25" dirty="0">
                <a:latin typeface="Arial"/>
                <a:cs typeface="Arial"/>
              </a:rPr>
              <a:t> </a:t>
            </a:r>
            <a:r>
              <a:rPr sz="1100" dirty="0">
                <a:latin typeface="Arial"/>
                <a:cs typeface="Arial"/>
              </a:rPr>
              <a:t>dans</a:t>
            </a:r>
            <a:r>
              <a:rPr sz="1100" spc="-20" dirty="0">
                <a:latin typeface="Arial"/>
                <a:cs typeface="Arial"/>
              </a:rPr>
              <a:t> </a:t>
            </a:r>
            <a:r>
              <a:rPr sz="1100" dirty="0">
                <a:latin typeface="Arial"/>
                <a:cs typeface="Arial"/>
              </a:rPr>
              <a:t>la</a:t>
            </a:r>
            <a:r>
              <a:rPr sz="1100" spc="-40" dirty="0">
                <a:latin typeface="Arial"/>
                <a:cs typeface="Arial"/>
              </a:rPr>
              <a:t> </a:t>
            </a:r>
            <a:r>
              <a:rPr sz="1100" dirty="0">
                <a:latin typeface="Arial"/>
                <a:cs typeface="Arial"/>
              </a:rPr>
              <a:t>zone</a:t>
            </a:r>
            <a:r>
              <a:rPr sz="1100" spc="-20" dirty="0">
                <a:latin typeface="Arial"/>
                <a:cs typeface="Arial"/>
              </a:rPr>
              <a:t> </a:t>
            </a:r>
            <a:r>
              <a:rPr sz="1100" dirty="0">
                <a:latin typeface="Arial"/>
                <a:cs typeface="Arial"/>
              </a:rPr>
              <a:t>pilote</a:t>
            </a:r>
            <a:r>
              <a:rPr sz="1100" spc="-35" dirty="0">
                <a:latin typeface="Arial"/>
                <a:cs typeface="Arial"/>
              </a:rPr>
              <a:t> </a:t>
            </a:r>
            <a:r>
              <a:rPr sz="1100" spc="-10" dirty="0">
                <a:latin typeface="Arial"/>
                <a:cs typeface="Arial"/>
              </a:rPr>
              <a:t>d’Abonet.</a:t>
            </a:r>
            <a:endParaRPr sz="1100" dirty="0">
              <a:latin typeface="Arial"/>
              <a:cs typeface="Arial"/>
            </a:endParaRPr>
          </a:p>
          <a:p>
            <a:pPr marL="12700" marR="6350" indent="95885" algn="just">
              <a:lnSpc>
                <a:spcPct val="110600"/>
              </a:lnSpc>
              <a:spcBef>
                <a:spcPts val="980"/>
              </a:spcBef>
              <a:buChar char="-"/>
              <a:tabLst>
                <a:tab pos="108585" algn="l"/>
              </a:tabLst>
            </a:pPr>
            <a:r>
              <a:rPr sz="1100" dirty="0">
                <a:latin typeface="Arial"/>
                <a:cs typeface="Arial"/>
              </a:rPr>
              <a:t>Autre</a:t>
            </a:r>
            <a:r>
              <a:rPr sz="1100" spc="55" dirty="0">
                <a:latin typeface="Arial"/>
                <a:cs typeface="Arial"/>
              </a:rPr>
              <a:t> </a:t>
            </a:r>
            <a:r>
              <a:rPr sz="1100" dirty="0">
                <a:latin typeface="Arial"/>
                <a:cs typeface="Arial"/>
              </a:rPr>
              <a:t>difficulté</a:t>
            </a:r>
            <a:r>
              <a:rPr sz="1100" spc="-25" dirty="0">
                <a:latin typeface="Arial"/>
                <a:cs typeface="Arial"/>
              </a:rPr>
              <a:t> </a:t>
            </a:r>
            <a:r>
              <a:rPr sz="1100" dirty="0">
                <a:latin typeface="Arial"/>
                <a:cs typeface="Arial"/>
              </a:rPr>
              <a:t>:</a:t>
            </a:r>
            <a:r>
              <a:rPr sz="1100" spc="60" dirty="0">
                <a:latin typeface="Arial"/>
                <a:cs typeface="Arial"/>
              </a:rPr>
              <a:t> </a:t>
            </a:r>
            <a:r>
              <a:rPr sz="1100" dirty="0">
                <a:latin typeface="Arial"/>
                <a:cs typeface="Arial"/>
              </a:rPr>
              <a:t>il</a:t>
            </a:r>
            <a:r>
              <a:rPr sz="1100" spc="55" dirty="0">
                <a:latin typeface="Arial"/>
                <a:cs typeface="Arial"/>
              </a:rPr>
              <a:t> </a:t>
            </a:r>
            <a:r>
              <a:rPr sz="1100" dirty="0">
                <a:latin typeface="Arial"/>
                <a:cs typeface="Arial"/>
              </a:rPr>
              <a:t>n’a</a:t>
            </a:r>
            <a:r>
              <a:rPr sz="1100" spc="55" dirty="0">
                <a:latin typeface="Arial"/>
                <a:cs typeface="Arial"/>
              </a:rPr>
              <a:t> </a:t>
            </a:r>
            <a:r>
              <a:rPr sz="1100" dirty="0">
                <a:latin typeface="Arial"/>
                <a:cs typeface="Arial"/>
              </a:rPr>
              <a:t>pas</a:t>
            </a:r>
            <a:r>
              <a:rPr sz="1100" spc="60" dirty="0">
                <a:latin typeface="Arial"/>
                <a:cs typeface="Arial"/>
              </a:rPr>
              <a:t> </a:t>
            </a:r>
            <a:r>
              <a:rPr sz="1100" dirty="0">
                <a:latin typeface="Arial"/>
                <a:cs typeface="Arial"/>
              </a:rPr>
              <a:t>été</a:t>
            </a:r>
            <a:r>
              <a:rPr sz="1100" spc="45" dirty="0">
                <a:latin typeface="Arial"/>
                <a:cs typeface="Arial"/>
              </a:rPr>
              <a:t> </a:t>
            </a:r>
            <a:r>
              <a:rPr sz="1100" dirty="0">
                <a:latin typeface="Arial"/>
                <a:cs typeface="Arial"/>
              </a:rPr>
              <a:t>possible</a:t>
            </a:r>
            <a:r>
              <a:rPr sz="1100" spc="60" dirty="0">
                <a:latin typeface="Arial"/>
                <a:cs typeface="Arial"/>
              </a:rPr>
              <a:t> </a:t>
            </a:r>
            <a:r>
              <a:rPr sz="1100" dirty="0">
                <a:latin typeface="Arial"/>
                <a:cs typeface="Arial"/>
              </a:rPr>
              <a:t>d’acheter</a:t>
            </a:r>
            <a:r>
              <a:rPr sz="1100" spc="60" dirty="0">
                <a:latin typeface="Arial"/>
                <a:cs typeface="Arial"/>
              </a:rPr>
              <a:t> </a:t>
            </a:r>
            <a:r>
              <a:rPr sz="1100" dirty="0">
                <a:latin typeface="Arial"/>
                <a:cs typeface="Arial"/>
              </a:rPr>
              <a:t>des</a:t>
            </a:r>
            <a:r>
              <a:rPr sz="1100" spc="50" dirty="0">
                <a:latin typeface="Arial"/>
                <a:cs typeface="Arial"/>
              </a:rPr>
              <a:t> </a:t>
            </a:r>
            <a:r>
              <a:rPr sz="1100" dirty="0">
                <a:latin typeface="Arial"/>
                <a:cs typeface="Arial"/>
              </a:rPr>
              <a:t>plants</a:t>
            </a:r>
            <a:r>
              <a:rPr sz="1100" spc="55" dirty="0">
                <a:latin typeface="Arial"/>
                <a:cs typeface="Arial"/>
              </a:rPr>
              <a:t> </a:t>
            </a:r>
            <a:r>
              <a:rPr sz="1100" dirty="0">
                <a:latin typeface="Arial"/>
                <a:cs typeface="Arial"/>
              </a:rPr>
              <a:t>d’arbres</a:t>
            </a:r>
            <a:r>
              <a:rPr sz="1100" spc="50" dirty="0">
                <a:latin typeface="Arial"/>
                <a:cs typeface="Arial"/>
              </a:rPr>
              <a:t> </a:t>
            </a:r>
            <a:r>
              <a:rPr sz="1100" dirty="0">
                <a:latin typeface="Arial"/>
                <a:cs typeface="Arial"/>
              </a:rPr>
              <a:t>véritables</a:t>
            </a:r>
            <a:r>
              <a:rPr sz="1100" spc="60" dirty="0">
                <a:latin typeface="Arial"/>
                <a:cs typeface="Arial"/>
              </a:rPr>
              <a:t> </a:t>
            </a:r>
            <a:r>
              <a:rPr sz="1100" dirty="0">
                <a:latin typeface="Arial"/>
                <a:cs typeface="Arial"/>
              </a:rPr>
              <a:t>à</a:t>
            </a:r>
            <a:r>
              <a:rPr sz="1100" spc="55" dirty="0">
                <a:latin typeface="Arial"/>
                <a:cs typeface="Arial"/>
              </a:rPr>
              <a:t> </a:t>
            </a:r>
            <a:r>
              <a:rPr sz="1100" dirty="0">
                <a:latin typeface="Arial"/>
                <a:cs typeface="Arial"/>
              </a:rPr>
              <a:t>la</a:t>
            </a:r>
            <a:r>
              <a:rPr sz="1100" spc="60" dirty="0">
                <a:latin typeface="Arial"/>
                <a:cs typeface="Arial"/>
              </a:rPr>
              <a:t> </a:t>
            </a:r>
            <a:r>
              <a:rPr sz="1100" spc="-10" dirty="0">
                <a:latin typeface="Arial"/>
                <a:cs typeface="Arial"/>
              </a:rPr>
              <a:t>saison </a:t>
            </a:r>
            <a:r>
              <a:rPr sz="1100" dirty="0">
                <a:latin typeface="Arial"/>
                <a:cs typeface="Arial"/>
              </a:rPr>
              <a:t>des</a:t>
            </a:r>
            <a:r>
              <a:rPr sz="1100" spc="135" dirty="0">
                <a:latin typeface="Arial"/>
                <a:cs typeface="Arial"/>
              </a:rPr>
              <a:t> </a:t>
            </a:r>
            <a:r>
              <a:rPr sz="1100" dirty="0">
                <a:latin typeface="Arial"/>
                <a:cs typeface="Arial"/>
              </a:rPr>
              <a:t>pluies</a:t>
            </a:r>
            <a:r>
              <a:rPr sz="1100" spc="140" dirty="0">
                <a:latin typeface="Arial"/>
                <a:cs typeface="Arial"/>
              </a:rPr>
              <a:t> </a:t>
            </a:r>
            <a:r>
              <a:rPr sz="1100" dirty="0">
                <a:latin typeface="Arial"/>
                <a:cs typeface="Arial"/>
              </a:rPr>
              <a:t>2016</a:t>
            </a:r>
            <a:r>
              <a:rPr sz="1100" spc="135" dirty="0">
                <a:latin typeface="Arial"/>
                <a:cs typeface="Arial"/>
              </a:rPr>
              <a:t> </a:t>
            </a:r>
            <a:r>
              <a:rPr sz="1100" dirty="0">
                <a:latin typeface="Arial"/>
                <a:cs typeface="Arial"/>
              </a:rPr>
              <a:t>à</a:t>
            </a:r>
            <a:r>
              <a:rPr sz="1100" spc="140" dirty="0">
                <a:latin typeface="Arial"/>
                <a:cs typeface="Arial"/>
              </a:rPr>
              <a:t> </a:t>
            </a:r>
            <a:r>
              <a:rPr sz="1100" dirty="0">
                <a:latin typeface="Arial"/>
                <a:cs typeface="Arial"/>
              </a:rPr>
              <a:t>la</a:t>
            </a:r>
            <a:r>
              <a:rPr sz="1100" spc="135" dirty="0">
                <a:latin typeface="Arial"/>
                <a:cs typeface="Arial"/>
              </a:rPr>
              <a:t> </a:t>
            </a:r>
            <a:r>
              <a:rPr sz="1100" dirty="0">
                <a:latin typeface="Arial"/>
                <a:cs typeface="Arial"/>
              </a:rPr>
              <a:t>pépinière</a:t>
            </a:r>
            <a:r>
              <a:rPr sz="1100" spc="150" dirty="0">
                <a:latin typeface="Arial"/>
                <a:cs typeface="Arial"/>
              </a:rPr>
              <a:t> </a:t>
            </a:r>
            <a:r>
              <a:rPr sz="1100" dirty="0">
                <a:latin typeface="Arial"/>
                <a:cs typeface="Arial"/>
              </a:rPr>
              <a:t>de</a:t>
            </a:r>
            <a:r>
              <a:rPr sz="1100" spc="135" dirty="0">
                <a:latin typeface="Arial"/>
                <a:cs typeface="Arial"/>
              </a:rPr>
              <a:t> </a:t>
            </a:r>
            <a:r>
              <a:rPr sz="1100" dirty="0">
                <a:latin typeface="Arial"/>
                <a:cs typeface="Arial"/>
              </a:rPr>
              <a:t>Galette</a:t>
            </a:r>
            <a:r>
              <a:rPr sz="1100" spc="140" dirty="0">
                <a:latin typeface="Arial"/>
                <a:cs typeface="Arial"/>
              </a:rPr>
              <a:t> </a:t>
            </a:r>
            <a:r>
              <a:rPr sz="1100" dirty="0">
                <a:latin typeface="Arial"/>
                <a:cs typeface="Arial"/>
              </a:rPr>
              <a:t>Chambon,</a:t>
            </a:r>
            <a:r>
              <a:rPr sz="1100" spc="130" dirty="0">
                <a:latin typeface="Arial"/>
                <a:cs typeface="Arial"/>
              </a:rPr>
              <a:t> </a:t>
            </a:r>
            <a:r>
              <a:rPr sz="1100" dirty="0">
                <a:latin typeface="Arial"/>
                <a:cs typeface="Arial"/>
              </a:rPr>
              <a:t>car</a:t>
            </a:r>
            <a:r>
              <a:rPr sz="1100" spc="125" dirty="0">
                <a:latin typeface="Arial"/>
                <a:cs typeface="Arial"/>
              </a:rPr>
              <a:t> </a:t>
            </a:r>
            <a:r>
              <a:rPr sz="1100" dirty="0">
                <a:latin typeface="Arial"/>
                <a:cs typeface="Arial"/>
              </a:rPr>
              <a:t>le</a:t>
            </a:r>
            <a:r>
              <a:rPr sz="1100" spc="140" dirty="0">
                <a:latin typeface="Arial"/>
                <a:cs typeface="Arial"/>
              </a:rPr>
              <a:t> </a:t>
            </a:r>
            <a:r>
              <a:rPr sz="1100" dirty="0">
                <a:latin typeface="Arial"/>
                <a:cs typeface="Arial"/>
              </a:rPr>
              <a:t>Père</a:t>
            </a:r>
            <a:r>
              <a:rPr sz="1100" spc="130" dirty="0">
                <a:latin typeface="Arial"/>
                <a:cs typeface="Arial"/>
              </a:rPr>
              <a:t> </a:t>
            </a:r>
            <a:r>
              <a:rPr sz="1100" dirty="0">
                <a:latin typeface="Arial"/>
                <a:cs typeface="Arial"/>
              </a:rPr>
              <a:t>Wathner</a:t>
            </a:r>
            <a:r>
              <a:rPr sz="1100" spc="145" dirty="0">
                <a:latin typeface="Arial"/>
                <a:cs typeface="Arial"/>
              </a:rPr>
              <a:t> </a:t>
            </a:r>
            <a:r>
              <a:rPr sz="1100" dirty="0">
                <a:latin typeface="Arial"/>
                <a:cs typeface="Arial"/>
              </a:rPr>
              <a:t>AUPONT</a:t>
            </a:r>
            <a:r>
              <a:rPr sz="1100" spc="135" dirty="0">
                <a:latin typeface="Arial"/>
                <a:cs typeface="Arial"/>
              </a:rPr>
              <a:t> </a:t>
            </a:r>
            <a:r>
              <a:rPr sz="1100" spc="-10" dirty="0">
                <a:latin typeface="Arial"/>
                <a:cs typeface="Arial"/>
              </a:rPr>
              <a:t>avait </a:t>
            </a:r>
            <a:r>
              <a:rPr sz="1100" dirty="0">
                <a:latin typeface="Arial"/>
                <a:cs typeface="Arial"/>
              </a:rPr>
              <a:t>déjà</a:t>
            </a:r>
            <a:r>
              <a:rPr sz="1100" spc="90" dirty="0">
                <a:latin typeface="Arial"/>
                <a:cs typeface="Arial"/>
              </a:rPr>
              <a:t> </a:t>
            </a:r>
            <a:r>
              <a:rPr sz="1100" dirty="0">
                <a:latin typeface="Arial"/>
                <a:cs typeface="Arial"/>
              </a:rPr>
              <a:t>tout</a:t>
            </a:r>
            <a:r>
              <a:rPr sz="1100" spc="105" dirty="0">
                <a:latin typeface="Arial"/>
                <a:cs typeface="Arial"/>
              </a:rPr>
              <a:t> </a:t>
            </a:r>
            <a:r>
              <a:rPr sz="1100" dirty="0">
                <a:latin typeface="Arial"/>
                <a:cs typeface="Arial"/>
              </a:rPr>
              <a:t>distribué.</a:t>
            </a:r>
            <a:r>
              <a:rPr sz="1100" spc="100" dirty="0">
                <a:latin typeface="Arial"/>
                <a:cs typeface="Arial"/>
              </a:rPr>
              <a:t> </a:t>
            </a:r>
            <a:r>
              <a:rPr sz="1100" dirty="0">
                <a:latin typeface="Arial"/>
                <a:cs typeface="Arial"/>
              </a:rPr>
              <a:t>Ce</a:t>
            </a:r>
            <a:r>
              <a:rPr sz="1100" spc="110" dirty="0">
                <a:latin typeface="Arial"/>
                <a:cs typeface="Arial"/>
              </a:rPr>
              <a:t> </a:t>
            </a:r>
            <a:r>
              <a:rPr sz="1100" dirty="0">
                <a:latin typeface="Arial"/>
                <a:cs typeface="Arial"/>
              </a:rPr>
              <a:t>blocage</a:t>
            </a:r>
            <a:r>
              <a:rPr sz="1100" spc="105" dirty="0">
                <a:latin typeface="Arial"/>
                <a:cs typeface="Arial"/>
              </a:rPr>
              <a:t> </a:t>
            </a:r>
            <a:r>
              <a:rPr sz="1100" dirty="0">
                <a:latin typeface="Arial"/>
                <a:cs typeface="Arial"/>
              </a:rPr>
              <a:t>illustre</a:t>
            </a:r>
            <a:r>
              <a:rPr sz="1100" spc="110" dirty="0">
                <a:latin typeface="Arial"/>
                <a:cs typeface="Arial"/>
              </a:rPr>
              <a:t> </a:t>
            </a:r>
            <a:r>
              <a:rPr sz="1100" dirty="0">
                <a:latin typeface="Arial"/>
                <a:cs typeface="Arial"/>
              </a:rPr>
              <a:t>la</a:t>
            </a:r>
            <a:r>
              <a:rPr sz="1100" spc="90" dirty="0">
                <a:latin typeface="Arial"/>
                <a:cs typeface="Arial"/>
              </a:rPr>
              <a:t> </a:t>
            </a:r>
            <a:r>
              <a:rPr sz="1100" dirty="0">
                <a:latin typeface="Arial"/>
                <a:cs typeface="Arial"/>
              </a:rPr>
              <a:t>difficulté</a:t>
            </a:r>
            <a:r>
              <a:rPr sz="1100" spc="110" dirty="0">
                <a:latin typeface="Arial"/>
                <a:cs typeface="Arial"/>
              </a:rPr>
              <a:t> </a:t>
            </a:r>
            <a:r>
              <a:rPr sz="1100" dirty="0">
                <a:latin typeface="Arial"/>
                <a:cs typeface="Arial"/>
              </a:rPr>
              <a:t>de</a:t>
            </a:r>
            <a:r>
              <a:rPr sz="1100" spc="95" dirty="0">
                <a:latin typeface="Arial"/>
                <a:cs typeface="Arial"/>
              </a:rPr>
              <a:t> </a:t>
            </a:r>
            <a:r>
              <a:rPr sz="1100" dirty="0">
                <a:latin typeface="Arial"/>
                <a:cs typeface="Arial"/>
              </a:rPr>
              <a:t>se</a:t>
            </a:r>
            <a:r>
              <a:rPr sz="1100" spc="110" dirty="0">
                <a:latin typeface="Arial"/>
                <a:cs typeface="Arial"/>
              </a:rPr>
              <a:t> </a:t>
            </a:r>
            <a:r>
              <a:rPr sz="1100" dirty="0">
                <a:latin typeface="Arial"/>
                <a:cs typeface="Arial"/>
              </a:rPr>
              <a:t>procurer</a:t>
            </a:r>
            <a:r>
              <a:rPr sz="1100" spc="100" dirty="0">
                <a:latin typeface="Arial"/>
                <a:cs typeface="Arial"/>
              </a:rPr>
              <a:t> </a:t>
            </a:r>
            <a:r>
              <a:rPr sz="1100" dirty="0">
                <a:latin typeface="Arial"/>
                <a:cs typeface="Arial"/>
              </a:rPr>
              <a:t>du</a:t>
            </a:r>
            <a:r>
              <a:rPr sz="1100" spc="95" dirty="0">
                <a:latin typeface="Arial"/>
                <a:cs typeface="Arial"/>
              </a:rPr>
              <a:t> </a:t>
            </a:r>
            <a:r>
              <a:rPr sz="1100" dirty="0">
                <a:latin typeface="Arial"/>
                <a:cs typeface="Arial"/>
              </a:rPr>
              <a:t>matériel</a:t>
            </a:r>
            <a:r>
              <a:rPr sz="1100" spc="105" dirty="0">
                <a:latin typeface="Arial"/>
                <a:cs typeface="Arial"/>
              </a:rPr>
              <a:t> </a:t>
            </a:r>
            <a:r>
              <a:rPr sz="1100" dirty="0">
                <a:latin typeface="Arial"/>
                <a:cs typeface="Arial"/>
              </a:rPr>
              <a:t>végétal,</a:t>
            </a:r>
            <a:r>
              <a:rPr sz="1100" spc="100" dirty="0">
                <a:latin typeface="Arial"/>
                <a:cs typeface="Arial"/>
              </a:rPr>
              <a:t> </a:t>
            </a:r>
            <a:r>
              <a:rPr sz="1100" dirty="0">
                <a:latin typeface="Arial"/>
                <a:cs typeface="Arial"/>
              </a:rPr>
              <a:t>si</a:t>
            </a:r>
            <a:r>
              <a:rPr sz="1100" spc="105" dirty="0">
                <a:latin typeface="Arial"/>
                <a:cs typeface="Arial"/>
              </a:rPr>
              <a:t> </a:t>
            </a:r>
            <a:r>
              <a:rPr sz="1100" spc="-25" dirty="0">
                <a:latin typeface="Arial"/>
                <a:cs typeface="Arial"/>
              </a:rPr>
              <a:t>le </a:t>
            </a:r>
            <a:r>
              <a:rPr sz="1100" dirty="0">
                <a:latin typeface="Arial"/>
                <a:cs typeface="Arial"/>
              </a:rPr>
              <a:t>projet</a:t>
            </a:r>
            <a:r>
              <a:rPr sz="1100" spc="-20" dirty="0">
                <a:latin typeface="Arial"/>
                <a:cs typeface="Arial"/>
              </a:rPr>
              <a:t> </a:t>
            </a:r>
            <a:r>
              <a:rPr sz="1100" dirty="0">
                <a:latin typeface="Arial"/>
                <a:cs typeface="Arial"/>
              </a:rPr>
              <a:t>ne</a:t>
            </a:r>
            <a:r>
              <a:rPr sz="1100" spc="-30" dirty="0">
                <a:latin typeface="Arial"/>
                <a:cs typeface="Arial"/>
              </a:rPr>
              <a:t> </a:t>
            </a:r>
            <a:r>
              <a:rPr sz="1100" dirty="0">
                <a:latin typeface="Arial"/>
                <a:cs typeface="Arial"/>
              </a:rPr>
              <a:t>dispose</a:t>
            </a:r>
            <a:r>
              <a:rPr sz="1100" spc="-25" dirty="0">
                <a:latin typeface="Arial"/>
                <a:cs typeface="Arial"/>
              </a:rPr>
              <a:t> </a:t>
            </a:r>
            <a:r>
              <a:rPr sz="1100" dirty="0">
                <a:latin typeface="Arial"/>
                <a:cs typeface="Arial"/>
              </a:rPr>
              <a:t>pas</a:t>
            </a:r>
            <a:r>
              <a:rPr sz="1100" spc="-2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pépinières</a:t>
            </a:r>
            <a:r>
              <a:rPr sz="1100" spc="-20" dirty="0">
                <a:latin typeface="Arial"/>
                <a:cs typeface="Arial"/>
              </a:rPr>
              <a:t> </a:t>
            </a:r>
            <a:r>
              <a:rPr sz="1100" spc="-10" dirty="0">
                <a:latin typeface="Arial"/>
                <a:cs typeface="Arial"/>
              </a:rPr>
              <a:t>attitrées.</a:t>
            </a:r>
            <a:endParaRPr sz="1100" dirty="0">
              <a:latin typeface="Arial"/>
              <a:cs typeface="Arial"/>
            </a:endParaRPr>
          </a:p>
          <a:p>
            <a:pPr marL="12700" marR="6350" indent="118110" algn="just">
              <a:lnSpc>
                <a:spcPct val="111000"/>
              </a:lnSpc>
              <a:spcBef>
                <a:spcPts val="969"/>
              </a:spcBef>
              <a:buChar char="-"/>
              <a:tabLst>
                <a:tab pos="130810" algn="l"/>
              </a:tabLst>
            </a:pPr>
            <a:r>
              <a:rPr sz="1100" dirty="0">
                <a:latin typeface="Arial"/>
                <a:cs typeface="Arial"/>
              </a:rPr>
              <a:t>Pour</a:t>
            </a:r>
            <a:r>
              <a:rPr sz="1100" spc="229" dirty="0">
                <a:latin typeface="Arial"/>
                <a:cs typeface="Arial"/>
              </a:rPr>
              <a:t> </a:t>
            </a:r>
            <a:r>
              <a:rPr sz="1100" dirty="0">
                <a:latin typeface="Arial"/>
                <a:cs typeface="Arial"/>
              </a:rPr>
              <a:t>la</a:t>
            </a:r>
            <a:r>
              <a:rPr sz="1100" spc="235" dirty="0">
                <a:latin typeface="Arial"/>
                <a:cs typeface="Arial"/>
              </a:rPr>
              <a:t> </a:t>
            </a:r>
            <a:r>
              <a:rPr sz="1100" dirty="0">
                <a:latin typeface="Arial"/>
                <a:cs typeface="Arial"/>
              </a:rPr>
              <a:t>plantation</a:t>
            </a:r>
            <a:r>
              <a:rPr sz="1100" spc="235" dirty="0">
                <a:latin typeface="Arial"/>
                <a:cs typeface="Arial"/>
              </a:rPr>
              <a:t> </a:t>
            </a:r>
            <a:r>
              <a:rPr sz="1100" dirty="0">
                <a:latin typeface="Arial"/>
                <a:cs typeface="Arial"/>
              </a:rPr>
              <a:t>de</a:t>
            </a:r>
            <a:r>
              <a:rPr sz="1100" spc="225" dirty="0">
                <a:latin typeface="Arial"/>
                <a:cs typeface="Arial"/>
              </a:rPr>
              <a:t> </a:t>
            </a:r>
            <a:r>
              <a:rPr sz="1100" dirty="0">
                <a:latin typeface="Arial"/>
                <a:cs typeface="Arial"/>
              </a:rPr>
              <a:t>cannes</a:t>
            </a:r>
            <a:r>
              <a:rPr sz="1100" spc="235" dirty="0">
                <a:latin typeface="Arial"/>
                <a:cs typeface="Arial"/>
              </a:rPr>
              <a:t> </a:t>
            </a:r>
            <a:r>
              <a:rPr sz="1100" dirty="0">
                <a:latin typeface="Arial"/>
                <a:cs typeface="Arial"/>
              </a:rPr>
              <a:t>ananas</a:t>
            </a:r>
            <a:r>
              <a:rPr sz="1100" spc="235" dirty="0">
                <a:latin typeface="Arial"/>
                <a:cs typeface="Arial"/>
              </a:rPr>
              <a:t> </a:t>
            </a:r>
            <a:r>
              <a:rPr sz="1100" dirty="0">
                <a:latin typeface="Arial"/>
                <a:cs typeface="Arial"/>
              </a:rPr>
              <a:t>en</a:t>
            </a:r>
            <a:r>
              <a:rPr sz="1100" spc="220" dirty="0">
                <a:latin typeface="Arial"/>
                <a:cs typeface="Arial"/>
              </a:rPr>
              <a:t> </a:t>
            </a:r>
            <a:r>
              <a:rPr sz="1100" dirty="0">
                <a:latin typeface="Arial"/>
                <a:cs typeface="Arial"/>
              </a:rPr>
              <a:t>fond</a:t>
            </a:r>
            <a:r>
              <a:rPr sz="1100" spc="240" dirty="0">
                <a:latin typeface="Arial"/>
                <a:cs typeface="Arial"/>
              </a:rPr>
              <a:t> </a:t>
            </a:r>
            <a:r>
              <a:rPr sz="1100" dirty="0">
                <a:latin typeface="Arial"/>
                <a:cs typeface="Arial"/>
              </a:rPr>
              <a:t>de</a:t>
            </a:r>
            <a:r>
              <a:rPr sz="1100" spc="220" dirty="0">
                <a:latin typeface="Arial"/>
                <a:cs typeface="Arial"/>
              </a:rPr>
              <a:t> </a:t>
            </a:r>
            <a:r>
              <a:rPr sz="1100" dirty="0">
                <a:latin typeface="Arial"/>
                <a:cs typeface="Arial"/>
              </a:rPr>
              <a:t>ravine,</a:t>
            </a:r>
            <a:r>
              <a:rPr sz="1100" spc="240" dirty="0">
                <a:latin typeface="Arial"/>
                <a:cs typeface="Arial"/>
              </a:rPr>
              <a:t> </a:t>
            </a:r>
            <a:r>
              <a:rPr sz="1100" dirty="0">
                <a:latin typeface="Arial"/>
                <a:cs typeface="Arial"/>
              </a:rPr>
              <a:t>SOS</a:t>
            </a:r>
            <a:r>
              <a:rPr sz="1100" spc="229" dirty="0">
                <a:latin typeface="Arial"/>
                <a:cs typeface="Arial"/>
              </a:rPr>
              <a:t> </a:t>
            </a:r>
            <a:r>
              <a:rPr sz="1100" dirty="0">
                <a:latin typeface="Arial"/>
                <a:cs typeface="Arial"/>
              </a:rPr>
              <a:t>ESF</a:t>
            </a:r>
            <a:r>
              <a:rPr sz="1100" spc="225" dirty="0">
                <a:latin typeface="Arial"/>
                <a:cs typeface="Arial"/>
              </a:rPr>
              <a:t> </a:t>
            </a:r>
            <a:r>
              <a:rPr sz="1100" dirty="0">
                <a:latin typeface="Arial"/>
                <a:cs typeface="Arial"/>
              </a:rPr>
              <a:t>s’est</a:t>
            </a:r>
            <a:r>
              <a:rPr sz="1100" spc="229" dirty="0">
                <a:latin typeface="Arial"/>
                <a:cs typeface="Arial"/>
              </a:rPr>
              <a:t> </a:t>
            </a:r>
            <a:r>
              <a:rPr sz="1100" dirty="0">
                <a:latin typeface="Arial"/>
                <a:cs typeface="Arial"/>
              </a:rPr>
              <a:t>procuré</a:t>
            </a:r>
            <a:r>
              <a:rPr sz="1100" spc="235" dirty="0">
                <a:latin typeface="Arial"/>
                <a:cs typeface="Arial"/>
              </a:rPr>
              <a:t> </a:t>
            </a:r>
            <a:r>
              <a:rPr sz="1100" spc="-25" dirty="0">
                <a:latin typeface="Arial"/>
                <a:cs typeface="Arial"/>
              </a:rPr>
              <a:t>des </a:t>
            </a:r>
            <a:r>
              <a:rPr sz="1100" dirty="0">
                <a:latin typeface="Arial"/>
                <a:cs typeface="Arial"/>
              </a:rPr>
              <a:t>boutures à</a:t>
            </a:r>
            <a:r>
              <a:rPr sz="1100" spc="10" dirty="0">
                <a:latin typeface="Arial"/>
                <a:cs typeface="Arial"/>
              </a:rPr>
              <a:t> </a:t>
            </a:r>
            <a:r>
              <a:rPr sz="1100" dirty="0">
                <a:latin typeface="Arial"/>
                <a:cs typeface="Arial"/>
              </a:rPr>
              <a:t>Saint</a:t>
            </a:r>
            <a:r>
              <a:rPr sz="1100" spc="20" dirty="0">
                <a:latin typeface="Arial"/>
                <a:cs typeface="Arial"/>
              </a:rPr>
              <a:t> </a:t>
            </a:r>
            <a:r>
              <a:rPr sz="1100" dirty="0">
                <a:latin typeface="Arial"/>
                <a:cs typeface="Arial"/>
              </a:rPr>
              <a:t>Louis</a:t>
            </a:r>
            <a:r>
              <a:rPr sz="1100" spc="15" dirty="0">
                <a:latin typeface="Arial"/>
                <a:cs typeface="Arial"/>
              </a:rPr>
              <a:t> </a:t>
            </a:r>
            <a:r>
              <a:rPr sz="1100" dirty="0">
                <a:latin typeface="Arial"/>
                <a:cs typeface="Arial"/>
              </a:rPr>
              <a:t>du</a:t>
            </a:r>
            <a:r>
              <a:rPr sz="1100" spc="10" dirty="0">
                <a:latin typeface="Arial"/>
                <a:cs typeface="Arial"/>
              </a:rPr>
              <a:t> </a:t>
            </a:r>
            <a:r>
              <a:rPr sz="1100" dirty="0">
                <a:latin typeface="Arial"/>
                <a:cs typeface="Arial"/>
              </a:rPr>
              <a:t>Sud,</a:t>
            </a:r>
            <a:r>
              <a:rPr sz="1100" spc="25" dirty="0">
                <a:latin typeface="Arial"/>
                <a:cs typeface="Arial"/>
              </a:rPr>
              <a:t> </a:t>
            </a:r>
            <a:r>
              <a:rPr sz="1100" dirty="0">
                <a:latin typeface="Arial"/>
                <a:cs typeface="Arial"/>
              </a:rPr>
              <a:t>car</a:t>
            </a:r>
            <a:r>
              <a:rPr sz="1100" spc="15" dirty="0">
                <a:latin typeface="Arial"/>
                <a:cs typeface="Arial"/>
              </a:rPr>
              <a:t> </a:t>
            </a:r>
            <a:r>
              <a:rPr sz="1100" dirty="0">
                <a:latin typeface="Arial"/>
                <a:cs typeface="Arial"/>
              </a:rPr>
              <a:t>dans</a:t>
            </a:r>
            <a:r>
              <a:rPr sz="1100" spc="10" dirty="0">
                <a:latin typeface="Arial"/>
                <a:cs typeface="Arial"/>
              </a:rPr>
              <a:t> </a:t>
            </a:r>
            <a:r>
              <a:rPr sz="1100" dirty="0">
                <a:latin typeface="Arial"/>
                <a:cs typeface="Arial"/>
              </a:rPr>
              <a:t>la</a:t>
            </a:r>
            <a:r>
              <a:rPr sz="1100" spc="5" dirty="0">
                <a:latin typeface="Arial"/>
                <a:cs typeface="Arial"/>
              </a:rPr>
              <a:t> </a:t>
            </a:r>
            <a:r>
              <a:rPr sz="1100" dirty="0">
                <a:latin typeface="Arial"/>
                <a:cs typeface="Arial"/>
              </a:rPr>
              <a:t>région</a:t>
            </a:r>
            <a:r>
              <a:rPr sz="1100" spc="1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Thomonde,</a:t>
            </a:r>
            <a:r>
              <a:rPr sz="1100" spc="20" dirty="0">
                <a:latin typeface="Arial"/>
                <a:cs typeface="Arial"/>
              </a:rPr>
              <a:t> </a:t>
            </a:r>
            <a:r>
              <a:rPr sz="1100" dirty="0">
                <a:latin typeface="Arial"/>
                <a:cs typeface="Arial"/>
              </a:rPr>
              <a:t>il</a:t>
            </a:r>
            <a:r>
              <a:rPr sz="1100" spc="10" dirty="0">
                <a:latin typeface="Arial"/>
                <a:cs typeface="Arial"/>
              </a:rPr>
              <a:t> </a:t>
            </a:r>
            <a:r>
              <a:rPr sz="1100" dirty="0">
                <a:latin typeface="Arial"/>
                <a:cs typeface="Arial"/>
              </a:rPr>
              <a:t>n’a</a:t>
            </a:r>
            <a:r>
              <a:rPr sz="1100" spc="15" dirty="0">
                <a:latin typeface="Arial"/>
                <a:cs typeface="Arial"/>
              </a:rPr>
              <a:t> </a:t>
            </a:r>
            <a:r>
              <a:rPr sz="1100" dirty="0">
                <a:latin typeface="Arial"/>
                <a:cs typeface="Arial"/>
              </a:rPr>
              <a:t>pas</a:t>
            </a:r>
            <a:r>
              <a:rPr sz="1100" spc="10" dirty="0">
                <a:latin typeface="Arial"/>
                <a:cs typeface="Arial"/>
              </a:rPr>
              <a:t> </a:t>
            </a:r>
            <a:r>
              <a:rPr sz="1100" dirty="0">
                <a:latin typeface="Arial"/>
                <a:cs typeface="Arial"/>
              </a:rPr>
              <a:t>été</a:t>
            </a:r>
            <a:r>
              <a:rPr sz="1100" spc="15" dirty="0">
                <a:latin typeface="Arial"/>
                <a:cs typeface="Arial"/>
              </a:rPr>
              <a:t> </a:t>
            </a:r>
            <a:r>
              <a:rPr sz="1100" dirty="0">
                <a:latin typeface="Arial"/>
                <a:cs typeface="Arial"/>
              </a:rPr>
              <a:t>possible</a:t>
            </a:r>
            <a:r>
              <a:rPr sz="1100" spc="15" dirty="0">
                <a:latin typeface="Arial"/>
                <a:cs typeface="Arial"/>
              </a:rPr>
              <a:t> </a:t>
            </a:r>
            <a:r>
              <a:rPr sz="1100" spc="-20" dirty="0">
                <a:latin typeface="Arial"/>
                <a:cs typeface="Arial"/>
              </a:rPr>
              <a:t>d’en </a:t>
            </a:r>
            <a:r>
              <a:rPr sz="1100" spc="-10" dirty="0">
                <a:latin typeface="Arial"/>
                <a:cs typeface="Arial"/>
              </a:rPr>
              <a:t>trouver.</a:t>
            </a:r>
            <a:endParaRPr sz="1100" dirty="0">
              <a:latin typeface="Arial"/>
              <a:cs typeface="Arial"/>
            </a:endParaRPr>
          </a:p>
          <a:p>
            <a:pPr marL="12700" marR="5080" indent="93345" algn="just">
              <a:lnSpc>
                <a:spcPct val="110900"/>
              </a:lnSpc>
              <a:spcBef>
                <a:spcPts val="969"/>
              </a:spcBef>
              <a:buChar char="-"/>
              <a:tabLst>
                <a:tab pos="106045" algn="l"/>
              </a:tabLst>
            </a:pPr>
            <a:r>
              <a:rPr sz="1100" dirty="0">
                <a:latin typeface="Arial"/>
                <a:cs typeface="Arial"/>
              </a:rPr>
              <a:t>Il</a:t>
            </a:r>
            <a:r>
              <a:rPr sz="1100" spc="50" dirty="0">
                <a:latin typeface="Arial"/>
                <a:cs typeface="Arial"/>
              </a:rPr>
              <a:t> </a:t>
            </a:r>
            <a:r>
              <a:rPr sz="1100" dirty="0">
                <a:latin typeface="Arial"/>
                <a:cs typeface="Arial"/>
              </a:rPr>
              <a:t>a</a:t>
            </a:r>
            <a:r>
              <a:rPr sz="1100" spc="40" dirty="0">
                <a:latin typeface="Arial"/>
                <a:cs typeface="Arial"/>
              </a:rPr>
              <a:t> </a:t>
            </a:r>
            <a:r>
              <a:rPr sz="1100" dirty="0">
                <a:latin typeface="Arial"/>
                <a:cs typeface="Arial"/>
              </a:rPr>
              <a:t>fallu</a:t>
            </a:r>
            <a:r>
              <a:rPr sz="1100" spc="55" dirty="0">
                <a:latin typeface="Arial"/>
                <a:cs typeface="Arial"/>
              </a:rPr>
              <a:t> </a:t>
            </a:r>
            <a:r>
              <a:rPr sz="1100" dirty="0">
                <a:latin typeface="Arial"/>
                <a:cs typeface="Arial"/>
              </a:rPr>
              <a:t>attendre</a:t>
            </a:r>
            <a:r>
              <a:rPr sz="1100" spc="45" dirty="0">
                <a:latin typeface="Arial"/>
                <a:cs typeface="Arial"/>
              </a:rPr>
              <a:t> </a:t>
            </a:r>
            <a:r>
              <a:rPr sz="1100" dirty="0">
                <a:latin typeface="Arial"/>
                <a:cs typeface="Arial"/>
              </a:rPr>
              <a:t>les</a:t>
            </a:r>
            <a:r>
              <a:rPr sz="1100" spc="55" dirty="0">
                <a:latin typeface="Arial"/>
                <a:cs typeface="Arial"/>
              </a:rPr>
              <a:t> </a:t>
            </a:r>
            <a:r>
              <a:rPr sz="1100" dirty="0">
                <a:latin typeface="Arial"/>
                <a:cs typeface="Arial"/>
              </a:rPr>
              <a:t>premières</a:t>
            </a:r>
            <a:r>
              <a:rPr sz="1100" spc="40" dirty="0">
                <a:latin typeface="Arial"/>
                <a:cs typeface="Arial"/>
              </a:rPr>
              <a:t> </a:t>
            </a:r>
            <a:r>
              <a:rPr sz="1100" dirty="0">
                <a:latin typeface="Arial"/>
                <a:cs typeface="Arial"/>
              </a:rPr>
              <a:t>pluies</a:t>
            </a:r>
            <a:r>
              <a:rPr sz="1100" spc="60"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mars</a:t>
            </a:r>
            <a:r>
              <a:rPr sz="1100" spc="50" dirty="0">
                <a:latin typeface="Arial"/>
                <a:cs typeface="Arial"/>
              </a:rPr>
              <a:t> </a:t>
            </a:r>
            <a:r>
              <a:rPr sz="1100" dirty="0">
                <a:latin typeface="Arial"/>
                <a:cs typeface="Arial"/>
              </a:rPr>
              <a:t>–</a:t>
            </a:r>
            <a:r>
              <a:rPr sz="1100" spc="55" dirty="0">
                <a:latin typeface="Arial"/>
                <a:cs typeface="Arial"/>
              </a:rPr>
              <a:t> </a:t>
            </a:r>
            <a:r>
              <a:rPr sz="1100" dirty="0">
                <a:latin typeface="Arial"/>
                <a:cs typeface="Arial"/>
              </a:rPr>
              <a:t>début</a:t>
            </a:r>
            <a:r>
              <a:rPr sz="1100" spc="50" dirty="0">
                <a:latin typeface="Arial"/>
                <a:cs typeface="Arial"/>
              </a:rPr>
              <a:t> </a:t>
            </a:r>
            <a:r>
              <a:rPr sz="1100" dirty="0">
                <a:latin typeface="Arial"/>
                <a:cs typeface="Arial"/>
              </a:rPr>
              <a:t>avril,</a:t>
            </a:r>
            <a:r>
              <a:rPr sz="1100" spc="50" dirty="0">
                <a:latin typeface="Arial"/>
                <a:cs typeface="Arial"/>
              </a:rPr>
              <a:t> </a:t>
            </a:r>
            <a:r>
              <a:rPr sz="1100" dirty="0">
                <a:latin typeface="Arial"/>
                <a:cs typeface="Arial"/>
              </a:rPr>
              <a:t>pour</a:t>
            </a:r>
            <a:r>
              <a:rPr sz="1100" spc="45" dirty="0">
                <a:latin typeface="Arial"/>
                <a:cs typeface="Arial"/>
              </a:rPr>
              <a:t> </a:t>
            </a:r>
            <a:r>
              <a:rPr sz="1100" dirty="0">
                <a:latin typeface="Arial"/>
                <a:cs typeface="Arial"/>
              </a:rPr>
              <a:t>planter</a:t>
            </a:r>
            <a:r>
              <a:rPr sz="1100" spc="60" dirty="0">
                <a:latin typeface="Arial"/>
                <a:cs typeface="Arial"/>
              </a:rPr>
              <a:t> </a:t>
            </a:r>
            <a:r>
              <a:rPr sz="1100" dirty="0">
                <a:latin typeface="Arial"/>
                <a:cs typeface="Arial"/>
              </a:rPr>
              <a:t>des</a:t>
            </a:r>
            <a:r>
              <a:rPr sz="1100" spc="50" dirty="0">
                <a:latin typeface="Arial"/>
                <a:cs typeface="Arial"/>
              </a:rPr>
              <a:t> </a:t>
            </a:r>
            <a:r>
              <a:rPr sz="1100" dirty="0">
                <a:latin typeface="Arial"/>
                <a:cs typeface="Arial"/>
              </a:rPr>
              <a:t>boutures</a:t>
            </a:r>
            <a:r>
              <a:rPr sz="1100" spc="40" dirty="0">
                <a:latin typeface="Arial"/>
                <a:cs typeface="Arial"/>
              </a:rPr>
              <a:t> </a:t>
            </a:r>
            <a:r>
              <a:rPr sz="1100" spc="-25" dirty="0">
                <a:latin typeface="Arial"/>
                <a:cs typeface="Arial"/>
              </a:rPr>
              <a:t>de </a:t>
            </a:r>
            <a:r>
              <a:rPr sz="1100" dirty="0">
                <a:latin typeface="Arial"/>
                <a:cs typeface="Arial"/>
              </a:rPr>
              <a:t>roseaux,</a:t>
            </a:r>
            <a:r>
              <a:rPr sz="1100" spc="85" dirty="0">
                <a:latin typeface="Arial"/>
                <a:cs typeface="Arial"/>
              </a:rPr>
              <a:t> </a:t>
            </a:r>
            <a:r>
              <a:rPr sz="1100" dirty="0">
                <a:latin typeface="Arial"/>
                <a:cs typeface="Arial"/>
              </a:rPr>
              <a:t>si</a:t>
            </a:r>
            <a:r>
              <a:rPr sz="1100" spc="80" dirty="0">
                <a:latin typeface="Arial"/>
                <a:cs typeface="Arial"/>
              </a:rPr>
              <a:t> </a:t>
            </a:r>
            <a:r>
              <a:rPr sz="1100" dirty="0">
                <a:latin typeface="Arial"/>
                <a:cs typeface="Arial"/>
              </a:rPr>
              <a:t>bien</a:t>
            </a:r>
            <a:r>
              <a:rPr sz="1100" spc="95" dirty="0">
                <a:latin typeface="Arial"/>
                <a:cs typeface="Arial"/>
              </a:rPr>
              <a:t> </a:t>
            </a:r>
            <a:r>
              <a:rPr sz="1100" dirty="0">
                <a:latin typeface="Arial"/>
                <a:cs typeface="Arial"/>
              </a:rPr>
              <a:t>que</a:t>
            </a:r>
            <a:r>
              <a:rPr sz="1100" spc="85" dirty="0">
                <a:latin typeface="Arial"/>
                <a:cs typeface="Arial"/>
              </a:rPr>
              <a:t> </a:t>
            </a:r>
            <a:r>
              <a:rPr sz="1100" dirty="0">
                <a:latin typeface="Arial"/>
                <a:cs typeface="Arial"/>
              </a:rPr>
              <a:t>le</a:t>
            </a:r>
            <a:r>
              <a:rPr sz="1100" spc="85" dirty="0">
                <a:latin typeface="Arial"/>
                <a:cs typeface="Arial"/>
              </a:rPr>
              <a:t> </a:t>
            </a:r>
            <a:r>
              <a:rPr sz="1100" dirty="0">
                <a:latin typeface="Arial"/>
                <a:cs typeface="Arial"/>
              </a:rPr>
              <a:t>développement</a:t>
            </a:r>
            <a:r>
              <a:rPr sz="1100" spc="85" dirty="0">
                <a:latin typeface="Arial"/>
                <a:cs typeface="Arial"/>
              </a:rPr>
              <a:t> </a:t>
            </a:r>
            <a:r>
              <a:rPr sz="1100" dirty="0">
                <a:latin typeface="Arial"/>
                <a:cs typeface="Arial"/>
              </a:rPr>
              <a:t>de</a:t>
            </a:r>
            <a:r>
              <a:rPr sz="1100" spc="80" dirty="0">
                <a:latin typeface="Arial"/>
                <a:cs typeface="Arial"/>
              </a:rPr>
              <a:t> </a:t>
            </a:r>
            <a:r>
              <a:rPr sz="1100" dirty="0">
                <a:latin typeface="Arial"/>
                <a:cs typeface="Arial"/>
              </a:rPr>
              <a:t>ces</a:t>
            </a:r>
            <a:r>
              <a:rPr sz="1100" spc="70" dirty="0">
                <a:latin typeface="Arial"/>
                <a:cs typeface="Arial"/>
              </a:rPr>
              <a:t> </a:t>
            </a:r>
            <a:r>
              <a:rPr sz="1100" dirty="0">
                <a:latin typeface="Arial"/>
                <a:cs typeface="Arial"/>
              </a:rPr>
              <a:t>plantations</a:t>
            </a:r>
            <a:r>
              <a:rPr sz="1100" spc="95" dirty="0">
                <a:latin typeface="Arial"/>
                <a:cs typeface="Arial"/>
              </a:rPr>
              <a:t> </a:t>
            </a:r>
            <a:r>
              <a:rPr sz="1100" dirty="0">
                <a:latin typeface="Arial"/>
                <a:cs typeface="Arial"/>
              </a:rPr>
              <a:t>n’est</a:t>
            </a:r>
            <a:r>
              <a:rPr sz="1100" spc="100" dirty="0">
                <a:latin typeface="Arial"/>
                <a:cs typeface="Arial"/>
              </a:rPr>
              <a:t> </a:t>
            </a:r>
            <a:r>
              <a:rPr sz="1100" dirty="0">
                <a:latin typeface="Arial"/>
                <a:cs typeface="Arial"/>
              </a:rPr>
              <a:t>pas</a:t>
            </a:r>
            <a:r>
              <a:rPr sz="1100" spc="95" dirty="0">
                <a:latin typeface="Arial"/>
                <a:cs typeface="Arial"/>
              </a:rPr>
              <a:t> </a:t>
            </a:r>
            <a:r>
              <a:rPr sz="1100" dirty="0">
                <a:latin typeface="Arial"/>
                <a:cs typeface="Arial"/>
              </a:rPr>
              <a:t>encore</a:t>
            </a:r>
            <a:r>
              <a:rPr sz="1100" spc="80" dirty="0">
                <a:latin typeface="Arial"/>
                <a:cs typeface="Arial"/>
              </a:rPr>
              <a:t> </a:t>
            </a:r>
            <a:r>
              <a:rPr sz="1100" dirty="0">
                <a:latin typeface="Arial"/>
                <a:cs typeface="Arial"/>
              </a:rPr>
              <a:t>très</a:t>
            </a:r>
            <a:r>
              <a:rPr sz="1100" spc="85" dirty="0">
                <a:latin typeface="Arial"/>
                <a:cs typeface="Arial"/>
              </a:rPr>
              <a:t> </a:t>
            </a:r>
            <a:r>
              <a:rPr sz="1100" dirty="0">
                <a:latin typeface="Arial"/>
                <a:cs typeface="Arial"/>
              </a:rPr>
              <a:t>visible</a:t>
            </a:r>
            <a:r>
              <a:rPr sz="1100" spc="95" dirty="0">
                <a:latin typeface="Arial"/>
                <a:cs typeface="Arial"/>
              </a:rPr>
              <a:t> </a:t>
            </a:r>
            <a:r>
              <a:rPr sz="1100" spc="-25" dirty="0">
                <a:latin typeface="Arial"/>
                <a:cs typeface="Arial"/>
              </a:rPr>
              <a:t>sur </a:t>
            </a:r>
            <a:r>
              <a:rPr sz="1100" dirty="0">
                <a:latin typeface="Arial"/>
                <a:cs typeface="Arial"/>
              </a:rPr>
              <a:t>les</a:t>
            </a:r>
            <a:r>
              <a:rPr sz="1100" spc="-15" dirty="0">
                <a:latin typeface="Arial"/>
                <a:cs typeface="Arial"/>
              </a:rPr>
              <a:t> </a:t>
            </a:r>
            <a:r>
              <a:rPr sz="1100" spc="-10" dirty="0">
                <a:latin typeface="Arial"/>
                <a:cs typeface="Arial"/>
              </a:rPr>
              <a:t>photos.</a:t>
            </a:r>
            <a:endParaRPr sz="1100" dirty="0">
              <a:latin typeface="Arial"/>
              <a:cs typeface="Arial"/>
            </a:endParaRPr>
          </a:p>
        </p:txBody>
      </p:sp>
    </p:spTree>
    <p:extLst>
      <p:ext uri="{BB962C8B-B14F-4D97-AF65-F5344CB8AC3E}">
        <p14:creationId xmlns:p14="http://schemas.microsoft.com/office/powerpoint/2010/main" val="14474323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6975873-D41E-C9B4-A919-04D53A406429}"/>
              </a:ext>
            </a:extLst>
          </p:cNvPr>
          <p:cNvSpPr txBox="1"/>
          <p:nvPr/>
        </p:nvSpPr>
        <p:spPr>
          <a:xfrm>
            <a:off x="480291" y="859890"/>
            <a:ext cx="11591635" cy="1378775"/>
          </a:xfrm>
          <a:prstGeom prst="rect">
            <a:avLst/>
          </a:prstGeom>
        </p:spPr>
        <p:txBody>
          <a:bodyPr vert="horz" wrap="square" lIns="0" tIns="12700" rIns="0" bIns="0" rtlCol="0">
            <a:spAutoFit/>
          </a:bodyPr>
          <a:lstStyle/>
          <a:p>
            <a:pPr marL="12700" marR="6350" indent="173990" algn="just">
              <a:lnSpc>
                <a:spcPct val="110600"/>
              </a:lnSpc>
              <a:spcBef>
                <a:spcPts val="100"/>
              </a:spcBef>
              <a:buChar char="-"/>
              <a:tabLst>
                <a:tab pos="186690" algn="l"/>
              </a:tabLst>
            </a:pPr>
            <a:r>
              <a:rPr sz="1100" dirty="0">
                <a:latin typeface="Arial"/>
                <a:cs typeface="Arial"/>
              </a:rPr>
              <a:t>Suite</a:t>
            </a:r>
            <a:r>
              <a:rPr sz="1100" spc="155" dirty="0">
                <a:latin typeface="Arial"/>
                <a:cs typeface="Arial"/>
              </a:rPr>
              <a:t> </a:t>
            </a:r>
            <a:r>
              <a:rPr sz="1100" dirty="0">
                <a:latin typeface="Arial"/>
                <a:cs typeface="Arial"/>
              </a:rPr>
              <a:t>au</a:t>
            </a:r>
            <a:r>
              <a:rPr sz="1100" spc="155" dirty="0">
                <a:latin typeface="Arial"/>
                <a:cs typeface="Arial"/>
              </a:rPr>
              <a:t> </a:t>
            </a:r>
            <a:r>
              <a:rPr sz="1100" dirty="0">
                <a:latin typeface="Arial"/>
                <a:cs typeface="Arial"/>
              </a:rPr>
              <a:t>greffage</a:t>
            </a:r>
            <a:r>
              <a:rPr sz="1100" spc="165" dirty="0">
                <a:latin typeface="Arial"/>
                <a:cs typeface="Arial"/>
              </a:rPr>
              <a:t> </a:t>
            </a:r>
            <a:r>
              <a:rPr sz="1100" dirty="0">
                <a:latin typeface="Arial"/>
                <a:cs typeface="Arial"/>
              </a:rPr>
              <a:t>des</a:t>
            </a:r>
            <a:r>
              <a:rPr sz="1100" spc="160" dirty="0">
                <a:latin typeface="Arial"/>
                <a:cs typeface="Arial"/>
              </a:rPr>
              <a:t> </a:t>
            </a:r>
            <a:r>
              <a:rPr sz="1100" dirty="0">
                <a:latin typeface="Arial"/>
                <a:cs typeface="Arial"/>
              </a:rPr>
              <a:t>manguiers</a:t>
            </a:r>
            <a:r>
              <a:rPr sz="1100" spc="160" dirty="0">
                <a:latin typeface="Arial"/>
                <a:cs typeface="Arial"/>
              </a:rPr>
              <a:t> </a:t>
            </a:r>
            <a:r>
              <a:rPr sz="1100" dirty="0">
                <a:latin typeface="Arial"/>
                <a:cs typeface="Arial"/>
              </a:rPr>
              <a:t>et</a:t>
            </a:r>
            <a:r>
              <a:rPr sz="1100" spc="160" dirty="0">
                <a:latin typeface="Arial"/>
                <a:cs typeface="Arial"/>
              </a:rPr>
              <a:t> </a:t>
            </a:r>
            <a:r>
              <a:rPr sz="1100" dirty="0">
                <a:latin typeface="Arial"/>
                <a:cs typeface="Arial"/>
              </a:rPr>
              <a:t>des</a:t>
            </a:r>
            <a:r>
              <a:rPr sz="1100" spc="160" dirty="0">
                <a:latin typeface="Arial"/>
                <a:cs typeface="Arial"/>
              </a:rPr>
              <a:t> </a:t>
            </a:r>
            <a:r>
              <a:rPr sz="1100" dirty="0">
                <a:latin typeface="Arial"/>
                <a:cs typeface="Arial"/>
              </a:rPr>
              <a:t>avocatiers,</a:t>
            </a:r>
            <a:r>
              <a:rPr sz="1100" spc="165" dirty="0">
                <a:latin typeface="Arial"/>
                <a:cs typeface="Arial"/>
              </a:rPr>
              <a:t> </a:t>
            </a:r>
            <a:r>
              <a:rPr sz="1100" dirty="0">
                <a:latin typeface="Arial"/>
                <a:cs typeface="Arial"/>
              </a:rPr>
              <a:t>Josselin</a:t>
            </a:r>
            <a:r>
              <a:rPr sz="1100" spc="170" dirty="0">
                <a:latin typeface="Arial"/>
                <a:cs typeface="Arial"/>
              </a:rPr>
              <a:t> </a:t>
            </a:r>
            <a:r>
              <a:rPr sz="1100" dirty="0">
                <a:latin typeface="Arial"/>
                <a:cs typeface="Arial"/>
              </a:rPr>
              <a:t>Cantave</a:t>
            </a:r>
            <a:r>
              <a:rPr sz="1100" spc="165" dirty="0">
                <a:latin typeface="Arial"/>
                <a:cs typeface="Arial"/>
              </a:rPr>
              <a:t> </a:t>
            </a:r>
            <a:r>
              <a:rPr sz="1100" dirty="0">
                <a:latin typeface="Arial"/>
                <a:cs typeface="Arial"/>
              </a:rPr>
              <a:t>doit</a:t>
            </a:r>
            <a:r>
              <a:rPr sz="1100" spc="165" dirty="0">
                <a:latin typeface="Arial"/>
                <a:cs typeface="Arial"/>
              </a:rPr>
              <a:t> </a:t>
            </a:r>
            <a:r>
              <a:rPr sz="1100" dirty="0">
                <a:latin typeface="Arial"/>
                <a:cs typeface="Arial"/>
              </a:rPr>
              <a:t>réaliser</a:t>
            </a:r>
            <a:r>
              <a:rPr sz="1100" spc="160" dirty="0">
                <a:latin typeface="Arial"/>
                <a:cs typeface="Arial"/>
              </a:rPr>
              <a:t> </a:t>
            </a:r>
            <a:r>
              <a:rPr sz="1100" spc="-25" dirty="0">
                <a:latin typeface="Arial"/>
                <a:cs typeface="Arial"/>
              </a:rPr>
              <a:t>des </a:t>
            </a:r>
            <a:r>
              <a:rPr sz="1100" dirty="0">
                <a:latin typeface="Arial"/>
                <a:cs typeface="Arial"/>
              </a:rPr>
              <a:t>suivis</a:t>
            </a:r>
            <a:r>
              <a:rPr sz="1100" spc="265" dirty="0">
                <a:latin typeface="Arial"/>
                <a:cs typeface="Arial"/>
              </a:rPr>
              <a:t> </a:t>
            </a:r>
            <a:r>
              <a:rPr sz="1100" dirty="0">
                <a:latin typeface="Arial"/>
                <a:cs typeface="Arial"/>
              </a:rPr>
              <a:t>réguliers</a:t>
            </a:r>
            <a:r>
              <a:rPr sz="1100" spc="275" dirty="0">
                <a:latin typeface="Arial"/>
                <a:cs typeface="Arial"/>
              </a:rPr>
              <a:t> </a:t>
            </a:r>
            <a:r>
              <a:rPr sz="1100" dirty="0">
                <a:latin typeface="Arial"/>
                <a:cs typeface="Arial"/>
              </a:rPr>
              <a:t>pour</a:t>
            </a:r>
            <a:r>
              <a:rPr sz="1100" spc="265" dirty="0">
                <a:latin typeface="Arial"/>
                <a:cs typeface="Arial"/>
              </a:rPr>
              <a:t> </a:t>
            </a:r>
            <a:r>
              <a:rPr sz="1100" dirty="0">
                <a:latin typeface="Arial"/>
                <a:cs typeface="Arial"/>
              </a:rPr>
              <a:t>retirer</a:t>
            </a:r>
            <a:r>
              <a:rPr sz="1100" spc="275" dirty="0">
                <a:latin typeface="Arial"/>
                <a:cs typeface="Arial"/>
              </a:rPr>
              <a:t> </a:t>
            </a:r>
            <a:r>
              <a:rPr sz="1100" dirty="0">
                <a:latin typeface="Arial"/>
                <a:cs typeface="Arial"/>
              </a:rPr>
              <a:t>les</a:t>
            </a:r>
            <a:r>
              <a:rPr sz="1100" spc="26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tapes</a:t>
            </a:r>
            <a:r>
              <a:rPr sz="1100" spc="-15" dirty="0">
                <a:latin typeface="Arial"/>
                <a:cs typeface="Arial"/>
              </a:rPr>
              <a:t> </a:t>
            </a:r>
            <a:r>
              <a:rPr sz="1100" dirty="0">
                <a:latin typeface="Arial"/>
                <a:cs typeface="Arial"/>
              </a:rPr>
              <a:t>»</a:t>
            </a:r>
            <a:r>
              <a:rPr sz="1100" spc="254" dirty="0">
                <a:latin typeface="Arial"/>
                <a:cs typeface="Arial"/>
              </a:rPr>
              <a:t> </a:t>
            </a:r>
            <a:r>
              <a:rPr sz="1100" dirty="0">
                <a:latin typeface="Arial"/>
                <a:cs typeface="Arial"/>
              </a:rPr>
              <a:t>lorsque</a:t>
            </a:r>
            <a:r>
              <a:rPr sz="1100" spc="270" dirty="0">
                <a:latin typeface="Arial"/>
                <a:cs typeface="Arial"/>
              </a:rPr>
              <a:t> </a:t>
            </a:r>
            <a:r>
              <a:rPr sz="1100" dirty="0">
                <a:latin typeface="Arial"/>
                <a:cs typeface="Arial"/>
              </a:rPr>
              <a:t>les</a:t>
            </a:r>
            <a:r>
              <a:rPr sz="1100" spc="270" dirty="0">
                <a:latin typeface="Arial"/>
                <a:cs typeface="Arial"/>
              </a:rPr>
              <a:t> </a:t>
            </a:r>
            <a:r>
              <a:rPr sz="1100" dirty="0">
                <a:latin typeface="Arial"/>
                <a:cs typeface="Arial"/>
              </a:rPr>
              <a:t>greffes</a:t>
            </a:r>
            <a:r>
              <a:rPr sz="1100" spc="270" dirty="0">
                <a:latin typeface="Arial"/>
                <a:cs typeface="Arial"/>
              </a:rPr>
              <a:t> </a:t>
            </a:r>
            <a:r>
              <a:rPr sz="1100" dirty="0">
                <a:latin typeface="Arial"/>
                <a:cs typeface="Arial"/>
              </a:rPr>
              <a:t>se</a:t>
            </a:r>
            <a:r>
              <a:rPr sz="1100" spc="250" dirty="0">
                <a:latin typeface="Arial"/>
                <a:cs typeface="Arial"/>
              </a:rPr>
              <a:t> </a:t>
            </a:r>
            <a:r>
              <a:rPr sz="1100" dirty="0">
                <a:latin typeface="Arial"/>
                <a:cs typeface="Arial"/>
              </a:rPr>
              <a:t>développent,</a:t>
            </a:r>
            <a:r>
              <a:rPr sz="1100" spc="270" dirty="0">
                <a:latin typeface="Arial"/>
                <a:cs typeface="Arial"/>
              </a:rPr>
              <a:t> </a:t>
            </a:r>
            <a:r>
              <a:rPr sz="1100" dirty="0">
                <a:latin typeface="Arial"/>
                <a:cs typeface="Arial"/>
              </a:rPr>
              <a:t>retirer</a:t>
            </a:r>
            <a:r>
              <a:rPr sz="1100" spc="260" dirty="0">
                <a:latin typeface="Arial"/>
                <a:cs typeface="Arial"/>
              </a:rPr>
              <a:t> </a:t>
            </a:r>
            <a:r>
              <a:rPr sz="1100" spc="-25" dirty="0">
                <a:latin typeface="Arial"/>
                <a:cs typeface="Arial"/>
              </a:rPr>
              <a:t>les </a:t>
            </a:r>
            <a:r>
              <a:rPr sz="1100" dirty="0">
                <a:latin typeface="Arial"/>
                <a:cs typeface="Arial"/>
              </a:rPr>
              <a:t>gourmands</a:t>
            </a:r>
            <a:r>
              <a:rPr sz="1100" spc="395" dirty="0">
                <a:latin typeface="Arial"/>
                <a:cs typeface="Arial"/>
              </a:rPr>
              <a:t> </a:t>
            </a:r>
            <a:r>
              <a:rPr sz="1100" dirty="0">
                <a:latin typeface="Arial"/>
                <a:cs typeface="Arial"/>
              </a:rPr>
              <a:t>du</a:t>
            </a:r>
            <a:r>
              <a:rPr sz="1100" spc="400" dirty="0">
                <a:latin typeface="Arial"/>
                <a:cs typeface="Arial"/>
              </a:rPr>
              <a:t> </a:t>
            </a:r>
            <a:r>
              <a:rPr sz="1100" spc="-10" dirty="0">
                <a:latin typeface="Arial"/>
                <a:cs typeface="Arial"/>
              </a:rPr>
              <a:t>porte-</a:t>
            </a:r>
            <a:r>
              <a:rPr sz="1100" dirty="0">
                <a:latin typeface="Arial"/>
                <a:cs typeface="Arial"/>
              </a:rPr>
              <a:t>greffe</a:t>
            </a:r>
            <a:r>
              <a:rPr sz="1100" spc="400" dirty="0">
                <a:latin typeface="Arial"/>
                <a:cs typeface="Arial"/>
              </a:rPr>
              <a:t> </a:t>
            </a:r>
            <a:r>
              <a:rPr sz="1100" dirty="0">
                <a:latin typeface="Arial"/>
                <a:cs typeface="Arial"/>
              </a:rPr>
              <a:t>et</a:t>
            </a:r>
            <a:r>
              <a:rPr sz="1100" spc="405" dirty="0">
                <a:latin typeface="Arial"/>
                <a:cs typeface="Arial"/>
              </a:rPr>
              <a:t> </a:t>
            </a:r>
            <a:r>
              <a:rPr sz="1100" dirty="0">
                <a:latin typeface="Arial"/>
                <a:cs typeface="Arial"/>
              </a:rPr>
              <a:t>compléter</a:t>
            </a:r>
            <a:r>
              <a:rPr sz="1100" spc="405" dirty="0">
                <a:latin typeface="Arial"/>
                <a:cs typeface="Arial"/>
              </a:rPr>
              <a:t> </a:t>
            </a:r>
            <a:r>
              <a:rPr sz="1100" dirty="0">
                <a:latin typeface="Arial"/>
                <a:cs typeface="Arial"/>
              </a:rPr>
              <a:t>avec</a:t>
            </a:r>
            <a:r>
              <a:rPr sz="1100" spc="400" dirty="0">
                <a:latin typeface="Arial"/>
                <a:cs typeface="Arial"/>
              </a:rPr>
              <a:t> </a:t>
            </a:r>
            <a:r>
              <a:rPr sz="1100" dirty="0">
                <a:latin typeface="Arial"/>
                <a:cs typeface="Arial"/>
              </a:rPr>
              <a:t>de</a:t>
            </a:r>
            <a:r>
              <a:rPr sz="1100" spc="400" dirty="0">
                <a:latin typeface="Arial"/>
                <a:cs typeface="Arial"/>
              </a:rPr>
              <a:t> </a:t>
            </a:r>
            <a:r>
              <a:rPr sz="1100" dirty="0">
                <a:latin typeface="Arial"/>
                <a:cs typeface="Arial"/>
              </a:rPr>
              <a:t>nouvelles</a:t>
            </a:r>
            <a:r>
              <a:rPr sz="1100" spc="395" dirty="0">
                <a:latin typeface="Arial"/>
                <a:cs typeface="Arial"/>
              </a:rPr>
              <a:t> </a:t>
            </a:r>
            <a:r>
              <a:rPr sz="1100" dirty="0">
                <a:latin typeface="Arial"/>
                <a:cs typeface="Arial"/>
              </a:rPr>
              <a:t>greffes</a:t>
            </a:r>
            <a:r>
              <a:rPr sz="1100" spc="390" dirty="0">
                <a:latin typeface="Arial"/>
                <a:cs typeface="Arial"/>
              </a:rPr>
              <a:t> </a:t>
            </a:r>
            <a:r>
              <a:rPr sz="1100" dirty="0">
                <a:latin typeface="Arial"/>
                <a:cs typeface="Arial"/>
              </a:rPr>
              <a:t>pour</a:t>
            </a:r>
            <a:r>
              <a:rPr sz="1100" spc="415" dirty="0">
                <a:latin typeface="Arial"/>
                <a:cs typeface="Arial"/>
              </a:rPr>
              <a:t> </a:t>
            </a:r>
            <a:r>
              <a:rPr sz="1100" dirty="0">
                <a:latin typeface="Arial"/>
                <a:cs typeface="Arial"/>
              </a:rPr>
              <a:t>équilibrer</a:t>
            </a:r>
            <a:r>
              <a:rPr sz="1100" spc="409" dirty="0">
                <a:latin typeface="Arial"/>
                <a:cs typeface="Arial"/>
              </a:rPr>
              <a:t> </a:t>
            </a:r>
            <a:r>
              <a:rPr sz="1100" spc="-25" dirty="0">
                <a:latin typeface="Arial"/>
                <a:cs typeface="Arial"/>
              </a:rPr>
              <a:t>le </a:t>
            </a:r>
            <a:r>
              <a:rPr sz="1100" dirty="0">
                <a:latin typeface="Arial"/>
                <a:cs typeface="Arial"/>
              </a:rPr>
              <a:t>développement</a:t>
            </a:r>
            <a:r>
              <a:rPr sz="1100" spc="-40"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gobelet</a:t>
            </a:r>
            <a:r>
              <a:rPr sz="1100" spc="-30" dirty="0">
                <a:latin typeface="Arial"/>
                <a:cs typeface="Arial"/>
              </a:rPr>
              <a:t> </a:t>
            </a:r>
            <a:r>
              <a:rPr sz="1100" dirty="0">
                <a:latin typeface="Arial"/>
                <a:cs typeface="Arial"/>
              </a:rPr>
              <a:t>des</a:t>
            </a:r>
            <a:r>
              <a:rPr sz="1100" spc="-40" dirty="0">
                <a:latin typeface="Arial"/>
                <a:cs typeface="Arial"/>
              </a:rPr>
              <a:t> </a:t>
            </a:r>
            <a:r>
              <a:rPr sz="1100" spc="-10" dirty="0">
                <a:latin typeface="Arial"/>
                <a:cs typeface="Arial"/>
              </a:rPr>
              <a:t>arbres.</a:t>
            </a:r>
            <a:endParaRPr sz="1100" dirty="0">
              <a:latin typeface="Arial"/>
              <a:cs typeface="Arial"/>
            </a:endParaRPr>
          </a:p>
          <a:p>
            <a:pPr marL="12700" marR="7620" indent="102870" algn="just">
              <a:lnSpc>
                <a:spcPct val="110500"/>
              </a:lnSpc>
              <a:spcBef>
                <a:spcPts val="990"/>
              </a:spcBef>
              <a:buChar char="-"/>
              <a:tabLst>
                <a:tab pos="115570" algn="l"/>
              </a:tabLst>
            </a:pPr>
            <a:r>
              <a:rPr sz="1100" dirty="0">
                <a:latin typeface="Arial"/>
                <a:cs typeface="Arial"/>
              </a:rPr>
              <a:t>Il</a:t>
            </a:r>
            <a:r>
              <a:rPr sz="1100" spc="125" dirty="0">
                <a:latin typeface="Arial"/>
                <a:cs typeface="Arial"/>
              </a:rPr>
              <a:t> </a:t>
            </a:r>
            <a:r>
              <a:rPr sz="1100" dirty="0">
                <a:latin typeface="Arial"/>
                <a:cs typeface="Arial"/>
              </a:rPr>
              <a:t>y</a:t>
            </a:r>
            <a:r>
              <a:rPr sz="1100" spc="120" dirty="0">
                <a:latin typeface="Arial"/>
                <a:cs typeface="Arial"/>
              </a:rPr>
              <a:t> </a:t>
            </a:r>
            <a:r>
              <a:rPr sz="1100" dirty="0">
                <a:latin typeface="Arial"/>
                <a:cs typeface="Arial"/>
              </a:rPr>
              <a:t>a</a:t>
            </a:r>
            <a:r>
              <a:rPr sz="1100" spc="130" dirty="0">
                <a:latin typeface="Arial"/>
                <a:cs typeface="Arial"/>
              </a:rPr>
              <a:t> </a:t>
            </a:r>
            <a:r>
              <a:rPr sz="1100" dirty="0">
                <a:latin typeface="Arial"/>
                <a:cs typeface="Arial"/>
              </a:rPr>
              <a:t>des</a:t>
            </a:r>
            <a:r>
              <a:rPr sz="1100" spc="120" dirty="0">
                <a:latin typeface="Arial"/>
                <a:cs typeface="Arial"/>
              </a:rPr>
              <a:t> </a:t>
            </a:r>
            <a:r>
              <a:rPr sz="1100" dirty="0">
                <a:latin typeface="Arial"/>
                <a:cs typeface="Arial"/>
              </a:rPr>
              <a:t>risques</a:t>
            </a:r>
            <a:r>
              <a:rPr sz="1100" spc="130" dirty="0">
                <a:latin typeface="Arial"/>
                <a:cs typeface="Arial"/>
              </a:rPr>
              <a:t> </a:t>
            </a:r>
            <a:r>
              <a:rPr sz="1100" dirty="0">
                <a:latin typeface="Arial"/>
                <a:cs typeface="Arial"/>
              </a:rPr>
              <a:t>de</a:t>
            </a:r>
            <a:r>
              <a:rPr sz="1100" spc="114" dirty="0">
                <a:latin typeface="Arial"/>
                <a:cs typeface="Arial"/>
              </a:rPr>
              <a:t> </a:t>
            </a:r>
            <a:r>
              <a:rPr sz="1100" dirty="0">
                <a:latin typeface="Arial"/>
                <a:cs typeface="Arial"/>
              </a:rPr>
              <a:t>destruction</a:t>
            </a:r>
            <a:r>
              <a:rPr sz="1100" spc="130" dirty="0">
                <a:latin typeface="Arial"/>
                <a:cs typeface="Arial"/>
              </a:rPr>
              <a:t> </a:t>
            </a:r>
            <a:r>
              <a:rPr sz="1100" dirty="0">
                <a:latin typeface="Arial"/>
                <a:cs typeface="Arial"/>
              </a:rPr>
              <a:t>des</a:t>
            </a:r>
            <a:r>
              <a:rPr sz="1100" spc="130" dirty="0">
                <a:latin typeface="Arial"/>
                <a:cs typeface="Arial"/>
              </a:rPr>
              <a:t> </a:t>
            </a:r>
            <a:r>
              <a:rPr sz="1100" dirty="0">
                <a:latin typeface="Arial"/>
                <a:cs typeface="Arial"/>
              </a:rPr>
              <a:t>plants</a:t>
            </a:r>
            <a:r>
              <a:rPr sz="1100" spc="130" dirty="0">
                <a:latin typeface="Arial"/>
                <a:cs typeface="Arial"/>
              </a:rPr>
              <a:t> </a:t>
            </a:r>
            <a:r>
              <a:rPr sz="1100" dirty="0">
                <a:latin typeface="Arial"/>
                <a:cs typeface="Arial"/>
              </a:rPr>
              <a:t>et</a:t>
            </a:r>
            <a:r>
              <a:rPr sz="1100" spc="130" dirty="0">
                <a:latin typeface="Arial"/>
                <a:cs typeface="Arial"/>
              </a:rPr>
              <a:t> </a:t>
            </a:r>
            <a:r>
              <a:rPr sz="1100" dirty="0">
                <a:latin typeface="Arial"/>
                <a:cs typeface="Arial"/>
              </a:rPr>
              <a:t>boutures</a:t>
            </a:r>
            <a:r>
              <a:rPr sz="1100" spc="130" dirty="0">
                <a:latin typeface="Arial"/>
                <a:cs typeface="Arial"/>
              </a:rPr>
              <a:t> </a:t>
            </a:r>
            <a:r>
              <a:rPr sz="1100" dirty="0">
                <a:latin typeface="Arial"/>
                <a:cs typeface="Arial"/>
              </a:rPr>
              <a:t>par</a:t>
            </a:r>
            <a:r>
              <a:rPr sz="1100" spc="135" dirty="0">
                <a:latin typeface="Arial"/>
                <a:cs typeface="Arial"/>
              </a:rPr>
              <a:t> </a:t>
            </a:r>
            <a:r>
              <a:rPr sz="1100" dirty="0">
                <a:latin typeface="Arial"/>
                <a:cs typeface="Arial"/>
              </a:rPr>
              <a:t>le</a:t>
            </a:r>
            <a:r>
              <a:rPr sz="1100" spc="130" dirty="0">
                <a:latin typeface="Arial"/>
                <a:cs typeface="Arial"/>
              </a:rPr>
              <a:t> </a:t>
            </a:r>
            <a:r>
              <a:rPr sz="1100" dirty="0">
                <a:latin typeface="Arial"/>
                <a:cs typeface="Arial"/>
              </a:rPr>
              <a:t>bétail</a:t>
            </a:r>
            <a:r>
              <a:rPr sz="1100" spc="120" dirty="0">
                <a:latin typeface="Arial"/>
                <a:cs typeface="Arial"/>
              </a:rPr>
              <a:t> </a:t>
            </a:r>
            <a:r>
              <a:rPr sz="1100" dirty="0">
                <a:latin typeface="Arial"/>
                <a:cs typeface="Arial"/>
              </a:rPr>
              <a:t>ou</a:t>
            </a:r>
            <a:r>
              <a:rPr sz="1100" spc="130" dirty="0">
                <a:latin typeface="Arial"/>
                <a:cs typeface="Arial"/>
              </a:rPr>
              <a:t> </a:t>
            </a:r>
            <a:r>
              <a:rPr sz="1100" dirty="0">
                <a:latin typeface="Arial"/>
                <a:cs typeface="Arial"/>
              </a:rPr>
              <a:t>par</a:t>
            </a:r>
            <a:r>
              <a:rPr sz="1100" spc="135" dirty="0">
                <a:latin typeface="Arial"/>
                <a:cs typeface="Arial"/>
              </a:rPr>
              <a:t> </a:t>
            </a:r>
            <a:r>
              <a:rPr sz="1100" dirty="0">
                <a:latin typeface="Arial"/>
                <a:cs typeface="Arial"/>
              </a:rPr>
              <a:t>le</a:t>
            </a:r>
            <a:r>
              <a:rPr sz="1100" spc="130" dirty="0">
                <a:latin typeface="Arial"/>
                <a:cs typeface="Arial"/>
              </a:rPr>
              <a:t> </a:t>
            </a:r>
            <a:r>
              <a:rPr sz="1100" dirty="0">
                <a:latin typeface="Arial"/>
                <a:cs typeface="Arial"/>
              </a:rPr>
              <a:t>feu,</a:t>
            </a:r>
            <a:r>
              <a:rPr sz="1100" spc="130" dirty="0">
                <a:latin typeface="Arial"/>
                <a:cs typeface="Arial"/>
              </a:rPr>
              <a:t> </a:t>
            </a:r>
            <a:r>
              <a:rPr sz="1100" spc="-10" dirty="0">
                <a:latin typeface="Arial"/>
                <a:cs typeface="Arial"/>
              </a:rPr>
              <a:t>c’est </a:t>
            </a:r>
            <a:r>
              <a:rPr sz="1100" dirty="0">
                <a:latin typeface="Arial"/>
                <a:cs typeface="Arial"/>
              </a:rPr>
              <a:t>pourquoi</a:t>
            </a:r>
            <a:r>
              <a:rPr sz="1100" spc="95" dirty="0">
                <a:latin typeface="Arial"/>
                <a:cs typeface="Arial"/>
              </a:rPr>
              <a:t> </a:t>
            </a:r>
            <a:r>
              <a:rPr sz="1100" dirty="0">
                <a:latin typeface="Arial"/>
                <a:cs typeface="Arial"/>
              </a:rPr>
              <a:t>SOS</a:t>
            </a:r>
            <a:r>
              <a:rPr sz="1100" spc="100" dirty="0">
                <a:latin typeface="Arial"/>
                <a:cs typeface="Arial"/>
              </a:rPr>
              <a:t> </a:t>
            </a:r>
            <a:r>
              <a:rPr sz="1100" dirty="0">
                <a:latin typeface="Arial"/>
                <a:cs typeface="Arial"/>
              </a:rPr>
              <a:t>ESF</a:t>
            </a:r>
            <a:r>
              <a:rPr sz="1100" spc="100" dirty="0">
                <a:latin typeface="Arial"/>
                <a:cs typeface="Arial"/>
              </a:rPr>
              <a:t> </a:t>
            </a:r>
            <a:r>
              <a:rPr sz="1100" dirty="0">
                <a:latin typeface="Arial"/>
                <a:cs typeface="Arial"/>
              </a:rPr>
              <a:t>a</a:t>
            </a:r>
            <a:r>
              <a:rPr sz="1100" spc="100" dirty="0">
                <a:latin typeface="Arial"/>
                <a:cs typeface="Arial"/>
              </a:rPr>
              <a:t> </a:t>
            </a:r>
            <a:r>
              <a:rPr sz="1100" dirty="0" err="1">
                <a:latin typeface="Arial"/>
                <a:cs typeface="Arial"/>
              </a:rPr>
              <a:t>planté</a:t>
            </a:r>
            <a:r>
              <a:rPr lang="fr-FR" sz="1100" dirty="0">
                <a:latin typeface="Arial"/>
                <a:cs typeface="Arial"/>
              </a:rPr>
              <a:t> </a:t>
            </a:r>
            <a:r>
              <a:rPr sz="1100" dirty="0">
                <a:latin typeface="Arial"/>
                <a:cs typeface="Arial"/>
              </a:rPr>
              <a:t>des</a:t>
            </a:r>
            <a:r>
              <a:rPr sz="1100" spc="90" dirty="0">
                <a:latin typeface="Arial"/>
                <a:cs typeface="Arial"/>
              </a:rPr>
              <a:t> </a:t>
            </a:r>
            <a:r>
              <a:rPr sz="1100" dirty="0">
                <a:latin typeface="Arial"/>
                <a:cs typeface="Arial"/>
              </a:rPr>
              <a:t>boutures</a:t>
            </a:r>
            <a:r>
              <a:rPr sz="1100" spc="100" dirty="0">
                <a:latin typeface="Arial"/>
                <a:cs typeface="Arial"/>
              </a:rPr>
              <a:t> </a:t>
            </a:r>
            <a:r>
              <a:rPr sz="1100" dirty="0">
                <a:latin typeface="Arial"/>
                <a:cs typeface="Arial"/>
              </a:rPr>
              <a:t>de</a:t>
            </a:r>
            <a:r>
              <a:rPr sz="1100" spc="90" dirty="0">
                <a:latin typeface="Arial"/>
                <a:cs typeface="Arial"/>
              </a:rPr>
              <a:t> </a:t>
            </a:r>
            <a:r>
              <a:rPr sz="1100" dirty="0">
                <a:latin typeface="Arial"/>
                <a:cs typeface="Arial"/>
              </a:rPr>
              <a:t>canne</a:t>
            </a:r>
            <a:r>
              <a:rPr sz="1100" spc="100" dirty="0">
                <a:latin typeface="Arial"/>
                <a:cs typeface="Arial"/>
              </a:rPr>
              <a:t> </a:t>
            </a:r>
            <a:r>
              <a:rPr sz="1100" dirty="0">
                <a:latin typeface="Arial"/>
                <a:cs typeface="Arial"/>
              </a:rPr>
              <a:t>à</a:t>
            </a:r>
            <a:r>
              <a:rPr sz="1100" spc="100" dirty="0">
                <a:latin typeface="Arial"/>
                <a:cs typeface="Arial"/>
              </a:rPr>
              <a:t> </a:t>
            </a:r>
            <a:r>
              <a:rPr sz="1100" dirty="0">
                <a:latin typeface="Arial"/>
                <a:cs typeface="Arial"/>
              </a:rPr>
              <a:t>sucre,</a:t>
            </a:r>
            <a:r>
              <a:rPr sz="1100" spc="105" dirty="0">
                <a:latin typeface="Arial"/>
                <a:cs typeface="Arial"/>
              </a:rPr>
              <a:t> </a:t>
            </a:r>
            <a:r>
              <a:rPr sz="1100" dirty="0">
                <a:latin typeface="Arial"/>
                <a:cs typeface="Arial"/>
              </a:rPr>
              <a:t>dans</a:t>
            </a:r>
            <a:r>
              <a:rPr sz="1100" spc="105" dirty="0">
                <a:latin typeface="Arial"/>
                <a:cs typeface="Arial"/>
              </a:rPr>
              <a:t> </a:t>
            </a:r>
            <a:r>
              <a:rPr sz="1100" spc="-10" dirty="0">
                <a:latin typeface="Arial"/>
                <a:cs typeface="Arial"/>
              </a:rPr>
              <a:t>plusieurs </a:t>
            </a:r>
            <a:r>
              <a:rPr sz="1100" dirty="0">
                <a:latin typeface="Arial"/>
                <a:cs typeface="Arial"/>
              </a:rPr>
              <a:t>sites</a:t>
            </a:r>
            <a:r>
              <a:rPr sz="1100" spc="-25" dirty="0">
                <a:latin typeface="Arial"/>
                <a:cs typeface="Arial"/>
              </a:rPr>
              <a:t> </a:t>
            </a:r>
            <a:r>
              <a:rPr sz="1100" dirty="0">
                <a:latin typeface="Arial"/>
                <a:cs typeface="Arial"/>
              </a:rPr>
              <a:t>pour</a:t>
            </a:r>
            <a:r>
              <a:rPr sz="1100" spc="-25" dirty="0">
                <a:latin typeface="Arial"/>
                <a:cs typeface="Arial"/>
              </a:rPr>
              <a:t> </a:t>
            </a:r>
            <a:r>
              <a:rPr sz="1100" dirty="0">
                <a:latin typeface="Arial"/>
                <a:cs typeface="Arial"/>
              </a:rPr>
              <a:t>sauvegarder</a:t>
            </a:r>
            <a:r>
              <a:rPr sz="1100" spc="-25" dirty="0">
                <a:latin typeface="Arial"/>
                <a:cs typeface="Arial"/>
              </a:rPr>
              <a:t> </a:t>
            </a:r>
            <a:r>
              <a:rPr sz="1100" dirty="0">
                <a:latin typeface="Arial"/>
                <a:cs typeface="Arial"/>
              </a:rPr>
              <a:t>et</a:t>
            </a:r>
            <a:r>
              <a:rPr sz="1100" spc="-20" dirty="0">
                <a:latin typeface="Arial"/>
                <a:cs typeface="Arial"/>
              </a:rPr>
              <a:t> </a:t>
            </a:r>
            <a:r>
              <a:rPr sz="1100" dirty="0">
                <a:latin typeface="Arial"/>
                <a:cs typeface="Arial"/>
              </a:rPr>
              <a:t>continuer</a:t>
            </a:r>
            <a:r>
              <a:rPr sz="1100" spc="-20" dirty="0">
                <a:latin typeface="Arial"/>
                <a:cs typeface="Arial"/>
              </a:rPr>
              <a:t> </a:t>
            </a:r>
            <a:r>
              <a:rPr sz="1100" dirty="0">
                <a:latin typeface="Arial"/>
                <a:cs typeface="Arial"/>
              </a:rPr>
              <a:t>à</a:t>
            </a:r>
            <a:r>
              <a:rPr sz="1100" spc="-40" dirty="0">
                <a:latin typeface="Arial"/>
                <a:cs typeface="Arial"/>
              </a:rPr>
              <a:t> </a:t>
            </a:r>
            <a:r>
              <a:rPr sz="1100" dirty="0">
                <a:latin typeface="Arial"/>
                <a:cs typeface="Arial"/>
              </a:rPr>
              <a:t>multiplier</a:t>
            </a:r>
            <a:r>
              <a:rPr sz="1100" spc="-20" dirty="0">
                <a:latin typeface="Arial"/>
                <a:cs typeface="Arial"/>
              </a:rPr>
              <a:t> </a:t>
            </a:r>
            <a:r>
              <a:rPr sz="1100" dirty="0">
                <a:latin typeface="Arial"/>
                <a:cs typeface="Arial"/>
              </a:rPr>
              <a:t>ce</a:t>
            </a:r>
            <a:r>
              <a:rPr sz="1100" spc="-35" dirty="0">
                <a:latin typeface="Arial"/>
                <a:cs typeface="Arial"/>
              </a:rPr>
              <a:t> </a:t>
            </a:r>
            <a:r>
              <a:rPr sz="1100" dirty="0">
                <a:latin typeface="Arial"/>
                <a:cs typeface="Arial"/>
              </a:rPr>
              <a:t>matériel</a:t>
            </a:r>
            <a:r>
              <a:rPr sz="1100" spc="-25" dirty="0">
                <a:latin typeface="Arial"/>
                <a:cs typeface="Arial"/>
              </a:rPr>
              <a:t> </a:t>
            </a:r>
            <a:r>
              <a:rPr sz="1100" dirty="0">
                <a:latin typeface="Arial"/>
                <a:cs typeface="Arial"/>
              </a:rPr>
              <a:t>végétal</a:t>
            </a:r>
            <a:r>
              <a:rPr sz="1100" spc="-30" dirty="0">
                <a:latin typeface="Arial"/>
                <a:cs typeface="Arial"/>
              </a:rPr>
              <a:t> </a:t>
            </a:r>
            <a:r>
              <a:rPr sz="1100" dirty="0">
                <a:latin typeface="Arial"/>
                <a:cs typeface="Arial"/>
              </a:rPr>
              <a:t>en</a:t>
            </a:r>
            <a:r>
              <a:rPr sz="1100" spc="-35" dirty="0">
                <a:latin typeface="Arial"/>
                <a:cs typeface="Arial"/>
              </a:rPr>
              <a:t> </a:t>
            </a:r>
            <a:r>
              <a:rPr sz="1100" dirty="0">
                <a:latin typeface="Arial"/>
                <a:cs typeface="Arial"/>
              </a:rPr>
              <a:t>cas</a:t>
            </a:r>
            <a:r>
              <a:rPr sz="1100" spc="-35" dirty="0">
                <a:latin typeface="Arial"/>
                <a:cs typeface="Arial"/>
              </a:rPr>
              <a:t> </a:t>
            </a:r>
            <a:r>
              <a:rPr sz="1100" spc="-10" dirty="0">
                <a:latin typeface="Arial"/>
                <a:cs typeface="Arial"/>
              </a:rPr>
              <a:t>d’incident.</a:t>
            </a:r>
            <a:endParaRPr sz="1100" dirty="0">
              <a:latin typeface="Arial"/>
              <a:cs typeface="Arial"/>
            </a:endParaRPr>
          </a:p>
          <a:p>
            <a:pPr marL="12700" marR="5080" algn="just">
              <a:lnSpc>
                <a:spcPct val="110400"/>
              </a:lnSpc>
              <a:spcBef>
                <a:spcPts val="990"/>
              </a:spcBef>
            </a:pPr>
            <a:r>
              <a:rPr sz="1100" dirty="0">
                <a:latin typeface="Arial"/>
                <a:cs typeface="Arial"/>
              </a:rPr>
              <a:t>Bien</a:t>
            </a:r>
            <a:r>
              <a:rPr sz="1100" spc="100" dirty="0">
                <a:latin typeface="Arial"/>
                <a:cs typeface="Arial"/>
              </a:rPr>
              <a:t> </a:t>
            </a:r>
            <a:r>
              <a:rPr sz="1100" dirty="0">
                <a:latin typeface="Arial"/>
                <a:cs typeface="Arial"/>
              </a:rPr>
              <a:t>que</a:t>
            </a:r>
            <a:r>
              <a:rPr sz="1100" spc="110" dirty="0">
                <a:latin typeface="Arial"/>
                <a:cs typeface="Arial"/>
              </a:rPr>
              <a:t> </a:t>
            </a:r>
            <a:r>
              <a:rPr sz="1100" dirty="0">
                <a:latin typeface="Arial"/>
                <a:cs typeface="Arial"/>
              </a:rPr>
              <a:t>les</a:t>
            </a:r>
            <a:r>
              <a:rPr sz="1100" spc="110" dirty="0">
                <a:latin typeface="Arial"/>
                <a:cs typeface="Arial"/>
              </a:rPr>
              <a:t> </a:t>
            </a:r>
            <a:r>
              <a:rPr sz="1100" dirty="0">
                <a:latin typeface="Arial"/>
                <a:cs typeface="Arial"/>
              </a:rPr>
              <a:t>structures</a:t>
            </a:r>
            <a:r>
              <a:rPr sz="1100" spc="85" dirty="0">
                <a:latin typeface="Arial"/>
                <a:cs typeface="Arial"/>
              </a:rPr>
              <a:t> </a:t>
            </a:r>
            <a:r>
              <a:rPr sz="1100" dirty="0">
                <a:latin typeface="Arial"/>
                <a:cs typeface="Arial"/>
              </a:rPr>
              <a:t>végétales</a:t>
            </a:r>
            <a:r>
              <a:rPr sz="1100" spc="95" dirty="0">
                <a:latin typeface="Arial"/>
                <a:cs typeface="Arial"/>
              </a:rPr>
              <a:t> </a:t>
            </a:r>
            <a:r>
              <a:rPr sz="1100" dirty="0">
                <a:latin typeface="Arial"/>
                <a:cs typeface="Arial"/>
              </a:rPr>
              <a:t>représentent</a:t>
            </a:r>
            <a:r>
              <a:rPr sz="1100" spc="90" dirty="0">
                <a:latin typeface="Arial"/>
                <a:cs typeface="Arial"/>
              </a:rPr>
              <a:t> </a:t>
            </a:r>
            <a:r>
              <a:rPr sz="1100" dirty="0">
                <a:latin typeface="Arial"/>
                <a:cs typeface="Arial"/>
              </a:rPr>
              <a:t>un</a:t>
            </a:r>
            <a:r>
              <a:rPr sz="1100" spc="100" dirty="0">
                <a:latin typeface="Arial"/>
                <a:cs typeface="Arial"/>
              </a:rPr>
              <a:t> </a:t>
            </a:r>
            <a:r>
              <a:rPr sz="1100" dirty="0">
                <a:latin typeface="Arial"/>
                <a:cs typeface="Arial"/>
              </a:rPr>
              <a:t>aménagement</a:t>
            </a:r>
            <a:r>
              <a:rPr sz="1100" spc="105" dirty="0">
                <a:latin typeface="Arial"/>
                <a:cs typeface="Arial"/>
              </a:rPr>
              <a:t> </a:t>
            </a:r>
            <a:r>
              <a:rPr sz="1100" dirty="0">
                <a:latin typeface="Arial"/>
                <a:cs typeface="Arial"/>
              </a:rPr>
              <a:t>déterminant</a:t>
            </a:r>
            <a:r>
              <a:rPr sz="1100" spc="114" dirty="0">
                <a:latin typeface="Arial"/>
                <a:cs typeface="Arial"/>
              </a:rPr>
              <a:t> </a:t>
            </a:r>
            <a:r>
              <a:rPr sz="1100" dirty="0">
                <a:latin typeface="Arial"/>
                <a:cs typeface="Arial"/>
              </a:rPr>
              <a:t>dans</a:t>
            </a:r>
            <a:r>
              <a:rPr sz="1100" spc="110" dirty="0">
                <a:latin typeface="Arial"/>
                <a:cs typeface="Arial"/>
              </a:rPr>
              <a:t> </a:t>
            </a:r>
            <a:r>
              <a:rPr sz="1100" dirty="0">
                <a:latin typeface="Arial"/>
                <a:cs typeface="Arial"/>
              </a:rPr>
              <a:t>la</a:t>
            </a:r>
            <a:r>
              <a:rPr sz="1100" spc="105" dirty="0">
                <a:latin typeface="Arial"/>
                <a:cs typeface="Arial"/>
              </a:rPr>
              <a:t> </a:t>
            </a:r>
            <a:r>
              <a:rPr sz="1100" spc="-10" dirty="0">
                <a:latin typeface="Arial"/>
                <a:cs typeface="Arial"/>
              </a:rPr>
              <a:t>lutte </a:t>
            </a:r>
            <a:r>
              <a:rPr sz="1100" dirty="0">
                <a:latin typeface="Arial"/>
                <a:cs typeface="Arial"/>
              </a:rPr>
              <a:t>contre</a:t>
            </a:r>
            <a:r>
              <a:rPr sz="1100" spc="-25" dirty="0">
                <a:latin typeface="Arial"/>
                <a:cs typeface="Arial"/>
              </a:rPr>
              <a:t> </a:t>
            </a:r>
            <a:r>
              <a:rPr sz="1100" dirty="0">
                <a:latin typeface="Arial"/>
                <a:cs typeface="Arial"/>
              </a:rPr>
              <a:t>l’érosion</a:t>
            </a:r>
            <a:r>
              <a:rPr sz="1100" spc="-2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l’amélioration</a:t>
            </a:r>
            <a:r>
              <a:rPr sz="1100" spc="-25" dirty="0">
                <a:latin typeface="Arial"/>
                <a:cs typeface="Arial"/>
              </a:rPr>
              <a:t> </a:t>
            </a:r>
            <a:r>
              <a:rPr sz="1100" dirty="0">
                <a:latin typeface="Arial"/>
                <a:cs typeface="Arial"/>
              </a:rPr>
              <a:t>des</a:t>
            </a:r>
            <a:r>
              <a:rPr sz="1100" spc="-20" dirty="0">
                <a:latin typeface="Arial"/>
                <a:cs typeface="Arial"/>
              </a:rPr>
              <a:t> </a:t>
            </a:r>
            <a:r>
              <a:rPr sz="1100" dirty="0">
                <a:latin typeface="Arial"/>
                <a:cs typeface="Arial"/>
              </a:rPr>
              <a:t>productions</a:t>
            </a:r>
            <a:r>
              <a:rPr sz="1100" spc="-35" dirty="0">
                <a:latin typeface="Arial"/>
                <a:cs typeface="Arial"/>
              </a:rPr>
              <a:t> </a:t>
            </a:r>
            <a:r>
              <a:rPr sz="1100" dirty="0">
                <a:latin typeface="Arial"/>
                <a:cs typeface="Arial"/>
              </a:rPr>
              <a:t>agricoles,</a:t>
            </a:r>
            <a:r>
              <a:rPr sz="1100" spc="5" dirty="0">
                <a:latin typeface="Arial"/>
                <a:cs typeface="Arial"/>
              </a:rPr>
              <a:t> </a:t>
            </a:r>
            <a:r>
              <a:rPr sz="1100" b="1" dirty="0">
                <a:latin typeface="Arial"/>
                <a:cs typeface="Arial"/>
              </a:rPr>
              <a:t>les</a:t>
            </a:r>
            <a:r>
              <a:rPr sz="1100" b="1" spc="-25" dirty="0">
                <a:latin typeface="Arial"/>
                <a:cs typeface="Arial"/>
              </a:rPr>
              <a:t> </a:t>
            </a:r>
            <a:r>
              <a:rPr sz="1100" b="1" dirty="0">
                <a:latin typeface="Arial"/>
                <a:cs typeface="Arial"/>
              </a:rPr>
              <a:t>aménagements</a:t>
            </a:r>
            <a:r>
              <a:rPr sz="1100" b="1" spc="-20" dirty="0">
                <a:latin typeface="Arial"/>
                <a:cs typeface="Arial"/>
              </a:rPr>
              <a:t> </a:t>
            </a:r>
            <a:r>
              <a:rPr sz="1100" b="1" spc="-10" dirty="0">
                <a:latin typeface="Arial"/>
                <a:cs typeface="Arial"/>
              </a:rPr>
              <a:t>biologiques </a:t>
            </a:r>
            <a:r>
              <a:rPr sz="1100" b="1" dirty="0">
                <a:latin typeface="Arial"/>
                <a:cs typeface="Arial"/>
              </a:rPr>
              <a:t>rencontrent</a:t>
            </a:r>
            <a:r>
              <a:rPr sz="1100" b="1" spc="125" dirty="0">
                <a:latin typeface="Arial"/>
                <a:cs typeface="Arial"/>
              </a:rPr>
              <a:t> </a:t>
            </a:r>
            <a:r>
              <a:rPr sz="1100" b="1" dirty="0">
                <a:latin typeface="Arial"/>
                <a:cs typeface="Arial"/>
              </a:rPr>
              <a:t>des</a:t>
            </a:r>
            <a:r>
              <a:rPr sz="1100" b="1" spc="120" dirty="0">
                <a:latin typeface="Arial"/>
                <a:cs typeface="Arial"/>
              </a:rPr>
              <a:t> </a:t>
            </a:r>
            <a:r>
              <a:rPr sz="1100" b="1" dirty="0">
                <a:latin typeface="Arial"/>
                <a:cs typeface="Arial"/>
              </a:rPr>
              <a:t>difficultés</a:t>
            </a:r>
            <a:r>
              <a:rPr sz="1100" b="1" spc="120" dirty="0">
                <a:latin typeface="Arial"/>
                <a:cs typeface="Arial"/>
              </a:rPr>
              <a:t> </a:t>
            </a:r>
            <a:r>
              <a:rPr sz="1100" b="1" dirty="0">
                <a:latin typeface="Arial"/>
                <a:cs typeface="Arial"/>
              </a:rPr>
              <a:t>spécifiques</a:t>
            </a:r>
            <a:r>
              <a:rPr sz="1100" b="1" spc="114" dirty="0">
                <a:latin typeface="Arial"/>
                <a:cs typeface="Arial"/>
              </a:rPr>
              <a:t> </a:t>
            </a:r>
            <a:r>
              <a:rPr sz="1100" b="1" dirty="0">
                <a:latin typeface="Arial"/>
                <a:cs typeface="Arial"/>
              </a:rPr>
              <a:t>et</a:t>
            </a:r>
            <a:r>
              <a:rPr sz="1100" b="1" spc="125" dirty="0">
                <a:latin typeface="Arial"/>
                <a:cs typeface="Arial"/>
              </a:rPr>
              <a:t> </a:t>
            </a:r>
            <a:r>
              <a:rPr sz="1100" b="1" dirty="0">
                <a:latin typeface="Arial"/>
                <a:cs typeface="Arial"/>
              </a:rPr>
              <a:t>nombreuses,</a:t>
            </a:r>
            <a:r>
              <a:rPr sz="1100" b="1" spc="120" dirty="0">
                <a:latin typeface="Arial"/>
                <a:cs typeface="Arial"/>
              </a:rPr>
              <a:t> </a:t>
            </a:r>
            <a:r>
              <a:rPr sz="1100" b="1" dirty="0">
                <a:latin typeface="Arial"/>
                <a:cs typeface="Arial"/>
              </a:rPr>
              <a:t>qui</a:t>
            </a:r>
            <a:r>
              <a:rPr sz="1100" b="1" spc="130" dirty="0">
                <a:latin typeface="Arial"/>
                <a:cs typeface="Arial"/>
              </a:rPr>
              <a:t> </a:t>
            </a:r>
            <a:r>
              <a:rPr sz="1100" b="1" dirty="0">
                <a:latin typeface="Arial"/>
                <a:cs typeface="Arial"/>
              </a:rPr>
              <a:t>ne</a:t>
            </a:r>
            <a:r>
              <a:rPr sz="1100" b="1" spc="114" dirty="0">
                <a:latin typeface="Arial"/>
                <a:cs typeface="Arial"/>
              </a:rPr>
              <a:t> </a:t>
            </a:r>
            <a:r>
              <a:rPr sz="1100" b="1" dirty="0">
                <a:latin typeface="Arial"/>
                <a:cs typeface="Arial"/>
              </a:rPr>
              <a:t>peuvent</a:t>
            </a:r>
            <a:r>
              <a:rPr sz="1100" b="1" spc="125" dirty="0">
                <a:latin typeface="Arial"/>
                <a:cs typeface="Arial"/>
              </a:rPr>
              <a:t> </a:t>
            </a:r>
            <a:r>
              <a:rPr sz="1100" b="1" dirty="0">
                <a:latin typeface="Arial"/>
                <a:cs typeface="Arial"/>
              </a:rPr>
              <a:t>être</a:t>
            </a:r>
            <a:r>
              <a:rPr sz="1100" b="1" spc="120" dirty="0">
                <a:latin typeface="Arial"/>
                <a:cs typeface="Arial"/>
              </a:rPr>
              <a:t> </a:t>
            </a:r>
            <a:r>
              <a:rPr sz="1100" b="1" spc="-10" dirty="0">
                <a:latin typeface="Arial"/>
                <a:cs typeface="Arial"/>
              </a:rPr>
              <a:t>résolues </a:t>
            </a:r>
            <a:r>
              <a:rPr sz="1100" b="1" dirty="0">
                <a:latin typeface="Arial"/>
                <a:cs typeface="Arial"/>
              </a:rPr>
              <a:t>que</a:t>
            </a:r>
            <a:r>
              <a:rPr sz="1100" b="1" spc="-20" dirty="0">
                <a:latin typeface="Arial"/>
                <a:cs typeface="Arial"/>
              </a:rPr>
              <a:t> </a:t>
            </a:r>
            <a:r>
              <a:rPr sz="1100" b="1" dirty="0">
                <a:latin typeface="Arial"/>
                <a:cs typeface="Arial"/>
              </a:rPr>
              <a:t>dans</a:t>
            </a:r>
            <a:r>
              <a:rPr sz="1100" b="1" spc="-20" dirty="0">
                <a:latin typeface="Arial"/>
                <a:cs typeface="Arial"/>
              </a:rPr>
              <a:t> </a:t>
            </a:r>
            <a:r>
              <a:rPr sz="1100" b="1" dirty="0">
                <a:latin typeface="Arial"/>
                <a:cs typeface="Arial"/>
              </a:rPr>
              <a:t>la</a:t>
            </a:r>
            <a:r>
              <a:rPr sz="1100" b="1" spc="-15" dirty="0">
                <a:latin typeface="Arial"/>
                <a:cs typeface="Arial"/>
              </a:rPr>
              <a:t> </a:t>
            </a:r>
            <a:r>
              <a:rPr sz="1100" b="1" dirty="0">
                <a:latin typeface="Arial"/>
                <a:cs typeface="Arial"/>
              </a:rPr>
              <a:t>continuité</a:t>
            </a:r>
            <a:r>
              <a:rPr sz="1100" b="1" spc="-35" dirty="0">
                <a:latin typeface="Arial"/>
                <a:cs typeface="Arial"/>
              </a:rPr>
              <a:t> </a:t>
            </a:r>
            <a:r>
              <a:rPr sz="1100" b="1" dirty="0">
                <a:latin typeface="Arial"/>
                <a:cs typeface="Arial"/>
              </a:rPr>
              <a:t>des</a:t>
            </a:r>
            <a:r>
              <a:rPr sz="1100" b="1" spc="-15" dirty="0">
                <a:latin typeface="Arial"/>
                <a:cs typeface="Arial"/>
              </a:rPr>
              <a:t> </a:t>
            </a:r>
            <a:r>
              <a:rPr sz="1100" b="1" dirty="0">
                <a:latin typeface="Arial"/>
                <a:cs typeface="Arial"/>
              </a:rPr>
              <a:t>actions</a:t>
            </a:r>
            <a:r>
              <a:rPr sz="1100" b="1" spc="-15" dirty="0">
                <a:latin typeface="Arial"/>
                <a:cs typeface="Arial"/>
              </a:rPr>
              <a:t> </a:t>
            </a:r>
            <a:r>
              <a:rPr sz="1100" b="1" dirty="0">
                <a:latin typeface="Arial"/>
                <a:cs typeface="Arial"/>
              </a:rPr>
              <a:t>et</a:t>
            </a:r>
            <a:r>
              <a:rPr sz="1100" b="1" spc="-10" dirty="0">
                <a:latin typeface="Arial"/>
                <a:cs typeface="Arial"/>
              </a:rPr>
              <a:t> </a:t>
            </a:r>
            <a:r>
              <a:rPr sz="1100" b="1" dirty="0">
                <a:latin typeface="Arial"/>
                <a:cs typeface="Arial"/>
              </a:rPr>
              <a:t>du</a:t>
            </a:r>
            <a:r>
              <a:rPr sz="1100" b="1" spc="-30" dirty="0">
                <a:latin typeface="Arial"/>
                <a:cs typeface="Arial"/>
              </a:rPr>
              <a:t> </a:t>
            </a:r>
            <a:r>
              <a:rPr sz="1100" b="1" spc="-10" dirty="0">
                <a:latin typeface="Arial"/>
                <a:cs typeface="Arial"/>
              </a:rPr>
              <a:t>suivi.</a:t>
            </a:r>
            <a:endParaRPr sz="1100" dirty="0">
              <a:latin typeface="Arial"/>
              <a:cs typeface="Arial"/>
            </a:endParaRPr>
          </a:p>
        </p:txBody>
      </p:sp>
    </p:spTree>
    <p:extLst>
      <p:ext uri="{BB962C8B-B14F-4D97-AF65-F5344CB8AC3E}">
        <p14:creationId xmlns:p14="http://schemas.microsoft.com/office/powerpoint/2010/main" val="23238396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32784" y="351642"/>
            <a:ext cx="3017309" cy="223668"/>
          </a:xfrm>
          <a:prstGeom prst="rect">
            <a:avLst/>
          </a:prstGeom>
        </p:spPr>
        <p:txBody>
          <a:bodyPr vert="horz" wrap="square" lIns="0" tIns="8145" rIns="0" bIns="0" rtlCol="0">
            <a:spAutoFit/>
          </a:bodyPr>
          <a:lstStyle/>
          <a:p>
            <a:pPr marL="8145">
              <a:spcBef>
                <a:spcPts val="64"/>
              </a:spcBef>
            </a:pPr>
            <a:r>
              <a:rPr sz="1400" b="1" dirty="0">
                <a:latin typeface="Cambria"/>
                <a:cs typeface="Cambria"/>
              </a:rPr>
              <a:t>Photos</a:t>
            </a:r>
            <a:r>
              <a:rPr sz="1400" b="1" spc="-6" dirty="0">
                <a:latin typeface="Cambria"/>
                <a:cs typeface="Cambria"/>
              </a:rPr>
              <a:t> </a:t>
            </a:r>
            <a:r>
              <a:rPr sz="1400" b="1" dirty="0">
                <a:latin typeface="Cambria"/>
                <a:cs typeface="Cambria"/>
              </a:rPr>
              <a:t>de</a:t>
            </a:r>
            <a:r>
              <a:rPr sz="1400" b="1" spc="-6" dirty="0">
                <a:latin typeface="Cambria"/>
                <a:cs typeface="Cambria"/>
              </a:rPr>
              <a:t> l’aménagement</a:t>
            </a:r>
            <a:endParaRPr sz="1400" dirty="0">
              <a:latin typeface="Cambria"/>
              <a:cs typeface="Cambria"/>
            </a:endParaRPr>
          </a:p>
        </p:txBody>
      </p:sp>
      <p:grpSp>
        <p:nvGrpSpPr>
          <p:cNvPr id="3" name="object 3"/>
          <p:cNvGrpSpPr/>
          <p:nvPr/>
        </p:nvGrpSpPr>
        <p:grpSpPr>
          <a:xfrm>
            <a:off x="3250174" y="820557"/>
            <a:ext cx="5856881" cy="2929407"/>
            <a:chOff x="909319" y="1279461"/>
            <a:chExt cx="5779770" cy="3258820"/>
          </a:xfrm>
        </p:grpSpPr>
        <p:pic>
          <p:nvPicPr>
            <p:cNvPr id="4" name="object 4"/>
            <p:cNvPicPr/>
            <p:nvPr/>
          </p:nvPicPr>
          <p:blipFill>
            <a:blip r:embed="rId2" cstate="print"/>
            <a:stretch>
              <a:fillRect/>
            </a:stretch>
          </p:blipFill>
          <p:spPr>
            <a:xfrm>
              <a:off x="1531280" y="1747778"/>
              <a:ext cx="4746373" cy="2370097"/>
            </a:xfrm>
            <a:prstGeom prst="rect">
              <a:avLst/>
            </a:prstGeom>
          </p:spPr>
        </p:pic>
        <p:sp>
          <p:nvSpPr>
            <p:cNvPr id="5" name="object 5"/>
            <p:cNvSpPr/>
            <p:nvPr/>
          </p:nvSpPr>
          <p:spPr>
            <a:xfrm>
              <a:off x="914082" y="1284223"/>
              <a:ext cx="5770245" cy="3249295"/>
            </a:xfrm>
            <a:custGeom>
              <a:avLst/>
              <a:gdLst/>
              <a:ahLst/>
              <a:cxnLst/>
              <a:rect l="l" t="t" r="r" b="b"/>
              <a:pathLst>
                <a:path w="5770245" h="3249295">
                  <a:moveTo>
                    <a:pt x="0" y="3249294"/>
                  </a:moveTo>
                  <a:lnTo>
                    <a:pt x="5770245" y="3249294"/>
                  </a:lnTo>
                  <a:lnTo>
                    <a:pt x="5770245" y="0"/>
                  </a:lnTo>
                  <a:lnTo>
                    <a:pt x="0" y="0"/>
                  </a:lnTo>
                  <a:lnTo>
                    <a:pt x="0" y="3249294"/>
                  </a:lnTo>
                  <a:close/>
                </a:path>
              </a:pathLst>
            </a:custGeom>
            <a:ln w="9524">
              <a:solidFill>
                <a:srgbClr val="000000"/>
              </a:solidFill>
            </a:ln>
          </p:spPr>
          <p:txBody>
            <a:bodyPr wrap="square" lIns="0" tIns="0" rIns="0" bIns="0" rtlCol="0"/>
            <a:lstStyle/>
            <a:p>
              <a:endParaRPr/>
            </a:p>
          </p:txBody>
        </p:sp>
      </p:grpSp>
      <p:grpSp>
        <p:nvGrpSpPr>
          <p:cNvPr id="6" name="object 6"/>
          <p:cNvGrpSpPr/>
          <p:nvPr/>
        </p:nvGrpSpPr>
        <p:grpSpPr>
          <a:xfrm>
            <a:off x="3235709" y="4069511"/>
            <a:ext cx="5866521" cy="2436847"/>
            <a:chOff x="911225" y="5127561"/>
            <a:chExt cx="5779770" cy="3258820"/>
          </a:xfrm>
        </p:grpSpPr>
        <p:pic>
          <p:nvPicPr>
            <p:cNvPr id="7" name="object 7"/>
            <p:cNvPicPr/>
            <p:nvPr/>
          </p:nvPicPr>
          <p:blipFill>
            <a:blip r:embed="rId3" cstate="print"/>
            <a:stretch>
              <a:fillRect/>
            </a:stretch>
          </p:blipFill>
          <p:spPr>
            <a:xfrm>
              <a:off x="1686294" y="5213604"/>
              <a:ext cx="4440156" cy="3058189"/>
            </a:xfrm>
            <a:prstGeom prst="rect">
              <a:avLst/>
            </a:prstGeom>
          </p:spPr>
        </p:pic>
        <p:sp>
          <p:nvSpPr>
            <p:cNvPr id="8" name="object 8"/>
            <p:cNvSpPr/>
            <p:nvPr/>
          </p:nvSpPr>
          <p:spPr>
            <a:xfrm>
              <a:off x="915987" y="5132323"/>
              <a:ext cx="5770245" cy="3249295"/>
            </a:xfrm>
            <a:custGeom>
              <a:avLst/>
              <a:gdLst/>
              <a:ahLst/>
              <a:cxnLst/>
              <a:rect l="l" t="t" r="r" b="b"/>
              <a:pathLst>
                <a:path w="5770245" h="3249295">
                  <a:moveTo>
                    <a:pt x="0" y="3249294"/>
                  </a:moveTo>
                  <a:lnTo>
                    <a:pt x="5770245" y="3249294"/>
                  </a:lnTo>
                  <a:lnTo>
                    <a:pt x="5770245" y="0"/>
                  </a:lnTo>
                  <a:lnTo>
                    <a:pt x="0" y="0"/>
                  </a:lnTo>
                  <a:lnTo>
                    <a:pt x="0" y="3249294"/>
                  </a:lnTo>
                  <a:close/>
                </a:path>
              </a:pathLst>
            </a:custGeom>
            <a:ln w="9524">
              <a:solidFill>
                <a:srgbClr val="000000"/>
              </a:solidFill>
            </a:ln>
          </p:spPr>
          <p:txBody>
            <a:bodyPr wrap="square" lIns="0" tIns="0" rIns="0" bIns="0" rtlCol="0"/>
            <a:lstStyle/>
            <a:p>
              <a:endParaRPr/>
            </a:p>
          </p:txBody>
        </p:sp>
      </p:grpSp>
      <p:sp>
        <p:nvSpPr>
          <p:cNvPr id="9" name="object 9"/>
          <p:cNvSpPr txBox="1">
            <a:spLocks noGrp="1"/>
          </p:cNvSpPr>
          <p:nvPr>
            <p:ph type="sldNum" sz="quarter" idx="7"/>
          </p:nvPr>
        </p:nvSpPr>
        <p:spPr>
          <a:xfrm>
            <a:off x="3624960" y="9914201"/>
            <a:ext cx="322579" cy="182245"/>
          </a:xfrm>
          <a:prstGeom prst="rect">
            <a:avLst/>
          </a:prstGeom>
        </p:spPr>
        <p:txBody>
          <a:bodyPr vert="horz" wrap="square" lIns="0" tIns="0" rIns="0" bIns="0" rtlCol="0">
            <a:spAutoFit/>
          </a:bodyPr>
          <a:lstStyle>
            <a:defPPr>
              <a:defRPr kern="0"/>
            </a:defPPr>
            <a:lvl1pPr>
              <a:defRPr sz="1100" b="0" i="0">
                <a:solidFill>
                  <a:schemeClr val="tx1"/>
                </a:solidFill>
                <a:latin typeface="Arial"/>
                <a:cs typeface="Arial"/>
              </a:defRPr>
            </a:lvl1pPr>
          </a:lstStyle>
          <a:p>
            <a:pPr marL="115570"/>
            <a:fld id="{81D60167-4931-47E6-BA6A-407CBD079E47}" type="slidenum">
              <a:rPr lang="fr-FR" spc="-50" smtClean="0"/>
              <a:pPr marL="115570"/>
              <a:t>155</a:t>
            </a:fld>
            <a:endParaRPr spc="-16"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8556" y="717605"/>
            <a:ext cx="4326626" cy="2607486"/>
            <a:chOff x="890269" y="1118933"/>
            <a:chExt cx="5779770" cy="3258820"/>
          </a:xfrm>
        </p:grpSpPr>
        <p:pic>
          <p:nvPicPr>
            <p:cNvPr id="3" name="object 3"/>
            <p:cNvPicPr/>
            <p:nvPr/>
          </p:nvPicPr>
          <p:blipFill>
            <a:blip r:embed="rId2" cstate="print"/>
            <a:stretch>
              <a:fillRect/>
            </a:stretch>
          </p:blipFill>
          <p:spPr>
            <a:xfrm>
              <a:off x="1052903" y="1128394"/>
              <a:ext cx="5358809" cy="3058189"/>
            </a:xfrm>
            <a:prstGeom prst="rect">
              <a:avLst/>
            </a:prstGeom>
          </p:spPr>
        </p:pic>
        <p:sp>
          <p:nvSpPr>
            <p:cNvPr id="4" name="object 4"/>
            <p:cNvSpPr/>
            <p:nvPr/>
          </p:nvSpPr>
          <p:spPr>
            <a:xfrm>
              <a:off x="895032" y="1123695"/>
              <a:ext cx="5770245" cy="3249295"/>
            </a:xfrm>
            <a:custGeom>
              <a:avLst/>
              <a:gdLst/>
              <a:ahLst/>
              <a:cxnLst/>
              <a:rect l="l" t="t" r="r" b="b"/>
              <a:pathLst>
                <a:path w="5770245" h="3249295">
                  <a:moveTo>
                    <a:pt x="0" y="3249294"/>
                  </a:moveTo>
                  <a:lnTo>
                    <a:pt x="5770245" y="3249294"/>
                  </a:lnTo>
                  <a:lnTo>
                    <a:pt x="5770245" y="0"/>
                  </a:lnTo>
                  <a:lnTo>
                    <a:pt x="0" y="0"/>
                  </a:lnTo>
                  <a:lnTo>
                    <a:pt x="0" y="3249294"/>
                  </a:lnTo>
                  <a:close/>
                </a:path>
              </a:pathLst>
            </a:custGeom>
            <a:ln w="9524">
              <a:solidFill>
                <a:srgbClr val="000000"/>
              </a:solidFill>
            </a:ln>
          </p:spPr>
          <p:txBody>
            <a:bodyPr wrap="square" lIns="0" tIns="0" rIns="0" bIns="0" rtlCol="0"/>
            <a:lstStyle/>
            <a:p>
              <a:endParaRPr/>
            </a:p>
          </p:txBody>
        </p:sp>
      </p:grpSp>
      <p:grpSp>
        <p:nvGrpSpPr>
          <p:cNvPr id="5" name="object 5"/>
          <p:cNvGrpSpPr/>
          <p:nvPr/>
        </p:nvGrpSpPr>
        <p:grpSpPr>
          <a:xfrm>
            <a:off x="540301" y="3428999"/>
            <a:ext cx="4201316" cy="2297545"/>
            <a:chOff x="1004569" y="5348033"/>
            <a:chExt cx="5779770" cy="3258820"/>
          </a:xfrm>
        </p:grpSpPr>
        <p:pic>
          <p:nvPicPr>
            <p:cNvPr id="6" name="object 6"/>
            <p:cNvPicPr/>
            <p:nvPr/>
          </p:nvPicPr>
          <p:blipFill>
            <a:blip r:embed="rId3" cstate="print"/>
            <a:stretch>
              <a:fillRect/>
            </a:stretch>
          </p:blipFill>
          <p:spPr>
            <a:xfrm>
              <a:off x="1320312" y="5510404"/>
              <a:ext cx="5052591" cy="3058189"/>
            </a:xfrm>
            <a:prstGeom prst="rect">
              <a:avLst/>
            </a:prstGeom>
          </p:spPr>
        </p:pic>
        <p:sp>
          <p:nvSpPr>
            <p:cNvPr id="7" name="object 7"/>
            <p:cNvSpPr/>
            <p:nvPr/>
          </p:nvSpPr>
          <p:spPr>
            <a:xfrm>
              <a:off x="1009332" y="5352795"/>
              <a:ext cx="5770245" cy="3249295"/>
            </a:xfrm>
            <a:custGeom>
              <a:avLst/>
              <a:gdLst/>
              <a:ahLst/>
              <a:cxnLst/>
              <a:rect l="l" t="t" r="r" b="b"/>
              <a:pathLst>
                <a:path w="5770245" h="3249295">
                  <a:moveTo>
                    <a:pt x="0" y="3249295"/>
                  </a:moveTo>
                  <a:lnTo>
                    <a:pt x="5770245" y="3249295"/>
                  </a:lnTo>
                  <a:lnTo>
                    <a:pt x="5770245" y="0"/>
                  </a:lnTo>
                  <a:lnTo>
                    <a:pt x="0" y="0"/>
                  </a:lnTo>
                  <a:lnTo>
                    <a:pt x="0" y="3249295"/>
                  </a:lnTo>
                  <a:close/>
                </a:path>
              </a:pathLst>
            </a:custGeom>
            <a:ln w="9525">
              <a:solidFill>
                <a:srgbClr val="000000"/>
              </a:solidFill>
            </a:ln>
          </p:spPr>
          <p:txBody>
            <a:bodyPr wrap="square" lIns="0" tIns="0" rIns="0" bIns="0" rtlCol="0"/>
            <a:lstStyle/>
            <a:p>
              <a:endParaRPr/>
            </a:p>
          </p:txBody>
        </p:sp>
      </p:grpSp>
      <p:sp>
        <p:nvSpPr>
          <p:cNvPr id="8" name="object 8"/>
          <p:cNvSpPr txBox="1">
            <a:spLocks noGrp="1"/>
          </p:cNvSpPr>
          <p:nvPr>
            <p:ph type="sldNum" sz="quarter" idx="7"/>
          </p:nvPr>
        </p:nvSpPr>
        <p:spPr>
          <a:xfrm>
            <a:off x="805560" y="9914201"/>
            <a:ext cx="322579" cy="182245"/>
          </a:xfrm>
          <a:prstGeom prst="rect">
            <a:avLst/>
          </a:prstGeom>
        </p:spPr>
        <p:txBody>
          <a:bodyPr vert="horz" wrap="square" lIns="0" tIns="0" rIns="0" bIns="0" rtlCol="0">
            <a:spAutoFit/>
          </a:bodyPr>
          <a:lstStyle>
            <a:defPPr>
              <a:defRPr kern="0"/>
            </a:defPPr>
            <a:lvl1pPr>
              <a:defRPr sz="1100" b="0" i="0">
                <a:solidFill>
                  <a:schemeClr val="tx1"/>
                </a:solidFill>
                <a:latin typeface="Arial"/>
                <a:cs typeface="Arial"/>
              </a:defRPr>
            </a:lvl1pPr>
          </a:lstStyle>
          <a:p>
            <a:pPr marL="115570"/>
            <a:fld id="{81D60167-4931-47E6-BA6A-407CBD079E47}" type="slidenum">
              <a:rPr lang="fr-FR" spc="-50" smtClean="0"/>
              <a:pPr marL="115570"/>
              <a:t>156</a:t>
            </a:fld>
            <a:endParaRPr spc="-16" dirty="0"/>
          </a:p>
        </p:txBody>
      </p:sp>
      <p:grpSp>
        <p:nvGrpSpPr>
          <p:cNvPr id="10" name="object 3">
            <a:extLst>
              <a:ext uri="{FF2B5EF4-FFF2-40B4-BE49-F238E27FC236}">
                <a16:creationId xmlns:a16="http://schemas.microsoft.com/office/drawing/2014/main" id="{C1381500-3FB1-2E6F-9823-8185B6B3651E}"/>
              </a:ext>
            </a:extLst>
          </p:cNvPr>
          <p:cNvGrpSpPr/>
          <p:nvPr/>
        </p:nvGrpSpPr>
        <p:grpSpPr>
          <a:xfrm>
            <a:off x="6286115" y="873888"/>
            <a:ext cx="4712085" cy="2555111"/>
            <a:chOff x="1012825" y="1405826"/>
            <a:chExt cx="5779770" cy="3258820"/>
          </a:xfrm>
        </p:grpSpPr>
        <p:pic>
          <p:nvPicPr>
            <p:cNvPr id="11" name="object 4">
              <a:extLst>
                <a:ext uri="{FF2B5EF4-FFF2-40B4-BE49-F238E27FC236}">
                  <a16:creationId xmlns:a16="http://schemas.microsoft.com/office/drawing/2014/main" id="{C74B9CD6-A110-8AC5-1BB4-E06FA88798E4}"/>
                </a:ext>
              </a:extLst>
            </p:cNvPr>
            <p:cNvPicPr/>
            <p:nvPr/>
          </p:nvPicPr>
          <p:blipFill>
            <a:blip r:embed="rId4" cstate="print"/>
            <a:stretch>
              <a:fillRect/>
            </a:stretch>
          </p:blipFill>
          <p:spPr>
            <a:xfrm>
              <a:off x="1022350" y="1568324"/>
              <a:ext cx="5760720" cy="3058189"/>
            </a:xfrm>
            <a:prstGeom prst="rect">
              <a:avLst/>
            </a:prstGeom>
          </p:spPr>
        </p:pic>
        <p:sp>
          <p:nvSpPr>
            <p:cNvPr id="12" name="object 5">
              <a:extLst>
                <a:ext uri="{FF2B5EF4-FFF2-40B4-BE49-F238E27FC236}">
                  <a16:creationId xmlns:a16="http://schemas.microsoft.com/office/drawing/2014/main" id="{01D05D34-EB6E-A4C3-D368-7FD20D5FD83C}"/>
                </a:ext>
              </a:extLst>
            </p:cNvPr>
            <p:cNvSpPr/>
            <p:nvPr/>
          </p:nvSpPr>
          <p:spPr>
            <a:xfrm>
              <a:off x="1017587" y="1410588"/>
              <a:ext cx="5770245" cy="3249295"/>
            </a:xfrm>
            <a:custGeom>
              <a:avLst/>
              <a:gdLst/>
              <a:ahLst/>
              <a:cxnLst/>
              <a:rect l="l" t="t" r="r" b="b"/>
              <a:pathLst>
                <a:path w="5770245" h="3249295">
                  <a:moveTo>
                    <a:pt x="0" y="3249295"/>
                  </a:moveTo>
                  <a:lnTo>
                    <a:pt x="5770245" y="3249295"/>
                  </a:lnTo>
                  <a:lnTo>
                    <a:pt x="5770245" y="0"/>
                  </a:lnTo>
                  <a:lnTo>
                    <a:pt x="0" y="0"/>
                  </a:lnTo>
                  <a:lnTo>
                    <a:pt x="0" y="3249295"/>
                  </a:lnTo>
                  <a:close/>
                </a:path>
              </a:pathLst>
            </a:custGeom>
            <a:ln w="9525">
              <a:solidFill>
                <a:srgbClr val="000000"/>
              </a:solidFill>
            </a:ln>
          </p:spPr>
          <p:txBody>
            <a:bodyPr wrap="square" lIns="0" tIns="0" rIns="0" bIns="0" rtlCol="0"/>
            <a:lstStyle/>
            <a:p>
              <a:endParaRPr/>
            </a:p>
          </p:txBody>
        </p:sp>
      </p:grpSp>
      <p:grpSp>
        <p:nvGrpSpPr>
          <p:cNvPr id="13" name="object 6">
            <a:extLst>
              <a:ext uri="{FF2B5EF4-FFF2-40B4-BE49-F238E27FC236}">
                <a16:creationId xmlns:a16="http://schemas.microsoft.com/office/drawing/2014/main" id="{AC0EFCE3-BF14-47C1-1508-0956A01651D8}"/>
              </a:ext>
            </a:extLst>
          </p:cNvPr>
          <p:cNvGrpSpPr/>
          <p:nvPr/>
        </p:nvGrpSpPr>
        <p:grpSpPr>
          <a:xfrm>
            <a:off x="6289997" y="3522774"/>
            <a:ext cx="4700437" cy="2333930"/>
            <a:chOff x="1004569" y="4859591"/>
            <a:chExt cx="5779770" cy="3258820"/>
          </a:xfrm>
        </p:grpSpPr>
        <p:pic>
          <p:nvPicPr>
            <p:cNvPr id="14" name="object 7">
              <a:extLst>
                <a:ext uri="{FF2B5EF4-FFF2-40B4-BE49-F238E27FC236}">
                  <a16:creationId xmlns:a16="http://schemas.microsoft.com/office/drawing/2014/main" id="{DAF32FB9-A1D1-DC4D-A25B-609DF358E787}"/>
                </a:ext>
              </a:extLst>
            </p:cNvPr>
            <p:cNvPicPr/>
            <p:nvPr/>
          </p:nvPicPr>
          <p:blipFill>
            <a:blip r:embed="rId5" cstate="print"/>
            <a:stretch>
              <a:fillRect/>
            </a:stretch>
          </p:blipFill>
          <p:spPr>
            <a:xfrm>
              <a:off x="1320312" y="5098544"/>
              <a:ext cx="5052591" cy="2752370"/>
            </a:xfrm>
            <a:prstGeom prst="rect">
              <a:avLst/>
            </a:prstGeom>
          </p:spPr>
        </p:pic>
        <p:sp>
          <p:nvSpPr>
            <p:cNvPr id="15" name="object 8">
              <a:extLst>
                <a:ext uri="{FF2B5EF4-FFF2-40B4-BE49-F238E27FC236}">
                  <a16:creationId xmlns:a16="http://schemas.microsoft.com/office/drawing/2014/main" id="{CE84B006-2BA2-8DFF-FFDB-BA8E2EADC8FD}"/>
                </a:ext>
              </a:extLst>
            </p:cNvPr>
            <p:cNvSpPr/>
            <p:nvPr/>
          </p:nvSpPr>
          <p:spPr>
            <a:xfrm>
              <a:off x="1009332" y="4864353"/>
              <a:ext cx="5770245" cy="3249295"/>
            </a:xfrm>
            <a:custGeom>
              <a:avLst/>
              <a:gdLst/>
              <a:ahLst/>
              <a:cxnLst/>
              <a:rect l="l" t="t" r="r" b="b"/>
              <a:pathLst>
                <a:path w="5770245" h="3249295">
                  <a:moveTo>
                    <a:pt x="0" y="3249294"/>
                  </a:moveTo>
                  <a:lnTo>
                    <a:pt x="5770245" y="3249294"/>
                  </a:lnTo>
                  <a:lnTo>
                    <a:pt x="5770245" y="0"/>
                  </a:lnTo>
                  <a:lnTo>
                    <a:pt x="0" y="0"/>
                  </a:lnTo>
                  <a:lnTo>
                    <a:pt x="0" y="3249294"/>
                  </a:lnTo>
                  <a:close/>
                </a:path>
              </a:pathLst>
            </a:custGeom>
            <a:ln w="9524">
              <a:solidFill>
                <a:srgbClr val="000000"/>
              </a:solidFill>
            </a:ln>
          </p:spPr>
          <p:txBody>
            <a:bodyPr wrap="square" lIns="0" tIns="0" rIns="0" bIns="0" rtlCol="0"/>
            <a:lstStyle/>
            <a:p>
              <a:endParaRPr/>
            </a:p>
          </p:txBody>
        </p:sp>
      </p:grpSp>
      <p:sp>
        <p:nvSpPr>
          <p:cNvPr id="16" name="object 9">
            <a:extLst>
              <a:ext uri="{FF2B5EF4-FFF2-40B4-BE49-F238E27FC236}">
                <a16:creationId xmlns:a16="http://schemas.microsoft.com/office/drawing/2014/main" id="{241B70C8-0B19-41E7-6582-CFA7C59CF78C}"/>
              </a:ext>
            </a:extLst>
          </p:cNvPr>
          <p:cNvSpPr txBox="1">
            <a:spLocks/>
          </p:cNvSpPr>
          <p:nvPr/>
        </p:nvSpPr>
        <p:spPr>
          <a:xfrm>
            <a:off x="6596760" y="9914201"/>
            <a:ext cx="322579" cy="182245"/>
          </a:xfrm>
          <a:prstGeom prst="rect">
            <a:avLst/>
          </a:prstGeom>
        </p:spPr>
        <p:txBody>
          <a:bodyPr vert="horz" wrap="square" lIns="0" tIns="0" rIns="0" bIns="0" rtlCol="0">
            <a:spAutoFit/>
          </a:bodyPr>
          <a:lstStyle>
            <a:defPPr>
              <a:defRPr lang="fr-FR" kern="0"/>
            </a:defPPr>
            <a:lvl1pPr algn="l" rtl="0" fontAlgn="base">
              <a:spcBef>
                <a:spcPct val="0"/>
              </a:spcBef>
              <a:spcAft>
                <a:spcPct val="0"/>
              </a:spcAft>
              <a:defRPr sz="1100" b="0" i="0" kern="1200">
                <a:solidFill>
                  <a:schemeClr val="tx1"/>
                </a:solidFill>
                <a:latin typeface="Arial"/>
                <a:ea typeface="+mn-ea"/>
                <a:cs typeface="Arial"/>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115570"/>
            <a:fld id="{81D60167-4931-47E6-BA6A-407CBD079E47}" type="slidenum">
              <a:rPr lang="fr-FR" spc="-50" smtClean="0"/>
              <a:pPr marL="115570"/>
              <a:t>156</a:t>
            </a:fld>
            <a:endParaRPr lang="fr-FR" spc="-16"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914400" y="1177925"/>
            <a:ext cx="10515600" cy="522288"/>
          </a:xfrm>
        </p:spPr>
        <p:txBody>
          <a:bodyPr/>
          <a:lstStyle/>
          <a:p>
            <a:pPr algn="ctr" eaLnBrk="1" hangingPunct="1"/>
            <a:r>
              <a:rPr lang="en-US" sz="1600">
                <a:latin typeface="Calibri" pitchFamily="34" charset="0"/>
              </a:rPr>
              <a:t>Végétalisation à proximité du seuil gabion SG1</a:t>
            </a:r>
          </a:p>
        </p:txBody>
      </p:sp>
      <p:pic>
        <p:nvPicPr>
          <p:cNvPr id="37890" name="Content Placeholder 4"/>
          <p:cNvPicPr>
            <a:picLocks noGrp="1" noChangeAspect="1"/>
          </p:cNvPicPr>
          <p:nvPr>
            <p:ph sz="half" idx="1"/>
          </p:nvPr>
        </p:nvPicPr>
        <p:blipFill>
          <a:blip r:embed="rId2"/>
          <a:srcRect/>
          <a:stretch>
            <a:fillRect/>
          </a:stretch>
        </p:blipFill>
        <p:spPr>
          <a:xfrm>
            <a:off x="838200" y="1866900"/>
            <a:ext cx="5181600" cy="3592513"/>
          </a:xfrm>
        </p:spPr>
      </p:pic>
      <p:pic>
        <p:nvPicPr>
          <p:cNvPr id="37891" name="Content Placeholder 5"/>
          <p:cNvPicPr>
            <a:picLocks noGrp="1" noChangeAspect="1"/>
          </p:cNvPicPr>
          <p:nvPr>
            <p:ph sz="half" idx="2"/>
          </p:nvPr>
        </p:nvPicPr>
        <p:blipFill>
          <a:blip r:embed="rId3"/>
          <a:srcRect/>
          <a:stretch>
            <a:fillRect/>
          </a:stretch>
        </p:blipFill>
        <p:spPr>
          <a:xfrm>
            <a:off x="6172200" y="1866900"/>
            <a:ext cx="5181600" cy="3592513"/>
          </a:xfrm>
        </p:spPr>
      </p:pic>
      <p:sp>
        <p:nvSpPr>
          <p:cNvPr id="37892" name="TextBox 6"/>
          <p:cNvSpPr txBox="1">
            <a:spLocks noChangeArrowheads="1"/>
          </p:cNvSpPr>
          <p:nvPr/>
        </p:nvSpPr>
        <p:spPr bwMode="auto">
          <a:xfrm>
            <a:off x="1120775" y="6130925"/>
            <a:ext cx="2378075" cy="338138"/>
          </a:xfrm>
          <a:prstGeom prst="rect">
            <a:avLst/>
          </a:prstGeom>
          <a:noFill/>
          <a:ln w="9525">
            <a:noFill/>
            <a:miter lim="800000"/>
            <a:headEnd/>
            <a:tailEnd/>
          </a:ln>
        </p:spPr>
        <p:txBody>
          <a:bodyPr wrap="none">
            <a:spAutoFit/>
          </a:bodyPr>
          <a:lstStyle/>
          <a:p>
            <a:r>
              <a:rPr lang="en-US" sz="1600">
                <a:solidFill>
                  <a:srgbClr val="000000"/>
                </a:solidFill>
                <a:latin typeface="Calibri" pitchFamily="34" charset="0"/>
              </a:rPr>
              <a:t>Roseaux plantés en amont</a:t>
            </a:r>
          </a:p>
        </p:txBody>
      </p:sp>
      <p:sp>
        <p:nvSpPr>
          <p:cNvPr id="37893" name="TextBox 7"/>
          <p:cNvSpPr txBox="1">
            <a:spLocks noChangeArrowheads="1"/>
          </p:cNvSpPr>
          <p:nvPr/>
        </p:nvSpPr>
        <p:spPr bwMode="auto">
          <a:xfrm>
            <a:off x="7766050" y="6130925"/>
            <a:ext cx="2713038" cy="338138"/>
          </a:xfrm>
          <a:prstGeom prst="rect">
            <a:avLst/>
          </a:prstGeom>
          <a:noFill/>
          <a:ln w="9525">
            <a:noFill/>
            <a:miter lim="800000"/>
            <a:headEnd/>
            <a:tailEnd/>
          </a:ln>
        </p:spPr>
        <p:txBody>
          <a:bodyPr wrap="none">
            <a:spAutoFit/>
          </a:bodyPr>
          <a:lstStyle/>
          <a:p>
            <a:r>
              <a:rPr lang="en-US" sz="1600">
                <a:solidFill>
                  <a:srgbClr val="000000"/>
                </a:solidFill>
                <a:latin typeface="Calibri" pitchFamily="34" charset="0"/>
              </a:rPr>
              <a:t>Vétivers plantés sur le versant </a:t>
            </a:r>
          </a:p>
        </p:txBody>
      </p:sp>
      <p:cxnSp>
        <p:nvCxnSpPr>
          <p:cNvPr id="10" name="Straight Arrow Connector 9"/>
          <p:cNvCxnSpPr/>
          <p:nvPr/>
        </p:nvCxnSpPr>
        <p:spPr>
          <a:xfrm flipV="1">
            <a:off x="3297238" y="4418013"/>
            <a:ext cx="785812" cy="171291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8990013" y="3824288"/>
            <a:ext cx="1533525" cy="20335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7896" name="ZoneTexte 2"/>
          <p:cNvSpPr txBox="1">
            <a:spLocks noChangeArrowheads="1"/>
          </p:cNvSpPr>
          <p:nvPr/>
        </p:nvSpPr>
        <p:spPr bwMode="auto">
          <a:xfrm>
            <a:off x="4548188" y="6164263"/>
            <a:ext cx="2670175" cy="517525"/>
          </a:xfrm>
          <a:prstGeom prst="rect">
            <a:avLst/>
          </a:prstGeom>
          <a:noFill/>
          <a:ln w="9525">
            <a:noFill/>
            <a:miter lim="800000"/>
            <a:headEnd/>
            <a:tailEnd/>
          </a:ln>
        </p:spPr>
        <p:txBody>
          <a:bodyPr>
            <a:spAutoFit/>
          </a:bodyPr>
          <a:lstStyle/>
          <a:p>
            <a:pPr algn="ctr"/>
            <a:r>
              <a:rPr lang="fr-FR" sz="1400">
                <a:latin typeface="Calibri" pitchFamily="34" charset="0"/>
              </a:rPr>
              <a:t>Photo Dieulès Mozard </a:t>
            </a:r>
          </a:p>
          <a:p>
            <a:pPr algn="ctr"/>
            <a:r>
              <a:rPr lang="fr-FR" sz="1400">
                <a:latin typeface="Calibri" pitchFamily="34" charset="0"/>
              </a:rPr>
              <a:t>6 mai 2016 </a:t>
            </a:r>
          </a:p>
        </p:txBody>
      </p:sp>
      <p:sp>
        <p:nvSpPr>
          <p:cNvPr id="37897" name="Rectangle 10"/>
          <p:cNvSpPr>
            <a:spLocks noChangeArrowheads="1"/>
          </p:cNvSpPr>
          <p:nvPr/>
        </p:nvSpPr>
        <p:spPr bwMode="auto">
          <a:xfrm>
            <a:off x="2832100" y="206375"/>
            <a:ext cx="6924675"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8B742399-61F1-0028-160B-5DEB3D79E55F}"/>
              </a:ext>
            </a:extLst>
          </p:cNvPr>
          <p:cNvSpPr txBox="1">
            <a:spLocks noChangeArrowheads="1"/>
          </p:cNvSpPr>
          <p:nvPr/>
        </p:nvSpPr>
        <p:spPr bwMode="auto">
          <a:xfrm>
            <a:off x="2289174" y="2092326"/>
            <a:ext cx="782408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SEUIL GABION SG2-Carrefour </a:t>
            </a:r>
            <a:r>
              <a:rPr lang="fr-FR" altLang="fr-FR" sz="2800" b="1" dirty="0" err="1">
                <a:latin typeface="Calibri" panose="020F0502020204030204" pitchFamily="34" charset="0"/>
              </a:rPr>
              <a:t>Clermenceau</a:t>
            </a:r>
            <a:r>
              <a:rPr lang="fr-FR" altLang="fr-FR" sz="2800" b="1" dirty="0">
                <a:latin typeface="Calibri" panose="020F0502020204030204" pitchFamily="34" charset="0"/>
              </a:rPr>
              <a:t> Régis</a:t>
            </a:r>
          </a:p>
          <a:p>
            <a:pPr algn="ctr" eaLnBrk="1" hangingPunct="1">
              <a:spcBef>
                <a:spcPct val="0"/>
              </a:spcBef>
              <a:buFontTx/>
              <a:buNone/>
            </a:pPr>
            <a:r>
              <a:rPr lang="fr-FR" altLang="fr-FR" sz="2800" b="1" dirty="0">
                <a:latin typeface="Calibri" panose="020F0502020204030204" pitchFamily="34" charset="0"/>
              </a:rPr>
              <a:t>Kaye </a:t>
            </a:r>
            <a:r>
              <a:rPr lang="fr-FR" altLang="fr-FR" sz="2800" b="1" dirty="0" err="1">
                <a:latin typeface="Calibri" panose="020F0502020204030204" pitchFamily="34" charset="0"/>
              </a:rPr>
              <a:t>Linès</a:t>
            </a:r>
            <a:endParaRPr lang="fr-FR" altLang="fr-FR" sz="2800" b="1" dirty="0">
              <a:latin typeface="Calibri" panose="020F0502020204030204" pitchFamily="34" charset="0"/>
            </a:endParaRP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Carrefour </a:t>
            </a:r>
            <a:r>
              <a:rPr lang="fr-FR" altLang="fr-FR" sz="2800" b="1" dirty="0" err="1">
                <a:latin typeface="Calibri" panose="020F0502020204030204" pitchFamily="34" charset="0"/>
              </a:rPr>
              <a:t>Clermenceau</a:t>
            </a:r>
            <a:r>
              <a:rPr lang="fr-FR" altLang="fr-FR" sz="2800" b="1" dirty="0">
                <a:latin typeface="Calibri" panose="020F0502020204030204" pitchFamily="34" charset="0"/>
              </a:rPr>
              <a:t> Registre</a:t>
            </a:r>
          </a:p>
          <a:p>
            <a:pPr algn="ctr" eaLnBrk="1" hangingPunct="1">
              <a:spcBef>
                <a:spcPct val="0"/>
              </a:spcBef>
              <a:buFontTx/>
              <a:buNone/>
            </a:pPr>
            <a:r>
              <a:rPr lang="fr-FR" altLang="fr-FR" sz="2800" b="1" dirty="0">
                <a:latin typeface="Calibri" panose="020F0502020204030204" pitchFamily="34" charset="0"/>
              </a:rPr>
              <a:t>Commune de Thomonde 1</a:t>
            </a:r>
            <a:r>
              <a:rPr lang="fr-FR" altLang="fr-FR" sz="2800" b="1" baseline="30000" dirty="0">
                <a:latin typeface="Calibri" panose="020F0502020204030204" pitchFamily="34" charset="0"/>
              </a:rPr>
              <a:t>ère</a:t>
            </a:r>
            <a:r>
              <a:rPr lang="fr-FR" altLang="fr-FR" sz="2800" b="1" dirty="0">
                <a:latin typeface="Calibri" panose="020F0502020204030204" pitchFamily="34" charset="0"/>
              </a:rPr>
              <a:t> section Cabral </a:t>
            </a: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endParaRPr lang="fr-FR" altLang="fr-FR" sz="2800" dirty="0">
              <a:latin typeface="Calibri" panose="020F0502020204030204" pitchFamily="34" charset="0"/>
            </a:endParaRPr>
          </a:p>
        </p:txBody>
      </p:sp>
      <p:pic>
        <p:nvPicPr>
          <p:cNvPr id="3075" name="Picture 5" descr="soslogojuillet-[Converti]">
            <a:extLst>
              <a:ext uri="{FF2B5EF4-FFF2-40B4-BE49-F238E27FC236}">
                <a16:creationId xmlns:a16="http://schemas.microsoft.com/office/drawing/2014/main" id="{A7A801DC-2F47-C751-41A0-C9D5A45F1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549275"/>
            <a:ext cx="8112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l_fi" descr="http://www.haitilibre.com/images-a/g-6125.jpg">
            <a:extLst>
              <a:ext uri="{FF2B5EF4-FFF2-40B4-BE49-F238E27FC236}">
                <a16:creationId xmlns:a16="http://schemas.microsoft.com/office/drawing/2014/main" id="{A43AB613-AFF9-0A78-FEAD-F2102E8CD04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8300" y="476250"/>
            <a:ext cx="1189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il_fi" descr="http://www.diplomatie.gouv.fr/fr/IMG/gif/bid.gif">
            <a:extLst>
              <a:ext uri="{FF2B5EF4-FFF2-40B4-BE49-F238E27FC236}">
                <a16:creationId xmlns:a16="http://schemas.microsoft.com/office/drawing/2014/main" id="{B66CDE95-429B-EDAE-C4AD-26F9FEA3791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986714" y="765176"/>
            <a:ext cx="12715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8">
            <a:extLst>
              <a:ext uri="{FF2B5EF4-FFF2-40B4-BE49-F238E27FC236}">
                <a16:creationId xmlns:a16="http://schemas.microsoft.com/office/drawing/2014/main" id="{17FDA755-8C9B-56EC-517E-9402998E3183}"/>
              </a:ext>
            </a:extLst>
          </p:cNvPr>
          <p:cNvSpPr txBox="1">
            <a:spLocks noChangeArrowheads="1"/>
          </p:cNvSpPr>
          <p:nvPr/>
        </p:nvSpPr>
        <p:spPr bwMode="auto">
          <a:xfrm>
            <a:off x="3395663" y="6237288"/>
            <a:ext cx="6229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400" i="1">
                <a:solidFill>
                  <a:schemeClr val="accent2"/>
                </a:solidFill>
                <a:latin typeface="Calibri" panose="020F0502020204030204" pitchFamily="34" charset="0"/>
              </a:rPr>
              <a:t>SOS  Enfants sans Frontières 56, rue de Tocqueville  75017 PARIS  </a:t>
            </a:r>
            <a:r>
              <a:rPr lang="fr-FR" altLang="fr-FR" sz="1400" i="1">
                <a:solidFill>
                  <a:schemeClr val="accent2"/>
                </a:solidFill>
                <a:latin typeface="Calibri" panose="020F0502020204030204" pitchFamily="34" charset="0"/>
                <a:hlinkClick r:id="rId7"/>
              </a:rPr>
              <a:t>www.sosesf.org</a:t>
            </a:r>
            <a:endParaRPr lang="fr-FR" altLang="fr-FR" sz="1400" i="1">
              <a:solidFill>
                <a:schemeClr val="accent2"/>
              </a:solidFill>
              <a:latin typeface="Calibri" panose="020F0502020204030204" pitchFamily="34" charset="0"/>
            </a:endParaRPr>
          </a:p>
        </p:txBody>
      </p:sp>
      <p:sp>
        <p:nvSpPr>
          <p:cNvPr id="3079" name="Text Box 9">
            <a:extLst>
              <a:ext uri="{FF2B5EF4-FFF2-40B4-BE49-F238E27FC236}">
                <a16:creationId xmlns:a16="http://schemas.microsoft.com/office/drawing/2014/main" id="{7F995B43-E5CB-32E4-7AC8-67EBEEB3DCE4}"/>
              </a:ext>
            </a:extLst>
          </p:cNvPr>
          <p:cNvSpPr txBox="1">
            <a:spLocks noChangeArrowheads="1"/>
          </p:cNvSpPr>
          <p:nvPr/>
        </p:nvSpPr>
        <p:spPr bwMode="auto">
          <a:xfrm>
            <a:off x="3449639" y="5661025"/>
            <a:ext cx="507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400" i="1">
                <a:latin typeface="Calibri" panose="020F0502020204030204"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24F29F1E-9F3B-398C-B0B5-334299481885}"/>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6E289E4-84EA-AE70-53F2-B92452DA3A15}"/>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CE7720EF-AAAF-73E6-78CC-81FA3A47C3BE}"/>
              </a:ext>
            </a:extLst>
          </p:cNvPr>
          <p:cNvGraphicFramePr>
            <a:graphicFrameLocks noGrp="1"/>
          </p:cNvGraphicFramePr>
          <p:nvPr>
            <p:extLst>
              <p:ext uri="{D42A27DB-BD31-4B8C-83A1-F6EECF244321}">
                <p14:modId xmlns:p14="http://schemas.microsoft.com/office/powerpoint/2010/main" val="3309143205"/>
              </p:ext>
            </p:extLst>
          </p:nvPr>
        </p:nvGraphicFramePr>
        <p:xfrm>
          <a:off x="726237" y="667867"/>
          <a:ext cx="9700464" cy="5989955"/>
        </p:xfrm>
        <a:graphic>
          <a:graphicData uri="http://schemas.openxmlformats.org/drawingml/2006/table">
            <a:tbl>
              <a:tblPr firstRow="1" bandRow="1">
                <a:tableStyleId>{2D5ABB26-0587-4C30-8999-92F81FD0307C}</a:tableStyleId>
              </a:tblPr>
              <a:tblGrid>
                <a:gridCol w="2027586">
                  <a:extLst>
                    <a:ext uri="{9D8B030D-6E8A-4147-A177-3AD203B41FA5}">
                      <a16:colId xmlns:a16="http://schemas.microsoft.com/office/drawing/2014/main" val="20000"/>
                    </a:ext>
                  </a:extLst>
                </a:gridCol>
                <a:gridCol w="7672878">
                  <a:extLst>
                    <a:ext uri="{9D8B030D-6E8A-4147-A177-3AD203B41FA5}">
                      <a16:colId xmlns:a16="http://schemas.microsoft.com/office/drawing/2014/main" val="20001"/>
                    </a:ext>
                  </a:extLst>
                </a:gridCol>
              </a:tblGrid>
              <a:tr h="327660">
                <a:tc>
                  <a:txBody>
                    <a:bodyPr/>
                    <a:lstStyle/>
                    <a:p>
                      <a:pPr marL="67945" marR="565150">
                        <a:lnSpc>
                          <a:spcPts val="1260"/>
                        </a:lnSpc>
                      </a:pPr>
                      <a:r>
                        <a:rPr sz="1200" b="1" dirty="0">
                          <a:latin typeface="Arial"/>
                          <a:cs typeface="Arial"/>
                        </a:rPr>
                        <a:t>Dates</a:t>
                      </a:r>
                      <a:r>
                        <a:rPr sz="1200" b="1" spc="-30" dirty="0">
                          <a:latin typeface="Arial"/>
                          <a:cs typeface="Arial"/>
                        </a:rPr>
                        <a:t> </a:t>
                      </a:r>
                      <a:r>
                        <a:rPr sz="1200" b="1" spc="-25" dirty="0">
                          <a:latin typeface="Arial"/>
                          <a:cs typeface="Arial"/>
                        </a:rPr>
                        <a:t>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16</a:t>
                      </a:r>
                      <a:r>
                        <a:rPr sz="1200" spc="-10" dirty="0">
                          <a:latin typeface="Arial"/>
                          <a:cs typeface="Arial"/>
                        </a:rPr>
                        <a:t> </a:t>
                      </a:r>
                      <a:r>
                        <a:rPr sz="1200" dirty="0">
                          <a:latin typeface="Arial"/>
                          <a:cs typeface="Arial"/>
                        </a:rPr>
                        <a:t>mars 2016</a:t>
                      </a:r>
                      <a:r>
                        <a:rPr sz="1200" spc="-1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23</a:t>
                      </a:r>
                      <a:r>
                        <a:rPr sz="1200" spc="-20" dirty="0">
                          <a:latin typeface="Arial"/>
                          <a:cs typeface="Arial"/>
                        </a:rPr>
                        <a:t> </a:t>
                      </a:r>
                      <a:r>
                        <a:rPr sz="1200" dirty="0">
                          <a:latin typeface="Arial"/>
                          <a:cs typeface="Arial"/>
                        </a:rPr>
                        <a:t>mars</a:t>
                      </a:r>
                      <a:r>
                        <a:rPr sz="1200" spc="-25" dirty="0">
                          <a:latin typeface="Arial"/>
                          <a:cs typeface="Arial"/>
                        </a:rPr>
                        <a:t> </a:t>
                      </a:r>
                      <a:r>
                        <a:rPr sz="1200" spc="-20" dirty="0">
                          <a:latin typeface="Arial"/>
                          <a:cs typeface="Arial"/>
                        </a:rPr>
                        <a:t>2016</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27025">
                <a:tc>
                  <a:txBody>
                    <a:bodyPr/>
                    <a:lstStyle/>
                    <a:p>
                      <a:pPr marL="67945" marR="255270">
                        <a:lnSpc>
                          <a:spcPts val="1260"/>
                        </a:lnSpc>
                      </a:pPr>
                      <a:r>
                        <a:rPr sz="1200" b="1" spc="-10" dirty="0">
                          <a:latin typeface="Arial"/>
                          <a:cs typeface="Arial"/>
                        </a:rPr>
                        <a:t>Coordonnées </a:t>
                      </a:r>
                      <a:r>
                        <a:rPr sz="1200" b="1" spc="-25" dirty="0">
                          <a:latin typeface="Arial"/>
                          <a:cs typeface="Arial"/>
                        </a:rPr>
                        <a:t>GPS</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N</a:t>
                      </a:r>
                      <a:r>
                        <a:rPr sz="1200" spc="-20" dirty="0">
                          <a:latin typeface="Arial"/>
                          <a:cs typeface="Arial"/>
                        </a:rPr>
                        <a:t> </a:t>
                      </a:r>
                      <a:r>
                        <a:rPr sz="1200" dirty="0">
                          <a:latin typeface="Arial"/>
                          <a:cs typeface="Arial"/>
                        </a:rPr>
                        <a:t>18°59’57,9’’</a:t>
                      </a:r>
                      <a:r>
                        <a:rPr sz="1200" spc="125" dirty="0">
                          <a:latin typeface="Arial"/>
                          <a:cs typeface="Arial"/>
                        </a:rPr>
                        <a:t>  </a:t>
                      </a:r>
                      <a:r>
                        <a:rPr sz="1200" dirty="0">
                          <a:latin typeface="Arial"/>
                          <a:cs typeface="Arial"/>
                        </a:rPr>
                        <a:t>W</a:t>
                      </a:r>
                      <a:r>
                        <a:rPr sz="1200" spc="-15" dirty="0">
                          <a:latin typeface="Arial"/>
                          <a:cs typeface="Arial"/>
                        </a:rPr>
                        <a:t> </a:t>
                      </a:r>
                      <a:r>
                        <a:rPr sz="1200" dirty="0">
                          <a:latin typeface="Arial"/>
                          <a:cs typeface="Arial"/>
                        </a:rPr>
                        <a:t>72°0</a:t>
                      </a:r>
                      <a:r>
                        <a:rPr sz="1200" spc="-15" dirty="0">
                          <a:latin typeface="Arial"/>
                          <a:cs typeface="Arial"/>
                        </a:rPr>
                        <a:t> </a:t>
                      </a:r>
                      <a:r>
                        <a:rPr sz="1200" spc="-10" dirty="0">
                          <a:latin typeface="Arial"/>
                          <a:cs typeface="Arial"/>
                        </a:rPr>
                        <a:t>,00’43,5’’</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87680">
                <a:tc>
                  <a:txBody>
                    <a:bodyPr/>
                    <a:lstStyle/>
                    <a:p>
                      <a:pPr marL="67945">
                        <a:lnSpc>
                          <a:spcPts val="1275"/>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2230" algn="just">
                        <a:lnSpc>
                          <a:spcPct val="96000"/>
                        </a:lnSpc>
                      </a:pPr>
                      <a:r>
                        <a:rPr sz="1200" dirty="0">
                          <a:latin typeface="Arial"/>
                          <a:cs typeface="Arial"/>
                        </a:rPr>
                        <a:t>Le</a:t>
                      </a:r>
                      <a:r>
                        <a:rPr sz="1200" spc="10" dirty="0">
                          <a:latin typeface="Arial"/>
                          <a:cs typeface="Arial"/>
                        </a:rPr>
                        <a:t> </a:t>
                      </a:r>
                      <a:r>
                        <a:rPr sz="1200" dirty="0">
                          <a:latin typeface="Arial"/>
                          <a:cs typeface="Arial"/>
                        </a:rPr>
                        <a:t>seuil</a:t>
                      </a:r>
                      <a:r>
                        <a:rPr sz="1200" spc="15" dirty="0">
                          <a:latin typeface="Arial"/>
                          <a:cs typeface="Arial"/>
                        </a:rPr>
                        <a:t> </a:t>
                      </a:r>
                      <a:r>
                        <a:rPr sz="1200" dirty="0">
                          <a:latin typeface="Arial"/>
                          <a:cs typeface="Arial"/>
                        </a:rPr>
                        <a:t>gabion</a:t>
                      </a:r>
                      <a:r>
                        <a:rPr sz="1200" spc="15" dirty="0">
                          <a:latin typeface="Arial"/>
                          <a:cs typeface="Arial"/>
                        </a:rPr>
                        <a:t> </a:t>
                      </a:r>
                      <a:r>
                        <a:rPr sz="1200" dirty="0">
                          <a:latin typeface="Arial"/>
                          <a:cs typeface="Arial"/>
                        </a:rPr>
                        <a:t>SG2</a:t>
                      </a:r>
                      <a:r>
                        <a:rPr sz="1200" spc="10" dirty="0">
                          <a:latin typeface="Arial"/>
                          <a:cs typeface="Arial"/>
                        </a:rPr>
                        <a:t> </a:t>
                      </a:r>
                      <a:r>
                        <a:rPr sz="1200" dirty="0">
                          <a:latin typeface="Arial"/>
                          <a:cs typeface="Arial"/>
                        </a:rPr>
                        <a:t>a</a:t>
                      </a:r>
                      <a:r>
                        <a:rPr sz="1200" spc="5" dirty="0">
                          <a:latin typeface="Arial"/>
                          <a:cs typeface="Arial"/>
                        </a:rPr>
                        <a:t> </a:t>
                      </a:r>
                      <a:r>
                        <a:rPr sz="1200" dirty="0">
                          <a:latin typeface="Arial"/>
                          <a:cs typeface="Arial"/>
                        </a:rPr>
                        <a:t>été</a:t>
                      </a:r>
                      <a:r>
                        <a:rPr sz="1200" spc="15" dirty="0">
                          <a:latin typeface="Arial"/>
                          <a:cs typeface="Arial"/>
                        </a:rPr>
                        <a:t> </a:t>
                      </a:r>
                      <a:r>
                        <a:rPr sz="1200" dirty="0">
                          <a:latin typeface="Arial"/>
                          <a:cs typeface="Arial"/>
                        </a:rPr>
                        <a:t>réalisé</a:t>
                      </a:r>
                      <a:r>
                        <a:rPr sz="1200" spc="15" dirty="0">
                          <a:latin typeface="Arial"/>
                          <a:cs typeface="Arial"/>
                        </a:rPr>
                        <a:t> </a:t>
                      </a:r>
                      <a:r>
                        <a:rPr sz="1200" dirty="0">
                          <a:latin typeface="Arial"/>
                          <a:cs typeface="Arial"/>
                        </a:rPr>
                        <a:t>sur</a:t>
                      </a:r>
                      <a:r>
                        <a:rPr sz="1200" spc="15" dirty="0">
                          <a:latin typeface="Arial"/>
                          <a:cs typeface="Arial"/>
                        </a:rPr>
                        <a:t> </a:t>
                      </a:r>
                      <a:r>
                        <a:rPr sz="1200" dirty="0">
                          <a:latin typeface="Arial"/>
                          <a:cs typeface="Arial"/>
                        </a:rPr>
                        <a:t>la</a:t>
                      </a:r>
                      <a:r>
                        <a:rPr sz="1200" spc="5" dirty="0">
                          <a:latin typeface="Arial"/>
                          <a:cs typeface="Arial"/>
                        </a:rPr>
                        <a:t> </a:t>
                      </a:r>
                      <a:r>
                        <a:rPr sz="1200" dirty="0">
                          <a:latin typeface="Arial"/>
                          <a:cs typeface="Arial"/>
                        </a:rPr>
                        <a:t>ravine</a:t>
                      </a:r>
                      <a:r>
                        <a:rPr sz="1200" spc="5" dirty="0">
                          <a:latin typeface="Arial"/>
                          <a:cs typeface="Arial"/>
                        </a:rPr>
                        <a:t> </a:t>
                      </a:r>
                      <a:r>
                        <a:rPr sz="1200" dirty="0">
                          <a:latin typeface="Arial"/>
                          <a:cs typeface="Arial"/>
                        </a:rPr>
                        <a:t>Kaye</a:t>
                      </a:r>
                      <a:r>
                        <a:rPr sz="1200" spc="15" dirty="0">
                          <a:latin typeface="Arial"/>
                          <a:cs typeface="Arial"/>
                        </a:rPr>
                        <a:t> </a:t>
                      </a:r>
                      <a:r>
                        <a:rPr sz="1200" dirty="0">
                          <a:latin typeface="Arial"/>
                          <a:cs typeface="Arial"/>
                        </a:rPr>
                        <a:t>Linès,</a:t>
                      </a:r>
                      <a:r>
                        <a:rPr sz="1200" spc="10" dirty="0">
                          <a:latin typeface="Arial"/>
                          <a:cs typeface="Arial"/>
                        </a:rPr>
                        <a:t> </a:t>
                      </a:r>
                      <a:r>
                        <a:rPr sz="1200" dirty="0">
                          <a:latin typeface="Arial"/>
                          <a:cs typeface="Arial"/>
                        </a:rPr>
                        <a:t>affluent</a:t>
                      </a:r>
                      <a:r>
                        <a:rPr sz="1200" spc="5" dirty="0">
                          <a:latin typeface="Arial"/>
                          <a:cs typeface="Arial"/>
                        </a:rPr>
                        <a:t> </a:t>
                      </a:r>
                      <a:r>
                        <a:rPr sz="1200" dirty="0">
                          <a:latin typeface="Arial"/>
                          <a:cs typeface="Arial"/>
                        </a:rPr>
                        <a:t>de</a:t>
                      </a:r>
                      <a:r>
                        <a:rPr sz="1200" spc="15" dirty="0">
                          <a:latin typeface="Arial"/>
                          <a:cs typeface="Arial"/>
                        </a:rPr>
                        <a:t> </a:t>
                      </a:r>
                      <a:r>
                        <a:rPr sz="1200" spc="-25" dirty="0">
                          <a:latin typeface="Arial"/>
                          <a:cs typeface="Arial"/>
                        </a:rPr>
                        <a:t>la </a:t>
                      </a:r>
                      <a:r>
                        <a:rPr sz="1200" dirty="0">
                          <a:latin typeface="Arial"/>
                          <a:cs typeface="Arial"/>
                        </a:rPr>
                        <a:t>rivière</a:t>
                      </a:r>
                      <a:r>
                        <a:rPr sz="1200" spc="-10" dirty="0">
                          <a:latin typeface="Arial"/>
                          <a:cs typeface="Arial"/>
                        </a:rPr>
                        <a:t> </a:t>
                      </a:r>
                      <a:r>
                        <a:rPr sz="1200" dirty="0">
                          <a:latin typeface="Arial"/>
                          <a:cs typeface="Arial"/>
                        </a:rPr>
                        <a:t>Thomonde.</a:t>
                      </a:r>
                      <a:r>
                        <a:rPr sz="1200" spc="-5" dirty="0">
                          <a:latin typeface="Arial"/>
                          <a:cs typeface="Arial"/>
                        </a:rPr>
                        <a:t> </a:t>
                      </a:r>
                      <a:r>
                        <a:rPr sz="1200" dirty="0">
                          <a:latin typeface="Arial"/>
                          <a:cs typeface="Arial"/>
                        </a:rPr>
                        <a:t>Cet</a:t>
                      </a:r>
                      <a:r>
                        <a:rPr sz="1200" spc="-10" dirty="0">
                          <a:latin typeface="Arial"/>
                          <a:cs typeface="Arial"/>
                        </a:rPr>
                        <a:t> </a:t>
                      </a:r>
                      <a:r>
                        <a:rPr sz="1200" dirty="0">
                          <a:latin typeface="Arial"/>
                          <a:cs typeface="Arial"/>
                        </a:rPr>
                        <a:t>ouvrage</a:t>
                      </a:r>
                      <a:r>
                        <a:rPr sz="1200" spc="-10" dirty="0">
                          <a:latin typeface="Arial"/>
                          <a:cs typeface="Arial"/>
                        </a:rPr>
                        <a:t> </a:t>
                      </a:r>
                      <a:r>
                        <a:rPr sz="1200" dirty="0">
                          <a:latin typeface="Arial"/>
                          <a:cs typeface="Arial"/>
                        </a:rPr>
                        <a:t>conjugue</a:t>
                      </a:r>
                      <a:r>
                        <a:rPr sz="1200" spc="-10" dirty="0">
                          <a:latin typeface="Arial"/>
                          <a:cs typeface="Arial"/>
                        </a:rPr>
                        <a:t> </a:t>
                      </a:r>
                      <a:r>
                        <a:rPr sz="1200" dirty="0">
                          <a:latin typeface="Arial"/>
                          <a:cs typeface="Arial"/>
                        </a:rPr>
                        <a:t>ses</a:t>
                      </a:r>
                      <a:r>
                        <a:rPr sz="1200" spc="-15" dirty="0">
                          <a:latin typeface="Arial"/>
                          <a:cs typeface="Arial"/>
                        </a:rPr>
                        <a:t> </a:t>
                      </a:r>
                      <a:r>
                        <a:rPr sz="1200" dirty="0">
                          <a:latin typeface="Arial"/>
                          <a:cs typeface="Arial"/>
                        </a:rPr>
                        <a:t>effets</a:t>
                      </a:r>
                      <a:r>
                        <a:rPr sz="1200" spc="-5" dirty="0">
                          <a:latin typeface="Arial"/>
                          <a:cs typeface="Arial"/>
                        </a:rPr>
                        <a:t> </a:t>
                      </a:r>
                      <a:r>
                        <a:rPr sz="1200" dirty="0">
                          <a:latin typeface="Arial"/>
                          <a:cs typeface="Arial"/>
                        </a:rPr>
                        <a:t>antiérosifs</a:t>
                      </a:r>
                      <a:r>
                        <a:rPr sz="1200" spc="-10" dirty="0">
                          <a:latin typeface="Arial"/>
                          <a:cs typeface="Arial"/>
                        </a:rPr>
                        <a:t> </a:t>
                      </a:r>
                      <a:r>
                        <a:rPr sz="1200" dirty="0">
                          <a:latin typeface="Arial"/>
                          <a:cs typeface="Arial"/>
                        </a:rPr>
                        <a:t>avec</a:t>
                      </a:r>
                      <a:r>
                        <a:rPr sz="1200" spc="-5" dirty="0">
                          <a:latin typeface="Arial"/>
                          <a:cs typeface="Arial"/>
                        </a:rPr>
                        <a:t> </a:t>
                      </a:r>
                      <a:r>
                        <a:rPr sz="1200" spc="-25" dirty="0">
                          <a:latin typeface="Arial"/>
                          <a:cs typeface="Arial"/>
                        </a:rPr>
                        <a:t>SG3 </a:t>
                      </a:r>
                      <a:r>
                        <a:rPr sz="1200" dirty="0">
                          <a:latin typeface="Arial"/>
                          <a:cs typeface="Arial"/>
                        </a:rPr>
                        <a:t>situé</a:t>
                      </a:r>
                      <a:r>
                        <a:rPr sz="1200" spc="-15" dirty="0">
                          <a:latin typeface="Arial"/>
                          <a:cs typeface="Arial"/>
                        </a:rPr>
                        <a:t> </a:t>
                      </a:r>
                      <a:r>
                        <a:rPr sz="1200" dirty="0">
                          <a:latin typeface="Arial"/>
                          <a:cs typeface="Arial"/>
                        </a:rPr>
                        <a:t>en</a:t>
                      </a:r>
                      <a:r>
                        <a:rPr sz="1200" spc="-15" dirty="0">
                          <a:latin typeface="Arial"/>
                          <a:cs typeface="Arial"/>
                        </a:rPr>
                        <a:t> </a:t>
                      </a:r>
                      <a:r>
                        <a:rPr sz="1200" spc="-10" dirty="0">
                          <a:latin typeface="Arial"/>
                          <a:cs typeface="Arial"/>
                        </a:rPr>
                        <a:t>aval.</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970280">
                <a:tc>
                  <a:txBody>
                    <a:bodyPr/>
                    <a:lstStyle/>
                    <a:p>
                      <a:pPr marL="67945">
                        <a:lnSpc>
                          <a:spcPts val="125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a:latin typeface="Arial"/>
                        <a:cs typeface="Arial"/>
                      </a:endParaRPr>
                    </a:p>
                    <a:p>
                      <a:pPr marL="67945">
                        <a:lnSpc>
                          <a:spcPts val="1295"/>
                        </a:lnSpc>
                      </a:pPr>
                      <a:r>
                        <a:rPr sz="1200" b="1" spc="-10" dirty="0">
                          <a:latin typeface="Arial"/>
                          <a:cs typeface="Arial"/>
                        </a:rPr>
                        <a:t>l’implantation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305" indent="-85725">
                        <a:lnSpc>
                          <a:spcPts val="1250"/>
                        </a:lnSpc>
                        <a:buChar char="-"/>
                        <a:tabLst>
                          <a:tab pos="154305" algn="l"/>
                        </a:tabLst>
                      </a:pPr>
                      <a:r>
                        <a:rPr sz="1200" dirty="0">
                          <a:latin typeface="Arial"/>
                          <a:cs typeface="Arial"/>
                        </a:rPr>
                        <a:t>Prévention</a:t>
                      </a:r>
                      <a:r>
                        <a:rPr sz="1200" spc="-35" dirty="0">
                          <a:latin typeface="Arial"/>
                          <a:cs typeface="Arial"/>
                        </a:rPr>
                        <a:t> </a:t>
                      </a:r>
                      <a:r>
                        <a:rPr sz="1200" dirty="0">
                          <a:latin typeface="Arial"/>
                          <a:cs typeface="Arial"/>
                        </a:rPr>
                        <a:t>d’une</a:t>
                      </a:r>
                      <a:r>
                        <a:rPr sz="1200" spc="-45" dirty="0">
                          <a:latin typeface="Arial"/>
                          <a:cs typeface="Arial"/>
                        </a:rPr>
                        <a:t> </a:t>
                      </a:r>
                      <a:r>
                        <a:rPr sz="1200" dirty="0">
                          <a:latin typeface="Arial"/>
                          <a:cs typeface="Arial"/>
                        </a:rPr>
                        <a:t>érosion</a:t>
                      </a:r>
                      <a:r>
                        <a:rPr sz="1200" spc="-25" dirty="0">
                          <a:latin typeface="Arial"/>
                          <a:cs typeface="Arial"/>
                        </a:rPr>
                        <a:t> </a:t>
                      </a:r>
                      <a:r>
                        <a:rPr sz="1200" dirty="0">
                          <a:latin typeface="Arial"/>
                          <a:cs typeface="Arial"/>
                        </a:rPr>
                        <a:t>remontante</a:t>
                      </a:r>
                      <a:r>
                        <a:rPr sz="1200" spc="-35" dirty="0">
                          <a:latin typeface="Arial"/>
                          <a:cs typeface="Arial"/>
                        </a:rPr>
                        <a:t> </a:t>
                      </a:r>
                      <a:r>
                        <a:rPr sz="1200" dirty="0">
                          <a:latin typeface="Arial"/>
                          <a:cs typeface="Arial"/>
                        </a:rPr>
                        <a:t>dans</a:t>
                      </a:r>
                      <a:r>
                        <a:rPr sz="1200" spc="-30" dirty="0">
                          <a:latin typeface="Arial"/>
                          <a:cs typeface="Arial"/>
                        </a:rPr>
                        <a:t> </a:t>
                      </a:r>
                      <a:r>
                        <a:rPr sz="1200" dirty="0">
                          <a:latin typeface="Arial"/>
                          <a:cs typeface="Arial"/>
                        </a:rPr>
                        <a:t>la</a:t>
                      </a:r>
                      <a:r>
                        <a:rPr sz="1200" spc="-40" dirty="0">
                          <a:latin typeface="Arial"/>
                          <a:cs typeface="Arial"/>
                        </a:rPr>
                        <a:t> </a:t>
                      </a:r>
                      <a:r>
                        <a:rPr sz="1200" dirty="0">
                          <a:latin typeface="Arial"/>
                          <a:cs typeface="Arial"/>
                        </a:rPr>
                        <a:t>ravine</a:t>
                      </a:r>
                      <a:r>
                        <a:rPr sz="1200" spc="-35" dirty="0">
                          <a:latin typeface="Arial"/>
                          <a:cs typeface="Arial"/>
                        </a:rPr>
                        <a:t> </a:t>
                      </a:r>
                      <a:r>
                        <a:rPr sz="1200" spc="-10" dirty="0">
                          <a:latin typeface="Arial"/>
                          <a:cs typeface="Arial"/>
                        </a:rPr>
                        <a:t>(headcut).</a:t>
                      </a:r>
                      <a:endParaRPr sz="1200" dirty="0">
                        <a:latin typeface="Arial"/>
                        <a:cs typeface="Arial"/>
                      </a:endParaRPr>
                    </a:p>
                    <a:p>
                      <a:pPr marL="154305" indent="-85725">
                        <a:lnSpc>
                          <a:spcPts val="1265"/>
                        </a:lnSpc>
                        <a:buChar char="-"/>
                        <a:tabLst>
                          <a:tab pos="154305" algn="l"/>
                        </a:tabLst>
                      </a:pPr>
                      <a:r>
                        <a:rPr sz="1200" dirty="0">
                          <a:latin typeface="Arial"/>
                          <a:cs typeface="Arial"/>
                        </a:rPr>
                        <a:t>Protection</a:t>
                      </a:r>
                      <a:r>
                        <a:rPr sz="1200" spc="-3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chemin</a:t>
                      </a:r>
                      <a:r>
                        <a:rPr sz="1200" spc="-30"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Bernaco</a:t>
                      </a:r>
                      <a:r>
                        <a:rPr sz="1200" spc="-40" dirty="0">
                          <a:latin typeface="Arial"/>
                          <a:cs typeface="Arial"/>
                        </a:rPr>
                        <a:t> </a:t>
                      </a:r>
                      <a:r>
                        <a:rPr sz="1200" dirty="0">
                          <a:latin typeface="Arial"/>
                          <a:cs typeface="Arial"/>
                        </a:rPr>
                        <a:t>à</a:t>
                      </a:r>
                      <a:r>
                        <a:rPr sz="1200" spc="-30" dirty="0">
                          <a:latin typeface="Arial"/>
                          <a:cs typeface="Arial"/>
                        </a:rPr>
                        <a:t> </a:t>
                      </a:r>
                      <a:r>
                        <a:rPr sz="1200" dirty="0">
                          <a:latin typeface="Arial"/>
                          <a:cs typeface="Arial"/>
                        </a:rPr>
                        <a:t>Baille</a:t>
                      </a:r>
                      <a:r>
                        <a:rPr sz="1200" spc="-30" dirty="0">
                          <a:latin typeface="Arial"/>
                          <a:cs typeface="Arial"/>
                        </a:rPr>
                        <a:t> </a:t>
                      </a:r>
                      <a:r>
                        <a:rPr sz="1200" spc="-10" dirty="0">
                          <a:latin typeface="Arial"/>
                          <a:cs typeface="Arial"/>
                        </a:rPr>
                        <a:t>Tourrible</a:t>
                      </a:r>
                      <a:endParaRPr sz="1200" dirty="0">
                        <a:latin typeface="Arial"/>
                        <a:cs typeface="Arial"/>
                      </a:endParaRPr>
                    </a:p>
                    <a:p>
                      <a:pPr marL="154305" indent="-85725">
                        <a:lnSpc>
                          <a:spcPts val="1260"/>
                        </a:lnSpc>
                        <a:buChar char="-"/>
                        <a:tabLst>
                          <a:tab pos="154305" algn="l"/>
                        </a:tabLst>
                      </a:pPr>
                      <a:r>
                        <a:rPr sz="1200" dirty="0">
                          <a:latin typeface="Arial"/>
                          <a:cs typeface="Arial"/>
                        </a:rPr>
                        <a:t>Facilité</a:t>
                      </a:r>
                      <a:r>
                        <a:rPr sz="1200" spc="-20" dirty="0">
                          <a:latin typeface="Arial"/>
                          <a:cs typeface="Arial"/>
                        </a:rPr>
                        <a:t> </a:t>
                      </a:r>
                      <a:r>
                        <a:rPr sz="1200" dirty="0">
                          <a:latin typeface="Arial"/>
                          <a:cs typeface="Arial"/>
                        </a:rPr>
                        <a:t>d’accès</a:t>
                      </a:r>
                      <a:r>
                        <a:rPr sz="1200" spc="-25"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ce</a:t>
                      </a:r>
                      <a:r>
                        <a:rPr sz="1200" spc="-25" dirty="0">
                          <a:latin typeface="Arial"/>
                          <a:cs typeface="Arial"/>
                        </a:rPr>
                        <a:t> </a:t>
                      </a:r>
                      <a:r>
                        <a:rPr sz="1200" dirty="0">
                          <a:latin typeface="Arial"/>
                          <a:cs typeface="Arial"/>
                        </a:rPr>
                        <a:t>chantier,</a:t>
                      </a:r>
                      <a:r>
                        <a:rPr sz="1200" spc="-20" dirty="0">
                          <a:latin typeface="Arial"/>
                          <a:cs typeface="Arial"/>
                        </a:rPr>
                        <a:t> </a:t>
                      </a:r>
                      <a:r>
                        <a:rPr sz="1200" dirty="0">
                          <a:latin typeface="Arial"/>
                          <a:cs typeface="Arial"/>
                        </a:rPr>
                        <a:t>parce</a:t>
                      </a:r>
                      <a:r>
                        <a:rPr sz="1200" spc="-25" dirty="0">
                          <a:latin typeface="Arial"/>
                          <a:cs typeface="Arial"/>
                        </a:rPr>
                        <a:t> </a:t>
                      </a:r>
                      <a:r>
                        <a:rPr sz="1200" dirty="0">
                          <a:latin typeface="Arial"/>
                          <a:cs typeface="Arial"/>
                        </a:rPr>
                        <a:t>que</a:t>
                      </a:r>
                      <a:r>
                        <a:rPr sz="1200" spc="-30" dirty="0">
                          <a:latin typeface="Arial"/>
                          <a:cs typeface="Arial"/>
                        </a:rPr>
                        <a:t> </a:t>
                      </a:r>
                      <a:r>
                        <a:rPr sz="1200" dirty="0">
                          <a:latin typeface="Arial"/>
                          <a:cs typeface="Arial"/>
                        </a:rPr>
                        <a:t>situé</a:t>
                      </a:r>
                      <a:r>
                        <a:rPr sz="1200" spc="-15" dirty="0">
                          <a:latin typeface="Arial"/>
                          <a:cs typeface="Arial"/>
                        </a:rPr>
                        <a:t> </a:t>
                      </a:r>
                      <a:r>
                        <a:rPr sz="1200" dirty="0">
                          <a:latin typeface="Arial"/>
                          <a:cs typeface="Arial"/>
                        </a:rPr>
                        <a:t>à</a:t>
                      </a:r>
                      <a:r>
                        <a:rPr sz="1200" spc="-40" dirty="0">
                          <a:latin typeface="Arial"/>
                          <a:cs typeface="Arial"/>
                        </a:rPr>
                        <a:t> </a:t>
                      </a:r>
                      <a:r>
                        <a:rPr sz="1200" dirty="0">
                          <a:latin typeface="Arial"/>
                          <a:cs typeface="Arial"/>
                        </a:rPr>
                        <a:t>proximité</a:t>
                      </a:r>
                      <a:r>
                        <a:rPr sz="1200" spc="-2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route</a:t>
                      </a:r>
                      <a:r>
                        <a:rPr sz="1200" spc="-25" dirty="0">
                          <a:latin typeface="Arial"/>
                          <a:cs typeface="Arial"/>
                        </a:rPr>
                        <a:t> de</a:t>
                      </a:r>
                      <a:r>
                        <a:rPr lang="fr-FR" sz="1200" spc="-25" dirty="0">
                          <a:latin typeface="Arial"/>
                          <a:cs typeface="Arial"/>
                        </a:rPr>
                        <a:t> </a:t>
                      </a:r>
                      <a:r>
                        <a:rPr sz="1200" dirty="0" err="1">
                          <a:latin typeface="Arial"/>
                          <a:cs typeface="Arial"/>
                        </a:rPr>
                        <a:t>Bernaco</a:t>
                      </a:r>
                      <a:r>
                        <a:rPr sz="1200" spc="-35" dirty="0">
                          <a:latin typeface="Arial"/>
                          <a:cs typeface="Arial"/>
                        </a:rPr>
                        <a:t> </a:t>
                      </a:r>
                      <a:r>
                        <a:rPr sz="1200" dirty="0">
                          <a:latin typeface="Arial"/>
                          <a:cs typeface="Arial"/>
                        </a:rPr>
                        <a:t>à</a:t>
                      </a:r>
                      <a:r>
                        <a:rPr sz="1200" spc="-45" dirty="0">
                          <a:latin typeface="Arial"/>
                          <a:cs typeface="Arial"/>
                        </a:rPr>
                        <a:t> </a:t>
                      </a:r>
                      <a:r>
                        <a:rPr sz="1200" dirty="0">
                          <a:latin typeface="Arial"/>
                          <a:cs typeface="Arial"/>
                        </a:rPr>
                        <a:t>Baille</a:t>
                      </a:r>
                      <a:r>
                        <a:rPr sz="1200" spc="-35" dirty="0">
                          <a:latin typeface="Arial"/>
                          <a:cs typeface="Arial"/>
                        </a:rPr>
                        <a:t> </a:t>
                      </a:r>
                      <a:r>
                        <a:rPr sz="1200" spc="-10" dirty="0">
                          <a:latin typeface="Arial"/>
                          <a:cs typeface="Arial"/>
                        </a:rPr>
                        <a:t>Tourrible.</a:t>
                      </a:r>
                      <a:endParaRPr sz="1200" dirty="0">
                        <a:latin typeface="Arial"/>
                        <a:cs typeface="Arial"/>
                      </a:endParaRPr>
                    </a:p>
                    <a:p>
                      <a:pPr marL="68580" marR="59055">
                        <a:lnSpc>
                          <a:spcPts val="1260"/>
                        </a:lnSpc>
                      </a:pPr>
                      <a:r>
                        <a:rPr sz="1200" dirty="0">
                          <a:latin typeface="Arial"/>
                          <a:cs typeface="Arial"/>
                        </a:rPr>
                        <a:t>L’implantation</a:t>
                      </a:r>
                      <a:r>
                        <a:rPr sz="1200" spc="1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SG2</a:t>
                      </a:r>
                      <a:r>
                        <a:rPr sz="1200" spc="15" dirty="0">
                          <a:latin typeface="Arial"/>
                          <a:cs typeface="Arial"/>
                        </a:rPr>
                        <a:t> </a:t>
                      </a:r>
                      <a:r>
                        <a:rPr sz="1200" dirty="0">
                          <a:latin typeface="Arial"/>
                          <a:cs typeface="Arial"/>
                        </a:rPr>
                        <a:t>a</a:t>
                      </a:r>
                      <a:r>
                        <a:rPr sz="1200" spc="-5" dirty="0">
                          <a:latin typeface="Arial"/>
                          <a:cs typeface="Arial"/>
                        </a:rPr>
                        <a:t> </a:t>
                      </a:r>
                      <a:r>
                        <a:rPr sz="1200" dirty="0">
                          <a:latin typeface="Arial"/>
                          <a:cs typeface="Arial"/>
                        </a:rPr>
                        <a:t>été</a:t>
                      </a:r>
                      <a:r>
                        <a:rPr sz="1200" spc="20" dirty="0">
                          <a:latin typeface="Arial"/>
                          <a:cs typeface="Arial"/>
                        </a:rPr>
                        <a:t> </a:t>
                      </a:r>
                      <a:r>
                        <a:rPr sz="1200" dirty="0">
                          <a:latin typeface="Arial"/>
                          <a:cs typeface="Arial"/>
                        </a:rPr>
                        <a:t>raisonnée pour</a:t>
                      </a:r>
                      <a:r>
                        <a:rPr sz="1200" spc="10" dirty="0">
                          <a:latin typeface="Arial"/>
                          <a:cs typeface="Arial"/>
                        </a:rPr>
                        <a:t> </a:t>
                      </a:r>
                      <a:r>
                        <a:rPr sz="1200" dirty="0">
                          <a:latin typeface="Arial"/>
                          <a:cs typeface="Arial"/>
                        </a:rPr>
                        <a:t>qu’il</a:t>
                      </a:r>
                      <a:r>
                        <a:rPr sz="1200" spc="15" dirty="0">
                          <a:latin typeface="Arial"/>
                          <a:cs typeface="Arial"/>
                        </a:rPr>
                        <a:t> </a:t>
                      </a:r>
                      <a:r>
                        <a:rPr sz="1200" dirty="0">
                          <a:latin typeface="Arial"/>
                          <a:cs typeface="Arial"/>
                        </a:rPr>
                        <a:t>soit</a:t>
                      </a:r>
                      <a:r>
                        <a:rPr sz="1200" spc="40" dirty="0">
                          <a:latin typeface="Arial"/>
                          <a:cs typeface="Arial"/>
                        </a:rPr>
                        <a:t> </a:t>
                      </a:r>
                      <a:r>
                        <a:rPr sz="1200" dirty="0">
                          <a:latin typeface="Arial"/>
                          <a:cs typeface="Arial"/>
                        </a:rPr>
                        <a:t>complémentaire</a:t>
                      </a:r>
                      <a:r>
                        <a:rPr sz="1200" spc="15" dirty="0">
                          <a:latin typeface="Arial"/>
                          <a:cs typeface="Arial"/>
                        </a:rPr>
                        <a:t> </a:t>
                      </a:r>
                      <a:r>
                        <a:rPr sz="1200" spc="-25" dirty="0">
                          <a:latin typeface="Arial"/>
                          <a:cs typeface="Arial"/>
                        </a:rPr>
                        <a:t>de </a:t>
                      </a:r>
                      <a:r>
                        <a:rPr sz="1200" dirty="0">
                          <a:latin typeface="Arial"/>
                          <a:cs typeface="Arial"/>
                        </a:rPr>
                        <a:t>SG3</a:t>
                      </a:r>
                      <a:r>
                        <a:rPr sz="1200" spc="-10" dirty="0">
                          <a:latin typeface="Arial"/>
                          <a:cs typeface="Arial"/>
                        </a:rPr>
                        <a:t> </a:t>
                      </a:r>
                      <a:r>
                        <a:rPr sz="1200" dirty="0">
                          <a:latin typeface="Arial"/>
                          <a:cs typeface="Arial"/>
                        </a:rPr>
                        <a:t>situé</a:t>
                      </a:r>
                      <a:r>
                        <a:rPr sz="1200" spc="-20" dirty="0">
                          <a:latin typeface="Arial"/>
                          <a:cs typeface="Arial"/>
                        </a:rPr>
                        <a:t> </a:t>
                      </a:r>
                      <a:r>
                        <a:rPr sz="1200" dirty="0">
                          <a:latin typeface="Arial"/>
                          <a:cs typeface="Arial"/>
                        </a:rPr>
                        <a:t>en</a:t>
                      </a:r>
                      <a:r>
                        <a:rPr sz="1200" spc="-20" dirty="0">
                          <a:latin typeface="Arial"/>
                          <a:cs typeface="Arial"/>
                        </a:rPr>
                        <a:t> aval.</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47700">
                <a:tc>
                  <a:txBody>
                    <a:bodyPr/>
                    <a:lstStyle/>
                    <a:p>
                      <a:pPr marL="67945">
                        <a:lnSpc>
                          <a:spcPts val="1245"/>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0"/>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5"/>
                        </a:lnSpc>
                      </a:pPr>
                      <a:r>
                        <a:rPr sz="1200" dirty="0">
                          <a:latin typeface="Arial"/>
                          <a:cs typeface="Arial"/>
                        </a:rPr>
                        <a:t>Le</a:t>
                      </a:r>
                      <a:r>
                        <a:rPr sz="1200" spc="325" dirty="0">
                          <a:latin typeface="Arial"/>
                          <a:cs typeface="Arial"/>
                        </a:rPr>
                        <a:t> </a:t>
                      </a:r>
                      <a:r>
                        <a:rPr sz="1200" dirty="0">
                          <a:latin typeface="Arial"/>
                          <a:cs typeface="Arial"/>
                        </a:rPr>
                        <a:t>choix</a:t>
                      </a:r>
                      <a:r>
                        <a:rPr sz="1200" spc="315" dirty="0">
                          <a:latin typeface="Arial"/>
                          <a:cs typeface="Arial"/>
                        </a:rPr>
                        <a:t> </a:t>
                      </a:r>
                      <a:r>
                        <a:rPr sz="1200" dirty="0">
                          <a:latin typeface="Arial"/>
                          <a:cs typeface="Arial"/>
                        </a:rPr>
                        <a:t>d’utiliser</a:t>
                      </a:r>
                      <a:r>
                        <a:rPr sz="1200" spc="330" dirty="0">
                          <a:latin typeface="Arial"/>
                          <a:cs typeface="Arial"/>
                        </a:rPr>
                        <a:t> </a:t>
                      </a:r>
                      <a:r>
                        <a:rPr sz="1200" dirty="0">
                          <a:latin typeface="Arial"/>
                          <a:cs typeface="Arial"/>
                        </a:rPr>
                        <a:t>des</a:t>
                      </a:r>
                      <a:r>
                        <a:rPr sz="1200" spc="305" dirty="0">
                          <a:latin typeface="Arial"/>
                          <a:cs typeface="Arial"/>
                        </a:rPr>
                        <a:t> </a:t>
                      </a:r>
                      <a:r>
                        <a:rPr sz="1200" dirty="0">
                          <a:latin typeface="Arial"/>
                          <a:cs typeface="Arial"/>
                        </a:rPr>
                        <a:t>gabions</a:t>
                      </a:r>
                      <a:r>
                        <a:rPr sz="1200" spc="330" dirty="0">
                          <a:latin typeface="Arial"/>
                          <a:cs typeface="Arial"/>
                        </a:rPr>
                        <a:t> </a:t>
                      </a:r>
                      <a:r>
                        <a:rPr sz="1200" dirty="0">
                          <a:latin typeface="Arial"/>
                          <a:cs typeface="Arial"/>
                        </a:rPr>
                        <a:t>s’explique</a:t>
                      </a:r>
                      <a:r>
                        <a:rPr sz="1200" spc="325" dirty="0">
                          <a:latin typeface="Arial"/>
                          <a:cs typeface="Arial"/>
                        </a:rPr>
                        <a:t> </a:t>
                      </a:r>
                      <a:r>
                        <a:rPr sz="1200" dirty="0">
                          <a:latin typeface="Arial"/>
                          <a:cs typeface="Arial"/>
                        </a:rPr>
                        <a:t>par</a:t>
                      </a:r>
                      <a:r>
                        <a:rPr sz="1200" spc="320" dirty="0">
                          <a:latin typeface="Arial"/>
                          <a:cs typeface="Arial"/>
                        </a:rPr>
                        <a:t> </a:t>
                      </a:r>
                      <a:r>
                        <a:rPr sz="1200" dirty="0">
                          <a:latin typeface="Arial"/>
                          <a:cs typeface="Arial"/>
                        </a:rPr>
                        <a:t>la</a:t>
                      </a:r>
                      <a:r>
                        <a:rPr sz="1200" spc="325" dirty="0">
                          <a:latin typeface="Arial"/>
                          <a:cs typeface="Arial"/>
                        </a:rPr>
                        <a:t> </a:t>
                      </a:r>
                      <a:r>
                        <a:rPr sz="1200" dirty="0">
                          <a:latin typeface="Arial"/>
                          <a:cs typeface="Arial"/>
                        </a:rPr>
                        <a:t>nature</a:t>
                      </a:r>
                      <a:r>
                        <a:rPr sz="1200" spc="315" dirty="0">
                          <a:latin typeface="Arial"/>
                          <a:cs typeface="Arial"/>
                        </a:rPr>
                        <a:t> </a:t>
                      </a:r>
                      <a:r>
                        <a:rPr sz="1200" dirty="0">
                          <a:latin typeface="Arial"/>
                          <a:cs typeface="Arial"/>
                        </a:rPr>
                        <a:t>du</a:t>
                      </a:r>
                      <a:r>
                        <a:rPr sz="1200" spc="315" dirty="0">
                          <a:latin typeface="Arial"/>
                          <a:cs typeface="Arial"/>
                        </a:rPr>
                        <a:t> </a:t>
                      </a:r>
                      <a:r>
                        <a:rPr sz="1200" dirty="0">
                          <a:latin typeface="Arial"/>
                          <a:cs typeface="Arial"/>
                        </a:rPr>
                        <a:t>sol</a:t>
                      </a:r>
                      <a:r>
                        <a:rPr sz="1200" spc="310" dirty="0">
                          <a:latin typeface="Arial"/>
                          <a:cs typeface="Arial"/>
                        </a:rPr>
                        <a:t> </a:t>
                      </a:r>
                      <a:r>
                        <a:rPr sz="1200" spc="-20" dirty="0">
                          <a:latin typeface="Arial"/>
                          <a:cs typeface="Arial"/>
                        </a:rPr>
                        <a:t>très</a:t>
                      </a:r>
                      <a:r>
                        <a:rPr lang="fr-FR" sz="1200" spc="-20" dirty="0">
                          <a:latin typeface="Arial"/>
                          <a:cs typeface="Arial"/>
                        </a:rPr>
                        <a:t> </a:t>
                      </a:r>
                      <a:r>
                        <a:rPr sz="1200" dirty="0" err="1">
                          <a:latin typeface="Arial"/>
                          <a:cs typeface="Arial"/>
                        </a:rPr>
                        <a:t>argileux</a:t>
                      </a:r>
                      <a:r>
                        <a:rPr sz="1200" spc="-20" dirty="0">
                          <a:latin typeface="Arial"/>
                          <a:cs typeface="Arial"/>
                        </a:rPr>
                        <a:t> </a:t>
                      </a:r>
                      <a:r>
                        <a:rPr sz="1200" dirty="0">
                          <a:latin typeface="Arial"/>
                          <a:cs typeface="Arial"/>
                        </a:rPr>
                        <a:t>(vertisol</a:t>
                      </a:r>
                      <a:r>
                        <a:rPr sz="1200" spc="-2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bas</a:t>
                      </a:r>
                      <a:r>
                        <a:rPr sz="1200" spc="-30"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pente).</a:t>
                      </a:r>
                      <a:endParaRPr sz="1200" dirty="0">
                        <a:latin typeface="Arial"/>
                        <a:cs typeface="Arial"/>
                      </a:endParaRPr>
                    </a:p>
                    <a:p>
                      <a:pPr marL="68580" marR="59690">
                        <a:lnSpc>
                          <a:spcPts val="1260"/>
                        </a:lnSpc>
                      </a:pPr>
                      <a:r>
                        <a:rPr sz="1200" dirty="0">
                          <a:latin typeface="Arial"/>
                          <a:cs typeface="Arial"/>
                        </a:rPr>
                        <a:t>Signalons</a:t>
                      </a:r>
                      <a:r>
                        <a:rPr sz="1200" spc="204" dirty="0">
                          <a:latin typeface="Arial"/>
                          <a:cs typeface="Arial"/>
                        </a:rPr>
                        <a:t> </a:t>
                      </a:r>
                      <a:r>
                        <a:rPr sz="1200" dirty="0">
                          <a:latin typeface="Arial"/>
                          <a:cs typeface="Arial"/>
                        </a:rPr>
                        <a:t>qu’un</a:t>
                      </a:r>
                      <a:r>
                        <a:rPr sz="1200" spc="204" dirty="0">
                          <a:latin typeface="Arial"/>
                          <a:cs typeface="Arial"/>
                        </a:rPr>
                        <a:t> </a:t>
                      </a:r>
                      <a:r>
                        <a:rPr sz="1200" dirty="0">
                          <a:latin typeface="Arial"/>
                          <a:cs typeface="Arial"/>
                        </a:rPr>
                        <a:t>début</a:t>
                      </a:r>
                      <a:r>
                        <a:rPr sz="1200" spc="210" dirty="0">
                          <a:latin typeface="Arial"/>
                          <a:cs typeface="Arial"/>
                        </a:rPr>
                        <a:t> </a:t>
                      </a:r>
                      <a:r>
                        <a:rPr sz="1200" dirty="0">
                          <a:latin typeface="Arial"/>
                          <a:cs typeface="Arial"/>
                        </a:rPr>
                        <a:t>de</a:t>
                      </a:r>
                      <a:r>
                        <a:rPr sz="1200" spc="204" dirty="0">
                          <a:latin typeface="Arial"/>
                          <a:cs typeface="Arial"/>
                        </a:rPr>
                        <a:t> </a:t>
                      </a:r>
                      <a:r>
                        <a:rPr sz="1200" dirty="0">
                          <a:latin typeface="Arial"/>
                          <a:cs typeface="Arial"/>
                        </a:rPr>
                        <a:t>végétalisation</a:t>
                      </a:r>
                      <a:r>
                        <a:rPr sz="1200" spc="204" dirty="0">
                          <a:latin typeface="Arial"/>
                          <a:cs typeface="Arial"/>
                        </a:rPr>
                        <a:t> </a:t>
                      </a:r>
                      <a:r>
                        <a:rPr sz="1200" dirty="0">
                          <a:latin typeface="Arial"/>
                          <a:cs typeface="Arial"/>
                        </a:rPr>
                        <a:t>avec</a:t>
                      </a:r>
                      <a:r>
                        <a:rPr sz="1200" spc="200" dirty="0">
                          <a:latin typeface="Arial"/>
                          <a:cs typeface="Arial"/>
                        </a:rPr>
                        <a:t> </a:t>
                      </a:r>
                      <a:r>
                        <a:rPr sz="1200" dirty="0">
                          <a:latin typeface="Arial"/>
                          <a:cs typeface="Arial"/>
                        </a:rPr>
                        <a:t>vétiver,</a:t>
                      </a:r>
                      <a:r>
                        <a:rPr sz="1200" spc="210" dirty="0">
                          <a:latin typeface="Arial"/>
                          <a:cs typeface="Arial"/>
                        </a:rPr>
                        <a:t> </a:t>
                      </a:r>
                      <a:r>
                        <a:rPr sz="1200" dirty="0">
                          <a:latin typeface="Arial"/>
                          <a:cs typeface="Arial"/>
                        </a:rPr>
                        <a:t>roseaux</a:t>
                      </a:r>
                      <a:r>
                        <a:rPr sz="1200" spc="195" dirty="0">
                          <a:latin typeface="Arial"/>
                          <a:cs typeface="Arial"/>
                        </a:rPr>
                        <a:t> </a:t>
                      </a:r>
                      <a:r>
                        <a:rPr sz="1200" dirty="0">
                          <a:latin typeface="Arial"/>
                          <a:cs typeface="Arial"/>
                        </a:rPr>
                        <a:t>et</a:t>
                      </a:r>
                      <a:r>
                        <a:rPr sz="1200" spc="210" dirty="0">
                          <a:latin typeface="Arial"/>
                          <a:cs typeface="Arial"/>
                        </a:rPr>
                        <a:t> </a:t>
                      </a:r>
                      <a:r>
                        <a:rPr sz="1200" spc="-25" dirty="0">
                          <a:latin typeface="Arial"/>
                          <a:cs typeface="Arial"/>
                        </a:rPr>
                        <a:t>des </a:t>
                      </a:r>
                      <a:r>
                        <a:rPr sz="1200" dirty="0">
                          <a:latin typeface="Arial"/>
                          <a:cs typeface="Arial"/>
                        </a:rPr>
                        <a:t>bois</a:t>
                      </a:r>
                      <a:r>
                        <a:rPr sz="1200" spc="-20" dirty="0">
                          <a:latin typeface="Arial"/>
                          <a:cs typeface="Arial"/>
                        </a:rPr>
                        <a:t> </a:t>
                      </a:r>
                      <a:r>
                        <a:rPr sz="1200" dirty="0">
                          <a:latin typeface="Arial"/>
                          <a:cs typeface="Arial"/>
                        </a:rPr>
                        <a:t>repousse</a:t>
                      </a:r>
                      <a:r>
                        <a:rPr sz="1200" spc="-30" dirty="0">
                          <a:latin typeface="Arial"/>
                          <a:cs typeface="Arial"/>
                        </a:rPr>
                        <a:t> </a:t>
                      </a:r>
                      <a:r>
                        <a:rPr sz="1200" dirty="0">
                          <a:latin typeface="Arial"/>
                          <a:cs typeface="Arial"/>
                        </a:rPr>
                        <a:t>a</a:t>
                      </a:r>
                      <a:r>
                        <a:rPr sz="1200" spc="-20" dirty="0">
                          <a:latin typeface="Arial"/>
                          <a:cs typeface="Arial"/>
                        </a:rPr>
                        <a:t> </a:t>
                      </a:r>
                      <a:r>
                        <a:rPr sz="1200" dirty="0">
                          <a:latin typeface="Arial"/>
                          <a:cs typeface="Arial"/>
                        </a:rPr>
                        <a:t>été</a:t>
                      </a:r>
                      <a:r>
                        <a:rPr sz="1200" spc="-30" dirty="0">
                          <a:latin typeface="Arial"/>
                          <a:cs typeface="Arial"/>
                        </a:rPr>
                        <a:t> </a:t>
                      </a:r>
                      <a:r>
                        <a:rPr sz="1200" dirty="0">
                          <a:latin typeface="Arial"/>
                          <a:cs typeface="Arial"/>
                        </a:rPr>
                        <a:t>réalisé</a:t>
                      </a:r>
                      <a:r>
                        <a:rPr sz="1200" spc="-20" dirty="0">
                          <a:latin typeface="Arial"/>
                          <a:cs typeface="Arial"/>
                        </a:rPr>
                        <a:t> </a:t>
                      </a:r>
                      <a:r>
                        <a:rPr sz="1200" dirty="0">
                          <a:latin typeface="Arial"/>
                          <a:cs typeface="Arial"/>
                        </a:rPr>
                        <a:t>par</a:t>
                      </a:r>
                      <a:r>
                        <a:rPr sz="1200" spc="-30" dirty="0">
                          <a:latin typeface="Arial"/>
                          <a:cs typeface="Arial"/>
                        </a:rPr>
                        <a:t> </a:t>
                      </a:r>
                      <a:r>
                        <a:rPr sz="1200" dirty="0">
                          <a:latin typeface="Arial"/>
                          <a:cs typeface="Arial"/>
                        </a:rPr>
                        <a:t>l’équipe</a:t>
                      </a:r>
                      <a:r>
                        <a:rPr sz="1200" spc="-2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SOS</a:t>
                      </a:r>
                      <a:r>
                        <a:rPr sz="1200" spc="-45" dirty="0">
                          <a:latin typeface="Arial"/>
                          <a:cs typeface="Arial"/>
                        </a:rPr>
                        <a:t> </a:t>
                      </a:r>
                      <a:r>
                        <a:rPr sz="1200" spc="-20" dirty="0">
                          <a:latin typeface="Arial"/>
                          <a:cs typeface="Arial"/>
                        </a:rPr>
                        <a:t>ESF.</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229610">
                <a:tc>
                  <a:txBody>
                    <a:bodyPr/>
                    <a:lstStyle/>
                    <a:p>
                      <a:pPr marL="67945" marR="60325">
                        <a:lnSpc>
                          <a:spcPts val="1260"/>
                        </a:lnSpc>
                        <a:spcBef>
                          <a:spcPts val="60"/>
                        </a:spcBef>
                      </a:pPr>
                      <a:r>
                        <a:rPr sz="1200" b="1" spc="-10" dirty="0">
                          <a:latin typeface="Arial"/>
                          <a:cs typeface="Arial"/>
                        </a:rPr>
                        <a:t>Caractéristiques techniques</a:t>
                      </a:r>
                      <a:endParaRPr sz="1200" dirty="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690" algn="just">
                        <a:lnSpc>
                          <a:spcPct val="95800"/>
                        </a:lnSpc>
                        <a:spcBef>
                          <a:spcPts val="20"/>
                        </a:spcBef>
                      </a:pPr>
                      <a:r>
                        <a:rPr sz="1200" dirty="0">
                          <a:latin typeface="Arial"/>
                          <a:cs typeface="Arial"/>
                        </a:rPr>
                        <a:t>En</a:t>
                      </a:r>
                      <a:r>
                        <a:rPr sz="1200" spc="130" dirty="0">
                          <a:latin typeface="Arial"/>
                          <a:cs typeface="Arial"/>
                        </a:rPr>
                        <a:t> </a:t>
                      </a:r>
                      <a:r>
                        <a:rPr sz="1200" dirty="0">
                          <a:latin typeface="Arial"/>
                          <a:cs typeface="Arial"/>
                        </a:rPr>
                        <a:t>résumé,</a:t>
                      </a:r>
                      <a:r>
                        <a:rPr sz="1200" spc="130" dirty="0">
                          <a:latin typeface="Arial"/>
                          <a:cs typeface="Arial"/>
                        </a:rPr>
                        <a:t> </a:t>
                      </a:r>
                      <a:r>
                        <a:rPr sz="1200" dirty="0">
                          <a:latin typeface="Arial"/>
                          <a:cs typeface="Arial"/>
                        </a:rPr>
                        <a:t>SG2</a:t>
                      </a:r>
                      <a:r>
                        <a:rPr sz="1200" spc="125" dirty="0">
                          <a:latin typeface="Arial"/>
                          <a:cs typeface="Arial"/>
                        </a:rPr>
                        <a:t> </a:t>
                      </a:r>
                      <a:r>
                        <a:rPr sz="1200" dirty="0">
                          <a:latin typeface="Arial"/>
                          <a:cs typeface="Arial"/>
                        </a:rPr>
                        <a:t>comporte</a:t>
                      </a:r>
                      <a:r>
                        <a:rPr sz="1200" spc="130" dirty="0">
                          <a:latin typeface="Arial"/>
                          <a:cs typeface="Arial"/>
                        </a:rPr>
                        <a:t> </a:t>
                      </a:r>
                      <a:r>
                        <a:rPr sz="1200" dirty="0">
                          <a:latin typeface="Arial"/>
                          <a:cs typeface="Arial"/>
                        </a:rPr>
                        <a:t>un</a:t>
                      </a:r>
                      <a:r>
                        <a:rPr sz="1200" spc="125" dirty="0">
                          <a:latin typeface="Arial"/>
                          <a:cs typeface="Arial"/>
                        </a:rPr>
                        <a:t> </a:t>
                      </a:r>
                      <a:r>
                        <a:rPr sz="1200" dirty="0">
                          <a:latin typeface="Arial"/>
                          <a:cs typeface="Arial"/>
                        </a:rPr>
                        <a:t>seuil</a:t>
                      </a:r>
                      <a:r>
                        <a:rPr sz="1200" spc="130" dirty="0">
                          <a:latin typeface="Arial"/>
                          <a:cs typeface="Arial"/>
                        </a:rPr>
                        <a:t> </a:t>
                      </a:r>
                      <a:r>
                        <a:rPr sz="1200" dirty="0">
                          <a:latin typeface="Arial"/>
                          <a:cs typeface="Arial"/>
                        </a:rPr>
                        <a:t>gabion</a:t>
                      </a:r>
                      <a:r>
                        <a:rPr sz="1200" spc="135" dirty="0">
                          <a:latin typeface="Arial"/>
                          <a:cs typeface="Arial"/>
                        </a:rPr>
                        <a:t> </a:t>
                      </a:r>
                      <a:r>
                        <a:rPr sz="1200" dirty="0">
                          <a:latin typeface="Arial"/>
                          <a:cs typeface="Arial"/>
                        </a:rPr>
                        <a:t>et</a:t>
                      </a:r>
                      <a:r>
                        <a:rPr sz="1200" spc="140" dirty="0">
                          <a:latin typeface="Arial"/>
                          <a:cs typeface="Arial"/>
                        </a:rPr>
                        <a:t> </a:t>
                      </a:r>
                      <a:r>
                        <a:rPr sz="1200" dirty="0">
                          <a:latin typeface="Arial"/>
                          <a:cs typeface="Arial"/>
                        </a:rPr>
                        <a:t>un</a:t>
                      </a:r>
                      <a:r>
                        <a:rPr sz="1200" spc="130" dirty="0">
                          <a:latin typeface="Arial"/>
                          <a:cs typeface="Arial"/>
                        </a:rPr>
                        <a:t> </a:t>
                      </a:r>
                      <a:r>
                        <a:rPr sz="1200" dirty="0">
                          <a:latin typeface="Arial"/>
                          <a:cs typeface="Arial"/>
                        </a:rPr>
                        <a:t>radier</a:t>
                      </a:r>
                      <a:r>
                        <a:rPr sz="1200" spc="130" dirty="0">
                          <a:latin typeface="Arial"/>
                          <a:cs typeface="Arial"/>
                        </a:rPr>
                        <a:t> </a:t>
                      </a:r>
                      <a:r>
                        <a:rPr sz="1200" dirty="0">
                          <a:latin typeface="Arial"/>
                          <a:cs typeface="Arial"/>
                        </a:rPr>
                        <a:t>avec</a:t>
                      </a:r>
                      <a:r>
                        <a:rPr sz="1200" spc="150" dirty="0">
                          <a:latin typeface="Arial"/>
                          <a:cs typeface="Arial"/>
                        </a:rPr>
                        <a:t> </a:t>
                      </a:r>
                      <a:r>
                        <a:rPr sz="1200" dirty="0">
                          <a:latin typeface="Arial"/>
                          <a:cs typeface="Arial"/>
                        </a:rPr>
                        <a:t>2</a:t>
                      </a:r>
                      <a:r>
                        <a:rPr sz="1200" spc="110" dirty="0">
                          <a:latin typeface="Arial"/>
                          <a:cs typeface="Arial"/>
                        </a:rPr>
                        <a:t> </a:t>
                      </a:r>
                      <a:r>
                        <a:rPr sz="1200" spc="-10" dirty="0">
                          <a:latin typeface="Arial"/>
                          <a:cs typeface="Arial"/>
                        </a:rPr>
                        <a:t>murets </a:t>
                      </a:r>
                      <a:r>
                        <a:rPr sz="1200" dirty="0">
                          <a:latin typeface="Arial"/>
                          <a:cs typeface="Arial"/>
                        </a:rPr>
                        <a:t>latéraux.</a:t>
                      </a:r>
                      <a:r>
                        <a:rPr sz="1200" spc="130" dirty="0">
                          <a:latin typeface="Arial"/>
                          <a:cs typeface="Arial"/>
                        </a:rPr>
                        <a:t> </a:t>
                      </a:r>
                      <a:r>
                        <a:rPr sz="1200" dirty="0">
                          <a:latin typeface="Arial"/>
                          <a:cs typeface="Arial"/>
                        </a:rPr>
                        <a:t>La</a:t>
                      </a:r>
                      <a:r>
                        <a:rPr sz="1200" spc="130" dirty="0">
                          <a:latin typeface="Arial"/>
                          <a:cs typeface="Arial"/>
                        </a:rPr>
                        <a:t> </a:t>
                      </a:r>
                      <a:r>
                        <a:rPr sz="1200" dirty="0">
                          <a:latin typeface="Arial"/>
                          <a:cs typeface="Arial"/>
                        </a:rPr>
                        <a:t>partie</a:t>
                      </a:r>
                      <a:r>
                        <a:rPr sz="1200" spc="125" dirty="0">
                          <a:latin typeface="Arial"/>
                          <a:cs typeface="Arial"/>
                        </a:rPr>
                        <a:t> </a:t>
                      </a:r>
                      <a:r>
                        <a:rPr sz="1200" dirty="0">
                          <a:latin typeface="Arial"/>
                          <a:cs typeface="Arial"/>
                        </a:rPr>
                        <a:t>supérieure</a:t>
                      </a:r>
                      <a:r>
                        <a:rPr sz="1200" spc="125" dirty="0">
                          <a:latin typeface="Arial"/>
                          <a:cs typeface="Arial"/>
                        </a:rPr>
                        <a:t> </a:t>
                      </a:r>
                      <a:r>
                        <a:rPr sz="1200" dirty="0">
                          <a:latin typeface="Arial"/>
                          <a:cs typeface="Arial"/>
                        </a:rPr>
                        <a:t>de</a:t>
                      </a:r>
                      <a:r>
                        <a:rPr sz="1200" spc="135" dirty="0">
                          <a:latin typeface="Arial"/>
                          <a:cs typeface="Arial"/>
                        </a:rPr>
                        <a:t> </a:t>
                      </a:r>
                      <a:r>
                        <a:rPr sz="1200" dirty="0">
                          <a:latin typeface="Arial"/>
                          <a:cs typeface="Arial"/>
                        </a:rPr>
                        <a:t>l’ouvrage</a:t>
                      </a:r>
                      <a:r>
                        <a:rPr sz="1200" spc="125" dirty="0">
                          <a:latin typeface="Arial"/>
                          <a:cs typeface="Arial"/>
                        </a:rPr>
                        <a:t> </a:t>
                      </a:r>
                      <a:r>
                        <a:rPr sz="1200" dirty="0">
                          <a:latin typeface="Arial"/>
                          <a:cs typeface="Arial"/>
                        </a:rPr>
                        <a:t>est</a:t>
                      </a:r>
                      <a:r>
                        <a:rPr sz="1200" spc="135" dirty="0">
                          <a:latin typeface="Arial"/>
                          <a:cs typeface="Arial"/>
                        </a:rPr>
                        <a:t> </a:t>
                      </a:r>
                      <a:r>
                        <a:rPr sz="1200" dirty="0">
                          <a:latin typeface="Arial"/>
                          <a:cs typeface="Arial"/>
                        </a:rPr>
                        <a:t>recouverte</a:t>
                      </a:r>
                      <a:r>
                        <a:rPr sz="1200" spc="125" dirty="0">
                          <a:latin typeface="Arial"/>
                          <a:cs typeface="Arial"/>
                        </a:rPr>
                        <a:t> </a:t>
                      </a:r>
                      <a:r>
                        <a:rPr sz="1200" dirty="0">
                          <a:latin typeface="Arial"/>
                          <a:cs typeface="Arial"/>
                        </a:rPr>
                        <a:t>d’une</a:t>
                      </a:r>
                      <a:r>
                        <a:rPr sz="1200" spc="125" dirty="0">
                          <a:latin typeface="Arial"/>
                          <a:cs typeface="Arial"/>
                        </a:rPr>
                        <a:t> </a:t>
                      </a:r>
                      <a:r>
                        <a:rPr sz="1200" spc="-10" dirty="0">
                          <a:latin typeface="Arial"/>
                          <a:cs typeface="Arial"/>
                        </a:rPr>
                        <a:t>chape </a:t>
                      </a:r>
                      <a:r>
                        <a:rPr sz="1200" dirty="0">
                          <a:latin typeface="Arial"/>
                          <a:cs typeface="Arial"/>
                        </a:rPr>
                        <a:t>en béton</a:t>
                      </a:r>
                      <a:r>
                        <a:rPr sz="1200" spc="5" dirty="0">
                          <a:latin typeface="Arial"/>
                          <a:cs typeface="Arial"/>
                        </a:rPr>
                        <a:t> </a:t>
                      </a:r>
                      <a:r>
                        <a:rPr sz="1200" dirty="0">
                          <a:latin typeface="Arial"/>
                          <a:cs typeface="Arial"/>
                        </a:rPr>
                        <a:t>et la</a:t>
                      </a:r>
                      <a:r>
                        <a:rPr sz="1200" spc="-15" dirty="0">
                          <a:latin typeface="Arial"/>
                          <a:cs typeface="Arial"/>
                        </a:rPr>
                        <a:t> </a:t>
                      </a:r>
                      <a:r>
                        <a:rPr sz="1200" dirty="0">
                          <a:latin typeface="Arial"/>
                          <a:cs typeface="Arial"/>
                        </a:rPr>
                        <a:t>face</a:t>
                      </a:r>
                      <a:r>
                        <a:rPr sz="1200" spc="-10" dirty="0">
                          <a:latin typeface="Arial"/>
                          <a:cs typeface="Arial"/>
                        </a:rPr>
                        <a:t> </a:t>
                      </a:r>
                      <a:r>
                        <a:rPr sz="1200" dirty="0">
                          <a:latin typeface="Arial"/>
                          <a:cs typeface="Arial"/>
                        </a:rPr>
                        <a:t>amont</a:t>
                      </a:r>
                      <a:r>
                        <a:rPr sz="1200" spc="10"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seuil est</a:t>
                      </a:r>
                      <a:r>
                        <a:rPr sz="1200" spc="5" dirty="0">
                          <a:latin typeface="Arial"/>
                          <a:cs typeface="Arial"/>
                        </a:rPr>
                        <a:t> </a:t>
                      </a:r>
                      <a:r>
                        <a:rPr sz="1200" dirty="0">
                          <a:latin typeface="Arial"/>
                          <a:cs typeface="Arial"/>
                        </a:rPr>
                        <a:t>partiellement crépie</a:t>
                      </a:r>
                      <a:r>
                        <a:rPr sz="1200" spc="-10" dirty="0">
                          <a:latin typeface="Arial"/>
                          <a:cs typeface="Arial"/>
                        </a:rPr>
                        <a:t> </a:t>
                      </a:r>
                      <a:r>
                        <a:rPr sz="1200" dirty="0">
                          <a:latin typeface="Arial"/>
                          <a:cs typeface="Arial"/>
                        </a:rPr>
                        <a:t>dans</a:t>
                      </a:r>
                      <a:r>
                        <a:rPr sz="1200" spc="-10" dirty="0">
                          <a:latin typeface="Arial"/>
                          <a:cs typeface="Arial"/>
                        </a:rPr>
                        <a:t> </a:t>
                      </a:r>
                      <a:r>
                        <a:rPr sz="1200" dirty="0">
                          <a:latin typeface="Arial"/>
                          <a:cs typeface="Arial"/>
                        </a:rPr>
                        <a:t>sa</a:t>
                      </a:r>
                      <a:r>
                        <a:rPr sz="1200" spc="-10" dirty="0">
                          <a:latin typeface="Arial"/>
                          <a:cs typeface="Arial"/>
                        </a:rPr>
                        <a:t> partie </a:t>
                      </a:r>
                      <a:r>
                        <a:rPr sz="1200" spc="-10" dirty="0" err="1">
                          <a:latin typeface="Arial"/>
                          <a:cs typeface="Arial"/>
                        </a:rPr>
                        <a:t>inférieure</a:t>
                      </a:r>
                      <a:r>
                        <a:rPr sz="1200" spc="-10" dirty="0">
                          <a:latin typeface="Arial"/>
                          <a:cs typeface="Arial"/>
                        </a:rPr>
                        <a:t>.</a:t>
                      </a:r>
                      <a:endParaRPr lang="fr-FR" sz="1200" spc="-10" dirty="0">
                        <a:latin typeface="Arial"/>
                        <a:cs typeface="Arial"/>
                      </a:endParaRPr>
                    </a:p>
                    <a:p>
                      <a:pPr marL="68580" marR="59690" algn="just">
                        <a:lnSpc>
                          <a:spcPct val="95800"/>
                        </a:lnSpc>
                        <a:spcBef>
                          <a:spcPts val="20"/>
                        </a:spcBef>
                      </a:pPr>
                      <a:endParaRPr sz="1200" dirty="0">
                        <a:latin typeface="Arial"/>
                        <a:cs typeface="Arial"/>
                      </a:endParaRPr>
                    </a:p>
                    <a:p>
                      <a:pPr marL="154305" indent="-85725" algn="just">
                        <a:lnSpc>
                          <a:spcPts val="1260"/>
                        </a:lnSpc>
                        <a:buChar char="-"/>
                        <a:tabLst>
                          <a:tab pos="154305" algn="l"/>
                        </a:tabLst>
                      </a:pPr>
                      <a:r>
                        <a:rPr sz="1200" b="1" dirty="0">
                          <a:latin typeface="Arial"/>
                          <a:cs typeface="Arial"/>
                        </a:rPr>
                        <a:t>Un</a:t>
                      </a:r>
                      <a:r>
                        <a:rPr sz="1200" b="1" spc="-20" dirty="0">
                          <a:latin typeface="Arial"/>
                          <a:cs typeface="Arial"/>
                        </a:rPr>
                        <a:t> </a:t>
                      </a:r>
                      <a:r>
                        <a:rPr sz="1200" b="1" dirty="0">
                          <a:latin typeface="Arial"/>
                          <a:cs typeface="Arial"/>
                        </a:rPr>
                        <a:t>seuil</a:t>
                      </a:r>
                      <a:r>
                        <a:rPr sz="1200" b="1" spc="-20" dirty="0">
                          <a:latin typeface="Arial"/>
                          <a:cs typeface="Arial"/>
                        </a:rPr>
                        <a:t> </a:t>
                      </a:r>
                      <a:r>
                        <a:rPr sz="1200" b="1" dirty="0">
                          <a:latin typeface="Arial"/>
                          <a:cs typeface="Arial"/>
                        </a:rPr>
                        <a:t>en</a:t>
                      </a:r>
                      <a:r>
                        <a:rPr sz="1200" b="1" spc="-30" dirty="0">
                          <a:latin typeface="Arial"/>
                          <a:cs typeface="Arial"/>
                        </a:rPr>
                        <a:t> </a:t>
                      </a:r>
                      <a:r>
                        <a:rPr sz="1200" b="1" dirty="0">
                          <a:latin typeface="Arial"/>
                          <a:cs typeface="Arial"/>
                        </a:rPr>
                        <a:t>gabions</a:t>
                      </a:r>
                      <a:r>
                        <a:rPr sz="1200" b="1" spc="-25" dirty="0">
                          <a:latin typeface="Arial"/>
                          <a:cs typeface="Arial"/>
                        </a:rPr>
                        <a:t> </a:t>
                      </a:r>
                      <a:r>
                        <a:rPr sz="1200" b="1" spc="-50" dirty="0">
                          <a:latin typeface="Arial"/>
                          <a:cs typeface="Arial"/>
                        </a:rPr>
                        <a:t>:</a:t>
                      </a:r>
                      <a:endParaRPr sz="1200" dirty="0">
                        <a:latin typeface="Arial"/>
                        <a:cs typeface="Arial"/>
                      </a:endParaRPr>
                    </a:p>
                    <a:p>
                      <a:pPr marL="525780" marR="60325" lvl="1" indent="-228600" algn="just">
                        <a:lnSpc>
                          <a:spcPct val="95900"/>
                        </a:lnSpc>
                        <a:spcBef>
                          <a:spcPts val="80"/>
                        </a:spcBef>
                        <a:buFont typeface="Symbol"/>
                        <a:buChar char=""/>
                        <a:tabLst>
                          <a:tab pos="525780" algn="l"/>
                        </a:tabLst>
                      </a:pPr>
                      <a:r>
                        <a:rPr sz="1200" dirty="0">
                          <a:latin typeface="Arial"/>
                          <a:cs typeface="Arial"/>
                        </a:rPr>
                        <a:t>Longueur</a:t>
                      </a:r>
                      <a:r>
                        <a:rPr sz="1200" spc="275" dirty="0">
                          <a:latin typeface="Arial"/>
                          <a:cs typeface="Arial"/>
                        </a:rPr>
                        <a:t> </a:t>
                      </a:r>
                      <a:r>
                        <a:rPr sz="1200" dirty="0">
                          <a:latin typeface="Arial"/>
                          <a:cs typeface="Arial"/>
                        </a:rPr>
                        <a:t>totale</a:t>
                      </a:r>
                      <a:r>
                        <a:rPr sz="1200" spc="270" dirty="0">
                          <a:latin typeface="Arial"/>
                          <a:cs typeface="Arial"/>
                        </a:rPr>
                        <a:t> </a:t>
                      </a:r>
                      <a:r>
                        <a:rPr sz="1200" dirty="0">
                          <a:latin typeface="Arial"/>
                          <a:cs typeface="Arial"/>
                        </a:rPr>
                        <a:t>L1</a:t>
                      </a:r>
                      <a:r>
                        <a:rPr sz="1200" spc="275" dirty="0">
                          <a:latin typeface="Arial"/>
                          <a:cs typeface="Arial"/>
                        </a:rPr>
                        <a:t> </a:t>
                      </a:r>
                      <a:r>
                        <a:rPr sz="1200" dirty="0">
                          <a:latin typeface="Arial"/>
                          <a:cs typeface="Arial"/>
                        </a:rPr>
                        <a:t>=</a:t>
                      </a:r>
                      <a:r>
                        <a:rPr sz="1200" spc="280" dirty="0">
                          <a:latin typeface="Arial"/>
                          <a:cs typeface="Arial"/>
                        </a:rPr>
                        <a:t> </a:t>
                      </a:r>
                      <a:r>
                        <a:rPr sz="1200" dirty="0">
                          <a:latin typeface="Arial"/>
                          <a:cs typeface="Arial"/>
                        </a:rPr>
                        <a:t>6,70m,</a:t>
                      </a:r>
                      <a:r>
                        <a:rPr sz="1200" spc="295" dirty="0">
                          <a:latin typeface="Arial"/>
                          <a:cs typeface="Arial"/>
                        </a:rPr>
                        <a:t> </a:t>
                      </a:r>
                      <a:r>
                        <a:rPr sz="1200" dirty="0">
                          <a:latin typeface="Arial"/>
                          <a:cs typeface="Arial"/>
                        </a:rPr>
                        <a:t>longueur</a:t>
                      </a:r>
                      <a:r>
                        <a:rPr sz="1200" spc="290" dirty="0">
                          <a:latin typeface="Arial"/>
                          <a:cs typeface="Arial"/>
                        </a:rPr>
                        <a:t> </a:t>
                      </a:r>
                      <a:r>
                        <a:rPr sz="1200" dirty="0">
                          <a:latin typeface="Arial"/>
                          <a:cs typeface="Arial"/>
                        </a:rPr>
                        <a:t>du</a:t>
                      </a:r>
                      <a:r>
                        <a:rPr sz="1200" spc="275" dirty="0">
                          <a:latin typeface="Arial"/>
                          <a:cs typeface="Arial"/>
                        </a:rPr>
                        <a:t> </a:t>
                      </a:r>
                      <a:r>
                        <a:rPr sz="1200" dirty="0">
                          <a:latin typeface="Arial"/>
                          <a:cs typeface="Arial"/>
                        </a:rPr>
                        <a:t>déversoir</a:t>
                      </a:r>
                      <a:r>
                        <a:rPr sz="1200" spc="280" dirty="0">
                          <a:latin typeface="Arial"/>
                          <a:cs typeface="Arial"/>
                        </a:rPr>
                        <a:t> </a:t>
                      </a:r>
                      <a:r>
                        <a:rPr sz="1200" dirty="0">
                          <a:latin typeface="Arial"/>
                          <a:cs typeface="Arial"/>
                        </a:rPr>
                        <a:t>entre</a:t>
                      </a:r>
                      <a:r>
                        <a:rPr sz="1200" spc="285" dirty="0">
                          <a:latin typeface="Arial"/>
                          <a:cs typeface="Arial"/>
                        </a:rPr>
                        <a:t> </a:t>
                      </a:r>
                      <a:r>
                        <a:rPr sz="1200" spc="-25" dirty="0">
                          <a:latin typeface="Arial"/>
                          <a:cs typeface="Arial"/>
                        </a:rPr>
                        <a:t>les </a:t>
                      </a:r>
                      <a:r>
                        <a:rPr sz="1200" dirty="0">
                          <a:latin typeface="Arial"/>
                          <a:cs typeface="Arial"/>
                        </a:rPr>
                        <a:t>ailes</a:t>
                      </a:r>
                      <a:r>
                        <a:rPr sz="1200" spc="-20" dirty="0">
                          <a:latin typeface="Arial"/>
                          <a:cs typeface="Arial"/>
                        </a:rPr>
                        <a:t> </a:t>
                      </a:r>
                      <a:r>
                        <a:rPr sz="1200" dirty="0">
                          <a:latin typeface="Arial"/>
                          <a:cs typeface="Arial"/>
                        </a:rPr>
                        <a:t>L2</a:t>
                      </a:r>
                      <a:r>
                        <a:rPr sz="1200" spc="170" dirty="0">
                          <a:latin typeface="Arial"/>
                          <a:cs typeface="Arial"/>
                        </a:rPr>
                        <a:t> </a:t>
                      </a:r>
                      <a:r>
                        <a:rPr sz="1200" dirty="0">
                          <a:latin typeface="Arial"/>
                          <a:cs typeface="Arial"/>
                        </a:rPr>
                        <a:t>=</a:t>
                      </a:r>
                      <a:r>
                        <a:rPr sz="1200" spc="180" dirty="0">
                          <a:latin typeface="Arial"/>
                          <a:cs typeface="Arial"/>
                        </a:rPr>
                        <a:t> </a:t>
                      </a:r>
                      <a:r>
                        <a:rPr sz="1200" dirty="0">
                          <a:latin typeface="Arial"/>
                          <a:cs typeface="Arial"/>
                        </a:rPr>
                        <a:t>3,0m,</a:t>
                      </a:r>
                      <a:r>
                        <a:rPr sz="1200" spc="165" dirty="0">
                          <a:latin typeface="Arial"/>
                          <a:cs typeface="Arial"/>
                        </a:rPr>
                        <a:t> </a:t>
                      </a:r>
                      <a:r>
                        <a:rPr sz="1200" dirty="0">
                          <a:latin typeface="Arial"/>
                          <a:cs typeface="Arial"/>
                        </a:rPr>
                        <a:t>épaisseur</a:t>
                      </a:r>
                      <a:r>
                        <a:rPr sz="1200" spc="180" dirty="0">
                          <a:latin typeface="Arial"/>
                          <a:cs typeface="Arial"/>
                        </a:rPr>
                        <a:t> </a:t>
                      </a:r>
                      <a:r>
                        <a:rPr sz="1200" dirty="0">
                          <a:latin typeface="Arial"/>
                          <a:cs typeface="Arial"/>
                        </a:rPr>
                        <a:t>du</a:t>
                      </a:r>
                      <a:r>
                        <a:rPr sz="1200" spc="170" dirty="0">
                          <a:latin typeface="Arial"/>
                          <a:cs typeface="Arial"/>
                        </a:rPr>
                        <a:t> </a:t>
                      </a:r>
                      <a:r>
                        <a:rPr sz="1200" dirty="0">
                          <a:latin typeface="Arial"/>
                          <a:cs typeface="Arial"/>
                        </a:rPr>
                        <a:t>seuil</a:t>
                      </a:r>
                      <a:r>
                        <a:rPr sz="1200" spc="165" dirty="0">
                          <a:latin typeface="Arial"/>
                          <a:cs typeface="Arial"/>
                        </a:rPr>
                        <a:t> </a:t>
                      </a:r>
                      <a:r>
                        <a:rPr sz="1200" dirty="0">
                          <a:latin typeface="Arial"/>
                          <a:cs typeface="Arial"/>
                        </a:rPr>
                        <a:t>B=b=</a:t>
                      </a:r>
                      <a:r>
                        <a:rPr sz="1200" spc="180" dirty="0">
                          <a:latin typeface="Arial"/>
                          <a:cs typeface="Arial"/>
                        </a:rPr>
                        <a:t> </a:t>
                      </a:r>
                      <a:r>
                        <a:rPr sz="1200" dirty="0">
                          <a:latin typeface="Arial"/>
                          <a:cs typeface="Arial"/>
                        </a:rPr>
                        <a:t>1,00m,</a:t>
                      </a:r>
                      <a:r>
                        <a:rPr sz="1200" spc="180" dirty="0">
                          <a:latin typeface="Arial"/>
                          <a:cs typeface="Arial"/>
                        </a:rPr>
                        <a:t> </a:t>
                      </a:r>
                      <a:r>
                        <a:rPr sz="1200" dirty="0">
                          <a:latin typeface="Arial"/>
                          <a:cs typeface="Arial"/>
                        </a:rPr>
                        <a:t>épaisseur</a:t>
                      </a:r>
                      <a:r>
                        <a:rPr sz="1200" spc="175" dirty="0">
                          <a:latin typeface="Arial"/>
                          <a:cs typeface="Arial"/>
                        </a:rPr>
                        <a:t> </a:t>
                      </a:r>
                      <a:r>
                        <a:rPr sz="1200" spc="-25" dirty="0">
                          <a:latin typeface="Arial"/>
                          <a:cs typeface="Arial"/>
                        </a:rPr>
                        <a:t>du </a:t>
                      </a:r>
                      <a:r>
                        <a:rPr sz="1200" dirty="0">
                          <a:latin typeface="Arial"/>
                          <a:cs typeface="Arial"/>
                        </a:rPr>
                        <a:t>béton</a:t>
                      </a:r>
                      <a:r>
                        <a:rPr sz="1200" spc="-1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surface</a:t>
                      </a:r>
                      <a:r>
                        <a:rPr sz="1200" spc="-20" dirty="0">
                          <a:latin typeface="Arial"/>
                          <a:cs typeface="Arial"/>
                        </a:rPr>
                        <a:t> </a:t>
                      </a:r>
                      <a:r>
                        <a:rPr sz="1200" dirty="0">
                          <a:latin typeface="Arial"/>
                          <a:cs typeface="Arial"/>
                        </a:rPr>
                        <a:t>(chape)</a:t>
                      </a:r>
                      <a:r>
                        <a:rPr sz="1200" spc="-15" dirty="0">
                          <a:latin typeface="Arial"/>
                          <a:cs typeface="Arial"/>
                        </a:rPr>
                        <a:t> </a:t>
                      </a:r>
                      <a:r>
                        <a:rPr sz="1200" dirty="0">
                          <a:latin typeface="Arial"/>
                          <a:cs typeface="Arial"/>
                        </a:rPr>
                        <a:t>=</a:t>
                      </a:r>
                      <a:r>
                        <a:rPr sz="1200" spc="-15" dirty="0">
                          <a:latin typeface="Arial"/>
                          <a:cs typeface="Arial"/>
                        </a:rPr>
                        <a:t> </a:t>
                      </a:r>
                      <a:r>
                        <a:rPr sz="1200" spc="-10" dirty="0">
                          <a:latin typeface="Arial"/>
                          <a:cs typeface="Arial"/>
                        </a:rPr>
                        <a:t>0,15m</a:t>
                      </a:r>
                      <a:endParaRPr sz="1200" dirty="0">
                        <a:latin typeface="Arial"/>
                        <a:cs typeface="Arial"/>
                      </a:endParaRPr>
                    </a:p>
                    <a:p>
                      <a:pPr marL="68580" marR="60325" indent="118110">
                        <a:lnSpc>
                          <a:spcPts val="1260"/>
                        </a:lnSpc>
                        <a:spcBef>
                          <a:spcPts val="30"/>
                        </a:spcBef>
                        <a:buChar char="-"/>
                        <a:tabLst>
                          <a:tab pos="186690" algn="l"/>
                        </a:tabLst>
                      </a:pPr>
                      <a:r>
                        <a:rPr sz="1200" b="1" dirty="0">
                          <a:latin typeface="Arial"/>
                          <a:cs typeface="Arial"/>
                        </a:rPr>
                        <a:t>Un</a:t>
                      </a:r>
                      <a:r>
                        <a:rPr sz="1200" b="1" spc="225" dirty="0">
                          <a:latin typeface="Arial"/>
                          <a:cs typeface="Arial"/>
                        </a:rPr>
                        <a:t> </a:t>
                      </a:r>
                      <a:r>
                        <a:rPr sz="1200" b="1" dirty="0">
                          <a:latin typeface="Arial"/>
                          <a:cs typeface="Arial"/>
                        </a:rPr>
                        <a:t>radier</a:t>
                      </a:r>
                      <a:r>
                        <a:rPr sz="1200" b="1" spc="245" dirty="0">
                          <a:latin typeface="Arial"/>
                          <a:cs typeface="Arial"/>
                        </a:rPr>
                        <a:t> </a:t>
                      </a:r>
                      <a:r>
                        <a:rPr sz="1200" dirty="0">
                          <a:latin typeface="Arial"/>
                          <a:cs typeface="Arial"/>
                        </a:rPr>
                        <a:t>en</a:t>
                      </a:r>
                      <a:r>
                        <a:rPr sz="1200" spc="225" dirty="0">
                          <a:latin typeface="Arial"/>
                          <a:cs typeface="Arial"/>
                        </a:rPr>
                        <a:t> </a:t>
                      </a:r>
                      <a:r>
                        <a:rPr sz="1200" dirty="0">
                          <a:latin typeface="Arial"/>
                          <a:cs typeface="Arial"/>
                        </a:rPr>
                        <a:t>aval,</a:t>
                      </a:r>
                      <a:r>
                        <a:rPr sz="1200" spc="245" dirty="0">
                          <a:latin typeface="Arial"/>
                          <a:cs typeface="Arial"/>
                        </a:rPr>
                        <a:t> </a:t>
                      </a:r>
                      <a:r>
                        <a:rPr sz="1200" dirty="0">
                          <a:latin typeface="Arial"/>
                          <a:cs typeface="Arial"/>
                        </a:rPr>
                        <a:t>de</a:t>
                      </a:r>
                      <a:r>
                        <a:rPr sz="1200" spc="240" dirty="0">
                          <a:latin typeface="Arial"/>
                          <a:cs typeface="Arial"/>
                        </a:rPr>
                        <a:t> </a:t>
                      </a:r>
                      <a:r>
                        <a:rPr sz="1200" dirty="0">
                          <a:latin typeface="Arial"/>
                          <a:cs typeface="Arial"/>
                        </a:rPr>
                        <a:t>3,00m</a:t>
                      </a:r>
                      <a:r>
                        <a:rPr sz="1200" spc="245" dirty="0">
                          <a:latin typeface="Arial"/>
                          <a:cs typeface="Arial"/>
                        </a:rPr>
                        <a:t> </a:t>
                      </a:r>
                      <a:r>
                        <a:rPr sz="1200" dirty="0">
                          <a:latin typeface="Arial"/>
                          <a:cs typeface="Arial"/>
                        </a:rPr>
                        <a:t>X</a:t>
                      </a:r>
                      <a:r>
                        <a:rPr sz="1200" spc="225" dirty="0">
                          <a:latin typeface="Arial"/>
                          <a:cs typeface="Arial"/>
                        </a:rPr>
                        <a:t> </a:t>
                      </a:r>
                      <a:r>
                        <a:rPr sz="1200" dirty="0">
                          <a:latin typeface="Arial"/>
                          <a:cs typeface="Arial"/>
                        </a:rPr>
                        <a:t>2,00m,</a:t>
                      </a:r>
                      <a:r>
                        <a:rPr sz="1200" spc="235" dirty="0">
                          <a:latin typeface="Arial"/>
                          <a:cs typeface="Arial"/>
                        </a:rPr>
                        <a:t> </a:t>
                      </a:r>
                      <a:r>
                        <a:rPr sz="1200" dirty="0">
                          <a:latin typeface="Arial"/>
                          <a:cs typeface="Arial"/>
                        </a:rPr>
                        <a:t>avec</a:t>
                      </a:r>
                      <a:r>
                        <a:rPr sz="1200" spc="240" dirty="0">
                          <a:latin typeface="Arial"/>
                          <a:cs typeface="Arial"/>
                        </a:rPr>
                        <a:t> </a:t>
                      </a:r>
                      <a:r>
                        <a:rPr sz="1200" dirty="0">
                          <a:latin typeface="Arial"/>
                          <a:cs typeface="Arial"/>
                        </a:rPr>
                        <a:t>2</a:t>
                      </a:r>
                      <a:r>
                        <a:rPr sz="1200" spc="225" dirty="0">
                          <a:latin typeface="Arial"/>
                          <a:cs typeface="Arial"/>
                        </a:rPr>
                        <a:t> </a:t>
                      </a:r>
                      <a:r>
                        <a:rPr sz="1200" dirty="0">
                          <a:latin typeface="Arial"/>
                          <a:cs typeface="Arial"/>
                        </a:rPr>
                        <a:t>murets</a:t>
                      </a:r>
                      <a:r>
                        <a:rPr sz="1200" spc="229" dirty="0">
                          <a:latin typeface="Arial"/>
                          <a:cs typeface="Arial"/>
                        </a:rPr>
                        <a:t> </a:t>
                      </a:r>
                      <a:r>
                        <a:rPr sz="1200" dirty="0">
                          <a:latin typeface="Arial"/>
                          <a:cs typeface="Arial"/>
                        </a:rPr>
                        <a:t>latéraux</a:t>
                      </a:r>
                      <a:r>
                        <a:rPr sz="1200" spc="235" dirty="0">
                          <a:latin typeface="Arial"/>
                          <a:cs typeface="Arial"/>
                        </a:rPr>
                        <a:t> </a:t>
                      </a:r>
                      <a:r>
                        <a:rPr sz="1200" spc="-25" dirty="0">
                          <a:latin typeface="Arial"/>
                          <a:cs typeface="Arial"/>
                        </a:rPr>
                        <a:t>en </a:t>
                      </a:r>
                      <a:r>
                        <a:rPr sz="1200" dirty="0">
                          <a:latin typeface="Arial"/>
                          <a:cs typeface="Arial"/>
                        </a:rPr>
                        <a:t>maçonnerie</a:t>
                      </a:r>
                      <a:r>
                        <a:rPr sz="1200" spc="45" dirty="0">
                          <a:latin typeface="Arial"/>
                          <a:cs typeface="Arial"/>
                        </a:rPr>
                        <a:t> </a:t>
                      </a:r>
                      <a:r>
                        <a:rPr sz="1200" dirty="0">
                          <a:latin typeface="Arial"/>
                          <a:cs typeface="Arial"/>
                        </a:rPr>
                        <a:t>servant</a:t>
                      </a:r>
                      <a:r>
                        <a:rPr sz="1200" spc="55" dirty="0">
                          <a:latin typeface="Arial"/>
                          <a:cs typeface="Arial"/>
                        </a:rPr>
                        <a:t> </a:t>
                      </a:r>
                      <a:r>
                        <a:rPr sz="1200" dirty="0">
                          <a:latin typeface="Arial"/>
                          <a:cs typeface="Arial"/>
                        </a:rPr>
                        <a:t>de</a:t>
                      </a:r>
                      <a:r>
                        <a:rPr sz="1200" spc="40" dirty="0">
                          <a:latin typeface="Arial"/>
                          <a:cs typeface="Arial"/>
                        </a:rPr>
                        <a:t> </a:t>
                      </a:r>
                      <a:r>
                        <a:rPr sz="1200" dirty="0">
                          <a:latin typeface="Arial"/>
                          <a:cs typeface="Arial"/>
                        </a:rPr>
                        <a:t>contrefort</a:t>
                      </a:r>
                      <a:r>
                        <a:rPr sz="1200" spc="55" dirty="0">
                          <a:latin typeface="Arial"/>
                          <a:cs typeface="Arial"/>
                        </a:rPr>
                        <a:t> </a:t>
                      </a:r>
                      <a:r>
                        <a:rPr sz="1200" dirty="0">
                          <a:latin typeface="Arial"/>
                          <a:cs typeface="Arial"/>
                        </a:rPr>
                        <a:t>de</a:t>
                      </a:r>
                      <a:r>
                        <a:rPr sz="1200" spc="50" dirty="0">
                          <a:latin typeface="Arial"/>
                          <a:cs typeface="Arial"/>
                        </a:rPr>
                        <a:t> </a:t>
                      </a:r>
                      <a:r>
                        <a:rPr sz="1200" dirty="0">
                          <a:latin typeface="Arial"/>
                          <a:cs typeface="Arial"/>
                        </a:rPr>
                        <a:t>longueur</a:t>
                      </a:r>
                      <a:r>
                        <a:rPr sz="1200" spc="55" dirty="0">
                          <a:latin typeface="Arial"/>
                          <a:cs typeface="Arial"/>
                        </a:rPr>
                        <a:t> </a:t>
                      </a:r>
                      <a:r>
                        <a:rPr sz="1200" dirty="0">
                          <a:latin typeface="Arial"/>
                          <a:cs typeface="Arial"/>
                        </a:rPr>
                        <a:t>Lr2</a:t>
                      </a:r>
                      <a:r>
                        <a:rPr sz="1200" spc="50" dirty="0">
                          <a:latin typeface="Arial"/>
                          <a:cs typeface="Arial"/>
                        </a:rPr>
                        <a:t> </a:t>
                      </a:r>
                      <a:r>
                        <a:rPr sz="1200" dirty="0">
                          <a:latin typeface="Arial"/>
                          <a:cs typeface="Arial"/>
                        </a:rPr>
                        <a:t>=2,50m,</a:t>
                      </a:r>
                      <a:r>
                        <a:rPr sz="1200" spc="60" dirty="0">
                          <a:latin typeface="Arial"/>
                          <a:cs typeface="Arial"/>
                        </a:rPr>
                        <a:t> </a:t>
                      </a:r>
                      <a:r>
                        <a:rPr sz="1200" dirty="0">
                          <a:latin typeface="Arial"/>
                          <a:cs typeface="Arial"/>
                        </a:rPr>
                        <a:t>hauteur</a:t>
                      </a:r>
                      <a:r>
                        <a:rPr sz="1200" spc="55" dirty="0">
                          <a:latin typeface="Arial"/>
                          <a:cs typeface="Arial"/>
                        </a:rPr>
                        <a:t> </a:t>
                      </a:r>
                      <a:r>
                        <a:rPr sz="1200" spc="-20" dirty="0">
                          <a:latin typeface="Arial"/>
                          <a:cs typeface="Arial"/>
                        </a:rPr>
                        <a:t>hors</a:t>
                      </a:r>
                      <a:r>
                        <a:rPr lang="fr-FR" sz="1200" spc="-20" dirty="0">
                          <a:latin typeface="Arial"/>
                          <a:cs typeface="Arial"/>
                        </a:rPr>
                        <a:t> </a:t>
                      </a:r>
                      <a:r>
                        <a:rPr sz="1200" dirty="0">
                          <a:latin typeface="Arial"/>
                          <a:cs typeface="Arial"/>
                        </a:rPr>
                        <a:t>sol</a:t>
                      </a:r>
                      <a:r>
                        <a:rPr sz="1200" spc="-25" dirty="0">
                          <a:latin typeface="Arial"/>
                          <a:cs typeface="Arial"/>
                        </a:rPr>
                        <a:t> </a:t>
                      </a:r>
                      <a:r>
                        <a:rPr sz="1200" dirty="0">
                          <a:latin typeface="Arial"/>
                          <a:cs typeface="Arial"/>
                        </a:rPr>
                        <a:t>Hm</a:t>
                      </a:r>
                      <a:r>
                        <a:rPr sz="1200" spc="-20" dirty="0">
                          <a:latin typeface="Arial"/>
                          <a:cs typeface="Arial"/>
                        </a:rPr>
                        <a:t> </a:t>
                      </a:r>
                      <a:r>
                        <a:rPr sz="1200" dirty="0">
                          <a:latin typeface="Arial"/>
                          <a:cs typeface="Arial"/>
                        </a:rPr>
                        <a:t>=</a:t>
                      </a:r>
                      <a:r>
                        <a:rPr sz="1200" spc="-10" dirty="0">
                          <a:latin typeface="Arial"/>
                          <a:cs typeface="Arial"/>
                        </a:rPr>
                        <a:t> </a:t>
                      </a:r>
                      <a:r>
                        <a:rPr sz="1200" dirty="0">
                          <a:latin typeface="Arial"/>
                          <a:cs typeface="Arial"/>
                        </a:rPr>
                        <a:t>0,70m,</a:t>
                      </a:r>
                      <a:r>
                        <a:rPr sz="1200" spc="-25" dirty="0">
                          <a:latin typeface="Arial"/>
                          <a:cs typeface="Arial"/>
                        </a:rPr>
                        <a:t> </a:t>
                      </a:r>
                      <a:r>
                        <a:rPr sz="1200" dirty="0">
                          <a:latin typeface="Arial"/>
                          <a:cs typeface="Arial"/>
                        </a:rPr>
                        <a:t>épaisseur</a:t>
                      </a:r>
                      <a:r>
                        <a:rPr sz="1200" spc="-10" dirty="0">
                          <a:latin typeface="Arial"/>
                          <a:cs typeface="Arial"/>
                        </a:rPr>
                        <a:t> </a:t>
                      </a:r>
                      <a:r>
                        <a:rPr sz="1200" dirty="0">
                          <a:latin typeface="Arial"/>
                          <a:cs typeface="Arial"/>
                        </a:rPr>
                        <a:t>b</a:t>
                      </a:r>
                      <a:r>
                        <a:rPr sz="1200" spc="-25" dirty="0">
                          <a:latin typeface="Arial"/>
                          <a:cs typeface="Arial"/>
                        </a:rPr>
                        <a:t> </a:t>
                      </a:r>
                      <a:r>
                        <a:rPr sz="1200" dirty="0">
                          <a:latin typeface="Arial"/>
                          <a:cs typeface="Arial"/>
                        </a:rPr>
                        <a:t>=</a:t>
                      </a:r>
                      <a:r>
                        <a:rPr sz="1200" spc="-25" dirty="0">
                          <a:latin typeface="Arial"/>
                          <a:cs typeface="Arial"/>
                        </a:rPr>
                        <a:t> </a:t>
                      </a:r>
                      <a:r>
                        <a:rPr sz="1200" spc="-10" dirty="0">
                          <a:latin typeface="Arial"/>
                          <a:cs typeface="Arial"/>
                        </a:rPr>
                        <a:t>0,40m</a:t>
                      </a:r>
                      <a:endParaRPr sz="1200" dirty="0">
                        <a:latin typeface="Arial"/>
                        <a:cs typeface="Arial"/>
                      </a:endParaRPr>
                    </a:p>
                    <a:p>
                      <a:pPr marL="68580" marR="57785" indent="135255">
                        <a:lnSpc>
                          <a:spcPts val="1270"/>
                        </a:lnSpc>
                        <a:spcBef>
                          <a:spcPts val="55"/>
                        </a:spcBef>
                        <a:buChar char="-"/>
                        <a:tabLst>
                          <a:tab pos="203835" algn="l"/>
                        </a:tabLst>
                      </a:pPr>
                      <a:r>
                        <a:rPr sz="1200" b="1" dirty="0">
                          <a:latin typeface="Arial"/>
                          <a:cs typeface="Arial"/>
                        </a:rPr>
                        <a:t>Une</a:t>
                      </a:r>
                      <a:r>
                        <a:rPr sz="1200" b="1" spc="370" dirty="0">
                          <a:latin typeface="Arial"/>
                          <a:cs typeface="Arial"/>
                        </a:rPr>
                        <a:t> </a:t>
                      </a:r>
                      <a:r>
                        <a:rPr sz="1200" b="1" dirty="0">
                          <a:latin typeface="Arial"/>
                          <a:cs typeface="Arial"/>
                        </a:rPr>
                        <a:t>bêche</a:t>
                      </a:r>
                      <a:r>
                        <a:rPr sz="1200" b="1" spc="360" dirty="0">
                          <a:latin typeface="Arial"/>
                          <a:cs typeface="Arial"/>
                        </a:rPr>
                        <a:t> </a:t>
                      </a:r>
                      <a:r>
                        <a:rPr sz="1200" b="1" dirty="0">
                          <a:latin typeface="Arial"/>
                          <a:cs typeface="Arial"/>
                        </a:rPr>
                        <a:t>en</a:t>
                      </a:r>
                      <a:r>
                        <a:rPr sz="1200" b="1" spc="355" dirty="0">
                          <a:latin typeface="Arial"/>
                          <a:cs typeface="Arial"/>
                        </a:rPr>
                        <a:t> </a:t>
                      </a:r>
                      <a:r>
                        <a:rPr sz="1200" b="1" dirty="0">
                          <a:latin typeface="Arial"/>
                          <a:cs typeface="Arial"/>
                        </a:rPr>
                        <a:t>aval</a:t>
                      </a:r>
                      <a:r>
                        <a:rPr sz="1200" b="1" spc="370" dirty="0">
                          <a:latin typeface="Arial"/>
                          <a:cs typeface="Arial"/>
                        </a:rPr>
                        <a:t> </a:t>
                      </a:r>
                      <a:r>
                        <a:rPr sz="1200" b="1" dirty="0">
                          <a:latin typeface="Arial"/>
                          <a:cs typeface="Arial"/>
                        </a:rPr>
                        <a:t>du</a:t>
                      </a:r>
                      <a:r>
                        <a:rPr sz="1200" b="1" spc="370" dirty="0">
                          <a:latin typeface="Arial"/>
                          <a:cs typeface="Arial"/>
                        </a:rPr>
                        <a:t> </a:t>
                      </a:r>
                      <a:r>
                        <a:rPr sz="1200" b="1" dirty="0">
                          <a:latin typeface="Arial"/>
                          <a:cs typeface="Arial"/>
                        </a:rPr>
                        <a:t>radier</a:t>
                      </a:r>
                      <a:r>
                        <a:rPr sz="1200" b="1" spc="375" dirty="0">
                          <a:latin typeface="Arial"/>
                          <a:cs typeface="Arial"/>
                        </a:rPr>
                        <a:t> </a:t>
                      </a:r>
                      <a:r>
                        <a:rPr sz="1200" dirty="0">
                          <a:latin typeface="Arial"/>
                          <a:cs typeface="Arial"/>
                        </a:rPr>
                        <a:t>de</a:t>
                      </a:r>
                      <a:r>
                        <a:rPr sz="1200" spc="355" dirty="0">
                          <a:latin typeface="Arial"/>
                          <a:cs typeface="Arial"/>
                        </a:rPr>
                        <a:t> </a:t>
                      </a:r>
                      <a:r>
                        <a:rPr sz="1200" dirty="0">
                          <a:latin typeface="Arial"/>
                          <a:cs typeface="Arial"/>
                        </a:rPr>
                        <a:t>0,70m</a:t>
                      </a:r>
                      <a:r>
                        <a:rPr sz="1200" spc="370" dirty="0">
                          <a:latin typeface="Arial"/>
                          <a:cs typeface="Arial"/>
                        </a:rPr>
                        <a:t> </a:t>
                      </a:r>
                      <a:r>
                        <a:rPr sz="1200" dirty="0">
                          <a:latin typeface="Arial"/>
                          <a:cs typeface="Arial"/>
                        </a:rPr>
                        <a:t>d’épaisseur,</a:t>
                      </a:r>
                      <a:r>
                        <a:rPr sz="1200" spc="375" dirty="0">
                          <a:latin typeface="Arial"/>
                          <a:cs typeface="Arial"/>
                        </a:rPr>
                        <a:t> </a:t>
                      </a:r>
                      <a:r>
                        <a:rPr sz="1200" dirty="0">
                          <a:latin typeface="Arial"/>
                          <a:cs typeface="Arial"/>
                        </a:rPr>
                        <a:t>0,50m</a:t>
                      </a:r>
                      <a:r>
                        <a:rPr sz="1200" spc="365" dirty="0">
                          <a:latin typeface="Arial"/>
                          <a:cs typeface="Arial"/>
                        </a:rPr>
                        <a:t> </a:t>
                      </a:r>
                      <a:r>
                        <a:rPr sz="1200" spc="-25" dirty="0">
                          <a:latin typeface="Arial"/>
                          <a:cs typeface="Arial"/>
                        </a:rPr>
                        <a:t>de </a:t>
                      </a:r>
                      <a:r>
                        <a:rPr sz="1200" dirty="0">
                          <a:latin typeface="Arial"/>
                          <a:cs typeface="Arial"/>
                        </a:rPr>
                        <a:t>profondeur</a:t>
                      </a:r>
                      <a:r>
                        <a:rPr sz="1200" spc="-15" dirty="0">
                          <a:latin typeface="Arial"/>
                          <a:cs typeface="Arial"/>
                        </a:rPr>
                        <a:t> </a:t>
                      </a:r>
                      <a:r>
                        <a:rPr sz="1200" dirty="0">
                          <a:latin typeface="Arial"/>
                          <a:cs typeface="Arial"/>
                        </a:rPr>
                        <a:t>et</a:t>
                      </a:r>
                      <a:r>
                        <a:rPr sz="1200" spc="-10" dirty="0">
                          <a:latin typeface="Arial"/>
                          <a:cs typeface="Arial"/>
                        </a:rPr>
                        <a:t> </a:t>
                      </a:r>
                      <a:r>
                        <a:rPr sz="1200" dirty="0">
                          <a:latin typeface="Arial"/>
                          <a:cs typeface="Arial"/>
                        </a:rPr>
                        <a:t>3,00m</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longueur</a:t>
                      </a:r>
                      <a:r>
                        <a:rPr sz="1200" spc="-15" dirty="0">
                          <a:latin typeface="Arial"/>
                          <a:cs typeface="Arial"/>
                        </a:rPr>
                        <a:t> </a:t>
                      </a:r>
                      <a:r>
                        <a:rPr sz="1200" dirty="0">
                          <a:latin typeface="Arial"/>
                          <a:cs typeface="Arial"/>
                        </a:rPr>
                        <a:t>en</a:t>
                      </a:r>
                      <a:r>
                        <a:rPr sz="1200" spc="-25" dirty="0">
                          <a:latin typeface="Arial"/>
                          <a:cs typeface="Arial"/>
                        </a:rPr>
                        <a:t> </a:t>
                      </a:r>
                      <a:r>
                        <a:rPr sz="1200" dirty="0">
                          <a:latin typeface="Arial"/>
                          <a:cs typeface="Arial"/>
                        </a:rPr>
                        <a:t>travers</a:t>
                      </a:r>
                      <a:r>
                        <a:rPr sz="1200" spc="-25"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la</a:t>
                      </a:r>
                      <a:r>
                        <a:rPr sz="1200" spc="-25" dirty="0">
                          <a:latin typeface="Arial"/>
                          <a:cs typeface="Arial"/>
                        </a:rPr>
                        <a:t> </a:t>
                      </a:r>
                      <a:r>
                        <a:rPr sz="1200" spc="-10" dirty="0">
                          <a:latin typeface="Arial"/>
                          <a:cs typeface="Arial"/>
                        </a:rPr>
                        <a:t>ravine.</a:t>
                      </a:r>
                      <a:endParaRPr sz="1200" dirty="0">
                        <a:latin typeface="Arial"/>
                        <a:cs typeface="Arial"/>
                      </a:endParaRPr>
                    </a:p>
                    <a:p>
                      <a:pPr marL="167640" indent="-99060">
                        <a:lnSpc>
                          <a:spcPts val="1200"/>
                        </a:lnSpc>
                        <a:buChar char="-"/>
                        <a:tabLst>
                          <a:tab pos="167640" algn="l"/>
                        </a:tabLst>
                      </a:pPr>
                      <a:r>
                        <a:rPr sz="1200" b="1" dirty="0">
                          <a:latin typeface="Arial"/>
                          <a:cs typeface="Arial"/>
                        </a:rPr>
                        <a:t>Chape</a:t>
                      </a:r>
                      <a:r>
                        <a:rPr sz="1200" b="1" spc="90" dirty="0">
                          <a:latin typeface="Arial"/>
                          <a:cs typeface="Arial"/>
                        </a:rPr>
                        <a:t> </a:t>
                      </a:r>
                      <a:r>
                        <a:rPr sz="1200" b="1" dirty="0">
                          <a:latin typeface="Arial"/>
                          <a:cs typeface="Arial"/>
                        </a:rPr>
                        <a:t>de</a:t>
                      </a:r>
                      <a:r>
                        <a:rPr sz="1200" b="1" spc="80" dirty="0">
                          <a:latin typeface="Arial"/>
                          <a:cs typeface="Arial"/>
                        </a:rPr>
                        <a:t> </a:t>
                      </a:r>
                      <a:r>
                        <a:rPr sz="1200" b="1" dirty="0">
                          <a:latin typeface="Arial"/>
                          <a:cs typeface="Arial"/>
                        </a:rPr>
                        <a:t>béton</a:t>
                      </a:r>
                      <a:r>
                        <a:rPr sz="1200" b="1" spc="85" dirty="0">
                          <a:latin typeface="Arial"/>
                          <a:cs typeface="Arial"/>
                        </a:rPr>
                        <a:t> </a:t>
                      </a:r>
                      <a:r>
                        <a:rPr sz="1200" b="1" dirty="0">
                          <a:latin typeface="Arial"/>
                          <a:cs typeface="Arial"/>
                        </a:rPr>
                        <a:t>sur</a:t>
                      </a:r>
                      <a:r>
                        <a:rPr sz="1200" b="1" spc="85" dirty="0">
                          <a:latin typeface="Arial"/>
                          <a:cs typeface="Arial"/>
                        </a:rPr>
                        <a:t> </a:t>
                      </a:r>
                      <a:r>
                        <a:rPr sz="1200" b="1" dirty="0">
                          <a:latin typeface="Arial"/>
                          <a:cs typeface="Arial"/>
                        </a:rPr>
                        <a:t>le</a:t>
                      </a:r>
                      <a:r>
                        <a:rPr sz="1200" b="1" spc="100" dirty="0">
                          <a:latin typeface="Arial"/>
                          <a:cs typeface="Arial"/>
                        </a:rPr>
                        <a:t> </a:t>
                      </a:r>
                      <a:r>
                        <a:rPr sz="1200" b="1" dirty="0">
                          <a:latin typeface="Arial"/>
                          <a:cs typeface="Arial"/>
                        </a:rPr>
                        <a:t>déversoir</a:t>
                      </a:r>
                      <a:r>
                        <a:rPr sz="1200" b="1" spc="100" dirty="0">
                          <a:latin typeface="Arial"/>
                          <a:cs typeface="Arial"/>
                        </a:rPr>
                        <a:t> </a:t>
                      </a:r>
                      <a:r>
                        <a:rPr sz="1200" b="1" dirty="0">
                          <a:latin typeface="Arial"/>
                          <a:cs typeface="Arial"/>
                        </a:rPr>
                        <a:t>et</a:t>
                      </a:r>
                      <a:r>
                        <a:rPr sz="1200" b="1" spc="95" dirty="0">
                          <a:latin typeface="Arial"/>
                          <a:cs typeface="Arial"/>
                        </a:rPr>
                        <a:t> </a:t>
                      </a:r>
                      <a:r>
                        <a:rPr sz="1200" b="1" dirty="0">
                          <a:latin typeface="Arial"/>
                          <a:cs typeface="Arial"/>
                        </a:rPr>
                        <a:t>les</a:t>
                      </a:r>
                      <a:r>
                        <a:rPr sz="1200" b="1" spc="90" dirty="0">
                          <a:latin typeface="Arial"/>
                          <a:cs typeface="Arial"/>
                        </a:rPr>
                        <a:t> </a:t>
                      </a:r>
                      <a:r>
                        <a:rPr sz="1200" b="1" dirty="0">
                          <a:latin typeface="Arial"/>
                          <a:cs typeface="Arial"/>
                        </a:rPr>
                        <a:t>ailes</a:t>
                      </a:r>
                      <a:r>
                        <a:rPr sz="1200" b="1" spc="80" dirty="0">
                          <a:latin typeface="Arial"/>
                          <a:cs typeface="Arial"/>
                        </a:rPr>
                        <a:t> </a:t>
                      </a:r>
                      <a:r>
                        <a:rPr sz="1200" b="1" dirty="0">
                          <a:latin typeface="Arial"/>
                          <a:cs typeface="Arial"/>
                        </a:rPr>
                        <a:t>du</a:t>
                      </a:r>
                      <a:r>
                        <a:rPr sz="1200" b="1" spc="95" dirty="0">
                          <a:latin typeface="Arial"/>
                          <a:cs typeface="Arial"/>
                        </a:rPr>
                        <a:t> </a:t>
                      </a:r>
                      <a:r>
                        <a:rPr sz="1200" b="1" dirty="0">
                          <a:latin typeface="Arial"/>
                          <a:cs typeface="Arial"/>
                        </a:rPr>
                        <a:t>seuil</a:t>
                      </a:r>
                      <a:r>
                        <a:rPr sz="1200" b="1" spc="125" dirty="0">
                          <a:latin typeface="Arial"/>
                          <a:cs typeface="Arial"/>
                        </a:rPr>
                        <a:t> </a:t>
                      </a:r>
                      <a:r>
                        <a:rPr sz="1200" dirty="0">
                          <a:latin typeface="Arial"/>
                          <a:cs typeface="Arial"/>
                        </a:rPr>
                        <a:t>pour</a:t>
                      </a:r>
                      <a:r>
                        <a:rPr sz="1200" spc="100" dirty="0">
                          <a:latin typeface="Arial"/>
                          <a:cs typeface="Arial"/>
                        </a:rPr>
                        <a:t> </a:t>
                      </a:r>
                      <a:r>
                        <a:rPr sz="1200" spc="-10" dirty="0">
                          <a:latin typeface="Arial"/>
                          <a:cs typeface="Arial"/>
                        </a:rPr>
                        <a:t>assurer</a:t>
                      </a:r>
                      <a:r>
                        <a:rPr lang="fr-FR" sz="1200" spc="-10" dirty="0">
                          <a:latin typeface="Arial"/>
                          <a:cs typeface="Arial"/>
                        </a:rPr>
                        <a:t> </a:t>
                      </a:r>
                      <a:r>
                        <a:rPr sz="1200" dirty="0" err="1">
                          <a:latin typeface="Arial"/>
                          <a:cs typeface="Arial"/>
                        </a:rPr>
                        <a:t>une</a:t>
                      </a:r>
                      <a:r>
                        <a:rPr sz="1200" spc="-20" dirty="0">
                          <a:latin typeface="Arial"/>
                          <a:cs typeface="Arial"/>
                        </a:rPr>
                        <a:t> </a:t>
                      </a:r>
                      <a:r>
                        <a:rPr sz="1200" dirty="0">
                          <a:latin typeface="Arial"/>
                          <a:cs typeface="Arial"/>
                        </a:rPr>
                        <a:t>meilleure</a:t>
                      </a:r>
                      <a:r>
                        <a:rPr sz="1200" spc="-20" dirty="0">
                          <a:latin typeface="Arial"/>
                          <a:cs typeface="Arial"/>
                        </a:rPr>
                        <a:t> </a:t>
                      </a:r>
                      <a:r>
                        <a:rPr sz="1200" spc="-10" dirty="0">
                          <a:latin typeface="Arial"/>
                          <a:cs typeface="Arial"/>
                        </a:rPr>
                        <a:t>durabilité</a:t>
                      </a:r>
                      <a:r>
                        <a:rPr sz="1200" spc="-3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l’ouvrage.</a:t>
                      </a:r>
                      <a:r>
                        <a:rPr sz="1200" spc="-20" dirty="0">
                          <a:latin typeface="Arial"/>
                          <a:cs typeface="Arial"/>
                        </a:rPr>
                        <a:t> </a:t>
                      </a:r>
                      <a:r>
                        <a:rPr sz="1200" dirty="0">
                          <a:latin typeface="Arial"/>
                          <a:cs typeface="Arial"/>
                        </a:rPr>
                        <a:t>Epaisseur</a:t>
                      </a:r>
                      <a:r>
                        <a:rPr sz="1200" spc="-25" dirty="0">
                          <a:latin typeface="Arial"/>
                          <a:cs typeface="Arial"/>
                        </a:rPr>
                        <a:t> </a:t>
                      </a:r>
                      <a:r>
                        <a:rPr sz="1200" dirty="0">
                          <a:latin typeface="Arial"/>
                          <a:cs typeface="Arial"/>
                        </a:rPr>
                        <a:t>=</a:t>
                      </a:r>
                      <a:r>
                        <a:rPr sz="1200" spc="-15" dirty="0">
                          <a:latin typeface="Arial"/>
                          <a:cs typeface="Arial"/>
                        </a:rPr>
                        <a:t> </a:t>
                      </a:r>
                      <a:r>
                        <a:rPr sz="1200" spc="-10" dirty="0">
                          <a:latin typeface="Arial"/>
                          <a:cs typeface="Arial"/>
                        </a:rPr>
                        <a:t>0,15m.</a:t>
                      </a:r>
                      <a:endParaRPr sz="1200" dirty="0">
                        <a:latin typeface="Arial"/>
                        <a:cs typeface="Arial"/>
                      </a:endParaRPr>
                    </a:p>
                    <a:p>
                      <a:pPr marL="68580" marR="59055" indent="113664">
                        <a:lnSpc>
                          <a:spcPts val="1260"/>
                        </a:lnSpc>
                        <a:spcBef>
                          <a:spcPts val="70"/>
                        </a:spcBef>
                        <a:buChar char="-"/>
                        <a:tabLst>
                          <a:tab pos="182245" algn="l"/>
                        </a:tabLst>
                      </a:pPr>
                      <a:r>
                        <a:rPr sz="1200" b="1" dirty="0">
                          <a:latin typeface="Arial"/>
                          <a:cs typeface="Arial"/>
                        </a:rPr>
                        <a:t>Crépissage</a:t>
                      </a:r>
                      <a:r>
                        <a:rPr sz="1200" b="1" spc="190" dirty="0">
                          <a:latin typeface="Arial"/>
                          <a:cs typeface="Arial"/>
                        </a:rPr>
                        <a:t> </a:t>
                      </a:r>
                      <a:r>
                        <a:rPr sz="1200" b="1" dirty="0">
                          <a:latin typeface="Arial"/>
                          <a:cs typeface="Arial"/>
                        </a:rPr>
                        <a:t>partiel</a:t>
                      </a:r>
                      <a:r>
                        <a:rPr sz="1200" b="1" spc="200" dirty="0">
                          <a:latin typeface="Arial"/>
                          <a:cs typeface="Arial"/>
                        </a:rPr>
                        <a:t> </a:t>
                      </a:r>
                      <a:r>
                        <a:rPr sz="1200" b="1" dirty="0">
                          <a:latin typeface="Arial"/>
                          <a:cs typeface="Arial"/>
                        </a:rPr>
                        <a:t>de</a:t>
                      </a:r>
                      <a:r>
                        <a:rPr sz="1200" b="1" spc="204" dirty="0">
                          <a:latin typeface="Arial"/>
                          <a:cs typeface="Arial"/>
                        </a:rPr>
                        <a:t> </a:t>
                      </a:r>
                      <a:r>
                        <a:rPr sz="1200" b="1" dirty="0">
                          <a:latin typeface="Arial"/>
                          <a:cs typeface="Arial"/>
                        </a:rPr>
                        <a:t>la</a:t>
                      </a:r>
                      <a:r>
                        <a:rPr sz="1200" b="1" spc="180" dirty="0">
                          <a:latin typeface="Arial"/>
                          <a:cs typeface="Arial"/>
                        </a:rPr>
                        <a:t> </a:t>
                      </a:r>
                      <a:r>
                        <a:rPr sz="1200" b="1" dirty="0">
                          <a:latin typeface="Arial"/>
                          <a:cs typeface="Arial"/>
                        </a:rPr>
                        <a:t>face</a:t>
                      </a:r>
                      <a:r>
                        <a:rPr sz="1200" b="1" spc="190" dirty="0">
                          <a:latin typeface="Arial"/>
                          <a:cs typeface="Arial"/>
                        </a:rPr>
                        <a:t> </a:t>
                      </a:r>
                      <a:r>
                        <a:rPr sz="1200" b="1" dirty="0">
                          <a:latin typeface="Arial"/>
                          <a:cs typeface="Arial"/>
                        </a:rPr>
                        <a:t>amont</a:t>
                      </a:r>
                      <a:r>
                        <a:rPr sz="1200" b="1" spc="195" dirty="0">
                          <a:latin typeface="Arial"/>
                          <a:cs typeface="Arial"/>
                        </a:rPr>
                        <a:t> </a:t>
                      </a:r>
                      <a:r>
                        <a:rPr sz="1200" b="1" dirty="0">
                          <a:latin typeface="Arial"/>
                          <a:cs typeface="Arial"/>
                        </a:rPr>
                        <a:t>du</a:t>
                      </a:r>
                      <a:r>
                        <a:rPr sz="1200" b="1" spc="190" dirty="0">
                          <a:latin typeface="Arial"/>
                          <a:cs typeface="Arial"/>
                        </a:rPr>
                        <a:t> </a:t>
                      </a:r>
                      <a:r>
                        <a:rPr sz="1200" b="1" dirty="0">
                          <a:latin typeface="Arial"/>
                          <a:cs typeface="Arial"/>
                        </a:rPr>
                        <a:t>seuil</a:t>
                      </a:r>
                      <a:r>
                        <a:rPr sz="1200" b="1" spc="220" dirty="0">
                          <a:latin typeface="Arial"/>
                          <a:cs typeface="Arial"/>
                        </a:rPr>
                        <a:t> </a:t>
                      </a:r>
                      <a:r>
                        <a:rPr sz="1200" dirty="0">
                          <a:latin typeface="Arial"/>
                          <a:cs typeface="Arial"/>
                        </a:rPr>
                        <a:t>d’une</a:t>
                      </a:r>
                      <a:r>
                        <a:rPr sz="1200" spc="190" dirty="0">
                          <a:latin typeface="Arial"/>
                          <a:cs typeface="Arial"/>
                        </a:rPr>
                        <a:t> </a:t>
                      </a:r>
                      <a:r>
                        <a:rPr sz="1200" dirty="0">
                          <a:latin typeface="Arial"/>
                          <a:cs typeface="Arial"/>
                        </a:rPr>
                        <a:t>épaisseur</a:t>
                      </a:r>
                      <a:r>
                        <a:rPr sz="1200" spc="195" dirty="0">
                          <a:latin typeface="Arial"/>
                          <a:cs typeface="Arial"/>
                        </a:rPr>
                        <a:t> </a:t>
                      </a:r>
                      <a:r>
                        <a:rPr sz="1200" spc="-25" dirty="0">
                          <a:latin typeface="Arial"/>
                          <a:cs typeface="Arial"/>
                        </a:rPr>
                        <a:t>de </a:t>
                      </a:r>
                      <a:r>
                        <a:rPr sz="1200" dirty="0">
                          <a:latin typeface="Arial"/>
                          <a:cs typeface="Arial"/>
                        </a:rPr>
                        <a:t>0,10m</a:t>
                      </a:r>
                      <a:r>
                        <a:rPr sz="1200" spc="-15" dirty="0">
                          <a:latin typeface="Arial"/>
                          <a:cs typeface="Arial"/>
                        </a:rPr>
                        <a:t> </a:t>
                      </a:r>
                      <a:r>
                        <a:rPr sz="1200" dirty="0">
                          <a:latin typeface="Arial"/>
                          <a:cs typeface="Arial"/>
                        </a:rPr>
                        <a:t>à</a:t>
                      </a:r>
                      <a:r>
                        <a:rPr sz="1200" spc="-5" dirty="0">
                          <a:latin typeface="Arial"/>
                          <a:cs typeface="Arial"/>
                        </a:rPr>
                        <a:t> </a:t>
                      </a:r>
                      <a:r>
                        <a:rPr sz="1200" dirty="0">
                          <a:latin typeface="Arial"/>
                          <a:cs typeface="Arial"/>
                        </a:rPr>
                        <a:t>0,15m</a:t>
                      </a:r>
                      <a:r>
                        <a:rPr sz="1200" spc="-10" dirty="0">
                          <a:latin typeface="Arial"/>
                          <a:cs typeface="Arial"/>
                        </a:rPr>
                        <a:t> </a:t>
                      </a:r>
                      <a:r>
                        <a:rPr sz="1200" dirty="0">
                          <a:latin typeface="Arial"/>
                          <a:cs typeface="Arial"/>
                        </a:rPr>
                        <a:t>pour</a:t>
                      </a:r>
                      <a:r>
                        <a:rPr sz="1200" spc="-15" dirty="0">
                          <a:latin typeface="Arial"/>
                          <a:cs typeface="Arial"/>
                        </a:rPr>
                        <a:t> </a:t>
                      </a:r>
                      <a:r>
                        <a:rPr sz="1200" dirty="0" err="1">
                          <a:latin typeface="Arial"/>
                          <a:cs typeface="Arial"/>
                        </a:rPr>
                        <a:t>favoriser</a:t>
                      </a:r>
                      <a:r>
                        <a:rPr lang="fr-FR" sz="1200" dirty="0">
                          <a:latin typeface="Arial"/>
                          <a:cs typeface="Arial"/>
                        </a:rPr>
                        <a:t> </a:t>
                      </a:r>
                      <a:r>
                        <a:rPr sz="1200" spc="-10" dirty="0" err="1">
                          <a:latin typeface="Arial"/>
                          <a:cs typeface="Arial"/>
                        </a:rPr>
                        <a:t>l’accumulation</a:t>
                      </a:r>
                      <a:r>
                        <a:rPr sz="1200" spc="-5" dirty="0">
                          <a:latin typeface="Arial"/>
                          <a:cs typeface="Arial"/>
                        </a:rPr>
                        <a:t> </a:t>
                      </a:r>
                      <a:r>
                        <a:rPr sz="1200" dirty="0">
                          <a:latin typeface="Arial"/>
                          <a:cs typeface="Arial"/>
                        </a:rPr>
                        <a:t>des</a:t>
                      </a:r>
                      <a:r>
                        <a:rPr sz="1200" spc="-25" dirty="0">
                          <a:latin typeface="Arial"/>
                          <a:cs typeface="Arial"/>
                        </a:rPr>
                        <a:t> </a:t>
                      </a:r>
                      <a:r>
                        <a:rPr sz="1200" spc="-10" dirty="0">
                          <a:latin typeface="Arial"/>
                          <a:cs typeface="Arial"/>
                        </a:rPr>
                        <a:t>sédiments.</a:t>
                      </a:r>
                      <a:endParaRPr sz="1200" dirty="0">
                        <a:latin typeface="Arial"/>
                        <a:cs typeface="Arial"/>
                      </a:endParaRPr>
                    </a:p>
                    <a:p>
                      <a:pPr marL="68580" marR="281305" indent="85725">
                        <a:lnSpc>
                          <a:spcPts val="1260"/>
                        </a:lnSpc>
                        <a:spcBef>
                          <a:spcPts val="10"/>
                        </a:spcBef>
                        <a:buChar char="-"/>
                        <a:tabLst>
                          <a:tab pos="154305" algn="l"/>
                        </a:tabLst>
                      </a:pPr>
                      <a:r>
                        <a:rPr sz="1200" b="1" dirty="0">
                          <a:latin typeface="Arial"/>
                          <a:cs typeface="Arial"/>
                        </a:rPr>
                        <a:t>Végétalisation</a:t>
                      </a:r>
                      <a:r>
                        <a:rPr sz="1200" b="1" spc="-35" dirty="0">
                          <a:latin typeface="Arial"/>
                          <a:cs typeface="Arial"/>
                        </a:rPr>
                        <a:t> </a:t>
                      </a:r>
                      <a:r>
                        <a:rPr sz="1200" dirty="0">
                          <a:latin typeface="Arial"/>
                          <a:cs typeface="Arial"/>
                        </a:rPr>
                        <a:t>réalisée</a:t>
                      </a:r>
                      <a:r>
                        <a:rPr sz="1200" spc="-20" dirty="0">
                          <a:latin typeface="Arial"/>
                          <a:cs typeface="Arial"/>
                        </a:rPr>
                        <a:t> </a:t>
                      </a:r>
                      <a:r>
                        <a:rPr sz="1200" dirty="0">
                          <a:latin typeface="Arial"/>
                          <a:cs typeface="Arial"/>
                        </a:rPr>
                        <a:t>avec</a:t>
                      </a:r>
                      <a:r>
                        <a:rPr sz="1200" spc="-20" dirty="0">
                          <a:latin typeface="Arial"/>
                          <a:cs typeface="Arial"/>
                        </a:rPr>
                        <a:t> </a:t>
                      </a:r>
                      <a:r>
                        <a:rPr sz="1200" dirty="0">
                          <a:latin typeface="Arial"/>
                          <a:cs typeface="Arial"/>
                        </a:rPr>
                        <a:t>du</a:t>
                      </a:r>
                      <a:r>
                        <a:rPr sz="1200" spc="-30" dirty="0">
                          <a:latin typeface="Arial"/>
                          <a:cs typeface="Arial"/>
                        </a:rPr>
                        <a:t> </a:t>
                      </a:r>
                      <a:r>
                        <a:rPr sz="1200" spc="-10" dirty="0">
                          <a:latin typeface="Arial"/>
                          <a:cs typeface="Arial"/>
                        </a:rPr>
                        <a:t>gliricidia,</a:t>
                      </a:r>
                      <a:r>
                        <a:rPr sz="1200" spc="-2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vétiver</a:t>
                      </a:r>
                      <a:r>
                        <a:rPr sz="1200" spc="-20" dirty="0">
                          <a:latin typeface="Arial"/>
                          <a:cs typeface="Arial"/>
                        </a:rPr>
                        <a:t> </a:t>
                      </a:r>
                      <a:r>
                        <a:rPr sz="1200" dirty="0">
                          <a:latin typeface="Arial"/>
                          <a:cs typeface="Arial"/>
                        </a:rPr>
                        <a:t>et</a:t>
                      </a:r>
                      <a:r>
                        <a:rPr sz="1200" spc="-10" dirty="0">
                          <a:latin typeface="Arial"/>
                          <a:cs typeface="Arial"/>
                        </a:rPr>
                        <a:t> </a:t>
                      </a:r>
                      <a:r>
                        <a:rPr sz="1200" dirty="0">
                          <a:latin typeface="Arial"/>
                          <a:cs typeface="Arial"/>
                        </a:rPr>
                        <a:t>des</a:t>
                      </a:r>
                      <a:r>
                        <a:rPr sz="1200" spc="-35" dirty="0">
                          <a:latin typeface="Arial"/>
                          <a:cs typeface="Arial"/>
                        </a:rPr>
                        <a:t> </a:t>
                      </a:r>
                      <a:r>
                        <a:rPr sz="1200" spc="-10" dirty="0">
                          <a:latin typeface="Arial"/>
                          <a:cs typeface="Arial"/>
                        </a:rPr>
                        <a:t>roseaux. </a:t>
                      </a:r>
                      <a:r>
                        <a:rPr sz="1200" dirty="0">
                          <a:latin typeface="Arial"/>
                          <a:cs typeface="Arial"/>
                        </a:rPr>
                        <a:t>Se</a:t>
                      </a:r>
                      <a:r>
                        <a:rPr sz="1200" spc="-15" dirty="0">
                          <a:latin typeface="Arial"/>
                          <a:cs typeface="Arial"/>
                        </a:rPr>
                        <a:t> </a:t>
                      </a:r>
                      <a:r>
                        <a:rPr sz="1200" dirty="0">
                          <a:latin typeface="Arial"/>
                          <a:cs typeface="Arial"/>
                        </a:rPr>
                        <a:t>reporter</a:t>
                      </a:r>
                      <a:r>
                        <a:rPr sz="1200" spc="-15" dirty="0">
                          <a:latin typeface="Arial"/>
                          <a:cs typeface="Arial"/>
                        </a:rPr>
                        <a:t> </a:t>
                      </a:r>
                      <a:r>
                        <a:rPr sz="1200" dirty="0">
                          <a:latin typeface="Arial"/>
                          <a:cs typeface="Arial"/>
                        </a:rPr>
                        <a:t>au</a:t>
                      </a:r>
                      <a:r>
                        <a:rPr sz="1200" spc="-25" dirty="0">
                          <a:latin typeface="Arial"/>
                          <a:cs typeface="Arial"/>
                        </a:rPr>
                        <a:t> </a:t>
                      </a:r>
                      <a:r>
                        <a:rPr sz="1200" dirty="0">
                          <a:latin typeface="Arial"/>
                          <a:cs typeface="Arial"/>
                        </a:rPr>
                        <a:t>tableau</a:t>
                      </a:r>
                      <a:r>
                        <a:rPr sz="1200" spc="-1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cotations</a:t>
                      </a:r>
                      <a:r>
                        <a:rPr sz="1200" spc="-10" dirty="0">
                          <a:latin typeface="Arial"/>
                          <a:cs typeface="Arial"/>
                        </a:rPr>
                        <a:t> </a:t>
                      </a:r>
                      <a:r>
                        <a:rPr sz="1200" dirty="0">
                          <a:latin typeface="Arial"/>
                          <a:cs typeface="Arial"/>
                        </a:rPr>
                        <a:t>et aux</a:t>
                      </a:r>
                      <a:r>
                        <a:rPr sz="1200" spc="-25" dirty="0">
                          <a:latin typeface="Arial"/>
                          <a:cs typeface="Arial"/>
                        </a:rPr>
                        <a:t> </a:t>
                      </a:r>
                      <a:r>
                        <a:rPr sz="1200" dirty="0">
                          <a:latin typeface="Arial"/>
                          <a:cs typeface="Arial"/>
                        </a:rPr>
                        <a:t>photos</a:t>
                      </a:r>
                      <a:r>
                        <a:rPr sz="1200" spc="-20" dirty="0">
                          <a:latin typeface="Arial"/>
                          <a:cs typeface="Arial"/>
                        </a:rPr>
                        <a:t> </a:t>
                      </a:r>
                      <a:r>
                        <a:rPr sz="1200" spc="-10" dirty="0">
                          <a:latin typeface="Arial"/>
                          <a:cs typeface="Arial"/>
                        </a:rPr>
                        <a:t>ci-dessous.</a:t>
                      </a:r>
                      <a:endParaRPr sz="12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9036F652-5D0C-F4EE-2D1F-506A94B99BD6}"/>
              </a:ext>
            </a:extLst>
          </p:cNvPr>
          <p:cNvSpPr txBox="1"/>
          <p:nvPr/>
        </p:nvSpPr>
        <p:spPr>
          <a:xfrm>
            <a:off x="2327564" y="200178"/>
            <a:ext cx="6788727"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SG2-Carrefour </a:t>
            </a:r>
            <a:r>
              <a:rPr lang="fr-FR" sz="1600" b="1" dirty="0" err="1">
                <a:latin typeface="Arial" panose="020B0604020202020204" pitchFamily="34" charset="0"/>
                <a:cs typeface="Arial" panose="020B0604020202020204" pitchFamily="34" charset="0"/>
              </a:rPr>
              <a:t>Clermenceau</a:t>
            </a:r>
            <a:endParaRPr lang="fr-FR"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731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1" descr="P1080853 (Copier)">
            <a:extLst>
              <a:ext uri="{FF2B5EF4-FFF2-40B4-BE49-F238E27FC236}">
                <a16:creationId xmlns:a16="http://schemas.microsoft.com/office/drawing/2014/main" id="{3EFFC27A-DE7E-4BCC-847F-618FE10BA423}"/>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476750" y="1360489"/>
            <a:ext cx="5970588"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97F4B869-E4DF-03A7-4B32-B211B0C4E737}"/>
              </a:ext>
            </a:extLst>
          </p:cNvPr>
          <p:cNvSpPr txBox="1"/>
          <p:nvPr/>
        </p:nvSpPr>
        <p:spPr>
          <a:xfrm>
            <a:off x="5729288" y="393701"/>
            <a:ext cx="1915095" cy="276999"/>
          </a:xfrm>
          <a:prstGeom prst="rect">
            <a:avLst/>
          </a:prstGeom>
          <a:noFill/>
          <a:ln>
            <a:solidFill>
              <a:schemeClr val="tx1"/>
            </a:solidFill>
          </a:ln>
        </p:spPr>
        <p:txBody>
          <a:bodyPr wrap="square">
            <a:spAutoFit/>
          </a:bodyPr>
          <a:lstStyle/>
          <a:p>
            <a:pPr eaLnBrk="1" hangingPunct="1">
              <a:defRPr/>
            </a:pPr>
            <a:r>
              <a:rPr lang="fr-FR" sz="1200" dirty="0">
                <a:latin typeface="+mn-lt"/>
              </a:rPr>
              <a:t>SG2-Carrefour </a:t>
            </a:r>
            <a:r>
              <a:rPr lang="fr-FR" sz="1200" dirty="0" err="1">
                <a:latin typeface="+mn-lt"/>
              </a:rPr>
              <a:t>Clermenceau</a:t>
            </a:r>
            <a:endParaRPr lang="fr-FR" sz="1200" dirty="0">
              <a:latin typeface="+mn-lt"/>
            </a:endParaRPr>
          </a:p>
        </p:txBody>
      </p:sp>
      <p:sp>
        <p:nvSpPr>
          <p:cNvPr id="8" name="ZoneTexte 7">
            <a:extLst>
              <a:ext uri="{FF2B5EF4-FFF2-40B4-BE49-F238E27FC236}">
                <a16:creationId xmlns:a16="http://schemas.microsoft.com/office/drawing/2014/main" id="{8FDFD023-EFA4-5DB6-F7DE-54413E63A0E4}"/>
              </a:ext>
            </a:extLst>
          </p:cNvPr>
          <p:cNvSpPr txBox="1"/>
          <p:nvPr/>
        </p:nvSpPr>
        <p:spPr>
          <a:xfrm>
            <a:off x="8108951" y="468313"/>
            <a:ext cx="1915095" cy="276999"/>
          </a:xfrm>
          <a:prstGeom prst="rect">
            <a:avLst/>
          </a:prstGeom>
          <a:noFill/>
          <a:ln>
            <a:solidFill>
              <a:schemeClr val="tx1"/>
            </a:solidFill>
          </a:ln>
        </p:spPr>
        <p:txBody>
          <a:bodyPr wrap="square">
            <a:spAutoFit/>
          </a:bodyPr>
          <a:lstStyle/>
          <a:p>
            <a:pPr eaLnBrk="1" hangingPunct="1">
              <a:defRPr/>
            </a:pPr>
            <a:r>
              <a:rPr lang="fr-FR" sz="1200" dirty="0">
                <a:latin typeface="+mn-lt"/>
              </a:rPr>
              <a:t>SG3-Carrefour </a:t>
            </a:r>
            <a:r>
              <a:rPr lang="fr-FR" sz="1200" dirty="0" err="1">
                <a:latin typeface="+mn-lt"/>
              </a:rPr>
              <a:t>Clermenceau</a:t>
            </a:r>
            <a:endParaRPr lang="fr-FR" sz="1200" dirty="0">
              <a:latin typeface="+mn-lt"/>
            </a:endParaRPr>
          </a:p>
        </p:txBody>
      </p:sp>
      <p:sp>
        <p:nvSpPr>
          <p:cNvPr id="9" name="ZoneTexte 8">
            <a:extLst>
              <a:ext uri="{FF2B5EF4-FFF2-40B4-BE49-F238E27FC236}">
                <a16:creationId xmlns:a16="http://schemas.microsoft.com/office/drawing/2014/main" id="{59AC6BA8-C37F-2016-D92D-51824BE66BB5}"/>
              </a:ext>
            </a:extLst>
          </p:cNvPr>
          <p:cNvSpPr txBox="1"/>
          <p:nvPr/>
        </p:nvSpPr>
        <p:spPr>
          <a:xfrm>
            <a:off x="2994025" y="191314"/>
            <a:ext cx="1915095" cy="461665"/>
          </a:xfrm>
          <a:prstGeom prst="rect">
            <a:avLst/>
          </a:prstGeom>
          <a:noFill/>
          <a:ln>
            <a:solidFill>
              <a:schemeClr val="tx1"/>
            </a:solidFill>
          </a:ln>
        </p:spPr>
        <p:txBody>
          <a:bodyPr wrap="square">
            <a:spAutoFit/>
          </a:bodyPr>
          <a:lstStyle/>
          <a:p>
            <a:pPr algn="ctr" eaLnBrk="1" hangingPunct="1">
              <a:defRPr/>
            </a:pPr>
            <a:r>
              <a:rPr lang="fr-FR" sz="1200" dirty="0">
                <a:latin typeface="+mn-lt"/>
              </a:rPr>
              <a:t>Fossé trapézoïdal FT12-Bernaco</a:t>
            </a:r>
          </a:p>
        </p:txBody>
      </p:sp>
      <p:cxnSp>
        <p:nvCxnSpPr>
          <p:cNvPr id="10" name="Connecteur droit avec flèche 9">
            <a:extLst>
              <a:ext uri="{FF2B5EF4-FFF2-40B4-BE49-F238E27FC236}">
                <a16:creationId xmlns:a16="http://schemas.microsoft.com/office/drawing/2014/main" id="{5868EC96-F64B-A645-2C09-E9831ADE16E7}"/>
              </a:ext>
            </a:extLst>
          </p:cNvPr>
          <p:cNvCxnSpPr>
            <a:cxnSpLocks/>
            <a:stCxn id="8" idx="2"/>
          </p:cNvCxnSpPr>
          <p:nvPr/>
        </p:nvCxnSpPr>
        <p:spPr>
          <a:xfrm flipH="1">
            <a:off x="8659813" y="745312"/>
            <a:ext cx="406686" cy="2759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A18EE48-D3A3-11EA-71C5-760DEDB3156D}"/>
              </a:ext>
            </a:extLst>
          </p:cNvPr>
          <p:cNvCxnSpPr>
            <a:cxnSpLocks/>
            <a:stCxn id="2" idx="2"/>
          </p:cNvCxnSpPr>
          <p:nvPr/>
        </p:nvCxnSpPr>
        <p:spPr>
          <a:xfrm>
            <a:off x="6686836" y="670700"/>
            <a:ext cx="42577" cy="2474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7EBDA3E9-6C90-32B6-98EC-E34708D3B65C}"/>
              </a:ext>
            </a:extLst>
          </p:cNvPr>
          <p:cNvCxnSpPr>
            <a:cxnSpLocks/>
            <a:stCxn id="9" idx="2"/>
          </p:cNvCxnSpPr>
          <p:nvPr/>
        </p:nvCxnSpPr>
        <p:spPr>
          <a:xfrm>
            <a:off x="3951573" y="652979"/>
            <a:ext cx="862745" cy="38737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333D8AEB-CC5E-61D4-64CA-1D0D03B83C44}"/>
              </a:ext>
            </a:extLst>
          </p:cNvPr>
          <p:cNvCxnSpPr/>
          <p:nvPr/>
        </p:nvCxnSpPr>
        <p:spPr>
          <a:xfrm>
            <a:off x="6967539" y="3411539"/>
            <a:ext cx="346075" cy="18732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6166829-F623-DCC2-B701-A0C667831476}"/>
              </a:ext>
            </a:extLst>
          </p:cNvPr>
          <p:cNvCxnSpPr/>
          <p:nvPr/>
        </p:nvCxnSpPr>
        <p:spPr>
          <a:xfrm>
            <a:off x="5264151" y="3259139"/>
            <a:ext cx="504825" cy="14922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D618F0DE-6D84-2712-F1AD-0B93D88F642E}"/>
              </a:ext>
            </a:extLst>
          </p:cNvPr>
          <p:cNvCxnSpPr/>
          <p:nvPr/>
        </p:nvCxnSpPr>
        <p:spPr>
          <a:xfrm>
            <a:off x="8205788" y="4095751"/>
            <a:ext cx="347662" cy="18732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DD29B81-D20C-4363-FB64-B5BC315FDAA2}"/>
              </a:ext>
            </a:extLst>
          </p:cNvPr>
          <p:cNvCxnSpPr/>
          <p:nvPr/>
        </p:nvCxnSpPr>
        <p:spPr>
          <a:xfrm>
            <a:off x="9613900" y="4729163"/>
            <a:ext cx="444500" cy="8096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88F5A96E-359D-4C39-88A8-DFD6E25D6D5B}"/>
              </a:ext>
            </a:extLst>
          </p:cNvPr>
          <p:cNvCxnSpPr/>
          <p:nvPr/>
        </p:nvCxnSpPr>
        <p:spPr>
          <a:xfrm>
            <a:off x="5551489" y="2890839"/>
            <a:ext cx="217487" cy="920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E0562A77-6FD8-3AAC-C28B-438D6F4B0307}"/>
              </a:ext>
            </a:extLst>
          </p:cNvPr>
          <p:cNvCxnSpPr/>
          <p:nvPr/>
        </p:nvCxnSpPr>
        <p:spPr>
          <a:xfrm flipV="1">
            <a:off x="6792913" y="4692650"/>
            <a:ext cx="347662" cy="190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6FF9994C-6996-F6DC-F0E0-0AC3C3ECB915}"/>
              </a:ext>
            </a:extLst>
          </p:cNvPr>
          <p:cNvCxnSpPr/>
          <p:nvPr/>
        </p:nvCxnSpPr>
        <p:spPr>
          <a:xfrm flipH="1">
            <a:off x="9053514" y="3016251"/>
            <a:ext cx="149225" cy="2571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5E8C43D7-5378-DD8E-4FEB-8F975B592F6E}"/>
              </a:ext>
            </a:extLst>
          </p:cNvPr>
          <p:cNvSpPr txBox="1"/>
          <p:nvPr/>
        </p:nvSpPr>
        <p:spPr>
          <a:xfrm>
            <a:off x="-17303" y="2957073"/>
            <a:ext cx="4425951" cy="1569660"/>
          </a:xfrm>
          <a:prstGeom prst="rect">
            <a:avLst/>
          </a:prstGeom>
          <a:noFill/>
          <a:ln>
            <a:solidFill>
              <a:schemeClr val="tx1"/>
            </a:solidFill>
          </a:ln>
        </p:spPr>
        <p:txBody>
          <a:bodyPr wrap="square">
            <a:spAutoFit/>
          </a:bodyPr>
          <a:lstStyle/>
          <a:p>
            <a:pPr eaLnBrk="1" hangingPunct="1">
              <a:defRPr/>
            </a:pPr>
            <a:r>
              <a:rPr lang="fr-FR" sz="1200" dirty="0">
                <a:latin typeface="+mn-lt"/>
              </a:rPr>
              <a:t>Pour protéger le chemin des eaux de ruissellement, l’aménagement comprend :</a:t>
            </a:r>
          </a:p>
          <a:p>
            <a:pPr eaLnBrk="1" hangingPunct="1">
              <a:defRPr/>
            </a:pPr>
            <a:endParaRPr lang="fr-FR" sz="1200" dirty="0">
              <a:latin typeface="+mn-lt"/>
            </a:endParaRPr>
          </a:p>
          <a:p>
            <a:pPr>
              <a:defRPr/>
            </a:pPr>
            <a:r>
              <a:rPr lang="fr-FR" sz="1200" dirty="0">
                <a:latin typeface="+mn-lt"/>
              </a:rPr>
              <a:t>2 seuils gabion SG2-Carrefour </a:t>
            </a:r>
            <a:r>
              <a:rPr lang="fr-FR" sz="1200" dirty="0" err="1">
                <a:latin typeface="+mn-lt"/>
              </a:rPr>
              <a:t>Clermenceauet</a:t>
            </a:r>
            <a:r>
              <a:rPr lang="fr-FR" sz="1200" dirty="0">
                <a:latin typeface="+mn-lt"/>
              </a:rPr>
              <a:t> SG3-Carrefour </a:t>
            </a:r>
            <a:r>
              <a:rPr lang="fr-FR" sz="1200" dirty="0" err="1">
                <a:latin typeface="+mn-lt"/>
              </a:rPr>
              <a:t>Clermenceau</a:t>
            </a:r>
            <a:endParaRPr lang="fr-FR" sz="1200" dirty="0">
              <a:latin typeface="+mn-lt"/>
            </a:endParaRPr>
          </a:p>
          <a:p>
            <a:pPr marL="171450" indent="-171450">
              <a:buFontTx/>
              <a:buChar char="-"/>
              <a:defRPr/>
            </a:pPr>
            <a:endParaRPr lang="fr-FR" sz="1200" dirty="0">
              <a:latin typeface="+mn-lt"/>
            </a:endParaRPr>
          </a:p>
          <a:p>
            <a:pPr eaLnBrk="1" hangingPunct="1">
              <a:defRPr/>
            </a:pPr>
            <a:r>
              <a:rPr lang="fr-FR" sz="1200" dirty="0">
                <a:latin typeface="+mn-lt"/>
              </a:rPr>
              <a:t>1 fossé trapézoïdal, dont les eaux viennent buter sur l’aile gauche de SG3-Thomonde (la vitesse du courant en est diminuée).</a:t>
            </a:r>
            <a:endParaRPr lang="fr-FR" sz="1600" dirty="0">
              <a:latin typeface="+mn-lt"/>
            </a:endParaRPr>
          </a:p>
        </p:txBody>
      </p:sp>
      <p:sp>
        <p:nvSpPr>
          <p:cNvPr id="4113" name="ZoneTexte 29">
            <a:extLst>
              <a:ext uri="{FF2B5EF4-FFF2-40B4-BE49-F238E27FC236}">
                <a16:creationId xmlns:a16="http://schemas.microsoft.com/office/drawing/2014/main" id="{8AC4126F-1809-20D4-2073-C806B9C546C5}"/>
              </a:ext>
            </a:extLst>
          </p:cNvPr>
          <p:cNvSpPr txBox="1">
            <a:spLocks noChangeArrowheads="1"/>
          </p:cNvSpPr>
          <p:nvPr/>
        </p:nvSpPr>
        <p:spPr bwMode="auto">
          <a:xfrm>
            <a:off x="8080375" y="5838826"/>
            <a:ext cx="252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200"/>
              <a:t>Photo Michel Brochet 7 avril 2016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ROGEBA 15 aménagements">
            <a:extLst>
              <a:ext uri="{FF2B5EF4-FFF2-40B4-BE49-F238E27FC236}">
                <a16:creationId xmlns:a16="http://schemas.microsoft.com/office/drawing/2014/main" id="{B10F7DE7-7B29-3D50-71FE-2A3F3695D9B8}"/>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8401" r="12025"/>
          <a:stretch/>
        </p:blipFill>
        <p:spPr>
          <a:xfrm>
            <a:off x="1024128" y="0"/>
            <a:ext cx="9701784" cy="6858000"/>
          </a:xfrm>
          <a:prstGeom prst="rect">
            <a:avLst/>
          </a:prstGeom>
        </p:spPr>
      </p:pic>
    </p:spTree>
    <p:extLst>
      <p:ext uri="{BB962C8B-B14F-4D97-AF65-F5344CB8AC3E}">
        <p14:creationId xmlns:p14="http://schemas.microsoft.com/office/powerpoint/2010/main" val="74305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1">
            <a:extLst>
              <a:ext uri="{FF2B5EF4-FFF2-40B4-BE49-F238E27FC236}">
                <a16:creationId xmlns:a16="http://schemas.microsoft.com/office/drawing/2014/main" id="{9A5966CB-8563-6A94-4611-3DA453E62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268413"/>
            <a:ext cx="7235825"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DF618DFB-D55D-B404-8BEA-4B262F3DFD01}"/>
              </a:ext>
            </a:extLst>
          </p:cNvPr>
          <p:cNvSpPr>
            <a:spLocks noChangeArrowheads="1"/>
          </p:cNvSpPr>
          <p:nvPr/>
        </p:nvSpPr>
        <p:spPr bwMode="auto">
          <a:xfrm>
            <a:off x="3011489" y="188914"/>
            <a:ext cx="69230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gabion SG2-Carrefour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Kaye </a:t>
            </a:r>
            <a:r>
              <a:rPr lang="fr-FR" altLang="fr-FR" sz="1600" dirty="0" err="1">
                <a:latin typeface="Calibri" panose="020F0502020204030204" pitchFamily="34" charset="0"/>
              </a:rPr>
              <a:t>Linès</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a:p>
            <a:pPr algn="ctr" eaLnBrk="1" hangingPunct="1">
              <a:spcBef>
                <a:spcPct val="0"/>
              </a:spcBef>
              <a:buFontTx/>
              <a:buNone/>
            </a:pP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Site avant aménagement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B7705D6D-C170-5EA6-4A06-33E69B70F8DD}"/>
              </a:ext>
            </a:extLst>
          </p:cNvPr>
          <p:cNvSpPr>
            <a:spLocks noGrp="1" noChangeArrowheads="1"/>
          </p:cNvSpPr>
          <p:nvPr>
            <p:ph type="title"/>
          </p:nvPr>
        </p:nvSpPr>
        <p:spPr/>
        <p:txBody>
          <a:bodyPr/>
          <a:lstStyle/>
          <a:p>
            <a:pPr eaLnBrk="1" hangingPunct="1"/>
            <a:endParaRPr lang="fr-FR" altLang="fr-FR"/>
          </a:p>
        </p:txBody>
      </p:sp>
      <p:sp>
        <p:nvSpPr>
          <p:cNvPr id="6147" name="Rectangle 3" descr="SG2-fouille2 (2)">
            <a:extLst>
              <a:ext uri="{FF2B5EF4-FFF2-40B4-BE49-F238E27FC236}">
                <a16:creationId xmlns:a16="http://schemas.microsoft.com/office/drawing/2014/main" id="{EEEE403C-944B-B320-994C-0F087FF14785}"/>
              </a:ext>
            </a:extLst>
          </p:cNvPr>
          <p:cNvSpPr>
            <a:spLocks noGrp="1" noChangeAspect="1" noChangeArrowheads="1"/>
          </p:cNvSpPr>
          <p:nvPr isPhoto="1"/>
        </p:nvSpPr>
        <p:spPr bwMode="auto">
          <a:xfrm>
            <a:off x="6167438" y="844551"/>
            <a:ext cx="3313112" cy="5884863"/>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6148" name="Rectangle 2">
            <a:extLst>
              <a:ext uri="{FF2B5EF4-FFF2-40B4-BE49-F238E27FC236}">
                <a16:creationId xmlns:a16="http://schemas.microsoft.com/office/drawing/2014/main" id="{C41FEB69-E77F-742C-C886-80AE7772F702}"/>
              </a:ext>
            </a:extLst>
          </p:cNvPr>
          <p:cNvSpPr>
            <a:spLocks noChangeArrowheads="1"/>
          </p:cNvSpPr>
          <p:nvPr/>
        </p:nvSpPr>
        <p:spPr bwMode="auto">
          <a:xfrm>
            <a:off x="3359150" y="188914"/>
            <a:ext cx="6923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gabion SG2-Carrefour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Kaye </a:t>
            </a:r>
            <a:r>
              <a:rPr lang="fr-FR" altLang="fr-FR" sz="1600" dirty="0" err="1">
                <a:latin typeface="Calibri" panose="020F0502020204030204" pitchFamily="34" charset="0"/>
              </a:rPr>
              <a:t>Linès</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
        <p:nvSpPr>
          <p:cNvPr id="6149" name="ZoneTexte 3">
            <a:extLst>
              <a:ext uri="{FF2B5EF4-FFF2-40B4-BE49-F238E27FC236}">
                <a16:creationId xmlns:a16="http://schemas.microsoft.com/office/drawing/2014/main" id="{3EBAC092-CF51-5DBB-0FAE-4EA59EB30F0D}"/>
              </a:ext>
            </a:extLst>
          </p:cNvPr>
          <p:cNvSpPr txBox="1">
            <a:spLocks noChangeArrowheads="1"/>
          </p:cNvSpPr>
          <p:nvPr/>
        </p:nvSpPr>
        <p:spPr bwMode="auto">
          <a:xfrm>
            <a:off x="2135188" y="2205038"/>
            <a:ext cx="38020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dirty="0">
                <a:latin typeface="Calibri" panose="020F0502020204030204" pitchFamily="34" charset="0"/>
              </a:rPr>
              <a:t>Début de construction : 16 mars 2016</a:t>
            </a:r>
          </a:p>
          <a:p>
            <a:pPr eaLnBrk="1" hangingPunct="1">
              <a:spcBef>
                <a:spcPct val="0"/>
              </a:spcBef>
              <a:buFontTx/>
              <a:buNone/>
            </a:pPr>
            <a:r>
              <a:rPr lang="fr-FR" altLang="fr-FR" sz="1600" dirty="0">
                <a:latin typeface="Calibri" panose="020F0502020204030204" pitchFamily="34" charset="0"/>
              </a:rPr>
              <a:t>Fin de construction : 23 mars 2016</a:t>
            </a:r>
          </a:p>
          <a:p>
            <a:pPr eaLnBrk="1" hangingPunct="1">
              <a:spcBef>
                <a:spcPct val="0"/>
              </a:spcBef>
              <a:buFontTx/>
              <a:buNone/>
            </a:pPr>
            <a:endParaRPr lang="fr-FR" altLang="fr-FR" sz="1600" dirty="0">
              <a:latin typeface="Calibri" panose="020F0502020204030204" pitchFamily="34" charset="0"/>
            </a:endParaRPr>
          </a:p>
          <a:p>
            <a:pPr eaLnBrk="1" hangingPunct="1">
              <a:spcBef>
                <a:spcPct val="0"/>
              </a:spcBef>
              <a:buFontTx/>
              <a:buNone/>
            </a:pPr>
            <a:endParaRPr lang="fr-FR" altLang="fr-FR" sz="1600" dirty="0">
              <a:latin typeface="Calibri" panose="020F0502020204030204" pitchFamily="34" charset="0"/>
            </a:endParaRPr>
          </a:p>
          <a:p>
            <a:pPr eaLnBrk="1" hangingPunct="1">
              <a:spcBef>
                <a:spcPct val="0"/>
              </a:spcBef>
              <a:buFontTx/>
              <a:buNone/>
            </a:pPr>
            <a:r>
              <a:rPr lang="fr-FR" altLang="fr-FR" sz="1600" dirty="0">
                <a:latin typeface="Calibri" panose="020F0502020204030204" pitchFamily="34" charset="0"/>
              </a:rPr>
              <a:t>Chef de chantier :</a:t>
            </a:r>
          </a:p>
          <a:p>
            <a:pPr eaLnBrk="1" hangingPunct="1">
              <a:spcBef>
                <a:spcPct val="0"/>
              </a:spcBef>
              <a:buFontTx/>
              <a:buNone/>
            </a:pPr>
            <a:r>
              <a:rPr lang="fr-FR" altLang="fr-FR" sz="1600" dirty="0">
                <a:latin typeface="Calibri" panose="020F0502020204030204" pitchFamily="34" charset="0"/>
              </a:rPr>
              <a:t>Boss </a:t>
            </a:r>
            <a:r>
              <a:rPr lang="fr-FR" altLang="fr-FR" sz="1600" dirty="0" err="1">
                <a:latin typeface="Calibri" panose="020F0502020204030204" pitchFamily="34" charset="0"/>
              </a:rPr>
              <a:t>Joselin</a:t>
            </a:r>
            <a:r>
              <a:rPr lang="fr-FR" altLang="fr-FR" sz="1600" dirty="0">
                <a:latin typeface="Calibri" panose="020F0502020204030204" pitchFamily="34" charset="0"/>
              </a:rPr>
              <a:t> </a:t>
            </a:r>
            <a:r>
              <a:rPr lang="fr-FR" altLang="fr-FR" sz="1600" dirty="0" err="1">
                <a:latin typeface="Calibri" panose="020F0502020204030204" pitchFamily="34" charset="0"/>
              </a:rPr>
              <a:t>Cantave</a:t>
            </a:r>
            <a:endParaRPr lang="fr-FR" altLang="fr-FR" sz="1600" dirty="0">
              <a:latin typeface="Calibri" panose="020F0502020204030204" pitchFamily="34" charset="0"/>
            </a:endParaRPr>
          </a:p>
          <a:p>
            <a:pPr eaLnBrk="1" hangingPunct="1">
              <a:spcBef>
                <a:spcPct val="0"/>
              </a:spcBef>
              <a:buFontTx/>
              <a:buNone/>
            </a:pPr>
            <a:endParaRPr lang="fr-FR" altLang="fr-FR" sz="1600" dirty="0">
              <a:latin typeface="Calibri" panose="020F0502020204030204" pitchFamily="34" charset="0"/>
            </a:endParaRPr>
          </a:p>
          <a:p>
            <a:pPr eaLnBrk="1" hangingPunct="1">
              <a:spcBef>
                <a:spcPct val="0"/>
              </a:spcBef>
              <a:buFontTx/>
              <a:buNone/>
            </a:pPr>
            <a:endParaRPr lang="fr-FR" altLang="fr-FR" sz="1600" dirty="0">
              <a:latin typeface="Calibri" panose="020F0502020204030204" pitchFamily="34" charset="0"/>
            </a:endParaRPr>
          </a:p>
          <a:p>
            <a:pPr eaLnBrk="1" hangingPunct="1">
              <a:spcBef>
                <a:spcPct val="0"/>
              </a:spcBef>
              <a:buFontTx/>
              <a:buNone/>
            </a:pPr>
            <a:r>
              <a:rPr lang="fr-FR" altLang="fr-FR" sz="1600" dirty="0">
                <a:latin typeface="Calibri" panose="020F0502020204030204" pitchFamily="34" charset="0"/>
              </a:rPr>
              <a:t>1 firme participante : </a:t>
            </a:r>
          </a:p>
          <a:p>
            <a:pPr eaLnBrk="1" hangingPunct="1">
              <a:spcBef>
                <a:spcPct val="0"/>
              </a:spcBef>
              <a:buFontTx/>
              <a:buNone/>
            </a:pPr>
            <a:r>
              <a:rPr lang="fr-FR" altLang="fr-FR" sz="1600" dirty="0" err="1">
                <a:latin typeface="Calibri" panose="020F0502020204030204" pitchFamily="34" charset="0"/>
              </a:rPr>
              <a:t>Valcin</a:t>
            </a:r>
            <a:r>
              <a:rPr lang="fr-FR" altLang="fr-FR" sz="1600" dirty="0">
                <a:latin typeface="Calibri" panose="020F0502020204030204" pitchFamily="34" charset="0"/>
              </a:rPr>
              <a:t> Construction</a:t>
            </a:r>
          </a:p>
          <a:p>
            <a:pPr eaLnBrk="1" hangingPunct="1">
              <a:spcBef>
                <a:spcPct val="0"/>
              </a:spcBef>
              <a:buFontTx/>
              <a:buNone/>
            </a:pPr>
            <a:endParaRPr lang="fr-FR" altLang="fr-FR" sz="1600" dirty="0">
              <a:solidFill>
                <a:srgbClr val="FF0000"/>
              </a:solidFill>
              <a:latin typeface="Calibri" panose="020F0502020204030204" pitchFamily="34" charset="0"/>
            </a:endParaRPr>
          </a:p>
        </p:txBody>
      </p:sp>
      <p:sp>
        <p:nvSpPr>
          <p:cNvPr id="6150" name="ZoneTexte 1">
            <a:extLst>
              <a:ext uri="{FF2B5EF4-FFF2-40B4-BE49-F238E27FC236}">
                <a16:creationId xmlns:a16="http://schemas.microsoft.com/office/drawing/2014/main" id="{6CBCB8A1-9971-78D0-DB47-C50D2D6B88CA}"/>
              </a:ext>
            </a:extLst>
          </p:cNvPr>
          <p:cNvSpPr txBox="1">
            <a:spLocks noChangeArrowheads="1"/>
          </p:cNvSpPr>
          <p:nvPr/>
        </p:nvSpPr>
        <p:spPr bwMode="auto">
          <a:xfrm>
            <a:off x="4367214" y="6440488"/>
            <a:ext cx="2016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200"/>
              <a:t>Photo Dieulès Mozard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1" descr="SG2 (Copier)">
            <a:extLst>
              <a:ext uri="{FF2B5EF4-FFF2-40B4-BE49-F238E27FC236}">
                <a16:creationId xmlns:a16="http://schemas.microsoft.com/office/drawing/2014/main" id="{B895B985-9CC7-38EF-9CD1-6EE8DED6116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640013" y="1176338"/>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284B2C23-B9EA-7DF9-C4C8-7D19BC4B4A00}"/>
              </a:ext>
            </a:extLst>
          </p:cNvPr>
          <p:cNvCxnSpPr/>
          <p:nvPr/>
        </p:nvCxnSpPr>
        <p:spPr>
          <a:xfrm>
            <a:off x="3143251" y="2962275"/>
            <a:ext cx="6354763" cy="5873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72" name="Rectangle 2">
            <a:extLst>
              <a:ext uri="{FF2B5EF4-FFF2-40B4-BE49-F238E27FC236}">
                <a16:creationId xmlns:a16="http://schemas.microsoft.com/office/drawing/2014/main" id="{B0FB60BB-632E-B736-B330-5FCC30175A34}"/>
              </a:ext>
            </a:extLst>
          </p:cNvPr>
          <p:cNvSpPr>
            <a:spLocks noChangeArrowheads="1"/>
          </p:cNvSpPr>
          <p:nvPr/>
        </p:nvSpPr>
        <p:spPr bwMode="auto">
          <a:xfrm>
            <a:off x="2606675" y="393701"/>
            <a:ext cx="6923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600" dirty="0">
                <a:latin typeface="Calibri" panose="020F0502020204030204" pitchFamily="34" charset="0"/>
              </a:rPr>
              <a:t>Seuil gabion SG2-Carrefour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Kaye </a:t>
            </a:r>
            <a:r>
              <a:rPr lang="fr-FR" altLang="fr-FR" sz="1600" dirty="0" err="1">
                <a:latin typeface="Calibri" panose="020F0502020204030204" pitchFamily="34" charset="0"/>
              </a:rPr>
              <a:t>Linès</a:t>
            </a:r>
            <a:endParaRPr lang="fr-FR" altLang="fr-FR" sz="1600" dirty="0">
              <a:latin typeface="Calibri" panose="020F0502020204030204" pitchFamily="34" charset="0"/>
            </a:endParaRPr>
          </a:p>
          <a:p>
            <a:pPr algn="ctr" eaLnBrk="1" hangingPunct="1"/>
            <a:r>
              <a:rPr lang="fr-FR" altLang="fr-FR" sz="1600" dirty="0">
                <a:latin typeface="Calibri" panose="020F0502020204030204" pitchFamily="34" charset="0"/>
              </a:rPr>
              <a:t>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cxnSp>
        <p:nvCxnSpPr>
          <p:cNvPr id="9" name="Connecteur droit avec flèche 8">
            <a:extLst>
              <a:ext uri="{FF2B5EF4-FFF2-40B4-BE49-F238E27FC236}">
                <a16:creationId xmlns:a16="http://schemas.microsoft.com/office/drawing/2014/main" id="{04D1D65D-8A3D-EC25-E842-F50001EFA776}"/>
              </a:ext>
            </a:extLst>
          </p:cNvPr>
          <p:cNvCxnSpPr/>
          <p:nvPr/>
        </p:nvCxnSpPr>
        <p:spPr>
          <a:xfrm>
            <a:off x="4411663" y="3500438"/>
            <a:ext cx="283686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74" name="ZoneTexte 10">
            <a:extLst>
              <a:ext uri="{FF2B5EF4-FFF2-40B4-BE49-F238E27FC236}">
                <a16:creationId xmlns:a16="http://schemas.microsoft.com/office/drawing/2014/main" id="{B52DD40D-123D-BD3C-20D2-54428690E90E}"/>
              </a:ext>
            </a:extLst>
          </p:cNvPr>
          <p:cNvSpPr txBox="1">
            <a:spLocks noChangeArrowheads="1"/>
          </p:cNvSpPr>
          <p:nvPr/>
        </p:nvSpPr>
        <p:spPr bwMode="auto">
          <a:xfrm>
            <a:off x="6202363" y="3436939"/>
            <a:ext cx="1154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b="1">
                <a:solidFill>
                  <a:srgbClr val="FF0000"/>
                </a:solidFill>
              </a:rPr>
              <a:t>L2 = 3,00 m</a:t>
            </a:r>
          </a:p>
        </p:txBody>
      </p:sp>
      <p:cxnSp>
        <p:nvCxnSpPr>
          <p:cNvPr id="13" name="Connecteur droit avec flèche 12">
            <a:extLst>
              <a:ext uri="{FF2B5EF4-FFF2-40B4-BE49-F238E27FC236}">
                <a16:creationId xmlns:a16="http://schemas.microsoft.com/office/drawing/2014/main" id="{6A32C58E-99C3-177D-5E91-AD2766B87E62}"/>
              </a:ext>
            </a:extLst>
          </p:cNvPr>
          <p:cNvCxnSpPr/>
          <p:nvPr/>
        </p:nvCxnSpPr>
        <p:spPr>
          <a:xfrm>
            <a:off x="7464425" y="3213101"/>
            <a:ext cx="0" cy="3968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76" name="ZoneTexte 13">
            <a:extLst>
              <a:ext uri="{FF2B5EF4-FFF2-40B4-BE49-F238E27FC236}">
                <a16:creationId xmlns:a16="http://schemas.microsoft.com/office/drawing/2014/main" id="{E88C4D1F-72A1-1916-5458-DB33D274B923}"/>
              </a:ext>
            </a:extLst>
          </p:cNvPr>
          <p:cNvSpPr txBox="1">
            <a:spLocks noChangeArrowheads="1"/>
          </p:cNvSpPr>
          <p:nvPr/>
        </p:nvSpPr>
        <p:spPr bwMode="auto">
          <a:xfrm>
            <a:off x="4446588" y="2713039"/>
            <a:ext cx="1155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b="1">
                <a:solidFill>
                  <a:srgbClr val="FF0000"/>
                </a:solidFill>
              </a:rPr>
              <a:t>L1 = 6,70 m</a:t>
            </a:r>
          </a:p>
        </p:txBody>
      </p:sp>
      <p:sp>
        <p:nvSpPr>
          <p:cNvPr id="7177" name="ZoneTexte 19">
            <a:extLst>
              <a:ext uri="{FF2B5EF4-FFF2-40B4-BE49-F238E27FC236}">
                <a16:creationId xmlns:a16="http://schemas.microsoft.com/office/drawing/2014/main" id="{80E76EF7-2798-566A-8A26-D87D8603DF58}"/>
              </a:ext>
            </a:extLst>
          </p:cNvPr>
          <p:cNvSpPr txBox="1">
            <a:spLocks noChangeArrowheads="1"/>
          </p:cNvSpPr>
          <p:nvPr/>
        </p:nvSpPr>
        <p:spPr bwMode="auto">
          <a:xfrm>
            <a:off x="7464425" y="3213101"/>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400" b="1">
                <a:solidFill>
                  <a:srgbClr val="FF0000"/>
                </a:solidFill>
              </a:rPr>
              <a:t>0,50 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a:extLst>
              <a:ext uri="{FF2B5EF4-FFF2-40B4-BE49-F238E27FC236}">
                <a16:creationId xmlns:a16="http://schemas.microsoft.com/office/drawing/2014/main" id="{68B01428-2C1D-3FBB-F439-C7C20CF2AC3A}"/>
              </a:ext>
            </a:extLst>
          </p:cNvPr>
          <p:cNvSpPr>
            <a:spLocks noGrp="1" noChangeArrowheads="1"/>
          </p:cNvSpPr>
          <p:nvPr>
            <p:ph type="title"/>
          </p:nvPr>
        </p:nvSpPr>
        <p:spPr/>
        <p:txBody>
          <a:bodyPr/>
          <a:lstStyle/>
          <a:p>
            <a:pPr eaLnBrk="1" hangingPunct="1"/>
            <a:endParaRPr lang="fr-FR" altLang="fr-FR"/>
          </a:p>
        </p:txBody>
      </p:sp>
      <p:sp>
        <p:nvSpPr>
          <p:cNvPr id="8195" name="Rectangle 3" descr="P1080806">
            <a:extLst>
              <a:ext uri="{FF2B5EF4-FFF2-40B4-BE49-F238E27FC236}">
                <a16:creationId xmlns:a16="http://schemas.microsoft.com/office/drawing/2014/main" id="{F78FCC63-3311-A22C-3D10-A531BDBFF15A}"/>
              </a:ext>
            </a:extLst>
          </p:cNvPr>
          <p:cNvSpPr>
            <a:spLocks noGrp="1" noChangeAspect="1" noChangeArrowheads="1"/>
          </p:cNvSpPr>
          <p:nvPr isPhoto="1"/>
        </p:nvSpPr>
        <p:spPr bwMode="auto">
          <a:xfrm>
            <a:off x="2927350" y="1628775"/>
            <a:ext cx="6299200" cy="47244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8196" name="Rectangle 2">
            <a:extLst>
              <a:ext uri="{FF2B5EF4-FFF2-40B4-BE49-F238E27FC236}">
                <a16:creationId xmlns:a16="http://schemas.microsoft.com/office/drawing/2014/main" id="{7A5501F0-9D26-5EBD-784D-F071A4E810B8}"/>
              </a:ext>
            </a:extLst>
          </p:cNvPr>
          <p:cNvSpPr>
            <a:spLocks noChangeArrowheads="1"/>
          </p:cNvSpPr>
          <p:nvPr/>
        </p:nvSpPr>
        <p:spPr bwMode="auto">
          <a:xfrm>
            <a:off x="2616200" y="908050"/>
            <a:ext cx="6923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gabion SG2-Carrefour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Kaye </a:t>
            </a:r>
            <a:r>
              <a:rPr lang="fr-FR" altLang="fr-FR" sz="1600" dirty="0" err="1">
                <a:latin typeface="Calibri" panose="020F0502020204030204" pitchFamily="34" charset="0"/>
              </a:rPr>
              <a:t>Linès</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Registre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4B7016A5-1E46-4DED-F340-002F6B2C73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003426"/>
            <a:ext cx="814705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4">
            <a:extLst>
              <a:ext uri="{FF2B5EF4-FFF2-40B4-BE49-F238E27FC236}">
                <a16:creationId xmlns:a16="http://schemas.microsoft.com/office/drawing/2014/main" id="{6389EACD-E1D2-7014-61FA-82A2F6760500}"/>
              </a:ext>
            </a:extLst>
          </p:cNvPr>
          <p:cNvSpPr txBox="1">
            <a:spLocks noChangeArrowheads="1"/>
          </p:cNvSpPr>
          <p:nvPr/>
        </p:nvSpPr>
        <p:spPr bwMode="auto">
          <a:xfrm>
            <a:off x="2282826" y="1233488"/>
            <a:ext cx="1477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1600" dirty="0" err="1">
                <a:latin typeface="Calibri" panose="020F0502020204030204" pitchFamily="34" charset="0"/>
              </a:rPr>
              <a:t>Touffes</a:t>
            </a:r>
            <a:r>
              <a:rPr lang="en-US" altLang="fr-FR" sz="1600" dirty="0">
                <a:latin typeface="Calibri" panose="020F0502020204030204" pitchFamily="34" charset="0"/>
              </a:rPr>
              <a:t> de </a:t>
            </a:r>
            <a:r>
              <a:rPr lang="en-US" altLang="fr-FR" sz="1600" dirty="0" err="1">
                <a:latin typeface="Calibri" panose="020F0502020204030204" pitchFamily="34" charset="0"/>
              </a:rPr>
              <a:t>vétiver</a:t>
            </a:r>
            <a:r>
              <a:rPr lang="en-US" altLang="fr-FR" sz="1600" dirty="0">
                <a:latin typeface="Calibri" panose="020F0502020204030204" pitchFamily="34" charset="0"/>
              </a:rPr>
              <a:t> </a:t>
            </a:r>
            <a:r>
              <a:rPr lang="en-US" altLang="fr-FR" sz="1600" dirty="0" err="1">
                <a:latin typeface="Calibri" panose="020F0502020204030204" pitchFamily="34" charset="0"/>
              </a:rPr>
              <a:t>plantés</a:t>
            </a:r>
            <a:endParaRPr lang="en-US" altLang="fr-FR" sz="1600" dirty="0">
              <a:latin typeface="Calibri" panose="020F0502020204030204" pitchFamily="34" charset="0"/>
            </a:endParaRPr>
          </a:p>
        </p:txBody>
      </p:sp>
      <p:sp>
        <p:nvSpPr>
          <p:cNvPr id="9220" name="TextBox 5">
            <a:extLst>
              <a:ext uri="{FF2B5EF4-FFF2-40B4-BE49-F238E27FC236}">
                <a16:creationId xmlns:a16="http://schemas.microsoft.com/office/drawing/2014/main" id="{E64551CA-79D3-1503-C6BD-806B91EF86F0}"/>
              </a:ext>
            </a:extLst>
          </p:cNvPr>
          <p:cNvSpPr txBox="1">
            <a:spLocks noChangeArrowheads="1"/>
          </p:cNvSpPr>
          <p:nvPr/>
        </p:nvSpPr>
        <p:spPr bwMode="auto">
          <a:xfrm>
            <a:off x="6923088" y="1466850"/>
            <a:ext cx="1384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1600">
                <a:latin typeface="Calibri" panose="020F0502020204030204" pitchFamily="34" charset="0"/>
              </a:rPr>
              <a:t>Bois repousse </a:t>
            </a:r>
          </a:p>
        </p:txBody>
      </p:sp>
      <p:cxnSp>
        <p:nvCxnSpPr>
          <p:cNvPr id="8" name="Straight Arrow Connector 7">
            <a:extLst>
              <a:ext uri="{FF2B5EF4-FFF2-40B4-BE49-F238E27FC236}">
                <a16:creationId xmlns:a16="http://schemas.microsoft.com/office/drawing/2014/main" id="{80CD9143-0978-916F-EA05-DAD60F426DA9}"/>
              </a:ext>
            </a:extLst>
          </p:cNvPr>
          <p:cNvCxnSpPr/>
          <p:nvPr/>
        </p:nvCxnSpPr>
        <p:spPr>
          <a:xfrm flipH="1">
            <a:off x="6743701" y="1804989"/>
            <a:ext cx="576263" cy="133667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FBC46D-550B-B5D3-FD89-0F9FC2BD5450}"/>
              </a:ext>
            </a:extLst>
          </p:cNvPr>
          <p:cNvCxnSpPr>
            <a:stCxn id="9219" idx="2"/>
          </p:cNvCxnSpPr>
          <p:nvPr/>
        </p:nvCxnSpPr>
        <p:spPr>
          <a:xfrm flipH="1">
            <a:off x="2927351" y="1817689"/>
            <a:ext cx="93663" cy="247808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9">
            <a:extLst>
              <a:ext uri="{FF2B5EF4-FFF2-40B4-BE49-F238E27FC236}">
                <a16:creationId xmlns:a16="http://schemas.microsoft.com/office/drawing/2014/main" id="{2099F0E9-A145-FA88-ECDD-249CAD6AC66D}"/>
              </a:ext>
            </a:extLst>
          </p:cNvPr>
          <p:cNvCxnSpPr>
            <a:stCxn id="9219" idx="2"/>
          </p:cNvCxnSpPr>
          <p:nvPr/>
        </p:nvCxnSpPr>
        <p:spPr>
          <a:xfrm>
            <a:off x="3021014" y="1817688"/>
            <a:ext cx="2282825" cy="189865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224" name="Rectangle 2">
            <a:extLst>
              <a:ext uri="{FF2B5EF4-FFF2-40B4-BE49-F238E27FC236}">
                <a16:creationId xmlns:a16="http://schemas.microsoft.com/office/drawing/2014/main" id="{ADA22EC5-DBCB-2AC5-1D2E-A350FBB2953B}"/>
              </a:ext>
            </a:extLst>
          </p:cNvPr>
          <p:cNvSpPr>
            <a:spLocks noChangeArrowheads="1"/>
          </p:cNvSpPr>
          <p:nvPr/>
        </p:nvSpPr>
        <p:spPr bwMode="auto">
          <a:xfrm>
            <a:off x="2674939" y="363538"/>
            <a:ext cx="6923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gabion SG2-Carrefour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Kaye </a:t>
            </a:r>
            <a:r>
              <a:rPr lang="fr-FR" altLang="fr-FR" sz="1600" dirty="0" err="1">
                <a:latin typeface="Calibri" panose="020F0502020204030204" pitchFamily="34" charset="0"/>
              </a:rPr>
              <a:t>Linès</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Carrefour </a:t>
            </a:r>
            <a:r>
              <a:rPr lang="fr-FR" altLang="fr-FR" sz="1600" dirty="0" err="1">
                <a:latin typeface="Calibri" panose="020F0502020204030204" pitchFamily="34" charset="0"/>
              </a:rPr>
              <a:t>Clermenceau</a:t>
            </a:r>
            <a:r>
              <a:rPr lang="fr-FR" altLang="fr-FR" sz="1600" dirty="0">
                <a:latin typeface="Calibri" panose="020F0502020204030204" pitchFamily="34" charset="0"/>
              </a:rPr>
              <a:t> Registre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1019175" y="2092325"/>
            <a:ext cx="10153650" cy="350837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GABION SG3-Carrefour </a:t>
            </a:r>
            <a:r>
              <a:rPr lang="fr-FR" altLang="fr-FR" sz="2800" b="1" dirty="0" err="1">
                <a:latin typeface="Calibri" pitchFamily="34" charset="0"/>
              </a:rPr>
              <a:t>Clermenceau</a:t>
            </a:r>
            <a:endParaRPr lang="fr-FR" altLang="fr-FR" sz="2800" b="1" dirty="0">
              <a:latin typeface="Calibri" pitchFamily="34" charset="0"/>
            </a:endParaRPr>
          </a:p>
          <a:p>
            <a:pPr algn="ctr"/>
            <a:r>
              <a:rPr lang="fr-FR" altLang="fr-FR" sz="2800" b="1" dirty="0">
                <a:latin typeface="Calibri" pitchFamily="34" charset="0"/>
              </a:rPr>
              <a:t>Carrefour </a:t>
            </a:r>
            <a:r>
              <a:rPr lang="fr-FR" altLang="fr-FR" sz="2800" b="1" dirty="0" err="1">
                <a:latin typeface="Calibri" pitchFamily="34" charset="0"/>
              </a:rPr>
              <a:t>Clermenceau</a:t>
            </a:r>
            <a:r>
              <a:rPr lang="fr-FR" altLang="fr-FR" sz="2800" b="1" dirty="0">
                <a:latin typeface="Calibri" pitchFamily="34" charset="0"/>
              </a:rPr>
              <a:t> Registre</a:t>
            </a:r>
          </a:p>
          <a:p>
            <a:pPr algn="ctr"/>
            <a:endParaRPr lang="fr-FR" altLang="fr-FR" sz="2800" b="1" dirty="0">
              <a:latin typeface="Calibri" pitchFamily="34" charset="0"/>
            </a:endParaRPr>
          </a:p>
          <a:p>
            <a:pPr algn="ctr"/>
            <a:r>
              <a:rPr lang="fr-FR" altLang="fr-FR" sz="2800" b="1" dirty="0">
                <a:latin typeface="Calibri" pitchFamily="34" charset="0"/>
              </a:rPr>
              <a:t>Ravine Carrefour </a:t>
            </a:r>
            <a:r>
              <a:rPr lang="fr-FR" altLang="fr-FR" sz="2800" b="1" dirty="0" err="1">
                <a:latin typeface="Calibri" pitchFamily="34" charset="0"/>
              </a:rPr>
              <a:t>Clermenceau</a:t>
            </a:r>
            <a:r>
              <a:rPr lang="fr-FR" altLang="fr-FR" sz="2800" b="1" dirty="0">
                <a:latin typeface="Calibri" pitchFamily="34" charset="0"/>
              </a:rPr>
              <a:t> </a:t>
            </a:r>
            <a:r>
              <a:rPr lang="fr-FR" altLang="fr-FR" sz="2800" b="1" dirty="0" err="1">
                <a:latin typeface="Calibri" pitchFamily="34" charset="0"/>
              </a:rPr>
              <a:t>Régistre</a:t>
            </a:r>
            <a:endParaRPr lang="fr-FR" altLang="fr-FR" sz="2800" b="1" dirty="0">
              <a:latin typeface="Calibri" pitchFamily="34" charset="0"/>
            </a:endParaRP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latin typeface="Calibri" pitchFamily="34" charset="0"/>
              </a:rPr>
              <a:t> 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33795"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33796" name="il_fi" descr="http://www.haitilibre.com/images-a/g-6125.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32400" y="476250"/>
            <a:ext cx="1584325" cy="1181100"/>
          </a:xfrm>
          <a:prstGeom prst="rect">
            <a:avLst/>
          </a:prstGeom>
          <a:noFill/>
          <a:ln w="9525">
            <a:noFill/>
            <a:miter lim="800000"/>
            <a:headEnd/>
            <a:tailEnd/>
          </a:ln>
        </p:spPr>
      </p:pic>
      <p:pic>
        <p:nvPicPr>
          <p:cNvPr id="33797"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33798"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33799"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6BD39DA6-61D8-1288-8D13-212088839901}"/>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DECADAB-50BE-60B6-7348-A5D4CEF3052E}"/>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05CD9145-B15B-D788-8B69-FC4A9C9DBCB8}"/>
              </a:ext>
            </a:extLst>
          </p:cNvPr>
          <p:cNvGraphicFramePr>
            <a:graphicFrameLocks noGrp="1"/>
          </p:cNvGraphicFramePr>
          <p:nvPr/>
        </p:nvGraphicFramePr>
        <p:xfrm>
          <a:off x="588770" y="808574"/>
          <a:ext cx="10142729" cy="5704233"/>
        </p:xfrm>
        <a:graphic>
          <a:graphicData uri="http://schemas.openxmlformats.org/drawingml/2006/table">
            <a:tbl>
              <a:tblPr firstRow="1" bandRow="1">
                <a:tableStyleId>{2D5ABB26-0587-4C30-8999-92F81FD0307C}</a:tableStyleId>
              </a:tblPr>
              <a:tblGrid>
                <a:gridCol w="2118923">
                  <a:extLst>
                    <a:ext uri="{9D8B030D-6E8A-4147-A177-3AD203B41FA5}">
                      <a16:colId xmlns:a16="http://schemas.microsoft.com/office/drawing/2014/main" val="20000"/>
                    </a:ext>
                  </a:extLst>
                </a:gridCol>
                <a:gridCol w="8023806">
                  <a:extLst>
                    <a:ext uri="{9D8B030D-6E8A-4147-A177-3AD203B41FA5}">
                      <a16:colId xmlns:a16="http://schemas.microsoft.com/office/drawing/2014/main" val="20001"/>
                    </a:ext>
                  </a:extLst>
                </a:gridCol>
              </a:tblGrid>
              <a:tr h="159247">
                <a:tc>
                  <a:txBody>
                    <a:bodyPr/>
                    <a:lstStyle/>
                    <a:p>
                      <a:pPr marL="67945">
                        <a:lnSpc>
                          <a:spcPts val="1220"/>
                        </a:lnSpc>
                      </a:pPr>
                      <a:r>
                        <a:rPr sz="1200" b="1" dirty="0">
                          <a:latin typeface="Arial"/>
                          <a:cs typeface="Arial"/>
                        </a:rPr>
                        <a:t>Dates</a:t>
                      </a:r>
                      <a:r>
                        <a:rPr sz="1200" b="1" spc="-25" dirty="0">
                          <a:latin typeface="Arial"/>
                          <a:cs typeface="Arial"/>
                        </a:rPr>
                        <a:t> </a:t>
                      </a:r>
                      <a:r>
                        <a:rPr sz="1200" b="1" dirty="0">
                          <a:latin typeface="Arial"/>
                          <a:cs typeface="Arial"/>
                        </a:rPr>
                        <a:t>du</a:t>
                      </a:r>
                      <a:r>
                        <a:rPr sz="1200" b="1" spc="-20" dirty="0">
                          <a:latin typeface="Arial"/>
                          <a:cs typeface="Arial"/>
                        </a:rPr>
                        <a:t>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200" dirty="0">
                          <a:latin typeface="Arial"/>
                          <a:cs typeface="Arial"/>
                        </a:rPr>
                        <a:t>16</a:t>
                      </a:r>
                      <a:r>
                        <a:rPr sz="1200" spc="-10" dirty="0">
                          <a:latin typeface="Arial"/>
                          <a:cs typeface="Arial"/>
                        </a:rPr>
                        <a:t> </a:t>
                      </a:r>
                      <a:r>
                        <a:rPr sz="1200" dirty="0">
                          <a:latin typeface="Arial"/>
                          <a:cs typeface="Arial"/>
                        </a:rPr>
                        <a:t>mars</a:t>
                      </a:r>
                      <a:r>
                        <a:rPr sz="1200" spc="5" dirty="0">
                          <a:latin typeface="Arial"/>
                          <a:cs typeface="Arial"/>
                        </a:rPr>
                        <a:t> </a:t>
                      </a:r>
                      <a:r>
                        <a:rPr sz="1200" dirty="0">
                          <a:latin typeface="Arial"/>
                          <a:cs typeface="Arial"/>
                        </a:rPr>
                        <a:t>2016</a:t>
                      </a:r>
                      <a:r>
                        <a:rPr sz="1200" spc="-1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23</a:t>
                      </a:r>
                      <a:r>
                        <a:rPr sz="1200" spc="-20" dirty="0">
                          <a:latin typeface="Arial"/>
                          <a:cs typeface="Arial"/>
                        </a:rPr>
                        <a:t> </a:t>
                      </a:r>
                      <a:r>
                        <a:rPr sz="1200" dirty="0">
                          <a:latin typeface="Arial"/>
                          <a:cs typeface="Arial"/>
                        </a:rPr>
                        <a:t>mars</a:t>
                      </a:r>
                      <a:r>
                        <a:rPr sz="1200" spc="-25" dirty="0">
                          <a:latin typeface="Arial"/>
                          <a:cs typeface="Arial"/>
                        </a:rPr>
                        <a:t> </a:t>
                      </a:r>
                      <a:r>
                        <a:rPr sz="1200" spc="-20" dirty="0">
                          <a:latin typeface="Arial"/>
                          <a:cs typeface="Arial"/>
                        </a:rPr>
                        <a:t>2016</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58036">
                <a:tc>
                  <a:txBody>
                    <a:bodyPr/>
                    <a:lstStyle/>
                    <a:p>
                      <a:pPr marL="67945">
                        <a:lnSpc>
                          <a:spcPts val="1210"/>
                        </a:lnSpc>
                      </a:pPr>
                      <a:r>
                        <a:rPr sz="1200" b="1" dirty="0">
                          <a:latin typeface="Arial"/>
                          <a:cs typeface="Arial"/>
                        </a:rPr>
                        <a:t>Coordonnées</a:t>
                      </a:r>
                      <a:r>
                        <a:rPr sz="1200" b="1" spc="-70" dirty="0">
                          <a:latin typeface="Arial"/>
                          <a:cs typeface="Arial"/>
                        </a:rPr>
                        <a:t> </a:t>
                      </a:r>
                      <a:r>
                        <a:rPr sz="1200" b="1" spc="-25" dirty="0">
                          <a:latin typeface="Arial"/>
                          <a:cs typeface="Arial"/>
                        </a:rPr>
                        <a:t>GPS</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200" dirty="0">
                          <a:latin typeface="Arial"/>
                          <a:cs typeface="Arial"/>
                        </a:rPr>
                        <a:t>N</a:t>
                      </a:r>
                      <a:r>
                        <a:rPr sz="1200" spc="-20" dirty="0">
                          <a:latin typeface="Arial"/>
                          <a:cs typeface="Arial"/>
                        </a:rPr>
                        <a:t> </a:t>
                      </a:r>
                      <a:r>
                        <a:rPr sz="1200" dirty="0">
                          <a:latin typeface="Arial"/>
                          <a:cs typeface="Arial"/>
                        </a:rPr>
                        <a:t>18°59’</a:t>
                      </a:r>
                      <a:r>
                        <a:rPr sz="1200" spc="-20" dirty="0">
                          <a:latin typeface="Arial"/>
                          <a:cs typeface="Arial"/>
                        </a:rPr>
                        <a:t> </a:t>
                      </a:r>
                      <a:r>
                        <a:rPr sz="1200" dirty="0">
                          <a:latin typeface="Arial"/>
                          <a:cs typeface="Arial"/>
                        </a:rPr>
                        <a:t>57.4’’</a:t>
                      </a:r>
                      <a:r>
                        <a:rPr sz="1200" spc="-30" dirty="0">
                          <a:latin typeface="Arial"/>
                          <a:cs typeface="Arial"/>
                        </a:rPr>
                        <a:t> </a:t>
                      </a:r>
                      <a:r>
                        <a:rPr sz="1200" dirty="0">
                          <a:latin typeface="Arial"/>
                          <a:cs typeface="Arial"/>
                        </a:rPr>
                        <a:t>W</a:t>
                      </a:r>
                      <a:r>
                        <a:rPr sz="1200" spc="-15" dirty="0">
                          <a:latin typeface="Arial"/>
                          <a:cs typeface="Arial"/>
                        </a:rPr>
                        <a:t> </a:t>
                      </a:r>
                      <a:r>
                        <a:rPr sz="1200" spc="-10" dirty="0">
                          <a:latin typeface="Arial"/>
                          <a:cs typeface="Arial"/>
                        </a:rPr>
                        <a:t>72°00’43.9’’</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66235">
                <a:tc>
                  <a:txBody>
                    <a:bodyPr/>
                    <a:lstStyle/>
                    <a:p>
                      <a:pPr marL="67945">
                        <a:lnSpc>
                          <a:spcPts val="1290"/>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2230" algn="just">
                        <a:lnSpc>
                          <a:spcPts val="1260"/>
                        </a:lnSpc>
                      </a:pPr>
                      <a:r>
                        <a:rPr sz="1200" dirty="0">
                          <a:latin typeface="Arial"/>
                          <a:cs typeface="Arial"/>
                        </a:rPr>
                        <a:t>Le</a:t>
                      </a:r>
                      <a:r>
                        <a:rPr sz="1200" spc="60" dirty="0">
                          <a:latin typeface="Arial"/>
                          <a:cs typeface="Arial"/>
                        </a:rPr>
                        <a:t> </a:t>
                      </a:r>
                      <a:r>
                        <a:rPr sz="1200" dirty="0">
                          <a:latin typeface="Arial"/>
                          <a:cs typeface="Arial"/>
                        </a:rPr>
                        <a:t>seuil</a:t>
                      </a:r>
                      <a:r>
                        <a:rPr sz="1200" spc="60" dirty="0">
                          <a:latin typeface="Arial"/>
                          <a:cs typeface="Arial"/>
                        </a:rPr>
                        <a:t> </a:t>
                      </a:r>
                      <a:r>
                        <a:rPr sz="1200" dirty="0">
                          <a:latin typeface="Arial"/>
                          <a:cs typeface="Arial"/>
                        </a:rPr>
                        <a:t>gabion</a:t>
                      </a:r>
                      <a:r>
                        <a:rPr sz="1200" spc="60" dirty="0">
                          <a:latin typeface="Arial"/>
                          <a:cs typeface="Arial"/>
                        </a:rPr>
                        <a:t> </a:t>
                      </a:r>
                      <a:r>
                        <a:rPr sz="1200" dirty="0">
                          <a:latin typeface="Arial"/>
                          <a:cs typeface="Arial"/>
                        </a:rPr>
                        <a:t>SG3</a:t>
                      </a:r>
                      <a:r>
                        <a:rPr lang="fr-FR" sz="1200" dirty="0">
                          <a:latin typeface="Arial"/>
                          <a:cs typeface="Arial"/>
                        </a:rPr>
                        <a:t>-Carrefour </a:t>
                      </a:r>
                      <a:r>
                        <a:rPr lang="fr-FR" sz="1200" dirty="0" err="1">
                          <a:latin typeface="Arial"/>
                          <a:cs typeface="Arial"/>
                        </a:rPr>
                        <a:t>Clermenceau</a:t>
                      </a:r>
                      <a:r>
                        <a:rPr lang="fr-FR" sz="1200" spc="110" dirty="0">
                          <a:latin typeface="Arial"/>
                          <a:cs typeface="Arial"/>
                        </a:rPr>
                        <a:t> </a:t>
                      </a:r>
                      <a:r>
                        <a:rPr sz="1200" spc="65" dirty="0">
                          <a:latin typeface="Arial"/>
                          <a:cs typeface="Arial"/>
                        </a:rPr>
                        <a:t> </a:t>
                      </a:r>
                      <a:r>
                        <a:rPr sz="1200" dirty="0">
                          <a:latin typeface="Arial"/>
                          <a:cs typeface="Arial"/>
                        </a:rPr>
                        <a:t>a</a:t>
                      </a:r>
                      <a:r>
                        <a:rPr sz="1200" spc="60" dirty="0">
                          <a:latin typeface="Arial"/>
                          <a:cs typeface="Arial"/>
                        </a:rPr>
                        <a:t> </a:t>
                      </a:r>
                      <a:r>
                        <a:rPr sz="1200" dirty="0">
                          <a:latin typeface="Arial"/>
                          <a:cs typeface="Arial"/>
                        </a:rPr>
                        <a:t>été</a:t>
                      </a:r>
                      <a:r>
                        <a:rPr sz="1200" spc="65" dirty="0">
                          <a:latin typeface="Arial"/>
                          <a:cs typeface="Arial"/>
                        </a:rPr>
                        <a:t> </a:t>
                      </a:r>
                      <a:r>
                        <a:rPr sz="1200" dirty="0">
                          <a:latin typeface="Arial"/>
                          <a:cs typeface="Arial"/>
                        </a:rPr>
                        <a:t>réalisé</a:t>
                      </a:r>
                      <a:r>
                        <a:rPr sz="1200" spc="65" dirty="0">
                          <a:latin typeface="Arial"/>
                          <a:cs typeface="Arial"/>
                        </a:rPr>
                        <a:t> </a:t>
                      </a:r>
                      <a:r>
                        <a:rPr sz="1200" dirty="0">
                          <a:latin typeface="Arial"/>
                          <a:cs typeface="Arial"/>
                        </a:rPr>
                        <a:t>sur</a:t>
                      </a:r>
                      <a:r>
                        <a:rPr sz="1200" spc="50" dirty="0">
                          <a:latin typeface="Arial"/>
                          <a:cs typeface="Arial"/>
                        </a:rPr>
                        <a:t> </a:t>
                      </a:r>
                      <a:r>
                        <a:rPr sz="1200" dirty="0">
                          <a:latin typeface="Arial"/>
                          <a:cs typeface="Arial"/>
                        </a:rPr>
                        <a:t>la</a:t>
                      </a:r>
                      <a:r>
                        <a:rPr sz="1200" spc="65" dirty="0">
                          <a:latin typeface="Arial"/>
                          <a:cs typeface="Arial"/>
                        </a:rPr>
                        <a:t> </a:t>
                      </a:r>
                      <a:r>
                        <a:rPr sz="1200" dirty="0">
                          <a:latin typeface="Arial"/>
                          <a:cs typeface="Arial"/>
                        </a:rPr>
                        <a:t>ravine</a:t>
                      </a:r>
                      <a:r>
                        <a:rPr sz="1200" spc="65" dirty="0">
                          <a:latin typeface="Arial"/>
                          <a:cs typeface="Arial"/>
                        </a:rPr>
                        <a:t> </a:t>
                      </a:r>
                      <a:r>
                        <a:rPr sz="1200" b="1" dirty="0">
                          <a:latin typeface="Arial"/>
                          <a:cs typeface="Arial"/>
                        </a:rPr>
                        <a:t>Clermenceau</a:t>
                      </a:r>
                      <a:r>
                        <a:rPr sz="1200" b="1" spc="65" dirty="0">
                          <a:latin typeface="Arial"/>
                          <a:cs typeface="Arial"/>
                        </a:rPr>
                        <a:t> </a:t>
                      </a:r>
                      <a:r>
                        <a:rPr sz="1200" b="1" dirty="0">
                          <a:latin typeface="Arial"/>
                          <a:cs typeface="Arial"/>
                        </a:rPr>
                        <a:t>Régis</a:t>
                      </a:r>
                      <a:r>
                        <a:rPr sz="1200" dirty="0">
                          <a:latin typeface="Arial"/>
                          <a:cs typeface="Arial"/>
                        </a:rPr>
                        <a:t>,</a:t>
                      </a:r>
                      <a:r>
                        <a:rPr sz="1200" spc="70" dirty="0">
                          <a:latin typeface="Arial"/>
                          <a:cs typeface="Arial"/>
                        </a:rPr>
                        <a:t> </a:t>
                      </a:r>
                      <a:r>
                        <a:rPr sz="1200" dirty="0">
                          <a:latin typeface="Arial"/>
                          <a:cs typeface="Arial"/>
                        </a:rPr>
                        <a:t>affluent</a:t>
                      </a:r>
                      <a:r>
                        <a:rPr sz="1200" spc="65" dirty="0">
                          <a:latin typeface="Arial"/>
                          <a:cs typeface="Arial"/>
                        </a:rPr>
                        <a:t> </a:t>
                      </a:r>
                      <a:r>
                        <a:rPr sz="1200" dirty="0">
                          <a:latin typeface="Arial"/>
                          <a:cs typeface="Arial"/>
                        </a:rPr>
                        <a:t>de</a:t>
                      </a:r>
                      <a:r>
                        <a:rPr sz="1200" spc="65" dirty="0">
                          <a:latin typeface="Arial"/>
                          <a:cs typeface="Arial"/>
                        </a:rPr>
                        <a:t> </a:t>
                      </a:r>
                      <a:r>
                        <a:rPr sz="1200" spc="-25" dirty="0">
                          <a:latin typeface="Arial"/>
                          <a:cs typeface="Arial"/>
                        </a:rPr>
                        <a:t>la </a:t>
                      </a:r>
                      <a:r>
                        <a:rPr sz="1200" dirty="0">
                          <a:latin typeface="Arial"/>
                          <a:cs typeface="Arial"/>
                        </a:rPr>
                        <a:t>rivière</a:t>
                      </a:r>
                      <a:r>
                        <a:rPr sz="1200" spc="114" dirty="0">
                          <a:latin typeface="Arial"/>
                          <a:cs typeface="Arial"/>
                        </a:rPr>
                        <a:t> </a:t>
                      </a:r>
                      <a:r>
                        <a:rPr sz="1200" dirty="0">
                          <a:latin typeface="Arial"/>
                          <a:cs typeface="Arial"/>
                        </a:rPr>
                        <a:t>Thomonde.</a:t>
                      </a:r>
                      <a:r>
                        <a:rPr sz="1200" spc="120" dirty="0">
                          <a:latin typeface="Arial"/>
                          <a:cs typeface="Arial"/>
                        </a:rPr>
                        <a:t> </a:t>
                      </a:r>
                      <a:r>
                        <a:rPr sz="1200" dirty="0">
                          <a:latin typeface="Arial"/>
                          <a:cs typeface="Arial"/>
                        </a:rPr>
                        <a:t>Cet</a:t>
                      </a:r>
                      <a:r>
                        <a:rPr sz="1200" spc="110" dirty="0">
                          <a:latin typeface="Arial"/>
                          <a:cs typeface="Arial"/>
                        </a:rPr>
                        <a:t> </a:t>
                      </a:r>
                      <a:r>
                        <a:rPr sz="1200" dirty="0">
                          <a:latin typeface="Arial"/>
                          <a:cs typeface="Arial"/>
                        </a:rPr>
                        <a:t>ouvrage</a:t>
                      </a:r>
                      <a:r>
                        <a:rPr sz="1200" spc="114" dirty="0">
                          <a:latin typeface="Arial"/>
                          <a:cs typeface="Arial"/>
                        </a:rPr>
                        <a:t> </a:t>
                      </a:r>
                      <a:r>
                        <a:rPr sz="1200" dirty="0">
                          <a:latin typeface="Arial"/>
                          <a:cs typeface="Arial"/>
                        </a:rPr>
                        <a:t>conjugue</a:t>
                      </a:r>
                      <a:r>
                        <a:rPr sz="1200" spc="110" dirty="0">
                          <a:latin typeface="Arial"/>
                          <a:cs typeface="Arial"/>
                        </a:rPr>
                        <a:t> </a:t>
                      </a:r>
                      <a:r>
                        <a:rPr sz="1200" dirty="0">
                          <a:latin typeface="Arial"/>
                          <a:cs typeface="Arial"/>
                        </a:rPr>
                        <a:t>ses</a:t>
                      </a:r>
                      <a:r>
                        <a:rPr sz="1200" spc="114" dirty="0">
                          <a:latin typeface="Arial"/>
                          <a:cs typeface="Arial"/>
                        </a:rPr>
                        <a:t> </a:t>
                      </a:r>
                      <a:r>
                        <a:rPr sz="1200" dirty="0">
                          <a:latin typeface="Arial"/>
                          <a:cs typeface="Arial"/>
                        </a:rPr>
                        <a:t>effets</a:t>
                      </a:r>
                      <a:r>
                        <a:rPr sz="1200" spc="114" dirty="0">
                          <a:latin typeface="Arial"/>
                          <a:cs typeface="Arial"/>
                        </a:rPr>
                        <a:t> </a:t>
                      </a:r>
                      <a:r>
                        <a:rPr sz="1200" dirty="0">
                          <a:latin typeface="Arial"/>
                          <a:cs typeface="Arial"/>
                        </a:rPr>
                        <a:t>antiérosifs</a:t>
                      </a:r>
                      <a:r>
                        <a:rPr sz="1200" spc="105" dirty="0">
                          <a:latin typeface="Arial"/>
                          <a:cs typeface="Arial"/>
                        </a:rPr>
                        <a:t> </a:t>
                      </a:r>
                      <a:r>
                        <a:rPr sz="1200" dirty="0">
                          <a:latin typeface="Arial"/>
                          <a:cs typeface="Arial"/>
                        </a:rPr>
                        <a:t>avec</a:t>
                      </a:r>
                      <a:r>
                        <a:rPr sz="1200" spc="114" dirty="0">
                          <a:latin typeface="Arial"/>
                          <a:cs typeface="Arial"/>
                        </a:rPr>
                        <a:t> </a:t>
                      </a:r>
                      <a:r>
                        <a:rPr sz="1200" dirty="0">
                          <a:latin typeface="Arial"/>
                          <a:cs typeface="Arial"/>
                        </a:rPr>
                        <a:t>SG2</a:t>
                      </a:r>
                      <a:r>
                        <a:rPr lang="fr-FR" sz="1200" dirty="0">
                          <a:latin typeface="Arial"/>
                          <a:cs typeface="Arial"/>
                        </a:rPr>
                        <a:t>-Carrefour </a:t>
                      </a:r>
                      <a:r>
                        <a:rPr lang="fr-FR" sz="1200" dirty="0" err="1">
                          <a:latin typeface="Arial"/>
                          <a:cs typeface="Arial"/>
                        </a:rPr>
                        <a:t>Clermenceau</a:t>
                      </a:r>
                      <a:r>
                        <a:rPr sz="1200" spc="110" dirty="0">
                          <a:latin typeface="Arial"/>
                          <a:cs typeface="Arial"/>
                        </a:rPr>
                        <a:t> </a:t>
                      </a:r>
                      <a:r>
                        <a:rPr sz="1200" dirty="0">
                          <a:latin typeface="Arial"/>
                          <a:cs typeface="Arial"/>
                        </a:rPr>
                        <a:t>situé</a:t>
                      </a:r>
                      <a:r>
                        <a:rPr sz="1200" spc="114" dirty="0">
                          <a:latin typeface="Arial"/>
                          <a:cs typeface="Arial"/>
                        </a:rPr>
                        <a:t> </a:t>
                      </a:r>
                      <a:r>
                        <a:rPr sz="1200" spc="-25" dirty="0">
                          <a:latin typeface="Arial"/>
                          <a:cs typeface="Arial"/>
                        </a:rPr>
                        <a:t>en </a:t>
                      </a:r>
                      <a:r>
                        <a:rPr sz="1200" spc="-10" dirty="0">
                          <a:latin typeface="Arial"/>
                          <a:cs typeface="Arial"/>
                        </a:rPr>
                        <a:t>amont.</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078396">
                <a:tc>
                  <a:txBody>
                    <a:bodyPr/>
                    <a:lstStyle/>
                    <a:p>
                      <a:pPr marL="67945">
                        <a:lnSpc>
                          <a:spcPts val="1245"/>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a:latin typeface="Arial"/>
                        <a:cs typeface="Arial"/>
                      </a:endParaRPr>
                    </a:p>
                    <a:p>
                      <a:pPr marL="67945">
                        <a:lnSpc>
                          <a:spcPts val="1290"/>
                        </a:lnSpc>
                      </a:pPr>
                      <a:r>
                        <a:rPr sz="1200" b="1" spc="-10" dirty="0">
                          <a:latin typeface="Arial"/>
                          <a:cs typeface="Arial"/>
                        </a:rPr>
                        <a:t>l’implantation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305" indent="-85725">
                        <a:lnSpc>
                          <a:spcPts val="1245"/>
                        </a:lnSpc>
                        <a:buChar char="-"/>
                        <a:tabLst>
                          <a:tab pos="154305" algn="l"/>
                        </a:tabLst>
                      </a:pPr>
                      <a:r>
                        <a:rPr sz="1200" dirty="0">
                          <a:latin typeface="Arial"/>
                          <a:cs typeface="Arial"/>
                        </a:rPr>
                        <a:t>Arrêt</a:t>
                      </a:r>
                      <a:r>
                        <a:rPr sz="1200" spc="-40" dirty="0">
                          <a:latin typeface="Arial"/>
                          <a:cs typeface="Arial"/>
                        </a:rPr>
                        <a:t> </a:t>
                      </a:r>
                      <a:r>
                        <a:rPr sz="1200" dirty="0">
                          <a:latin typeface="Arial"/>
                          <a:cs typeface="Arial"/>
                        </a:rPr>
                        <a:t>d’une</a:t>
                      </a:r>
                      <a:r>
                        <a:rPr sz="1200" spc="-35" dirty="0">
                          <a:latin typeface="Arial"/>
                          <a:cs typeface="Arial"/>
                        </a:rPr>
                        <a:t> </a:t>
                      </a:r>
                      <a:r>
                        <a:rPr sz="1200" dirty="0">
                          <a:latin typeface="Arial"/>
                          <a:cs typeface="Arial"/>
                        </a:rPr>
                        <a:t>érosion</a:t>
                      </a:r>
                      <a:r>
                        <a:rPr sz="1200" spc="-30" dirty="0">
                          <a:latin typeface="Arial"/>
                          <a:cs typeface="Arial"/>
                        </a:rPr>
                        <a:t> </a:t>
                      </a:r>
                      <a:r>
                        <a:rPr sz="1200" spc="-10" dirty="0">
                          <a:latin typeface="Arial"/>
                          <a:cs typeface="Arial"/>
                        </a:rPr>
                        <a:t>régressive</a:t>
                      </a:r>
                      <a:endParaRPr sz="1200" dirty="0">
                        <a:latin typeface="Arial"/>
                        <a:cs typeface="Arial"/>
                      </a:endParaRPr>
                    </a:p>
                    <a:p>
                      <a:pPr marL="154305" indent="-85725">
                        <a:lnSpc>
                          <a:spcPts val="1265"/>
                        </a:lnSpc>
                        <a:buChar char="-"/>
                        <a:tabLst>
                          <a:tab pos="154305" algn="l"/>
                        </a:tabLst>
                      </a:pPr>
                      <a:r>
                        <a:rPr sz="1200" dirty="0">
                          <a:latin typeface="Arial"/>
                          <a:cs typeface="Arial"/>
                        </a:rPr>
                        <a:t>Protection</a:t>
                      </a:r>
                      <a:r>
                        <a:rPr sz="1200" spc="-3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chemin</a:t>
                      </a:r>
                      <a:r>
                        <a:rPr sz="1200" spc="-30"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Bernaco</a:t>
                      </a:r>
                      <a:r>
                        <a:rPr sz="1200" spc="-40" dirty="0">
                          <a:latin typeface="Arial"/>
                          <a:cs typeface="Arial"/>
                        </a:rPr>
                        <a:t> </a:t>
                      </a:r>
                      <a:r>
                        <a:rPr sz="1200" dirty="0">
                          <a:latin typeface="Arial"/>
                          <a:cs typeface="Arial"/>
                        </a:rPr>
                        <a:t>à</a:t>
                      </a:r>
                      <a:r>
                        <a:rPr sz="1200" spc="-30" dirty="0">
                          <a:latin typeface="Arial"/>
                          <a:cs typeface="Arial"/>
                        </a:rPr>
                        <a:t> </a:t>
                      </a:r>
                      <a:r>
                        <a:rPr sz="1200" dirty="0">
                          <a:latin typeface="Arial"/>
                          <a:cs typeface="Arial"/>
                        </a:rPr>
                        <a:t>Baille</a:t>
                      </a:r>
                      <a:r>
                        <a:rPr sz="1200" spc="-30" dirty="0">
                          <a:latin typeface="Arial"/>
                          <a:cs typeface="Arial"/>
                        </a:rPr>
                        <a:t> </a:t>
                      </a:r>
                      <a:r>
                        <a:rPr sz="1200" spc="-10" dirty="0">
                          <a:latin typeface="Arial"/>
                          <a:cs typeface="Arial"/>
                        </a:rPr>
                        <a:t>Tourrible</a:t>
                      </a:r>
                      <a:endParaRPr sz="1200" dirty="0">
                        <a:latin typeface="Arial"/>
                        <a:cs typeface="Arial"/>
                      </a:endParaRPr>
                    </a:p>
                    <a:p>
                      <a:pPr marL="156845" indent="-88265">
                        <a:lnSpc>
                          <a:spcPts val="1265"/>
                        </a:lnSpc>
                        <a:buChar char="-"/>
                        <a:tabLst>
                          <a:tab pos="156845" algn="l"/>
                        </a:tabLst>
                      </a:pPr>
                      <a:r>
                        <a:rPr sz="1200" dirty="0">
                          <a:latin typeface="Arial"/>
                          <a:cs typeface="Arial"/>
                        </a:rPr>
                        <a:t>Facilité</a:t>
                      </a:r>
                      <a:r>
                        <a:rPr sz="1200" spc="-15" dirty="0">
                          <a:latin typeface="Arial"/>
                          <a:cs typeface="Arial"/>
                        </a:rPr>
                        <a:t> </a:t>
                      </a:r>
                      <a:r>
                        <a:rPr sz="1200" dirty="0">
                          <a:latin typeface="Arial"/>
                          <a:cs typeface="Arial"/>
                        </a:rPr>
                        <a:t>d’accès</a:t>
                      </a:r>
                      <a:r>
                        <a:rPr sz="1200" spc="-5" dirty="0">
                          <a:latin typeface="Arial"/>
                          <a:cs typeface="Arial"/>
                        </a:rPr>
                        <a:t> </a:t>
                      </a:r>
                      <a:r>
                        <a:rPr sz="1200" dirty="0">
                          <a:latin typeface="Arial"/>
                          <a:cs typeface="Arial"/>
                        </a:rPr>
                        <a:t>à ce</a:t>
                      </a:r>
                      <a:r>
                        <a:rPr sz="1200" spc="-10" dirty="0">
                          <a:latin typeface="Arial"/>
                          <a:cs typeface="Arial"/>
                        </a:rPr>
                        <a:t> </a:t>
                      </a:r>
                      <a:r>
                        <a:rPr sz="1200" dirty="0">
                          <a:latin typeface="Arial"/>
                          <a:cs typeface="Arial"/>
                        </a:rPr>
                        <a:t>chantier,</a:t>
                      </a:r>
                      <a:r>
                        <a:rPr sz="1200" spc="-5" dirty="0">
                          <a:latin typeface="Arial"/>
                          <a:cs typeface="Arial"/>
                        </a:rPr>
                        <a:t> </a:t>
                      </a:r>
                      <a:r>
                        <a:rPr sz="1200" dirty="0">
                          <a:latin typeface="Arial"/>
                          <a:cs typeface="Arial"/>
                        </a:rPr>
                        <a:t>parce</a:t>
                      </a:r>
                      <a:r>
                        <a:rPr sz="1200" spc="5" dirty="0">
                          <a:latin typeface="Arial"/>
                          <a:cs typeface="Arial"/>
                        </a:rPr>
                        <a:t> </a:t>
                      </a:r>
                      <a:r>
                        <a:rPr sz="1200" dirty="0">
                          <a:latin typeface="Arial"/>
                          <a:cs typeface="Arial"/>
                        </a:rPr>
                        <a:t>que</a:t>
                      </a:r>
                      <a:r>
                        <a:rPr sz="1200" spc="-10" dirty="0">
                          <a:latin typeface="Arial"/>
                          <a:cs typeface="Arial"/>
                        </a:rPr>
                        <a:t> </a:t>
                      </a:r>
                      <a:r>
                        <a:rPr sz="1200" dirty="0">
                          <a:latin typeface="Arial"/>
                          <a:cs typeface="Arial"/>
                        </a:rPr>
                        <a:t>situé à</a:t>
                      </a:r>
                      <a:r>
                        <a:rPr sz="1200" spc="-20" dirty="0">
                          <a:latin typeface="Arial"/>
                          <a:cs typeface="Arial"/>
                        </a:rPr>
                        <a:t> </a:t>
                      </a:r>
                      <a:r>
                        <a:rPr sz="1200" dirty="0">
                          <a:latin typeface="Arial"/>
                          <a:cs typeface="Arial"/>
                        </a:rPr>
                        <a:t>proximité</a:t>
                      </a:r>
                      <a:r>
                        <a:rPr sz="1200" spc="-10" dirty="0">
                          <a:latin typeface="Arial"/>
                          <a:cs typeface="Arial"/>
                        </a:rPr>
                        <a:t> </a:t>
                      </a:r>
                      <a:r>
                        <a:rPr sz="1200" dirty="0">
                          <a:latin typeface="Arial"/>
                          <a:cs typeface="Arial"/>
                        </a:rPr>
                        <a:t>du</a:t>
                      </a:r>
                      <a:r>
                        <a:rPr sz="1200" spc="-15" dirty="0">
                          <a:latin typeface="Arial"/>
                          <a:cs typeface="Arial"/>
                        </a:rPr>
                        <a:t> </a:t>
                      </a:r>
                      <a:r>
                        <a:rPr sz="1200" dirty="0">
                          <a:latin typeface="Arial"/>
                          <a:cs typeface="Arial"/>
                        </a:rPr>
                        <a:t>chemin</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Bernaco </a:t>
                      </a:r>
                      <a:r>
                        <a:rPr sz="1200" spc="-50" dirty="0">
                          <a:latin typeface="Arial"/>
                          <a:cs typeface="Arial"/>
                        </a:rPr>
                        <a:t>à</a:t>
                      </a:r>
                      <a:endParaRPr sz="1200" dirty="0">
                        <a:latin typeface="Arial"/>
                        <a:cs typeface="Arial"/>
                      </a:endParaRPr>
                    </a:p>
                    <a:p>
                      <a:pPr marL="68580">
                        <a:lnSpc>
                          <a:spcPts val="1265"/>
                        </a:lnSpc>
                      </a:pPr>
                      <a:r>
                        <a:rPr sz="1200" dirty="0">
                          <a:latin typeface="Arial"/>
                          <a:cs typeface="Arial"/>
                        </a:rPr>
                        <a:t>Baille</a:t>
                      </a:r>
                      <a:r>
                        <a:rPr sz="1200" spc="-70" dirty="0">
                          <a:latin typeface="Arial"/>
                          <a:cs typeface="Arial"/>
                        </a:rPr>
                        <a:t> </a:t>
                      </a:r>
                      <a:r>
                        <a:rPr sz="1200" spc="-10" dirty="0">
                          <a:latin typeface="Arial"/>
                          <a:cs typeface="Arial"/>
                        </a:rPr>
                        <a:t>Tourrible</a:t>
                      </a:r>
                      <a:endParaRPr sz="1200" dirty="0">
                        <a:latin typeface="Arial"/>
                        <a:cs typeface="Arial"/>
                      </a:endParaRPr>
                    </a:p>
                    <a:p>
                      <a:pPr marL="68580" marR="63500" indent="88265">
                        <a:lnSpc>
                          <a:spcPts val="1260"/>
                        </a:lnSpc>
                        <a:spcBef>
                          <a:spcPts val="70"/>
                        </a:spcBef>
                        <a:buChar char="-"/>
                        <a:tabLst>
                          <a:tab pos="156845" algn="l"/>
                        </a:tabLst>
                      </a:pPr>
                      <a:r>
                        <a:rPr sz="1200" dirty="0">
                          <a:latin typeface="Arial"/>
                          <a:cs typeface="Arial"/>
                        </a:rPr>
                        <a:t>Aménagement</a:t>
                      </a:r>
                      <a:r>
                        <a:rPr sz="1200" spc="-10" dirty="0">
                          <a:latin typeface="Arial"/>
                          <a:cs typeface="Arial"/>
                        </a:rPr>
                        <a:t> </a:t>
                      </a:r>
                      <a:r>
                        <a:rPr sz="1200" dirty="0">
                          <a:latin typeface="Arial"/>
                          <a:cs typeface="Arial"/>
                        </a:rPr>
                        <a:t>ayant</a:t>
                      </a:r>
                      <a:r>
                        <a:rPr sz="1200" spc="-10" dirty="0">
                          <a:latin typeface="Arial"/>
                          <a:cs typeface="Arial"/>
                        </a:rPr>
                        <a:t> </a:t>
                      </a:r>
                      <a:r>
                        <a:rPr sz="1200" dirty="0">
                          <a:latin typeface="Arial"/>
                          <a:cs typeface="Arial"/>
                        </a:rPr>
                        <a:t>une</a:t>
                      </a:r>
                      <a:r>
                        <a:rPr sz="1200" spc="-20" dirty="0">
                          <a:latin typeface="Arial"/>
                          <a:cs typeface="Arial"/>
                        </a:rPr>
                        <a:t> </a:t>
                      </a:r>
                      <a:r>
                        <a:rPr sz="1200" dirty="0">
                          <a:latin typeface="Arial"/>
                          <a:cs typeface="Arial"/>
                        </a:rPr>
                        <a:t>très</a:t>
                      </a:r>
                      <a:r>
                        <a:rPr sz="1200" spc="-20" dirty="0">
                          <a:latin typeface="Arial"/>
                          <a:cs typeface="Arial"/>
                        </a:rPr>
                        <a:t> </a:t>
                      </a:r>
                      <a:r>
                        <a:rPr sz="1200" dirty="0">
                          <a:latin typeface="Arial"/>
                          <a:cs typeface="Arial"/>
                        </a:rPr>
                        <a:t>bonne</a:t>
                      </a:r>
                      <a:r>
                        <a:rPr sz="1200" spc="-15" dirty="0">
                          <a:latin typeface="Arial"/>
                          <a:cs typeface="Arial"/>
                        </a:rPr>
                        <a:t> </a:t>
                      </a:r>
                      <a:r>
                        <a:rPr sz="1200" dirty="0">
                          <a:latin typeface="Arial"/>
                          <a:cs typeface="Arial"/>
                        </a:rPr>
                        <a:t>visibilité</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bord</a:t>
                      </a:r>
                      <a:r>
                        <a:rPr sz="1200" spc="-2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chemin,</a:t>
                      </a:r>
                      <a:r>
                        <a:rPr sz="1200" spc="-5" dirty="0">
                          <a:latin typeface="Arial"/>
                          <a:cs typeface="Arial"/>
                        </a:rPr>
                        <a:t> </a:t>
                      </a:r>
                      <a:r>
                        <a:rPr sz="1200" dirty="0">
                          <a:latin typeface="Arial"/>
                          <a:cs typeface="Arial"/>
                        </a:rPr>
                        <a:t>dont</a:t>
                      </a:r>
                      <a:r>
                        <a:rPr sz="1200" spc="-10" dirty="0">
                          <a:latin typeface="Arial"/>
                          <a:cs typeface="Arial"/>
                        </a:rPr>
                        <a:t> </a:t>
                      </a:r>
                      <a:r>
                        <a:rPr sz="1200" dirty="0">
                          <a:latin typeface="Arial"/>
                          <a:cs typeface="Arial"/>
                        </a:rPr>
                        <a:t>le</a:t>
                      </a:r>
                      <a:r>
                        <a:rPr sz="1200" spc="-5" dirty="0">
                          <a:latin typeface="Arial"/>
                          <a:cs typeface="Arial"/>
                        </a:rPr>
                        <a:t> </a:t>
                      </a:r>
                      <a:r>
                        <a:rPr sz="1200" dirty="0">
                          <a:latin typeface="Arial"/>
                          <a:cs typeface="Arial"/>
                        </a:rPr>
                        <a:t>suivi</a:t>
                      </a:r>
                      <a:r>
                        <a:rPr sz="1200" spc="-20" dirty="0">
                          <a:latin typeface="Arial"/>
                          <a:cs typeface="Arial"/>
                        </a:rPr>
                        <a:t> sera </a:t>
                      </a:r>
                      <a:r>
                        <a:rPr sz="1200" spc="-10" dirty="0">
                          <a:latin typeface="Arial"/>
                          <a:cs typeface="Arial"/>
                        </a:rPr>
                        <a:t>facilité</a:t>
                      </a:r>
                      <a:endParaRPr sz="1200" dirty="0">
                        <a:latin typeface="Arial"/>
                        <a:cs typeface="Arial"/>
                      </a:endParaRPr>
                    </a:p>
                    <a:p>
                      <a:pPr marL="154305" indent="-85725">
                        <a:lnSpc>
                          <a:spcPts val="1170"/>
                        </a:lnSpc>
                        <a:buChar char="-"/>
                        <a:tabLst>
                          <a:tab pos="154305" algn="l"/>
                        </a:tabLst>
                      </a:pPr>
                      <a:r>
                        <a:rPr sz="1200" dirty="0">
                          <a:latin typeface="Arial"/>
                          <a:cs typeface="Arial"/>
                        </a:rPr>
                        <a:t>Site</a:t>
                      </a:r>
                      <a:r>
                        <a:rPr sz="1200" spc="-30" dirty="0">
                          <a:latin typeface="Arial"/>
                          <a:cs typeface="Arial"/>
                        </a:rPr>
                        <a:t> </a:t>
                      </a:r>
                      <a:r>
                        <a:rPr sz="1200" dirty="0">
                          <a:latin typeface="Arial"/>
                          <a:cs typeface="Arial"/>
                        </a:rPr>
                        <a:t>très</a:t>
                      </a:r>
                      <a:r>
                        <a:rPr sz="1200" spc="-30" dirty="0">
                          <a:latin typeface="Arial"/>
                          <a:cs typeface="Arial"/>
                        </a:rPr>
                        <a:t> </a:t>
                      </a:r>
                      <a:r>
                        <a:rPr sz="1200" dirty="0">
                          <a:latin typeface="Arial"/>
                          <a:cs typeface="Arial"/>
                        </a:rPr>
                        <a:t>fréquenté</a:t>
                      </a:r>
                      <a:r>
                        <a:rPr sz="1200" spc="-25" dirty="0">
                          <a:latin typeface="Arial"/>
                          <a:cs typeface="Arial"/>
                        </a:rPr>
                        <a:t> </a:t>
                      </a:r>
                      <a:r>
                        <a:rPr sz="1200" dirty="0">
                          <a:latin typeface="Arial"/>
                          <a:cs typeface="Arial"/>
                        </a:rPr>
                        <a:t>car</a:t>
                      </a:r>
                      <a:r>
                        <a:rPr sz="1200" spc="-40" dirty="0">
                          <a:latin typeface="Arial"/>
                          <a:cs typeface="Arial"/>
                        </a:rPr>
                        <a:t> </a:t>
                      </a:r>
                      <a:r>
                        <a:rPr sz="1200" dirty="0">
                          <a:latin typeface="Arial"/>
                          <a:cs typeface="Arial"/>
                        </a:rPr>
                        <a:t>situé</a:t>
                      </a:r>
                      <a:r>
                        <a:rPr sz="1200" spc="-15"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proximité</a:t>
                      </a:r>
                      <a:r>
                        <a:rPr sz="1200" spc="-25" dirty="0">
                          <a:latin typeface="Arial"/>
                          <a:cs typeface="Arial"/>
                        </a:rPr>
                        <a:t> </a:t>
                      </a:r>
                      <a:r>
                        <a:rPr sz="1200" dirty="0">
                          <a:latin typeface="Arial"/>
                          <a:cs typeface="Arial"/>
                        </a:rPr>
                        <a:t>d’un</a:t>
                      </a:r>
                      <a:r>
                        <a:rPr sz="1200" spc="-20" dirty="0">
                          <a:latin typeface="Arial"/>
                          <a:cs typeface="Arial"/>
                        </a:rPr>
                        <a:t> </a:t>
                      </a:r>
                      <a:r>
                        <a:rPr sz="1200" dirty="0">
                          <a:latin typeface="Arial"/>
                          <a:cs typeface="Arial"/>
                        </a:rPr>
                        <a:t>petit</a:t>
                      </a:r>
                      <a:r>
                        <a:rPr sz="1200" spc="-10" dirty="0">
                          <a:latin typeface="Arial"/>
                          <a:cs typeface="Arial"/>
                        </a:rPr>
                        <a:t> marché.</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18821">
                <a:tc>
                  <a:txBody>
                    <a:bodyPr/>
                    <a:lstStyle/>
                    <a:p>
                      <a:pPr marL="67945">
                        <a:lnSpc>
                          <a:spcPts val="1245"/>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0"/>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5"/>
                        </a:lnSpc>
                      </a:pPr>
                      <a:r>
                        <a:rPr sz="1200" dirty="0">
                          <a:latin typeface="Arial"/>
                          <a:cs typeface="Arial"/>
                        </a:rPr>
                        <a:t>Le</a:t>
                      </a:r>
                      <a:r>
                        <a:rPr sz="1200" spc="55" dirty="0">
                          <a:latin typeface="Arial"/>
                          <a:cs typeface="Arial"/>
                        </a:rPr>
                        <a:t> </a:t>
                      </a:r>
                      <a:r>
                        <a:rPr sz="1200" dirty="0">
                          <a:latin typeface="Arial"/>
                          <a:cs typeface="Arial"/>
                        </a:rPr>
                        <a:t>choix</a:t>
                      </a:r>
                      <a:r>
                        <a:rPr sz="1200" spc="60" dirty="0">
                          <a:latin typeface="Arial"/>
                          <a:cs typeface="Arial"/>
                        </a:rPr>
                        <a:t> </a:t>
                      </a:r>
                      <a:r>
                        <a:rPr sz="1200" dirty="0">
                          <a:latin typeface="Arial"/>
                          <a:cs typeface="Arial"/>
                        </a:rPr>
                        <a:t>d’utiliser</a:t>
                      </a:r>
                      <a:r>
                        <a:rPr sz="1200" spc="60" dirty="0">
                          <a:latin typeface="Arial"/>
                          <a:cs typeface="Arial"/>
                        </a:rPr>
                        <a:t> </a:t>
                      </a:r>
                      <a:r>
                        <a:rPr sz="1200" dirty="0">
                          <a:latin typeface="Arial"/>
                          <a:cs typeface="Arial"/>
                        </a:rPr>
                        <a:t>des</a:t>
                      </a:r>
                      <a:r>
                        <a:rPr sz="1200" spc="60" dirty="0">
                          <a:latin typeface="Arial"/>
                          <a:cs typeface="Arial"/>
                        </a:rPr>
                        <a:t> </a:t>
                      </a:r>
                      <a:r>
                        <a:rPr sz="1200" dirty="0">
                          <a:latin typeface="Arial"/>
                          <a:cs typeface="Arial"/>
                        </a:rPr>
                        <a:t>gabions</a:t>
                      </a:r>
                      <a:r>
                        <a:rPr sz="1200" spc="55" dirty="0">
                          <a:latin typeface="Arial"/>
                          <a:cs typeface="Arial"/>
                        </a:rPr>
                        <a:t> </a:t>
                      </a:r>
                      <a:r>
                        <a:rPr sz="1200" dirty="0">
                          <a:latin typeface="Arial"/>
                          <a:cs typeface="Arial"/>
                        </a:rPr>
                        <a:t>s’explique</a:t>
                      </a:r>
                      <a:r>
                        <a:rPr sz="1200" spc="60" dirty="0">
                          <a:latin typeface="Arial"/>
                          <a:cs typeface="Arial"/>
                        </a:rPr>
                        <a:t> </a:t>
                      </a:r>
                      <a:r>
                        <a:rPr sz="1200" dirty="0">
                          <a:latin typeface="Arial"/>
                          <a:cs typeface="Arial"/>
                        </a:rPr>
                        <a:t>par</a:t>
                      </a:r>
                      <a:r>
                        <a:rPr sz="1200" spc="60" dirty="0">
                          <a:latin typeface="Arial"/>
                          <a:cs typeface="Arial"/>
                        </a:rPr>
                        <a:t> </a:t>
                      </a:r>
                      <a:r>
                        <a:rPr sz="1200" dirty="0">
                          <a:latin typeface="Arial"/>
                          <a:cs typeface="Arial"/>
                        </a:rPr>
                        <a:t>la</a:t>
                      </a:r>
                      <a:r>
                        <a:rPr sz="1200" spc="50" dirty="0">
                          <a:latin typeface="Arial"/>
                          <a:cs typeface="Arial"/>
                        </a:rPr>
                        <a:t> </a:t>
                      </a:r>
                      <a:r>
                        <a:rPr sz="1200" dirty="0">
                          <a:latin typeface="Arial"/>
                          <a:cs typeface="Arial"/>
                        </a:rPr>
                        <a:t>nature</a:t>
                      </a:r>
                      <a:r>
                        <a:rPr sz="1200" spc="60" dirty="0">
                          <a:latin typeface="Arial"/>
                          <a:cs typeface="Arial"/>
                        </a:rPr>
                        <a:t> </a:t>
                      </a:r>
                      <a:r>
                        <a:rPr sz="1200" dirty="0">
                          <a:latin typeface="Arial"/>
                          <a:cs typeface="Arial"/>
                        </a:rPr>
                        <a:t>du</a:t>
                      </a:r>
                      <a:r>
                        <a:rPr sz="1200" spc="40" dirty="0">
                          <a:latin typeface="Arial"/>
                          <a:cs typeface="Arial"/>
                        </a:rPr>
                        <a:t> </a:t>
                      </a:r>
                      <a:r>
                        <a:rPr sz="1200" dirty="0">
                          <a:latin typeface="Arial"/>
                          <a:cs typeface="Arial"/>
                        </a:rPr>
                        <a:t>sol</a:t>
                      </a:r>
                      <a:r>
                        <a:rPr sz="1200" spc="45" dirty="0">
                          <a:latin typeface="Arial"/>
                          <a:cs typeface="Arial"/>
                        </a:rPr>
                        <a:t> </a:t>
                      </a:r>
                      <a:r>
                        <a:rPr sz="1200" dirty="0">
                          <a:latin typeface="Arial"/>
                          <a:cs typeface="Arial"/>
                        </a:rPr>
                        <a:t>très</a:t>
                      </a:r>
                      <a:r>
                        <a:rPr sz="1200" spc="50" dirty="0">
                          <a:latin typeface="Arial"/>
                          <a:cs typeface="Arial"/>
                        </a:rPr>
                        <a:t> </a:t>
                      </a:r>
                      <a:r>
                        <a:rPr sz="1200" dirty="0">
                          <a:latin typeface="Arial"/>
                          <a:cs typeface="Arial"/>
                        </a:rPr>
                        <a:t>argileux</a:t>
                      </a:r>
                      <a:r>
                        <a:rPr sz="1200" spc="55" dirty="0">
                          <a:latin typeface="Arial"/>
                          <a:cs typeface="Arial"/>
                        </a:rPr>
                        <a:t> </a:t>
                      </a:r>
                      <a:r>
                        <a:rPr sz="1200" spc="-10" dirty="0">
                          <a:latin typeface="Arial"/>
                          <a:cs typeface="Arial"/>
                        </a:rPr>
                        <a:t>(vertisol</a:t>
                      </a:r>
                      <a:endParaRPr sz="1200">
                        <a:latin typeface="Arial"/>
                        <a:cs typeface="Arial"/>
                      </a:endParaRPr>
                    </a:p>
                    <a:p>
                      <a:pPr marL="68580">
                        <a:lnSpc>
                          <a:spcPts val="1265"/>
                        </a:lnSpc>
                      </a:pPr>
                      <a:r>
                        <a:rPr sz="1200" dirty="0">
                          <a:latin typeface="Arial"/>
                          <a:cs typeface="Arial"/>
                        </a:rPr>
                        <a:t>de</a:t>
                      </a:r>
                      <a:r>
                        <a:rPr sz="1200" spc="-10" dirty="0">
                          <a:latin typeface="Arial"/>
                          <a:cs typeface="Arial"/>
                        </a:rPr>
                        <a:t> </a:t>
                      </a:r>
                      <a:r>
                        <a:rPr sz="1200" dirty="0">
                          <a:latin typeface="Arial"/>
                          <a:cs typeface="Arial"/>
                        </a:rPr>
                        <a:t>bas de</a:t>
                      </a:r>
                      <a:r>
                        <a:rPr sz="1200" spc="-15" dirty="0">
                          <a:latin typeface="Arial"/>
                          <a:cs typeface="Arial"/>
                        </a:rPr>
                        <a:t> </a:t>
                      </a:r>
                      <a:r>
                        <a:rPr sz="1200" spc="-10" dirty="0">
                          <a:latin typeface="Arial"/>
                          <a:cs typeface="Arial"/>
                        </a:rPr>
                        <a:t>pente).</a:t>
                      </a:r>
                      <a:endParaRPr sz="1200">
                        <a:latin typeface="Arial"/>
                        <a:cs typeface="Arial"/>
                      </a:endParaRPr>
                    </a:p>
                    <a:p>
                      <a:pPr marL="68580" marR="62230">
                        <a:lnSpc>
                          <a:spcPts val="1260"/>
                        </a:lnSpc>
                      </a:pPr>
                      <a:r>
                        <a:rPr sz="1200" dirty="0">
                          <a:latin typeface="Arial"/>
                          <a:cs typeface="Arial"/>
                        </a:rPr>
                        <a:t>Signalons</a:t>
                      </a:r>
                      <a:r>
                        <a:rPr sz="1200" spc="20" dirty="0">
                          <a:latin typeface="Arial"/>
                          <a:cs typeface="Arial"/>
                        </a:rPr>
                        <a:t> </a:t>
                      </a:r>
                      <a:r>
                        <a:rPr sz="1200" dirty="0">
                          <a:latin typeface="Arial"/>
                          <a:cs typeface="Arial"/>
                        </a:rPr>
                        <a:t>qu’un</a:t>
                      </a:r>
                      <a:r>
                        <a:rPr sz="1200" spc="20" dirty="0">
                          <a:latin typeface="Arial"/>
                          <a:cs typeface="Arial"/>
                        </a:rPr>
                        <a:t> </a:t>
                      </a:r>
                      <a:r>
                        <a:rPr sz="1200" dirty="0">
                          <a:latin typeface="Arial"/>
                          <a:cs typeface="Arial"/>
                        </a:rPr>
                        <a:t>début</a:t>
                      </a:r>
                      <a:r>
                        <a:rPr sz="1200" spc="2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végétalisation</a:t>
                      </a:r>
                      <a:r>
                        <a:rPr sz="1200" spc="20" dirty="0">
                          <a:latin typeface="Arial"/>
                          <a:cs typeface="Arial"/>
                        </a:rPr>
                        <a:t> </a:t>
                      </a:r>
                      <a:r>
                        <a:rPr sz="1200" dirty="0">
                          <a:latin typeface="Arial"/>
                          <a:cs typeface="Arial"/>
                        </a:rPr>
                        <a:t>avec</a:t>
                      </a:r>
                      <a:r>
                        <a:rPr sz="1200" spc="15" dirty="0">
                          <a:latin typeface="Arial"/>
                          <a:cs typeface="Arial"/>
                        </a:rPr>
                        <a:t> </a:t>
                      </a:r>
                      <a:r>
                        <a:rPr sz="1200" dirty="0">
                          <a:latin typeface="Arial"/>
                          <a:cs typeface="Arial"/>
                        </a:rPr>
                        <a:t>vétiver,</a:t>
                      </a:r>
                      <a:r>
                        <a:rPr sz="1200" spc="15" dirty="0">
                          <a:latin typeface="Arial"/>
                          <a:cs typeface="Arial"/>
                        </a:rPr>
                        <a:t> </a:t>
                      </a:r>
                      <a:r>
                        <a:rPr sz="1200" dirty="0">
                          <a:latin typeface="Arial"/>
                          <a:cs typeface="Arial"/>
                        </a:rPr>
                        <a:t>roseaux</a:t>
                      </a:r>
                      <a:r>
                        <a:rPr sz="1200" spc="25" dirty="0">
                          <a:latin typeface="Arial"/>
                          <a:cs typeface="Arial"/>
                        </a:rPr>
                        <a:t> </a:t>
                      </a:r>
                      <a:r>
                        <a:rPr sz="1200" dirty="0">
                          <a:latin typeface="Arial"/>
                          <a:cs typeface="Arial"/>
                        </a:rPr>
                        <a:t>et</a:t>
                      </a:r>
                      <a:r>
                        <a:rPr sz="1200" spc="25" dirty="0">
                          <a:latin typeface="Arial"/>
                          <a:cs typeface="Arial"/>
                        </a:rPr>
                        <a:t> </a:t>
                      </a:r>
                      <a:r>
                        <a:rPr sz="1200" dirty="0">
                          <a:latin typeface="Arial"/>
                          <a:cs typeface="Arial"/>
                        </a:rPr>
                        <a:t>des</a:t>
                      </a:r>
                      <a:r>
                        <a:rPr sz="1200" spc="15" dirty="0">
                          <a:latin typeface="Arial"/>
                          <a:cs typeface="Arial"/>
                        </a:rPr>
                        <a:t> </a:t>
                      </a:r>
                      <a:r>
                        <a:rPr sz="1200" dirty="0">
                          <a:latin typeface="Arial"/>
                          <a:cs typeface="Arial"/>
                        </a:rPr>
                        <a:t>bois</a:t>
                      </a:r>
                      <a:r>
                        <a:rPr sz="1200" spc="20" dirty="0">
                          <a:latin typeface="Arial"/>
                          <a:cs typeface="Arial"/>
                        </a:rPr>
                        <a:t> </a:t>
                      </a:r>
                      <a:r>
                        <a:rPr sz="1200" spc="-10" dirty="0">
                          <a:latin typeface="Arial"/>
                          <a:cs typeface="Arial"/>
                        </a:rPr>
                        <a:t>repousse </a:t>
                      </a:r>
                      <a:r>
                        <a:rPr sz="1200" dirty="0">
                          <a:latin typeface="Arial"/>
                          <a:cs typeface="Arial"/>
                        </a:rPr>
                        <a:t>a</a:t>
                      </a:r>
                      <a:r>
                        <a:rPr sz="1200" spc="-25" dirty="0">
                          <a:latin typeface="Arial"/>
                          <a:cs typeface="Arial"/>
                        </a:rPr>
                        <a:t> </a:t>
                      </a:r>
                      <a:r>
                        <a:rPr sz="1200" dirty="0">
                          <a:latin typeface="Arial"/>
                          <a:cs typeface="Arial"/>
                        </a:rPr>
                        <a:t>été</a:t>
                      </a:r>
                      <a:r>
                        <a:rPr sz="1200" spc="-30" dirty="0">
                          <a:latin typeface="Arial"/>
                          <a:cs typeface="Arial"/>
                        </a:rPr>
                        <a:t> </a:t>
                      </a:r>
                      <a:r>
                        <a:rPr sz="1200" dirty="0">
                          <a:latin typeface="Arial"/>
                          <a:cs typeface="Arial"/>
                        </a:rPr>
                        <a:t>réalisé</a:t>
                      </a:r>
                      <a:r>
                        <a:rPr sz="1200" spc="-20" dirty="0">
                          <a:latin typeface="Arial"/>
                          <a:cs typeface="Arial"/>
                        </a:rPr>
                        <a:t> </a:t>
                      </a:r>
                      <a:r>
                        <a:rPr sz="1200" dirty="0">
                          <a:latin typeface="Arial"/>
                          <a:cs typeface="Arial"/>
                        </a:rPr>
                        <a:t>par</a:t>
                      </a:r>
                      <a:r>
                        <a:rPr sz="1200" spc="-20" dirty="0">
                          <a:latin typeface="Arial"/>
                          <a:cs typeface="Arial"/>
                        </a:rPr>
                        <a:t> </a:t>
                      </a:r>
                      <a:r>
                        <a:rPr sz="1200" dirty="0">
                          <a:latin typeface="Arial"/>
                          <a:cs typeface="Arial"/>
                        </a:rPr>
                        <a:t>l’équipe</a:t>
                      </a:r>
                      <a:r>
                        <a:rPr sz="1200" spc="-2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SOS</a:t>
                      </a:r>
                      <a:r>
                        <a:rPr sz="1200" spc="-20" dirty="0">
                          <a:latin typeface="Arial"/>
                          <a:cs typeface="Arial"/>
                        </a:rPr>
                        <a:t> ESF.</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194619">
                <a:tc>
                  <a:txBody>
                    <a:bodyPr/>
                    <a:lstStyle/>
                    <a:p>
                      <a:pPr marL="67945" marR="245110">
                        <a:lnSpc>
                          <a:spcPts val="1260"/>
                        </a:lnSpc>
                        <a:spcBef>
                          <a:spcPts val="45"/>
                        </a:spcBef>
                      </a:pPr>
                      <a:r>
                        <a:rPr sz="1200" b="1" spc="-10" dirty="0">
                          <a:latin typeface="Arial"/>
                          <a:cs typeface="Arial"/>
                        </a:rPr>
                        <a:t>Caractéristiques techniques</a:t>
                      </a:r>
                      <a:endParaRPr sz="12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960" algn="just">
                        <a:lnSpc>
                          <a:spcPct val="95900"/>
                        </a:lnSpc>
                        <a:spcBef>
                          <a:spcPts val="10"/>
                        </a:spcBef>
                      </a:pPr>
                      <a:r>
                        <a:rPr sz="1200" dirty="0">
                          <a:latin typeface="Arial"/>
                          <a:cs typeface="Arial"/>
                        </a:rPr>
                        <a:t>En résumé,</a:t>
                      </a:r>
                      <a:r>
                        <a:rPr sz="1200" spc="5" dirty="0">
                          <a:latin typeface="Arial"/>
                          <a:cs typeface="Arial"/>
                        </a:rPr>
                        <a:t> </a:t>
                      </a:r>
                      <a:r>
                        <a:rPr sz="1200" dirty="0">
                          <a:latin typeface="Arial"/>
                          <a:cs typeface="Arial"/>
                        </a:rPr>
                        <a:t>SG3</a:t>
                      </a:r>
                      <a:r>
                        <a:rPr lang="fr-FR" sz="1200" dirty="0">
                          <a:latin typeface="Arial"/>
                          <a:cs typeface="Arial"/>
                        </a:rPr>
                        <a:t>-Carrefour </a:t>
                      </a:r>
                      <a:r>
                        <a:rPr lang="fr-FR" sz="1200" dirty="0" err="1">
                          <a:latin typeface="Arial"/>
                          <a:cs typeface="Arial"/>
                        </a:rPr>
                        <a:t>Clermenceau</a:t>
                      </a:r>
                      <a:r>
                        <a:rPr sz="1200" dirty="0">
                          <a:latin typeface="Arial"/>
                          <a:cs typeface="Arial"/>
                        </a:rPr>
                        <a:t> comporte</a:t>
                      </a:r>
                      <a:r>
                        <a:rPr sz="1200" spc="-10" dirty="0">
                          <a:latin typeface="Arial"/>
                          <a:cs typeface="Arial"/>
                        </a:rPr>
                        <a:t> </a:t>
                      </a:r>
                      <a:r>
                        <a:rPr sz="1200" dirty="0">
                          <a:latin typeface="Arial"/>
                          <a:cs typeface="Arial"/>
                        </a:rPr>
                        <a:t>un</a:t>
                      </a:r>
                      <a:r>
                        <a:rPr sz="1200" spc="-10" dirty="0">
                          <a:latin typeface="Arial"/>
                          <a:cs typeface="Arial"/>
                        </a:rPr>
                        <a:t> </a:t>
                      </a:r>
                      <a:r>
                        <a:rPr sz="1200" dirty="0">
                          <a:latin typeface="Arial"/>
                          <a:cs typeface="Arial"/>
                        </a:rPr>
                        <a:t>seuil</a:t>
                      </a:r>
                      <a:r>
                        <a:rPr sz="1200" spc="-5" dirty="0">
                          <a:latin typeface="Arial"/>
                          <a:cs typeface="Arial"/>
                        </a:rPr>
                        <a:t> </a:t>
                      </a:r>
                      <a:r>
                        <a:rPr sz="1200" dirty="0">
                          <a:latin typeface="Arial"/>
                          <a:cs typeface="Arial"/>
                        </a:rPr>
                        <a:t>gabion,</a:t>
                      </a:r>
                      <a:r>
                        <a:rPr sz="1200" spc="5" dirty="0">
                          <a:latin typeface="Arial"/>
                          <a:cs typeface="Arial"/>
                        </a:rPr>
                        <a:t> </a:t>
                      </a:r>
                      <a:r>
                        <a:rPr sz="1200" dirty="0">
                          <a:latin typeface="Arial"/>
                          <a:cs typeface="Arial"/>
                        </a:rPr>
                        <a:t>un</a:t>
                      </a:r>
                      <a:r>
                        <a:rPr sz="1200" spc="-10" dirty="0">
                          <a:latin typeface="Arial"/>
                          <a:cs typeface="Arial"/>
                        </a:rPr>
                        <a:t> </a:t>
                      </a:r>
                      <a:r>
                        <a:rPr sz="1200" dirty="0">
                          <a:latin typeface="Arial"/>
                          <a:cs typeface="Arial"/>
                        </a:rPr>
                        <a:t>radier</a:t>
                      </a:r>
                      <a:r>
                        <a:rPr sz="1200" spc="5" dirty="0">
                          <a:latin typeface="Arial"/>
                          <a:cs typeface="Arial"/>
                        </a:rPr>
                        <a:t> </a:t>
                      </a:r>
                      <a:r>
                        <a:rPr sz="1200" dirty="0">
                          <a:latin typeface="Arial"/>
                          <a:cs typeface="Arial"/>
                        </a:rPr>
                        <a:t>et</a:t>
                      </a:r>
                      <a:r>
                        <a:rPr sz="1200" spc="5" dirty="0">
                          <a:latin typeface="Arial"/>
                          <a:cs typeface="Arial"/>
                        </a:rPr>
                        <a:t> </a:t>
                      </a:r>
                      <a:r>
                        <a:rPr sz="1200" dirty="0">
                          <a:latin typeface="Arial"/>
                          <a:cs typeface="Arial"/>
                        </a:rPr>
                        <a:t>deux contreforts</a:t>
                      </a:r>
                      <a:r>
                        <a:rPr sz="1200" spc="5" dirty="0">
                          <a:latin typeface="Arial"/>
                          <a:cs typeface="Arial"/>
                        </a:rPr>
                        <a:t> </a:t>
                      </a:r>
                      <a:r>
                        <a:rPr sz="1200" dirty="0">
                          <a:latin typeface="Arial"/>
                          <a:cs typeface="Arial"/>
                        </a:rPr>
                        <a:t>latéraux</a:t>
                      </a:r>
                      <a:r>
                        <a:rPr sz="1200" spc="-10" dirty="0">
                          <a:latin typeface="Arial"/>
                          <a:cs typeface="Arial"/>
                        </a:rPr>
                        <a:t> </a:t>
                      </a:r>
                      <a:r>
                        <a:rPr sz="1200" spc="-25" dirty="0">
                          <a:latin typeface="Arial"/>
                          <a:cs typeface="Arial"/>
                        </a:rPr>
                        <a:t>en </a:t>
                      </a:r>
                      <a:r>
                        <a:rPr sz="1200" dirty="0">
                          <a:latin typeface="Arial"/>
                          <a:cs typeface="Arial"/>
                        </a:rPr>
                        <a:t>gabions.</a:t>
                      </a:r>
                      <a:r>
                        <a:rPr sz="1200" spc="-10" dirty="0">
                          <a:latin typeface="Arial"/>
                          <a:cs typeface="Arial"/>
                        </a:rPr>
                        <a:t> </a:t>
                      </a:r>
                      <a:r>
                        <a:rPr sz="1200" dirty="0">
                          <a:latin typeface="Arial"/>
                          <a:cs typeface="Arial"/>
                        </a:rPr>
                        <a:t>La</a:t>
                      </a:r>
                      <a:r>
                        <a:rPr sz="1200" spc="-20" dirty="0">
                          <a:latin typeface="Arial"/>
                          <a:cs typeface="Arial"/>
                        </a:rPr>
                        <a:t> </a:t>
                      </a:r>
                      <a:r>
                        <a:rPr sz="1200" dirty="0">
                          <a:latin typeface="Arial"/>
                          <a:cs typeface="Arial"/>
                        </a:rPr>
                        <a:t>partie</a:t>
                      </a:r>
                      <a:r>
                        <a:rPr sz="1200" spc="-20" dirty="0">
                          <a:latin typeface="Arial"/>
                          <a:cs typeface="Arial"/>
                        </a:rPr>
                        <a:t> </a:t>
                      </a:r>
                      <a:r>
                        <a:rPr sz="1200" dirty="0">
                          <a:latin typeface="Arial"/>
                          <a:cs typeface="Arial"/>
                        </a:rPr>
                        <a:t>supérieure</a:t>
                      </a:r>
                      <a:r>
                        <a:rPr sz="1200" spc="-2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l’ouvrage</a:t>
                      </a:r>
                      <a:r>
                        <a:rPr sz="1200" spc="-20" dirty="0">
                          <a:latin typeface="Arial"/>
                          <a:cs typeface="Arial"/>
                        </a:rPr>
                        <a:t> </a:t>
                      </a:r>
                      <a:r>
                        <a:rPr sz="1200" dirty="0">
                          <a:latin typeface="Arial"/>
                          <a:cs typeface="Arial"/>
                        </a:rPr>
                        <a:t>est</a:t>
                      </a:r>
                      <a:r>
                        <a:rPr sz="1200" spc="-15" dirty="0">
                          <a:latin typeface="Arial"/>
                          <a:cs typeface="Arial"/>
                        </a:rPr>
                        <a:t> </a:t>
                      </a:r>
                      <a:r>
                        <a:rPr sz="1200" dirty="0">
                          <a:latin typeface="Arial"/>
                          <a:cs typeface="Arial"/>
                        </a:rPr>
                        <a:t>recouverte</a:t>
                      </a:r>
                      <a:r>
                        <a:rPr sz="1200" spc="-20" dirty="0">
                          <a:latin typeface="Arial"/>
                          <a:cs typeface="Arial"/>
                        </a:rPr>
                        <a:t> </a:t>
                      </a:r>
                      <a:r>
                        <a:rPr sz="1200" dirty="0">
                          <a:latin typeface="Arial"/>
                          <a:cs typeface="Arial"/>
                        </a:rPr>
                        <a:t>d’une</a:t>
                      </a:r>
                      <a:r>
                        <a:rPr sz="1200" spc="-20" dirty="0">
                          <a:latin typeface="Arial"/>
                          <a:cs typeface="Arial"/>
                        </a:rPr>
                        <a:t> </a:t>
                      </a:r>
                      <a:r>
                        <a:rPr sz="1200" dirty="0">
                          <a:latin typeface="Arial"/>
                          <a:cs typeface="Arial"/>
                        </a:rPr>
                        <a:t>chape</a:t>
                      </a:r>
                      <a:r>
                        <a:rPr sz="1200" spc="-20" dirty="0">
                          <a:latin typeface="Arial"/>
                          <a:cs typeface="Arial"/>
                        </a:rPr>
                        <a:t> </a:t>
                      </a:r>
                      <a:r>
                        <a:rPr sz="1200" dirty="0">
                          <a:latin typeface="Arial"/>
                          <a:cs typeface="Arial"/>
                        </a:rPr>
                        <a:t>en</a:t>
                      </a:r>
                      <a:r>
                        <a:rPr sz="1200" spc="-15" dirty="0">
                          <a:latin typeface="Arial"/>
                          <a:cs typeface="Arial"/>
                        </a:rPr>
                        <a:t> </a:t>
                      </a:r>
                      <a:r>
                        <a:rPr sz="1200" dirty="0">
                          <a:latin typeface="Arial"/>
                          <a:cs typeface="Arial"/>
                        </a:rPr>
                        <a:t>béton</a:t>
                      </a:r>
                      <a:r>
                        <a:rPr sz="1200" spc="-20" dirty="0">
                          <a:latin typeface="Arial"/>
                          <a:cs typeface="Arial"/>
                        </a:rPr>
                        <a:t> </a:t>
                      </a:r>
                      <a:r>
                        <a:rPr sz="1200" dirty="0">
                          <a:latin typeface="Arial"/>
                          <a:cs typeface="Arial"/>
                        </a:rPr>
                        <a:t>et</a:t>
                      </a:r>
                      <a:r>
                        <a:rPr sz="1200" spc="-15" dirty="0">
                          <a:latin typeface="Arial"/>
                          <a:cs typeface="Arial"/>
                        </a:rPr>
                        <a:t> </a:t>
                      </a:r>
                      <a:r>
                        <a:rPr sz="1200" spc="-25" dirty="0">
                          <a:latin typeface="Arial"/>
                          <a:cs typeface="Arial"/>
                        </a:rPr>
                        <a:t>la </a:t>
                      </a:r>
                      <a:r>
                        <a:rPr sz="1200" dirty="0">
                          <a:latin typeface="Arial"/>
                          <a:cs typeface="Arial"/>
                        </a:rPr>
                        <a:t>face</a:t>
                      </a:r>
                      <a:r>
                        <a:rPr sz="1200" spc="-20" dirty="0">
                          <a:latin typeface="Arial"/>
                          <a:cs typeface="Arial"/>
                        </a:rPr>
                        <a:t> </a:t>
                      </a:r>
                      <a:r>
                        <a:rPr sz="1200" dirty="0">
                          <a:latin typeface="Arial"/>
                          <a:cs typeface="Arial"/>
                        </a:rPr>
                        <a:t>amont</a:t>
                      </a:r>
                      <a:r>
                        <a:rPr sz="1200" spc="-2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seuil</a:t>
                      </a:r>
                      <a:r>
                        <a:rPr sz="1200" spc="-15"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partiellement</a:t>
                      </a:r>
                      <a:r>
                        <a:rPr sz="1200" spc="-20" dirty="0">
                          <a:latin typeface="Arial"/>
                          <a:cs typeface="Arial"/>
                        </a:rPr>
                        <a:t> </a:t>
                      </a:r>
                      <a:r>
                        <a:rPr sz="1200" dirty="0">
                          <a:latin typeface="Arial"/>
                          <a:cs typeface="Arial"/>
                        </a:rPr>
                        <a:t>crépie</a:t>
                      </a:r>
                      <a:r>
                        <a:rPr sz="1200" spc="-30" dirty="0">
                          <a:latin typeface="Arial"/>
                          <a:cs typeface="Arial"/>
                        </a:rPr>
                        <a:t> </a:t>
                      </a:r>
                      <a:r>
                        <a:rPr sz="1200" dirty="0">
                          <a:latin typeface="Arial"/>
                          <a:cs typeface="Arial"/>
                        </a:rPr>
                        <a:t>dans</a:t>
                      </a:r>
                      <a:r>
                        <a:rPr sz="1200" spc="-25" dirty="0">
                          <a:latin typeface="Arial"/>
                          <a:cs typeface="Arial"/>
                        </a:rPr>
                        <a:t> </a:t>
                      </a:r>
                      <a:r>
                        <a:rPr sz="1200" dirty="0">
                          <a:latin typeface="Arial"/>
                          <a:cs typeface="Arial"/>
                        </a:rPr>
                        <a:t>sa</a:t>
                      </a:r>
                      <a:r>
                        <a:rPr sz="1200" spc="-20" dirty="0">
                          <a:latin typeface="Arial"/>
                          <a:cs typeface="Arial"/>
                        </a:rPr>
                        <a:t> </a:t>
                      </a:r>
                      <a:r>
                        <a:rPr sz="1200" dirty="0">
                          <a:latin typeface="Arial"/>
                          <a:cs typeface="Arial"/>
                        </a:rPr>
                        <a:t>partie</a:t>
                      </a:r>
                      <a:r>
                        <a:rPr sz="1200" spc="-15" dirty="0">
                          <a:latin typeface="Arial"/>
                          <a:cs typeface="Arial"/>
                        </a:rPr>
                        <a:t> </a:t>
                      </a:r>
                      <a:r>
                        <a:rPr sz="1200" spc="-10" dirty="0" err="1">
                          <a:latin typeface="Arial"/>
                          <a:cs typeface="Arial"/>
                        </a:rPr>
                        <a:t>inférieure</a:t>
                      </a:r>
                      <a:r>
                        <a:rPr sz="1200" spc="-10" dirty="0">
                          <a:latin typeface="Arial"/>
                          <a:cs typeface="Arial"/>
                        </a:rPr>
                        <a:t>.</a:t>
                      </a:r>
                      <a:endParaRPr lang="fr-FR" sz="1200" spc="-10" dirty="0">
                        <a:latin typeface="Arial"/>
                        <a:cs typeface="Arial"/>
                      </a:endParaRPr>
                    </a:p>
                    <a:p>
                      <a:pPr marL="68580" marR="60960" algn="just">
                        <a:lnSpc>
                          <a:spcPct val="95900"/>
                        </a:lnSpc>
                        <a:spcBef>
                          <a:spcPts val="10"/>
                        </a:spcBef>
                      </a:pPr>
                      <a:endParaRPr sz="1200" dirty="0">
                        <a:latin typeface="Arial"/>
                        <a:cs typeface="Arial"/>
                      </a:endParaRPr>
                    </a:p>
                    <a:p>
                      <a:pPr marL="526415" indent="-229235" algn="just">
                        <a:lnSpc>
                          <a:spcPts val="1285"/>
                        </a:lnSpc>
                        <a:buFont typeface="Calibri"/>
                        <a:buChar char="-"/>
                        <a:tabLst>
                          <a:tab pos="526415" algn="l"/>
                        </a:tabLst>
                      </a:pPr>
                      <a:r>
                        <a:rPr sz="1200" b="1" dirty="0">
                          <a:latin typeface="Arial"/>
                          <a:cs typeface="Arial"/>
                        </a:rPr>
                        <a:t>Un</a:t>
                      </a:r>
                      <a:r>
                        <a:rPr sz="1200" b="1" spc="-15" dirty="0">
                          <a:latin typeface="Arial"/>
                          <a:cs typeface="Arial"/>
                        </a:rPr>
                        <a:t> </a:t>
                      </a:r>
                      <a:r>
                        <a:rPr sz="1200" b="1" dirty="0">
                          <a:latin typeface="Arial"/>
                          <a:cs typeface="Arial"/>
                        </a:rPr>
                        <a:t>seuil</a:t>
                      </a:r>
                      <a:r>
                        <a:rPr sz="1200" b="1" spc="-15" dirty="0">
                          <a:latin typeface="Arial"/>
                          <a:cs typeface="Arial"/>
                        </a:rPr>
                        <a:t> </a:t>
                      </a:r>
                      <a:r>
                        <a:rPr sz="1200" b="1" dirty="0">
                          <a:latin typeface="Arial"/>
                          <a:cs typeface="Arial"/>
                        </a:rPr>
                        <a:t>en</a:t>
                      </a:r>
                      <a:r>
                        <a:rPr sz="1200" b="1" spc="-25" dirty="0">
                          <a:latin typeface="Arial"/>
                          <a:cs typeface="Arial"/>
                        </a:rPr>
                        <a:t> </a:t>
                      </a:r>
                      <a:r>
                        <a:rPr sz="1200" b="1" dirty="0">
                          <a:latin typeface="Arial"/>
                          <a:cs typeface="Arial"/>
                        </a:rPr>
                        <a:t>gabions</a:t>
                      </a:r>
                      <a:r>
                        <a:rPr sz="1200" b="1" spc="-20" dirty="0">
                          <a:latin typeface="Arial"/>
                          <a:cs typeface="Arial"/>
                        </a:rPr>
                        <a:t> </a:t>
                      </a:r>
                      <a:r>
                        <a:rPr sz="1200" b="1" spc="-50" dirty="0">
                          <a:latin typeface="Arial"/>
                          <a:cs typeface="Arial"/>
                        </a:rPr>
                        <a:t>:</a:t>
                      </a:r>
                      <a:endParaRPr sz="1200" dirty="0">
                        <a:latin typeface="Arial"/>
                        <a:cs typeface="Arial"/>
                      </a:endParaRPr>
                    </a:p>
                    <a:p>
                      <a:pPr marL="525780" marR="60960" algn="just">
                        <a:lnSpc>
                          <a:spcPct val="103699"/>
                        </a:lnSpc>
                      </a:pPr>
                      <a:r>
                        <a:rPr sz="1200" dirty="0">
                          <a:latin typeface="Arial"/>
                          <a:cs typeface="Arial"/>
                        </a:rPr>
                        <a:t>ₒ</a:t>
                      </a:r>
                      <a:r>
                        <a:rPr sz="1200" spc="135" dirty="0">
                          <a:latin typeface="Arial"/>
                          <a:cs typeface="Arial"/>
                        </a:rPr>
                        <a:t> </a:t>
                      </a:r>
                      <a:r>
                        <a:rPr sz="1200" dirty="0">
                          <a:latin typeface="Arial"/>
                          <a:cs typeface="Arial"/>
                        </a:rPr>
                        <a:t>Longueur</a:t>
                      </a:r>
                      <a:r>
                        <a:rPr sz="1200" spc="130" dirty="0">
                          <a:latin typeface="Arial"/>
                          <a:cs typeface="Arial"/>
                        </a:rPr>
                        <a:t> </a:t>
                      </a:r>
                      <a:r>
                        <a:rPr sz="1200" dirty="0">
                          <a:latin typeface="Arial"/>
                          <a:cs typeface="Arial"/>
                        </a:rPr>
                        <a:t>totale</a:t>
                      </a:r>
                      <a:r>
                        <a:rPr sz="1200" spc="130" dirty="0">
                          <a:latin typeface="Arial"/>
                          <a:cs typeface="Arial"/>
                        </a:rPr>
                        <a:t> </a:t>
                      </a:r>
                      <a:r>
                        <a:rPr sz="1200" dirty="0">
                          <a:latin typeface="Arial"/>
                          <a:cs typeface="Arial"/>
                        </a:rPr>
                        <a:t>L1</a:t>
                      </a:r>
                      <a:r>
                        <a:rPr sz="1200" spc="130" dirty="0">
                          <a:latin typeface="Arial"/>
                          <a:cs typeface="Arial"/>
                        </a:rPr>
                        <a:t> </a:t>
                      </a:r>
                      <a:r>
                        <a:rPr sz="1200" dirty="0">
                          <a:latin typeface="Arial"/>
                          <a:cs typeface="Arial"/>
                        </a:rPr>
                        <a:t>=</a:t>
                      </a:r>
                      <a:r>
                        <a:rPr sz="1200" spc="125" dirty="0">
                          <a:latin typeface="Arial"/>
                          <a:cs typeface="Arial"/>
                        </a:rPr>
                        <a:t> </a:t>
                      </a:r>
                      <a:r>
                        <a:rPr sz="1200" dirty="0">
                          <a:latin typeface="Arial"/>
                          <a:cs typeface="Arial"/>
                        </a:rPr>
                        <a:t>17,00m,</a:t>
                      </a:r>
                      <a:r>
                        <a:rPr sz="1200" spc="140" dirty="0">
                          <a:latin typeface="Arial"/>
                          <a:cs typeface="Arial"/>
                        </a:rPr>
                        <a:t> </a:t>
                      </a:r>
                      <a:r>
                        <a:rPr sz="1200" dirty="0">
                          <a:latin typeface="Arial"/>
                          <a:cs typeface="Arial"/>
                        </a:rPr>
                        <a:t>longueur</a:t>
                      </a:r>
                      <a:r>
                        <a:rPr sz="1200" spc="135" dirty="0">
                          <a:latin typeface="Arial"/>
                          <a:cs typeface="Arial"/>
                        </a:rPr>
                        <a:t> </a:t>
                      </a:r>
                      <a:r>
                        <a:rPr sz="1200" dirty="0">
                          <a:latin typeface="Arial"/>
                          <a:cs typeface="Arial"/>
                        </a:rPr>
                        <a:t>du</a:t>
                      </a:r>
                      <a:r>
                        <a:rPr sz="1200" spc="130" dirty="0">
                          <a:latin typeface="Arial"/>
                          <a:cs typeface="Arial"/>
                        </a:rPr>
                        <a:t> </a:t>
                      </a:r>
                      <a:r>
                        <a:rPr sz="1200" dirty="0">
                          <a:latin typeface="Arial"/>
                          <a:cs typeface="Arial"/>
                        </a:rPr>
                        <a:t>déversoir</a:t>
                      </a:r>
                      <a:r>
                        <a:rPr sz="1200" spc="135" dirty="0">
                          <a:latin typeface="Arial"/>
                          <a:cs typeface="Arial"/>
                        </a:rPr>
                        <a:t> </a:t>
                      </a:r>
                      <a:r>
                        <a:rPr sz="1200" dirty="0">
                          <a:latin typeface="Arial"/>
                          <a:cs typeface="Arial"/>
                        </a:rPr>
                        <a:t>entre</a:t>
                      </a:r>
                      <a:r>
                        <a:rPr sz="1200" spc="130" dirty="0">
                          <a:latin typeface="Arial"/>
                          <a:cs typeface="Arial"/>
                        </a:rPr>
                        <a:t> </a:t>
                      </a:r>
                      <a:r>
                        <a:rPr sz="1200" dirty="0">
                          <a:latin typeface="Arial"/>
                          <a:cs typeface="Arial"/>
                        </a:rPr>
                        <a:t>les</a:t>
                      </a:r>
                      <a:r>
                        <a:rPr sz="1200" spc="130" dirty="0">
                          <a:latin typeface="Arial"/>
                          <a:cs typeface="Arial"/>
                        </a:rPr>
                        <a:t> </a:t>
                      </a:r>
                      <a:r>
                        <a:rPr sz="1200" dirty="0">
                          <a:latin typeface="Arial"/>
                          <a:cs typeface="Arial"/>
                        </a:rPr>
                        <a:t>ailes L2</a:t>
                      </a:r>
                      <a:r>
                        <a:rPr sz="1200" spc="125" dirty="0">
                          <a:latin typeface="Arial"/>
                          <a:cs typeface="Arial"/>
                        </a:rPr>
                        <a:t> </a:t>
                      </a:r>
                      <a:r>
                        <a:rPr sz="1200" spc="-50" dirty="0">
                          <a:latin typeface="Arial"/>
                          <a:cs typeface="Arial"/>
                        </a:rPr>
                        <a:t>= </a:t>
                      </a:r>
                      <a:r>
                        <a:rPr sz="1200" dirty="0">
                          <a:latin typeface="Arial"/>
                          <a:cs typeface="Arial"/>
                        </a:rPr>
                        <a:t>2,50</a:t>
                      </a:r>
                      <a:r>
                        <a:rPr sz="1200" spc="235" dirty="0">
                          <a:latin typeface="Arial"/>
                          <a:cs typeface="Arial"/>
                        </a:rPr>
                        <a:t> </a:t>
                      </a:r>
                      <a:r>
                        <a:rPr sz="1200" dirty="0">
                          <a:latin typeface="Arial"/>
                          <a:cs typeface="Arial"/>
                        </a:rPr>
                        <a:t>m,</a:t>
                      </a:r>
                      <a:r>
                        <a:rPr sz="1200" spc="245" dirty="0">
                          <a:latin typeface="Arial"/>
                          <a:cs typeface="Arial"/>
                        </a:rPr>
                        <a:t> </a:t>
                      </a:r>
                      <a:r>
                        <a:rPr sz="1200" dirty="0">
                          <a:latin typeface="Arial"/>
                          <a:cs typeface="Arial"/>
                        </a:rPr>
                        <a:t>épaisseur</a:t>
                      </a:r>
                      <a:r>
                        <a:rPr sz="1200" spc="254" dirty="0">
                          <a:latin typeface="Arial"/>
                          <a:cs typeface="Arial"/>
                        </a:rPr>
                        <a:t> </a:t>
                      </a:r>
                      <a:r>
                        <a:rPr sz="1200" dirty="0">
                          <a:latin typeface="Arial"/>
                          <a:cs typeface="Arial"/>
                        </a:rPr>
                        <a:t>du</a:t>
                      </a:r>
                      <a:r>
                        <a:rPr sz="1200" spc="240" dirty="0">
                          <a:latin typeface="Arial"/>
                          <a:cs typeface="Arial"/>
                        </a:rPr>
                        <a:t> </a:t>
                      </a:r>
                      <a:r>
                        <a:rPr sz="1200" dirty="0">
                          <a:latin typeface="Arial"/>
                          <a:cs typeface="Arial"/>
                        </a:rPr>
                        <a:t>seuil</a:t>
                      </a:r>
                      <a:r>
                        <a:rPr sz="1200" spc="245" dirty="0">
                          <a:latin typeface="Arial"/>
                          <a:cs typeface="Arial"/>
                        </a:rPr>
                        <a:t> </a:t>
                      </a:r>
                      <a:r>
                        <a:rPr sz="1200" dirty="0">
                          <a:latin typeface="Arial"/>
                          <a:cs typeface="Arial"/>
                        </a:rPr>
                        <a:t>B=b=</a:t>
                      </a:r>
                      <a:r>
                        <a:rPr sz="1200" spc="250" dirty="0">
                          <a:latin typeface="Arial"/>
                          <a:cs typeface="Arial"/>
                        </a:rPr>
                        <a:t> </a:t>
                      </a:r>
                      <a:r>
                        <a:rPr sz="1200" dirty="0">
                          <a:latin typeface="Arial"/>
                          <a:cs typeface="Arial"/>
                        </a:rPr>
                        <a:t>1,00m,</a:t>
                      </a:r>
                      <a:r>
                        <a:rPr sz="1200" spc="245" dirty="0">
                          <a:latin typeface="Arial"/>
                          <a:cs typeface="Arial"/>
                        </a:rPr>
                        <a:t> </a:t>
                      </a:r>
                      <a:r>
                        <a:rPr sz="1200" dirty="0">
                          <a:latin typeface="Arial"/>
                          <a:cs typeface="Arial"/>
                        </a:rPr>
                        <a:t>épaisseur</a:t>
                      </a:r>
                      <a:r>
                        <a:rPr sz="1200" spc="250" dirty="0">
                          <a:latin typeface="Arial"/>
                          <a:cs typeface="Arial"/>
                        </a:rPr>
                        <a:t> </a:t>
                      </a:r>
                      <a:r>
                        <a:rPr sz="1200" dirty="0">
                          <a:latin typeface="Arial"/>
                          <a:cs typeface="Arial"/>
                        </a:rPr>
                        <a:t>du</a:t>
                      </a:r>
                      <a:r>
                        <a:rPr sz="1200" spc="235" dirty="0">
                          <a:latin typeface="Arial"/>
                          <a:cs typeface="Arial"/>
                        </a:rPr>
                        <a:t> </a:t>
                      </a:r>
                      <a:r>
                        <a:rPr sz="1200" dirty="0">
                          <a:latin typeface="Arial"/>
                          <a:cs typeface="Arial"/>
                        </a:rPr>
                        <a:t>béton</a:t>
                      </a:r>
                      <a:r>
                        <a:rPr sz="1200" spc="254" dirty="0">
                          <a:latin typeface="Arial"/>
                          <a:cs typeface="Arial"/>
                        </a:rPr>
                        <a:t> </a:t>
                      </a:r>
                      <a:r>
                        <a:rPr sz="1200" dirty="0">
                          <a:latin typeface="Arial"/>
                          <a:cs typeface="Arial"/>
                        </a:rPr>
                        <a:t>de</a:t>
                      </a:r>
                      <a:r>
                        <a:rPr sz="1200" spc="240" dirty="0">
                          <a:latin typeface="Arial"/>
                          <a:cs typeface="Arial"/>
                        </a:rPr>
                        <a:t> </a:t>
                      </a:r>
                      <a:r>
                        <a:rPr sz="1200" spc="-10" dirty="0">
                          <a:latin typeface="Arial"/>
                          <a:cs typeface="Arial"/>
                        </a:rPr>
                        <a:t>surface </a:t>
                      </a:r>
                      <a:r>
                        <a:rPr sz="1200" dirty="0">
                          <a:latin typeface="Arial"/>
                          <a:cs typeface="Arial"/>
                        </a:rPr>
                        <a:t>(chape)</a:t>
                      </a:r>
                      <a:r>
                        <a:rPr sz="1200" spc="-15" dirty="0">
                          <a:latin typeface="Arial"/>
                          <a:cs typeface="Arial"/>
                        </a:rPr>
                        <a:t> </a:t>
                      </a:r>
                      <a:r>
                        <a:rPr sz="1200" dirty="0">
                          <a:latin typeface="Arial"/>
                          <a:cs typeface="Arial"/>
                        </a:rPr>
                        <a:t>=</a:t>
                      </a:r>
                      <a:r>
                        <a:rPr sz="1200" spc="-10" dirty="0">
                          <a:latin typeface="Arial"/>
                          <a:cs typeface="Arial"/>
                        </a:rPr>
                        <a:t> 0,15m</a:t>
                      </a:r>
                      <a:endParaRPr sz="1200" dirty="0">
                        <a:latin typeface="Arial"/>
                        <a:cs typeface="Arial"/>
                      </a:endParaRPr>
                    </a:p>
                    <a:p>
                      <a:pPr marL="525780" marR="59690" indent="-229235" algn="just">
                        <a:lnSpc>
                          <a:spcPct val="103600"/>
                        </a:lnSpc>
                        <a:buFont typeface="Calibri"/>
                        <a:buChar char="-"/>
                        <a:tabLst>
                          <a:tab pos="525780" algn="l"/>
                        </a:tabLst>
                      </a:pPr>
                      <a:r>
                        <a:rPr sz="1200" b="1" dirty="0">
                          <a:latin typeface="Arial"/>
                          <a:cs typeface="Arial"/>
                        </a:rPr>
                        <a:t>Un</a:t>
                      </a:r>
                      <a:r>
                        <a:rPr sz="1200" b="1" spc="195" dirty="0">
                          <a:latin typeface="Arial"/>
                          <a:cs typeface="Arial"/>
                        </a:rPr>
                        <a:t> </a:t>
                      </a:r>
                      <a:r>
                        <a:rPr sz="1200" b="1" dirty="0">
                          <a:latin typeface="Arial"/>
                          <a:cs typeface="Arial"/>
                        </a:rPr>
                        <a:t>radier</a:t>
                      </a:r>
                      <a:r>
                        <a:rPr sz="1200" b="1" spc="204" dirty="0">
                          <a:latin typeface="Arial"/>
                          <a:cs typeface="Arial"/>
                        </a:rPr>
                        <a:t> </a:t>
                      </a:r>
                      <a:r>
                        <a:rPr sz="1200" dirty="0">
                          <a:latin typeface="Arial"/>
                          <a:cs typeface="Arial"/>
                        </a:rPr>
                        <a:t>en</a:t>
                      </a:r>
                      <a:r>
                        <a:rPr sz="1200" spc="185" dirty="0">
                          <a:latin typeface="Arial"/>
                          <a:cs typeface="Arial"/>
                        </a:rPr>
                        <a:t> </a:t>
                      </a:r>
                      <a:r>
                        <a:rPr sz="1200" dirty="0">
                          <a:latin typeface="Arial"/>
                          <a:cs typeface="Arial"/>
                        </a:rPr>
                        <a:t>aval,</a:t>
                      </a:r>
                      <a:r>
                        <a:rPr sz="1200" spc="204" dirty="0">
                          <a:latin typeface="Arial"/>
                          <a:cs typeface="Arial"/>
                        </a:rPr>
                        <a:t> </a:t>
                      </a:r>
                      <a:r>
                        <a:rPr sz="1200" dirty="0">
                          <a:latin typeface="Arial"/>
                          <a:cs typeface="Arial"/>
                        </a:rPr>
                        <a:t>de</a:t>
                      </a:r>
                      <a:r>
                        <a:rPr sz="1200" spc="190" dirty="0">
                          <a:latin typeface="Arial"/>
                          <a:cs typeface="Arial"/>
                        </a:rPr>
                        <a:t> </a:t>
                      </a:r>
                      <a:r>
                        <a:rPr sz="1200" dirty="0">
                          <a:latin typeface="Arial"/>
                          <a:cs typeface="Arial"/>
                        </a:rPr>
                        <a:t>dimensions :</a:t>
                      </a:r>
                      <a:r>
                        <a:rPr sz="1200" spc="195" dirty="0">
                          <a:latin typeface="Arial"/>
                          <a:cs typeface="Arial"/>
                        </a:rPr>
                        <a:t> </a:t>
                      </a:r>
                      <a:r>
                        <a:rPr sz="1200" dirty="0">
                          <a:latin typeface="Arial"/>
                          <a:cs typeface="Arial"/>
                        </a:rPr>
                        <a:t>Lr1</a:t>
                      </a:r>
                      <a:r>
                        <a:rPr sz="1200" spc="185" dirty="0">
                          <a:latin typeface="Arial"/>
                          <a:cs typeface="Arial"/>
                        </a:rPr>
                        <a:t> </a:t>
                      </a:r>
                      <a:r>
                        <a:rPr sz="1200" dirty="0">
                          <a:latin typeface="Arial"/>
                          <a:cs typeface="Arial"/>
                        </a:rPr>
                        <a:t>=5,00</a:t>
                      </a:r>
                      <a:r>
                        <a:rPr sz="1200" spc="185" dirty="0">
                          <a:latin typeface="Arial"/>
                          <a:cs typeface="Arial"/>
                        </a:rPr>
                        <a:t> </a:t>
                      </a:r>
                      <a:r>
                        <a:rPr sz="1200" dirty="0">
                          <a:latin typeface="Arial"/>
                          <a:cs typeface="Arial"/>
                        </a:rPr>
                        <a:t>m</a:t>
                      </a:r>
                      <a:r>
                        <a:rPr sz="1200" spc="200" dirty="0">
                          <a:latin typeface="Arial"/>
                          <a:cs typeface="Arial"/>
                        </a:rPr>
                        <a:t> </a:t>
                      </a:r>
                      <a:r>
                        <a:rPr sz="1200" dirty="0">
                          <a:latin typeface="Arial"/>
                          <a:cs typeface="Arial"/>
                        </a:rPr>
                        <a:t>et</a:t>
                      </a:r>
                      <a:r>
                        <a:rPr sz="1200" spc="195" dirty="0">
                          <a:latin typeface="Arial"/>
                          <a:cs typeface="Arial"/>
                        </a:rPr>
                        <a:t> </a:t>
                      </a:r>
                      <a:r>
                        <a:rPr sz="1200" dirty="0">
                          <a:latin typeface="Arial"/>
                          <a:cs typeface="Arial"/>
                        </a:rPr>
                        <a:t>Lr2</a:t>
                      </a:r>
                      <a:r>
                        <a:rPr sz="1200" spc="185" dirty="0">
                          <a:latin typeface="Arial"/>
                          <a:cs typeface="Arial"/>
                        </a:rPr>
                        <a:t> </a:t>
                      </a:r>
                      <a:r>
                        <a:rPr sz="1200" dirty="0">
                          <a:latin typeface="Arial"/>
                          <a:cs typeface="Arial"/>
                        </a:rPr>
                        <a:t>=4,00</a:t>
                      </a:r>
                      <a:r>
                        <a:rPr sz="1200" spc="180" dirty="0">
                          <a:latin typeface="Arial"/>
                          <a:cs typeface="Arial"/>
                        </a:rPr>
                        <a:t> </a:t>
                      </a:r>
                      <a:r>
                        <a:rPr sz="1200" dirty="0">
                          <a:latin typeface="Arial"/>
                          <a:cs typeface="Arial"/>
                        </a:rPr>
                        <a:t>m,</a:t>
                      </a:r>
                      <a:r>
                        <a:rPr sz="1200" spc="210" dirty="0">
                          <a:latin typeface="Arial"/>
                          <a:cs typeface="Arial"/>
                        </a:rPr>
                        <a:t> </a:t>
                      </a:r>
                      <a:r>
                        <a:rPr sz="1200" dirty="0">
                          <a:latin typeface="Arial"/>
                          <a:cs typeface="Arial"/>
                        </a:rPr>
                        <a:t>avec</a:t>
                      </a:r>
                      <a:r>
                        <a:rPr sz="1200" spc="185" dirty="0">
                          <a:latin typeface="Arial"/>
                          <a:cs typeface="Arial"/>
                        </a:rPr>
                        <a:t> </a:t>
                      </a:r>
                      <a:r>
                        <a:rPr sz="1200" spc="-50" dirty="0">
                          <a:latin typeface="Arial"/>
                          <a:cs typeface="Arial"/>
                        </a:rPr>
                        <a:t>2 </a:t>
                      </a:r>
                      <a:r>
                        <a:rPr sz="1200" dirty="0">
                          <a:latin typeface="Arial"/>
                          <a:cs typeface="Arial"/>
                        </a:rPr>
                        <a:t>contreforts</a:t>
                      </a:r>
                      <a:r>
                        <a:rPr sz="1200" spc="90" dirty="0">
                          <a:latin typeface="Arial"/>
                          <a:cs typeface="Arial"/>
                        </a:rPr>
                        <a:t> </a:t>
                      </a:r>
                      <a:r>
                        <a:rPr sz="1200" dirty="0">
                          <a:latin typeface="Arial"/>
                          <a:cs typeface="Arial"/>
                        </a:rPr>
                        <a:t>latéraux</a:t>
                      </a:r>
                      <a:r>
                        <a:rPr sz="1200" spc="95" dirty="0">
                          <a:latin typeface="Arial"/>
                          <a:cs typeface="Arial"/>
                        </a:rPr>
                        <a:t> </a:t>
                      </a:r>
                      <a:r>
                        <a:rPr sz="1200" dirty="0">
                          <a:latin typeface="Arial"/>
                          <a:cs typeface="Arial"/>
                        </a:rPr>
                        <a:t>en</a:t>
                      </a:r>
                      <a:r>
                        <a:rPr sz="1200" spc="100" dirty="0">
                          <a:latin typeface="Arial"/>
                          <a:cs typeface="Arial"/>
                        </a:rPr>
                        <a:t> </a:t>
                      </a:r>
                      <a:r>
                        <a:rPr sz="1200" dirty="0">
                          <a:latin typeface="Arial"/>
                          <a:cs typeface="Arial"/>
                        </a:rPr>
                        <a:t>gabions</a:t>
                      </a:r>
                      <a:r>
                        <a:rPr sz="1200" spc="105" dirty="0">
                          <a:latin typeface="Arial"/>
                          <a:cs typeface="Arial"/>
                        </a:rPr>
                        <a:t> </a:t>
                      </a:r>
                      <a:r>
                        <a:rPr sz="1200" dirty="0">
                          <a:latin typeface="Arial"/>
                          <a:cs typeface="Arial"/>
                        </a:rPr>
                        <a:t>de</a:t>
                      </a:r>
                      <a:r>
                        <a:rPr sz="1200" spc="90" dirty="0">
                          <a:latin typeface="Arial"/>
                          <a:cs typeface="Arial"/>
                        </a:rPr>
                        <a:t> </a:t>
                      </a:r>
                      <a:r>
                        <a:rPr sz="1200" dirty="0">
                          <a:latin typeface="Arial"/>
                          <a:cs typeface="Arial"/>
                        </a:rPr>
                        <a:t>4X1X1m,</a:t>
                      </a:r>
                      <a:r>
                        <a:rPr sz="1200" spc="110" dirty="0">
                          <a:latin typeface="Arial"/>
                          <a:cs typeface="Arial"/>
                        </a:rPr>
                        <a:t> </a:t>
                      </a:r>
                      <a:r>
                        <a:rPr sz="1200" dirty="0">
                          <a:latin typeface="Arial"/>
                          <a:cs typeface="Arial"/>
                        </a:rPr>
                        <a:t>hauteur</a:t>
                      </a:r>
                      <a:r>
                        <a:rPr sz="1200" spc="95" dirty="0">
                          <a:latin typeface="Arial"/>
                          <a:cs typeface="Arial"/>
                        </a:rPr>
                        <a:t> </a:t>
                      </a:r>
                      <a:r>
                        <a:rPr sz="1200" dirty="0">
                          <a:latin typeface="Arial"/>
                          <a:cs typeface="Arial"/>
                        </a:rPr>
                        <a:t>hors</a:t>
                      </a:r>
                      <a:r>
                        <a:rPr sz="1200" spc="90" dirty="0">
                          <a:latin typeface="Arial"/>
                          <a:cs typeface="Arial"/>
                        </a:rPr>
                        <a:t> </a:t>
                      </a:r>
                      <a:r>
                        <a:rPr sz="1200" dirty="0">
                          <a:latin typeface="Arial"/>
                          <a:cs typeface="Arial"/>
                        </a:rPr>
                        <a:t>sol</a:t>
                      </a:r>
                      <a:r>
                        <a:rPr sz="1200" spc="95" dirty="0">
                          <a:latin typeface="Arial"/>
                          <a:cs typeface="Arial"/>
                        </a:rPr>
                        <a:t> </a:t>
                      </a:r>
                      <a:r>
                        <a:rPr sz="1200" dirty="0">
                          <a:latin typeface="Arial"/>
                          <a:cs typeface="Arial"/>
                        </a:rPr>
                        <a:t>Hm</a:t>
                      </a:r>
                      <a:r>
                        <a:rPr sz="1200" spc="95" dirty="0">
                          <a:latin typeface="Arial"/>
                          <a:cs typeface="Arial"/>
                        </a:rPr>
                        <a:t> </a:t>
                      </a:r>
                      <a:r>
                        <a:rPr sz="1200" dirty="0">
                          <a:latin typeface="Arial"/>
                          <a:cs typeface="Arial"/>
                        </a:rPr>
                        <a:t>=</a:t>
                      </a:r>
                      <a:r>
                        <a:rPr sz="1200" spc="105" dirty="0">
                          <a:latin typeface="Arial"/>
                          <a:cs typeface="Arial"/>
                        </a:rPr>
                        <a:t> </a:t>
                      </a:r>
                      <a:r>
                        <a:rPr sz="1200" spc="-10" dirty="0">
                          <a:latin typeface="Arial"/>
                          <a:cs typeface="Arial"/>
                        </a:rPr>
                        <a:t>1,00m, </a:t>
                      </a:r>
                      <a:r>
                        <a:rPr sz="1200" dirty="0">
                          <a:latin typeface="Arial"/>
                          <a:cs typeface="Arial"/>
                        </a:rPr>
                        <a:t>épaisseur</a:t>
                      </a:r>
                      <a:r>
                        <a:rPr sz="1200" spc="-10" dirty="0">
                          <a:latin typeface="Arial"/>
                          <a:cs typeface="Arial"/>
                        </a:rPr>
                        <a:t> </a:t>
                      </a:r>
                      <a:r>
                        <a:rPr sz="1200" dirty="0">
                          <a:latin typeface="Arial"/>
                          <a:cs typeface="Arial"/>
                        </a:rPr>
                        <a:t>b</a:t>
                      </a:r>
                      <a:r>
                        <a:rPr sz="1200" spc="-25" dirty="0">
                          <a:latin typeface="Arial"/>
                          <a:cs typeface="Arial"/>
                        </a:rPr>
                        <a:t> </a:t>
                      </a:r>
                      <a:r>
                        <a:rPr sz="1200" dirty="0">
                          <a:latin typeface="Arial"/>
                          <a:cs typeface="Arial"/>
                        </a:rPr>
                        <a:t>=</a:t>
                      </a:r>
                      <a:r>
                        <a:rPr sz="1200" spc="-20" dirty="0">
                          <a:latin typeface="Arial"/>
                          <a:cs typeface="Arial"/>
                        </a:rPr>
                        <a:t> </a:t>
                      </a:r>
                      <a:r>
                        <a:rPr sz="1200" spc="-10" dirty="0">
                          <a:latin typeface="Arial"/>
                          <a:cs typeface="Arial"/>
                        </a:rPr>
                        <a:t>1,00m</a:t>
                      </a:r>
                      <a:endParaRPr sz="1200" dirty="0">
                        <a:latin typeface="Arial"/>
                        <a:cs typeface="Arial"/>
                      </a:endParaRPr>
                    </a:p>
                    <a:p>
                      <a:pPr marL="526415" indent="-229235" algn="just">
                        <a:lnSpc>
                          <a:spcPct val="100000"/>
                        </a:lnSpc>
                        <a:spcBef>
                          <a:spcPts val="60"/>
                        </a:spcBef>
                        <a:buFont typeface="Calibri"/>
                        <a:buChar char="-"/>
                        <a:tabLst>
                          <a:tab pos="526415" algn="l"/>
                        </a:tabLst>
                      </a:pPr>
                      <a:r>
                        <a:rPr sz="1200" b="1" dirty="0">
                          <a:latin typeface="Arial"/>
                          <a:cs typeface="Arial"/>
                        </a:rPr>
                        <a:t>Une</a:t>
                      </a:r>
                      <a:r>
                        <a:rPr sz="1200" b="1" spc="30" dirty="0">
                          <a:latin typeface="Arial"/>
                          <a:cs typeface="Arial"/>
                        </a:rPr>
                        <a:t> </a:t>
                      </a:r>
                      <a:r>
                        <a:rPr sz="1200" b="1" dirty="0">
                          <a:latin typeface="Arial"/>
                          <a:cs typeface="Arial"/>
                        </a:rPr>
                        <a:t>bêche</a:t>
                      </a:r>
                      <a:r>
                        <a:rPr sz="1200" b="1" spc="35" dirty="0">
                          <a:latin typeface="Arial"/>
                          <a:cs typeface="Arial"/>
                        </a:rPr>
                        <a:t> </a:t>
                      </a:r>
                      <a:r>
                        <a:rPr sz="1200" b="1" dirty="0">
                          <a:latin typeface="Arial"/>
                          <a:cs typeface="Arial"/>
                        </a:rPr>
                        <a:t>en</a:t>
                      </a:r>
                      <a:r>
                        <a:rPr sz="1200" b="1" spc="30" dirty="0">
                          <a:latin typeface="Arial"/>
                          <a:cs typeface="Arial"/>
                        </a:rPr>
                        <a:t> </a:t>
                      </a:r>
                      <a:r>
                        <a:rPr sz="1200" b="1" dirty="0">
                          <a:latin typeface="Arial"/>
                          <a:cs typeface="Arial"/>
                        </a:rPr>
                        <a:t>aval</a:t>
                      </a:r>
                      <a:r>
                        <a:rPr sz="1200" b="1" spc="40" dirty="0">
                          <a:latin typeface="Arial"/>
                          <a:cs typeface="Arial"/>
                        </a:rPr>
                        <a:t> </a:t>
                      </a:r>
                      <a:r>
                        <a:rPr sz="1200" b="1" dirty="0">
                          <a:latin typeface="Arial"/>
                          <a:cs typeface="Arial"/>
                        </a:rPr>
                        <a:t>du</a:t>
                      </a:r>
                      <a:r>
                        <a:rPr sz="1200" b="1" spc="30" dirty="0">
                          <a:latin typeface="Arial"/>
                          <a:cs typeface="Arial"/>
                        </a:rPr>
                        <a:t> </a:t>
                      </a:r>
                      <a:r>
                        <a:rPr sz="1200" b="1" dirty="0">
                          <a:latin typeface="Arial"/>
                          <a:cs typeface="Arial"/>
                        </a:rPr>
                        <a:t>radier</a:t>
                      </a:r>
                      <a:r>
                        <a:rPr sz="1200" b="1" spc="45"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0,70</a:t>
                      </a:r>
                      <a:r>
                        <a:rPr sz="1200" spc="30" dirty="0">
                          <a:latin typeface="Arial"/>
                          <a:cs typeface="Arial"/>
                        </a:rPr>
                        <a:t> </a:t>
                      </a:r>
                      <a:r>
                        <a:rPr sz="1200" dirty="0">
                          <a:latin typeface="Arial"/>
                          <a:cs typeface="Arial"/>
                        </a:rPr>
                        <a:t>m</a:t>
                      </a:r>
                      <a:r>
                        <a:rPr sz="1200" spc="40" dirty="0">
                          <a:latin typeface="Arial"/>
                          <a:cs typeface="Arial"/>
                        </a:rPr>
                        <a:t> </a:t>
                      </a:r>
                      <a:r>
                        <a:rPr sz="1200" dirty="0">
                          <a:latin typeface="Arial"/>
                          <a:cs typeface="Arial"/>
                        </a:rPr>
                        <a:t>d’épaisseur,</a:t>
                      </a:r>
                      <a:r>
                        <a:rPr sz="1200" spc="40" dirty="0">
                          <a:latin typeface="Arial"/>
                          <a:cs typeface="Arial"/>
                        </a:rPr>
                        <a:t> </a:t>
                      </a:r>
                      <a:r>
                        <a:rPr sz="1200" dirty="0">
                          <a:latin typeface="Arial"/>
                          <a:cs typeface="Arial"/>
                        </a:rPr>
                        <a:t>0,50</a:t>
                      </a:r>
                      <a:r>
                        <a:rPr sz="1200" spc="20" dirty="0">
                          <a:latin typeface="Arial"/>
                          <a:cs typeface="Arial"/>
                        </a:rPr>
                        <a:t> </a:t>
                      </a:r>
                      <a:r>
                        <a:rPr sz="1200" dirty="0">
                          <a:latin typeface="Arial"/>
                          <a:cs typeface="Arial"/>
                        </a:rPr>
                        <a:t>m</a:t>
                      </a:r>
                      <a:r>
                        <a:rPr sz="1200" spc="40" dirty="0">
                          <a:latin typeface="Arial"/>
                          <a:cs typeface="Arial"/>
                        </a:rPr>
                        <a:t> </a:t>
                      </a:r>
                      <a:r>
                        <a:rPr sz="1200" dirty="0">
                          <a:latin typeface="Arial"/>
                          <a:cs typeface="Arial"/>
                        </a:rPr>
                        <a:t>de</a:t>
                      </a:r>
                      <a:r>
                        <a:rPr sz="1200" spc="30" dirty="0">
                          <a:latin typeface="Arial"/>
                          <a:cs typeface="Arial"/>
                        </a:rPr>
                        <a:t> </a:t>
                      </a:r>
                      <a:r>
                        <a:rPr sz="1200" spc="-10" dirty="0">
                          <a:latin typeface="Arial"/>
                          <a:cs typeface="Arial"/>
                        </a:rPr>
                        <a:t>profondeur</a:t>
                      </a:r>
                      <a:endParaRPr sz="1200" dirty="0">
                        <a:latin typeface="Arial"/>
                        <a:cs typeface="Arial"/>
                      </a:endParaRPr>
                    </a:p>
                    <a:p>
                      <a:pPr marL="525780" algn="just">
                        <a:lnSpc>
                          <a:spcPct val="100000"/>
                        </a:lnSpc>
                        <a:spcBef>
                          <a:spcPts val="45"/>
                        </a:spcBef>
                      </a:pPr>
                      <a:r>
                        <a:rPr sz="1200" dirty="0">
                          <a:latin typeface="Arial"/>
                          <a:cs typeface="Arial"/>
                        </a:rPr>
                        <a:t>et</a:t>
                      </a:r>
                      <a:r>
                        <a:rPr sz="1200" spc="-10" dirty="0">
                          <a:latin typeface="Arial"/>
                          <a:cs typeface="Arial"/>
                        </a:rPr>
                        <a:t> </a:t>
                      </a:r>
                      <a:r>
                        <a:rPr sz="1200" dirty="0">
                          <a:latin typeface="Arial"/>
                          <a:cs typeface="Arial"/>
                        </a:rPr>
                        <a:t>5,00</a:t>
                      </a:r>
                      <a:r>
                        <a:rPr sz="1200" spc="-20" dirty="0">
                          <a:latin typeface="Arial"/>
                          <a:cs typeface="Arial"/>
                        </a:rPr>
                        <a:t> </a:t>
                      </a:r>
                      <a:r>
                        <a:rPr sz="1200" dirty="0">
                          <a:latin typeface="Arial"/>
                          <a:cs typeface="Arial"/>
                        </a:rPr>
                        <a:t>m</a:t>
                      </a:r>
                      <a:r>
                        <a:rPr sz="1200" spc="-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longueur</a:t>
                      </a:r>
                      <a:r>
                        <a:rPr sz="1200" spc="-15" dirty="0">
                          <a:latin typeface="Arial"/>
                          <a:cs typeface="Arial"/>
                        </a:rPr>
                        <a:t> </a:t>
                      </a:r>
                      <a:r>
                        <a:rPr sz="1200" dirty="0">
                          <a:latin typeface="Arial"/>
                          <a:cs typeface="Arial"/>
                        </a:rPr>
                        <a:t>en</a:t>
                      </a:r>
                      <a:r>
                        <a:rPr sz="1200" spc="-20" dirty="0">
                          <a:latin typeface="Arial"/>
                          <a:cs typeface="Arial"/>
                        </a:rPr>
                        <a:t> </a:t>
                      </a:r>
                      <a:r>
                        <a:rPr sz="1200" dirty="0">
                          <a:latin typeface="Arial"/>
                          <a:cs typeface="Arial"/>
                        </a:rPr>
                        <a:t>travers</a:t>
                      </a:r>
                      <a:r>
                        <a:rPr sz="1200" spc="-25"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la</a:t>
                      </a:r>
                      <a:r>
                        <a:rPr sz="1200" spc="-20" dirty="0">
                          <a:latin typeface="Arial"/>
                          <a:cs typeface="Arial"/>
                        </a:rPr>
                        <a:t> </a:t>
                      </a:r>
                      <a:r>
                        <a:rPr sz="1200" spc="-10" dirty="0">
                          <a:latin typeface="Arial"/>
                          <a:cs typeface="Arial"/>
                        </a:rPr>
                        <a:t>ravine.</a:t>
                      </a:r>
                      <a:endParaRPr sz="1200" dirty="0">
                        <a:latin typeface="Arial"/>
                        <a:cs typeface="Arial"/>
                      </a:endParaRPr>
                    </a:p>
                    <a:p>
                      <a:pPr marL="526415" indent="-229235" algn="just">
                        <a:lnSpc>
                          <a:spcPct val="100000"/>
                        </a:lnSpc>
                        <a:spcBef>
                          <a:spcPts val="60"/>
                        </a:spcBef>
                        <a:buFont typeface="Calibri"/>
                        <a:buChar char="-"/>
                        <a:tabLst>
                          <a:tab pos="526415" algn="l"/>
                        </a:tabLst>
                      </a:pPr>
                      <a:r>
                        <a:rPr sz="1200" b="1" dirty="0">
                          <a:latin typeface="Arial"/>
                          <a:cs typeface="Arial"/>
                        </a:rPr>
                        <a:t>Chape</a:t>
                      </a:r>
                      <a:r>
                        <a:rPr sz="1200" b="1" spc="120" dirty="0">
                          <a:latin typeface="Arial"/>
                          <a:cs typeface="Arial"/>
                        </a:rPr>
                        <a:t> </a:t>
                      </a:r>
                      <a:r>
                        <a:rPr sz="1200" b="1" dirty="0">
                          <a:latin typeface="Arial"/>
                          <a:cs typeface="Arial"/>
                        </a:rPr>
                        <a:t>de</a:t>
                      </a:r>
                      <a:r>
                        <a:rPr sz="1200" b="1" spc="125" dirty="0">
                          <a:latin typeface="Arial"/>
                          <a:cs typeface="Arial"/>
                        </a:rPr>
                        <a:t> </a:t>
                      </a:r>
                      <a:r>
                        <a:rPr sz="1200" b="1" dirty="0">
                          <a:latin typeface="Arial"/>
                          <a:cs typeface="Arial"/>
                        </a:rPr>
                        <a:t>béton</a:t>
                      </a:r>
                      <a:r>
                        <a:rPr sz="1200" b="1" spc="125" dirty="0">
                          <a:latin typeface="Arial"/>
                          <a:cs typeface="Arial"/>
                        </a:rPr>
                        <a:t> </a:t>
                      </a:r>
                      <a:r>
                        <a:rPr sz="1200" b="1" dirty="0">
                          <a:latin typeface="Arial"/>
                          <a:cs typeface="Arial"/>
                        </a:rPr>
                        <a:t>sur</a:t>
                      </a:r>
                      <a:r>
                        <a:rPr sz="1200" b="1" spc="110" dirty="0">
                          <a:latin typeface="Arial"/>
                          <a:cs typeface="Arial"/>
                        </a:rPr>
                        <a:t> </a:t>
                      </a:r>
                      <a:r>
                        <a:rPr sz="1200" b="1" dirty="0">
                          <a:latin typeface="Arial"/>
                          <a:cs typeface="Arial"/>
                        </a:rPr>
                        <a:t>le</a:t>
                      </a:r>
                      <a:r>
                        <a:rPr sz="1200" b="1" spc="114" dirty="0">
                          <a:latin typeface="Arial"/>
                          <a:cs typeface="Arial"/>
                        </a:rPr>
                        <a:t> </a:t>
                      </a:r>
                      <a:r>
                        <a:rPr sz="1200" b="1" dirty="0">
                          <a:latin typeface="Arial"/>
                          <a:cs typeface="Arial"/>
                        </a:rPr>
                        <a:t>déversoir</a:t>
                      </a:r>
                      <a:r>
                        <a:rPr sz="1200" b="1" spc="135" dirty="0">
                          <a:latin typeface="Arial"/>
                          <a:cs typeface="Arial"/>
                        </a:rPr>
                        <a:t> </a:t>
                      </a:r>
                      <a:r>
                        <a:rPr sz="1200" b="1" dirty="0">
                          <a:latin typeface="Arial"/>
                          <a:cs typeface="Arial"/>
                        </a:rPr>
                        <a:t>et</a:t>
                      </a:r>
                      <a:r>
                        <a:rPr sz="1200" b="1" spc="120" dirty="0">
                          <a:latin typeface="Arial"/>
                          <a:cs typeface="Arial"/>
                        </a:rPr>
                        <a:t> </a:t>
                      </a:r>
                      <a:r>
                        <a:rPr sz="1200" b="1" dirty="0">
                          <a:latin typeface="Arial"/>
                          <a:cs typeface="Arial"/>
                        </a:rPr>
                        <a:t>les</a:t>
                      </a:r>
                      <a:r>
                        <a:rPr sz="1200" b="1" spc="114" dirty="0">
                          <a:latin typeface="Arial"/>
                          <a:cs typeface="Arial"/>
                        </a:rPr>
                        <a:t> </a:t>
                      </a:r>
                      <a:r>
                        <a:rPr sz="1200" b="1" dirty="0">
                          <a:latin typeface="Arial"/>
                          <a:cs typeface="Arial"/>
                        </a:rPr>
                        <a:t>ailes</a:t>
                      </a:r>
                      <a:r>
                        <a:rPr sz="1200" b="1" spc="114" dirty="0">
                          <a:latin typeface="Arial"/>
                          <a:cs typeface="Arial"/>
                        </a:rPr>
                        <a:t> </a:t>
                      </a:r>
                      <a:r>
                        <a:rPr sz="1200" b="1" dirty="0">
                          <a:latin typeface="Arial"/>
                          <a:cs typeface="Arial"/>
                        </a:rPr>
                        <a:t>du</a:t>
                      </a:r>
                      <a:r>
                        <a:rPr sz="1200" b="1" spc="125" dirty="0">
                          <a:latin typeface="Arial"/>
                          <a:cs typeface="Arial"/>
                        </a:rPr>
                        <a:t> </a:t>
                      </a:r>
                      <a:r>
                        <a:rPr sz="1200" b="1" dirty="0">
                          <a:latin typeface="Arial"/>
                          <a:cs typeface="Arial"/>
                        </a:rPr>
                        <a:t>seuil</a:t>
                      </a:r>
                      <a:r>
                        <a:rPr sz="1200" b="1" spc="155" dirty="0">
                          <a:latin typeface="Arial"/>
                          <a:cs typeface="Arial"/>
                        </a:rPr>
                        <a:t> </a:t>
                      </a:r>
                      <a:r>
                        <a:rPr sz="1200" dirty="0">
                          <a:latin typeface="Arial"/>
                          <a:cs typeface="Arial"/>
                        </a:rPr>
                        <a:t>pour</a:t>
                      </a:r>
                      <a:r>
                        <a:rPr sz="1200" spc="130" dirty="0">
                          <a:latin typeface="Arial"/>
                          <a:cs typeface="Arial"/>
                        </a:rPr>
                        <a:t> </a:t>
                      </a:r>
                      <a:r>
                        <a:rPr sz="1200" dirty="0">
                          <a:latin typeface="Arial"/>
                          <a:cs typeface="Arial"/>
                        </a:rPr>
                        <a:t>assurer</a:t>
                      </a:r>
                      <a:r>
                        <a:rPr sz="1200" spc="135" dirty="0">
                          <a:latin typeface="Arial"/>
                          <a:cs typeface="Arial"/>
                        </a:rPr>
                        <a:t> </a:t>
                      </a:r>
                      <a:r>
                        <a:rPr sz="1200" spc="-25" dirty="0">
                          <a:latin typeface="Arial"/>
                          <a:cs typeface="Arial"/>
                        </a:rPr>
                        <a:t>une</a:t>
                      </a:r>
                      <a:endParaRPr sz="1200" dirty="0">
                        <a:latin typeface="Arial"/>
                        <a:cs typeface="Arial"/>
                      </a:endParaRPr>
                    </a:p>
                    <a:p>
                      <a:pPr marL="525780" algn="just">
                        <a:lnSpc>
                          <a:spcPct val="100000"/>
                        </a:lnSpc>
                        <a:spcBef>
                          <a:spcPts val="50"/>
                        </a:spcBef>
                      </a:pPr>
                      <a:r>
                        <a:rPr sz="1200" dirty="0">
                          <a:latin typeface="Arial"/>
                          <a:cs typeface="Arial"/>
                        </a:rPr>
                        <a:t>meilleure</a:t>
                      </a:r>
                      <a:r>
                        <a:rPr sz="1200" spc="-40" dirty="0">
                          <a:latin typeface="Arial"/>
                          <a:cs typeface="Arial"/>
                        </a:rPr>
                        <a:t> </a:t>
                      </a:r>
                      <a:r>
                        <a:rPr sz="1200" dirty="0">
                          <a:latin typeface="Arial"/>
                          <a:cs typeface="Arial"/>
                        </a:rPr>
                        <a:t>durabilité</a:t>
                      </a:r>
                      <a:r>
                        <a:rPr sz="1200" spc="-35"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l’ouvrage.</a:t>
                      </a:r>
                      <a:r>
                        <a:rPr sz="1200" spc="-40" dirty="0">
                          <a:latin typeface="Arial"/>
                          <a:cs typeface="Arial"/>
                        </a:rPr>
                        <a:t> </a:t>
                      </a:r>
                      <a:r>
                        <a:rPr sz="1200" dirty="0">
                          <a:latin typeface="Arial"/>
                          <a:cs typeface="Arial"/>
                        </a:rPr>
                        <a:t>Epaisseur</a:t>
                      </a:r>
                      <a:r>
                        <a:rPr sz="1200" spc="-40" dirty="0">
                          <a:latin typeface="Arial"/>
                          <a:cs typeface="Arial"/>
                        </a:rPr>
                        <a:t> </a:t>
                      </a:r>
                      <a:r>
                        <a:rPr sz="1200" dirty="0">
                          <a:latin typeface="Arial"/>
                          <a:cs typeface="Arial"/>
                        </a:rPr>
                        <a:t>=</a:t>
                      </a:r>
                      <a:r>
                        <a:rPr sz="1200" spc="-40" dirty="0">
                          <a:latin typeface="Arial"/>
                          <a:cs typeface="Arial"/>
                        </a:rPr>
                        <a:t> </a:t>
                      </a:r>
                      <a:r>
                        <a:rPr sz="1200" spc="-10" dirty="0">
                          <a:latin typeface="Arial"/>
                          <a:cs typeface="Arial"/>
                        </a:rPr>
                        <a:t>0,15m.</a:t>
                      </a:r>
                      <a:endParaRPr sz="1200" dirty="0">
                        <a:latin typeface="Arial"/>
                        <a:cs typeface="Arial"/>
                      </a:endParaRPr>
                    </a:p>
                    <a:p>
                      <a:pPr marL="525780" marR="60960" indent="-229235" algn="just">
                        <a:lnSpc>
                          <a:spcPts val="1380"/>
                        </a:lnSpc>
                        <a:spcBef>
                          <a:spcPts val="45"/>
                        </a:spcBef>
                        <a:buFont typeface="Calibri"/>
                        <a:buChar char="-"/>
                        <a:tabLst>
                          <a:tab pos="525780" algn="l"/>
                        </a:tabLst>
                      </a:pPr>
                      <a:r>
                        <a:rPr sz="1200" b="1" dirty="0">
                          <a:latin typeface="Arial"/>
                          <a:cs typeface="Arial"/>
                        </a:rPr>
                        <a:t>Crépissage</a:t>
                      </a:r>
                      <a:r>
                        <a:rPr sz="1200" b="1" spc="110" dirty="0">
                          <a:latin typeface="Arial"/>
                          <a:cs typeface="Arial"/>
                        </a:rPr>
                        <a:t> </a:t>
                      </a:r>
                      <a:r>
                        <a:rPr sz="1200" b="1" dirty="0">
                          <a:latin typeface="Arial"/>
                          <a:cs typeface="Arial"/>
                        </a:rPr>
                        <a:t>partiel</a:t>
                      </a:r>
                      <a:r>
                        <a:rPr sz="1200" b="1" spc="130" dirty="0">
                          <a:latin typeface="Arial"/>
                          <a:cs typeface="Arial"/>
                        </a:rPr>
                        <a:t> </a:t>
                      </a:r>
                      <a:r>
                        <a:rPr sz="1200" b="1" dirty="0">
                          <a:latin typeface="Arial"/>
                          <a:cs typeface="Arial"/>
                        </a:rPr>
                        <a:t>de</a:t>
                      </a:r>
                      <a:r>
                        <a:rPr sz="1200" b="1" spc="100" dirty="0">
                          <a:latin typeface="Arial"/>
                          <a:cs typeface="Arial"/>
                        </a:rPr>
                        <a:t> </a:t>
                      </a:r>
                      <a:r>
                        <a:rPr sz="1200" b="1" dirty="0">
                          <a:latin typeface="Arial"/>
                          <a:cs typeface="Arial"/>
                        </a:rPr>
                        <a:t>la</a:t>
                      </a:r>
                      <a:r>
                        <a:rPr sz="1200" b="1" spc="130" dirty="0">
                          <a:latin typeface="Arial"/>
                          <a:cs typeface="Arial"/>
                        </a:rPr>
                        <a:t> </a:t>
                      </a:r>
                      <a:r>
                        <a:rPr sz="1200" b="1" dirty="0">
                          <a:latin typeface="Arial"/>
                          <a:cs typeface="Arial"/>
                        </a:rPr>
                        <a:t>face</a:t>
                      </a:r>
                      <a:r>
                        <a:rPr sz="1200" b="1" spc="110" dirty="0">
                          <a:latin typeface="Arial"/>
                          <a:cs typeface="Arial"/>
                        </a:rPr>
                        <a:t> </a:t>
                      </a:r>
                      <a:r>
                        <a:rPr sz="1200" b="1" dirty="0">
                          <a:latin typeface="Arial"/>
                          <a:cs typeface="Arial"/>
                        </a:rPr>
                        <a:t>amont</a:t>
                      </a:r>
                      <a:r>
                        <a:rPr sz="1200" b="1" spc="120" dirty="0">
                          <a:latin typeface="Arial"/>
                          <a:cs typeface="Arial"/>
                        </a:rPr>
                        <a:t> </a:t>
                      </a:r>
                      <a:r>
                        <a:rPr sz="1200" b="1" dirty="0">
                          <a:latin typeface="Arial"/>
                          <a:cs typeface="Arial"/>
                        </a:rPr>
                        <a:t>du</a:t>
                      </a:r>
                      <a:r>
                        <a:rPr sz="1200" b="1" spc="114" dirty="0">
                          <a:latin typeface="Arial"/>
                          <a:cs typeface="Arial"/>
                        </a:rPr>
                        <a:t> </a:t>
                      </a:r>
                      <a:r>
                        <a:rPr sz="1200" b="1" dirty="0">
                          <a:latin typeface="Arial"/>
                          <a:cs typeface="Arial"/>
                        </a:rPr>
                        <a:t>seuil</a:t>
                      </a:r>
                      <a:r>
                        <a:rPr sz="1200" b="1" spc="125" dirty="0">
                          <a:latin typeface="Arial"/>
                          <a:cs typeface="Arial"/>
                        </a:rPr>
                        <a:t> </a:t>
                      </a:r>
                      <a:r>
                        <a:rPr sz="1200" dirty="0">
                          <a:latin typeface="Arial"/>
                          <a:cs typeface="Arial"/>
                        </a:rPr>
                        <a:t>d’une</a:t>
                      </a:r>
                      <a:r>
                        <a:rPr sz="1200" spc="130" dirty="0">
                          <a:latin typeface="Arial"/>
                          <a:cs typeface="Arial"/>
                        </a:rPr>
                        <a:t> </a:t>
                      </a:r>
                      <a:r>
                        <a:rPr sz="1200" dirty="0">
                          <a:latin typeface="Arial"/>
                          <a:cs typeface="Arial"/>
                        </a:rPr>
                        <a:t>épaisseur</a:t>
                      </a:r>
                      <a:r>
                        <a:rPr sz="1200" spc="120" dirty="0">
                          <a:latin typeface="Arial"/>
                          <a:cs typeface="Arial"/>
                        </a:rPr>
                        <a:t> </a:t>
                      </a:r>
                      <a:r>
                        <a:rPr sz="1200" dirty="0">
                          <a:latin typeface="Arial"/>
                          <a:cs typeface="Arial"/>
                        </a:rPr>
                        <a:t>de</a:t>
                      </a:r>
                      <a:r>
                        <a:rPr sz="1200" spc="114" dirty="0">
                          <a:latin typeface="Arial"/>
                          <a:cs typeface="Arial"/>
                        </a:rPr>
                        <a:t> </a:t>
                      </a:r>
                      <a:r>
                        <a:rPr sz="1200" dirty="0">
                          <a:latin typeface="Arial"/>
                          <a:cs typeface="Arial"/>
                        </a:rPr>
                        <a:t>0,10</a:t>
                      </a:r>
                      <a:r>
                        <a:rPr sz="1200" spc="100" dirty="0">
                          <a:latin typeface="Arial"/>
                          <a:cs typeface="Arial"/>
                        </a:rPr>
                        <a:t> </a:t>
                      </a:r>
                      <a:r>
                        <a:rPr sz="1200" spc="-50" dirty="0">
                          <a:latin typeface="Arial"/>
                          <a:cs typeface="Arial"/>
                        </a:rPr>
                        <a:t>à </a:t>
                      </a:r>
                      <a:r>
                        <a:rPr sz="1200" dirty="0">
                          <a:latin typeface="Arial"/>
                          <a:cs typeface="Arial"/>
                        </a:rPr>
                        <a:t>0,15m</a:t>
                      </a:r>
                      <a:r>
                        <a:rPr sz="1200" spc="-25" dirty="0">
                          <a:latin typeface="Arial"/>
                          <a:cs typeface="Arial"/>
                        </a:rPr>
                        <a:t> </a:t>
                      </a:r>
                      <a:r>
                        <a:rPr sz="1200" dirty="0">
                          <a:latin typeface="Arial"/>
                          <a:cs typeface="Arial"/>
                        </a:rPr>
                        <a:t>d’épaisseur</a:t>
                      </a:r>
                      <a:r>
                        <a:rPr sz="1200" spc="-15" dirty="0">
                          <a:latin typeface="Arial"/>
                          <a:cs typeface="Arial"/>
                        </a:rPr>
                        <a:t> </a:t>
                      </a:r>
                      <a:r>
                        <a:rPr sz="1200" dirty="0">
                          <a:latin typeface="Arial"/>
                          <a:cs typeface="Arial"/>
                        </a:rPr>
                        <a:t>pour</a:t>
                      </a:r>
                      <a:r>
                        <a:rPr sz="1200" spc="-20" dirty="0">
                          <a:latin typeface="Arial"/>
                          <a:cs typeface="Arial"/>
                        </a:rPr>
                        <a:t> </a:t>
                      </a:r>
                      <a:r>
                        <a:rPr sz="1200" dirty="0">
                          <a:latin typeface="Arial"/>
                          <a:cs typeface="Arial"/>
                        </a:rPr>
                        <a:t>favoriser</a:t>
                      </a:r>
                      <a:r>
                        <a:rPr sz="1200" spc="-15" dirty="0">
                          <a:latin typeface="Arial"/>
                          <a:cs typeface="Arial"/>
                        </a:rPr>
                        <a:t> </a:t>
                      </a:r>
                      <a:r>
                        <a:rPr sz="1200" spc="-10" dirty="0">
                          <a:latin typeface="Arial"/>
                          <a:cs typeface="Arial"/>
                        </a:rPr>
                        <a:t>l’accumulation</a:t>
                      </a:r>
                      <a:r>
                        <a:rPr sz="1200" spc="-20" dirty="0">
                          <a:latin typeface="Arial"/>
                          <a:cs typeface="Arial"/>
                        </a:rPr>
                        <a:t> </a:t>
                      </a:r>
                      <a:r>
                        <a:rPr sz="1200" dirty="0">
                          <a:latin typeface="Arial"/>
                          <a:cs typeface="Arial"/>
                        </a:rPr>
                        <a:t>des</a:t>
                      </a:r>
                      <a:r>
                        <a:rPr sz="1200" spc="-15" dirty="0">
                          <a:latin typeface="Arial"/>
                          <a:cs typeface="Arial"/>
                        </a:rPr>
                        <a:t> </a:t>
                      </a:r>
                      <a:r>
                        <a:rPr sz="1200" spc="-10" dirty="0">
                          <a:latin typeface="Arial"/>
                          <a:cs typeface="Arial"/>
                        </a:rPr>
                        <a:t>sédiments.</a:t>
                      </a:r>
                      <a:endParaRPr sz="1200" dirty="0">
                        <a:latin typeface="Arial"/>
                        <a:cs typeface="Arial"/>
                      </a:endParaRPr>
                    </a:p>
                    <a:p>
                      <a:pPr marL="526415" indent="-229235" algn="just">
                        <a:lnSpc>
                          <a:spcPts val="1315"/>
                        </a:lnSpc>
                        <a:buFont typeface="Calibri"/>
                        <a:buChar char="-"/>
                        <a:tabLst>
                          <a:tab pos="526415" algn="l"/>
                        </a:tabLst>
                      </a:pPr>
                      <a:r>
                        <a:rPr sz="1200" b="1" dirty="0">
                          <a:latin typeface="Arial"/>
                          <a:cs typeface="Arial"/>
                        </a:rPr>
                        <a:t>Végétalisation</a:t>
                      </a:r>
                      <a:r>
                        <a:rPr sz="1200" b="1" spc="-30" dirty="0">
                          <a:latin typeface="Arial"/>
                          <a:cs typeface="Arial"/>
                        </a:rPr>
                        <a:t> </a:t>
                      </a:r>
                      <a:r>
                        <a:rPr sz="1200" dirty="0">
                          <a:latin typeface="Arial"/>
                          <a:cs typeface="Arial"/>
                        </a:rPr>
                        <a:t>avec</a:t>
                      </a:r>
                      <a:r>
                        <a:rPr sz="1200" spc="-2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roseaux</a:t>
                      </a:r>
                      <a:r>
                        <a:rPr sz="1200" spc="-25" dirty="0">
                          <a:latin typeface="Arial"/>
                          <a:cs typeface="Arial"/>
                        </a:rPr>
                        <a:t> </a:t>
                      </a:r>
                      <a:r>
                        <a:rPr sz="1200" dirty="0">
                          <a:latin typeface="Arial"/>
                          <a:cs typeface="Arial"/>
                        </a:rPr>
                        <a:t>et</a:t>
                      </a:r>
                      <a:r>
                        <a:rPr sz="1200" spc="-20" dirty="0">
                          <a:latin typeface="Arial"/>
                          <a:cs typeface="Arial"/>
                        </a:rPr>
                        <a:t> </a:t>
                      </a:r>
                      <a:r>
                        <a:rPr sz="1200" dirty="0">
                          <a:latin typeface="Arial"/>
                          <a:cs typeface="Arial"/>
                        </a:rPr>
                        <a:t>du</a:t>
                      </a:r>
                      <a:r>
                        <a:rPr sz="1200" spc="-25" dirty="0">
                          <a:latin typeface="Arial"/>
                          <a:cs typeface="Arial"/>
                        </a:rPr>
                        <a:t> </a:t>
                      </a:r>
                      <a:r>
                        <a:rPr sz="1200" spc="-10" dirty="0">
                          <a:latin typeface="Arial"/>
                          <a:cs typeface="Arial"/>
                        </a:rPr>
                        <a:t>v</a:t>
                      </a:r>
                      <a:r>
                        <a:rPr lang="fr-FR" sz="1200" spc="-10" dirty="0">
                          <a:latin typeface="Arial"/>
                          <a:cs typeface="Arial"/>
                        </a:rPr>
                        <a:t>e</a:t>
                      </a:r>
                      <a:r>
                        <a:rPr sz="1200" spc="-10" dirty="0" err="1">
                          <a:latin typeface="Arial"/>
                          <a:cs typeface="Arial"/>
                        </a:rPr>
                        <a:t>tiver</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568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2"/>
          <p:cNvSpPr txBox="1">
            <a:spLocks noChangeArrowheads="1"/>
          </p:cNvSpPr>
          <p:nvPr/>
        </p:nvSpPr>
        <p:spPr bwMode="auto">
          <a:xfrm>
            <a:off x="917575" y="2098675"/>
            <a:ext cx="3308350" cy="3293209"/>
          </a:xfrm>
          <a:prstGeom prst="rect">
            <a:avLst/>
          </a:prstGeom>
          <a:noFill/>
          <a:ln w="9525">
            <a:noFill/>
            <a:miter lim="800000"/>
            <a:headEnd/>
            <a:tailEnd/>
          </a:ln>
        </p:spPr>
        <p:txBody>
          <a:bodyPr>
            <a:spAutoFit/>
          </a:bodyPr>
          <a:lstStyle/>
          <a:p>
            <a:endParaRPr lang="fr-FR" sz="1600" dirty="0">
              <a:latin typeface="Calibri" pitchFamily="34" charset="0"/>
            </a:endParaRPr>
          </a:p>
          <a:p>
            <a:pPr algn="ctr"/>
            <a:r>
              <a:rPr lang="fr-FR" sz="1600" b="1" dirty="0">
                <a:latin typeface="Calibri" pitchFamily="34" charset="0"/>
              </a:rPr>
              <a:t>SG3-</a:t>
            </a:r>
            <a:r>
              <a:rPr lang="fr-FR" altLang="fr-FR" sz="1600" b="1" dirty="0">
                <a:latin typeface="Calibri" panose="020F0502020204030204" pitchFamily="34" charset="0"/>
              </a:rPr>
              <a:t>Carrefour </a:t>
            </a:r>
            <a:r>
              <a:rPr lang="fr-FR" altLang="fr-FR" sz="1600" b="1" dirty="0" err="1">
                <a:latin typeface="Calibri" panose="020F0502020204030204" pitchFamily="34" charset="0"/>
              </a:rPr>
              <a:t>Clermenceau</a:t>
            </a:r>
            <a:endParaRPr lang="fr-FR" sz="1600" b="1" dirty="0">
              <a:latin typeface="Calibri" pitchFamily="34" charset="0"/>
            </a:endParaRPr>
          </a:p>
          <a:p>
            <a:endParaRPr lang="fr-FR" sz="1600" dirty="0">
              <a:latin typeface="Calibri" pitchFamily="34" charset="0"/>
            </a:endParaRPr>
          </a:p>
          <a:p>
            <a:r>
              <a:rPr lang="fr-FR" sz="1600" dirty="0">
                <a:latin typeface="Calibri" pitchFamily="34" charset="0"/>
              </a:rPr>
              <a:t>Début de construction : 16 mars 2016</a:t>
            </a:r>
          </a:p>
          <a:p>
            <a:r>
              <a:rPr lang="fr-FR" sz="1600" dirty="0">
                <a:latin typeface="Calibri" pitchFamily="34" charset="0"/>
              </a:rPr>
              <a:t>Fin de construction : 23 mars 2016</a:t>
            </a: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Chef de chantier :</a:t>
            </a:r>
          </a:p>
          <a:p>
            <a:r>
              <a:rPr lang="fr-FR" sz="1600" dirty="0">
                <a:latin typeface="Calibri" pitchFamily="34" charset="0"/>
              </a:rPr>
              <a:t>Boss Joas CLOCY</a:t>
            </a:r>
          </a:p>
          <a:p>
            <a:endParaRPr lang="fr-FR" sz="1600" dirty="0">
              <a:latin typeface="Calibri" pitchFamily="34" charset="0"/>
            </a:endParaRPr>
          </a:p>
          <a:p>
            <a:r>
              <a:rPr lang="fr-FR" sz="1600" dirty="0">
                <a:latin typeface="Calibri" pitchFamily="34" charset="0"/>
              </a:rPr>
              <a:t>Firme :</a:t>
            </a:r>
          </a:p>
          <a:p>
            <a:r>
              <a:rPr lang="fr-FR" sz="1600" dirty="0">
                <a:latin typeface="Calibri" pitchFamily="34" charset="0"/>
              </a:rPr>
              <a:t>ETGEC</a:t>
            </a:r>
          </a:p>
          <a:p>
            <a:endParaRPr lang="fr-FR" sz="1600" dirty="0">
              <a:latin typeface="Calibri" pitchFamily="34" charset="0"/>
            </a:endParaRPr>
          </a:p>
        </p:txBody>
      </p:sp>
      <p:sp>
        <p:nvSpPr>
          <p:cNvPr id="14340" name="Rectangle 2"/>
          <p:cNvSpPr>
            <a:spLocks noChangeArrowheads="1"/>
          </p:cNvSpPr>
          <p:nvPr/>
        </p:nvSpPr>
        <p:spPr bwMode="auto">
          <a:xfrm>
            <a:off x="2571750" y="86628"/>
            <a:ext cx="6923087" cy="825500"/>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Coordonnées GPS : N 18°59’ 57.4’’ W 72°00’43.9’’</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pic>
        <p:nvPicPr>
          <p:cNvPr id="5" name="Image 1" descr="P108085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777340" y="1212783"/>
            <a:ext cx="6821102" cy="511582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1" descr="SG3-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8333339" y="327259"/>
            <a:ext cx="3492331" cy="6203482"/>
          </a:xfrm>
          <a:prstGeom prst="rect">
            <a:avLst/>
          </a:prstGeom>
          <a:noFill/>
          <a:ln w="9525">
            <a:noFill/>
            <a:miter lim="800000"/>
            <a:headEnd/>
            <a:tailEnd/>
          </a:ln>
        </p:spPr>
      </p:pic>
      <p:sp>
        <p:nvSpPr>
          <p:cNvPr id="3" name="Rectangle 2"/>
          <p:cNvSpPr>
            <a:spLocks noChangeArrowheads="1"/>
          </p:cNvSpPr>
          <p:nvPr/>
        </p:nvSpPr>
        <p:spPr bwMode="auto">
          <a:xfrm>
            <a:off x="720633" y="413887"/>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sp>
        <p:nvSpPr>
          <p:cNvPr id="2" name="ZoneTexte 1"/>
          <p:cNvSpPr txBox="1"/>
          <p:nvPr/>
        </p:nvSpPr>
        <p:spPr>
          <a:xfrm>
            <a:off x="4186989" y="4407147"/>
            <a:ext cx="4360244" cy="584775"/>
          </a:xfrm>
          <a:prstGeom prst="rect">
            <a:avLst/>
          </a:prstGeom>
          <a:noFill/>
        </p:spPr>
        <p:txBody>
          <a:bodyPr wrap="square" rtlCol="0">
            <a:spAutoFit/>
          </a:bodyPr>
          <a:lstStyle/>
          <a:p>
            <a:pPr algn="ctr"/>
            <a:r>
              <a:rPr lang="fr-FR" sz="1600" dirty="0">
                <a:latin typeface="+mn-lt"/>
              </a:rPr>
              <a:t>Fouille des fondations de SG3</a:t>
            </a:r>
          </a:p>
          <a:p>
            <a:pPr algn="ctr"/>
            <a:r>
              <a:rPr lang="fr-FR" sz="1600" dirty="0">
                <a:latin typeface="+mn-lt"/>
              </a:rPr>
              <a:t> et pose des premiers gabions semelle </a:t>
            </a:r>
          </a:p>
        </p:txBody>
      </p:sp>
      <p:sp>
        <p:nvSpPr>
          <p:cNvPr id="4" name="ZoneTexte 3"/>
          <p:cNvSpPr txBox="1"/>
          <p:nvPr/>
        </p:nvSpPr>
        <p:spPr>
          <a:xfrm>
            <a:off x="6304548" y="6222964"/>
            <a:ext cx="1934678" cy="307777"/>
          </a:xfrm>
          <a:prstGeom prst="rect">
            <a:avLst/>
          </a:prstGeom>
          <a:noFill/>
        </p:spPr>
        <p:txBody>
          <a:bodyPr wrap="square" rtlCol="0">
            <a:spAutoFit/>
          </a:bodyPr>
          <a:lstStyle/>
          <a:p>
            <a:r>
              <a:rPr lang="fr-FR" sz="1400" dirty="0"/>
              <a:t>Photos </a:t>
            </a:r>
            <a:r>
              <a:rPr lang="fr-FR" sz="1400" dirty="0" err="1"/>
              <a:t>Saintil</a:t>
            </a:r>
            <a:r>
              <a:rPr lang="fr-FR" sz="1400" dirty="0"/>
              <a:t> </a:t>
            </a:r>
            <a:r>
              <a:rPr lang="fr-FR" sz="1400" dirty="0" err="1"/>
              <a:t>Clossy</a:t>
            </a:r>
            <a:endParaRPr lang="fr-FR" sz="1400" dirty="0"/>
          </a:p>
        </p:txBody>
      </p:sp>
      <p:sp>
        <p:nvSpPr>
          <p:cNvPr id="5" name="ZoneTexte 4"/>
          <p:cNvSpPr txBox="1"/>
          <p:nvPr/>
        </p:nvSpPr>
        <p:spPr>
          <a:xfrm>
            <a:off x="606392" y="1459262"/>
            <a:ext cx="7218947" cy="1815882"/>
          </a:xfrm>
          <a:prstGeom prst="rect">
            <a:avLst/>
          </a:prstGeom>
          <a:noFill/>
          <a:ln>
            <a:solidFill>
              <a:schemeClr val="tx1"/>
            </a:solidFill>
          </a:ln>
        </p:spPr>
        <p:txBody>
          <a:bodyPr wrap="square" rtlCol="0">
            <a:spAutoFit/>
          </a:bodyPr>
          <a:lstStyle/>
          <a:p>
            <a:endParaRPr lang="fr-FR" sz="1600" dirty="0">
              <a:latin typeface="+mn-lt"/>
            </a:endParaRPr>
          </a:p>
          <a:p>
            <a:r>
              <a:rPr lang="fr-FR" sz="1600" dirty="0">
                <a:latin typeface="+mn-lt"/>
              </a:rPr>
              <a:t>Pour protéger le chemin des eaux de ruissellement, l’aménagement comprend :</a:t>
            </a:r>
          </a:p>
          <a:p>
            <a:endParaRPr lang="fr-FR" sz="1600" dirty="0">
              <a:latin typeface="+mn-lt"/>
            </a:endParaRPr>
          </a:p>
          <a:p>
            <a:r>
              <a:rPr lang="fr-FR" sz="1600" dirty="0">
                <a:latin typeface="+mn-lt"/>
              </a:rPr>
              <a:t>- 2 seuils gabion SG2 et SG3</a:t>
            </a:r>
          </a:p>
          <a:p>
            <a:r>
              <a:rPr lang="fr-FR" sz="1600" dirty="0">
                <a:latin typeface="+mn-lt"/>
              </a:rPr>
              <a:t>-1 fossé trapézoïdal, dont les eaux viennent buter sur l’aile gauche de SG3 (la vitesse du courant en est diminuée).</a:t>
            </a:r>
          </a:p>
          <a:p>
            <a:endParaRPr lang="fr-FR" sz="1600" dirty="0">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 descr="P108085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936731" y="671403"/>
            <a:ext cx="7960093" cy="5970070"/>
          </a:xfrm>
          <a:prstGeom prst="rect">
            <a:avLst/>
          </a:prstGeom>
          <a:noFill/>
          <a:ln w="9525">
            <a:noFill/>
            <a:miter lim="800000"/>
            <a:headEnd/>
            <a:tailEnd/>
          </a:ln>
        </p:spPr>
      </p:pic>
      <p:sp>
        <p:nvSpPr>
          <p:cNvPr id="6" name="Rectangle 2"/>
          <p:cNvSpPr>
            <a:spLocks noChangeArrowheads="1"/>
          </p:cNvSpPr>
          <p:nvPr/>
        </p:nvSpPr>
        <p:spPr bwMode="auto">
          <a:xfrm>
            <a:off x="4455235" y="86628"/>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sp>
        <p:nvSpPr>
          <p:cNvPr id="2" name="ZoneTexte 1"/>
          <p:cNvSpPr txBox="1"/>
          <p:nvPr/>
        </p:nvSpPr>
        <p:spPr>
          <a:xfrm>
            <a:off x="192024" y="1155032"/>
            <a:ext cx="2979500" cy="338554"/>
          </a:xfrm>
          <a:prstGeom prst="rect">
            <a:avLst/>
          </a:prstGeom>
          <a:noFill/>
          <a:ln>
            <a:solidFill>
              <a:schemeClr val="tx1"/>
            </a:solidFill>
          </a:ln>
        </p:spPr>
        <p:txBody>
          <a:bodyPr wrap="square" rtlCol="0">
            <a:spAutoFit/>
          </a:bodyPr>
          <a:lstStyle/>
          <a:p>
            <a:r>
              <a:rPr lang="fr-FR" sz="1600" dirty="0">
                <a:latin typeface="+mn-lt"/>
              </a:rPr>
              <a:t>SG2-Carrefour </a:t>
            </a:r>
            <a:r>
              <a:rPr lang="fr-FR" sz="1600" dirty="0" err="1">
                <a:latin typeface="+mn-lt"/>
              </a:rPr>
              <a:t>Clermenceau</a:t>
            </a:r>
            <a:endParaRPr lang="fr-FR" sz="1600" dirty="0">
              <a:latin typeface="+mn-lt"/>
            </a:endParaRPr>
          </a:p>
        </p:txBody>
      </p:sp>
      <p:sp>
        <p:nvSpPr>
          <p:cNvPr id="8" name="ZoneTexte 7"/>
          <p:cNvSpPr txBox="1"/>
          <p:nvPr/>
        </p:nvSpPr>
        <p:spPr>
          <a:xfrm>
            <a:off x="295176" y="3036849"/>
            <a:ext cx="2833035" cy="338554"/>
          </a:xfrm>
          <a:prstGeom prst="rect">
            <a:avLst/>
          </a:prstGeom>
          <a:noFill/>
          <a:ln>
            <a:solidFill>
              <a:schemeClr val="tx1"/>
            </a:solidFill>
          </a:ln>
        </p:spPr>
        <p:txBody>
          <a:bodyPr wrap="square" rtlCol="0">
            <a:spAutoFit/>
          </a:bodyPr>
          <a:lstStyle/>
          <a:p>
            <a:r>
              <a:rPr lang="fr-FR" sz="1600" dirty="0">
                <a:latin typeface="+mn-lt"/>
              </a:rPr>
              <a:t>SG3-Carrefour </a:t>
            </a:r>
            <a:r>
              <a:rPr lang="fr-FR" sz="1600" dirty="0" err="1">
                <a:latin typeface="+mn-lt"/>
              </a:rPr>
              <a:t>Clermenceau</a:t>
            </a:r>
            <a:endParaRPr lang="fr-FR" sz="1600" dirty="0">
              <a:latin typeface="+mn-lt"/>
            </a:endParaRPr>
          </a:p>
        </p:txBody>
      </p:sp>
      <p:sp>
        <p:nvSpPr>
          <p:cNvPr id="9" name="ZoneTexte 8"/>
          <p:cNvSpPr txBox="1"/>
          <p:nvPr/>
        </p:nvSpPr>
        <p:spPr>
          <a:xfrm>
            <a:off x="118873" y="4443663"/>
            <a:ext cx="3567604" cy="338554"/>
          </a:xfrm>
          <a:prstGeom prst="rect">
            <a:avLst/>
          </a:prstGeom>
          <a:noFill/>
          <a:ln>
            <a:solidFill>
              <a:schemeClr val="tx1"/>
            </a:solidFill>
          </a:ln>
        </p:spPr>
        <p:txBody>
          <a:bodyPr wrap="square" rtlCol="0">
            <a:spAutoFit/>
          </a:bodyPr>
          <a:lstStyle/>
          <a:p>
            <a:pPr algn="ctr"/>
            <a:r>
              <a:rPr lang="fr-FR" sz="1600" dirty="0">
                <a:latin typeface="+mn-lt"/>
              </a:rPr>
              <a:t>Fossé trapézoïdal FT12-Bernaco</a:t>
            </a:r>
          </a:p>
        </p:txBody>
      </p:sp>
      <p:cxnSp>
        <p:nvCxnSpPr>
          <p:cNvPr id="10" name="Connecteur droit avec flèche 9"/>
          <p:cNvCxnSpPr>
            <a:cxnSpLocks/>
            <a:stCxn id="2" idx="3"/>
          </p:cNvCxnSpPr>
          <p:nvPr/>
        </p:nvCxnSpPr>
        <p:spPr>
          <a:xfrm>
            <a:off x="3171524" y="1324309"/>
            <a:ext cx="3412156" cy="1712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128211" y="3226728"/>
            <a:ext cx="5062888" cy="6715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3698507" y="4677909"/>
            <a:ext cx="2358189" cy="390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7257448" y="3406181"/>
            <a:ext cx="462013" cy="25025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4985887" y="3202533"/>
            <a:ext cx="673768" cy="19908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8909785" y="4318534"/>
            <a:ext cx="462013" cy="25025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10786368" y="5163126"/>
            <a:ext cx="591954" cy="10753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a:off x="5370897" y="2711066"/>
            <a:ext cx="288758" cy="1237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V="1">
            <a:off x="7025554" y="5114889"/>
            <a:ext cx="463788" cy="2334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10039149" y="2879205"/>
            <a:ext cx="198924" cy="34231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p:cNvSpPr txBox="1">
            <a:spLocks noChangeArrowheads="1"/>
          </p:cNvSpPr>
          <p:nvPr/>
        </p:nvSpPr>
        <p:spPr bwMode="auto">
          <a:xfrm>
            <a:off x="1019175" y="2092325"/>
            <a:ext cx="10153650" cy="354012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GABION SG1-Glacis</a:t>
            </a:r>
          </a:p>
          <a:p>
            <a:pPr algn="ctr"/>
            <a:r>
              <a:rPr lang="fr-FR" altLang="fr-FR" sz="2800" b="1" dirty="0">
                <a:latin typeface="Calibri" pitchFamily="34" charset="0"/>
              </a:rPr>
              <a:t>Terrain </a:t>
            </a:r>
            <a:r>
              <a:rPr lang="fr-FR" altLang="fr-FR" sz="2800" b="1" dirty="0" err="1">
                <a:latin typeface="Calibri" pitchFamily="34" charset="0"/>
              </a:rPr>
              <a:t>Damus</a:t>
            </a:r>
            <a:r>
              <a:rPr lang="fr-FR" altLang="fr-FR" sz="2800" b="1" dirty="0">
                <a:latin typeface="Calibri" pitchFamily="34" charset="0"/>
              </a:rPr>
              <a:t> FRANTZ</a:t>
            </a:r>
          </a:p>
          <a:p>
            <a:pPr algn="ctr"/>
            <a:endParaRPr lang="fr-FR" altLang="fr-FR" sz="2800" b="1" dirty="0">
              <a:latin typeface="Calibri" pitchFamily="34" charset="0"/>
            </a:endParaRPr>
          </a:p>
          <a:p>
            <a:pPr algn="ctr"/>
            <a:r>
              <a:rPr lang="fr-FR" altLang="fr-FR" sz="2800" b="1" dirty="0">
                <a:latin typeface="Calibri" pitchFamily="34" charset="0"/>
              </a:rPr>
              <a:t>Ravine Glacis</a:t>
            </a:r>
          </a:p>
          <a:p>
            <a:pPr algn="ctr"/>
            <a:r>
              <a:rPr lang="fr-FR" altLang="fr-FR" sz="2800" b="1" dirty="0">
                <a:latin typeface="Calibri" pitchFamily="34" charset="0"/>
              </a:rPr>
              <a:t>Commune de Thomonde 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25602"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25603" name="il_fi" descr="http://www.haitilibre.com/images-a/g-6125.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32400" y="476250"/>
            <a:ext cx="1584325" cy="1181100"/>
          </a:xfrm>
          <a:prstGeom prst="rect">
            <a:avLst/>
          </a:prstGeom>
          <a:noFill/>
          <a:ln w="9525">
            <a:noFill/>
            <a:miter lim="800000"/>
            <a:headEnd/>
            <a:tailEnd/>
          </a:ln>
        </p:spPr>
      </p:pic>
      <p:pic>
        <p:nvPicPr>
          <p:cNvPr id="25604"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2" name="Rectangle : coins arrondis 1">
            <a:hlinkClick r:id="rId7" action="ppaction://hlinksldjump"/>
            <a:extLst>
              <a:ext uri="{FF2B5EF4-FFF2-40B4-BE49-F238E27FC236}">
                <a16:creationId xmlns:a16="http://schemas.microsoft.com/office/drawing/2014/main" id="{08CB96C0-612D-CD3A-E1CF-A63EC3711F7B}"/>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6BAC61A-6819-DD32-9DE9-4E0E036B8D1A}"/>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 1" descr="SG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31005" y="796532"/>
            <a:ext cx="7539789" cy="5654842"/>
          </a:xfrm>
          <a:prstGeom prst="rect">
            <a:avLst/>
          </a:prstGeom>
          <a:noFill/>
          <a:ln w="9525">
            <a:noFill/>
            <a:miter lim="800000"/>
            <a:headEnd/>
            <a:tailEnd/>
          </a:ln>
        </p:spPr>
      </p:pic>
      <p:sp>
        <p:nvSpPr>
          <p:cNvPr id="3" name="Rectangle 2"/>
          <p:cNvSpPr>
            <a:spLocks noChangeArrowheads="1"/>
          </p:cNvSpPr>
          <p:nvPr/>
        </p:nvSpPr>
        <p:spPr bwMode="auto">
          <a:xfrm>
            <a:off x="2337678" y="28180"/>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pic>
        <p:nvPicPr>
          <p:cNvPr id="4" name="Image 1" descr="P1080809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8271310" y="3850106"/>
            <a:ext cx="3638348" cy="2728761"/>
          </a:xfrm>
          <a:prstGeom prst="rect">
            <a:avLst/>
          </a:prstGeom>
          <a:noFill/>
          <a:ln w="9525">
            <a:noFill/>
            <a:miter lim="800000"/>
            <a:headEnd/>
            <a:tailEnd/>
          </a:ln>
        </p:spPr>
      </p:pic>
      <p:sp>
        <p:nvSpPr>
          <p:cNvPr id="2" name="ZoneTexte 1"/>
          <p:cNvSpPr txBox="1"/>
          <p:nvPr/>
        </p:nvSpPr>
        <p:spPr>
          <a:xfrm>
            <a:off x="8778241" y="2743200"/>
            <a:ext cx="1780674" cy="338554"/>
          </a:xfrm>
          <a:prstGeom prst="rect">
            <a:avLst/>
          </a:prstGeom>
          <a:noFill/>
        </p:spPr>
        <p:txBody>
          <a:bodyPr wrap="square" rtlCol="0">
            <a:spAutoFit/>
          </a:bodyPr>
          <a:lstStyle/>
          <a:p>
            <a:pPr algn="ctr"/>
            <a:r>
              <a:rPr lang="fr-FR" sz="1600" dirty="0">
                <a:latin typeface="+mn-lt"/>
              </a:rPr>
              <a:t>Amont du seuil</a:t>
            </a:r>
          </a:p>
        </p:txBody>
      </p:sp>
      <p:sp>
        <p:nvSpPr>
          <p:cNvPr id="5" name="ZoneTexte 4"/>
          <p:cNvSpPr txBox="1"/>
          <p:nvPr/>
        </p:nvSpPr>
        <p:spPr>
          <a:xfrm>
            <a:off x="2040556" y="6475437"/>
            <a:ext cx="4597988" cy="338554"/>
          </a:xfrm>
          <a:prstGeom prst="rect">
            <a:avLst/>
          </a:prstGeom>
          <a:noFill/>
        </p:spPr>
        <p:txBody>
          <a:bodyPr wrap="square" rtlCol="0">
            <a:spAutoFit/>
          </a:bodyPr>
          <a:lstStyle/>
          <a:p>
            <a:pPr algn="ctr"/>
            <a:r>
              <a:rPr lang="fr-FR" sz="1600" dirty="0">
                <a:latin typeface="+mn-lt"/>
              </a:rPr>
              <a:t>FT12-Bernaco et SG3-Carrefour </a:t>
            </a:r>
            <a:r>
              <a:rPr lang="fr-FR" sz="1600" dirty="0" err="1">
                <a:latin typeface="+mn-lt"/>
              </a:rPr>
              <a:t>Clermenceau</a:t>
            </a:r>
            <a:endParaRPr lang="fr-FR" sz="1600"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P1080804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936387" y="729154"/>
            <a:ext cx="7809297" cy="5856973"/>
          </a:xfrm>
          <a:prstGeom prst="rect">
            <a:avLst/>
          </a:prstGeom>
          <a:noFill/>
          <a:ln w="9525">
            <a:noFill/>
            <a:miter lim="800000"/>
            <a:headEnd/>
            <a:tailEnd/>
          </a:ln>
        </p:spPr>
      </p:pic>
      <p:sp>
        <p:nvSpPr>
          <p:cNvPr id="3" name="Rectangle 2"/>
          <p:cNvSpPr>
            <a:spLocks noChangeArrowheads="1"/>
          </p:cNvSpPr>
          <p:nvPr/>
        </p:nvSpPr>
        <p:spPr bwMode="auto">
          <a:xfrm>
            <a:off x="4379491" y="0"/>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sp>
        <p:nvSpPr>
          <p:cNvPr id="2" name="ZoneTexte 1"/>
          <p:cNvSpPr txBox="1"/>
          <p:nvPr/>
        </p:nvSpPr>
        <p:spPr>
          <a:xfrm>
            <a:off x="279133" y="2387065"/>
            <a:ext cx="3657254" cy="1815882"/>
          </a:xfrm>
          <a:prstGeom prst="rect">
            <a:avLst/>
          </a:prstGeom>
          <a:noFill/>
        </p:spPr>
        <p:txBody>
          <a:bodyPr wrap="square" rtlCol="0">
            <a:spAutoFit/>
          </a:bodyPr>
          <a:lstStyle/>
          <a:p>
            <a:r>
              <a:rPr lang="fr-FR" sz="1600" b="1" dirty="0">
                <a:latin typeface="+mn-lt"/>
              </a:rPr>
              <a:t>Jonction du fossé trapézoïdal et du radier SG3-Carrefour </a:t>
            </a:r>
            <a:r>
              <a:rPr lang="fr-FR" sz="1600" b="1" dirty="0" err="1">
                <a:latin typeface="+mn-lt"/>
              </a:rPr>
              <a:t>Clermenceau</a:t>
            </a:r>
            <a:endParaRPr lang="fr-FR" sz="1600" b="1" dirty="0">
              <a:latin typeface="+mn-lt"/>
            </a:endParaRPr>
          </a:p>
          <a:p>
            <a:endParaRPr lang="fr-FR" sz="1600" dirty="0">
              <a:latin typeface="+mn-lt"/>
            </a:endParaRPr>
          </a:p>
          <a:p>
            <a:endParaRPr lang="fr-FR" sz="1600" dirty="0">
              <a:latin typeface="+mn-lt"/>
            </a:endParaRPr>
          </a:p>
          <a:p>
            <a:r>
              <a:rPr lang="fr-FR" sz="1600" dirty="0">
                <a:latin typeface="+mn-lt"/>
              </a:rPr>
              <a:t>Ensuite l’eau traverse le chemin</a:t>
            </a:r>
          </a:p>
          <a:p>
            <a:r>
              <a:rPr lang="fr-FR" sz="1600" dirty="0">
                <a:latin typeface="+mn-lt"/>
              </a:rPr>
              <a:t>pour rejoindre une ravine qui débouche dans la rivière </a:t>
            </a:r>
            <a:r>
              <a:rPr lang="fr-FR" sz="1600" dirty="0" err="1">
                <a:latin typeface="+mn-lt"/>
              </a:rPr>
              <a:t>Thomonde</a:t>
            </a:r>
            <a:r>
              <a:rPr lang="fr-FR" sz="1600" dirty="0">
                <a:latin typeface="+mn-lt"/>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P1080811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w="9525">
            <a:noFill/>
            <a:miter lim="800000"/>
            <a:headEnd/>
            <a:tailEnd/>
          </a:ln>
        </p:spPr>
      </p:pic>
      <p:cxnSp>
        <p:nvCxnSpPr>
          <p:cNvPr id="3" name="Connecteur droit avec flèche 2"/>
          <p:cNvCxnSpPr/>
          <p:nvPr/>
        </p:nvCxnSpPr>
        <p:spPr>
          <a:xfrm>
            <a:off x="4109987" y="3157086"/>
            <a:ext cx="4389120" cy="8662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flipH="1" flipV="1">
            <a:off x="9615638" y="2213811"/>
            <a:ext cx="9625" cy="41388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flipV="1">
            <a:off x="4263992" y="2213811"/>
            <a:ext cx="9625" cy="82777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573026" y="2935937"/>
            <a:ext cx="1193533" cy="307777"/>
          </a:xfrm>
          <a:prstGeom prst="rect">
            <a:avLst/>
          </a:prstGeom>
          <a:noFill/>
          <a:ln>
            <a:noFill/>
          </a:ln>
        </p:spPr>
        <p:txBody>
          <a:bodyPr wrap="square" rtlCol="0">
            <a:spAutoFit/>
          </a:bodyPr>
          <a:lstStyle/>
          <a:p>
            <a:r>
              <a:rPr lang="fr-FR" sz="1400" dirty="0">
                <a:solidFill>
                  <a:srgbClr val="FF0000"/>
                </a:solidFill>
              </a:rPr>
              <a:t>L2 =3,00m</a:t>
            </a:r>
          </a:p>
        </p:txBody>
      </p:sp>
      <p:sp>
        <p:nvSpPr>
          <p:cNvPr id="16" name="ZoneTexte 15"/>
          <p:cNvSpPr txBox="1"/>
          <p:nvPr/>
        </p:nvSpPr>
        <p:spPr>
          <a:xfrm>
            <a:off x="3214838" y="2112976"/>
            <a:ext cx="1236846" cy="307777"/>
          </a:xfrm>
          <a:prstGeom prst="rect">
            <a:avLst/>
          </a:prstGeom>
          <a:noFill/>
          <a:ln>
            <a:noFill/>
          </a:ln>
        </p:spPr>
        <p:txBody>
          <a:bodyPr wrap="square" rtlCol="0">
            <a:spAutoFit/>
          </a:bodyPr>
          <a:lstStyle/>
          <a:p>
            <a:r>
              <a:rPr lang="fr-FR" sz="1400" dirty="0">
                <a:solidFill>
                  <a:srgbClr val="FF0000"/>
                </a:solidFill>
              </a:rPr>
              <a:t>H1 = 0,50m</a:t>
            </a:r>
          </a:p>
        </p:txBody>
      </p:sp>
      <p:sp>
        <p:nvSpPr>
          <p:cNvPr id="17" name="ZoneTexte 16"/>
          <p:cNvSpPr txBox="1"/>
          <p:nvPr/>
        </p:nvSpPr>
        <p:spPr>
          <a:xfrm>
            <a:off x="9625263" y="2266865"/>
            <a:ext cx="1183908" cy="307777"/>
          </a:xfrm>
          <a:prstGeom prst="rect">
            <a:avLst/>
          </a:prstGeom>
          <a:noFill/>
          <a:ln>
            <a:noFill/>
          </a:ln>
        </p:spPr>
        <p:txBody>
          <a:bodyPr wrap="square" rtlCol="0">
            <a:spAutoFit/>
          </a:bodyPr>
          <a:lstStyle/>
          <a:p>
            <a:r>
              <a:rPr lang="fr-FR" sz="1400" dirty="0" err="1">
                <a:solidFill>
                  <a:srgbClr val="FF0000"/>
                </a:solidFill>
              </a:rPr>
              <a:t>Ch</a:t>
            </a:r>
            <a:r>
              <a:rPr lang="fr-FR" sz="1400" dirty="0">
                <a:solidFill>
                  <a:srgbClr val="FF0000"/>
                </a:solidFill>
              </a:rPr>
              <a:t> = 0,15 m</a:t>
            </a:r>
          </a:p>
        </p:txBody>
      </p:sp>
      <p:sp>
        <p:nvSpPr>
          <p:cNvPr id="2" name="ZoneTexte 1">
            <a:extLst>
              <a:ext uri="{FF2B5EF4-FFF2-40B4-BE49-F238E27FC236}">
                <a16:creationId xmlns:a16="http://schemas.microsoft.com/office/drawing/2014/main" id="{C7A8B6D5-3841-9892-056B-1B9A4FC027DD}"/>
              </a:ext>
            </a:extLst>
          </p:cNvPr>
          <p:cNvSpPr txBox="1"/>
          <p:nvPr/>
        </p:nvSpPr>
        <p:spPr>
          <a:xfrm>
            <a:off x="7151091" y="81270"/>
            <a:ext cx="3324886" cy="369332"/>
          </a:xfrm>
          <a:prstGeom prst="rect">
            <a:avLst/>
          </a:prstGeom>
          <a:noFill/>
        </p:spPr>
        <p:txBody>
          <a:bodyPr wrap="square" rtlCol="0">
            <a:spAutoFit/>
          </a:bodyPr>
          <a:lstStyle/>
          <a:p>
            <a:r>
              <a:rPr lang="fr-FR" b="1" dirty="0">
                <a:solidFill>
                  <a:schemeClr val="bg1"/>
                </a:solidFill>
              </a:rPr>
              <a:t>SG3-Carrefour </a:t>
            </a:r>
            <a:r>
              <a:rPr lang="fr-FR" b="1" dirty="0" err="1">
                <a:solidFill>
                  <a:schemeClr val="bg1"/>
                </a:solidFill>
              </a:rPr>
              <a:t>Clermenceau</a:t>
            </a:r>
            <a:r>
              <a:rPr lang="fr-FR" b="1" dirty="0">
                <a:solidFill>
                  <a:schemeClr val="bg1"/>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1" descr="SG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53465" y="134754"/>
            <a:ext cx="5531317" cy="4148488"/>
          </a:xfrm>
          <a:prstGeom prst="rect">
            <a:avLst/>
          </a:prstGeom>
          <a:noFill/>
          <a:ln w="9525">
            <a:noFill/>
            <a:miter lim="800000"/>
            <a:headEnd/>
            <a:tailEnd/>
          </a:ln>
        </p:spPr>
      </p:pic>
      <p:pic>
        <p:nvPicPr>
          <p:cNvPr id="3" name="Image 1" descr="P1080854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5804032" y="137189"/>
            <a:ext cx="5522912" cy="4142184"/>
          </a:xfrm>
          <a:prstGeom prst="rect">
            <a:avLst/>
          </a:prstGeom>
          <a:noFill/>
          <a:ln w="9525">
            <a:noFill/>
            <a:miter lim="800000"/>
            <a:headEnd/>
            <a:tailEnd/>
          </a:ln>
        </p:spPr>
      </p:pic>
      <p:cxnSp>
        <p:nvCxnSpPr>
          <p:cNvPr id="4" name="Connecteur droit avec flèche 3"/>
          <p:cNvCxnSpPr/>
          <p:nvPr/>
        </p:nvCxnSpPr>
        <p:spPr>
          <a:xfrm flipV="1">
            <a:off x="3019123" y="2204185"/>
            <a:ext cx="465222" cy="2004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flipV="1">
            <a:off x="3565272" y="1982804"/>
            <a:ext cx="381086" cy="15074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4244741" y="1982804"/>
            <a:ext cx="450611" cy="5202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5567325" y="2227531"/>
            <a:ext cx="1054856" cy="52529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7223624" y="2752824"/>
            <a:ext cx="787222" cy="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8454634" y="2490178"/>
            <a:ext cx="939623" cy="1840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9981399" y="2327657"/>
            <a:ext cx="70264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6094753" y="1708210"/>
            <a:ext cx="1838426" cy="523220"/>
          </a:xfrm>
          <a:prstGeom prst="rect">
            <a:avLst/>
          </a:prstGeom>
          <a:noFill/>
        </p:spPr>
        <p:txBody>
          <a:bodyPr wrap="square" rtlCol="0">
            <a:spAutoFit/>
          </a:bodyPr>
          <a:lstStyle/>
          <a:p>
            <a:pPr algn="ctr"/>
            <a:r>
              <a:rPr lang="fr-FR" sz="1400" dirty="0"/>
              <a:t>Chemin </a:t>
            </a:r>
            <a:r>
              <a:rPr lang="fr-FR" sz="1400" dirty="0" err="1"/>
              <a:t>Bernacot</a:t>
            </a:r>
            <a:r>
              <a:rPr lang="fr-FR" sz="1400" dirty="0"/>
              <a:t> </a:t>
            </a:r>
          </a:p>
          <a:p>
            <a:pPr algn="ctr"/>
            <a:r>
              <a:rPr lang="fr-FR" sz="1400" dirty="0"/>
              <a:t>vers </a:t>
            </a:r>
            <a:r>
              <a:rPr lang="fr-FR" sz="1400" dirty="0" err="1"/>
              <a:t>Thomonde</a:t>
            </a:r>
            <a:endParaRPr lang="fr-FR" sz="1400" dirty="0"/>
          </a:p>
        </p:txBody>
      </p:sp>
      <p:cxnSp>
        <p:nvCxnSpPr>
          <p:cNvPr id="23" name="Connecteur droit avec flèche 22"/>
          <p:cNvCxnSpPr/>
          <p:nvPr/>
        </p:nvCxnSpPr>
        <p:spPr>
          <a:xfrm flipH="1" flipV="1">
            <a:off x="6534839" y="1602810"/>
            <a:ext cx="289473" cy="1778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9260218" y="1890647"/>
            <a:ext cx="2243277" cy="336884"/>
          </a:xfrm>
          <a:prstGeom prst="rect">
            <a:avLst/>
          </a:prstGeom>
          <a:noFill/>
        </p:spPr>
        <p:txBody>
          <a:bodyPr wrap="square" rtlCol="0">
            <a:spAutoFit/>
          </a:bodyPr>
          <a:lstStyle/>
          <a:p>
            <a:r>
              <a:rPr lang="fr-FR" sz="1600" dirty="0">
                <a:solidFill>
                  <a:schemeClr val="bg1"/>
                </a:solidFill>
                <a:latin typeface="+mn-lt"/>
              </a:rPr>
              <a:t>Vers Rivière </a:t>
            </a:r>
            <a:r>
              <a:rPr lang="fr-FR" sz="1600" dirty="0" err="1">
                <a:solidFill>
                  <a:schemeClr val="bg1"/>
                </a:solidFill>
                <a:latin typeface="+mn-lt"/>
              </a:rPr>
              <a:t>Thomonde</a:t>
            </a:r>
            <a:endParaRPr lang="fr-FR" sz="1600" dirty="0">
              <a:solidFill>
                <a:schemeClr val="bg1"/>
              </a:solidFill>
              <a:latin typeface="+mn-lt"/>
            </a:endParaRPr>
          </a:p>
        </p:txBody>
      </p:sp>
      <p:sp>
        <p:nvSpPr>
          <p:cNvPr id="28" name="ZoneTexte 27"/>
          <p:cNvSpPr txBox="1"/>
          <p:nvPr/>
        </p:nvSpPr>
        <p:spPr>
          <a:xfrm>
            <a:off x="1491915" y="4726230"/>
            <a:ext cx="9192128" cy="1077218"/>
          </a:xfrm>
          <a:prstGeom prst="rect">
            <a:avLst/>
          </a:prstGeom>
          <a:noFill/>
        </p:spPr>
        <p:txBody>
          <a:bodyPr wrap="square" rtlCol="0">
            <a:spAutoFit/>
          </a:bodyPr>
          <a:lstStyle/>
          <a:p>
            <a:pPr algn="ctr"/>
            <a:endParaRPr lang="fr-FR" sz="1600" dirty="0"/>
          </a:p>
          <a:p>
            <a:pPr algn="ctr"/>
            <a:r>
              <a:rPr lang="fr-FR" sz="1600" dirty="0"/>
              <a:t>CARREFOUR CLERMENCEAU REGISTRE</a:t>
            </a:r>
          </a:p>
          <a:p>
            <a:r>
              <a:rPr lang="fr-FR" sz="1600" dirty="0"/>
              <a:t>Il reste à aménager un radier pour traverser le chemin et un seuil gabion sur le bord droit du chemin pour stopper l’érosion régressive.</a:t>
            </a:r>
          </a:p>
        </p:txBody>
      </p:sp>
      <p:cxnSp>
        <p:nvCxnSpPr>
          <p:cNvPr id="30" name="Connecteur droit 29"/>
          <p:cNvCxnSpPr/>
          <p:nvPr/>
        </p:nvCxnSpPr>
        <p:spPr>
          <a:xfrm>
            <a:off x="9394257" y="2204185"/>
            <a:ext cx="471638" cy="28599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9338498" y="2306495"/>
            <a:ext cx="471638" cy="28599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G3'"/>
          <p:cNvPicPr>
            <a:picLocks noGrp="1" noChangeAspect="1"/>
          </p:cNvPicPr>
          <p:nvPr isPhoto="1"/>
        </p:nvPicPr>
        <p:blipFill>
          <a:blip r:embed="rId2" cstate="print">
            <a:lum/>
            <a:extLst>
              <a:ext uri="{28A0092B-C50C-407E-A947-70E740481C1C}">
                <a14:useLocalDpi xmlns:a14="http://schemas.microsoft.com/office/drawing/2010/main"/>
              </a:ext>
            </a:extLst>
          </a:blip>
          <a:stretch>
            <a:fillRect/>
          </a:stretch>
        </p:blipFill>
        <p:spPr>
          <a:xfrm>
            <a:off x="1524000" y="-140714"/>
            <a:ext cx="9144000" cy="6858000"/>
          </a:xfrm>
          <a:prstGeom prst="rect">
            <a:avLst/>
          </a:prstGeom>
          <a:noFill/>
          <a:ln w="38100">
            <a:noFill/>
          </a:ln>
        </p:spPr>
      </p:pic>
      <p:sp>
        <p:nvSpPr>
          <p:cNvPr id="3" name="ZoneTexte 2"/>
          <p:cNvSpPr txBox="1"/>
          <p:nvPr/>
        </p:nvSpPr>
        <p:spPr>
          <a:xfrm>
            <a:off x="214964" y="1339088"/>
            <a:ext cx="1309036" cy="338554"/>
          </a:xfrm>
          <a:prstGeom prst="rect">
            <a:avLst/>
          </a:prstGeom>
          <a:noFill/>
        </p:spPr>
        <p:txBody>
          <a:bodyPr wrap="square" rtlCol="0">
            <a:spAutoFit/>
          </a:bodyPr>
          <a:lstStyle/>
          <a:p>
            <a:pPr algn="ctr"/>
            <a:r>
              <a:rPr lang="fr-FR" sz="1600" dirty="0">
                <a:latin typeface="+mn-lt"/>
              </a:rPr>
              <a:t>FINITIONS</a:t>
            </a:r>
          </a:p>
        </p:txBody>
      </p:sp>
      <p:sp>
        <p:nvSpPr>
          <p:cNvPr id="4" name="Parallélogramme 3"/>
          <p:cNvSpPr/>
          <p:nvPr/>
        </p:nvSpPr>
        <p:spPr>
          <a:xfrm rot="638999">
            <a:off x="6613788" y="2154160"/>
            <a:ext cx="2006707" cy="421808"/>
          </a:xfrm>
          <a:prstGeom prst="parallelogram">
            <a:avLst/>
          </a:prstGeom>
          <a:solidFill>
            <a:srgbClr val="ED7D31">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0801826" y="552734"/>
            <a:ext cx="1280160" cy="830997"/>
          </a:xfrm>
          <a:prstGeom prst="rect">
            <a:avLst/>
          </a:prstGeom>
          <a:noFill/>
        </p:spPr>
        <p:txBody>
          <a:bodyPr wrap="square" rtlCol="0">
            <a:spAutoFit/>
          </a:bodyPr>
          <a:lstStyle/>
          <a:p>
            <a:r>
              <a:rPr lang="fr-FR" sz="1600" dirty="0">
                <a:latin typeface="+mn-lt"/>
              </a:rPr>
              <a:t>Réaliser une chape de béton </a:t>
            </a:r>
          </a:p>
        </p:txBody>
      </p:sp>
      <p:cxnSp>
        <p:nvCxnSpPr>
          <p:cNvPr id="7" name="Connecteur droit avec flèche 6"/>
          <p:cNvCxnSpPr/>
          <p:nvPr/>
        </p:nvCxnSpPr>
        <p:spPr>
          <a:xfrm flipH="1">
            <a:off x="8006080" y="1164657"/>
            <a:ext cx="2745339" cy="10259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4886960" y="2757764"/>
            <a:ext cx="213360" cy="4629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Nuage 11"/>
          <p:cNvSpPr/>
          <p:nvPr/>
        </p:nvSpPr>
        <p:spPr>
          <a:xfrm>
            <a:off x="5466726" y="2873598"/>
            <a:ext cx="314960" cy="2743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Nuage 12"/>
          <p:cNvSpPr/>
          <p:nvPr/>
        </p:nvSpPr>
        <p:spPr>
          <a:xfrm>
            <a:off x="6005436" y="2636520"/>
            <a:ext cx="314960" cy="2743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Nuage 13"/>
          <p:cNvSpPr/>
          <p:nvPr/>
        </p:nvSpPr>
        <p:spPr>
          <a:xfrm>
            <a:off x="3538658" y="3010758"/>
            <a:ext cx="314960" cy="2743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Nuage 14"/>
          <p:cNvSpPr/>
          <p:nvPr/>
        </p:nvSpPr>
        <p:spPr>
          <a:xfrm>
            <a:off x="4520554" y="2910840"/>
            <a:ext cx="314960" cy="2743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Nuage 15"/>
          <p:cNvSpPr/>
          <p:nvPr/>
        </p:nvSpPr>
        <p:spPr>
          <a:xfrm>
            <a:off x="2318582" y="3048000"/>
            <a:ext cx="314960" cy="27432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163629" y="4897120"/>
            <a:ext cx="1309036" cy="830997"/>
          </a:xfrm>
          <a:prstGeom prst="rect">
            <a:avLst/>
          </a:prstGeom>
          <a:noFill/>
        </p:spPr>
        <p:txBody>
          <a:bodyPr wrap="square" rtlCol="0">
            <a:spAutoFit/>
          </a:bodyPr>
          <a:lstStyle/>
          <a:p>
            <a:r>
              <a:rPr lang="fr-FR" sz="1600" dirty="0">
                <a:latin typeface="+mn-lt"/>
              </a:rPr>
              <a:t>Plantation touffes de vétiver</a:t>
            </a:r>
          </a:p>
        </p:txBody>
      </p:sp>
      <p:cxnSp>
        <p:nvCxnSpPr>
          <p:cNvPr id="19" name="Connecteur droit avec flèche 18"/>
          <p:cNvCxnSpPr>
            <a:endCxn id="14" idx="1"/>
          </p:cNvCxnSpPr>
          <p:nvPr/>
        </p:nvCxnSpPr>
        <p:spPr>
          <a:xfrm flipV="1">
            <a:off x="455098" y="3284786"/>
            <a:ext cx="3241040" cy="14480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00BD02CD-F70D-6142-320D-62FAE4F21305}"/>
              </a:ext>
            </a:extLst>
          </p:cNvPr>
          <p:cNvSpPr txBox="1"/>
          <p:nvPr/>
        </p:nvSpPr>
        <p:spPr>
          <a:xfrm>
            <a:off x="1575335" y="1452776"/>
            <a:ext cx="3311625" cy="369332"/>
          </a:xfrm>
          <a:prstGeom prst="rect">
            <a:avLst/>
          </a:prstGeom>
          <a:noFill/>
        </p:spPr>
        <p:txBody>
          <a:bodyPr wrap="square" rtlCol="0">
            <a:spAutoFit/>
          </a:bodyPr>
          <a:lstStyle/>
          <a:p>
            <a:r>
              <a:rPr lang="fr-FR" b="1" dirty="0">
                <a:solidFill>
                  <a:schemeClr val="bg1"/>
                </a:solidFill>
              </a:rPr>
              <a:t>SG3-Carrefour </a:t>
            </a:r>
            <a:r>
              <a:rPr lang="fr-FR" b="1" dirty="0" err="1">
                <a:solidFill>
                  <a:schemeClr val="bg1"/>
                </a:solidFill>
              </a:rPr>
              <a:t>Clermenceau</a:t>
            </a:r>
            <a:endParaRPr lang="fr-FR" b="1" dirty="0">
              <a:solidFill>
                <a:schemeClr val="bg1"/>
              </a:solidFill>
            </a:endParaRPr>
          </a:p>
        </p:txBody>
      </p:sp>
    </p:spTree>
    <p:extLst>
      <p:ext uri="{BB962C8B-B14F-4D97-AF65-F5344CB8AC3E}">
        <p14:creationId xmlns:p14="http://schemas.microsoft.com/office/powerpoint/2010/main" val="975629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705337" y="695458"/>
            <a:ext cx="10175128" cy="5705341"/>
          </a:xfrm>
          <a:prstGeom prst="rect">
            <a:avLst/>
          </a:prstGeom>
        </p:spPr>
      </p:pic>
      <p:sp>
        <p:nvSpPr>
          <p:cNvPr id="3" name="TextBox 2"/>
          <p:cNvSpPr txBox="1"/>
          <p:nvPr/>
        </p:nvSpPr>
        <p:spPr>
          <a:xfrm>
            <a:off x="345031" y="1911229"/>
            <a:ext cx="1254537" cy="156966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600" dirty="0">
                <a:solidFill>
                  <a:prstClr val="black"/>
                </a:solidFill>
              </a:rPr>
              <a:t>Touffes de vétivers plantés au Canal Trapezoidal #12</a:t>
            </a:r>
          </a:p>
        </p:txBody>
      </p:sp>
      <p:cxnSp>
        <p:nvCxnSpPr>
          <p:cNvPr id="4" name="Straight Arrow Connector 3"/>
          <p:cNvCxnSpPr/>
          <p:nvPr/>
        </p:nvCxnSpPr>
        <p:spPr>
          <a:xfrm>
            <a:off x="1584101" y="2408349"/>
            <a:ext cx="2773923" cy="618186"/>
          </a:xfrm>
          <a:prstGeom prst="straightConnector1">
            <a:avLst/>
          </a:prstGeom>
          <a:ln w="28575">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5" name="Straight Arrow Connector 4"/>
          <p:cNvCxnSpPr/>
          <p:nvPr/>
        </p:nvCxnSpPr>
        <p:spPr>
          <a:xfrm flipV="1">
            <a:off x="1493799" y="2408349"/>
            <a:ext cx="1477263" cy="1"/>
          </a:xfrm>
          <a:prstGeom prst="straightConnector1">
            <a:avLst/>
          </a:prstGeom>
          <a:ln w="28575">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14" name="TextBox 13"/>
          <p:cNvSpPr txBox="1"/>
          <p:nvPr/>
        </p:nvSpPr>
        <p:spPr>
          <a:xfrm>
            <a:off x="6713311" y="6511443"/>
            <a:ext cx="1903915"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Roseaux plantés</a:t>
            </a:r>
          </a:p>
        </p:txBody>
      </p:sp>
      <p:cxnSp>
        <p:nvCxnSpPr>
          <p:cNvPr id="16" name="Straight Arrow Connector 15"/>
          <p:cNvCxnSpPr/>
          <p:nvPr/>
        </p:nvCxnSpPr>
        <p:spPr>
          <a:xfrm flipV="1">
            <a:off x="7900917" y="5991992"/>
            <a:ext cx="1421987" cy="62338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358024" y="111548"/>
            <a:ext cx="537119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La chape réalisée au SG3-Carrefour </a:t>
            </a:r>
            <a:r>
              <a:rPr lang="en-US" sz="1600" dirty="0" err="1">
                <a:solidFill>
                  <a:prstClr val="black"/>
                </a:solidFill>
                <a:latin typeface="Calibri" panose="020F0502020204030204"/>
                <a:cs typeface="+mn-cs"/>
              </a:rPr>
              <a:t>Clermenceau</a:t>
            </a:r>
            <a:endParaRPr lang="en-US" sz="1600" dirty="0">
              <a:solidFill>
                <a:prstClr val="black"/>
              </a:solidFill>
              <a:latin typeface="Calibri" panose="020F0502020204030204"/>
              <a:cs typeface="+mn-cs"/>
            </a:endParaRPr>
          </a:p>
        </p:txBody>
      </p:sp>
      <p:cxnSp>
        <p:nvCxnSpPr>
          <p:cNvPr id="22" name="Straight Arrow Connector 21"/>
          <p:cNvCxnSpPr>
            <a:cxnSpLocks/>
            <a:stCxn id="20" idx="3"/>
            <a:endCxn id="20" idx="3"/>
          </p:cNvCxnSpPr>
          <p:nvPr/>
        </p:nvCxnSpPr>
        <p:spPr>
          <a:xfrm>
            <a:off x="9729216" y="2808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27375" y="480880"/>
            <a:ext cx="4659625" cy="29690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627375" y="439405"/>
            <a:ext cx="1314339" cy="271358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1BE89F77-4783-745F-1C7E-81EF8CA7B96F}"/>
              </a:ext>
            </a:extLst>
          </p:cNvPr>
          <p:cNvSpPr txBox="1"/>
          <p:nvPr/>
        </p:nvSpPr>
        <p:spPr>
          <a:xfrm>
            <a:off x="8567289" y="5306172"/>
            <a:ext cx="3313176" cy="369332"/>
          </a:xfrm>
          <a:prstGeom prst="rect">
            <a:avLst/>
          </a:prstGeom>
          <a:noFill/>
        </p:spPr>
        <p:txBody>
          <a:bodyPr wrap="square" rtlCol="0">
            <a:spAutoFit/>
          </a:bodyPr>
          <a:lstStyle/>
          <a:p>
            <a:r>
              <a:rPr lang="fr-FR" b="1" dirty="0">
                <a:solidFill>
                  <a:schemeClr val="bg1"/>
                </a:solidFill>
              </a:rPr>
              <a:t>SG3-Carrefour </a:t>
            </a:r>
            <a:r>
              <a:rPr lang="fr-FR" b="1" dirty="0" err="1">
                <a:solidFill>
                  <a:schemeClr val="bg1"/>
                </a:solidFill>
              </a:rPr>
              <a:t>Clermenceau</a:t>
            </a:r>
            <a:endParaRPr lang="fr-FR" b="1" dirty="0">
              <a:solidFill>
                <a:schemeClr val="bg1"/>
              </a:solidFill>
            </a:endParaRPr>
          </a:p>
        </p:txBody>
      </p:sp>
    </p:spTree>
    <p:extLst>
      <p:ext uri="{BB962C8B-B14F-4D97-AF65-F5344CB8AC3E}">
        <p14:creationId xmlns:p14="http://schemas.microsoft.com/office/powerpoint/2010/main" val="595170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1" descr="P1080860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439299" y="1345128"/>
            <a:ext cx="4822258" cy="3616694"/>
          </a:xfrm>
          <a:prstGeom prst="rect">
            <a:avLst/>
          </a:prstGeom>
          <a:noFill/>
          <a:ln w="9525">
            <a:noFill/>
            <a:miter lim="800000"/>
            <a:headEnd/>
            <a:tailEnd/>
          </a:ln>
        </p:spPr>
      </p:pic>
      <p:pic>
        <p:nvPicPr>
          <p:cNvPr id="4" name="Image 1" descr="P1080862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821511" y="1345128"/>
            <a:ext cx="4781651" cy="3586238"/>
          </a:xfrm>
          <a:prstGeom prst="rect">
            <a:avLst/>
          </a:prstGeom>
          <a:noFill/>
          <a:ln w="9525">
            <a:noFill/>
            <a:miter lim="800000"/>
            <a:headEnd/>
            <a:tailEnd/>
          </a:ln>
        </p:spPr>
      </p:pic>
      <p:sp>
        <p:nvSpPr>
          <p:cNvPr id="5" name="Rectangle 2"/>
          <p:cNvSpPr>
            <a:spLocks noChangeArrowheads="1"/>
          </p:cNvSpPr>
          <p:nvPr/>
        </p:nvSpPr>
        <p:spPr bwMode="auto">
          <a:xfrm>
            <a:off x="2977756" y="67377"/>
            <a:ext cx="6923087" cy="584775"/>
          </a:xfrm>
          <a:prstGeom prst="rect">
            <a:avLst/>
          </a:prstGeom>
          <a:noFill/>
          <a:ln w="9525">
            <a:noFill/>
            <a:miter lim="800000"/>
            <a:headEnd/>
            <a:tailEnd/>
          </a:ln>
        </p:spPr>
        <p:txBody>
          <a:bodyPr>
            <a:spAutoFit/>
          </a:bodyPr>
          <a:lstStyle/>
          <a:p>
            <a:pPr algn="ctr"/>
            <a:r>
              <a:rPr lang="fr-FR" sz="1600" dirty="0">
                <a:latin typeface="Calibri" pitchFamily="34" charset="0"/>
              </a:rPr>
              <a:t>Seuil gabion SG3-Carrefour </a:t>
            </a:r>
            <a:r>
              <a:rPr lang="fr-FR" sz="1600" dirty="0" err="1">
                <a:latin typeface="Calibri" pitchFamily="34" charset="0"/>
              </a:rPr>
              <a:t>Clermenceau</a:t>
            </a:r>
            <a:r>
              <a:rPr lang="fr-FR" sz="1600" dirty="0">
                <a:latin typeface="Calibri" pitchFamily="34" charset="0"/>
              </a:rPr>
              <a:t> REGISTRE</a:t>
            </a:r>
          </a:p>
          <a:p>
            <a:pPr algn="ctr"/>
            <a:r>
              <a:rPr lang="fr-FR" sz="1600" dirty="0">
                <a:latin typeface="Calibri" pitchFamily="34" charset="0"/>
              </a:rPr>
              <a:t>Ravine Carrefour </a:t>
            </a:r>
            <a:r>
              <a:rPr lang="fr-FR" sz="1600" dirty="0" err="1">
                <a:latin typeface="Calibri" pitchFamily="34" charset="0"/>
              </a:rPr>
              <a:t>Clermenceau</a:t>
            </a:r>
            <a:r>
              <a:rPr lang="fr-FR" sz="1600" dirty="0">
                <a:latin typeface="Calibri" pitchFamily="34" charset="0"/>
              </a:rPr>
              <a:t>  – Commune de </a:t>
            </a:r>
            <a:r>
              <a:rPr lang="fr-FR" sz="1600" dirty="0" err="1">
                <a:latin typeface="Calibri" pitchFamily="34" charset="0"/>
              </a:rPr>
              <a:t>Thomonde</a:t>
            </a:r>
            <a:r>
              <a:rPr lang="fr-FR" sz="1600" dirty="0">
                <a:latin typeface="Calibri" pitchFamily="34" charset="0"/>
              </a:rPr>
              <a:t> 1</a:t>
            </a:r>
            <a:r>
              <a:rPr lang="fr-FR" sz="1600" baseline="30000" dirty="0">
                <a:latin typeface="Calibri" pitchFamily="34" charset="0"/>
              </a:rPr>
              <a:t>ère</a:t>
            </a:r>
            <a:r>
              <a:rPr lang="fr-FR" sz="1600" dirty="0">
                <a:latin typeface="Calibri" pitchFamily="34" charset="0"/>
              </a:rPr>
              <a:t> section  Cabral</a:t>
            </a:r>
          </a:p>
        </p:txBody>
      </p:sp>
      <p:sp>
        <p:nvSpPr>
          <p:cNvPr id="6" name="Rectangle 2"/>
          <p:cNvSpPr>
            <a:spLocks noChangeArrowheads="1"/>
          </p:cNvSpPr>
          <p:nvPr/>
        </p:nvSpPr>
        <p:spPr bwMode="auto">
          <a:xfrm>
            <a:off x="6439299" y="5042118"/>
            <a:ext cx="4945440" cy="1077218"/>
          </a:xfrm>
          <a:prstGeom prst="rect">
            <a:avLst/>
          </a:prstGeom>
          <a:noFill/>
          <a:ln w="9525">
            <a:noFill/>
            <a:miter lim="800000"/>
            <a:headEnd/>
            <a:tailEnd/>
          </a:ln>
        </p:spPr>
        <p:txBody>
          <a:bodyPr wrap="square">
            <a:spAutoFit/>
          </a:bodyPr>
          <a:lstStyle/>
          <a:p>
            <a:r>
              <a:rPr lang="fr-FR" sz="1600" dirty="0">
                <a:latin typeface="Calibri" pitchFamily="34" charset="0"/>
              </a:rPr>
              <a:t>Jeudi 7 avril</a:t>
            </a:r>
          </a:p>
          <a:p>
            <a:r>
              <a:rPr lang="fr-FR" sz="1600" dirty="0">
                <a:latin typeface="Calibri" pitchFamily="34" charset="0"/>
              </a:rPr>
              <a:t>Règlement des </a:t>
            </a:r>
            <a:r>
              <a:rPr lang="fr-FR" sz="1600" dirty="0" err="1">
                <a:latin typeface="Calibri" pitchFamily="34" charset="0"/>
              </a:rPr>
              <a:t>payrolls</a:t>
            </a:r>
            <a:r>
              <a:rPr lang="fr-FR" sz="1600" dirty="0">
                <a:latin typeface="Calibri" pitchFamily="34" charset="0"/>
              </a:rPr>
              <a:t> sur les chantiers  par l’ingénieur </a:t>
            </a:r>
            <a:r>
              <a:rPr lang="fr-FR" sz="1600" dirty="0" err="1">
                <a:latin typeface="Calibri" pitchFamily="34" charset="0"/>
              </a:rPr>
              <a:t>Clossy</a:t>
            </a:r>
            <a:r>
              <a:rPr lang="fr-FR" sz="1600" dirty="0">
                <a:latin typeface="Calibri" pitchFamily="34" charset="0"/>
              </a:rPr>
              <a:t> et l’équipe de SOS ESF</a:t>
            </a:r>
          </a:p>
          <a:p>
            <a:r>
              <a:rPr lang="fr-FR" sz="1600" dirty="0">
                <a:latin typeface="Calibri" pitchFamily="34" charset="0"/>
              </a:rPr>
              <a:t>Chaque bénéficiaire est appelé pour signer un reçu.</a:t>
            </a:r>
          </a:p>
        </p:txBody>
      </p:sp>
      <p:sp>
        <p:nvSpPr>
          <p:cNvPr id="7" name="Rectangle 2"/>
          <p:cNvSpPr>
            <a:spLocks noChangeArrowheads="1"/>
          </p:cNvSpPr>
          <p:nvPr/>
        </p:nvSpPr>
        <p:spPr bwMode="auto">
          <a:xfrm>
            <a:off x="657722" y="5042118"/>
            <a:ext cx="4945440" cy="1815882"/>
          </a:xfrm>
          <a:prstGeom prst="rect">
            <a:avLst/>
          </a:prstGeom>
          <a:noFill/>
          <a:ln w="9525">
            <a:noFill/>
            <a:miter lim="800000"/>
            <a:headEnd/>
            <a:tailEnd/>
          </a:ln>
        </p:spPr>
        <p:txBody>
          <a:bodyPr wrap="square">
            <a:spAutoFit/>
          </a:bodyPr>
          <a:lstStyle/>
          <a:p>
            <a:r>
              <a:rPr lang="fr-FR" sz="1600" dirty="0">
                <a:latin typeface="Calibri" pitchFamily="34" charset="0"/>
              </a:rPr>
              <a:t>Modalités de transparence</a:t>
            </a:r>
          </a:p>
          <a:p>
            <a:r>
              <a:rPr lang="fr-FR" sz="1600" dirty="0">
                <a:latin typeface="Calibri" pitchFamily="34" charset="0"/>
              </a:rPr>
              <a:t>Le matin du 7 avril, le responsable des chantiers est allé chercher à la banque à </a:t>
            </a:r>
            <a:r>
              <a:rPr lang="fr-FR" sz="1600" dirty="0" err="1">
                <a:latin typeface="Calibri" pitchFamily="34" charset="0"/>
              </a:rPr>
              <a:t>Hinche</a:t>
            </a:r>
            <a:r>
              <a:rPr lang="fr-FR" sz="1600" dirty="0">
                <a:latin typeface="Calibri" pitchFamily="34" charset="0"/>
              </a:rPr>
              <a:t> l’argent des </a:t>
            </a:r>
            <a:r>
              <a:rPr lang="fr-FR" sz="1600" dirty="0" err="1">
                <a:latin typeface="Calibri" pitchFamily="34" charset="0"/>
              </a:rPr>
              <a:t>payrolls</a:t>
            </a:r>
            <a:r>
              <a:rPr lang="fr-FR" sz="1600" dirty="0">
                <a:latin typeface="Calibri" pitchFamily="34" charset="0"/>
              </a:rPr>
              <a:t>, accompagnés des responsables signataires des conventions de travail (groupe eau, groupe roches, groupe manœuvres …) et de quelques témoins.</a:t>
            </a:r>
          </a:p>
          <a:p>
            <a:endParaRPr lang="fr-FR" sz="1600" dirty="0">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 1" descr="P1080871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786064" y="2372629"/>
            <a:ext cx="5287477" cy="3965607"/>
          </a:xfrm>
          <a:prstGeom prst="rect">
            <a:avLst/>
          </a:prstGeom>
          <a:noFill/>
          <a:ln w="9525">
            <a:noFill/>
            <a:miter lim="800000"/>
            <a:headEnd/>
            <a:tailEnd/>
          </a:ln>
        </p:spPr>
      </p:pic>
      <p:pic>
        <p:nvPicPr>
          <p:cNvPr id="3" name="Image 1" descr="P1080875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371924" y="308009"/>
            <a:ext cx="5229726" cy="3922295"/>
          </a:xfrm>
          <a:prstGeom prst="rect">
            <a:avLst/>
          </a:prstGeom>
          <a:noFill/>
          <a:ln w="9525">
            <a:noFill/>
            <a:miter lim="800000"/>
            <a:headEnd/>
            <a:tailEnd/>
          </a:ln>
        </p:spPr>
      </p:pic>
      <p:sp>
        <p:nvSpPr>
          <p:cNvPr id="4" name="ZoneTexte 3"/>
          <p:cNvSpPr txBox="1"/>
          <p:nvPr/>
        </p:nvSpPr>
        <p:spPr>
          <a:xfrm>
            <a:off x="996385" y="1438159"/>
            <a:ext cx="4469330" cy="461665"/>
          </a:xfrm>
          <a:prstGeom prst="rect">
            <a:avLst/>
          </a:prstGeom>
          <a:noFill/>
        </p:spPr>
        <p:txBody>
          <a:bodyPr wrap="square" rtlCol="0">
            <a:spAutoFit/>
          </a:bodyPr>
          <a:lstStyle/>
          <a:p>
            <a:pPr algn="ctr"/>
            <a:r>
              <a:rPr lang="fr-FR" sz="1200" dirty="0">
                <a:latin typeface="+mn-lt"/>
              </a:rPr>
              <a:t>7 avril 2016</a:t>
            </a:r>
          </a:p>
          <a:p>
            <a:pPr algn="ctr"/>
            <a:r>
              <a:rPr lang="fr-FR" sz="1200" dirty="0">
                <a:latin typeface="+mn-lt"/>
              </a:rPr>
              <a:t>Paiement des hommes et des femmes ayant travaillé sur le chantier</a:t>
            </a:r>
          </a:p>
        </p:txBody>
      </p:sp>
      <p:sp>
        <p:nvSpPr>
          <p:cNvPr id="6" name="ZoneTexte 5"/>
          <p:cNvSpPr txBox="1"/>
          <p:nvPr/>
        </p:nvSpPr>
        <p:spPr>
          <a:xfrm>
            <a:off x="6752122" y="4454853"/>
            <a:ext cx="4469330" cy="646331"/>
          </a:xfrm>
          <a:prstGeom prst="rect">
            <a:avLst/>
          </a:prstGeom>
          <a:noFill/>
        </p:spPr>
        <p:txBody>
          <a:bodyPr wrap="square" rtlCol="0">
            <a:spAutoFit/>
          </a:bodyPr>
          <a:lstStyle/>
          <a:p>
            <a:pPr algn="ctr"/>
            <a:r>
              <a:rPr lang="fr-FR" sz="1200" dirty="0">
                <a:latin typeface="+mn-lt"/>
              </a:rPr>
              <a:t>7 avril 2016</a:t>
            </a:r>
          </a:p>
          <a:p>
            <a:pPr algn="ctr"/>
            <a:r>
              <a:rPr lang="fr-FR" sz="1200" dirty="0">
                <a:latin typeface="+mn-lt"/>
              </a:rPr>
              <a:t>Règlement par les travailleurs des chantiers de leurs frais de nourriture aux commerçantes</a:t>
            </a:r>
          </a:p>
        </p:txBody>
      </p:sp>
      <p:sp>
        <p:nvSpPr>
          <p:cNvPr id="7" name="Rectangle 2"/>
          <p:cNvSpPr>
            <a:spLocks noChangeArrowheads="1"/>
          </p:cNvSpPr>
          <p:nvPr/>
        </p:nvSpPr>
        <p:spPr bwMode="auto">
          <a:xfrm>
            <a:off x="996385" y="308009"/>
            <a:ext cx="4866834" cy="738664"/>
          </a:xfrm>
          <a:prstGeom prst="rect">
            <a:avLst/>
          </a:prstGeom>
          <a:noFill/>
          <a:ln w="9525">
            <a:noFill/>
            <a:miter lim="800000"/>
            <a:headEnd/>
            <a:tailEnd/>
          </a:ln>
        </p:spPr>
        <p:txBody>
          <a:bodyPr wrap="square">
            <a:spAutoFit/>
          </a:bodyPr>
          <a:lstStyle/>
          <a:p>
            <a:pPr algn="ctr"/>
            <a:r>
              <a:rPr lang="fr-FR" sz="1400" dirty="0">
                <a:latin typeface="Calibri" pitchFamily="34" charset="0"/>
              </a:rPr>
              <a:t>Seuil gabion SG3-Carrefour </a:t>
            </a:r>
            <a:r>
              <a:rPr lang="fr-FR" sz="1400" dirty="0" err="1">
                <a:latin typeface="Calibri" pitchFamily="34" charset="0"/>
              </a:rPr>
              <a:t>Clermenceau</a:t>
            </a:r>
            <a:r>
              <a:rPr lang="fr-FR" sz="1400" dirty="0">
                <a:latin typeface="Calibri" pitchFamily="34" charset="0"/>
              </a:rPr>
              <a:t> REGISTRE</a:t>
            </a:r>
          </a:p>
          <a:p>
            <a:pPr algn="ctr"/>
            <a:r>
              <a:rPr lang="fr-FR" sz="1400" dirty="0">
                <a:latin typeface="Calibri" pitchFamily="34" charset="0"/>
              </a:rPr>
              <a:t>Ravine Carrefour </a:t>
            </a:r>
            <a:r>
              <a:rPr lang="fr-FR" sz="1400" dirty="0" err="1">
                <a:latin typeface="Calibri" pitchFamily="34" charset="0"/>
              </a:rPr>
              <a:t>Clermenceau</a:t>
            </a:r>
            <a:r>
              <a:rPr lang="fr-FR" sz="1400" dirty="0">
                <a:latin typeface="Calibri" pitchFamily="34" charset="0"/>
              </a:rPr>
              <a:t>  – Commune de </a:t>
            </a:r>
            <a:r>
              <a:rPr lang="fr-FR" sz="1400" dirty="0" err="1">
                <a:latin typeface="Calibri" pitchFamily="34" charset="0"/>
              </a:rPr>
              <a:t>Thomonde</a:t>
            </a:r>
            <a:r>
              <a:rPr lang="fr-FR" sz="1400" dirty="0">
                <a:latin typeface="Calibri" pitchFamily="34" charset="0"/>
              </a:rPr>
              <a:t> 1</a:t>
            </a:r>
            <a:r>
              <a:rPr lang="fr-FR" sz="1400" baseline="30000" dirty="0">
                <a:latin typeface="Calibri" pitchFamily="34" charset="0"/>
              </a:rPr>
              <a:t>ère</a:t>
            </a:r>
            <a:r>
              <a:rPr lang="fr-FR" sz="1400" dirty="0">
                <a:latin typeface="Calibri" pitchFamily="34" charset="0"/>
              </a:rPr>
              <a:t> section  Cabral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a:extLst>
              <a:ext uri="{FF2B5EF4-FFF2-40B4-BE49-F238E27FC236}">
                <a16:creationId xmlns:a16="http://schemas.microsoft.com/office/drawing/2014/main" id="{15BE37CB-8471-5C82-1CF1-56D2F044FCE2}"/>
              </a:ext>
            </a:extLst>
          </p:cNvPr>
          <p:cNvSpPr txBox="1">
            <a:spLocks noChangeArrowheads="1"/>
          </p:cNvSpPr>
          <p:nvPr/>
        </p:nvSpPr>
        <p:spPr bwMode="auto">
          <a:xfrm>
            <a:off x="2289175" y="2092326"/>
            <a:ext cx="76152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SEUIL  RADIER SR4-La </a:t>
            </a:r>
            <a:r>
              <a:rPr lang="fr-FR" altLang="fr-FR" sz="2800" b="1" dirty="0" err="1">
                <a:latin typeface="Calibri" panose="020F0502020204030204" pitchFamily="34" charset="0"/>
              </a:rPr>
              <a:t>Pléïade</a:t>
            </a:r>
            <a:endParaRPr lang="fr-FR" altLang="fr-FR" sz="2800" b="1" dirty="0">
              <a:latin typeface="Calibri" panose="020F0502020204030204" pitchFamily="34" charset="0"/>
            </a:endParaRP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r>
              <a:rPr lang="fr-FR" altLang="fr-FR" sz="2800" b="1" dirty="0">
                <a:latin typeface="Calibri" panose="020F0502020204030204" pitchFamily="34" charset="0"/>
              </a:rPr>
              <a:t>Ecole de la </a:t>
            </a:r>
            <a:r>
              <a:rPr lang="fr-FR" altLang="fr-FR" sz="2800" b="1" dirty="0" err="1">
                <a:latin typeface="Calibri" panose="020F0502020204030204" pitchFamily="34" charset="0"/>
              </a:rPr>
              <a:t>Pléïade</a:t>
            </a:r>
            <a:r>
              <a:rPr lang="fr-FR" altLang="fr-FR" sz="2800" b="1" dirty="0">
                <a:latin typeface="Calibri" panose="020F0502020204030204" pitchFamily="34" charset="0"/>
              </a:rPr>
              <a:t> à Cange</a:t>
            </a:r>
          </a:p>
          <a:p>
            <a:pPr algn="ctr" eaLnBrk="1" hangingPunct="1">
              <a:spcBef>
                <a:spcPct val="0"/>
              </a:spcBef>
              <a:buFontTx/>
              <a:buNone/>
            </a:pPr>
            <a:r>
              <a:rPr lang="fr-FR" altLang="fr-FR" sz="2800" b="1" dirty="0">
                <a:latin typeface="Calibri" panose="020F0502020204030204" pitchFamily="34" charset="0"/>
              </a:rPr>
              <a:t>Commune de Thomonde 1</a:t>
            </a:r>
            <a:r>
              <a:rPr lang="fr-FR" altLang="fr-FR" sz="2800" b="1" baseline="30000" dirty="0">
                <a:latin typeface="Calibri" panose="020F0502020204030204" pitchFamily="34" charset="0"/>
              </a:rPr>
              <a:t>ère</a:t>
            </a:r>
            <a:r>
              <a:rPr lang="fr-FR" altLang="fr-FR" sz="2800" b="1" dirty="0">
                <a:latin typeface="Calibri" panose="020F0502020204030204" pitchFamily="34" charset="0"/>
              </a:rPr>
              <a:t> section Cabral</a:t>
            </a:r>
          </a:p>
          <a:p>
            <a:pPr algn="ctr" eaLnBrk="1" hangingPunct="1">
              <a:spcBef>
                <a:spcPct val="0"/>
              </a:spcBef>
              <a:buFontTx/>
              <a:buNone/>
            </a:pPr>
            <a:endParaRPr lang="fr-FR" altLang="fr-FR" sz="2800" b="1" dirty="0">
              <a:latin typeface="Calibri" panose="020F0502020204030204" pitchFamily="34" charset="0"/>
            </a:endParaRPr>
          </a:p>
          <a:p>
            <a:pPr algn="ctr" eaLnBrk="1" hangingPunct="1">
              <a:spcBef>
                <a:spcPct val="0"/>
              </a:spcBef>
              <a:buFontTx/>
              <a:buNone/>
            </a:pPr>
            <a:endParaRPr lang="fr-FR" altLang="fr-FR" sz="2800" dirty="0">
              <a:latin typeface="Calibri" panose="020F0502020204030204" pitchFamily="34" charset="0"/>
            </a:endParaRPr>
          </a:p>
        </p:txBody>
      </p:sp>
      <p:pic>
        <p:nvPicPr>
          <p:cNvPr id="2051" name="Picture 5" descr="soslogojuillet-[Converti]">
            <a:extLst>
              <a:ext uri="{FF2B5EF4-FFF2-40B4-BE49-F238E27FC236}">
                <a16:creationId xmlns:a16="http://schemas.microsoft.com/office/drawing/2014/main" id="{F0C4C1C8-E1D4-881D-3C9F-2A57A9645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549275"/>
            <a:ext cx="8112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l_fi" descr="http://www.haitilibre.com/images-a/g-6125.jpg">
            <a:extLst>
              <a:ext uri="{FF2B5EF4-FFF2-40B4-BE49-F238E27FC236}">
                <a16:creationId xmlns:a16="http://schemas.microsoft.com/office/drawing/2014/main" id="{D7D2FA3F-B2D1-D9A4-9B9A-14F8B1A9330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448300" y="476250"/>
            <a:ext cx="11890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l_fi" descr="http://www.diplomatie.gouv.fr/fr/IMG/gif/bid.gif">
            <a:extLst>
              <a:ext uri="{FF2B5EF4-FFF2-40B4-BE49-F238E27FC236}">
                <a16:creationId xmlns:a16="http://schemas.microsoft.com/office/drawing/2014/main" id="{1D93A6DD-B54E-2D80-9D53-0182758C6F6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986714" y="765176"/>
            <a:ext cx="12715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a:extLst>
              <a:ext uri="{FF2B5EF4-FFF2-40B4-BE49-F238E27FC236}">
                <a16:creationId xmlns:a16="http://schemas.microsoft.com/office/drawing/2014/main" id="{1B75BDE4-FDA9-055B-A035-2AF92BBD9BEA}"/>
              </a:ext>
            </a:extLst>
          </p:cNvPr>
          <p:cNvSpPr txBox="1">
            <a:spLocks noChangeArrowheads="1"/>
          </p:cNvSpPr>
          <p:nvPr/>
        </p:nvSpPr>
        <p:spPr bwMode="auto">
          <a:xfrm>
            <a:off x="3395663" y="6237288"/>
            <a:ext cx="6229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400" i="1">
                <a:solidFill>
                  <a:schemeClr val="accent2"/>
                </a:solidFill>
                <a:latin typeface="Calibri" panose="020F0502020204030204" pitchFamily="34" charset="0"/>
              </a:rPr>
              <a:t>SOS  Enfants sans Frontières 56, rue de Tocqueville  75017 PARIS  </a:t>
            </a:r>
            <a:r>
              <a:rPr lang="fr-FR" altLang="fr-FR" sz="1400" i="1">
                <a:solidFill>
                  <a:schemeClr val="accent2"/>
                </a:solidFill>
                <a:latin typeface="Calibri" panose="020F0502020204030204" pitchFamily="34" charset="0"/>
                <a:hlinkClick r:id="rId7"/>
              </a:rPr>
              <a:t>www.sosesf.org</a:t>
            </a:r>
            <a:endParaRPr lang="fr-FR" altLang="fr-FR" sz="1400" i="1">
              <a:solidFill>
                <a:schemeClr val="accent2"/>
              </a:solidFill>
              <a:latin typeface="Calibri" panose="020F0502020204030204" pitchFamily="34" charset="0"/>
            </a:endParaRPr>
          </a:p>
        </p:txBody>
      </p:sp>
      <p:sp>
        <p:nvSpPr>
          <p:cNvPr id="2055" name="Text Box 9">
            <a:extLst>
              <a:ext uri="{FF2B5EF4-FFF2-40B4-BE49-F238E27FC236}">
                <a16:creationId xmlns:a16="http://schemas.microsoft.com/office/drawing/2014/main" id="{DE74E705-707F-3C09-9FA8-113C7204921D}"/>
              </a:ext>
            </a:extLst>
          </p:cNvPr>
          <p:cNvSpPr txBox="1">
            <a:spLocks noChangeArrowheads="1"/>
          </p:cNvSpPr>
          <p:nvPr/>
        </p:nvSpPr>
        <p:spPr bwMode="auto">
          <a:xfrm>
            <a:off x="3449639" y="5661025"/>
            <a:ext cx="507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400" i="1">
                <a:latin typeface="Calibri" panose="020F0502020204030204"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935D848B-35D4-B983-605F-F8026922F1AB}"/>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9943EF8-6ECC-CEFC-6AD0-2D95FC18A208}"/>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51CFECC2-B906-7C32-D48F-21129DBE3C74}"/>
              </a:ext>
            </a:extLst>
          </p:cNvPr>
          <p:cNvGraphicFramePr>
            <a:graphicFrameLocks noGrp="1"/>
          </p:cNvGraphicFramePr>
          <p:nvPr>
            <p:extLst>
              <p:ext uri="{D42A27DB-BD31-4B8C-83A1-F6EECF244321}">
                <p14:modId xmlns:p14="http://schemas.microsoft.com/office/powerpoint/2010/main" val="500272398"/>
              </p:ext>
            </p:extLst>
          </p:nvPr>
        </p:nvGraphicFramePr>
        <p:xfrm>
          <a:off x="306532" y="497988"/>
          <a:ext cx="11578936" cy="6332670"/>
        </p:xfrm>
        <a:graphic>
          <a:graphicData uri="http://schemas.openxmlformats.org/drawingml/2006/table">
            <a:tbl>
              <a:tblPr firstRow="1" bandRow="1">
                <a:tableStyleId>{2D5ABB26-0587-4C30-8999-92F81FD0307C}</a:tableStyleId>
              </a:tblPr>
              <a:tblGrid>
                <a:gridCol w="2159577">
                  <a:extLst>
                    <a:ext uri="{9D8B030D-6E8A-4147-A177-3AD203B41FA5}">
                      <a16:colId xmlns:a16="http://schemas.microsoft.com/office/drawing/2014/main" val="20000"/>
                    </a:ext>
                  </a:extLst>
                </a:gridCol>
                <a:gridCol w="9419359">
                  <a:extLst>
                    <a:ext uri="{9D8B030D-6E8A-4147-A177-3AD203B41FA5}">
                      <a16:colId xmlns:a16="http://schemas.microsoft.com/office/drawing/2014/main" val="20001"/>
                    </a:ext>
                  </a:extLst>
                </a:gridCol>
              </a:tblGrid>
              <a:tr h="239745">
                <a:tc>
                  <a:txBody>
                    <a:bodyPr/>
                    <a:lstStyle/>
                    <a:p>
                      <a:pPr marL="67945" marR="588010">
                        <a:lnSpc>
                          <a:spcPts val="1270"/>
                        </a:lnSpc>
                      </a:pPr>
                      <a:r>
                        <a:rPr sz="1200" b="1" dirty="0">
                          <a:latin typeface="Arial"/>
                          <a:cs typeface="Arial"/>
                        </a:rPr>
                        <a:t>Date</a:t>
                      </a:r>
                      <a:r>
                        <a:rPr sz="1200" b="1" spc="-25" dirty="0">
                          <a:latin typeface="Arial"/>
                          <a:cs typeface="Arial"/>
                        </a:rPr>
                        <a:t> 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3</a:t>
                      </a:r>
                      <a:r>
                        <a:rPr sz="1200" spc="-20" dirty="0">
                          <a:latin typeface="Arial"/>
                          <a:cs typeface="Arial"/>
                        </a:rPr>
                        <a:t> </a:t>
                      </a:r>
                      <a:r>
                        <a:rPr sz="1200" dirty="0">
                          <a:latin typeface="Arial"/>
                          <a:cs typeface="Arial"/>
                        </a:rPr>
                        <a:t>Novembre</a:t>
                      </a:r>
                      <a:r>
                        <a:rPr sz="1200" spc="-20" dirty="0">
                          <a:latin typeface="Arial"/>
                          <a:cs typeface="Arial"/>
                        </a:rPr>
                        <a:t> </a:t>
                      </a:r>
                      <a:r>
                        <a:rPr sz="1200" dirty="0">
                          <a:latin typeface="Arial"/>
                          <a:cs typeface="Arial"/>
                        </a:rPr>
                        <a:t>2015</a:t>
                      </a:r>
                      <a:r>
                        <a:rPr sz="1200" spc="-2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19</a:t>
                      </a:r>
                      <a:r>
                        <a:rPr sz="1200" spc="-15" dirty="0">
                          <a:latin typeface="Arial"/>
                          <a:cs typeface="Arial"/>
                        </a:rPr>
                        <a:t> </a:t>
                      </a:r>
                      <a:r>
                        <a:rPr sz="1200" dirty="0">
                          <a:latin typeface="Arial"/>
                          <a:cs typeface="Arial"/>
                        </a:rPr>
                        <a:t>novembre</a:t>
                      </a:r>
                      <a:r>
                        <a:rPr sz="1200" spc="-30" dirty="0">
                          <a:latin typeface="Arial"/>
                          <a:cs typeface="Arial"/>
                        </a:rPr>
                        <a:t> </a:t>
                      </a:r>
                      <a:r>
                        <a:rPr sz="1200" spc="-20" dirty="0">
                          <a:latin typeface="Arial"/>
                          <a:cs typeface="Arial"/>
                        </a:rPr>
                        <a:t>2015</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65334">
                <a:tc>
                  <a:txBody>
                    <a:bodyPr/>
                    <a:lstStyle/>
                    <a:p>
                      <a:pPr marL="67945" marR="255270">
                        <a:lnSpc>
                          <a:spcPts val="1270"/>
                        </a:lnSpc>
                      </a:pPr>
                      <a:r>
                        <a:rPr sz="1200" b="1" spc="-10" dirty="0">
                          <a:latin typeface="Arial"/>
                          <a:cs typeface="Arial"/>
                        </a:rPr>
                        <a:t>Coordonnées </a:t>
                      </a:r>
                      <a:r>
                        <a:rPr sz="1200" b="1" spc="-25" dirty="0">
                          <a:latin typeface="Arial"/>
                          <a:cs typeface="Arial"/>
                        </a:rPr>
                        <a:t>GPS</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N</a:t>
                      </a:r>
                      <a:r>
                        <a:rPr sz="1200" spc="-20" dirty="0">
                          <a:latin typeface="Arial"/>
                          <a:cs typeface="Arial"/>
                        </a:rPr>
                        <a:t> </a:t>
                      </a:r>
                      <a:r>
                        <a:rPr sz="1200" dirty="0">
                          <a:latin typeface="Arial"/>
                          <a:cs typeface="Arial"/>
                        </a:rPr>
                        <a:t>18°</a:t>
                      </a:r>
                      <a:r>
                        <a:rPr sz="1200" spc="-10" dirty="0">
                          <a:latin typeface="Arial"/>
                          <a:cs typeface="Arial"/>
                        </a:rPr>
                        <a:t> </a:t>
                      </a:r>
                      <a:r>
                        <a:rPr sz="1200" dirty="0">
                          <a:latin typeface="Arial"/>
                          <a:cs typeface="Arial"/>
                        </a:rPr>
                        <a:t>56’26.46’’</a:t>
                      </a:r>
                      <a:r>
                        <a:rPr sz="1200" spc="260" dirty="0">
                          <a:latin typeface="Arial"/>
                          <a:cs typeface="Arial"/>
                        </a:rPr>
                        <a:t> </a:t>
                      </a:r>
                      <a:r>
                        <a:rPr sz="1200" dirty="0">
                          <a:latin typeface="Arial"/>
                          <a:cs typeface="Arial"/>
                        </a:rPr>
                        <a:t>W</a:t>
                      </a:r>
                      <a:r>
                        <a:rPr sz="1200" spc="-20" dirty="0">
                          <a:latin typeface="Arial"/>
                          <a:cs typeface="Arial"/>
                        </a:rPr>
                        <a:t> </a:t>
                      </a:r>
                      <a:r>
                        <a:rPr sz="1200" spc="-10" dirty="0">
                          <a:latin typeface="Arial"/>
                          <a:cs typeface="Arial"/>
                        </a:rPr>
                        <a:t>71°59’45.11’’</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16456">
                <a:tc>
                  <a:txBody>
                    <a:bodyPr/>
                    <a:lstStyle/>
                    <a:p>
                      <a:pPr marL="67945">
                        <a:lnSpc>
                          <a:spcPts val="1275"/>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8419">
                        <a:lnSpc>
                          <a:spcPts val="1280"/>
                        </a:lnSpc>
                      </a:pPr>
                      <a:r>
                        <a:rPr sz="1200" dirty="0">
                          <a:latin typeface="Arial"/>
                          <a:cs typeface="Arial"/>
                        </a:rPr>
                        <a:t>Aménagement</a:t>
                      </a:r>
                      <a:r>
                        <a:rPr sz="1200" spc="90" dirty="0">
                          <a:latin typeface="Arial"/>
                          <a:cs typeface="Arial"/>
                        </a:rPr>
                        <a:t> </a:t>
                      </a:r>
                      <a:r>
                        <a:rPr sz="1200" dirty="0">
                          <a:latin typeface="Arial"/>
                          <a:cs typeface="Arial"/>
                        </a:rPr>
                        <a:t>réalisé</a:t>
                      </a:r>
                      <a:r>
                        <a:rPr sz="1200" spc="95" dirty="0">
                          <a:latin typeface="Arial"/>
                          <a:cs typeface="Arial"/>
                        </a:rPr>
                        <a:t> </a:t>
                      </a:r>
                      <a:r>
                        <a:rPr sz="1200" dirty="0">
                          <a:latin typeface="Arial"/>
                          <a:cs typeface="Arial"/>
                        </a:rPr>
                        <a:t>sur</a:t>
                      </a:r>
                      <a:r>
                        <a:rPr sz="1200" spc="105" dirty="0">
                          <a:latin typeface="Arial"/>
                          <a:cs typeface="Arial"/>
                        </a:rPr>
                        <a:t> </a:t>
                      </a:r>
                      <a:r>
                        <a:rPr sz="1200" dirty="0">
                          <a:latin typeface="Arial"/>
                          <a:cs typeface="Arial"/>
                        </a:rPr>
                        <a:t>la</a:t>
                      </a:r>
                      <a:r>
                        <a:rPr sz="1200" spc="95" dirty="0">
                          <a:latin typeface="Arial"/>
                          <a:cs typeface="Arial"/>
                        </a:rPr>
                        <a:t> </a:t>
                      </a:r>
                      <a:r>
                        <a:rPr sz="1200" dirty="0">
                          <a:latin typeface="Arial"/>
                          <a:cs typeface="Arial"/>
                        </a:rPr>
                        <a:t>ravine</a:t>
                      </a:r>
                      <a:r>
                        <a:rPr sz="1200" spc="100" dirty="0">
                          <a:latin typeface="Arial"/>
                          <a:cs typeface="Arial"/>
                        </a:rPr>
                        <a:t> </a:t>
                      </a:r>
                      <a:r>
                        <a:rPr sz="1200" dirty="0">
                          <a:latin typeface="Arial"/>
                          <a:cs typeface="Arial"/>
                        </a:rPr>
                        <a:t>de</a:t>
                      </a:r>
                      <a:r>
                        <a:rPr sz="1200" spc="80" dirty="0">
                          <a:latin typeface="Arial"/>
                          <a:cs typeface="Arial"/>
                        </a:rPr>
                        <a:t> </a:t>
                      </a:r>
                      <a:r>
                        <a:rPr sz="1200" dirty="0">
                          <a:latin typeface="Arial"/>
                          <a:cs typeface="Arial"/>
                        </a:rPr>
                        <a:t>La</a:t>
                      </a:r>
                      <a:r>
                        <a:rPr sz="1200" spc="100" dirty="0">
                          <a:latin typeface="Arial"/>
                          <a:cs typeface="Arial"/>
                        </a:rPr>
                        <a:t> </a:t>
                      </a:r>
                      <a:r>
                        <a:rPr sz="1200" dirty="0">
                          <a:latin typeface="Arial"/>
                          <a:cs typeface="Arial"/>
                        </a:rPr>
                        <a:t>Pléïade,</a:t>
                      </a:r>
                      <a:r>
                        <a:rPr sz="1200" spc="100" dirty="0">
                          <a:latin typeface="Arial"/>
                          <a:cs typeface="Arial"/>
                        </a:rPr>
                        <a:t> </a:t>
                      </a:r>
                      <a:r>
                        <a:rPr sz="1200" dirty="0">
                          <a:latin typeface="Arial"/>
                          <a:cs typeface="Arial"/>
                        </a:rPr>
                        <a:t>affluent</a:t>
                      </a:r>
                      <a:r>
                        <a:rPr sz="1200" spc="105" dirty="0">
                          <a:latin typeface="Arial"/>
                          <a:cs typeface="Arial"/>
                        </a:rPr>
                        <a:t> </a:t>
                      </a:r>
                      <a:r>
                        <a:rPr sz="1200" dirty="0">
                          <a:latin typeface="Arial"/>
                          <a:cs typeface="Arial"/>
                        </a:rPr>
                        <a:t>de</a:t>
                      </a:r>
                      <a:r>
                        <a:rPr sz="1200" spc="80" dirty="0">
                          <a:latin typeface="Arial"/>
                          <a:cs typeface="Arial"/>
                        </a:rPr>
                        <a:t> </a:t>
                      </a:r>
                      <a:r>
                        <a:rPr sz="1200" dirty="0">
                          <a:latin typeface="Arial"/>
                          <a:cs typeface="Arial"/>
                        </a:rPr>
                        <a:t>la</a:t>
                      </a:r>
                      <a:r>
                        <a:rPr sz="1200" spc="100" dirty="0">
                          <a:latin typeface="Arial"/>
                          <a:cs typeface="Arial"/>
                        </a:rPr>
                        <a:t> </a:t>
                      </a:r>
                      <a:r>
                        <a:rPr sz="1200" spc="-10" dirty="0">
                          <a:latin typeface="Arial"/>
                          <a:cs typeface="Arial"/>
                        </a:rPr>
                        <a:t>ravine </a:t>
                      </a:r>
                      <a:r>
                        <a:rPr sz="1200" dirty="0">
                          <a:latin typeface="Arial"/>
                          <a:cs typeface="Arial"/>
                        </a:rPr>
                        <a:t>Cange</a:t>
                      </a:r>
                      <a:r>
                        <a:rPr sz="1200" spc="-25" dirty="0">
                          <a:latin typeface="Arial"/>
                          <a:cs typeface="Arial"/>
                        </a:rPr>
                        <a:t> </a:t>
                      </a:r>
                      <a:r>
                        <a:rPr sz="1200" dirty="0">
                          <a:latin typeface="Arial"/>
                          <a:cs typeface="Arial"/>
                        </a:rPr>
                        <a:t>(Ravine</a:t>
                      </a:r>
                      <a:r>
                        <a:rPr sz="1200" spc="-20" dirty="0">
                          <a:latin typeface="Arial"/>
                          <a:cs typeface="Arial"/>
                        </a:rPr>
                        <a:t> </a:t>
                      </a:r>
                      <a:r>
                        <a:rPr sz="1200" dirty="0">
                          <a:latin typeface="Arial"/>
                          <a:cs typeface="Arial"/>
                        </a:rPr>
                        <a:t>Ananas,</a:t>
                      </a:r>
                      <a:r>
                        <a:rPr sz="1200" spc="-30" dirty="0">
                          <a:latin typeface="Arial"/>
                          <a:cs typeface="Arial"/>
                        </a:rPr>
                        <a:t> </a:t>
                      </a:r>
                      <a:r>
                        <a:rPr sz="1200" dirty="0">
                          <a:latin typeface="Arial"/>
                          <a:cs typeface="Arial"/>
                        </a:rPr>
                        <a:t>qui</a:t>
                      </a:r>
                      <a:r>
                        <a:rPr sz="1200" spc="-20" dirty="0">
                          <a:latin typeface="Arial"/>
                          <a:cs typeface="Arial"/>
                        </a:rPr>
                        <a:t> </a:t>
                      </a:r>
                      <a:r>
                        <a:rPr sz="1200" dirty="0">
                          <a:latin typeface="Arial"/>
                          <a:cs typeface="Arial"/>
                        </a:rPr>
                        <a:t>se</a:t>
                      </a:r>
                      <a:r>
                        <a:rPr sz="1200" spc="-30" dirty="0">
                          <a:latin typeface="Arial"/>
                          <a:cs typeface="Arial"/>
                        </a:rPr>
                        <a:t> </a:t>
                      </a:r>
                      <a:r>
                        <a:rPr sz="1200" dirty="0">
                          <a:latin typeface="Arial"/>
                          <a:cs typeface="Arial"/>
                        </a:rPr>
                        <a:t>jette</a:t>
                      </a:r>
                      <a:r>
                        <a:rPr sz="1200" spc="-25" dirty="0">
                          <a:latin typeface="Arial"/>
                          <a:cs typeface="Arial"/>
                        </a:rPr>
                        <a:t> </a:t>
                      </a:r>
                      <a:r>
                        <a:rPr sz="1200" dirty="0">
                          <a:latin typeface="Arial"/>
                          <a:cs typeface="Arial"/>
                        </a:rPr>
                        <a:t>dans</a:t>
                      </a:r>
                      <a:r>
                        <a:rPr sz="1200" spc="-30" dirty="0">
                          <a:latin typeface="Arial"/>
                          <a:cs typeface="Arial"/>
                        </a:rPr>
                        <a:t> </a:t>
                      </a:r>
                      <a:r>
                        <a:rPr sz="1200" dirty="0">
                          <a:latin typeface="Arial"/>
                          <a:cs typeface="Arial"/>
                        </a:rPr>
                        <a:t>le</a:t>
                      </a:r>
                      <a:r>
                        <a:rPr sz="1200" spc="-25" dirty="0">
                          <a:latin typeface="Arial"/>
                          <a:cs typeface="Arial"/>
                        </a:rPr>
                        <a:t> </a:t>
                      </a:r>
                      <a:r>
                        <a:rPr sz="1200" dirty="0">
                          <a:latin typeface="Arial"/>
                          <a:cs typeface="Arial"/>
                        </a:rPr>
                        <a:t>lac</a:t>
                      </a:r>
                      <a:r>
                        <a:rPr sz="1200" spc="-1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Péligre</a:t>
                      </a:r>
                      <a:r>
                        <a:rPr sz="1200" spc="-15" dirty="0">
                          <a:latin typeface="Arial"/>
                          <a:cs typeface="Arial"/>
                        </a:rPr>
                        <a:t> </a:t>
                      </a:r>
                      <a:r>
                        <a:rPr sz="1200" dirty="0">
                          <a:latin typeface="Arial"/>
                          <a:cs typeface="Arial"/>
                        </a:rPr>
                        <a:t>à</a:t>
                      </a:r>
                      <a:r>
                        <a:rPr sz="1200" spc="-20" dirty="0">
                          <a:latin typeface="Arial"/>
                          <a:cs typeface="Arial"/>
                        </a:rPr>
                        <a:t> </a:t>
                      </a:r>
                      <a:r>
                        <a:rPr sz="1200" dirty="0">
                          <a:latin typeface="Arial"/>
                          <a:cs typeface="Arial"/>
                        </a:rPr>
                        <a:t>Dlo</a:t>
                      </a:r>
                      <a:r>
                        <a:rPr sz="1200" spc="-25" dirty="0">
                          <a:latin typeface="Arial"/>
                          <a:cs typeface="Arial"/>
                        </a:rPr>
                        <a:t> </a:t>
                      </a:r>
                      <a:r>
                        <a:rPr sz="1200" spc="-10" dirty="0">
                          <a:latin typeface="Arial"/>
                          <a:cs typeface="Arial"/>
                        </a:rPr>
                        <a:t>Cange).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013735">
                <a:tc>
                  <a:txBody>
                    <a:bodyPr/>
                    <a:lstStyle/>
                    <a:p>
                      <a:pPr marL="67945">
                        <a:lnSpc>
                          <a:spcPts val="125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dirty="0">
                        <a:latin typeface="Arial"/>
                        <a:cs typeface="Arial"/>
                      </a:endParaRPr>
                    </a:p>
                    <a:p>
                      <a:pPr marL="67945">
                        <a:lnSpc>
                          <a:spcPts val="1295"/>
                        </a:lnSpc>
                      </a:pPr>
                      <a:r>
                        <a:rPr sz="1200" b="1" spc="-10" dirty="0">
                          <a:latin typeface="Arial"/>
                          <a:cs typeface="Arial"/>
                        </a:rPr>
                        <a:t>l’implantation</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7785" indent="90170" algn="just">
                        <a:lnSpc>
                          <a:spcPct val="95800"/>
                        </a:lnSpc>
                        <a:spcBef>
                          <a:spcPts val="10"/>
                        </a:spcBef>
                        <a:buChar char="-"/>
                        <a:tabLst>
                          <a:tab pos="158750" algn="l"/>
                        </a:tabLst>
                      </a:pPr>
                      <a:r>
                        <a:rPr sz="1200" dirty="0">
                          <a:latin typeface="Arial"/>
                          <a:cs typeface="Arial"/>
                        </a:rPr>
                        <a:t>Protection</a:t>
                      </a:r>
                      <a:r>
                        <a:rPr sz="1200" spc="-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Péligre</a:t>
                      </a:r>
                      <a:r>
                        <a:rPr sz="1200" spc="5" dirty="0">
                          <a:latin typeface="Arial"/>
                          <a:cs typeface="Arial"/>
                        </a:rPr>
                        <a:t> </a:t>
                      </a:r>
                      <a:r>
                        <a:rPr sz="1200" dirty="0">
                          <a:latin typeface="Arial"/>
                          <a:cs typeface="Arial"/>
                        </a:rPr>
                        <a:t>contre</a:t>
                      </a:r>
                      <a:r>
                        <a:rPr sz="1200" spc="5" dirty="0">
                          <a:latin typeface="Arial"/>
                          <a:cs typeface="Arial"/>
                        </a:rPr>
                        <a:t> </a:t>
                      </a:r>
                      <a:r>
                        <a:rPr sz="1200" dirty="0">
                          <a:latin typeface="Arial"/>
                          <a:cs typeface="Arial"/>
                        </a:rPr>
                        <a:t>l’envasement par les</a:t>
                      </a:r>
                      <a:r>
                        <a:rPr sz="1200" spc="5" dirty="0">
                          <a:latin typeface="Arial"/>
                          <a:cs typeface="Arial"/>
                        </a:rPr>
                        <a:t> </a:t>
                      </a:r>
                      <a:r>
                        <a:rPr sz="1200" dirty="0">
                          <a:latin typeface="Arial"/>
                          <a:cs typeface="Arial"/>
                        </a:rPr>
                        <a:t>sédiments</a:t>
                      </a:r>
                      <a:r>
                        <a:rPr sz="1200" spc="-20"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depuis</a:t>
                      </a:r>
                      <a:r>
                        <a:rPr sz="1200" spc="10" dirty="0">
                          <a:latin typeface="Arial"/>
                          <a:cs typeface="Arial"/>
                        </a:rPr>
                        <a:t> </a:t>
                      </a:r>
                      <a:r>
                        <a:rPr sz="1200" spc="-25" dirty="0">
                          <a:latin typeface="Arial"/>
                          <a:cs typeface="Arial"/>
                        </a:rPr>
                        <a:t>la </a:t>
                      </a:r>
                      <a:r>
                        <a:rPr sz="1200" dirty="0">
                          <a:latin typeface="Arial"/>
                          <a:cs typeface="Arial"/>
                        </a:rPr>
                        <a:t>construction</a:t>
                      </a:r>
                      <a:r>
                        <a:rPr sz="1200" spc="155" dirty="0">
                          <a:latin typeface="Arial"/>
                          <a:cs typeface="Arial"/>
                        </a:rPr>
                        <a:t> </a:t>
                      </a:r>
                      <a:r>
                        <a:rPr sz="1200" dirty="0">
                          <a:latin typeface="Arial"/>
                          <a:cs typeface="Arial"/>
                        </a:rPr>
                        <a:t>de</a:t>
                      </a:r>
                      <a:r>
                        <a:rPr sz="1200" spc="160" dirty="0">
                          <a:latin typeface="Arial"/>
                          <a:cs typeface="Arial"/>
                        </a:rPr>
                        <a:t> </a:t>
                      </a:r>
                      <a:r>
                        <a:rPr sz="1200" dirty="0">
                          <a:latin typeface="Arial"/>
                          <a:cs typeface="Arial"/>
                        </a:rPr>
                        <a:t>la</a:t>
                      </a:r>
                      <a:r>
                        <a:rPr sz="1200" spc="170" dirty="0">
                          <a:latin typeface="Arial"/>
                          <a:cs typeface="Arial"/>
                        </a:rPr>
                        <a:t> </a:t>
                      </a:r>
                      <a:r>
                        <a:rPr sz="1200" dirty="0">
                          <a:latin typeface="Arial"/>
                          <a:cs typeface="Arial"/>
                        </a:rPr>
                        <a:t>Route</a:t>
                      </a:r>
                      <a:r>
                        <a:rPr sz="1200" spc="175" dirty="0">
                          <a:latin typeface="Arial"/>
                          <a:cs typeface="Arial"/>
                        </a:rPr>
                        <a:t> </a:t>
                      </a:r>
                      <a:r>
                        <a:rPr sz="1200" dirty="0">
                          <a:latin typeface="Arial"/>
                          <a:cs typeface="Arial"/>
                        </a:rPr>
                        <a:t>Nationale</a:t>
                      </a:r>
                      <a:r>
                        <a:rPr sz="1200" spc="170" dirty="0">
                          <a:latin typeface="Arial"/>
                          <a:cs typeface="Arial"/>
                        </a:rPr>
                        <a:t> </a:t>
                      </a:r>
                      <a:r>
                        <a:rPr sz="1200" dirty="0">
                          <a:latin typeface="Arial"/>
                          <a:cs typeface="Arial"/>
                        </a:rPr>
                        <a:t>N°3,</a:t>
                      </a:r>
                      <a:r>
                        <a:rPr sz="1200" spc="170" dirty="0">
                          <a:latin typeface="Arial"/>
                          <a:cs typeface="Arial"/>
                        </a:rPr>
                        <a:t> </a:t>
                      </a:r>
                      <a:r>
                        <a:rPr sz="1200" dirty="0">
                          <a:latin typeface="Arial"/>
                          <a:cs typeface="Arial"/>
                        </a:rPr>
                        <a:t>la</a:t>
                      </a:r>
                      <a:r>
                        <a:rPr sz="1200" spc="155" dirty="0">
                          <a:latin typeface="Arial"/>
                          <a:cs typeface="Arial"/>
                        </a:rPr>
                        <a:t> </a:t>
                      </a:r>
                      <a:r>
                        <a:rPr sz="1200" dirty="0">
                          <a:latin typeface="Arial"/>
                          <a:cs typeface="Arial"/>
                        </a:rPr>
                        <a:t>ravine</a:t>
                      </a:r>
                      <a:r>
                        <a:rPr sz="1200" spc="170" dirty="0">
                          <a:latin typeface="Arial"/>
                          <a:cs typeface="Arial"/>
                        </a:rPr>
                        <a:t> </a:t>
                      </a:r>
                      <a:r>
                        <a:rPr sz="1200" dirty="0">
                          <a:latin typeface="Arial"/>
                          <a:cs typeface="Arial"/>
                        </a:rPr>
                        <a:t>de</a:t>
                      </a:r>
                      <a:r>
                        <a:rPr sz="1200" spc="155" dirty="0">
                          <a:latin typeface="Arial"/>
                          <a:cs typeface="Arial"/>
                        </a:rPr>
                        <a:t> </a:t>
                      </a:r>
                      <a:r>
                        <a:rPr sz="1200" dirty="0">
                          <a:latin typeface="Arial"/>
                          <a:cs typeface="Arial"/>
                        </a:rPr>
                        <a:t>la</a:t>
                      </a:r>
                      <a:r>
                        <a:rPr sz="1200" spc="175" dirty="0">
                          <a:latin typeface="Arial"/>
                          <a:cs typeface="Arial"/>
                        </a:rPr>
                        <a:t> </a:t>
                      </a:r>
                      <a:r>
                        <a:rPr sz="1200" dirty="0">
                          <a:latin typeface="Arial"/>
                          <a:cs typeface="Arial"/>
                        </a:rPr>
                        <a:t>Pléïade</a:t>
                      </a:r>
                      <a:r>
                        <a:rPr sz="1200" spc="145" dirty="0">
                          <a:latin typeface="Arial"/>
                          <a:cs typeface="Arial"/>
                        </a:rPr>
                        <a:t> </a:t>
                      </a:r>
                      <a:r>
                        <a:rPr sz="1200" spc="-10" dirty="0">
                          <a:latin typeface="Arial"/>
                          <a:cs typeface="Arial"/>
                        </a:rPr>
                        <a:t>reçoit </a:t>
                      </a:r>
                      <a:r>
                        <a:rPr sz="1200" dirty="0">
                          <a:latin typeface="Arial"/>
                          <a:cs typeface="Arial"/>
                        </a:rPr>
                        <a:t>beaucoup</a:t>
                      </a:r>
                      <a:r>
                        <a:rPr sz="1200" spc="155" dirty="0">
                          <a:latin typeface="Arial"/>
                          <a:cs typeface="Arial"/>
                        </a:rPr>
                        <a:t> </a:t>
                      </a:r>
                      <a:r>
                        <a:rPr sz="1200" dirty="0">
                          <a:latin typeface="Arial"/>
                          <a:cs typeface="Arial"/>
                        </a:rPr>
                        <a:t>d’eaux</a:t>
                      </a:r>
                      <a:r>
                        <a:rPr sz="1200" spc="140" dirty="0">
                          <a:latin typeface="Arial"/>
                          <a:cs typeface="Arial"/>
                        </a:rPr>
                        <a:t> </a:t>
                      </a:r>
                      <a:r>
                        <a:rPr sz="1200" dirty="0">
                          <a:latin typeface="Arial"/>
                          <a:cs typeface="Arial"/>
                        </a:rPr>
                        <a:t>de</a:t>
                      </a:r>
                      <a:r>
                        <a:rPr sz="1200" spc="145" dirty="0">
                          <a:latin typeface="Arial"/>
                          <a:cs typeface="Arial"/>
                        </a:rPr>
                        <a:t> </a:t>
                      </a:r>
                      <a:r>
                        <a:rPr sz="1200" dirty="0">
                          <a:latin typeface="Arial"/>
                          <a:cs typeface="Arial"/>
                        </a:rPr>
                        <a:t>ruissellement</a:t>
                      </a:r>
                      <a:r>
                        <a:rPr sz="1200" spc="150" dirty="0">
                          <a:latin typeface="Arial"/>
                          <a:cs typeface="Arial"/>
                        </a:rPr>
                        <a:t> </a:t>
                      </a:r>
                      <a:r>
                        <a:rPr sz="1200" dirty="0">
                          <a:latin typeface="Arial"/>
                          <a:cs typeface="Arial"/>
                        </a:rPr>
                        <a:t>chargées</a:t>
                      </a:r>
                      <a:r>
                        <a:rPr sz="1200" spc="140" dirty="0">
                          <a:latin typeface="Arial"/>
                          <a:cs typeface="Arial"/>
                        </a:rPr>
                        <a:t> </a:t>
                      </a:r>
                      <a:r>
                        <a:rPr sz="1200" dirty="0">
                          <a:latin typeface="Arial"/>
                          <a:cs typeface="Arial"/>
                        </a:rPr>
                        <a:t>d’alluvions</a:t>
                      </a:r>
                      <a:r>
                        <a:rPr sz="1200" spc="160" dirty="0">
                          <a:latin typeface="Arial"/>
                          <a:cs typeface="Arial"/>
                        </a:rPr>
                        <a:t> </a:t>
                      </a:r>
                      <a:r>
                        <a:rPr sz="1200" dirty="0">
                          <a:latin typeface="Arial"/>
                          <a:cs typeface="Arial"/>
                        </a:rPr>
                        <a:t>provenant</a:t>
                      </a:r>
                      <a:r>
                        <a:rPr sz="1200" spc="145" dirty="0">
                          <a:latin typeface="Arial"/>
                          <a:cs typeface="Arial"/>
                        </a:rPr>
                        <a:t> </a:t>
                      </a:r>
                      <a:r>
                        <a:rPr sz="1200" spc="-25" dirty="0">
                          <a:latin typeface="Arial"/>
                          <a:cs typeface="Arial"/>
                        </a:rPr>
                        <a:t>des </a:t>
                      </a:r>
                      <a:r>
                        <a:rPr sz="1200" dirty="0">
                          <a:latin typeface="Arial"/>
                          <a:cs typeface="Arial"/>
                        </a:rPr>
                        <a:t>talus</a:t>
                      </a:r>
                      <a:r>
                        <a:rPr sz="1200" spc="-1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la</a:t>
                      </a:r>
                      <a:r>
                        <a:rPr sz="1200" spc="-20" dirty="0">
                          <a:latin typeface="Arial"/>
                          <a:cs typeface="Arial"/>
                        </a:rPr>
                        <a:t> </a:t>
                      </a:r>
                      <a:r>
                        <a:rPr sz="1200" spc="-10" dirty="0">
                          <a:latin typeface="Arial"/>
                          <a:cs typeface="Arial"/>
                        </a:rPr>
                        <a:t>route.</a:t>
                      </a:r>
                      <a:endParaRPr sz="1200" dirty="0">
                        <a:latin typeface="Arial"/>
                        <a:cs typeface="Arial"/>
                      </a:endParaRPr>
                    </a:p>
                    <a:p>
                      <a:pPr marL="68580" marR="59055" indent="116839" algn="just">
                        <a:lnSpc>
                          <a:spcPct val="95900"/>
                        </a:lnSpc>
                        <a:spcBef>
                          <a:spcPts val="5"/>
                        </a:spcBef>
                        <a:buChar char="-"/>
                        <a:tabLst>
                          <a:tab pos="185420" algn="l"/>
                        </a:tabLst>
                      </a:pPr>
                      <a:r>
                        <a:rPr sz="1200" dirty="0">
                          <a:latin typeface="Arial"/>
                          <a:cs typeface="Arial"/>
                        </a:rPr>
                        <a:t>La</a:t>
                      </a:r>
                      <a:r>
                        <a:rPr sz="1200" spc="215" dirty="0">
                          <a:latin typeface="Arial"/>
                          <a:cs typeface="Arial"/>
                        </a:rPr>
                        <a:t> </a:t>
                      </a:r>
                      <a:r>
                        <a:rPr sz="1200" dirty="0">
                          <a:latin typeface="Arial"/>
                          <a:cs typeface="Arial"/>
                        </a:rPr>
                        <a:t>construction</a:t>
                      </a:r>
                      <a:r>
                        <a:rPr sz="1200" spc="215" dirty="0">
                          <a:latin typeface="Arial"/>
                          <a:cs typeface="Arial"/>
                        </a:rPr>
                        <a:t> </a:t>
                      </a:r>
                      <a:r>
                        <a:rPr sz="1200" dirty="0">
                          <a:latin typeface="Arial"/>
                          <a:cs typeface="Arial"/>
                        </a:rPr>
                        <a:t>à</a:t>
                      </a:r>
                      <a:r>
                        <a:rPr sz="1200" spc="220" dirty="0">
                          <a:latin typeface="Arial"/>
                          <a:cs typeface="Arial"/>
                        </a:rPr>
                        <a:t> </a:t>
                      </a:r>
                      <a:r>
                        <a:rPr sz="1200" dirty="0">
                          <a:latin typeface="Arial"/>
                          <a:cs typeface="Arial"/>
                        </a:rPr>
                        <a:t>proximité</a:t>
                      </a:r>
                      <a:r>
                        <a:rPr sz="1200" spc="215" dirty="0">
                          <a:latin typeface="Arial"/>
                          <a:cs typeface="Arial"/>
                        </a:rPr>
                        <a:t> </a:t>
                      </a:r>
                      <a:r>
                        <a:rPr sz="1200" dirty="0">
                          <a:latin typeface="Arial"/>
                          <a:cs typeface="Arial"/>
                        </a:rPr>
                        <a:t>de</a:t>
                      </a:r>
                      <a:r>
                        <a:rPr sz="1200" spc="215" dirty="0">
                          <a:latin typeface="Arial"/>
                          <a:cs typeface="Arial"/>
                        </a:rPr>
                        <a:t> </a:t>
                      </a:r>
                      <a:r>
                        <a:rPr sz="1200" dirty="0">
                          <a:latin typeface="Arial"/>
                          <a:cs typeface="Arial"/>
                        </a:rPr>
                        <a:t>l’Ecole</a:t>
                      </a:r>
                      <a:r>
                        <a:rPr sz="1200" spc="220" dirty="0">
                          <a:latin typeface="Arial"/>
                          <a:cs typeface="Arial"/>
                        </a:rPr>
                        <a:t> </a:t>
                      </a:r>
                      <a:r>
                        <a:rPr sz="1200" dirty="0">
                          <a:latin typeface="Arial"/>
                          <a:cs typeface="Arial"/>
                        </a:rPr>
                        <a:t>de</a:t>
                      </a:r>
                      <a:r>
                        <a:rPr sz="1200" spc="215" dirty="0">
                          <a:latin typeface="Arial"/>
                          <a:cs typeface="Arial"/>
                        </a:rPr>
                        <a:t> </a:t>
                      </a:r>
                      <a:r>
                        <a:rPr sz="1200" dirty="0">
                          <a:latin typeface="Arial"/>
                          <a:cs typeface="Arial"/>
                        </a:rPr>
                        <a:t>La</a:t>
                      </a:r>
                      <a:r>
                        <a:rPr sz="1200" spc="220" dirty="0">
                          <a:latin typeface="Arial"/>
                          <a:cs typeface="Arial"/>
                        </a:rPr>
                        <a:t> </a:t>
                      </a:r>
                      <a:r>
                        <a:rPr sz="1200" dirty="0">
                          <a:latin typeface="Arial"/>
                          <a:cs typeface="Arial"/>
                        </a:rPr>
                        <a:t>Pléïade</a:t>
                      </a:r>
                      <a:r>
                        <a:rPr sz="1200" spc="215" dirty="0">
                          <a:latin typeface="Arial"/>
                          <a:cs typeface="Arial"/>
                        </a:rPr>
                        <a:t> </a:t>
                      </a:r>
                      <a:r>
                        <a:rPr sz="1200" dirty="0">
                          <a:latin typeface="Arial"/>
                          <a:cs typeface="Arial"/>
                        </a:rPr>
                        <a:t>constitue</a:t>
                      </a:r>
                      <a:r>
                        <a:rPr sz="1200" spc="215" dirty="0">
                          <a:latin typeface="Arial"/>
                          <a:cs typeface="Arial"/>
                        </a:rPr>
                        <a:t> </a:t>
                      </a:r>
                      <a:r>
                        <a:rPr sz="1200" spc="-25" dirty="0">
                          <a:latin typeface="Arial"/>
                          <a:cs typeface="Arial"/>
                        </a:rPr>
                        <a:t>une </a:t>
                      </a:r>
                      <a:r>
                        <a:rPr sz="1200" dirty="0">
                          <a:latin typeface="Arial"/>
                          <a:cs typeface="Arial"/>
                        </a:rPr>
                        <a:t>référence</a:t>
                      </a:r>
                      <a:r>
                        <a:rPr sz="1200" spc="190" dirty="0">
                          <a:latin typeface="Arial"/>
                          <a:cs typeface="Arial"/>
                        </a:rPr>
                        <a:t> </a:t>
                      </a:r>
                      <a:r>
                        <a:rPr sz="1200" dirty="0">
                          <a:latin typeface="Arial"/>
                          <a:cs typeface="Arial"/>
                        </a:rPr>
                        <a:t>pédagogique</a:t>
                      </a:r>
                      <a:r>
                        <a:rPr sz="1200" spc="190" dirty="0">
                          <a:latin typeface="Arial"/>
                          <a:cs typeface="Arial"/>
                        </a:rPr>
                        <a:t> </a:t>
                      </a:r>
                      <a:r>
                        <a:rPr sz="1200" dirty="0">
                          <a:latin typeface="Arial"/>
                          <a:cs typeface="Arial"/>
                        </a:rPr>
                        <a:t>facilement</a:t>
                      </a:r>
                      <a:r>
                        <a:rPr sz="1200" spc="200" dirty="0">
                          <a:latin typeface="Arial"/>
                          <a:cs typeface="Arial"/>
                        </a:rPr>
                        <a:t> </a:t>
                      </a:r>
                      <a:r>
                        <a:rPr sz="1200" dirty="0">
                          <a:latin typeface="Arial"/>
                          <a:cs typeface="Arial"/>
                        </a:rPr>
                        <a:t>observable</a:t>
                      </a:r>
                      <a:r>
                        <a:rPr sz="1200" spc="190" dirty="0">
                          <a:latin typeface="Arial"/>
                          <a:cs typeface="Arial"/>
                        </a:rPr>
                        <a:t> </a:t>
                      </a:r>
                      <a:r>
                        <a:rPr sz="1200" dirty="0">
                          <a:latin typeface="Arial"/>
                          <a:cs typeface="Arial"/>
                        </a:rPr>
                        <a:t>pour</a:t>
                      </a:r>
                      <a:r>
                        <a:rPr sz="1200" spc="210" dirty="0">
                          <a:latin typeface="Arial"/>
                          <a:cs typeface="Arial"/>
                        </a:rPr>
                        <a:t> </a:t>
                      </a:r>
                      <a:r>
                        <a:rPr sz="1200" dirty="0">
                          <a:latin typeface="Arial"/>
                          <a:cs typeface="Arial"/>
                        </a:rPr>
                        <a:t>un</a:t>
                      </a:r>
                      <a:r>
                        <a:rPr sz="1200" spc="175" dirty="0">
                          <a:latin typeface="Arial"/>
                          <a:cs typeface="Arial"/>
                        </a:rPr>
                        <a:t> </a:t>
                      </a:r>
                      <a:r>
                        <a:rPr sz="1200" spc="-10" dirty="0">
                          <a:latin typeface="Arial"/>
                          <a:cs typeface="Arial"/>
                        </a:rPr>
                        <a:t>suivi-évaluation </a:t>
                      </a:r>
                      <a:r>
                        <a:rPr sz="1200" dirty="0">
                          <a:latin typeface="Arial"/>
                          <a:cs typeface="Arial"/>
                        </a:rPr>
                        <a:t>du</a:t>
                      </a:r>
                      <a:r>
                        <a:rPr sz="1200" spc="-25" dirty="0">
                          <a:latin typeface="Arial"/>
                          <a:cs typeface="Arial"/>
                        </a:rPr>
                        <a:t> </a:t>
                      </a:r>
                      <a:r>
                        <a:rPr sz="1200" dirty="0">
                          <a:latin typeface="Arial"/>
                          <a:cs typeface="Arial"/>
                        </a:rPr>
                        <a:t>comportement</a:t>
                      </a:r>
                      <a:r>
                        <a:rPr sz="1200" spc="-15" dirty="0">
                          <a:latin typeface="Arial"/>
                          <a:cs typeface="Arial"/>
                        </a:rPr>
                        <a:t> </a:t>
                      </a:r>
                      <a:r>
                        <a:rPr sz="1200" dirty="0">
                          <a:latin typeface="Arial"/>
                          <a:cs typeface="Arial"/>
                        </a:rPr>
                        <a:t>de</a:t>
                      </a:r>
                      <a:r>
                        <a:rPr sz="1200" spc="-30" dirty="0">
                          <a:latin typeface="Arial"/>
                          <a:cs typeface="Arial"/>
                        </a:rPr>
                        <a:t> </a:t>
                      </a:r>
                      <a:r>
                        <a:rPr sz="1200" spc="-10" dirty="0">
                          <a:latin typeface="Arial"/>
                          <a:cs typeface="Arial"/>
                        </a:rPr>
                        <a:t>l’ouvrage.</a:t>
                      </a:r>
                      <a:endParaRPr sz="1200" dirty="0">
                        <a:latin typeface="Arial"/>
                        <a:cs typeface="Arial"/>
                      </a:endParaRPr>
                    </a:p>
                    <a:p>
                      <a:pPr marL="158750" indent="-90170" algn="just">
                        <a:lnSpc>
                          <a:spcPts val="1230"/>
                        </a:lnSpc>
                        <a:buChar char="-"/>
                        <a:tabLst>
                          <a:tab pos="158750" algn="l"/>
                        </a:tabLst>
                      </a:pPr>
                      <a:r>
                        <a:rPr sz="1200" dirty="0">
                          <a:latin typeface="Arial"/>
                          <a:cs typeface="Arial"/>
                        </a:rPr>
                        <a:t>La</a:t>
                      </a:r>
                      <a:r>
                        <a:rPr sz="1200" spc="5" dirty="0">
                          <a:latin typeface="Arial"/>
                          <a:cs typeface="Arial"/>
                        </a:rPr>
                        <a:t> </a:t>
                      </a:r>
                      <a:r>
                        <a:rPr sz="1200" dirty="0">
                          <a:latin typeface="Arial"/>
                          <a:cs typeface="Arial"/>
                        </a:rPr>
                        <a:t>proximité</a:t>
                      </a:r>
                      <a:r>
                        <a:rPr sz="1200" spc="-5"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la</a:t>
                      </a:r>
                      <a:r>
                        <a:rPr sz="1200" spc="-5" dirty="0">
                          <a:latin typeface="Arial"/>
                          <a:cs typeface="Arial"/>
                        </a:rPr>
                        <a:t> </a:t>
                      </a:r>
                      <a:r>
                        <a:rPr sz="1200" dirty="0">
                          <a:latin typeface="Arial"/>
                          <a:cs typeface="Arial"/>
                        </a:rPr>
                        <a:t>route</a:t>
                      </a:r>
                      <a:r>
                        <a:rPr sz="1200" spc="5" dirty="0">
                          <a:latin typeface="Arial"/>
                          <a:cs typeface="Arial"/>
                        </a:rPr>
                        <a:t> </a:t>
                      </a:r>
                      <a:r>
                        <a:rPr sz="1200" dirty="0">
                          <a:latin typeface="Arial"/>
                          <a:cs typeface="Arial"/>
                        </a:rPr>
                        <a:t>nationale</a:t>
                      </a:r>
                      <a:r>
                        <a:rPr sz="1200" spc="10" dirty="0">
                          <a:latin typeface="Arial"/>
                          <a:cs typeface="Arial"/>
                        </a:rPr>
                        <a:t> </a:t>
                      </a:r>
                      <a:r>
                        <a:rPr sz="1200" dirty="0">
                          <a:latin typeface="Arial"/>
                          <a:cs typeface="Arial"/>
                        </a:rPr>
                        <a:t>permettait d’acheminer</a:t>
                      </a:r>
                      <a:r>
                        <a:rPr sz="1200" spc="10" dirty="0">
                          <a:latin typeface="Arial"/>
                          <a:cs typeface="Arial"/>
                        </a:rPr>
                        <a:t> </a:t>
                      </a:r>
                      <a:r>
                        <a:rPr sz="1200" dirty="0">
                          <a:latin typeface="Arial"/>
                          <a:cs typeface="Arial"/>
                        </a:rPr>
                        <a:t>les </a:t>
                      </a:r>
                      <a:r>
                        <a:rPr sz="1200" spc="-10" dirty="0" err="1">
                          <a:latin typeface="Arial"/>
                          <a:cs typeface="Arial"/>
                        </a:rPr>
                        <a:t>matériaux</a:t>
                      </a:r>
                      <a:r>
                        <a:rPr lang="fr-FR" sz="1200" spc="-1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construction</a:t>
                      </a:r>
                      <a:r>
                        <a:rPr sz="1200" spc="-25" dirty="0">
                          <a:latin typeface="Arial"/>
                          <a:cs typeface="Arial"/>
                        </a:rPr>
                        <a:t> </a:t>
                      </a:r>
                      <a:r>
                        <a:rPr sz="1200" dirty="0">
                          <a:latin typeface="Arial"/>
                          <a:cs typeface="Arial"/>
                        </a:rPr>
                        <a:t>sans</a:t>
                      </a:r>
                      <a:r>
                        <a:rPr sz="1200" spc="-35" dirty="0">
                          <a:latin typeface="Arial"/>
                          <a:cs typeface="Arial"/>
                        </a:rPr>
                        <a:t> </a:t>
                      </a:r>
                      <a:r>
                        <a:rPr sz="1200" dirty="0">
                          <a:latin typeface="Arial"/>
                          <a:cs typeface="Arial"/>
                        </a:rPr>
                        <a:t>difficultés</a:t>
                      </a:r>
                      <a:r>
                        <a:rPr sz="1200" spc="-25" dirty="0">
                          <a:latin typeface="Arial"/>
                          <a:cs typeface="Arial"/>
                        </a:rPr>
                        <a:t> </a:t>
                      </a:r>
                      <a:r>
                        <a:rPr sz="1200" dirty="0">
                          <a:latin typeface="Arial"/>
                          <a:cs typeface="Arial"/>
                        </a:rPr>
                        <a:t>en</a:t>
                      </a:r>
                      <a:r>
                        <a:rPr sz="1200" spc="-35" dirty="0">
                          <a:latin typeface="Arial"/>
                          <a:cs typeface="Arial"/>
                        </a:rPr>
                        <a:t> </a:t>
                      </a:r>
                      <a:r>
                        <a:rPr sz="1200" dirty="0">
                          <a:latin typeface="Arial"/>
                          <a:cs typeface="Arial"/>
                        </a:rPr>
                        <a:t>toute</a:t>
                      </a:r>
                      <a:r>
                        <a:rPr sz="1200" spc="-20" dirty="0">
                          <a:latin typeface="Arial"/>
                          <a:cs typeface="Arial"/>
                        </a:rPr>
                        <a:t> </a:t>
                      </a:r>
                      <a:r>
                        <a:rPr sz="1200" spc="-10" dirty="0">
                          <a:latin typeface="Arial"/>
                          <a:cs typeface="Arial"/>
                        </a:rPr>
                        <a:t>saison.</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965128">
                <a:tc>
                  <a:txBody>
                    <a:bodyPr/>
                    <a:lstStyle/>
                    <a:p>
                      <a:pPr marL="67945">
                        <a:lnSpc>
                          <a:spcPts val="1245"/>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0"/>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690" indent="107950" algn="just">
                        <a:lnSpc>
                          <a:spcPct val="95800"/>
                        </a:lnSpc>
                        <a:spcBef>
                          <a:spcPts val="10"/>
                        </a:spcBef>
                        <a:buChar char="-"/>
                        <a:tabLst>
                          <a:tab pos="176530" algn="l"/>
                        </a:tabLst>
                      </a:pPr>
                      <a:r>
                        <a:rPr sz="1200" dirty="0">
                          <a:latin typeface="Arial"/>
                          <a:cs typeface="Arial"/>
                        </a:rPr>
                        <a:t>Il</a:t>
                      </a:r>
                      <a:r>
                        <a:rPr sz="1200" spc="150" dirty="0">
                          <a:latin typeface="Arial"/>
                          <a:cs typeface="Arial"/>
                        </a:rPr>
                        <a:t> </a:t>
                      </a:r>
                      <a:r>
                        <a:rPr sz="1200" dirty="0">
                          <a:latin typeface="Arial"/>
                          <a:cs typeface="Arial"/>
                        </a:rPr>
                        <a:t>a</a:t>
                      </a:r>
                      <a:r>
                        <a:rPr sz="1200" spc="155" dirty="0">
                          <a:latin typeface="Arial"/>
                          <a:cs typeface="Arial"/>
                        </a:rPr>
                        <a:t> </a:t>
                      </a:r>
                      <a:r>
                        <a:rPr sz="1200" dirty="0">
                          <a:latin typeface="Arial"/>
                          <a:cs typeface="Arial"/>
                        </a:rPr>
                        <a:t>été</a:t>
                      </a:r>
                      <a:r>
                        <a:rPr sz="1200" spc="155" dirty="0">
                          <a:latin typeface="Arial"/>
                          <a:cs typeface="Arial"/>
                        </a:rPr>
                        <a:t> </a:t>
                      </a:r>
                      <a:r>
                        <a:rPr sz="1200" dirty="0">
                          <a:latin typeface="Arial"/>
                          <a:cs typeface="Arial"/>
                        </a:rPr>
                        <a:t>choisi</a:t>
                      </a:r>
                      <a:r>
                        <a:rPr sz="1200" spc="150" dirty="0">
                          <a:latin typeface="Arial"/>
                          <a:cs typeface="Arial"/>
                        </a:rPr>
                        <a:t> </a:t>
                      </a:r>
                      <a:r>
                        <a:rPr sz="1200" dirty="0">
                          <a:latin typeface="Arial"/>
                          <a:cs typeface="Arial"/>
                        </a:rPr>
                        <a:t>de</a:t>
                      </a:r>
                      <a:r>
                        <a:rPr sz="1200" spc="155" dirty="0">
                          <a:latin typeface="Arial"/>
                          <a:cs typeface="Arial"/>
                        </a:rPr>
                        <a:t> </a:t>
                      </a:r>
                      <a:r>
                        <a:rPr sz="1200" dirty="0">
                          <a:latin typeface="Arial"/>
                          <a:cs typeface="Arial"/>
                        </a:rPr>
                        <a:t>construire</a:t>
                      </a:r>
                      <a:r>
                        <a:rPr sz="1200" spc="145" dirty="0">
                          <a:latin typeface="Arial"/>
                          <a:cs typeface="Arial"/>
                        </a:rPr>
                        <a:t> </a:t>
                      </a:r>
                      <a:r>
                        <a:rPr sz="1200" dirty="0">
                          <a:latin typeface="Arial"/>
                          <a:cs typeface="Arial"/>
                        </a:rPr>
                        <a:t>un</a:t>
                      </a:r>
                      <a:r>
                        <a:rPr sz="1200" spc="155" dirty="0">
                          <a:latin typeface="Arial"/>
                          <a:cs typeface="Arial"/>
                        </a:rPr>
                        <a:t> </a:t>
                      </a:r>
                      <a:r>
                        <a:rPr sz="1200" dirty="0">
                          <a:latin typeface="Arial"/>
                          <a:cs typeface="Arial"/>
                        </a:rPr>
                        <a:t>seuil</a:t>
                      </a:r>
                      <a:r>
                        <a:rPr sz="1200" spc="150" dirty="0">
                          <a:latin typeface="Arial"/>
                          <a:cs typeface="Arial"/>
                        </a:rPr>
                        <a:t> </a:t>
                      </a:r>
                      <a:r>
                        <a:rPr sz="1200" dirty="0">
                          <a:latin typeface="Arial"/>
                          <a:cs typeface="Arial"/>
                        </a:rPr>
                        <a:t>radier</a:t>
                      </a:r>
                      <a:r>
                        <a:rPr sz="1200" spc="150" dirty="0">
                          <a:latin typeface="Arial"/>
                          <a:cs typeface="Arial"/>
                        </a:rPr>
                        <a:t> </a:t>
                      </a:r>
                      <a:r>
                        <a:rPr sz="1200" dirty="0">
                          <a:latin typeface="Arial"/>
                          <a:cs typeface="Arial"/>
                        </a:rPr>
                        <a:t>trapézoïdal</a:t>
                      </a:r>
                      <a:r>
                        <a:rPr sz="1200" spc="150" dirty="0">
                          <a:latin typeface="Arial"/>
                          <a:cs typeface="Arial"/>
                        </a:rPr>
                        <a:t> </a:t>
                      </a:r>
                      <a:r>
                        <a:rPr sz="1200" dirty="0">
                          <a:latin typeface="Arial"/>
                          <a:cs typeface="Arial"/>
                        </a:rPr>
                        <a:t>car</a:t>
                      </a:r>
                      <a:r>
                        <a:rPr sz="1200" spc="160" dirty="0">
                          <a:latin typeface="Arial"/>
                          <a:cs typeface="Arial"/>
                        </a:rPr>
                        <a:t> </a:t>
                      </a:r>
                      <a:r>
                        <a:rPr sz="1200" dirty="0">
                          <a:latin typeface="Arial"/>
                          <a:cs typeface="Arial"/>
                        </a:rPr>
                        <a:t>depuis</a:t>
                      </a:r>
                      <a:r>
                        <a:rPr sz="1200" spc="160" dirty="0">
                          <a:latin typeface="Arial"/>
                          <a:cs typeface="Arial"/>
                        </a:rPr>
                        <a:t> </a:t>
                      </a:r>
                      <a:r>
                        <a:rPr sz="1200" spc="-25" dirty="0">
                          <a:latin typeface="Arial"/>
                          <a:cs typeface="Arial"/>
                        </a:rPr>
                        <a:t>la </a:t>
                      </a:r>
                      <a:r>
                        <a:rPr sz="1200" dirty="0">
                          <a:latin typeface="Arial"/>
                          <a:cs typeface="Arial"/>
                        </a:rPr>
                        <a:t>construction</a:t>
                      </a:r>
                      <a:r>
                        <a:rPr sz="1200" spc="225" dirty="0">
                          <a:latin typeface="Arial"/>
                          <a:cs typeface="Arial"/>
                        </a:rPr>
                        <a:t> </a:t>
                      </a:r>
                      <a:r>
                        <a:rPr sz="1200" dirty="0">
                          <a:latin typeface="Arial"/>
                          <a:cs typeface="Arial"/>
                        </a:rPr>
                        <a:t>de</a:t>
                      </a:r>
                      <a:r>
                        <a:rPr sz="1200" spc="215" dirty="0">
                          <a:latin typeface="Arial"/>
                          <a:cs typeface="Arial"/>
                        </a:rPr>
                        <a:t> </a:t>
                      </a:r>
                      <a:r>
                        <a:rPr sz="1200" dirty="0">
                          <a:latin typeface="Arial"/>
                          <a:cs typeface="Arial"/>
                        </a:rPr>
                        <a:t>la</a:t>
                      </a:r>
                      <a:r>
                        <a:rPr lang="fr-FR" sz="1200" dirty="0">
                          <a:latin typeface="Arial"/>
                          <a:cs typeface="Arial"/>
                        </a:rPr>
                        <a:t> </a:t>
                      </a:r>
                      <a:r>
                        <a:rPr sz="1200" dirty="0">
                          <a:latin typeface="Arial"/>
                          <a:cs typeface="Arial"/>
                        </a:rPr>
                        <a:t>RN3,</a:t>
                      </a:r>
                      <a:r>
                        <a:rPr sz="1200" spc="220" dirty="0">
                          <a:latin typeface="Arial"/>
                          <a:cs typeface="Arial"/>
                        </a:rPr>
                        <a:t> </a:t>
                      </a:r>
                      <a:r>
                        <a:rPr sz="1200" dirty="0">
                          <a:latin typeface="Arial"/>
                          <a:cs typeface="Arial"/>
                        </a:rPr>
                        <a:t>il</a:t>
                      </a:r>
                      <a:r>
                        <a:rPr sz="1200" spc="225" dirty="0">
                          <a:latin typeface="Arial"/>
                          <a:cs typeface="Arial"/>
                        </a:rPr>
                        <a:t> </a:t>
                      </a:r>
                      <a:r>
                        <a:rPr sz="1200" dirty="0">
                          <a:latin typeface="Arial"/>
                          <a:cs typeface="Arial"/>
                        </a:rPr>
                        <a:t>y</a:t>
                      </a:r>
                      <a:r>
                        <a:rPr sz="1200" spc="229" dirty="0">
                          <a:latin typeface="Arial"/>
                          <a:cs typeface="Arial"/>
                        </a:rPr>
                        <a:t> </a:t>
                      </a:r>
                      <a:r>
                        <a:rPr sz="1200" dirty="0">
                          <a:latin typeface="Arial"/>
                          <a:cs typeface="Arial"/>
                        </a:rPr>
                        <a:t>a</a:t>
                      </a:r>
                      <a:r>
                        <a:rPr sz="1200" spc="225" dirty="0">
                          <a:latin typeface="Arial"/>
                          <a:cs typeface="Arial"/>
                        </a:rPr>
                        <a:t> </a:t>
                      </a:r>
                      <a:r>
                        <a:rPr sz="1200" dirty="0">
                          <a:latin typeface="Arial"/>
                          <a:cs typeface="Arial"/>
                        </a:rPr>
                        <a:t>un</a:t>
                      </a:r>
                      <a:r>
                        <a:rPr sz="1200" spc="200" dirty="0">
                          <a:latin typeface="Arial"/>
                          <a:cs typeface="Arial"/>
                        </a:rPr>
                        <a:t> </a:t>
                      </a:r>
                      <a:r>
                        <a:rPr sz="1200" dirty="0">
                          <a:latin typeface="Arial"/>
                          <a:cs typeface="Arial"/>
                        </a:rPr>
                        <a:t>fort</a:t>
                      </a:r>
                      <a:r>
                        <a:rPr sz="1200" spc="220" dirty="0">
                          <a:latin typeface="Arial"/>
                          <a:cs typeface="Arial"/>
                        </a:rPr>
                        <a:t> </a:t>
                      </a:r>
                      <a:r>
                        <a:rPr sz="1200" dirty="0">
                          <a:latin typeface="Arial"/>
                          <a:cs typeface="Arial"/>
                        </a:rPr>
                        <a:t>ruissellement</a:t>
                      </a:r>
                      <a:r>
                        <a:rPr sz="1200" spc="235" dirty="0">
                          <a:latin typeface="Arial"/>
                          <a:cs typeface="Arial"/>
                        </a:rPr>
                        <a:t> </a:t>
                      </a:r>
                      <a:r>
                        <a:rPr sz="1200" dirty="0">
                          <a:latin typeface="Arial"/>
                          <a:cs typeface="Arial"/>
                        </a:rPr>
                        <a:t>à</a:t>
                      </a:r>
                      <a:r>
                        <a:rPr sz="1200" spc="215" dirty="0">
                          <a:latin typeface="Arial"/>
                          <a:cs typeface="Arial"/>
                        </a:rPr>
                        <a:t> </a:t>
                      </a:r>
                      <a:r>
                        <a:rPr sz="1200" dirty="0">
                          <a:latin typeface="Arial"/>
                          <a:cs typeface="Arial"/>
                        </a:rPr>
                        <a:t>chaque</a:t>
                      </a:r>
                      <a:r>
                        <a:rPr sz="1200" spc="215" dirty="0">
                          <a:latin typeface="Arial"/>
                          <a:cs typeface="Arial"/>
                        </a:rPr>
                        <a:t> </a:t>
                      </a:r>
                      <a:r>
                        <a:rPr sz="1200" spc="-10" dirty="0">
                          <a:latin typeface="Arial"/>
                          <a:cs typeface="Arial"/>
                        </a:rPr>
                        <a:t>épisode </a:t>
                      </a:r>
                      <a:r>
                        <a:rPr sz="1200" dirty="0">
                          <a:latin typeface="Arial"/>
                          <a:cs typeface="Arial"/>
                        </a:rPr>
                        <a:t>pluvieux</a:t>
                      </a:r>
                      <a:r>
                        <a:rPr sz="1200" spc="55" dirty="0">
                          <a:latin typeface="Arial"/>
                          <a:cs typeface="Arial"/>
                        </a:rPr>
                        <a:t> </a:t>
                      </a:r>
                      <a:r>
                        <a:rPr sz="1200" dirty="0">
                          <a:latin typeface="Arial"/>
                          <a:cs typeface="Arial"/>
                        </a:rPr>
                        <a:t>avec</a:t>
                      </a:r>
                      <a:r>
                        <a:rPr sz="1200" spc="60" dirty="0">
                          <a:latin typeface="Arial"/>
                          <a:cs typeface="Arial"/>
                        </a:rPr>
                        <a:t> </a:t>
                      </a:r>
                      <a:r>
                        <a:rPr sz="1200" dirty="0">
                          <a:latin typeface="Arial"/>
                          <a:cs typeface="Arial"/>
                        </a:rPr>
                        <a:t>transport</a:t>
                      </a:r>
                      <a:r>
                        <a:rPr sz="1200" spc="55" dirty="0">
                          <a:latin typeface="Arial"/>
                          <a:cs typeface="Arial"/>
                        </a:rPr>
                        <a:t> </a:t>
                      </a:r>
                      <a:r>
                        <a:rPr sz="1200" dirty="0">
                          <a:latin typeface="Arial"/>
                          <a:cs typeface="Arial"/>
                        </a:rPr>
                        <a:t>de</a:t>
                      </a:r>
                      <a:r>
                        <a:rPr sz="1200" spc="60" dirty="0">
                          <a:latin typeface="Arial"/>
                          <a:cs typeface="Arial"/>
                        </a:rPr>
                        <a:t> </a:t>
                      </a:r>
                      <a:r>
                        <a:rPr sz="1200" dirty="0">
                          <a:latin typeface="Arial"/>
                          <a:cs typeface="Arial"/>
                        </a:rPr>
                        <a:t>sédiments.</a:t>
                      </a:r>
                      <a:r>
                        <a:rPr sz="1200" spc="65" dirty="0">
                          <a:latin typeface="Arial"/>
                          <a:cs typeface="Arial"/>
                        </a:rPr>
                        <a:t> </a:t>
                      </a:r>
                      <a:r>
                        <a:rPr sz="1200" dirty="0">
                          <a:latin typeface="Arial"/>
                          <a:cs typeface="Arial"/>
                        </a:rPr>
                        <a:t>L’ouvrage</a:t>
                      </a:r>
                      <a:r>
                        <a:rPr sz="1200" spc="50" dirty="0">
                          <a:latin typeface="Arial"/>
                          <a:cs typeface="Arial"/>
                        </a:rPr>
                        <a:t> </a:t>
                      </a:r>
                      <a:r>
                        <a:rPr sz="1200" dirty="0">
                          <a:latin typeface="Arial"/>
                          <a:cs typeface="Arial"/>
                        </a:rPr>
                        <a:t>a</a:t>
                      </a:r>
                      <a:r>
                        <a:rPr sz="1200" spc="55" dirty="0">
                          <a:latin typeface="Arial"/>
                          <a:cs typeface="Arial"/>
                        </a:rPr>
                        <a:t> </a:t>
                      </a:r>
                      <a:r>
                        <a:rPr sz="1200" dirty="0">
                          <a:latin typeface="Arial"/>
                          <a:cs typeface="Arial"/>
                        </a:rPr>
                        <a:t>donc</a:t>
                      </a:r>
                      <a:r>
                        <a:rPr sz="1200" spc="60" dirty="0">
                          <a:latin typeface="Arial"/>
                          <a:cs typeface="Arial"/>
                        </a:rPr>
                        <a:t> </a:t>
                      </a:r>
                      <a:r>
                        <a:rPr sz="1200" dirty="0">
                          <a:latin typeface="Arial"/>
                          <a:cs typeface="Arial"/>
                        </a:rPr>
                        <a:t>été</a:t>
                      </a:r>
                      <a:r>
                        <a:rPr sz="1200" spc="60" dirty="0">
                          <a:latin typeface="Arial"/>
                          <a:cs typeface="Arial"/>
                        </a:rPr>
                        <a:t> </a:t>
                      </a:r>
                      <a:r>
                        <a:rPr sz="1200" dirty="0">
                          <a:latin typeface="Arial"/>
                          <a:cs typeface="Arial"/>
                        </a:rPr>
                        <a:t>conçu</a:t>
                      </a:r>
                      <a:r>
                        <a:rPr sz="1200" spc="60" dirty="0">
                          <a:latin typeface="Arial"/>
                          <a:cs typeface="Arial"/>
                        </a:rPr>
                        <a:t> </a:t>
                      </a:r>
                      <a:r>
                        <a:rPr sz="1200" spc="-20" dirty="0">
                          <a:latin typeface="Arial"/>
                          <a:cs typeface="Arial"/>
                        </a:rPr>
                        <a:t>pour </a:t>
                      </a:r>
                      <a:r>
                        <a:rPr sz="1200" dirty="0">
                          <a:latin typeface="Arial"/>
                          <a:cs typeface="Arial"/>
                        </a:rPr>
                        <a:t>résister</a:t>
                      </a:r>
                      <a:r>
                        <a:rPr sz="1200" spc="145" dirty="0">
                          <a:latin typeface="Arial"/>
                          <a:cs typeface="Arial"/>
                        </a:rPr>
                        <a:t> </a:t>
                      </a:r>
                      <a:r>
                        <a:rPr sz="1200" dirty="0">
                          <a:latin typeface="Arial"/>
                          <a:cs typeface="Arial"/>
                        </a:rPr>
                        <a:t>à</a:t>
                      </a:r>
                      <a:r>
                        <a:rPr sz="1200" spc="155" dirty="0">
                          <a:latin typeface="Arial"/>
                          <a:cs typeface="Arial"/>
                        </a:rPr>
                        <a:t> </a:t>
                      </a:r>
                      <a:r>
                        <a:rPr sz="1200" dirty="0">
                          <a:latin typeface="Arial"/>
                          <a:cs typeface="Arial"/>
                        </a:rPr>
                        <a:t>la</a:t>
                      </a:r>
                      <a:r>
                        <a:rPr sz="1200" spc="150" dirty="0">
                          <a:latin typeface="Arial"/>
                          <a:cs typeface="Arial"/>
                        </a:rPr>
                        <a:t> </a:t>
                      </a:r>
                      <a:r>
                        <a:rPr sz="1200" dirty="0">
                          <a:latin typeface="Arial"/>
                          <a:cs typeface="Arial"/>
                        </a:rPr>
                        <a:t>pression</a:t>
                      </a:r>
                      <a:r>
                        <a:rPr sz="1200" spc="155" dirty="0">
                          <a:latin typeface="Arial"/>
                          <a:cs typeface="Arial"/>
                        </a:rPr>
                        <a:t> </a:t>
                      </a:r>
                      <a:r>
                        <a:rPr sz="1200" dirty="0">
                          <a:latin typeface="Arial"/>
                          <a:cs typeface="Arial"/>
                        </a:rPr>
                        <a:t>exercée</a:t>
                      </a:r>
                      <a:r>
                        <a:rPr sz="1200" spc="150" dirty="0">
                          <a:latin typeface="Arial"/>
                          <a:cs typeface="Arial"/>
                        </a:rPr>
                        <a:t> </a:t>
                      </a:r>
                      <a:r>
                        <a:rPr sz="1200" dirty="0">
                          <a:latin typeface="Arial"/>
                          <a:cs typeface="Arial"/>
                        </a:rPr>
                        <a:t>par</a:t>
                      </a:r>
                      <a:r>
                        <a:rPr sz="1200" spc="160" dirty="0">
                          <a:latin typeface="Arial"/>
                          <a:cs typeface="Arial"/>
                        </a:rPr>
                        <a:t> </a:t>
                      </a:r>
                      <a:r>
                        <a:rPr sz="1200" dirty="0">
                          <a:latin typeface="Arial"/>
                          <a:cs typeface="Arial"/>
                        </a:rPr>
                        <a:t>les</a:t>
                      </a:r>
                      <a:r>
                        <a:rPr sz="1200" spc="150" dirty="0">
                          <a:latin typeface="Arial"/>
                          <a:cs typeface="Arial"/>
                        </a:rPr>
                        <a:t> </a:t>
                      </a:r>
                      <a:r>
                        <a:rPr sz="1200" dirty="0">
                          <a:latin typeface="Arial"/>
                          <a:cs typeface="Arial"/>
                        </a:rPr>
                        <a:t>eaux</a:t>
                      </a:r>
                      <a:r>
                        <a:rPr sz="1200" spc="155" dirty="0">
                          <a:latin typeface="Arial"/>
                          <a:cs typeface="Arial"/>
                        </a:rPr>
                        <a:t> </a:t>
                      </a:r>
                      <a:r>
                        <a:rPr sz="1200" dirty="0">
                          <a:latin typeface="Arial"/>
                          <a:cs typeface="Arial"/>
                        </a:rPr>
                        <a:t>de</a:t>
                      </a:r>
                      <a:r>
                        <a:rPr sz="1200" spc="135" dirty="0">
                          <a:latin typeface="Arial"/>
                          <a:cs typeface="Arial"/>
                        </a:rPr>
                        <a:t> </a:t>
                      </a:r>
                      <a:r>
                        <a:rPr sz="1200" dirty="0">
                          <a:latin typeface="Arial"/>
                          <a:cs typeface="Arial"/>
                        </a:rPr>
                        <a:t>ruissellement</a:t>
                      </a:r>
                      <a:r>
                        <a:rPr sz="1200" spc="160" dirty="0">
                          <a:latin typeface="Arial"/>
                          <a:cs typeface="Arial"/>
                        </a:rPr>
                        <a:t> </a:t>
                      </a:r>
                      <a:r>
                        <a:rPr sz="1200" spc="-10" dirty="0">
                          <a:latin typeface="Arial"/>
                          <a:cs typeface="Arial"/>
                        </a:rPr>
                        <a:t>chargées </a:t>
                      </a:r>
                      <a:r>
                        <a:rPr sz="1200" dirty="0">
                          <a:latin typeface="Arial"/>
                          <a:cs typeface="Arial"/>
                        </a:rPr>
                        <a:t>d’alluvions</a:t>
                      </a:r>
                      <a:r>
                        <a:rPr sz="1200" spc="350" dirty="0">
                          <a:latin typeface="Arial"/>
                          <a:cs typeface="Arial"/>
                        </a:rPr>
                        <a:t> </a:t>
                      </a:r>
                      <a:r>
                        <a:rPr sz="1200" dirty="0">
                          <a:latin typeface="Arial"/>
                          <a:cs typeface="Arial"/>
                        </a:rPr>
                        <a:t>(éviter</a:t>
                      </a:r>
                      <a:r>
                        <a:rPr sz="1200" spc="350" dirty="0">
                          <a:latin typeface="Arial"/>
                          <a:cs typeface="Arial"/>
                        </a:rPr>
                        <a:t> </a:t>
                      </a:r>
                      <a:r>
                        <a:rPr sz="1200" dirty="0">
                          <a:latin typeface="Arial"/>
                          <a:cs typeface="Arial"/>
                        </a:rPr>
                        <a:t>le</a:t>
                      </a:r>
                      <a:r>
                        <a:rPr sz="1200" spc="350" dirty="0">
                          <a:latin typeface="Arial"/>
                          <a:cs typeface="Arial"/>
                        </a:rPr>
                        <a:t> </a:t>
                      </a:r>
                      <a:r>
                        <a:rPr sz="1200" dirty="0">
                          <a:latin typeface="Arial"/>
                          <a:cs typeface="Arial"/>
                        </a:rPr>
                        <a:t>risque</a:t>
                      </a:r>
                      <a:r>
                        <a:rPr sz="1200" spc="345" dirty="0">
                          <a:latin typeface="Arial"/>
                          <a:cs typeface="Arial"/>
                        </a:rPr>
                        <a:t> </a:t>
                      </a:r>
                      <a:r>
                        <a:rPr sz="1200" dirty="0">
                          <a:latin typeface="Arial"/>
                          <a:cs typeface="Arial"/>
                        </a:rPr>
                        <a:t>de</a:t>
                      </a:r>
                      <a:r>
                        <a:rPr sz="1200" spc="350" dirty="0">
                          <a:latin typeface="Arial"/>
                          <a:cs typeface="Arial"/>
                        </a:rPr>
                        <a:t> </a:t>
                      </a:r>
                      <a:r>
                        <a:rPr sz="1200" dirty="0">
                          <a:latin typeface="Arial"/>
                          <a:cs typeface="Arial"/>
                        </a:rPr>
                        <a:t>basculement).</a:t>
                      </a:r>
                      <a:r>
                        <a:rPr sz="1200" spc="340" dirty="0">
                          <a:latin typeface="Arial"/>
                          <a:cs typeface="Arial"/>
                        </a:rPr>
                        <a:t> </a:t>
                      </a:r>
                      <a:r>
                        <a:rPr sz="1200" dirty="0">
                          <a:latin typeface="Arial"/>
                          <a:cs typeface="Arial"/>
                        </a:rPr>
                        <a:t>D’où</a:t>
                      </a:r>
                      <a:r>
                        <a:rPr sz="1200" spc="350" dirty="0">
                          <a:latin typeface="Arial"/>
                          <a:cs typeface="Arial"/>
                        </a:rPr>
                        <a:t> </a:t>
                      </a:r>
                      <a:r>
                        <a:rPr sz="1200" dirty="0">
                          <a:latin typeface="Arial"/>
                          <a:cs typeface="Arial"/>
                        </a:rPr>
                        <a:t>les</a:t>
                      </a:r>
                      <a:r>
                        <a:rPr sz="1200" spc="345" dirty="0">
                          <a:latin typeface="Arial"/>
                          <a:cs typeface="Arial"/>
                        </a:rPr>
                        <a:t> </a:t>
                      </a:r>
                      <a:r>
                        <a:rPr sz="1200" dirty="0">
                          <a:latin typeface="Arial"/>
                          <a:cs typeface="Arial"/>
                        </a:rPr>
                        <a:t>dimensions</a:t>
                      </a:r>
                      <a:r>
                        <a:rPr sz="1200" spc="-10" dirty="0">
                          <a:latin typeface="Arial"/>
                          <a:cs typeface="Arial"/>
                        </a:rPr>
                        <a:t> </a:t>
                      </a:r>
                      <a:r>
                        <a:rPr sz="1200" spc="-50" dirty="0">
                          <a:latin typeface="Arial"/>
                          <a:cs typeface="Arial"/>
                        </a:rPr>
                        <a:t>: </a:t>
                      </a:r>
                      <a:r>
                        <a:rPr sz="1200" dirty="0">
                          <a:latin typeface="Arial"/>
                          <a:cs typeface="Arial"/>
                        </a:rPr>
                        <a:t>Epaisseur</a:t>
                      </a:r>
                      <a:r>
                        <a:rPr sz="1200" spc="105" dirty="0">
                          <a:latin typeface="Arial"/>
                          <a:cs typeface="Arial"/>
                        </a:rPr>
                        <a:t> </a:t>
                      </a:r>
                      <a:r>
                        <a:rPr sz="1200" dirty="0">
                          <a:latin typeface="Arial"/>
                          <a:cs typeface="Arial"/>
                        </a:rPr>
                        <a:t>du</a:t>
                      </a:r>
                      <a:r>
                        <a:rPr sz="1200" spc="85" dirty="0">
                          <a:latin typeface="Arial"/>
                          <a:cs typeface="Arial"/>
                        </a:rPr>
                        <a:t> </a:t>
                      </a:r>
                      <a:r>
                        <a:rPr sz="1200" dirty="0">
                          <a:latin typeface="Arial"/>
                          <a:cs typeface="Arial"/>
                        </a:rPr>
                        <a:t>seuil</a:t>
                      </a:r>
                      <a:r>
                        <a:rPr sz="1200" spc="100" dirty="0">
                          <a:latin typeface="Arial"/>
                          <a:cs typeface="Arial"/>
                        </a:rPr>
                        <a:t> </a:t>
                      </a:r>
                      <a:r>
                        <a:rPr sz="1200" dirty="0">
                          <a:latin typeface="Arial"/>
                          <a:cs typeface="Arial"/>
                        </a:rPr>
                        <a:t>à</a:t>
                      </a:r>
                      <a:r>
                        <a:rPr sz="1200" spc="90" dirty="0">
                          <a:latin typeface="Arial"/>
                          <a:cs typeface="Arial"/>
                        </a:rPr>
                        <a:t> </a:t>
                      </a:r>
                      <a:r>
                        <a:rPr sz="1200" dirty="0">
                          <a:latin typeface="Arial"/>
                          <a:cs typeface="Arial"/>
                        </a:rPr>
                        <a:t>la</a:t>
                      </a:r>
                      <a:r>
                        <a:rPr sz="1200" spc="95" dirty="0">
                          <a:latin typeface="Arial"/>
                          <a:cs typeface="Arial"/>
                        </a:rPr>
                        <a:t> </a:t>
                      </a:r>
                      <a:r>
                        <a:rPr sz="1200" dirty="0">
                          <a:latin typeface="Arial"/>
                          <a:cs typeface="Arial"/>
                        </a:rPr>
                        <a:t>base :</a:t>
                      </a:r>
                      <a:r>
                        <a:rPr sz="1200" spc="95" dirty="0">
                          <a:latin typeface="Arial"/>
                          <a:cs typeface="Arial"/>
                        </a:rPr>
                        <a:t> </a:t>
                      </a:r>
                      <a:r>
                        <a:rPr sz="1200" dirty="0">
                          <a:latin typeface="Arial"/>
                          <a:cs typeface="Arial"/>
                        </a:rPr>
                        <a:t>1,10</a:t>
                      </a:r>
                      <a:r>
                        <a:rPr sz="1200" spc="90" dirty="0">
                          <a:latin typeface="Arial"/>
                          <a:cs typeface="Arial"/>
                        </a:rPr>
                        <a:t> </a:t>
                      </a:r>
                      <a:r>
                        <a:rPr sz="1200" dirty="0">
                          <a:latin typeface="Arial"/>
                          <a:cs typeface="Arial"/>
                        </a:rPr>
                        <a:t>m</a:t>
                      </a:r>
                      <a:r>
                        <a:rPr sz="1200" spc="95" dirty="0">
                          <a:latin typeface="Arial"/>
                          <a:cs typeface="Arial"/>
                        </a:rPr>
                        <a:t> </a:t>
                      </a:r>
                      <a:r>
                        <a:rPr sz="1200" dirty="0">
                          <a:latin typeface="Arial"/>
                          <a:cs typeface="Arial"/>
                        </a:rPr>
                        <a:t>et</a:t>
                      </a:r>
                      <a:r>
                        <a:rPr sz="1200" spc="95" dirty="0">
                          <a:latin typeface="Arial"/>
                          <a:cs typeface="Arial"/>
                        </a:rPr>
                        <a:t> </a:t>
                      </a:r>
                      <a:r>
                        <a:rPr sz="1200" dirty="0">
                          <a:latin typeface="Arial"/>
                          <a:cs typeface="Arial"/>
                        </a:rPr>
                        <a:t>profondeur</a:t>
                      </a:r>
                      <a:r>
                        <a:rPr sz="1200" spc="110" dirty="0">
                          <a:latin typeface="Arial"/>
                          <a:cs typeface="Arial"/>
                        </a:rPr>
                        <a:t> </a:t>
                      </a:r>
                      <a:r>
                        <a:rPr sz="1200" dirty="0">
                          <a:latin typeface="Arial"/>
                          <a:cs typeface="Arial"/>
                        </a:rPr>
                        <a:t>des</a:t>
                      </a:r>
                      <a:r>
                        <a:rPr sz="1200" spc="80" dirty="0">
                          <a:latin typeface="Arial"/>
                          <a:cs typeface="Arial"/>
                        </a:rPr>
                        <a:t> </a:t>
                      </a:r>
                      <a:r>
                        <a:rPr sz="1200" dirty="0">
                          <a:latin typeface="Arial"/>
                          <a:cs typeface="Arial"/>
                        </a:rPr>
                        <a:t>fondations</a:t>
                      </a:r>
                      <a:r>
                        <a:rPr sz="1200" spc="95" dirty="0">
                          <a:latin typeface="Arial"/>
                          <a:cs typeface="Arial"/>
                        </a:rPr>
                        <a:t> </a:t>
                      </a:r>
                      <a:r>
                        <a:rPr sz="1200" spc="-25" dirty="0">
                          <a:latin typeface="Arial"/>
                          <a:cs typeface="Arial"/>
                        </a:rPr>
                        <a:t>par </a:t>
                      </a:r>
                      <a:r>
                        <a:rPr sz="1200" dirty="0">
                          <a:latin typeface="Arial"/>
                          <a:cs typeface="Arial"/>
                        </a:rPr>
                        <a:t>rapport</a:t>
                      </a:r>
                      <a:r>
                        <a:rPr sz="1200" spc="-5" dirty="0">
                          <a:latin typeface="Arial"/>
                          <a:cs typeface="Arial"/>
                        </a:rPr>
                        <a:t> </a:t>
                      </a:r>
                      <a:r>
                        <a:rPr sz="1200" dirty="0">
                          <a:latin typeface="Arial"/>
                          <a:cs typeface="Arial"/>
                        </a:rPr>
                        <a:t>au</a:t>
                      </a:r>
                      <a:r>
                        <a:rPr sz="1200" spc="-25" dirty="0">
                          <a:latin typeface="Arial"/>
                          <a:cs typeface="Arial"/>
                        </a:rPr>
                        <a:t> </a:t>
                      </a:r>
                      <a:r>
                        <a:rPr sz="1200" dirty="0">
                          <a:latin typeface="Arial"/>
                          <a:cs typeface="Arial"/>
                        </a:rPr>
                        <a:t>sol</a:t>
                      </a:r>
                      <a:r>
                        <a:rPr sz="1200" spc="-15" dirty="0">
                          <a:latin typeface="Arial"/>
                          <a:cs typeface="Arial"/>
                        </a:rPr>
                        <a:t> </a:t>
                      </a:r>
                      <a:r>
                        <a:rPr sz="1200" dirty="0">
                          <a:latin typeface="Arial"/>
                          <a:cs typeface="Arial"/>
                        </a:rPr>
                        <a:t>en</a:t>
                      </a:r>
                      <a:r>
                        <a:rPr sz="1200" spc="-25" dirty="0">
                          <a:latin typeface="Arial"/>
                          <a:cs typeface="Arial"/>
                        </a:rPr>
                        <a:t> </a:t>
                      </a:r>
                      <a:r>
                        <a:rPr sz="1200" dirty="0">
                          <a:latin typeface="Arial"/>
                          <a:cs typeface="Arial"/>
                        </a:rPr>
                        <a:t>place</a:t>
                      </a:r>
                      <a:r>
                        <a:rPr sz="1200" spc="-10" dirty="0">
                          <a:latin typeface="Arial"/>
                          <a:cs typeface="Arial"/>
                        </a:rPr>
                        <a:t> </a:t>
                      </a:r>
                      <a:r>
                        <a:rPr sz="1200" dirty="0">
                          <a:latin typeface="Arial"/>
                          <a:cs typeface="Arial"/>
                        </a:rPr>
                        <a:t>:</a:t>
                      </a:r>
                      <a:r>
                        <a:rPr sz="1200" spc="-25" dirty="0">
                          <a:latin typeface="Arial"/>
                          <a:cs typeface="Arial"/>
                        </a:rPr>
                        <a:t> </a:t>
                      </a:r>
                      <a:r>
                        <a:rPr sz="1200" spc="-10" dirty="0">
                          <a:latin typeface="Arial"/>
                          <a:cs typeface="Arial"/>
                        </a:rPr>
                        <a:t>1,20m.</a:t>
                      </a:r>
                      <a:endParaRPr sz="1200" dirty="0">
                        <a:latin typeface="Arial"/>
                        <a:cs typeface="Arial"/>
                      </a:endParaRPr>
                    </a:p>
                    <a:p>
                      <a:pPr marL="68580" marR="60325" indent="112395" algn="just">
                        <a:lnSpc>
                          <a:spcPts val="1260"/>
                        </a:lnSpc>
                        <a:spcBef>
                          <a:spcPts val="45"/>
                        </a:spcBef>
                        <a:buChar char="-"/>
                        <a:tabLst>
                          <a:tab pos="180975" algn="l"/>
                        </a:tabLst>
                      </a:pPr>
                      <a:r>
                        <a:rPr sz="1200" dirty="0">
                          <a:latin typeface="Arial"/>
                          <a:cs typeface="Arial"/>
                        </a:rPr>
                        <a:t>Le</a:t>
                      </a:r>
                      <a:r>
                        <a:rPr sz="1200" spc="175" dirty="0">
                          <a:latin typeface="Arial"/>
                          <a:cs typeface="Arial"/>
                        </a:rPr>
                        <a:t> </a:t>
                      </a:r>
                      <a:r>
                        <a:rPr sz="1200" dirty="0">
                          <a:latin typeface="Arial"/>
                          <a:cs typeface="Arial"/>
                        </a:rPr>
                        <a:t>ferraillage</a:t>
                      </a:r>
                      <a:r>
                        <a:rPr sz="1200" spc="190" dirty="0">
                          <a:latin typeface="Arial"/>
                          <a:cs typeface="Arial"/>
                        </a:rPr>
                        <a:t> </a:t>
                      </a:r>
                      <a:r>
                        <a:rPr sz="1200" dirty="0">
                          <a:latin typeface="Arial"/>
                          <a:cs typeface="Arial"/>
                        </a:rPr>
                        <a:t>du</a:t>
                      </a:r>
                      <a:r>
                        <a:rPr sz="1200" spc="190" dirty="0">
                          <a:latin typeface="Arial"/>
                          <a:cs typeface="Arial"/>
                        </a:rPr>
                        <a:t> </a:t>
                      </a:r>
                      <a:r>
                        <a:rPr sz="1200" dirty="0">
                          <a:latin typeface="Arial"/>
                          <a:cs typeface="Arial"/>
                        </a:rPr>
                        <a:t>radier</a:t>
                      </a:r>
                      <a:r>
                        <a:rPr sz="1200" spc="195" dirty="0">
                          <a:latin typeface="Arial"/>
                          <a:cs typeface="Arial"/>
                        </a:rPr>
                        <a:t> </a:t>
                      </a:r>
                      <a:r>
                        <a:rPr sz="1200" dirty="0">
                          <a:latin typeface="Arial"/>
                          <a:cs typeface="Arial"/>
                        </a:rPr>
                        <a:t>est</a:t>
                      </a:r>
                      <a:r>
                        <a:rPr sz="1200" spc="185" dirty="0">
                          <a:latin typeface="Arial"/>
                          <a:cs typeface="Arial"/>
                        </a:rPr>
                        <a:t> </a:t>
                      </a:r>
                      <a:r>
                        <a:rPr sz="1200" dirty="0">
                          <a:latin typeface="Arial"/>
                          <a:cs typeface="Arial"/>
                        </a:rPr>
                        <a:t>solidaire</a:t>
                      </a:r>
                      <a:r>
                        <a:rPr sz="1200" spc="190" dirty="0">
                          <a:latin typeface="Arial"/>
                          <a:cs typeface="Arial"/>
                        </a:rPr>
                        <a:t> </a:t>
                      </a:r>
                      <a:r>
                        <a:rPr sz="1200" dirty="0">
                          <a:latin typeface="Arial"/>
                          <a:cs typeface="Arial"/>
                        </a:rPr>
                        <a:t>de</a:t>
                      </a:r>
                      <a:r>
                        <a:rPr sz="1200" spc="190" dirty="0">
                          <a:latin typeface="Arial"/>
                          <a:cs typeface="Arial"/>
                        </a:rPr>
                        <a:t> </a:t>
                      </a:r>
                      <a:r>
                        <a:rPr sz="1200" dirty="0">
                          <a:latin typeface="Arial"/>
                          <a:cs typeface="Arial"/>
                        </a:rPr>
                        <a:t>la</a:t>
                      </a:r>
                      <a:r>
                        <a:rPr sz="1200" spc="190" dirty="0">
                          <a:latin typeface="Arial"/>
                          <a:cs typeface="Arial"/>
                        </a:rPr>
                        <a:t> </a:t>
                      </a:r>
                      <a:r>
                        <a:rPr sz="1200" dirty="0">
                          <a:latin typeface="Arial"/>
                          <a:cs typeface="Arial"/>
                        </a:rPr>
                        <a:t>poutre</a:t>
                      </a:r>
                      <a:r>
                        <a:rPr sz="1200" spc="190" dirty="0">
                          <a:latin typeface="Arial"/>
                          <a:cs typeface="Arial"/>
                        </a:rPr>
                        <a:t> </a:t>
                      </a:r>
                      <a:r>
                        <a:rPr sz="1200" dirty="0">
                          <a:latin typeface="Arial"/>
                          <a:cs typeface="Arial"/>
                        </a:rPr>
                        <a:t>de</a:t>
                      </a:r>
                      <a:r>
                        <a:rPr sz="1200" spc="175" dirty="0">
                          <a:latin typeface="Arial"/>
                          <a:cs typeface="Arial"/>
                        </a:rPr>
                        <a:t> </a:t>
                      </a:r>
                      <a:r>
                        <a:rPr sz="1200" dirty="0">
                          <a:latin typeface="Arial"/>
                          <a:cs typeface="Arial"/>
                        </a:rPr>
                        <a:t>libage</a:t>
                      </a:r>
                      <a:r>
                        <a:rPr sz="1200" spc="190" dirty="0">
                          <a:latin typeface="Arial"/>
                          <a:cs typeface="Arial"/>
                        </a:rPr>
                        <a:t> </a:t>
                      </a:r>
                      <a:r>
                        <a:rPr sz="1200" dirty="0">
                          <a:latin typeface="Arial"/>
                          <a:cs typeface="Arial"/>
                        </a:rPr>
                        <a:t>et</a:t>
                      </a:r>
                      <a:r>
                        <a:rPr sz="1200" spc="195" dirty="0">
                          <a:latin typeface="Arial"/>
                          <a:cs typeface="Arial"/>
                        </a:rPr>
                        <a:t> </a:t>
                      </a:r>
                      <a:r>
                        <a:rPr sz="1200" dirty="0">
                          <a:latin typeface="Arial"/>
                          <a:cs typeface="Arial"/>
                        </a:rPr>
                        <a:t>les</a:t>
                      </a:r>
                      <a:r>
                        <a:rPr sz="1200" spc="190" dirty="0">
                          <a:latin typeface="Arial"/>
                          <a:cs typeface="Arial"/>
                        </a:rPr>
                        <a:t> </a:t>
                      </a:r>
                      <a:r>
                        <a:rPr sz="1200" spc="-50" dirty="0">
                          <a:latin typeface="Arial"/>
                          <a:cs typeface="Arial"/>
                        </a:rPr>
                        <a:t>2 </a:t>
                      </a:r>
                      <a:r>
                        <a:rPr sz="1200" dirty="0">
                          <a:latin typeface="Arial"/>
                          <a:cs typeface="Arial"/>
                        </a:rPr>
                        <a:t>murets</a:t>
                      </a:r>
                      <a:r>
                        <a:rPr sz="1200" spc="-20" dirty="0">
                          <a:latin typeface="Arial"/>
                          <a:cs typeface="Arial"/>
                        </a:rPr>
                        <a:t> </a:t>
                      </a:r>
                      <a:r>
                        <a:rPr sz="1200" dirty="0">
                          <a:latin typeface="Arial"/>
                          <a:cs typeface="Arial"/>
                        </a:rPr>
                        <a:t>prévus</a:t>
                      </a:r>
                      <a:r>
                        <a:rPr sz="1200" spc="-30" dirty="0">
                          <a:latin typeface="Arial"/>
                          <a:cs typeface="Arial"/>
                        </a:rPr>
                        <a:t> </a:t>
                      </a:r>
                      <a:r>
                        <a:rPr sz="1200" dirty="0">
                          <a:latin typeface="Arial"/>
                          <a:cs typeface="Arial"/>
                        </a:rPr>
                        <a:t>ont</a:t>
                      </a:r>
                      <a:r>
                        <a:rPr sz="1200" spc="-25" dirty="0">
                          <a:latin typeface="Arial"/>
                          <a:cs typeface="Arial"/>
                        </a:rPr>
                        <a:t> </a:t>
                      </a:r>
                      <a:r>
                        <a:rPr sz="1200" dirty="0">
                          <a:latin typeface="Arial"/>
                          <a:cs typeface="Arial"/>
                        </a:rPr>
                        <a:t>été</a:t>
                      </a:r>
                      <a:r>
                        <a:rPr sz="1200" spc="-30" dirty="0">
                          <a:latin typeface="Arial"/>
                          <a:cs typeface="Arial"/>
                        </a:rPr>
                        <a:t> </a:t>
                      </a:r>
                      <a:r>
                        <a:rPr sz="1200" dirty="0">
                          <a:latin typeface="Arial"/>
                          <a:cs typeface="Arial"/>
                        </a:rPr>
                        <a:t>construits</a:t>
                      </a:r>
                      <a:r>
                        <a:rPr sz="1200" spc="-15" dirty="0">
                          <a:latin typeface="Arial"/>
                          <a:cs typeface="Arial"/>
                        </a:rPr>
                        <a:t> </a:t>
                      </a:r>
                      <a:r>
                        <a:rPr sz="1200" dirty="0">
                          <a:latin typeface="Arial"/>
                          <a:cs typeface="Arial"/>
                        </a:rPr>
                        <a:t>pour</a:t>
                      </a:r>
                      <a:r>
                        <a:rPr sz="1200" spc="-15" dirty="0">
                          <a:latin typeface="Arial"/>
                          <a:cs typeface="Arial"/>
                        </a:rPr>
                        <a:t> </a:t>
                      </a:r>
                      <a:r>
                        <a:rPr sz="1200" dirty="0">
                          <a:latin typeface="Arial"/>
                          <a:cs typeface="Arial"/>
                        </a:rPr>
                        <a:t>servir</a:t>
                      </a:r>
                      <a:r>
                        <a:rPr sz="1200" spc="-25" dirty="0">
                          <a:latin typeface="Arial"/>
                          <a:cs typeface="Arial"/>
                        </a:rPr>
                        <a:t> </a:t>
                      </a:r>
                      <a:r>
                        <a:rPr sz="1200" dirty="0">
                          <a:latin typeface="Arial"/>
                          <a:cs typeface="Arial"/>
                        </a:rPr>
                        <a:t>de</a:t>
                      </a:r>
                      <a:r>
                        <a:rPr sz="1200" spc="-20" dirty="0">
                          <a:latin typeface="Arial"/>
                          <a:cs typeface="Arial"/>
                        </a:rPr>
                        <a:t> </a:t>
                      </a:r>
                      <a:r>
                        <a:rPr sz="1200" spc="-10" dirty="0">
                          <a:latin typeface="Arial"/>
                          <a:cs typeface="Arial"/>
                        </a:rPr>
                        <a:t>contreforts.</a:t>
                      </a:r>
                      <a:endParaRPr sz="1200" dirty="0">
                        <a:latin typeface="Arial"/>
                        <a:cs typeface="Arial"/>
                      </a:endParaRPr>
                    </a:p>
                    <a:p>
                      <a:pPr marL="68580" marR="59055" indent="128905" algn="just">
                        <a:lnSpc>
                          <a:spcPts val="1260"/>
                        </a:lnSpc>
                        <a:spcBef>
                          <a:spcPts val="10"/>
                        </a:spcBef>
                        <a:buChar char="-"/>
                        <a:tabLst>
                          <a:tab pos="197485" algn="l"/>
                        </a:tabLst>
                      </a:pPr>
                      <a:r>
                        <a:rPr sz="1200" dirty="0">
                          <a:latin typeface="Arial"/>
                          <a:cs typeface="Arial"/>
                        </a:rPr>
                        <a:t>Rappelons</a:t>
                      </a:r>
                      <a:r>
                        <a:rPr sz="1200" spc="315" dirty="0">
                          <a:latin typeface="Arial"/>
                          <a:cs typeface="Arial"/>
                        </a:rPr>
                        <a:t> </a:t>
                      </a:r>
                      <a:r>
                        <a:rPr sz="1200" dirty="0">
                          <a:latin typeface="Arial"/>
                          <a:cs typeface="Arial"/>
                        </a:rPr>
                        <a:t>que</a:t>
                      </a:r>
                      <a:r>
                        <a:rPr sz="1200" spc="315" dirty="0">
                          <a:latin typeface="Arial"/>
                          <a:cs typeface="Arial"/>
                        </a:rPr>
                        <a:t> </a:t>
                      </a:r>
                      <a:r>
                        <a:rPr sz="1200" dirty="0">
                          <a:latin typeface="Arial"/>
                          <a:cs typeface="Arial"/>
                        </a:rPr>
                        <a:t>cette</a:t>
                      </a:r>
                      <a:r>
                        <a:rPr sz="1200" spc="315" dirty="0">
                          <a:latin typeface="Arial"/>
                          <a:cs typeface="Arial"/>
                        </a:rPr>
                        <a:t> </a:t>
                      </a:r>
                      <a:r>
                        <a:rPr sz="1200" dirty="0">
                          <a:latin typeface="Arial"/>
                          <a:cs typeface="Arial"/>
                        </a:rPr>
                        <a:t>ravine</a:t>
                      </a:r>
                      <a:r>
                        <a:rPr sz="1200" spc="310" dirty="0">
                          <a:latin typeface="Arial"/>
                          <a:cs typeface="Arial"/>
                        </a:rPr>
                        <a:t> </a:t>
                      </a:r>
                      <a:r>
                        <a:rPr sz="1200" dirty="0">
                          <a:latin typeface="Arial"/>
                          <a:cs typeface="Arial"/>
                        </a:rPr>
                        <a:t>a</a:t>
                      </a:r>
                      <a:r>
                        <a:rPr sz="1200" spc="315" dirty="0">
                          <a:latin typeface="Arial"/>
                          <a:cs typeface="Arial"/>
                        </a:rPr>
                        <a:t> </a:t>
                      </a:r>
                      <a:r>
                        <a:rPr sz="1200" dirty="0">
                          <a:latin typeface="Arial"/>
                          <a:cs typeface="Arial"/>
                        </a:rPr>
                        <a:t>déjà</a:t>
                      </a:r>
                      <a:r>
                        <a:rPr sz="1200" spc="315" dirty="0">
                          <a:latin typeface="Arial"/>
                          <a:cs typeface="Arial"/>
                        </a:rPr>
                        <a:t> </a:t>
                      </a:r>
                      <a:r>
                        <a:rPr sz="1200" dirty="0">
                          <a:latin typeface="Arial"/>
                          <a:cs typeface="Arial"/>
                        </a:rPr>
                        <a:t>bénéficié</a:t>
                      </a:r>
                      <a:r>
                        <a:rPr sz="1200" spc="325" dirty="0">
                          <a:latin typeface="Arial"/>
                          <a:cs typeface="Arial"/>
                        </a:rPr>
                        <a:t> </a:t>
                      </a:r>
                      <a:r>
                        <a:rPr sz="1200" dirty="0">
                          <a:latin typeface="Arial"/>
                          <a:cs typeface="Arial"/>
                        </a:rPr>
                        <a:t>en</a:t>
                      </a:r>
                      <a:r>
                        <a:rPr sz="1200" spc="315" dirty="0">
                          <a:latin typeface="Arial"/>
                          <a:cs typeface="Arial"/>
                        </a:rPr>
                        <a:t> </a:t>
                      </a:r>
                      <a:r>
                        <a:rPr sz="1200" spc="-10" dirty="0">
                          <a:latin typeface="Arial"/>
                          <a:cs typeface="Arial"/>
                        </a:rPr>
                        <a:t>2007-</a:t>
                      </a:r>
                      <a:r>
                        <a:rPr sz="1200" dirty="0">
                          <a:latin typeface="Arial"/>
                          <a:cs typeface="Arial"/>
                        </a:rPr>
                        <a:t>2008</a:t>
                      </a:r>
                      <a:r>
                        <a:rPr sz="1200" spc="315" dirty="0">
                          <a:latin typeface="Arial"/>
                          <a:cs typeface="Arial"/>
                        </a:rPr>
                        <a:t> </a:t>
                      </a:r>
                      <a:r>
                        <a:rPr sz="1200" dirty="0">
                          <a:latin typeface="Arial"/>
                          <a:cs typeface="Arial"/>
                        </a:rPr>
                        <a:t>de</a:t>
                      </a:r>
                      <a:r>
                        <a:rPr sz="1200" spc="310" dirty="0">
                          <a:latin typeface="Arial"/>
                          <a:cs typeface="Arial"/>
                        </a:rPr>
                        <a:t> </a:t>
                      </a:r>
                      <a:r>
                        <a:rPr sz="1200" spc="-25" dirty="0">
                          <a:latin typeface="Arial"/>
                          <a:cs typeface="Arial"/>
                        </a:rPr>
                        <a:t>la </a:t>
                      </a:r>
                      <a:r>
                        <a:rPr sz="1200" dirty="0">
                          <a:latin typeface="Arial"/>
                          <a:cs typeface="Arial"/>
                        </a:rPr>
                        <a:t>construction</a:t>
                      </a:r>
                      <a:r>
                        <a:rPr sz="1200" spc="80" dirty="0">
                          <a:latin typeface="Arial"/>
                          <a:cs typeface="Arial"/>
                        </a:rPr>
                        <a:t> </a:t>
                      </a:r>
                      <a:r>
                        <a:rPr sz="1200" dirty="0">
                          <a:latin typeface="Arial"/>
                          <a:cs typeface="Arial"/>
                        </a:rPr>
                        <a:t>par</a:t>
                      </a:r>
                      <a:r>
                        <a:rPr sz="1200" spc="85" dirty="0">
                          <a:latin typeface="Arial"/>
                          <a:cs typeface="Arial"/>
                        </a:rPr>
                        <a:t> </a:t>
                      </a:r>
                      <a:r>
                        <a:rPr sz="1200" dirty="0">
                          <a:latin typeface="Arial"/>
                          <a:cs typeface="Arial"/>
                        </a:rPr>
                        <a:t>Zanmi</a:t>
                      </a:r>
                      <a:r>
                        <a:rPr sz="1200" spc="75" dirty="0">
                          <a:latin typeface="Arial"/>
                          <a:cs typeface="Arial"/>
                        </a:rPr>
                        <a:t> </a:t>
                      </a:r>
                      <a:r>
                        <a:rPr sz="1200" dirty="0">
                          <a:latin typeface="Arial"/>
                          <a:cs typeface="Arial"/>
                        </a:rPr>
                        <a:t>Lasanté</a:t>
                      </a:r>
                      <a:r>
                        <a:rPr sz="1200" spc="85" dirty="0">
                          <a:latin typeface="Arial"/>
                          <a:cs typeface="Arial"/>
                        </a:rPr>
                        <a:t> </a:t>
                      </a:r>
                      <a:r>
                        <a:rPr sz="1200" dirty="0">
                          <a:latin typeface="Arial"/>
                          <a:cs typeface="Arial"/>
                        </a:rPr>
                        <a:t>Paris</a:t>
                      </a:r>
                      <a:r>
                        <a:rPr sz="1200" spc="85" dirty="0">
                          <a:latin typeface="Arial"/>
                          <a:cs typeface="Arial"/>
                        </a:rPr>
                        <a:t> </a:t>
                      </a:r>
                      <a:r>
                        <a:rPr sz="1200" dirty="0">
                          <a:latin typeface="Arial"/>
                          <a:cs typeface="Arial"/>
                        </a:rPr>
                        <a:t>d’un</a:t>
                      </a:r>
                      <a:r>
                        <a:rPr sz="1200" spc="80" dirty="0">
                          <a:latin typeface="Arial"/>
                          <a:cs typeface="Arial"/>
                        </a:rPr>
                        <a:t> </a:t>
                      </a:r>
                      <a:r>
                        <a:rPr sz="1200" dirty="0">
                          <a:latin typeface="Arial"/>
                          <a:cs typeface="Arial"/>
                        </a:rPr>
                        <a:t>premier</a:t>
                      </a:r>
                      <a:r>
                        <a:rPr sz="1200" spc="90" dirty="0">
                          <a:latin typeface="Arial"/>
                          <a:cs typeface="Arial"/>
                        </a:rPr>
                        <a:t> </a:t>
                      </a:r>
                      <a:r>
                        <a:rPr sz="1200" dirty="0">
                          <a:latin typeface="Arial"/>
                          <a:cs typeface="Arial"/>
                        </a:rPr>
                        <a:t>bassin</a:t>
                      </a:r>
                      <a:r>
                        <a:rPr sz="1200" spc="85" dirty="0">
                          <a:latin typeface="Arial"/>
                          <a:cs typeface="Arial"/>
                        </a:rPr>
                        <a:t> </a:t>
                      </a:r>
                      <a:r>
                        <a:rPr sz="1200" dirty="0">
                          <a:latin typeface="Arial"/>
                          <a:cs typeface="Arial"/>
                        </a:rPr>
                        <a:t>en</a:t>
                      </a:r>
                      <a:r>
                        <a:rPr sz="1200" spc="80" dirty="0">
                          <a:latin typeface="Arial"/>
                          <a:cs typeface="Arial"/>
                        </a:rPr>
                        <a:t> </a:t>
                      </a:r>
                      <a:r>
                        <a:rPr sz="1200" dirty="0">
                          <a:latin typeface="Arial"/>
                          <a:cs typeface="Arial"/>
                        </a:rPr>
                        <a:t>amont</a:t>
                      </a:r>
                      <a:r>
                        <a:rPr sz="1200" spc="80" dirty="0">
                          <a:latin typeface="Arial"/>
                          <a:cs typeface="Arial"/>
                        </a:rPr>
                        <a:t> </a:t>
                      </a:r>
                      <a:r>
                        <a:rPr sz="1200" spc="-25" dirty="0">
                          <a:latin typeface="Arial"/>
                          <a:cs typeface="Arial"/>
                        </a:rPr>
                        <a:t>de </a:t>
                      </a:r>
                      <a:r>
                        <a:rPr sz="1200" dirty="0">
                          <a:latin typeface="Arial"/>
                          <a:cs typeface="Arial"/>
                        </a:rPr>
                        <a:t>SR4,</a:t>
                      </a:r>
                      <a:r>
                        <a:rPr sz="1200" spc="5" dirty="0">
                          <a:latin typeface="Arial"/>
                          <a:cs typeface="Arial"/>
                        </a:rPr>
                        <a:t> </a:t>
                      </a:r>
                      <a:r>
                        <a:rPr sz="1200" dirty="0">
                          <a:latin typeface="Arial"/>
                          <a:cs typeface="Arial"/>
                        </a:rPr>
                        <a:t>l’eau</a:t>
                      </a:r>
                      <a:r>
                        <a:rPr sz="1200" spc="-10" dirty="0">
                          <a:latin typeface="Arial"/>
                          <a:cs typeface="Arial"/>
                        </a:rPr>
                        <a:t> </a:t>
                      </a:r>
                      <a:r>
                        <a:rPr sz="1200" dirty="0">
                          <a:latin typeface="Arial"/>
                          <a:cs typeface="Arial"/>
                        </a:rPr>
                        <a:t>stockée</a:t>
                      </a:r>
                      <a:r>
                        <a:rPr sz="1200" spc="-15" dirty="0">
                          <a:latin typeface="Arial"/>
                          <a:cs typeface="Arial"/>
                        </a:rPr>
                        <a:t> </a:t>
                      </a:r>
                      <a:r>
                        <a:rPr sz="1200" dirty="0">
                          <a:latin typeface="Arial"/>
                          <a:cs typeface="Arial"/>
                        </a:rPr>
                        <a:t>servant</a:t>
                      </a:r>
                      <a:r>
                        <a:rPr sz="1200" spc="5" dirty="0">
                          <a:latin typeface="Arial"/>
                          <a:cs typeface="Arial"/>
                        </a:rPr>
                        <a:t> </a:t>
                      </a:r>
                      <a:r>
                        <a:rPr sz="1200" dirty="0">
                          <a:latin typeface="Arial"/>
                          <a:cs typeface="Arial"/>
                        </a:rPr>
                        <a:t>à</a:t>
                      </a:r>
                      <a:r>
                        <a:rPr sz="1200" spc="-15" dirty="0">
                          <a:latin typeface="Arial"/>
                          <a:cs typeface="Arial"/>
                        </a:rPr>
                        <a:t> </a:t>
                      </a:r>
                      <a:r>
                        <a:rPr sz="1200" dirty="0">
                          <a:latin typeface="Arial"/>
                          <a:cs typeface="Arial"/>
                        </a:rPr>
                        <a:t>l’arrosage</a:t>
                      </a:r>
                      <a:r>
                        <a:rPr sz="1200" spc="-1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pépinières</a:t>
                      </a:r>
                      <a:r>
                        <a:rPr sz="1200" spc="-10" dirty="0">
                          <a:latin typeface="Arial"/>
                          <a:cs typeface="Arial"/>
                        </a:rPr>
                        <a:t> </a:t>
                      </a:r>
                      <a:r>
                        <a:rPr sz="1200" dirty="0">
                          <a:latin typeface="Arial"/>
                          <a:cs typeface="Arial"/>
                        </a:rPr>
                        <a:t>et par</a:t>
                      </a:r>
                      <a:r>
                        <a:rPr sz="1200" spc="5" dirty="0">
                          <a:latin typeface="Arial"/>
                          <a:cs typeface="Arial"/>
                        </a:rPr>
                        <a:t> </a:t>
                      </a:r>
                      <a:r>
                        <a:rPr sz="1200" dirty="0">
                          <a:latin typeface="Arial"/>
                          <a:cs typeface="Arial"/>
                        </a:rPr>
                        <a:t>la</a:t>
                      </a:r>
                      <a:r>
                        <a:rPr sz="1200" spc="-15" dirty="0">
                          <a:latin typeface="Arial"/>
                          <a:cs typeface="Arial"/>
                        </a:rPr>
                        <a:t> </a:t>
                      </a:r>
                      <a:r>
                        <a:rPr sz="1200" dirty="0">
                          <a:latin typeface="Arial"/>
                          <a:cs typeface="Arial"/>
                        </a:rPr>
                        <a:t>suite</a:t>
                      </a:r>
                      <a:r>
                        <a:rPr sz="1200" spc="-15" dirty="0">
                          <a:latin typeface="Arial"/>
                          <a:cs typeface="Arial"/>
                        </a:rPr>
                        <a:t> </a:t>
                      </a:r>
                      <a:r>
                        <a:rPr sz="1200" dirty="0">
                          <a:latin typeface="Arial"/>
                          <a:cs typeface="Arial"/>
                        </a:rPr>
                        <a:t>à</a:t>
                      </a:r>
                      <a:r>
                        <a:rPr sz="1200" spc="-10" dirty="0">
                          <a:latin typeface="Arial"/>
                          <a:cs typeface="Arial"/>
                        </a:rPr>
                        <a:t> </a:t>
                      </a:r>
                      <a:r>
                        <a:rPr sz="1200" spc="-25" dirty="0">
                          <a:latin typeface="Arial"/>
                          <a:cs typeface="Arial"/>
                        </a:rPr>
                        <a:t>un</a:t>
                      </a:r>
                      <a:r>
                        <a:rPr lang="fr-FR" sz="1200" spc="-25" dirty="0">
                          <a:latin typeface="Arial"/>
                          <a:cs typeface="Arial"/>
                        </a:rPr>
                        <a:t> </a:t>
                      </a:r>
                      <a:r>
                        <a:rPr sz="1200" dirty="0" err="1">
                          <a:latin typeface="Arial"/>
                          <a:cs typeface="Arial"/>
                        </a:rPr>
                        <a:t>essai</a:t>
                      </a:r>
                      <a:r>
                        <a:rPr sz="1200" spc="75" dirty="0">
                          <a:latin typeface="Arial"/>
                          <a:cs typeface="Arial"/>
                        </a:rPr>
                        <a:t> </a:t>
                      </a:r>
                      <a:r>
                        <a:rPr sz="1200" dirty="0">
                          <a:latin typeface="Arial"/>
                          <a:cs typeface="Arial"/>
                        </a:rPr>
                        <a:t>d’élevage</a:t>
                      </a:r>
                      <a:r>
                        <a:rPr sz="1200" spc="80" dirty="0">
                          <a:latin typeface="Arial"/>
                          <a:cs typeface="Arial"/>
                        </a:rPr>
                        <a:t> </a:t>
                      </a:r>
                      <a:r>
                        <a:rPr sz="1200" dirty="0">
                          <a:latin typeface="Arial"/>
                          <a:cs typeface="Arial"/>
                        </a:rPr>
                        <a:t>de</a:t>
                      </a:r>
                      <a:r>
                        <a:rPr sz="1200" spc="75" dirty="0">
                          <a:latin typeface="Arial"/>
                          <a:cs typeface="Arial"/>
                        </a:rPr>
                        <a:t> </a:t>
                      </a:r>
                      <a:r>
                        <a:rPr sz="1200" dirty="0">
                          <a:latin typeface="Arial"/>
                          <a:cs typeface="Arial"/>
                        </a:rPr>
                        <a:t>tilapias.</a:t>
                      </a:r>
                      <a:r>
                        <a:rPr sz="1200" spc="90" dirty="0">
                          <a:latin typeface="Arial"/>
                          <a:cs typeface="Arial"/>
                        </a:rPr>
                        <a:t> </a:t>
                      </a:r>
                      <a:r>
                        <a:rPr sz="1200" dirty="0">
                          <a:latin typeface="Arial"/>
                          <a:cs typeface="Arial"/>
                        </a:rPr>
                        <a:t>La</a:t>
                      </a:r>
                      <a:r>
                        <a:rPr sz="1200" spc="65" dirty="0">
                          <a:latin typeface="Arial"/>
                          <a:cs typeface="Arial"/>
                        </a:rPr>
                        <a:t> </a:t>
                      </a:r>
                      <a:r>
                        <a:rPr sz="1200" dirty="0">
                          <a:latin typeface="Arial"/>
                          <a:cs typeface="Arial"/>
                        </a:rPr>
                        <a:t>construction</a:t>
                      </a:r>
                      <a:r>
                        <a:rPr sz="1200" spc="80" dirty="0">
                          <a:latin typeface="Arial"/>
                          <a:cs typeface="Arial"/>
                        </a:rPr>
                        <a:t> </a:t>
                      </a:r>
                      <a:r>
                        <a:rPr sz="1200" dirty="0">
                          <a:latin typeface="Arial"/>
                          <a:cs typeface="Arial"/>
                        </a:rPr>
                        <a:t>d’un</a:t>
                      </a:r>
                      <a:r>
                        <a:rPr sz="1200" spc="80" dirty="0">
                          <a:latin typeface="Arial"/>
                          <a:cs typeface="Arial"/>
                        </a:rPr>
                        <a:t> </a:t>
                      </a:r>
                      <a:r>
                        <a:rPr sz="1200" dirty="0">
                          <a:latin typeface="Arial"/>
                          <a:cs typeface="Arial"/>
                        </a:rPr>
                        <a:t>2</a:t>
                      </a:r>
                      <a:r>
                        <a:rPr sz="1200" baseline="31746" dirty="0">
                          <a:latin typeface="Arial"/>
                          <a:cs typeface="Arial"/>
                        </a:rPr>
                        <a:t>ème</a:t>
                      </a:r>
                      <a:r>
                        <a:rPr sz="1200" spc="292" baseline="31746" dirty="0">
                          <a:latin typeface="Arial"/>
                          <a:cs typeface="Arial"/>
                        </a:rPr>
                        <a:t> </a:t>
                      </a:r>
                      <a:r>
                        <a:rPr sz="1200" dirty="0">
                          <a:latin typeface="Arial"/>
                          <a:cs typeface="Arial"/>
                        </a:rPr>
                        <a:t>bassin</a:t>
                      </a:r>
                      <a:r>
                        <a:rPr sz="1200" spc="80" dirty="0">
                          <a:latin typeface="Arial"/>
                          <a:cs typeface="Arial"/>
                        </a:rPr>
                        <a:t> </a:t>
                      </a:r>
                      <a:r>
                        <a:rPr sz="1200" dirty="0">
                          <a:latin typeface="Arial"/>
                          <a:cs typeface="Arial"/>
                        </a:rPr>
                        <a:t>en</a:t>
                      </a:r>
                      <a:r>
                        <a:rPr sz="1200" spc="80" dirty="0">
                          <a:latin typeface="Arial"/>
                          <a:cs typeface="Arial"/>
                        </a:rPr>
                        <a:t> </a:t>
                      </a:r>
                      <a:r>
                        <a:rPr sz="1200" dirty="0">
                          <a:latin typeface="Arial"/>
                          <a:cs typeface="Arial"/>
                        </a:rPr>
                        <a:t>aval</a:t>
                      </a:r>
                      <a:r>
                        <a:rPr sz="1200" spc="80" dirty="0">
                          <a:latin typeface="Arial"/>
                          <a:cs typeface="Arial"/>
                        </a:rPr>
                        <a:t> </a:t>
                      </a:r>
                      <a:r>
                        <a:rPr sz="1200" spc="-25" dirty="0">
                          <a:latin typeface="Arial"/>
                          <a:cs typeface="Arial"/>
                        </a:rPr>
                        <a:t>de</a:t>
                      </a:r>
                      <a:r>
                        <a:rPr lang="fr-FR" sz="1200" spc="-25" dirty="0">
                          <a:latin typeface="Arial"/>
                          <a:cs typeface="Arial"/>
                        </a:rPr>
                        <a:t> </a:t>
                      </a:r>
                      <a:r>
                        <a:rPr sz="1200" dirty="0">
                          <a:latin typeface="Arial"/>
                          <a:cs typeface="Arial"/>
                        </a:rPr>
                        <a:t>SR4</a:t>
                      </a:r>
                      <a:r>
                        <a:rPr sz="1200" spc="285" dirty="0">
                          <a:latin typeface="Arial"/>
                          <a:cs typeface="Arial"/>
                        </a:rPr>
                        <a:t> </a:t>
                      </a:r>
                      <a:r>
                        <a:rPr sz="1200" dirty="0">
                          <a:latin typeface="Arial"/>
                          <a:cs typeface="Arial"/>
                        </a:rPr>
                        <a:t>n’a</a:t>
                      </a:r>
                      <a:r>
                        <a:rPr sz="1200" spc="285" dirty="0">
                          <a:latin typeface="Arial"/>
                          <a:cs typeface="Arial"/>
                        </a:rPr>
                        <a:t> </a:t>
                      </a:r>
                      <a:r>
                        <a:rPr sz="1200" dirty="0">
                          <a:latin typeface="Arial"/>
                          <a:cs typeface="Arial"/>
                        </a:rPr>
                        <a:t>pas</a:t>
                      </a:r>
                      <a:r>
                        <a:rPr sz="1200" spc="285" dirty="0">
                          <a:latin typeface="Arial"/>
                          <a:cs typeface="Arial"/>
                        </a:rPr>
                        <a:t> </a:t>
                      </a:r>
                      <a:r>
                        <a:rPr sz="1200" dirty="0">
                          <a:latin typeface="Arial"/>
                          <a:cs typeface="Arial"/>
                        </a:rPr>
                        <a:t>été</a:t>
                      </a:r>
                      <a:r>
                        <a:rPr sz="1200" spc="290" dirty="0">
                          <a:latin typeface="Arial"/>
                          <a:cs typeface="Arial"/>
                        </a:rPr>
                        <a:t> </a:t>
                      </a:r>
                      <a:r>
                        <a:rPr sz="1200" dirty="0">
                          <a:latin typeface="Arial"/>
                          <a:cs typeface="Arial"/>
                        </a:rPr>
                        <a:t>jugée</a:t>
                      </a:r>
                      <a:r>
                        <a:rPr sz="1200" spc="270" dirty="0">
                          <a:latin typeface="Arial"/>
                          <a:cs typeface="Arial"/>
                        </a:rPr>
                        <a:t> </a:t>
                      </a:r>
                      <a:r>
                        <a:rPr sz="1200" dirty="0">
                          <a:latin typeface="Arial"/>
                          <a:cs typeface="Arial"/>
                        </a:rPr>
                        <a:t>utile</a:t>
                      </a:r>
                      <a:r>
                        <a:rPr sz="1200" spc="290" dirty="0">
                          <a:latin typeface="Arial"/>
                          <a:cs typeface="Arial"/>
                        </a:rPr>
                        <a:t> </a:t>
                      </a:r>
                      <a:r>
                        <a:rPr sz="1200" dirty="0">
                          <a:latin typeface="Arial"/>
                          <a:cs typeface="Arial"/>
                        </a:rPr>
                        <a:t>car</a:t>
                      </a:r>
                      <a:r>
                        <a:rPr sz="1200" spc="285" dirty="0">
                          <a:latin typeface="Arial"/>
                          <a:cs typeface="Arial"/>
                        </a:rPr>
                        <a:t> </a:t>
                      </a:r>
                      <a:r>
                        <a:rPr sz="1200" dirty="0">
                          <a:latin typeface="Arial"/>
                          <a:cs typeface="Arial"/>
                        </a:rPr>
                        <a:t>la</a:t>
                      </a:r>
                      <a:r>
                        <a:rPr sz="1200" spc="285" dirty="0">
                          <a:latin typeface="Arial"/>
                          <a:cs typeface="Arial"/>
                        </a:rPr>
                        <a:t> </a:t>
                      </a:r>
                      <a:r>
                        <a:rPr sz="1200" dirty="0">
                          <a:latin typeface="Arial"/>
                          <a:cs typeface="Arial"/>
                        </a:rPr>
                        <a:t>population</a:t>
                      </a:r>
                      <a:r>
                        <a:rPr sz="1200" spc="275" dirty="0">
                          <a:latin typeface="Arial"/>
                          <a:cs typeface="Arial"/>
                        </a:rPr>
                        <a:t> </a:t>
                      </a:r>
                      <a:r>
                        <a:rPr sz="1200" dirty="0">
                          <a:latin typeface="Arial"/>
                          <a:cs typeface="Arial"/>
                        </a:rPr>
                        <a:t>et</a:t>
                      </a:r>
                      <a:r>
                        <a:rPr sz="1200" spc="285" dirty="0">
                          <a:latin typeface="Arial"/>
                          <a:cs typeface="Arial"/>
                        </a:rPr>
                        <a:t> </a:t>
                      </a:r>
                      <a:r>
                        <a:rPr sz="1200" dirty="0">
                          <a:latin typeface="Arial"/>
                          <a:cs typeface="Arial"/>
                        </a:rPr>
                        <a:t>l’Ecole</a:t>
                      </a:r>
                      <a:r>
                        <a:rPr sz="1200" spc="285" dirty="0">
                          <a:latin typeface="Arial"/>
                          <a:cs typeface="Arial"/>
                        </a:rPr>
                        <a:t> </a:t>
                      </a:r>
                      <a:r>
                        <a:rPr sz="1200" dirty="0">
                          <a:latin typeface="Arial"/>
                          <a:cs typeface="Arial"/>
                        </a:rPr>
                        <a:t>La</a:t>
                      </a:r>
                      <a:r>
                        <a:rPr sz="1200" spc="285" dirty="0">
                          <a:latin typeface="Arial"/>
                          <a:cs typeface="Arial"/>
                        </a:rPr>
                        <a:t> </a:t>
                      </a:r>
                      <a:r>
                        <a:rPr sz="1200" spc="-10" dirty="0" err="1">
                          <a:latin typeface="Arial"/>
                          <a:cs typeface="Arial"/>
                        </a:rPr>
                        <a:t>Pléïade</a:t>
                      </a:r>
                      <a:r>
                        <a:rPr sz="1200" spc="-10" dirty="0">
                          <a:latin typeface="Arial"/>
                          <a:cs typeface="Arial"/>
                        </a:rPr>
                        <a:t> </a:t>
                      </a:r>
                      <a:r>
                        <a:rPr sz="1200" dirty="0" err="1">
                          <a:latin typeface="Arial"/>
                          <a:cs typeface="Arial"/>
                        </a:rPr>
                        <a:t>bénéficie</a:t>
                      </a:r>
                      <a:r>
                        <a:rPr sz="1200" spc="-1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l’adduction</a:t>
                      </a:r>
                      <a:r>
                        <a:rPr sz="1200" spc="-20" dirty="0">
                          <a:latin typeface="Arial"/>
                          <a:cs typeface="Arial"/>
                        </a:rPr>
                        <a:t> </a:t>
                      </a:r>
                      <a:r>
                        <a:rPr sz="1200" dirty="0">
                          <a:latin typeface="Arial"/>
                          <a:cs typeface="Arial"/>
                        </a:rPr>
                        <a:t>d’eau</a:t>
                      </a:r>
                      <a:r>
                        <a:rPr sz="1200" spc="-20" dirty="0">
                          <a:latin typeface="Arial"/>
                          <a:cs typeface="Arial"/>
                        </a:rPr>
                        <a:t> </a:t>
                      </a:r>
                      <a:r>
                        <a:rPr sz="1200" dirty="0">
                          <a:latin typeface="Arial"/>
                          <a:cs typeface="Arial"/>
                        </a:rPr>
                        <a:t>à</a:t>
                      </a:r>
                      <a:r>
                        <a:rPr sz="1200" spc="-15" dirty="0">
                          <a:latin typeface="Arial"/>
                          <a:cs typeface="Arial"/>
                        </a:rPr>
                        <a:t> </a:t>
                      </a:r>
                      <a:r>
                        <a:rPr sz="1200" dirty="0">
                          <a:latin typeface="Arial"/>
                          <a:cs typeface="Arial"/>
                        </a:rPr>
                        <a:t>partir</a:t>
                      </a:r>
                      <a:r>
                        <a:rPr sz="1200" spc="-25" dirty="0">
                          <a:latin typeface="Arial"/>
                          <a:cs typeface="Arial"/>
                        </a:rPr>
                        <a:t> </a:t>
                      </a:r>
                      <a:r>
                        <a:rPr sz="1200" dirty="0">
                          <a:latin typeface="Arial"/>
                          <a:cs typeface="Arial"/>
                        </a:rPr>
                        <a:t>de</a:t>
                      </a:r>
                      <a:r>
                        <a:rPr sz="1200" spc="-30" dirty="0">
                          <a:latin typeface="Arial"/>
                          <a:cs typeface="Arial"/>
                        </a:rPr>
                        <a:t> </a:t>
                      </a:r>
                      <a:r>
                        <a:rPr sz="1200" spc="-10" dirty="0">
                          <a:latin typeface="Arial"/>
                          <a:cs typeface="Arial"/>
                        </a:rPr>
                        <a:t>l’hôpital</a:t>
                      </a:r>
                      <a:r>
                        <a:rPr sz="1200" spc="-20" dirty="0">
                          <a:latin typeface="Arial"/>
                          <a:cs typeface="Arial"/>
                        </a:rPr>
                        <a:t> </a:t>
                      </a:r>
                      <a:r>
                        <a:rPr sz="1200" dirty="0">
                          <a:latin typeface="Arial"/>
                          <a:cs typeface="Arial"/>
                        </a:rPr>
                        <a:t>de</a:t>
                      </a:r>
                      <a:r>
                        <a:rPr sz="1200" spc="-20" dirty="0">
                          <a:latin typeface="Arial"/>
                          <a:cs typeface="Arial"/>
                        </a:rPr>
                        <a:t> </a:t>
                      </a:r>
                      <a:r>
                        <a:rPr sz="1200" spc="-10" dirty="0">
                          <a:latin typeface="Arial"/>
                          <a:cs typeface="Arial"/>
                        </a:rPr>
                        <a:t>Cange.</a:t>
                      </a:r>
                      <a:endParaRPr sz="1200" dirty="0">
                        <a:latin typeface="Arial"/>
                        <a:cs typeface="Arial"/>
                      </a:endParaRPr>
                    </a:p>
                    <a:p>
                      <a:pPr marL="176530" indent="-107950" algn="just">
                        <a:lnSpc>
                          <a:spcPts val="1200"/>
                        </a:lnSpc>
                        <a:buChar char="-"/>
                        <a:tabLst>
                          <a:tab pos="176530" algn="l"/>
                        </a:tabLst>
                      </a:pPr>
                      <a:r>
                        <a:rPr sz="1200" dirty="0">
                          <a:latin typeface="Arial"/>
                          <a:cs typeface="Arial"/>
                        </a:rPr>
                        <a:t>Les</a:t>
                      </a:r>
                      <a:r>
                        <a:rPr sz="1200" spc="125" dirty="0">
                          <a:latin typeface="Arial"/>
                          <a:cs typeface="Arial"/>
                        </a:rPr>
                        <a:t> </a:t>
                      </a:r>
                      <a:r>
                        <a:rPr sz="1200" dirty="0">
                          <a:latin typeface="Arial"/>
                          <a:cs typeface="Arial"/>
                        </a:rPr>
                        <a:t>premières</a:t>
                      </a:r>
                      <a:r>
                        <a:rPr sz="1200" spc="130" dirty="0">
                          <a:latin typeface="Arial"/>
                          <a:cs typeface="Arial"/>
                        </a:rPr>
                        <a:t> </a:t>
                      </a:r>
                      <a:r>
                        <a:rPr sz="1200" dirty="0">
                          <a:latin typeface="Arial"/>
                          <a:cs typeface="Arial"/>
                        </a:rPr>
                        <a:t>observations</a:t>
                      </a:r>
                      <a:r>
                        <a:rPr sz="1200" spc="135" dirty="0">
                          <a:latin typeface="Arial"/>
                          <a:cs typeface="Arial"/>
                        </a:rPr>
                        <a:t> </a:t>
                      </a:r>
                      <a:r>
                        <a:rPr sz="1200" dirty="0">
                          <a:latin typeface="Arial"/>
                          <a:cs typeface="Arial"/>
                        </a:rPr>
                        <a:t>suite</a:t>
                      </a:r>
                      <a:r>
                        <a:rPr sz="1200" spc="130" dirty="0">
                          <a:latin typeface="Arial"/>
                          <a:cs typeface="Arial"/>
                        </a:rPr>
                        <a:t> </a:t>
                      </a:r>
                      <a:r>
                        <a:rPr sz="1200" dirty="0">
                          <a:latin typeface="Arial"/>
                          <a:cs typeface="Arial"/>
                        </a:rPr>
                        <a:t>aux</a:t>
                      </a:r>
                      <a:r>
                        <a:rPr sz="1200" spc="130" dirty="0">
                          <a:latin typeface="Arial"/>
                          <a:cs typeface="Arial"/>
                        </a:rPr>
                        <a:t> </a:t>
                      </a:r>
                      <a:r>
                        <a:rPr sz="1200" dirty="0">
                          <a:latin typeface="Arial"/>
                          <a:cs typeface="Arial"/>
                        </a:rPr>
                        <a:t>épisodes</a:t>
                      </a:r>
                      <a:r>
                        <a:rPr sz="1200" spc="135" dirty="0">
                          <a:latin typeface="Arial"/>
                          <a:cs typeface="Arial"/>
                        </a:rPr>
                        <a:t> </a:t>
                      </a:r>
                      <a:r>
                        <a:rPr sz="1200" dirty="0">
                          <a:latin typeface="Arial"/>
                          <a:cs typeface="Arial"/>
                        </a:rPr>
                        <a:t>pluvieux</a:t>
                      </a:r>
                      <a:r>
                        <a:rPr sz="1200" spc="145" dirty="0">
                          <a:latin typeface="Arial"/>
                          <a:cs typeface="Arial"/>
                        </a:rPr>
                        <a:t> </a:t>
                      </a:r>
                      <a:r>
                        <a:rPr sz="1200" dirty="0">
                          <a:latin typeface="Arial"/>
                          <a:cs typeface="Arial"/>
                        </a:rPr>
                        <a:t>d’avril</a:t>
                      </a:r>
                      <a:r>
                        <a:rPr sz="1200" spc="130" dirty="0">
                          <a:latin typeface="Arial"/>
                          <a:cs typeface="Arial"/>
                        </a:rPr>
                        <a:t> </a:t>
                      </a:r>
                      <a:r>
                        <a:rPr sz="1200" dirty="0">
                          <a:latin typeface="Arial"/>
                          <a:cs typeface="Arial"/>
                        </a:rPr>
                        <a:t>et</a:t>
                      </a:r>
                      <a:r>
                        <a:rPr sz="1200" spc="135" dirty="0">
                          <a:latin typeface="Arial"/>
                          <a:cs typeface="Arial"/>
                        </a:rPr>
                        <a:t> </a:t>
                      </a:r>
                      <a:r>
                        <a:rPr sz="1200" spc="-25" dirty="0">
                          <a:latin typeface="Arial"/>
                          <a:cs typeface="Arial"/>
                        </a:rPr>
                        <a:t>de</a:t>
                      </a:r>
                      <a:r>
                        <a:rPr lang="fr-FR" sz="1200" spc="-25" dirty="0">
                          <a:latin typeface="Arial"/>
                          <a:cs typeface="Arial"/>
                        </a:rPr>
                        <a:t> </a:t>
                      </a:r>
                      <a:r>
                        <a:rPr sz="1200" dirty="0" err="1">
                          <a:latin typeface="Arial"/>
                          <a:cs typeface="Arial"/>
                        </a:rPr>
                        <a:t>mai</a:t>
                      </a:r>
                      <a:r>
                        <a:rPr sz="1200" spc="220" dirty="0">
                          <a:latin typeface="Arial"/>
                          <a:cs typeface="Arial"/>
                        </a:rPr>
                        <a:t> </a:t>
                      </a:r>
                      <a:r>
                        <a:rPr sz="1200" dirty="0">
                          <a:latin typeface="Arial"/>
                          <a:cs typeface="Arial"/>
                        </a:rPr>
                        <a:t>2016</a:t>
                      </a:r>
                      <a:r>
                        <a:rPr sz="1200" spc="210" dirty="0">
                          <a:latin typeface="Arial"/>
                          <a:cs typeface="Arial"/>
                        </a:rPr>
                        <a:t> </a:t>
                      </a:r>
                      <a:r>
                        <a:rPr sz="1200" dirty="0">
                          <a:latin typeface="Arial"/>
                          <a:cs typeface="Arial"/>
                        </a:rPr>
                        <a:t>montrent</a:t>
                      </a:r>
                      <a:r>
                        <a:rPr sz="1200" spc="229" dirty="0">
                          <a:latin typeface="Arial"/>
                          <a:cs typeface="Arial"/>
                        </a:rPr>
                        <a:t> </a:t>
                      </a:r>
                      <a:r>
                        <a:rPr sz="1200" dirty="0">
                          <a:latin typeface="Arial"/>
                          <a:cs typeface="Arial"/>
                        </a:rPr>
                        <a:t>que</a:t>
                      </a:r>
                      <a:r>
                        <a:rPr sz="1200" spc="210" dirty="0">
                          <a:latin typeface="Arial"/>
                          <a:cs typeface="Arial"/>
                        </a:rPr>
                        <a:t> </a:t>
                      </a:r>
                      <a:r>
                        <a:rPr sz="1200" dirty="0">
                          <a:latin typeface="Arial"/>
                          <a:cs typeface="Arial"/>
                        </a:rPr>
                        <a:t>le</a:t>
                      </a:r>
                      <a:r>
                        <a:rPr sz="1200" spc="220" dirty="0">
                          <a:latin typeface="Arial"/>
                          <a:cs typeface="Arial"/>
                        </a:rPr>
                        <a:t> </a:t>
                      </a:r>
                      <a:r>
                        <a:rPr sz="1200" dirty="0">
                          <a:latin typeface="Arial"/>
                          <a:cs typeface="Arial"/>
                        </a:rPr>
                        <a:t>seuil</a:t>
                      </a:r>
                      <a:r>
                        <a:rPr sz="1200" spc="204" dirty="0">
                          <a:latin typeface="Arial"/>
                          <a:cs typeface="Arial"/>
                        </a:rPr>
                        <a:t> </a:t>
                      </a:r>
                      <a:r>
                        <a:rPr sz="1200" dirty="0">
                          <a:latin typeface="Arial"/>
                          <a:cs typeface="Arial"/>
                        </a:rPr>
                        <a:t>trapézoïdal</a:t>
                      </a:r>
                      <a:r>
                        <a:rPr sz="1200" spc="225" dirty="0">
                          <a:latin typeface="Arial"/>
                          <a:cs typeface="Arial"/>
                        </a:rPr>
                        <a:t> </a:t>
                      </a:r>
                      <a:r>
                        <a:rPr sz="1200" dirty="0">
                          <a:latin typeface="Arial"/>
                          <a:cs typeface="Arial"/>
                        </a:rPr>
                        <a:t>est</a:t>
                      </a:r>
                      <a:r>
                        <a:rPr sz="1200" spc="220" dirty="0">
                          <a:latin typeface="Arial"/>
                          <a:cs typeface="Arial"/>
                        </a:rPr>
                        <a:t> </a:t>
                      </a:r>
                      <a:r>
                        <a:rPr sz="1200" dirty="0">
                          <a:latin typeface="Arial"/>
                          <a:cs typeface="Arial"/>
                        </a:rPr>
                        <a:t>bien</a:t>
                      </a:r>
                      <a:r>
                        <a:rPr sz="1200" spc="220" dirty="0">
                          <a:latin typeface="Arial"/>
                          <a:cs typeface="Arial"/>
                        </a:rPr>
                        <a:t> </a:t>
                      </a:r>
                      <a:r>
                        <a:rPr sz="1200" dirty="0">
                          <a:latin typeface="Arial"/>
                          <a:cs typeface="Arial"/>
                        </a:rPr>
                        <a:t>positionné</a:t>
                      </a:r>
                      <a:r>
                        <a:rPr sz="1200" spc="210" dirty="0">
                          <a:latin typeface="Arial"/>
                          <a:cs typeface="Arial"/>
                        </a:rPr>
                        <a:t> </a:t>
                      </a:r>
                      <a:r>
                        <a:rPr sz="1200" dirty="0">
                          <a:latin typeface="Arial"/>
                          <a:cs typeface="Arial"/>
                        </a:rPr>
                        <a:t>car</a:t>
                      </a:r>
                      <a:r>
                        <a:rPr sz="1200" spc="215" dirty="0">
                          <a:latin typeface="Arial"/>
                          <a:cs typeface="Arial"/>
                        </a:rPr>
                        <a:t> </a:t>
                      </a:r>
                      <a:r>
                        <a:rPr sz="1200" spc="-25" dirty="0">
                          <a:latin typeface="Arial"/>
                          <a:cs typeface="Arial"/>
                        </a:rPr>
                        <a:t>il </a:t>
                      </a:r>
                      <a:r>
                        <a:rPr sz="1200" dirty="0">
                          <a:latin typeface="Arial"/>
                          <a:cs typeface="Arial"/>
                        </a:rPr>
                        <a:t>permet</a:t>
                      </a:r>
                      <a:r>
                        <a:rPr sz="1200" spc="110" dirty="0">
                          <a:latin typeface="Arial"/>
                          <a:cs typeface="Arial"/>
                        </a:rPr>
                        <a:t> </a:t>
                      </a:r>
                      <a:r>
                        <a:rPr sz="1200" dirty="0">
                          <a:latin typeface="Arial"/>
                          <a:cs typeface="Arial"/>
                        </a:rPr>
                        <a:t>un</a:t>
                      </a:r>
                      <a:r>
                        <a:rPr sz="1200" spc="105" dirty="0">
                          <a:latin typeface="Arial"/>
                          <a:cs typeface="Arial"/>
                        </a:rPr>
                        <a:t> </a:t>
                      </a:r>
                      <a:r>
                        <a:rPr sz="1200" dirty="0">
                          <a:latin typeface="Arial"/>
                          <a:cs typeface="Arial"/>
                        </a:rPr>
                        <a:t>stockage</a:t>
                      </a:r>
                      <a:r>
                        <a:rPr sz="1200" spc="100" dirty="0">
                          <a:latin typeface="Arial"/>
                          <a:cs typeface="Arial"/>
                        </a:rPr>
                        <a:t> </a:t>
                      </a:r>
                      <a:r>
                        <a:rPr sz="1200" dirty="0">
                          <a:latin typeface="Arial"/>
                          <a:cs typeface="Arial"/>
                        </a:rPr>
                        <a:t>d’eau</a:t>
                      </a:r>
                      <a:r>
                        <a:rPr sz="1200" spc="114" dirty="0">
                          <a:latin typeface="Arial"/>
                          <a:cs typeface="Arial"/>
                        </a:rPr>
                        <a:t> </a:t>
                      </a:r>
                      <a:r>
                        <a:rPr sz="1200" dirty="0">
                          <a:latin typeface="Arial"/>
                          <a:cs typeface="Arial"/>
                        </a:rPr>
                        <a:t>important</a:t>
                      </a:r>
                      <a:r>
                        <a:rPr sz="1200" spc="114" dirty="0">
                          <a:latin typeface="Arial"/>
                          <a:cs typeface="Arial"/>
                        </a:rPr>
                        <a:t> </a:t>
                      </a:r>
                      <a:r>
                        <a:rPr sz="1200" dirty="0">
                          <a:latin typeface="Arial"/>
                          <a:cs typeface="Arial"/>
                        </a:rPr>
                        <a:t>dont</a:t>
                      </a:r>
                      <a:r>
                        <a:rPr sz="1200" spc="110" dirty="0">
                          <a:latin typeface="Arial"/>
                          <a:cs typeface="Arial"/>
                        </a:rPr>
                        <a:t> </a:t>
                      </a:r>
                      <a:r>
                        <a:rPr sz="1200" dirty="0">
                          <a:latin typeface="Arial"/>
                          <a:cs typeface="Arial"/>
                        </a:rPr>
                        <a:t>il</a:t>
                      </a:r>
                      <a:r>
                        <a:rPr sz="1200" spc="110" dirty="0">
                          <a:latin typeface="Arial"/>
                          <a:cs typeface="Arial"/>
                        </a:rPr>
                        <a:t> </a:t>
                      </a:r>
                      <a:r>
                        <a:rPr sz="1200" dirty="0">
                          <a:latin typeface="Arial"/>
                          <a:cs typeface="Arial"/>
                        </a:rPr>
                        <a:t>faut</a:t>
                      </a:r>
                      <a:r>
                        <a:rPr sz="1200" spc="110" dirty="0">
                          <a:latin typeface="Arial"/>
                          <a:cs typeface="Arial"/>
                        </a:rPr>
                        <a:t> </a:t>
                      </a:r>
                      <a:r>
                        <a:rPr sz="1200" dirty="0">
                          <a:latin typeface="Arial"/>
                          <a:cs typeface="Arial"/>
                        </a:rPr>
                        <a:t>observer</a:t>
                      </a:r>
                      <a:r>
                        <a:rPr sz="1200" spc="105" dirty="0">
                          <a:latin typeface="Arial"/>
                          <a:cs typeface="Arial"/>
                        </a:rPr>
                        <a:t> </a:t>
                      </a:r>
                      <a:r>
                        <a:rPr sz="1200" dirty="0">
                          <a:latin typeface="Arial"/>
                          <a:cs typeface="Arial"/>
                        </a:rPr>
                        <a:t>l’évolution</a:t>
                      </a:r>
                      <a:r>
                        <a:rPr sz="1200" spc="114" dirty="0">
                          <a:latin typeface="Arial"/>
                          <a:cs typeface="Arial"/>
                        </a:rPr>
                        <a:t> </a:t>
                      </a:r>
                      <a:r>
                        <a:rPr sz="1200" spc="-25" dirty="0">
                          <a:latin typeface="Arial"/>
                          <a:cs typeface="Arial"/>
                        </a:rPr>
                        <a:t>en </a:t>
                      </a:r>
                      <a:r>
                        <a:rPr sz="1200" dirty="0">
                          <a:latin typeface="Arial"/>
                          <a:cs typeface="Arial"/>
                        </a:rPr>
                        <a:t>saison</a:t>
                      </a:r>
                      <a:r>
                        <a:rPr sz="1200" spc="-25" dirty="0">
                          <a:latin typeface="Arial"/>
                          <a:cs typeface="Arial"/>
                        </a:rPr>
                        <a:t> </a:t>
                      </a:r>
                      <a:r>
                        <a:rPr sz="1200" dirty="0">
                          <a:latin typeface="Arial"/>
                          <a:cs typeface="Arial"/>
                        </a:rPr>
                        <a:t>sèche</a:t>
                      </a:r>
                      <a:r>
                        <a:rPr sz="1200" spc="-35" dirty="0">
                          <a:latin typeface="Arial"/>
                          <a:cs typeface="Arial"/>
                        </a:rPr>
                        <a:t> </a:t>
                      </a:r>
                      <a:r>
                        <a:rPr sz="1200" dirty="0">
                          <a:latin typeface="Arial"/>
                          <a:cs typeface="Arial"/>
                        </a:rPr>
                        <a:t>avant</a:t>
                      </a:r>
                      <a:r>
                        <a:rPr sz="1200" spc="-20" dirty="0">
                          <a:latin typeface="Arial"/>
                          <a:cs typeface="Arial"/>
                        </a:rPr>
                        <a:t> </a:t>
                      </a:r>
                      <a:r>
                        <a:rPr sz="1200" dirty="0">
                          <a:latin typeface="Arial"/>
                          <a:cs typeface="Arial"/>
                        </a:rPr>
                        <a:t>d’envisager</a:t>
                      </a:r>
                      <a:r>
                        <a:rPr sz="1200" spc="-15" dirty="0">
                          <a:latin typeface="Arial"/>
                          <a:cs typeface="Arial"/>
                        </a:rPr>
                        <a:t> </a:t>
                      </a:r>
                      <a:r>
                        <a:rPr sz="1200" spc="-10" dirty="0">
                          <a:latin typeface="Arial"/>
                          <a:cs typeface="Arial"/>
                        </a:rPr>
                        <a:t>l’utilisation</a:t>
                      </a:r>
                      <a:r>
                        <a:rPr sz="1200" spc="-20" dirty="0">
                          <a:latin typeface="Arial"/>
                          <a:cs typeface="Arial"/>
                        </a:rPr>
                        <a:t> </a:t>
                      </a:r>
                      <a:r>
                        <a:rPr sz="1200" dirty="0">
                          <a:latin typeface="Arial"/>
                          <a:cs typeface="Arial"/>
                        </a:rPr>
                        <a:t>la</a:t>
                      </a:r>
                      <a:r>
                        <a:rPr sz="1200" spc="-30" dirty="0">
                          <a:latin typeface="Arial"/>
                          <a:cs typeface="Arial"/>
                        </a:rPr>
                        <a:t> </a:t>
                      </a:r>
                      <a:r>
                        <a:rPr sz="1200" dirty="0">
                          <a:latin typeface="Arial"/>
                          <a:cs typeface="Arial"/>
                        </a:rPr>
                        <a:t>plus</a:t>
                      </a:r>
                      <a:r>
                        <a:rPr sz="1200" spc="-30" dirty="0">
                          <a:latin typeface="Arial"/>
                          <a:cs typeface="Arial"/>
                        </a:rPr>
                        <a:t> </a:t>
                      </a:r>
                      <a:r>
                        <a:rPr sz="1200" dirty="0">
                          <a:latin typeface="Arial"/>
                          <a:cs typeface="Arial"/>
                        </a:rPr>
                        <a:t>judicieuse</a:t>
                      </a:r>
                      <a:r>
                        <a:rPr sz="1200" spc="-30" dirty="0">
                          <a:latin typeface="Arial"/>
                          <a:cs typeface="Arial"/>
                        </a:rPr>
                        <a:t> </a:t>
                      </a:r>
                      <a:r>
                        <a:rPr sz="1200" dirty="0">
                          <a:latin typeface="Arial"/>
                          <a:cs typeface="Arial"/>
                        </a:rPr>
                        <a:t>(tilapias,</a:t>
                      </a:r>
                      <a:r>
                        <a:rPr sz="1200" spc="-30" dirty="0">
                          <a:latin typeface="Arial"/>
                          <a:cs typeface="Arial"/>
                        </a:rPr>
                        <a:t> </a:t>
                      </a:r>
                      <a:r>
                        <a:rPr sz="1200" spc="-25"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il</a:t>
                      </a:r>
                      <a:r>
                        <a:rPr sz="1200" spc="-15" dirty="0">
                          <a:latin typeface="Arial"/>
                          <a:cs typeface="Arial"/>
                        </a:rPr>
                        <a:t> </a:t>
                      </a:r>
                      <a:r>
                        <a:rPr sz="1200" dirty="0">
                          <a:latin typeface="Arial"/>
                          <a:cs typeface="Arial"/>
                        </a:rPr>
                        <a:t>n’y</a:t>
                      </a:r>
                      <a:r>
                        <a:rPr sz="1200" spc="-10" dirty="0">
                          <a:latin typeface="Arial"/>
                          <a:cs typeface="Arial"/>
                        </a:rPr>
                        <a:t> </a:t>
                      </a:r>
                      <a:r>
                        <a:rPr sz="1200" dirty="0">
                          <a:latin typeface="Arial"/>
                          <a:cs typeface="Arial"/>
                        </a:rPr>
                        <a:t>a</a:t>
                      </a:r>
                      <a:r>
                        <a:rPr sz="1200" spc="-25" dirty="0">
                          <a:latin typeface="Arial"/>
                          <a:cs typeface="Arial"/>
                        </a:rPr>
                        <a:t> </a:t>
                      </a:r>
                      <a:r>
                        <a:rPr sz="1200" dirty="0">
                          <a:latin typeface="Arial"/>
                          <a:cs typeface="Arial"/>
                        </a:rPr>
                        <a:t>pas</a:t>
                      </a:r>
                      <a:r>
                        <a:rPr sz="1200" spc="-10" dirty="0">
                          <a:latin typeface="Arial"/>
                          <a:cs typeface="Arial"/>
                        </a:rPr>
                        <a:t> </a:t>
                      </a:r>
                      <a:r>
                        <a:rPr sz="1200" dirty="0">
                          <a:latin typeface="Arial"/>
                          <a:cs typeface="Arial"/>
                        </a:rPr>
                        <a:t>eu</a:t>
                      </a:r>
                      <a:r>
                        <a:rPr sz="1200" spc="-15" dirty="0">
                          <a:latin typeface="Arial"/>
                          <a:cs typeface="Arial"/>
                        </a:rPr>
                        <a:t> </a:t>
                      </a:r>
                      <a:r>
                        <a:rPr sz="1200" dirty="0">
                          <a:latin typeface="Arial"/>
                          <a:cs typeface="Arial"/>
                        </a:rPr>
                        <a:t>contournement</a:t>
                      </a:r>
                      <a:r>
                        <a:rPr sz="1200" spc="-20" dirty="0">
                          <a:latin typeface="Arial"/>
                          <a:cs typeface="Arial"/>
                        </a:rPr>
                        <a:t> </a:t>
                      </a:r>
                      <a:r>
                        <a:rPr sz="1200" dirty="0">
                          <a:latin typeface="Arial"/>
                          <a:cs typeface="Arial"/>
                        </a:rPr>
                        <a:t>du</a:t>
                      </a:r>
                      <a:r>
                        <a:rPr sz="1200" spc="-15" dirty="0">
                          <a:latin typeface="Arial"/>
                          <a:cs typeface="Arial"/>
                        </a:rPr>
                        <a:t> </a:t>
                      </a:r>
                      <a:r>
                        <a:rPr sz="1200" spc="-10" dirty="0">
                          <a:latin typeface="Arial"/>
                          <a:cs typeface="Arial"/>
                        </a:rPr>
                        <a:t>seuil.</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597376">
                <a:tc>
                  <a:txBody>
                    <a:bodyPr/>
                    <a:lstStyle/>
                    <a:p>
                      <a:pPr marL="67945" marR="60325">
                        <a:lnSpc>
                          <a:spcPts val="1270"/>
                        </a:lnSpc>
                        <a:spcBef>
                          <a:spcPts val="40"/>
                        </a:spcBef>
                      </a:pPr>
                      <a:r>
                        <a:rPr sz="1200" b="1" spc="-10" dirty="0">
                          <a:latin typeface="Arial"/>
                          <a:cs typeface="Arial"/>
                        </a:rPr>
                        <a:t>Caractéristiques techniques</a:t>
                      </a:r>
                      <a:endParaRPr sz="12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SR4</a:t>
                      </a:r>
                      <a:r>
                        <a:rPr sz="1200" spc="-25" dirty="0">
                          <a:latin typeface="Arial"/>
                          <a:cs typeface="Arial"/>
                        </a:rPr>
                        <a:t> </a:t>
                      </a:r>
                      <a:r>
                        <a:rPr sz="1200" dirty="0">
                          <a:latin typeface="Arial"/>
                          <a:cs typeface="Arial"/>
                        </a:rPr>
                        <a:t>comporte</a:t>
                      </a:r>
                      <a:r>
                        <a:rPr sz="1200" spc="-25" dirty="0">
                          <a:latin typeface="Arial"/>
                          <a:cs typeface="Arial"/>
                        </a:rPr>
                        <a:t> </a:t>
                      </a:r>
                      <a:r>
                        <a:rPr sz="1200" spc="-50" dirty="0">
                          <a:latin typeface="Arial"/>
                          <a:cs typeface="Arial"/>
                        </a:rPr>
                        <a:t>:</a:t>
                      </a:r>
                      <a:endParaRPr sz="1200" dirty="0">
                        <a:latin typeface="Arial"/>
                        <a:cs typeface="Arial"/>
                      </a:endParaRPr>
                    </a:p>
                    <a:p>
                      <a:pPr marL="154305" indent="-85725">
                        <a:lnSpc>
                          <a:spcPct val="100000"/>
                        </a:lnSpc>
                        <a:spcBef>
                          <a:spcPts val="1210"/>
                        </a:spcBef>
                        <a:buChar char="-"/>
                        <a:tabLst>
                          <a:tab pos="154305" algn="l"/>
                        </a:tabLst>
                      </a:pPr>
                      <a:r>
                        <a:rPr sz="1200" b="1" dirty="0">
                          <a:latin typeface="Arial"/>
                          <a:cs typeface="Arial"/>
                        </a:rPr>
                        <a:t>Un</a:t>
                      </a:r>
                      <a:r>
                        <a:rPr sz="1200" b="1" spc="-25" dirty="0">
                          <a:latin typeface="Arial"/>
                          <a:cs typeface="Arial"/>
                        </a:rPr>
                        <a:t> </a:t>
                      </a:r>
                      <a:r>
                        <a:rPr sz="1200" b="1" dirty="0">
                          <a:latin typeface="Arial"/>
                          <a:cs typeface="Arial"/>
                        </a:rPr>
                        <a:t>seuil</a:t>
                      </a:r>
                      <a:r>
                        <a:rPr sz="1200" b="1" spc="-25" dirty="0">
                          <a:latin typeface="Arial"/>
                          <a:cs typeface="Arial"/>
                        </a:rPr>
                        <a:t> </a:t>
                      </a:r>
                      <a:r>
                        <a:rPr sz="1200" b="1" dirty="0">
                          <a:latin typeface="Arial"/>
                          <a:cs typeface="Arial"/>
                        </a:rPr>
                        <a:t>maçonné</a:t>
                      </a:r>
                      <a:r>
                        <a:rPr sz="1200" b="1" spc="-30" dirty="0">
                          <a:latin typeface="Arial"/>
                          <a:cs typeface="Arial"/>
                        </a:rPr>
                        <a:t> </a:t>
                      </a:r>
                      <a:r>
                        <a:rPr sz="1200" b="1" spc="-10" dirty="0">
                          <a:latin typeface="Arial"/>
                          <a:cs typeface="Arial"/>
                        </a:rPr>
                        <a:t>trapézoïdal</a:t>
                      </a:r>
                      <a:endParaRPr sz="1200" dirty="0">
                        <a:latin typeface="Arial"/>
                        <a:cs typeface="Arial"/>
                      </a:endParaRPr>
                    </a:p>
                    <a:p>
                      <a:pPr marL="525780" marR="61594" lvl="1" indent="-228600">
                        <a:lnSpc>
                          <a:spcPts val="1260"/>
                        </a:lnSpc>
                        <a:spcBef>
                          <a:spcPts val="114"/>
                        </a:spcBef>
                        <a:buFont typeface="Symbol"/>
                        <a:buChar char=""/>
                        <a:tabLst>
                          <a:tab pos="525780" algn="l"/>
                        </a:tabLst>
                      </a:pPr>
                      <a:r>
                        <a:rPr sz="1200" dirty="0">
                          <a:latin typeface="Arial"/>
                          <a:cs typeface="Arial"/>
                        </a:rPr>
                        <a:t>Longueur</a:t>
                      </a:r>
                      <a:r>
                        <a:rPr sz="1200" spc="275" dirty="0">
                          <a:latin typeface="Arial"/>
                          <a:cs typeface="Arial"/>
                        </a:rPr>
                        <a:t> </a:t>
                      </a:r>
                      <a:r>
                        <a:rPr sz="1200" dirty="0">
                          <a:latin typeface="Arial"/>
                          <a:cs typeface="Arial"/>
                        </a:rPr>
                        <a:t>totale</a:t>
                      </a:r>
                      <a:r>
                        <a:rPr sz="1200" spc="285" dirty="0">
                          <a:latin typeface="Arial"/>
                          <a:cs typeface="Arial"/>
                        </a:rPr>
                        <a:t> </a:t>
                      </a:r>
                      <a:r>
                        <a:rPr sz="1200" dirty="0">
                          <a:latin typeface="Arial"/>
                          <a:cs typeface="Arial"/>
                        </a:rPr>
                        <a:t>L1=</a:t>
                      </a:r>
                      <a:r>
                        <a:rPr sz="1200" spc="275" dirty="0">
                          <a:latin typeface="Arial"/>
                          <a:cs typeface="Arial"/>
                        </a:rPr>
                        <a:t> </a:t>
                      </a:r>
                      <a:r>
                        <a:rPr sz="1200" dirty="0">
                          <a:latin typeface="Arial"/>
                          <a:cs typeface="Arial"/>
                        </a:rPr>
                        <a:t>15,80m,</a:t>
                      </a:r>
                      <a:r>
                        <a:rPr sz="1200" spc="285" dirty="0">
                          <a:latin typeface="Arial"/>
                          <a:cs typeface="Arial"/>
                        </a:rPr>
                        <a:t> </a:t>
                      </a:r>
                      <a:r>
                        <a:rPr sz="1200" dirty="0">
                          <a:latin typeface="Arial"/>
                          <a:cs typeface="Arial"/>
                        </a:rPr>
                        <a:t>épaisseur</a:t>
                      </a:r>
                      <a:r>
                        <a:rPr sz="1200" spc="280" dirty="0">
                          <a:latin typeface="Arial"/>
                          <a:cs typeface="Arial"/>
                        </a:rPr>
                        <a:t> </a:t>
                      </a:r>
                      <a:r>
                        <a:rPr sz="1200" dirty="0">
                          <a:latin typeface="Arial"/>
                          <a:cs typeface="Arial"/>
                        </a:rPr>
                        <a:t>à</a:t>
                      </a:r>
                      <a:r>
                        <a:rPr sz="1200" spc="270" dirty="0">
                          <a:latin typeface="Arial"/>
                          <a:cs typeface="Arial"/>
                        </a:rPr>
                        <a:t> </a:t>
                      </a:r>
                      <a:r>
                        <a:rPr sz="1200" dirty="0">
                          <a:latin typeface="Arial"/>
                          <a:cs typeface="Arial"/>
                        </a:rPr>
                        <a:t>la</a:t>
                      </a:r>
                      <a:r>
                        <a:rPr sz="1200" spc="275" dirty="0">
                          <a:latin typeface="Arial"/>
                          <a:cs typeface="Arial"/>
                        </a:rPr>
                        <a:t> </a:t>
                      </a:r>
                      <a:r>
                        <a:rPr sz="1200" dirty="0">
                          <a:latin typeface="Arial"/>
                          <a:cs typeface="Arial"/>
                        </a:rPr>
                        <a:t>base</a:t>
                      </a:r>
                      <a:r>
                        <a:rPr sz="1200" spc="280" dirty="0">
                          <a:latin typeface="Arial"/>
                          <a:cs typeface="Arial"/>
                        </a:rPr>
                        <a:t> </a:t>
                      </a:r>
                      <a:r>
                        <a:rPr sz="1200" dirty="0">
                          <a:latin typeface="Arial"/>
                          <a:cs typeface="Arial"/>
                        </a:rPr>
                        <a:t>B</a:t>
                      </a:r>
                      <a:r>
                        <a:rPr sz="1200" spc="270" dirty="0">
                          <a:latin typeface="Arial"/>
                          <a:cs typeface="Arial"/>
                        </a:rPr>
                        <a:t> </a:t>
                      </a:r>
                      <a:r>
                        <a:rPr sz="1200" spc="-10" dirty="0">
                          <a:latin typeface="Arial"/>
                          <a:cs typeface="Arial"/>
                        </a:rPr>
                        <a:t>=1,10m, </a:t>
                      </a:r>
                      <a:r>
                        <a:rPr sz="1200" dirty="0">
                          <a:latin typeface="Arial"/>
                          <a:cs typeface="Arial"/>
                        </a:rPr>
                        <a:t>épaisseur</a:t>
                      </a:r>
                      <a:r>
                        <a:rPr sz="1200" spc="-25" dirty="0">
                          <a:latin typeface="Arial"/>
                          <a:cs typeface="Arial"/>
                        </a:rPr>
                        <a:t> </a:t>
                      </a:r>
                      <a:r>
                        <a:rPr sz="1200" dirty="0">
                          <a:latin typeface="Arial"/>
                          <a:cs typeface="Arial"/>
                        </a:rPr>
                        <a:t>au</a:t>
                      </a:r>
                      <a:r>
                        <a:rPr sz="1200" spc="-40" dirty="0">
                          <a:latin typeface="Arial"/>
                          <a:cs typeface="Arial"/>
                        </a:rPr>
                        <a:t> </a:t>
                      </a:r>
                      <a:r>
                        <a:rPr sz="1200" dirty="0">
                          <a:latin typeface="Arial"/>
                          <a:cs typeface="Arial"/>
                        </a:rPr>
                        <a:t>déversoir</a:t>
                      </a:r>
                      <a:r>
                        <a:rPr sz="1200" spc="-25" dirty="0">
                          <a:latin typeface="Arial"/>
                          <a:cs typeface="Arial"/>
                        </a:rPr>
                        <a:t> </a:t>
                      </a:r>
                      <a:r>
                        <a:rPr sz="1200" dirty="0">
                          <a:latin typeface="Arial"/>
                          <a:cs typeface="Arial"/>
                        </a:rPr>
                        <a:t>b=</a:t>
                      </a:r>
                      <a:r>
                        <a:rPr sz="1200" spc="-20" dirty="0">
                          <a:latin typeface="Arial"/>
                          <a:cs typeface="Arial"/>
                        </a:rPr>
                        <a:t> 0,80m</a:t>
                      </a:r>
                      <a:endParaRPr sz="1200" dirty="0">
                        <a:latin typeface="Arial"/>
                        <a:cs typeface="Arial"/>
                      </a:endParaRPr>
                    </a:p>
                    <a:p>
                      <a:pPr marL="525780">
                        <a:lnSpc>
                          <a:spcPts val="1240"/>
                        </a:lnSpc>
                      </a:pPr>
                      <a:r>
                        <a:rPr sz="1200" dirty="0">
                          <a:latin typeface="Arial"/>
                          <a:cs typeface="Arial"/>
                        </a:rPr>
                        <a:t>Longueur</a:t>
                      </a:r>
                      <a:r>
                        <a:rPr sz="1200" spc="-20" dirty="0">
                          <a:latin typeface="Arial"/>
                          <a:cs typeface="Arial"/>
                        </a:rPr>
                        <a:t> </a:t>
                      </a:r>
                      <a:r>
                        <a:rPr sz="1200" dirty="0">
                          <a:latin typeface="Arial"/>
                          <a:cs typeface="Arial"/>
                        </a:rPr>
                        <a:t>du</a:t>
                      </a:r>
                      <a:r>
                        <a:rPr sz="1200" spc="-25" dirty="0">
                          <a:latin typeface="Arial"/>
                          <a:cs typeface="Arial"/>
                        </a:rPr>
                        <a:t> </a:t>
                      </a:r>
                      <a:r>
                        <a:rPr sz="1200" dirty="0">
                          <a:latin typeface="Arial"/>
                          <a:cs typeface="Arial"/>
                        </a:rPr>
                        <a:t>déversoir</a:t>
                      </a:r>
                      <a:r>
                        <a:rPr sz="1200" spc="-20" dirty="0">
                          <a:latin typeface="Arial"/>
                          <a:cs typeface="Arial"/>
                        </a:rPr>
                        <a:t> </a:t>
                      </a:r>
                      <a:r>
                        <a:rPr sz="1200" dirty="0">
                          <a:latin typeface="Arial"/>
                          <a:cs typeface="Arial"/>
                        </a:rPr>
                        <a:t>entre</a:t>
                      </a:r>
                      <a:r>
                        <a:rPr sz="1200" spc="-25" dirty="0">
                          <a:latin typeface="Arial"/>
                          <a:cs typeface="Arial"/>
                        </a:rPr>
                        <a:t> </a:t>
                      </a:r>
                      <a:r>
                        <a:rPr sz="1200" dirty="0">
                          <a:latin typeface="Arial"/>
                          <a:cs typeface="Arial"/>
                        </a:rPr>
                        <a:t>les</a:t>
                      </a:r>
                      <a:r>
                        <a:rPr sz="1200" spc="-20" dirty="0">
                          <a:latin typeface="Arial"/>
                          <a:cs typeface="Arial"/>
                        </a:rPr>
                        <a:t> </a:t>
                      </a:r>
                      <a:r>
                        <a:rPr sz="1200" dirty="0">
                          <a:latin typeface="Arial"/>
                          <a:cs typeface="Arial"/>
                        </a:rPr>
                        <a:t>ailes</a:t>
                      </a:r>
                      <a:r>
                        <a:rPr sz="1200" spc="-20" dirty="0">
                          <a:latin typeface="Arial"/>
                          <a:cs typeface="Arial"/>
                        </a:rPr>
                        <a:t> </a:t>
                      </a:r>
                      <a:r>
                        <a:rPr sz="1200" dirty="0">
                          <a:latin typeface="Arial"/>
                          <a:cs typeface="Arial"/>
                        </a:rPr>
                        <a:t>L2</a:t>
                      </a:r>
                      <a:r>
                        <a:rPr sz="1200" spc="-25" dirty="0">
                          <a:latin typeface="Arial"/>
                          <a:cs typeface="Arial"/>
                        </a:rPr>
                        <a:t> </a:t>
                      </a:r>
                      <a:r>
                        <a:rPr sz="1200" dirty="0">
                          <a:latin typeface="Arial"/>
                          <a:cs typeface="Arial"/>
                        </a:rPr>
                        <a:t>=</a:t>
                      </a:r>
                      <a:r>
                        <a:rPr sz="1200" spc="-20" dirty="0">
                          <a:latin typeface="Arial"/>
                          <a:cs typeface="Arial"/>
                        </a:rPr>
                        <a:t> 6,92m</a:t>
                      </a:r>
                      <a:r>
                        <a:rPr lang="fr-FR" sz="1200" spc="-20" dirty="0">
                          <a:latin typeface="Arial"/>
                          <a:cs typeface="Arial"/>
                        </a:rPr>
                        <a:t>, </a:t>
                      </a:r>
                      <a:r>
                        <a:rPr sz="1200" dirty="0">
                          <a:latin typeface="Arial"/>
                          <a:cs typeface="Arial"/>
                        </a:rPr>
                        <a:t>Le</a:t>
                      </a:r>
                      <a:r>
                        <a:rPr sz="1200" spc="-20" dirty="0">
                          <a:latin typeface="Arial"/>
                          <a:cs typeface="Arial"/>
                        </a:rPr>
                        <a:t> </a:t>
                      </a:r>
                      <a:r>
                        <a:rPr sz="1200" dirty="0">
                          <a:latin typeface="Arial"/>
                          <a:cs typeface="Arial"/>
                        </a:rPr>
                        <a:t>parement</a:t>
                      </a:r>
                      <a:r>
                        <a:rPr sz="1200" spc="-20" dirty="0">
                          <a:latin typeface="Arial"/>
                          <a:cs typeface="Arial"/>
                        </a:rPr>
                        <a:t> </a:t>
                      </a:r>
                      <a:r>
                        <a:rPr sz="1200" dirty="0">
                          <a:latin typeface="Arial"/>
                          <a:cs typeface="Arial"/>
                        </a:rPr>
                        <a:t>aval</a:t>
                      </a:r>
                      <a:r>
                        <a:rPr sz="1200" spc="-15" dirty="0">
                          <a:latin typeface="Arial"/>
                          <a:cs typeface="Arial"/>
                        </a:rPr>
                        <a:t> </a:t>
                      </a:r>
                      <a:r>
                        <a:rPr sz="1200" dirty="0">
                          <a:latin typeface="Arial"/>
                          <a:cs typeface="Arial"/>
                        </a:rPr>
                        <a:t>du</a:t>
                      </a:r>
                      <a:r>
                        <a:rPr sz="1200" spc="-25" dirty="0">
                          <a:latin typeface="Arial"/>
                          <a:cs typeface="Arial"/>
                        </a:rPr>
                        <a:t> </a:t>
                      </a:r>
                      <a:r>
                        <a:rPr sz="1200" dirty="0">
                          <a:latin typeface="Arial"/>
                          <a:cs typeface="Arial"/>
                        </a:rPr>
                        <a:t>seuil</a:t>
                      </a:r>
                      <a:r>
                        <a:rPr sz="1200" spc="-15" dirty="0">
                          <a:latin typeface="Arial"/>
                          <a:cs typeface="Arial"/>
                        </a:rPr>
                        <a:t> </a:t>
                      </a:r>
                      <a:r>
                        <a:rPr sz="1200" dirty="0">
                          <a:latin typeface="Arial"/>
                          <a:cs typeface="Arial"/>
                        </a:rPr>
                        <a:t>a</a:t>
                      </a:r>
                      <a:r>
                        <a:rPr sz="1200" spc="-10" dirty="0">
                          <a:latin typeface="Arial"/>
                          <a:cs typeface="Arial"/>
                        </a:rPr>
                        <a:t> </a:t>
                      </a:r>
                      <a:r>
                        <a:rPr sz="1200" dirty="0">
                          <a:latin typeface="Arial"/>
                          <a:cs typeface="Arial"/>
                        </a:rPr>
                        <a:t>un</a:t>
                      </a:r>
                      <a:r>
                        <a:rPr sz="1200" spc="-15" dirty="0">
                          <a:latin typeface="Arial"/>
                          <a:cs typeface="Arial"/>
                        </a:rPr>
                        <a:t> </a:t>
                      </a:r>
                      <a:r>
                        <a:rPr sz="1200" dirty="0">
                          <a:latin typeface="Arial"/>
                          <a:cs typeface="Arial"/>
                        </a:rPr>
                        <a:t>fruit</a:t>
                      </a:r>
                      <a:r>
                        <a:rPr sz="1200" spc="-20" dirty="0">
                          <a:latin typeface="Arial"/>
                          <a:cs typeface="Arial"/>
                        </a:rPr>
                        <a:t> 20%.</a:t>
                      </a:r>
                      <a:endParaRPr sz="1200" dirty="0">
                        <a:latin typeface="Arial"/>
                        <a:cs typeface="Arial"/>
                      </a:endParaRPr>
                    </a:p>
                    <a:p>
                      <a:pPr marL="525780" lvl="1" indent="-228600">
                        <a:lnSpc>
                          <a:spcPts val="1290"/>
                        </a:lnSpc>
                        <a:spcBef>
                          <a:spcPts val="120"/>
                        </a:spcBef>
                        <a:buFont typeface="Symbol"/>
                        <a:buChar char=""/>
                        <a:tabLst>
                          <a:tab pos="525780" algn="l"/>
                        </a:tabLst>
                      </a:pPr>
                      <a:r>
                        <a:rPr sz="1200" dirty="0" err="1">
                          <a:latin typeface="Arial"/>
                          <a:cs typeface="Arial"/>
                        </a:rPr>
                        <a:t>Poteaux</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2</a:t>
                      </a:r>
                      <a:r>
                        <a:rPr sz="1200" spc="-15"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2,50m</a:t>
                      </a:r>
                      <a:r>
                        <a:rPr sz="1200" spc="-5" dirty="0">
                          <a:latin typeface="Arial"/>
                          <a:cs typeface="Arial"/>
                        </a:rPr>
                        <a:t> </a:t>
                      </a:r>
                      <a:r>
                        <a:rPr sz="1200" dirty="0">
                          <a:latin typeface="Arial"/>
                          <a:cs typeface="Arial"/>
                        </a:rPr>
                        <a:t>aux</a:t>
                      </a:r>
                      <a:r>
                        <a:rPr sz="1200" spc="-30" dirty="0">
                          <a:latin typeface="Arial"/>
                          <a:cs typeface="Arial"/>
                        </a:rPr>
                        <a:t> </a:t>
                      </a:r>
                      <a:r>
                        <a:rPr sz="1200" spc="-10" dirty="0" err="1">
                          <a:latin typeface="Arial"/>
                          <a:cs typeface="Arial"/>
                        </a:rPr>
                        <a:t>extrémités</a:t>
                      </a:r>
                      <a:r>
                        <a:rPr sz="1200" spc="-10" dirty="0">
                          <a:latin typeface="Arial"/>
                          <a:cs typeface="Arial"/>
                        </a:rPr>
                        <a:t>,</a:t>
                      </a:r>
                      <a:r>
                        <a:rPr lang="fr-FR" sz="1200" spc="-10" dirty="0">
                          <a:latin typeface="Arial"/>
                          <a:cs typeface="Arial"/>
                        </a:rPr>
                        <a:t> </a:t>
                      </a:r>
                      <a:r>
                        <a:rPr sz="1200" dirty="0">
                          <a:latin typeface="Arial"/>
                          <a:cs typeface="Arial"/>
                        </a:rPr>
                        <a:t>1</a:t>
                      </a:r>
                      <a:r>
                        <a:rPr sz="1200" spc="-10" dirty="0">
                          <a:latin typeface="Arial"/>
                          <a:cs typeface="Arial"/>
                        </a:rPr>
                        <a:t> </a:t>
                      </a:r>
                      <a:r>
                        <a:rPr sz="1200" dirty="0">
                          <a:latin typeface="Arial"/>
                          <a:cs typeface="Arial"/>
                        </a:rPr>
                        <a:t>poteau</a:t>
                      </a:r>
                      <a:r>
                        <a:rPr sz="1200" spc="-20" dirty="0">
                          <a:latin typeface="Arial"/>
                          <a:cs typeface="Arial"/>
                        </a:rPr>
                        <a:t> </a:t>
                      </a:r>
                      <a:r>
                        <a:rPr sz="1200" dirty="0">
                          <a:latin typeface="Arial"/>
                          <a:cs typeface="Arial"/>
                        </a:rPr>
                        <a:t>médian</a:t>
                      </a:r>
                      <a:r>
                        <a:rPr sz="1200" spc="-2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3</a:t>
                      </a:r>
                      <a:r>
                        <a:rPr sz="1200" spc="-10" dirty="0">
                          <a:latin typeface="Arial"/>
                          <a:cs typeface="Arial"/>
                        </a:rPr>
                        <a:t> </a:t>
                      </a:r>
                      <a:r>
                        <a:rPr sz="1200" spc="-50" dirty="0">
                          <a:latin typeface="Arial"/>
                          <a:cs typeface="Arial"/>
                        </a:rPr>
                        <a:t>m</a:t>
                      </a:r>
                      <a:r>
                        <a:rPr lang="fr-FR" sz="1200" spc="-50" dirty="0">
                          <a:latin typeface="Arial"/>
                          <a:cs typeface="Arial"/>
                        </a:rPr>
                        <a:t>, </a:t>
                      </a:r>
                      <a:r>
                        <a:rPr sz="1200" dirty="0">
                          <a:latin typeface="Arial"/>
                          <a:cs typeface="Arial"/>
                        </a:rPr>
                        <a:t>2</a:t>
                      </a:r>
                      <a:r>
                        <a:rPr sz="1200" spc="-10"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3,70m</a:t>
                      </a:r>
                      <a:r>
                        <a:rPr sz="1200" spc="-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part</a:t>
                      </a:r>
                      <a:r>
                        <a:rPr sz="1200" spc="-10"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d’autre</a:t>
                      </a:r>
                      <a:r>
                        <a:rPr sz="1200" spc="-20" dirty="0">
                          <a:latin typeface="Arial"/>
                          <a:cs typeface="Arial"/>
                        </a:rPr>
                        <a:t> </a:t>
                      </a:r>
                      <a:r>
                        <a:rPr sz="1200" dirty="0">
                          <a:latin typeface="Arial"/>
                          <a:cs typeface="Arial"/>
                        </a:rPr>
                        <a:t>du</a:t>
                      </a:r>
                      <a:r>
                        <a:rPr sz="1200" spc="-10" dirty="0">
                          <a:latin typeface="Arial"/>
                          <a:cs typeface="Arial"/>
                        </a:rPr>
                        <a:t> déversoir</a:t>
                      </a:r>
                      <a:endParaRPr sz="1200" dirty="0">
                        <a:latin typeface="Arial"/>
                        <a:cs typeface="Arial"/>
                      </a:endParaRPr>
                    </a:p>
                    <a:p>
                      <a:pPr marL="525780" indent="-228600">
                        <a:lnSpc>
                          <a:spcPts val="1265"/>
                        </a:lnSpc>
                        <a:spcBef>
                          <a:spcPts val="25"/>
                        </a:spcBef>
                        <a:buFont typeface="Symbol"/>
                        <a:buChar char=""/>
                        <a:tabLst>
                          <a:tab pos="525780" algn="l"/>
                        </a:tabLst>
                      </a:pPr>
                      <a:r>
                        <a:rPr sz="1200" dirty="0">
                          <a:latin typeface="Arial"/>
                          <a:cs typeface="Arial"/>
                        </a:rPr>
                        <a:t>Poutres</a:t>
                      </a:r>
                      <a:r>
                        <a:rPr sz="1200" spc="-40" dirty="0">
                          <a:latin typeface="Arial"/>
                          <a:cs typeface="Arial"/>
                        </a:rPr>
                        <a:t> </a:t>
                      </a:r>
                      <a:r>
                        <a:rPr sz="1200" dirty="0">
                          <a:latin typeface="Arial"/>
                          <a:cs typeface="Arial"/>
                        </a:rPr>
                        <a:t>horizontales</a:t>
                      </a:r>
                      <a:r>
                        <a:rPr sz="1200" spc="-35" dirty="0">
                          <a:latin typeface="Arial"/>
                          <a:cs typeface="Arial"/>
                        </a:rPr>
                        <a:t> </a:t>
                      </a:r>
                      <a:r>
                        <a:rPr sz="1200" dirty="0">
                          <a:latin typeface="Arial"/>
                          <a:cs typeface="Arial"/>
                        </a:rPr>
                        <a:t>du</a:t>
                      </a:r>
                      <a:r>
                        <a:rPr sz="1200" spc="-35" dirty="0">
                          <a:latin typeface="Arial"/>
                          <a:cs typeface="Arial"/>
                        </a:rPr>
                        <a:t> </a:t>
                      </a:r>
                      <a:r>
                        <a:rPr sz="1200" dirty="0" err="1">
                          <a:latin typeface="Arial"/>
                          <a:cs typeface="Arial"/>
                        </a:rPr>
                        <a:t>seuil</a:t>
                      </a:r>
                      <a:r>
                        <a:rPr sz="1200" spc="-25" dirty="0">
                          <a:latin typeface="Arial"/>
                          <a:cs typeface="Arial"/>
                        </a:rPr>
                        <a:t> </a:t>
                      </a:r>
                      <a:r>
                        <a:rPr sz="1200" spc="-50" dirty="0">
                          <a:latin typeface="Arial"/>
                          <a:cs typeface="Arial"/>
                        </a:rPr>
                        <a:t>:</a:t>
                      </a:r>
                      <a:r>
                        <a:rPr lang="fr-FR" sz="1200" spc="-50" dirty="0">
                          <a:latin typeface="Arial"/>
                          <a:cs typeface="Arial"/>
                        </a:rPr>
                        <a:t> </a:t>
                      </a:r>
                      <a:r>
                        <a:rPr lang="fr-FR" sz="1200" dirty="0">
                          <a:latin typeface="Arial"/>
                          <a:cs typeface="Arial"/>
                        </a:rPr>
                        <a:t>1</a:t>
                      </a:r>
                      <a:r>
                        <a:rPr lang="fr-FR" sz="1200" spc="-15" dirty="0">
                          <a:latin typeface="Arial"/>
                          <a:cs typeface="Arial"/>
                        </a:rPr>
                        <a:t> </a:t>
                      </a:r>
                      <a:r>
                        <a:rPr lang="fr-FR" sz="1200" dirty="0">
                          <a:latin typeface="Arial"/>
                          <a:cs typeface="Arial"/>
                        </a:rPr>
                        <a:t>poutre</a:t>
                      </a:r>
                      <a:r>
                        <a:rPr lang="fr-FR" sz="1200" spc="-1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libage</a:t>
                      </a:r>
                      <a:r>
                        <a:rPr lang="fr-FR" sz="1200" spc="-15" dirty="0">
                          <a:latin typeface="Arial"/>
                          <a:cs typeface="Arial"/>
                        </a:rPr>
                        <a:t> </a:t>
                      </a:r>
                      <a:r>
                        <a:rPr lang="fr-FR" sz="1200" spc="-10" dirty="0">
                          <a:latin typeface="Arial"/>
                          <a:cs typeface="Arial"/>
                        </a:rPr>
                        <a:t>(0,60X1,10), </a:t>
                      </a:r>
                      <a:r>
                        <a:rPr lang="fr-FR" sz="1200" dirty="0">
                          <a:latin typeface="Arial"/>
                          <a:cs typeface="Arial"/>
                        </a:rPr>
                        <a:t>1</a:t>
                      </a:r>
                      <a:r>
                        <a:rPr lang="fr-FR" sz="1200" spc="-10" dirty="0">
                          <a:latin typeface="Arial"/>
                          <a:cs typeface="Arial"/>
                        </a:rPr>
                        <a:t> </a:t>
                      </a:r>
                      <a:r>
                        <a:rPr lang="fr-FR" sz="1200" dirty="0">
                          <a:latin typeface="Arial"/>
                          <a:cs typeface="Arial"/>
                        </a:rPr>
                        <a:t>poutre</a:t>
                      </a:r>
                      <a:r>
                        <a:rPr lang="fr-FR" sz="1200" spc="-10"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chaînage</a:t>
                      </a:r>
                      <a:r>
                        <a:rPr lang="fr-FR" sz="1200" spc="-20" dirty="0">
                          <a:latin typeface="Arial"/>
                          <a:cs typeface="Arial"/>
                        </a:rPr>
                        <a:t> </a:t>
                      </a:r>
                      <a:r>
                        <a:rPr lang="fr-FR" sz="1200" spc="-10" dirty="0">
                          <a:latin typeface="Arial"/>
                          <a:cs typeface="Arial"/>
                        </a:rPr>
                        <a:t>(0,15X0,80)</a:t>
                      </a:r>
                      <a:endParaRPr lang="fr-FR" sz="1200" dirty="0">
                        <a:latin typeface="Arial"/>
                        <a:cs typeface="Arial"/>
                      </a:endParaRPr>
                    </a:p>
                    <a:p>
                      <a:pPr marL="154305" indent="-85725">
                        <a:lnSpc>
                          <a:spcPts val="1295"/>
                        </a:lnSpc>
                        <a:spcBef>
                          <a:spcPts val="850"/>
                        </a:spcBef>
                        <a:buFont typeface="Arial"/>
                        <a:buChar char="-"/>
                        <a:tabLst>
                          <a:tab pos="154305" algn="l"/>
                        </a:tabLst>
                      </a:pPr>
                      <a:r>
                        <a:rPr lang="fr-FR" sz="1200" b="1" dirty="0">
                          <a:latin typeface="Arial"/>
                          <a:cs typeface="Arial"/>
                        </a:rPr>
                        <a:t>Un</a:t>
                      </a:r>
                      <a:r>
                        <a:rPr lang="fr-FR" sz="1200" b="1" spc="-30" dirty="0">
                          <a:latin typeface="Arial"/>
                          <a:cs typeface="Arial"/>
                        </a:rPr>
                        <a:t> </a:t>
                      </a:r>
                      <a:r>
                        <a:rPr lang="fr-FR" sz="1200" b="1" dirty="0">
                          <a:latin typeface="Arial"/>
                          <a:cs typeface="Arial"/>
                        </a:rPr>
                        <a:t>radier</a:t>
                      </a:r>
                      <a:r>
                        <a:rPr lang="fr-FR" sz="1200" b="1" spc="-5" dirty="0">
                          <a:latin typeface="Arial"/>
                          <a:cs typeface="Arial"/>
                        </a:rPr>
                        <a:t> </a:t>
                      </a:r>
                      <a:r>
                        <a:rPr lang="fr-FR" sz="1200" dirty="0">
                          <a:latin typeface="Arial"/>
                          <a:cs typeface="Arial"/>
                        </a:rPr>
                        <a:t>en</a:t>
                      </a:r>
                      <a:r>
                        <a:rPr lang="fr-FR" sz="1200" spc="-25" dirty="0">
                          <a:latin typeface="Arial"/>
                          <a:cs typeface="Arial"/>
                        </a:rPr>
                        <a:t> </a:t>
                      </a:r>
                      <a:r>
                        <a:rPr lang="fr-FR" sz="1200" dirty="0">
                          <a:latin typeface="Arial"/>
                          <a:cs typeface="Arial"/>
                        </a:rPr>
                        <a:t>aval,</a:t>
                      </a:r>
                      <a:r>
                        <a:rPr lang="fr-FR" sz="1200" spc="-25" dirty="0">
                          <a:latin typeface="Arial"/>
                          <a:cs typeface="Arial"/>
                        </a:rPr>
                        <a:t> </a:t>
                      </a:r>
                      <a:r>
                        <a:rPr lang="fr-FR" sz="1200" dirty="0">
                          <a:latin typeface="Arial"/>
                          <a:cs typeface="Arial"/>
                        </a:rPr>
                        <a:t>de</a:t>
                      </a:r>
                      <a:r>
                        <a:rPr lang="fr-FR" sz="1200" spc="-15" dirty="0">
                          <a:latin typeface="Arial"/>
                          <a:cs typeface="Arial"/>
                        </a:rPr>
                        <a:t> </a:t>
                      </a:r>
                      <a:r>
                        <a:rPr lang="fr-FR" sz="1200" dirty="0">
                          <a:latin typeface="Arial"/>
                          <a:cs typeface="Arial"/>
                        </a:rPr>
                        <a:t>7,10m</a:t>
                      </a:r>
                      <a:r>
                        <a:rPr lang="fr-FR" sz="1200" spc="-20" dirty="0">
                          <a:latin typeface="Arial"/>
                          <a:cs typeface="Arial"/>
                        </a:rPr>
                        <a:t> </a:t>
                      </a:r>
                      <a:r>
                        <a:rPr lang="fr-FR" sz="1200" dirty="0">
                          <a:latin typeface="Arial"/>
                          <a:cs typeface="Arial"/>
                        </a:rPr>
                        <a:t>X</a:t>
                      </a:r>
                      <a:r>
                        <a:rPr lang="fr-FR" sz="1200" spc="-20" dirty="0">
                          <a:latin typeface="Arial"/>
                          <a:cs typeface="Arial"/>
                        </a:rPr>
                        <a:t> </a:t>
                      </a:r>
                      <a:r>
                        <a:rPr lang="fr-FR" sz="1200" spc="-25" dirty="0">
                          <a:latin typeface="Arial"/>
                          <a:cs typeface="Arial"/>
                        </a:rPr>
                        <a:t>4m</a:t>
                      </a:r>
                      <a:endParaRPr lang="fr-FR" sz="1200" dirty="0">
                        <a:latin typeface="Arial"/>
                        <a:cs typeface="Arial"/>
                      </a:endParaRPr>
                    </a:p>
                    <a:p>
                      <a:pPr marL="525780">
                        <a:lnSpc>
                          <a:spcPts val="1295"/>
                        </a:lnSpc>
                      </a:pPr>
                      <a:r>
                        <a:rPr lang="fr-FR" sz="1200" dirty="0">
                          <a:latin typeface="Arial"/>
                          <a:cs typeface="Arial"/>
                        </a:rPr>
                        <a:t>Hauteur</a:t>
                      </a:r>
                      <a:r>
                        <a:rPr lang="fr-FR" sz="1200" spc="-15" dirty="0">
                          <a:latin typeface="Arial"/>
                          <a:cs typeface="Arial"/>
                        </a:rPr>
                        <a:t> </a:t>
                      </a:r>
                      <a:r>
                        <a:rPr lang="fr-FR" sz="1200" dirty="0">
                          <a:latin typeface="Arial"/>
                          <a:cs typeface="Arial"/>
                        </a:rPr>
                        <a:t>des</a:t>
                      </a:r>
                      <a:r>
                        <a:rPr lang="fr-FR" sz="1200" spc="-30" dirty="0">
                          <a:latin typeface="Arial"/>
                          <a:cs typeface="Arial"/>
                        </a:rPr>
                        <a:t> </a:t>
                      </a:r>
                      <a:r>
                        <a:rPr lang="fr-FR" sz="1200" dirty="0">
                          <a:latin typeface="Arial"/>
                          <a:cs typeface="Arial"/>
                        </a:rPr>
                        <a:t>murets</a:t>
                      </a:r>
                      <a:r>
                        <a:rPr lang="fr-FR" sz="1200" spc="-15" dirty="0">
                          <a:latin typeface="Arial"/>
                          <a:cs typeface="Arial"/>
                        </a:rPr>
                        <a:t> </a:t>
                      </a:r>
                      <a:r>
                        <a:rPr lang="fr-FR" sz="1200" spc="-10" dirty="0">
                          <a:latin typeface="Arial"/>
                          <a:cs typeface="Arial"/>
                        </a:rPr>
                        <a:t>au-</a:t>
                      </a:r>
                      <a:r>
                        <a:rPr lang="fr-FR" sz="1200" dirty="0">
                          <a:latin typeface="Arial"/>
                          <a:cs typeface="Arial"/>
                        </a:rPr>
                        <a:t>dessus</a:t>
                      </a:r>
                      <a:r>
                        <a:rPr lang="fr-FR" sz="1200" spc="-1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la</a:t>
                      </a:r>
                      <a:r>
                        <a:rPr lang="fr-FR" sz="1200" spc="-20" dirty="0">
                          <a:latin typeface="Arial"/>
                          <a:cs typeface="Arial"/>
                        </a:rPr>
                        <a:t> </a:t>
                      </a:r>
                      <a:r>
                        <a:rPr lang="fr-FR" sz="1200" dirty="0">
                          <a:latin typeface="Arial"/>
                          <a:cs typeface="Arial"/>
                        </a:rPr>
                        <a:t>dalle</a:t>
                      </a:r>
                      <a:r>
                        <a:rPr lang="fr-FR" sz="1200" spc="-20" dirty="0">
                          <a:latin typeface="Arial"/>
                          <a:cs typeface="Arial"/>
                        </a:rPr>
                        <a:t> </a:t>
                      </a:r>
                      <a:r>
                        <a:rPr lang="fr-FR" sz="1200" dirty="0">
                          <a:latin typeface="Arial"/>
                          <a:cs typeface="Arial"/>
                        </a:rPr>
                        <a:t>=</a:t>
                      </a:r>
                      <a:r>
                        <a:rPr lang="fr-FR" sz="1200" spc="-20" dirty="0">
                          <a:latin typeface="Arial"/>
                          <a:cs typeface="Arial"/>
                        </a:rPr>
                        <a:t> </a:t>
                      </a:r>
                      <a:r>
                        <a:rPr lang="fr-FR" sz="1200" spc="-10" dirty="0">
                          <a:latin typeface="Arial"/>
                          <a:cs typeface="Arial"/>
                        </a:rPr>
                        <a:t>1,50m, </a:t>
                      </a:r>
                      <a:r>
                        <a:rPr lang="fr-FR" sz="1200" dirty="0">
                          <a:latin typeface="Arial"/>
                          <a:cs typeface="Arial"/>
                        </a:rPr>
                        <a:t>Epaisseur</a:t>
                      </a:r>
                      <a:r>
                        <a:rPr lang="fr-FR" sz="1200" spc="-20" dirty="0">
                          <a:latin typeface="Arial"/>
                          <a:cs typeface="Arial"/>
                        </a:rPr>
                        <a:t> </a:t>
                      </a:r>
                      <a:r>
                        <a:rPr lang="fr-FR" sz="1200" dirty="0">
                          <a:latin typeface="Arial"/>
                          <a:cs typeface="Arial"/>
                        </a:rPr>
                        <a:t>des</a:t>
                      </a:r>
                      <a:r>
                        <a:rPr lang="fr-FR" sz="1200" spc="-35" dirty="0">
                          <a:latin typeface="Arial"/>
                          <a:cs typeface="Arial"/>
                        </a:rPr>
                        <a:t> </a:t>
                      </a:r>
                      <a:r>
                        <a:rPr lang="fr-FR" sz="1200" dirty="0">
                          <a:latin typeface="Arial"/>
                          <a:cs typeface="Arial"/>
                        </a:rPr>
                        <a:t>murets</a:t>
                      </a:r>
                      <a:r>
                        <a:rPr lang="fr-FR" sz="1200" spc="-25" dirty="0">
                          <a:latin typeface="Arial"/>
                          <a:cs typeface="Arial"/>
                        </a:rPr>
                        <a:t> </a:t>
                      </a:r>
                      <a:r>
                        <a:rPr lang="fr-FR" sz="1200" dirty="0">
                          <a:latin typeface="Arial"/>
                          <a:cs typeface="Arial"/>
                        </a:rPr>
                        <a:t>faisant</a:t>
                      </a:r>
                      <a:r>
                        <a:rPr lang="fr-FR" sz="1200" spc="-15" dirty="0">
                          <a:latin typeface="Arial"/>
                          <a:cs typeface="Arial"/>
                        </a:rPr>
                        <a:t> </a:t>
                      </a:r>
                      <a:r>
                        <a:rPr lang="fr-FR" sz="1200" dirty="0">
                          <a:latin typeface="Arial"/>
                          <a:cs typeface="Arial"/>
                        </a:rPr>
                        <a:t>contrefort</a:t>
                      </a:r>
                      <a:r>
                        <a:rPr lang="fr-FR" sz="1200" spc="-30" dirty="0">
                          <a:latin typeface="Arial"/>
                          <a:cs typeface="Arial"/>
                        </a:rPr>
                        <a:t> </a:t>
                      </a:r>
                      <a:r>
                        <a:rPr lang="fr-FR" sz="1200" dirty="0">
                          <a:latin typeface="Arial"/>
                          <a:cs typeface="Arial"/>
                        </a:rPr>
                        <a:t>=</a:t>
                      </a:r>
                      <a:r>
                        <a:rPr lang="fr-FR" sz="1200" spc="-25" dirty="0">
                          <a:latin typeface="Arial"/>
                          <a:cs typeface="Arial"/>
                        </a:rPr>
                        <a:t> </a:t>
                      </a:r>
                      <a:r>
                        <a:rPr lang="fr-FR" sz="1200" spc="-10" dirty="0">
                          <a:latin typeface="Arial"/>
                          <a:cs typeface="Arial"/>
                        </a:rPr>
                        <a:t>0,60m </a:t>
                      </a:r>
                      <a:r>
                        <a:rPr lang="fr-FR" sz="1200" dirty="0">
                          <a:latin typeface="Arial"/>
                          <a:cs typeface="Arial"/>
                        </a:rPr>
                        <a:t>Bêche</a:t>
                      </a:r>
                      <a:r>
                        <a:rPr lang="fr-FR" sz="1200" spc="-15" dirty="0">
                          <a:latin typeface="Arial"/>
                          <a:cs typeface="Arial"/>
                        </a:rPr>
                        <a:t> </a:t>
                      </a:r>
                      <a:r>
                        <a:rPr lang="fr-FR" sz="1200" dirty="0">
                          <a:latin typeface="Arial"/>
                          <a:cs typeface="Arial"/>
                        </a:rPr>
                        <a:t>de</a:t>
                      </a:r>
                      <a:r>
                        <a:rPr lang="fr-FR" sz="1200" spc="-15" dirty="0">
                          <a:latin typeface="Arial"/>
                          <a:cs typeface="Arial"/>
                        </a:rPr>
                        <a:t> </a:t>
                      </a:r>
                      <a:r>
                        <a:rPr lang="fr-FR" sz="1200" dirty="0">
                          <a:latin typeface="Arial"/>
                          <a:cs typeface="Arial"/>
                        </a:rPr>
                        <a:t>8,30m</a:t>
                      </a:r>
                      <a:r>
                        <a:rPr lang="fr-FR" sz="1200" spc="-20" dirty="0">
                          <a:latin typeface="Arial"/>
                          <a:cs typeface="Arial"/>
                        </a:rPr>
                        <a:t> </a:t>
                      </a:r>
                      <a:r>
                        <a:rPr lang="fr-FR" sz="1200" dirty="0">
                          <a:latin typeface="Arial"/>
                          <a:cs typeface="Arial"/>
                        </a:rPr>
                        <a:t>X</a:t>
                      </a:r>
                      <a:r>
                        <a:rPr lang="fr-FR" sz="1200" spc="-15" dirty="0">
                          <a:latin typeface="Arial"/>
                          <a:cs typeface="Arial"/>
                        </a:rPr>
                        <a:t> </a:t>
                      </a:r>
                      <a:r>
                        <a:rPr lang="fr-FR" sz="1200" spc="-10" dirty="0">
                          <a:latin typeface="Arial"/>
                          <a:cs typeface="Arial"/>
                        </a:rPr>
                        <a:t>0,80mX0,60m</a:t>
                      </a:r>
                      <a:endParaRPr lang="fr-FR" sz="1200" dirty="0">
                        <a:latin typeface="Arial"/>
                        <a:cs typeface="Arial"/>
                      </a:endParaRPr>
                    </a:p>
                    <a:p>
                      <a:pPr marL="154305" indent="-85725" algn="just">
                        <a:lnSpc>
                          <a:spcPts val="1295"/>
                        </a:lnSpc>
                        <a:spcBef>
                          <a:spcPts val="840"/>
                        </a:spcBef>
                        <a:buChar char="-"/>
                        <a:tabLst>
                          <a:tab pos="154305" algn="l"/>
                        </a:tabLst>
                      </a:pPr>
                      <a:r>
                        <a:rPr lang="fr-FR" sz="1200" b="1" dirty="0">
                          <a:latin typeface="Arial"/>
                          <a:cs typeface="Arial"/>
                        </a:rPr>
                        <a:t>Ferraillage</a:t>
                      </a:r>
                      <a:r>
                        <a:rPr lang="fr-FR" sz="1200" b="1" spc="-35" dirty="0">
                          <a:latin typeface="Arial"/>
                          <a:cs typeface="Arial"/>
                        </a:rPr>
                        <a:t> </a:t>
                      </a:r>
                      <a:r>
                        <a:rPr lang="fr-FR" sz="1200" spc="-50" dirty="0">
                          <a:latin typeface="Arial"/>
                          <a:cs typeface="Arial"/>
                        </a:rPr>
                        <a:t>:</a:t>
                      </a:r>
                      <a:endParaRPr lang="fr-FR" sz="1200" dirty="0">
                        <a:latin typeface="Arial"/>
                        <a:cs typeface="Arial"/>
                      </a:endParaRPr>
                    </a:p>
                    <a:p>
                      <a:pPr marL="525780" algn="just">
                        <a:lnSpc>
                          <a:spcPts val="1295"/>
                        </a:lnSpc>
                      </a:pPr>
                      <a:r>
                        <a:rPr lang="fr-FR" sz="1200" dirty="0">
                          <a:latin typeface="Arial"/>
                          <a:cs typeface="Arial"/>
                        </a:rPr>
                        <a:t>5</a:t>
                      </a:r>
                      <a:r>
                        <a:rPr lang="fr-FR" sz="1200" spc="95" dirty="0">
                          <a:latin typeface="Arial"/>
                          <a:cs typeface="Arial"/>
                        </a:rPr>
                        <a:t> </a:t>
                      </a:r>
                      <a:r>
                        <a:rPr lang="fr-FR" sz="1200" dirty="0">
                          <a:latin typeface="Arial"/>
                          <a:cs typeface="Arial"/>
                        </a:rPr>
                        <a:t>poteaux</a:t>
                      </a:r>
                      <a:r>
                        <a:rPr lang="fr-FR" sz="1200" spc="90" dirty="0">
                          <a:latin typeface="Arial"/>
                          <a:cs typeface="Arial"/>
                        </a:rPr>
                        <a:t> </a:t>
                      </a:r>
                      <a:r>
                        <a:rPr lang="fr-FR" sz="1200" dirty="0">
                          <a:latin typeface="Arial"/>
                          <a:cs typeface="Arial"/>
                        </a:rPr>
                        <a:t>verticaux</a:t>
                      </a:r>
                      <a:r>
                        <a:rPr lang="fr-FR" sz="1200" spc="100" dirty="0">
                          <a:latin typeface="Arial"/>
                          <a:cs typeface="Arial"/>
                        </a:rPr>
                        <a:t> </a:t>
                      </a:r>
                      <a:r>
                        <a:rPr lang="fr-FR" sz="1200" dirty="0">
                          <a:latin typeface="Arial"/>
                          <a:cs typeface="Arial"/>
                        </a:rPr>
                        <a:t>armés</a:t>
                      </a:r>
                      <a:r>
                        <a:rPr lang="fr-FR" sz="1200" spc="100" dirty="0">
                          <a:latin typeface="Arial"/>
                          <a:cs typeface="Arial"/>
                        </a:rPr>
                        <a:t> </a:t>
                      </a:r>
                      <a:r>
                        <a:rPr lang="fr-FR" sz="1200" dirty="0">
                          <a:latin typeface="Arial"/>
                          <a:cs typeface="Arial"/>
                        </a:rPr>
                        <a:t>de</a:t>
                      </a:r>
                      <a:r>
                        <a:rPr lang="fr-FR" sz="1200" spc="95" dirty="0">
                          <a:latin typeface="Arial"/>
                          <a:cs typeface="Arial"/>
                        </a:rPr>
                        <a:t> </a:t>
                      </a:r>
                      <a:r>
                        <a:rPr lang="fr-FR" sz="1200" dirty="0">
                          <a:latin typeface="Arial"/>
                          <a:cs typeface="Arial"/>
                        </a:rPr>
                        <a:t>12</a:t>
                      </a:r>
                      <a:r>
                        <a:rPr lang="fr-FR" sz="1200" spc="85" dirty="0">
                          <a:latin typeface="Arial"/>
                          <a:cs typeface="Arial"/>
                        </a:rPr>
                        <a:t> </a:t>
                      </a:r>
                      <a:r>
                        <a:rPr lang="fr-FR" sz="1200" dirty="0">
                          <a:latin typeface="Arial"/>
                          <a:cs typeface="Arial"/>
                        </a:rPr>
                        <a:t>fers</a:t>
                      </a:r>
                      <a:r>
                        <a:rPr lang="fr-FR" sz="1200" spc="100" dirty="0">
                          <a:latin typeface="Arial"/>
                          <a:cs typeface="Arial"/>
                        </a:rPr>
                        <a:t> </a:t>
                      </a:r>
                      <a:r>
                        <a:rPr lang="fr-FR" sz="1200" dirty="0">
                          <a:latin typeface="Arial"/>
                          <a:cs typeface="Arial"/>
                        </a:rPr>
                        <a:t>3/8</a:t>
                      </a:r>
                      <a:r>
                        <a:rPr lang="fr-FR" sz="1200" spc="100" dirty="0">
                          <a:latin typeface="Arial"/>
                          <a:cs typeface="Arial"/>
                        </a:rPr>
                        <a:t> </a:t>
                      </a:r>
                      <a:r>
                        <a:rPr lang="fr-FR" sz="1200" dirty="0">
                          <a:latin typeface="Arial"/>
                          <a:cs typeface="Arial"/>
                        </a:rPr>
                        <a:t>et</a:t>
                      </a:r>
                      <a:r>
                        <a:rPr lang="fr-FR" sz="1200" spc="100" dirty="0">
                          <a:latin typeface="Arial"/>
                          <a:cs typeface="Arial"/>
                        </a:rPr>
                        <a:t> </a:t>
                      </a:r>
                      <a:r>
                        <a:rPr lang="fr-FR" sz="1200" dirty="0">
                          <a:latin typeface="Arial"/>
                          <a:cs typeface="Arial"/>
                        </a:rPr>
                        <a:t>de</a:t>
                      </a:r>
                      <a:r>
                        <a:rPr lang="fr-FR" sz="1200" spc="80" dirty="0">
                          <a:latin typeface="Arial"/>
                          <a:cs typeface="Arial"/>
                        </a:rPr>
                        <a:t> </a:t>
                      </a:r>
                      <a:r>
                        <a:rPr lang="fr-FR" sz="1200" dirty="0">
                          <a:latin typeface="Arial"/>
                          <a:cs typeface="Arial"/>
                        </a:rPr>
                        <a:t>cadres</a:t>
                      </a:r>
                      <a:r>
                        <a:rPr lang="fr-FR" sz="1200" spc="100" dirty="0">
                          <a:latin typeface="Arial"/>
                          <a:cs typeface="Arial"/>
                        </a:rPr>
                        <a:t> </a:t>
                      </a:r>
                      <a:r>
                        <a:rPr lang="fr-FR" sz="1200" dirty="0">
                          <a:latin typeface="Arial"/>
                          <a:cs typeface="Arial"/>
                        </a:rPr>
                        <a:t>de</a:t>
                      </a:r>
                      <a:r>
                        <a:rPr lang="fr-FR" sz="1200" spc="85" dirty="0">
                          <a:latin typeface="Arial"/>
                          <a:cs typeface="Arial"/>
                        </a:rPr>
                        <a:t> </a:t>
                      </a:r>
                      <a:r>
                        <a:rPr lang="fr-FR" sz="1200" dirty="0">
                          <a:latin typeface="Arial"/>
                          <a:cs typeface="Arial"/>
                        </a:rPr>
                        <a:t>fer</a:t>
                      </a:r>
                      <a:r>
                        <a:rPr lang="fr-FR" sz="1200" spc="95" dirty="0">
                          <a:latin typeface="Arial"/>
                          <a:cs typeface="Arial"/>
                        </a:rPr>
                        <a:t> </a:t>
                      </a:r>
                      <a:r>
                        <a:rPr lang="fr-FR" sz="1200" spc="-50" dirty="0">
                          <a:latin typeface="Arial"/>
                          <a:cs typeface="Arial"/>
                        </a:rPr>
                        <a:t>¼ </a:t>
                      </a:r>
                      <a:r>
                        <a:rPr lang="fr-FR" sz="1200" dirty="0">
                          <a:latin typeface="Arial"/>
                          <a:cs typeface="Arial"/>
                        </a:rPr>
                        <a:t>espacés</a:t>
                      </a:r>
                      <a:r>
                        <a:rPr lang="fr-FR" sz="1200" spc="-20"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15</a:t>
                      </a:r>
                      <a:r>
                        <a:rPr lang="fr-FR" sz="1200" spc="-10" dirty="0">
                          <a:latin typeface="Arial"/>
                          <a:cs typeface="Arial"/>
                        </a:rPr>
                        <a:t> </a:t>
                      </a:r>
                      <a:r>
                        <a:rPr lang="fr-FR" sz="1200" spc="-25" dirty="0">
                          <a:latin typeface="Arial"/>
                          <a:cs typeface="Arial"/>
                        </a:rPr>
                        <a:t>cm, </a:t>
                      </a:r>
                      <a:r>
                        <a:rPr lang="fr-FR" sz="1200" dirty="0">
                          <a:latin typeface="Arial"/>
                          <a:cs typeface="Arial"/>
                        </a:rPr>
                        <a:t>2</a:t>
                      </a:r>
                      <a:r>
                        <a:rPr lang="fr-FR" sz="1200" spc="60" dirty="0">
                          <a:latin typeface="Arial"/>
                          <a:cs typeface="Arial"/>
                        </a:rPr>
                        <a:t> </a:t>
                      </a:r>
                      <a:r>
                        <a:rPr lang="fr-FR" sz="1200" dirty="0">
                          <a:latin typeface="Arial"/>
                          <a:cs typeface="Arial"/>
                        </a:rPr>
                        <a:t>poutres</a:t>
                      </a:r>
                      <a:r>
                        <a:rPr lang="fr-FR" sz="1200" spc="45" dirty="0">
                          <a:latin typeface="Arial"/>
                          <a:cs typeface="Arial"/>
                        </a:rPr>
                        <a:t> </a:t>
                      </a:r>
                      <a:r>
                        <a:rPr lang="fr-FR" sz="1200" dirty="0">
                          <a:latin typeface="Arial"/>
                          <a:cs typeface="Arial"/>
                        </a:rPr>
                        <a:t>horizontales</a:t>
                      </a:r>
                      <a:r>
                        <a:rPr lang="fr-FR" sz="1200" spc="-15" dirty="0">
                          <a:latin typeface="Arial"/>
                          <a:cs typeface="Arial"/>
                        </a:rPr>
                        <a:t> </a:t>
                      </a:r>
                      <a:r>
                        <a:rPr lang="fr-FR" sz="1200" dirty="0">
                          <a:latin typeface="Arial"/>
                          <a:cs typeface="Arial"/>
                        </a:rPr>
                        <a:t>:</a:t>
                      </a:r>
                      <a:r>
                        <a:rPr lang="fr-FR" sz="1200" spc="40" dirty="0">
                          <a:latin typeface="Arial"/>
                          <a:cs typeface="Arial"/>
                        </a:rPr>
                        <a:t> </a:t>
                      </a:r>
                      <a:r>
                        <a:rPr lang="fr-FR" sz="1200" dirty="0">
                          <a:latin typeface="Arial"/>
                          <a:cs typeface="Arial"/>
                        </a:rPr>
                        <a:t>poutre</a:t>
                      </a:r>
                      <a:r>
                        <a:rPr lang="fr-FR" sz="1200" spc="45" dirty="0">
                          <a:latin typeface="Arial"/>
                          <a:cs typeface="Arial"/>
                        </a:rPr>
                        <a:t> </a:t>
                      </a:r>
                      <a:r>
                        <a:rPr lang="fr-FR" sz="1200" dirty="0">
                          <a:latin typeface="Arial"/>
                          <a:cs typeface="Arial"/>
                        </a:rPr>
                        <a:t>de</a:t>
                      </a:r>
                      <a:r>
                        <a:rPr lang="fr-FR" sz="1200" spc="45" dirty="0">
                          <a:latin typeface="Arial"/>
                          <a:cs typeface="Arial"/>
                        </a:rPr>
                        <a:t> </a:t>
                      </a:r>
                      <a:r>
                        <a:rPr lang="fr-FR" sz="1200" dirty="0">
                          <a:latin typeface="Arial"/>
                          <a:cs typeface="Arial"/>
                        </a:rPr>
                        <a:t>libage</a:t>
                      </a:r>
                      <a:r>
                        <a:rPr lang="fr-FR" sz="1200" spc="60" dirty="0">
                          <a:latin typeface="Arial"/>
                          <a:cs typeface="Arial"/>
                        </a:rPr>
                        <a:t> </a:t>
                      </a:r>
                      <a:r>
                        <a:rPr lang="fr-FR" sz="1200" dirty="0">
                          <a:latin typeface="Arial"/>
                          <a:cs typeface="Arial"/>
                        </a:rPr>
                        <a:t>armée</a:t>
                      </a:r>
                      <a:r>
                        <a:rPr lang="fr-FR" sz="1200" spc="30" dirty="0">
                          <a:latin typeface="Arial"/>
                          <a:cs typeface="Arial"/>
                        </a:rPr>
                        <a:t> </a:t>
                      </a:r>
                      <a:r>
                        <a:rPr lang="fr-FR" sz="1200" dirty="0">
                          <a:latin typeface="Arial"/>
                          <a:cs typeface="Arial"/>
                        </a:rPr>
                        <a:t>de</a:t>
                      </a:r>
                      <a:r>
                        <a:rPr lang="fr-FR" sz="1200" spc="55" dirty="0">
                          <a:latin typeface="Arial"/>
                          <a:cs typeface="Arial"/>
                        </a:rPr>
                        <a:t> </a:t>
                      </a:r>
                      <a:r>
                        <a:rPr lang="fr-FR" sz="1200" dirty="0">
                          <a:latin typeface="Arial"/>
                          <a:cs typeface="Arial"/>
                        </a:rPr>
                        <a:t>12</a:t>
                      </a:r>
                      <a:r>
                        <a:rPr lang="fr-FR" sz="1200" spc="45" dirty="0">
                          <a:latin typeface="Arial"/>
                          <a:cs typeface="Arial"/>
                        </a:rPr>
                        <a:t> </a:t>
                      </a:r>
                      <a:r>
                        <a:rPr lang="fr-FR" sz="1200" dirty="0">
                          <a:latin typeface="Arial"/>
                          <a:cs typeface="Arial"/>
                        </a:rPr>
                        <a:t>fers</a:t>
                      </a:r>
                      <a:r>
                        <a:rPr lang="fr-FR" sz="1200" spc="55" dirty="0">
                          <a:latin typeface="Arial"/>
                          <a:cs typeface="Arial"/>
                        </a:rPr>
                        <a:t> </a:t>
                      </a:r>
                      <a:r>
                        <a:rPr lang="fr-FR" sz="1200" dirty="0">
                          <a:latin typeface="Arial"/>
                          <a:cs typeface="Arial"/>
                        </a:rPr>
                        <a:t>3/8</a:t>
                      </a:r>
                      <a:r>
                        <a:rPr lang="fr-FR" sz="1200" spc="50" dirty="0">
                          <a:latin typeface="Arial"/>
                          <a:cs typeface="Arial"/>
                        </a:rPr>
                        <a:t> </a:t>
                      </a:r>
                      <a:r>
                        <a:rPr lang="fr-FR" sz="1200" spc="-25" dirty="0">
                          <a:latin typeface="Arial"/>
                          <a:cs typeface="Arial"/>
                        </a:rPr>
                        <a:t>et </a:t>
                      </a:r>
                      <a:r>
                        <a:rPr lang="fr-FR" sz="1200" dirty="0">
                          <a:latin typeface="Arial"/>
                          <a:cs typeface="Arial"/>
                        </a:rPr>
                        <a:t>poutre</a:t>
                      </a:r>
                      <a:r>
                        <a:rPr lang="fr-FR" sz="1200" spc="45" dirty="0">
                          <a:latin typeface="Arial"/>
                          <a:cs typeface="Arial"/>
                        </a:rPr>
                        <a:t> </a:t>
                      </a:r>
                      <a:r>
                        <a:rPr lang="fr-FR" sz="1200" dirty="0">
                          <a:latin typeface="Arial"/>
                          <a:cs typeface="Arial"/>
                        </a:rPr>
                        <a:t>de</a:t>
                      </a:r>
                      <a:r>
                        <a:rPr lang="fr-FR" sz="1200" spc="30" dirty="0">
                          <a:latin typeface="Arial"/>
                          <a:cs typeface="Arial"/>
                        </a:rPr>
                        <a:t> </a:t>
                      </a:r>
                      <a:r>
                        <a:rPr lang="fr-FR" sz="1200" dirty="0">
                          <a:latin typeface="Arial"/>
                          <a:cs typeface="Arial"/>
                        </a:rPr>
                        <a:t>chaînage,</a:t>
                      </a:r>
                      <a:r>
                        <a:rPr lang="fr-FR" sz="1200" spc="40" dirty="0">
                          <a:latin typeface="Arial"/>
                          <a:cs typeface="Arial"/>
                        </a:rPr>
                        <a:t> </a:t>
                      </a:r>
                      <a:r>
                        <a:rPr lang="fr-FR" sz="1200" dirty="0">
                          <a:latin typeface="Arial"/>
                          <a:cs typeface="Arial"/>
                        </a:rPr>
                        <a:t>sous</a:t>
                      </a:r>
                      <a:r>
                        <a:rPr lang="fr-FR" sz="1200" spc="55" dirty="0">
                          <a:latin typeface="Arial"/>
                          <a:cs typeface="Arial"/>
                        </a:rPr>
                        <a:t> </a:t>
                      </a:r>
                      <a:r>
                        <a:rPr lang="fr-FR" sz="1200" dirty="0">
                          <a:latin typeface="Arial"/>
                          <a:cs typeface="Arial"/>
                        </a:rPr>
                        <a:t>le</a:t>
                      </a:r>
                      <a:r>
                        <a:rPr lang="fr-FR" sz="1200" spc="45" dirty="0">
                          <a:latin typeface="Arial"/>
                          <a:cs typeface="Arial"/>
                        </a:rPr>
                        <a:t> </a:t>
                      </a:r>
                      <a:r>
                        <a:rPr lang="fr-FR" sz="1200" dirty="0">
                          <a:latin typeface="Arial"/>
                          <a:cs typeface="Arial"/>
                        </a:rPr>
                        <a:t>déversoir,</a:t>
                      </a:r>
                      <a:r>
                        <a:rPr lang="fr-FR" sz="1200" spc="50" dirty="0">
                          <a:latin typeface="Arial"/>
                          <a:cs typeface="Arial"/>
                        </a:rPr>
                        <a:t> </a:t>
                      </a:r>
                      <a:r>
                        <a:rPr lang="fr-FR" sz="1200" dirty="0">
                          <a:latin typeface="Arial"/>
                          <a:cs typeface="Arial"/>
                        </a:rPr>
                        <a:t>armée</a:t>
                      </a:r>
                      <a:r>
                        <a:rPr lang="fr-FR" sz="1200" spc="30" dirty="0">
                          <a:latin typeface="Arial"/>
                          <a:cs typeface="Arial"/>
                        </a:rPr>
                        <a:t> </a:t>
                      </a:r>
                      <a:r>
                        <a:rPr lang="fr-FR" sz="1200" dirty="0">
                          <a:latin typeface="Arial"/>
                          <a:cs typeface="Arial"/>
                        </a:rPr>
                        <a:t>de</a:t>
                      </a:r>
                      <a:r>
                        <a:rPr lang="fr-FR" sz="1200" spc="35" dirty="0">
                          <a:latin typeface="Arial"/>
                          <a:cs typeface="Arial"/>
                        </a:rPr>
                        <a:t> </a:t>
                      </a:r>
                      <a:r>
                        <a:rPr lang="fr-FR" sz="1200" dirty="0">
                          <a:latin typeface="Arial"/>
                          <a:cs typeface="Arial"/>
                        </a:rPr>
                        <a:t>4</a:t>
                      </a:r>
                      <a:r>
                        <a:rPr lang="fr-FR" sz="1200" spc="45" dirty="0">
                          <a:latin typeface="Arial"/>
                          <a:cs typeface="Arial"/>
                        </a:rPr>
                        <a:t> </a:t>
                      </a:r>
                      <a:r>
                        <a:rPr lang="fr-FR" sz="1200" dirty="0">
                          <a:latin typeface="Arial"/>
                          <a:cs typeface="Arial"/>
                        </a:rPr>
                        <a:t>fers</a:t>
                      </a:r>
                      <a:r>
                        <a:rPr lang="fr-FR" sz="1200" spc="50" dirty="0">
                          <a:latin typeface="Arial"/>
                          <a:cs typeface="Arial"/>
                        </a:rPr>
                        <a:t> </a:t>
                      </a:r>
                      <a:r>
                        <a:rPr lang="fr-FR" sz="1200" dirty="0">
                          <a:latin typeface="Arial"/>
                          <a:cs typeface="Arial"/>
                        </a:rPr>
                        <a:t>3/8</a:t>
                      </a:r>
                      <a:r>
                        <a:rPr lang="fr-FR" sz="1200" spc="45" dirty="0">
                          <a:latin typeface="Arial"/>
                          <a:cs typeface="Arial"/>
                        </a:rPr>
                        <a:t> </a:t>
                      </a:r>
                      <a:r>
                        <a:rPr lang="fr-FR" sz="1200" dirty="0">
                          <a:latin typeface="Arial"/>
                          <a:cs typeface="Arial"/>
                        </a:rPr>
                        <a:t>et</a:t>
                      </a:r>
                      <a:r>
                        <a:rPr lang="fr-FR" sz="1200" spc="50" dirty="0">
                          <a:latin typeface="Arial"/>
                          <a:cs typeface="Arial"/>
                        </a:rPr>
                        <a:t> </a:t>
                      </a:r>
                      <a:r>
                        <a:rPr lang="fr-FR" sz="1200" spc="-25" dirty="0">
                          <a:latin typeface="Arial"/>
                          <a:cs typeface="Arial"/>
                        </a:rPr>
                        <a:t>de </a:t>
                      </a:r>
                      <a:r>
                        <a:rPr lang="fr-FR" sz="1200" dirty="0">
                          <a:latin typeface="Arial"/>
                          <a:cs typeface="Arial"/>
                        </a:rPr>
                        <a:t>cadres</a:t>
                      </a:r>
                      <a:r>
                        <a:rPr lang="fr-FR" sz="1200" spc="-15"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fers</a:t>
                      </a:r>
                      <a:r>
                        <a:rPr lang="fr-FR" sz="1200" spc="-25" dirty="0">
                          <a:latin typeface="Arial"/>
                          <a:cs typeface="Arial"/>
                        </a:rPr>
                        <a:t> </a:t>
                      </a:r>
                      <a:r>
                        <a:rPr lang="fr-FR" sz="1200" dirty="0">
                          <a:latin typeface="Arial"/>
                          <a:cs typeface="Arial"/>
                        </a:rPr>
                        <a:t>¼</a:t>
                      </a:r>
                      <a:r>
                        <a:rPr lang="fr-FR" sz="1200" spc="-15" dirty="0">
                          <a:latin typeface="Arial"/>
                          <a:cs typeface="Arial"/>
                        </a:rPr>
                        <a:t> </a:t>
                      </a:r>
                      <a:r>
                        <a:rPr lang="fr-FR" sz="1200" dirty="0">
                          <a:latin typeface="Arial"/>
                          <a:cs typeface="Arial"/>
                        </a:rPr>
                        <a:t>espacés</a:t>
                      </a:r>
                      <a:r>
                        <a:rPr lang="fr-FR" sz="1200" spc="-5" dirty="0">
                          <a:latin typeface="Arial"/>
                          <a:cs typeface="Arial"/>
                        </a:rPr>
                        <a:t> </a:t>
                      </a:r>
                      <a:r>
                        <a:rPr lang="fr-FR" sz="1200" dirty="0">
                          <a:latin typeface="Arial"/>
                          <a:cs typeface="Arial"/>
                        </a:rPr>
                        <a:t>de</a:t>
                      </a:r>
                      <a:r>
                        <a:rPr lang="fr-FR" sz="1200" spc="-15" dirty="0">
                          <a:latin typeface="Arial"/>
                          <a:cs typeface="Arial"/>
                        </a:rPr>
                        <a:t> </a:t>
                      </a:r>
                      <a:r>
                        <a:rPr lang="fr-FR" sz="1200" spc="-20" dirty="0">
                          <a:latin typeface="Arial"/>
                          <a:cs typeface="Arial"/>
                        </a:rPr>
                        <a:t>20cm</a:t>
                      </a:r>
                      <a:r>
                        <a:rPr lang="fr-FR" sz="1200" spc="0" dirty="0">
                          <a:latin typeface="Arial"/>
                          <a:cs typeface="Arial"/>
                        </a:rPr>
                        <a:t>.</a:t>
                      </a:r>
                      <a:endParaRPr lang="fr-FR" sz="1200" spc="-50" dirty="0">
                        <a:latin typeface="Arial"/>
                        <a:cs typeface="Arial"/>
                      </a:endParaRPr>
                    </a:p>
                    <a:p>
                      <a:pPr marL="525780" indent="-228600">
                        <a:lnSpc>
                          <a:spcPts val="1265"/>
                        </a:lnSpc>
                        <a:spcBef>
                          <a:spcPts val="25"/>
                        </a:spcBef>
                        <a:buFont typeface="Symbol"/>
                        <a:buChar char=""/>
                        <a:tabLst>
                          <a:tab pos="525780" algn="l"/>
                        </a:tabLst>
                      </a:pP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4C69DD1F-5D8C-236D-51F5-42ECF0FF3C82}"/>
              </a:ext>
            </a:extLst>
          </p:cNvPr>
          <p:cNvSpPr txBox="1"/>
          <p:nvPr/>
        </p:nvSpPr>
        <p:spPr>
          <a:xfrm>
            <a:off x="2549236" y="62239"/>
            <a:ext cx="6326909" cy="338554"/>
          </a:xfrm>
          <a:prstGeom prst="rect">
            <a:avLst/>
          </a:prstGeom>
          <a:noFill/>
        </p:spPr>
        <p:txBody>
          <a:bodyPr wrap="square" rtlCol="0">
            <a:spAutoFit/>
          </a:bodyPr>
          <a:lstStyle/>
          <a:p>
            <a:r>
              <a:rPr lang="fr-FR" altLang="fr-FR" sz="1600" b="1" dirty="0">
                <a:latin typeface="Calibri" panose="020F0502020204030204" pitchFamily="34" charset="0"/>
              </a:rPr>
              <a:t>SR4-La </a:t>
            </a:r>
            <a:r>
              <a:rPr lang="fr-FR" altLang="fr-FR" sz="1600" b="1" dirty="0" err="1">
                <a:latin typeface="Calibri" panose="020F0502020204030204" pitchFamily="34" charset="0"/>
              </a:rPr>
              <a:t>Pléïade</a:t>
            </a:r>
            <a:endParaRPr lang="fr-FR" sz="1600" dirty="0"/>
          </a:p>
        </p:txBody>
      </p:sp>
    </p:spTree>
    <p:extLst>
      <p:ext uri="{BB962C8B-B14F-4D97-AF65-F5344CB8AC3E}">
        <p14:creationId xmlns:p14="http://schemas.microsoft.com/office/powerpoint/2010/main" val="354603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 1" descr="P1080367 (Copier)"/>
          <p:cNvPicPr>
            <a:picLocks noGrp="1" noChangeAspect="1"/>
          </p:cNvPicPr>
          <p:nvPr isPhoto="1"/>
        </p:nvPicPr>
        <p:blipFill>
          <a:blip r:embed="rId2"/>
          <a:srcRect/>
          <a:stretch>
            <a:fillRect/>
          </a:stretch>
        </p:blipFill>
        <p:spPr bwMode="auto">
          <a:xfrm>
            <a:off x="2541588" y="1319213"/>
            <a:ext cx="7231062" cy="5422900"/>
          </a:xfrm>
          <a:prstGeom prst="rect">
            <a:avLst/>
          </a:prstGeom>
          <a:noFill/>
          <a:ln w="9525">
            <a:noFill/>
            <a:miter lim="800000"/>
            <a:headEnd/>
            <a:tailEnd/>
          </a:ln>
        </p:spPr>
      </p:pic>
      <p:sp>
        <p:nvSpPr>
          <p:cNvPr id="26626" name="Rectangle 2"/>
          <p:cNvSpPr>
            <a:spLocks noChangeArrowheads="1"/>
          </p:cNvSpPr>
          <p:nvPr/>
        </p:nvSpPr>
        <p:spPr bwMode="auto">
          <a:xfrm>
            <a:off x="2695575" y="252413"/>
            <a:ext cx="6923088" cy="83185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Coordonnées GPS : N 19°00’ 8.6’’ W 72°00’43.1’’</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C02541">
            <a:extLst>
              <a:ext uri="{FF2B5EF4-FFF2-40B4-BE49-F238E27FC236}">
                <a16:creationId xmlns:a16="http://schemas.microsoft.com/office/drawing/2014/main" id="{57D95781-A05D-6D95-7421-0649A1FE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620714"/>
            <a:ext cx="43751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E530DA20-1E30-2B89-B9DD-90E0FA2F1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636839"/>
            <a:ext cx="3302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a:extLst>
              <a:ext uri="{FF2B5EF4-FFF2-40B4-BE49-F238E27FC236}">
                <a16:creationId xmlns:a16="http://schemas.microsoft.com/office/drawing/2014/main" id="{580798BC-5291-7730-A78B-0E0974C0BD98}"/>
              </a:ext>
            </a:extLst>
          </p:cNvPr>
          <p:cNvSpPr>
            <a:spLocks noChangeArrowheads="1"/>
          </p:cNvSpPr>
          <p:nvPr/>
        </p:nvSpPr>
        <p:spPr bwMode="auto">
          <a:xfrm>
            <a:off x="7778751" y="3609975"/>
            <a:ext cx="288925" cy="1511300"/>
          </a:xfrm>
          <a:prstGeom prst="rect">
            <a:avLst/>
          </a:prstGeom>
          <a:solidFill>
            <a:schemeClr val="accent1">
              <a:alpha val="4392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3077" name="Rectangle 5">
            <a:extLst>
              <a:ext uri="{FF2B5EF4-FFF2-40B4-BE49-F238E27FC236}">
                <a16:creationId xmlns:a16="http://schemas.microsoft.com/office/drawing/2014/main" id="{8E627BD5-8E6F-8A2D-EF33-17C3336D7556}"/>
              </a:ext>
            </a:extLst>
          </p:cNvPr>
          <p:cNvSpPr>
            <a:spLocks noChangeArrowheads="1"/>
          </p:cNvSpPr>
          <p:nvPr/>
        </p:nvSpPr>
        <p:spPr bwMode="auto">
          <a:xfrm>
            <a:off x="3287714" y="4005263"/>
            <a:ext cx="142875" cy="360362"/>
          </a:xfrm>
          <a:prstGeom prst="rect">
            <a:avLst/>
          </a:prstGeom>
          <a:solidFill>
            <a:schemeClr val="accent1">
              <a:alpha val="4392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3078" name="Text Box 6">
            <a:extLst>
              <a:ext uri="{FF2B5EF4-FFF2-40B4-BE49-F238E27FC236}">
                <a16:creationId xmlns:a16="http://schemas.microsoft.com/office/drawing/2014/main" id="{6034F314-853D-3B50-4EAA-7BF97CDBF10D}"/>
              </a:ext>
            </a:extLst>
          </p:cNvPr>
          <p:cNvSpPr txBox="1">
            <a:spLocks noChangeArrowheads="1"/>
          </p:cNvSpPr>
          <p:nvPr/>
        </p:nvSpPr>
        <p:spPr bwMode="auto">
          <a:xfrm>
            <a:off x="1106425" y="908051"/>
            <a:ext cx="48467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fr-FR" altLang="fr-FR" sz="1600" dirty="0">
                <a:latin typeface="Calibri" panose="020F0502020204030204" pitchFamily="34" charset="0"/>
              </a:rPr>
              <a:t>Emplacement prévu pour le seuil </a:t>
            </a:r>
            <a:r>
              <a:rPr lang="fr-FR" altLang="fr-FR" sz="1600" b="1" dirty="0">
                <a:latin typeface="Calibri" panose="020F0502020204030204" pitchFamily="34" charset="0"/>
              </a:rPr>
              <a:t>SR4-La </a:t>
            </a:r>
            <a:r>
              <a:rPr lang="fr-FR" altLang="fr-FR" sz="1600" b="1" dirty="0" err="1">
                <a:latin typeface="Calibri" panose="020F0502020204030204" pitchFamily="34" charset="0"/>
              </a:rPr>
              <a:t>Pléïade</a:t>
            </a:r>
            <a:r>
              <a:rPr lang="fr-FR" altLang="fr-FR" sz="1600" dirty="0">
                <a:latin typeface="Calibri" panose="020F0502020204030204" pitchFamily="34" charset="0"/>
              </a:rPr>
              <a:t> sur le  terrain de l’école La </a:t>
            </a:r>
            <a:r>
              <a:rPr lang="fr-FR" altLang="fr-FR" sz="1600" dirty="0" err="1">
                <a:latin typeface="Calibri" panose="020F0502020204030204" pitchFamily="34" charset="0"/>
              </a:rPr>
              <a:t>Pléïade</a:t>
            </a:r>
            <a:endParaRPr lang="fr-FR" altLang="fr-FR" sz="1600" dirty="0">
              <a:latin typeface="Calibri" panose="020F0502020204030204" pitchFamily="34" charset="0"/>
            </a:endParaRPr>
          </a:p>
          <a:p>
            <a:pPr eaLnBrk="1" hangingPunct="1">
              <a:spcBef>
                <a:spcPct val="50000"/>
              </a:spcBef>
              <a:buFontTx/>
              <a:buNone/>
            </a:pPr>
            <a:r>
              <a:rPr lang="fr-FR" altLang="fr-FR" sz="1600" dirty="0">
                <a:latin typeface="Calibri" panose="020F0502020204030204" pitchFamily="34" charset="0"/>
              </a:rPr>
              <a:t>N 18° 56’26.46’’  W 71°59’45.11’’</a:t>
            </a:r>
          </a:p>
        </p:txBody>
      </p:sp>
      <p:cxnSp>
        <p:nvCxnSpPr>
          <p:cNvPr id="3" name="Connecteur droit avec flèche 2">
            <a:extLst>
              <a:ext uri="{FF2B5EF4-FFF2-40B4-BE49-F238E27FC236}">
                <a16:creationId xmlns:a16="http://schemas.microsoft.com/office/drawing/2014/main" id="{1705A4C3-5A7B-0639-EBCF-4F35B526F725}"/>
              </a:ext>
            </a:extLst>
          </p:cNvPr>
          <p:cNvCxnSpPr/>
          <p:nvPr/>
        </p:nvCxnSpPr>
        <p:spPr>
          <a:xfrm>
            <a:off x="6527801" y="4221163"/>
            <a:ext cx="792163" cy="14446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416E8192-0850-65C0-F24F-F9DFF2CB761D}"/>
              </a:ext>
            </a:extLst>
          </p:cNvPr>
          <p:cNvCxnSpPr/>
          <p:nvPr/>
        </p:nvCxnSpPr>
        <p:spPr>
          <a:xfrm>
            <a:off x="8472488" y="4405313"/>
            <a:ext cx="863600" cy="2476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3EF4353-A5BC-E3E9-0D94-22BF58E4F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4789"/>
            <a:ext cx="7315200"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3">
            <a:extLst>
              <a:ext uri="{FF2B5EF4-FFF2-40B4-BE49-F238E27FC236}">
                <a16:creationId xmlns:a16="http://schemas.microsoft.com/office/drawing/2014/main" id="{8422673E-0E9B-1304-DD90-3A45646F8AA9}"/>
              </a:ext>
            </a:extLst>
          </p:cNvPr>
          <p:cNvSpPr txBox="1">
            <a:spLocks noChangeArrowheads="1"/>
          </p:cNvSpPr>
          <p:nvPr/>
        </p:nvSpPr>
        <p:spPr bwMode="auto">
          <a:xfrm>
            <a:off x="2438400" y="204789"/>
            <a:ext cx="33845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400">
                <a:latin typeface="Calibri" panose="020F0502020204030204" pitchFamily="34" charset="0"/>
              </a:rPr>
              <a:t>La ravine La Pléïade est un affluent de  la Ravine Ananas, qui débouche dans le Lac de Péligre</a:t>
            </a:r>
          </a:p>
        </p:txBody>
      </p:sp>
      <p:sp>
        <p:nvSpPr>
          <p:cNvPr id="4100" name="Text Box 4">
            <a:extLst>
              <a:ext uri="{FF2B5EF4-FFF2-40B4-BE49-F238E27FC236}">
                <a16:creationId xmlns:a16="http://schemas.microsoft.com/office/drawing/2014/main" id="{EC6D3D1C-B4FA-985A-6818-666E3E3F9991}"/>
              </a:ext>
            </a:extLst>
          </p:cNvPr>
          <p:cNvSpPr txBox="1">
            <a:spLocks noChangeArrowheads="1"/>
          </p:cNvSpPr>
          <p:nvPr/>
        </p:nvSpPr>
        <p:spPr bwMode="auto">
          <a:xfrm>
            <a:off x="3503614" y="6583364"/>
            <a:ext cx="1152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fr-FR" altLang="fr-FR" sz="1200"/>
              <a:t>Février 2006</a:t>
            </a:r>
          </a:p>
        </p:txBody>
      </p:sp>
      <p:sp>
        <p:nvSpPr>
          <p:cNvPr id="4101" name="Line 5">
            <a:extLst>
              <a:ext uri="{FF2B5EF4-FFF2-40B4-BE49-F238E27FC236}">
                <a16:creationId xmlns:a16="http://schemas.microsoft.com/office/drawing/2014/main" id="{B6C964A3-CC7D-213F-31A9-25001BE7B4DA}"/>
              </a:ext>
            </a:extLst>
          </p:cNvPr>
          <p:cNvSpPr>
            <a:spLocks noChangeShapeType="1"/>
          </p:cNvSpPr>
          <p:nvPr/>
        </p:nvSpPr>
        <p:spPr bwMode="auto">
          <a:xfrm>
            <a:off x="5591176" y="1341439"/>
            <a:ext cx="142875" cy="503237"/>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2" name="Line 6">
            <a:extLst>
              <a:ext uri="{FF2B5EF4-FFF2-40B4-BE49-F238E27FC236}">
                <a16:creationId xmlns:a16="http://schemas.microsoft.com/office/drawing/2014/main" id="{010505FB-52CC-AD04-12A4-A31391246DC5}"/>
              </a:ext>
            </a:extLst>
          </p:cNvPr>
          <p:cNvSpPr>
            <a:spLocks noChangeShapeType="1"/>
          </p:cNvSpPr>
          <p:nvPr/>
        </p:nvSpPr>
        <p:spPr bwMode="auto">
          <a:xfrm>
            <a:off x="5951538" y="2420938"/>
            <a:ext cx="144462" cy="360362"/>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3" descr="47- Lac de Péligre">
            <a:extLst>
              <a:ext uri="{FF2B5EF4-FFF2-40B4-BE49-F238E27FC236}">
                <a16:creationId xmlns:a16="http://schemas.microsoft.com/office/drawing/2014/main" id="{32925F97-EF17-0783-CAA4-C2C9128AE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412876"/>
            <a:ext cx="72009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ZoneTexte 4">
            <a:extLst>
              <a:ext uri="{FF2B5EF4-FFF2-40B4-BE49-F238E27FC236}">
                <a16:creationId xmlns:a16="http://schemas.microsoft.com/office/drawing/2014/main" id="{D581180D-1382-0555-687A-2C87ED97802F}"/>
              </a:ext>
            </a:extLst>
          </p:cNvPr>
          <p:cNvSpPr txBox="1">
            <a:spLocks noChangeArrowheads="1"/>
          </p:cNvSpPr>
          <p:nvPr/>
        </p:nvSpPr>
        <p:spPr bwMode="auto">
          <a:xfrm>
            <a:off x="3071814" y="692151"/>
            <a:ext cx="6192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a:latin typeface="Calibri" panose="020F0502020204030204" pitchFamily="34" charset="0"/>
              </a:rPr>
              <a:t>Embouchure de la ravine Ananas (Dlo Cange) dans le lac de Péligre</a:t>
            </a:r>
          </a:p>
        </p:txBody>
      </p:sp>
      <p:sp>
        <p:nvSpPr>
          <p:cNvPr id="5124" name="Line 5">
            <a:extLst>
              <a:ext uri="{FF2B5EF4-FFF2-40B4-BE49-F238E27FC236}">
                <a16:creationId xmlns:a16="http://schemas.microsoft.com/office/drawing/2014/main" id="{4E00385C-0E95-1D76-A343-3742E5D4F60A}"/>
              </a:ext>
            </a:extLst>
          </p:cNvPr>
          <p:cNvSpPr>
            <a:spLocks noChangeShapeType="1"/>
          </p:cNvSpPr>
          <p:nvPr/>
        </p:nvSpPr>
        <p:spPr bwMode="auto">
          <a:xfrm flipV="1">
            <a:off x="6240463" y="5445125"/>
            <a:ext cx="430212" cy="71438"/>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5" name="Line 5">
            <a:extLst>
              <a:ext uri="{FF2B5EF4-FFF2-40B4-BE49-F238E27FC236}">
                <a16:creationId xmlns:a16="http://schemas.microsoft.com/office/drawing/2014/main" id="{9C6198F2-3776-123B-DDDF-4E6D58027BA5}"/>
              </a:ext>
            </a:extLst>
          </p:cNvPr>
          <p:cNvSpPr>
            <a:spLocks noChangeShapeType="1"/>
          </p:cNvSpPr>
          <p:nvPr/>
        </p:nvSpPr>
        <p:spPr bwMode="auto">
          <a:xfrm>
            <a:off x="4511676" y="5373688"/>
            <a:ext cx="504825" cy="63500"/>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1" descr="VUE ISOMETRIQUE LAPLEIADE S 4">
            <a:extLst>
              <a:ext uri="{FF2B5EF4-FFF2-40B4-BE49-F238E27FC236}">
                <a16:creationId xmlns:a16="http://schemas.microsoft.com/office/drawing/2014/main" id="{237304B6-5770-56DE-8057-F7DF0FF66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1557339"/>
            <a:ext cx="72390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0A039938-BEB7-7F0D-D9E8-81F4D59C306C}"/>
              </a:ext>
            </a:extLst>
          </p:cNvPr>
          <p:cNvSpPr>
            <a:spLocks noChangeArrowheads="1"/>
          </p:cNvSpPr>
          <p:nvPr/>
        </p:nvSpPr>
        <p:spPr bwMode="auto">
          <a:xfrm>
            <a:off x="2690814" y="549275"/>
            <a:ext cx="69230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PROJET DU SEUIL RADIER TRAPEZOIDAL AVEC 2 CONTREFORTS</a:t>
            </a:r>
          </a:p>
          <a:p>
            <a:pPr algn="ctr" eaLnBrk="1" hangingPunct="1">
              <a:spcBef>
                <a:spcPct val="0"/>
              </a:spcBef>
              <a:buFontTx/>
              <a:buNone/>
            </a:pPr>
            <a:r>
              <a:rPr lang="fr-FR" altLang="fr-FR" sz="1600" b="1" dirty="0">
                <a:latin typeface="Calibri" panose="020F0502020204030204" pitchFamily="34" charset="0"/>
              </a:rPr>
              <a:t> SR4-La </a:t>
            </a:r>
            <a:r>
              <a:rPr lang="fr-FR" altLang="fr-FR" sz="1600" b="1" dirty="0" err="1">
                <a:latin typeface="Calibri" panose="020F0502020204030204" pitchFamily="34" charset="0"/>
              </a:rPr>
              <a:t>Pléïade</a:t>
            </a:r>
            <a:endParaRPr lang="fr-FR" altLang="fr-FR" sz="1600" b="1"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Ecole La </a:t>
            </a:r>
            <a:r>
              <a:rPr lang="fr-FR" altLang="fr-FR" sz="1600" dirty="0" err="1">
                <a:latin typeface="Calibri" panose="020F0502020204030204" pitchFamily="34" charset="0"/>
              </a:rPr>
              <a:t>Pléïade</a:t>
            </a:r>
            <a:r>
              <a:rPr lang="fr-FR" altLang="fr-FR" sz="1600" dirty="0">
                <a:latin typeface="Calibri" panose="020F0502020204030204" pitchFamily="34" charset="0"/>
              </a:rPr>
              <a:t> à Cange–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24">
            <a:extLst>
              <a:ext uri="{FF2B5EF4-FFF2-40B4-BE49-F238E27FC236}">
                <a16:creationId xmlns:a16="http://schemas.microsoft.com/office/drawing/2014/main" id="{FEB0F33E-17F1-D41D-9546-CE621B5A7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96" t="18707" r="14867" b="18707"/>
          <a:stretch>
            <a:fillRect/>
          </a:stretch>
        </p:blipFill>
        <p:spPr bwMode="auto">
          <a:xfrm>
            <a:off x="2274889" y="1557339"/>
            <a:ext cx="76422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6514C25D-7341-9335-931A-FCC1F8CB6E65}"/>
              </a:ext>
            </a:extLst>
          </p:cNvPr>
          <p:cNvSpPr>
            <a:spLocks noChangeArrowheads="1"/>
          </p:cNvSpPr>
          <p:nvPr/>
        </p:nvSpPr>
        <p:spPr bwMode="auto">
          <a:xfrm>
            <a:off x="1981200" y="620713"/>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a:latin typeface="Calibri" panose="020F0502020204030204" pitchFamily="34" charset="0"/>
              </a:rPr>
              <a:t>SEUIL RADIER TRAPEZOIDAL AVEC 2 CONTREFORTS</a:t>
            </a:r>
          </a:p>
          <a:p>
            <a:pPr algn="ctr" eaLnBrk="1" hangingPunct="1">
              <a:spcBef>
                <a:spcPct val="0"/>
              </a:spcBef>
              <a:buFontTx/>
              <a:buNone/>
            </a:pPr>
            <a:r>
              <a:rPr lang="fr-FR" altLang="fr-FR" sz="1600">
                <a:latin typeface="Calibri" panose="020F0502020204030204" pitchFamily="34" charset="0"/>
              </a:rPr>
              <a:t>PLAN TYPE : VUE EN PLAN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25">
            <a:extLst>
              <a:ext uri="{FF2B5EF4-FFF2-40B4-BE49-F238E27FC236}">
                <a16:creationId xmlns:a16="http://schemas.microsoft.com/office/drawing/2014/main" id="{20BDAA36-2AF3-F539-D65F-22EAC1E4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9" t="13409" r="1524" b="32782"/>
          <a:stretch>
            <a:fillRect/>
          </a:stretch>
        </p:blipFill>
        <p:spPr bwMode="auto">
          <a:xfrm>
            <a:off x="1714500" y="2133601"/>
            <a:ext cx="8763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7C455296-BCD5-D455-E0AC-34EC04C5C518}"/>
              </a:ext>
            </a:extLst>
          </p:cNvPr>
          <p:cNvSpPr>
            <a:spLocks noChangeArrowheads="1"/>
          </p:cNvSpPr>
          <p:nvPr/>
        </p:nvSpPr>
        <p:spPr bwMode="auto">
          <a:xfrm>
            <a:off x="1981200" y="620713"/>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a:latin typeface="Calibri" panose="020F0502020204030204" pitchFamily="34" charset="0"/>
              </a:rPr>
              <a:t>SEUIL RADIER TRAPEZOIDAL AVEC 2 CONTREFORTS</a:t>
            </a:r>
          </a:p>
          <a:p>
            <a:pPr algn="ctr" eaLnBrk="1" hangingPunct="1">
              <a:spcBef>
                <a:spcPct val="0"/>
              </a:spcBef>
              <a:buFontTx/>
              <a:buNone/>
            </a:pPr>
            <a:r>
              <a:rPr lang="fr-FR" altLang="fr-FR" sz="1600">
                <a:latin typeface="Calibri" panose="020F0502020204030204" pitchFamily="34" charset="0"/>
              </a:rPr>
              <a:t>PLAN TYPE : COUPE (C)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a:extLst>
              <a:ext uri="{FF2B5EF4-FFF2-40B4-BE49-F238E27FC236}">
                <a16:creationId xmlns:a16="http://schemas.microsoft.com/office/drawing/2014/main" id="{A8195FFA-D18E-1044-2FFB-EC0D9CC4551C}"/>
              </a:ext>
            </a:extLst>
          </p:cNvPr>
          <p:cNvSpPr>
            <a:spLocks noGrp="1" noChangeArrowheads="1"/>
          </p:cNvSpPr>
          <p:nvPr>
            <p:ph type="title"/>
          </p:nvPr>
        </p:nvSpPr>
        <p:spPr/>
        <p:txBody>
          <a:bodyPr/>
          <a:lstStyle/>
          <a:p>
            <a:pPr eaLnBrk="1" hangingPunct="1"/>
            <a:endParaRPr lang="fr-FR" altLang="fr-FR"/>
          </a:p>
        </p:txBody>
      </p:sp>
      <p:sp>
        <p:nvSpPr>
          <p:cNvPr id="9219" name="Rectangle 3" descr="P1080378">
            <a:extLst>
              <a:ext uri="{FF2B5EF4-FFF2-40B4-BE49-F238E27FC236}">
                <a16:creationId xmlns:a16="http://schemas.microsoft.com/office/drawing/2014/main" id="{74E9DD7B-9C9B-C8B8-3347-7A0241186D15}"/>
              </a:ext>
            </a:extLst>
          </p:cNvPr>
          <p:cNvSpPr>
            <a:spLocks noGrp="1" noChangeAspect="1" noChangeArrowheads="1"/>
          </p:cNvSpPr>
          <p:nvPr isPhoto="1"/>
        </p:nvSpPr>
        <p:spPr bwMode="auto">
          <a:xfrm>
            <a:off x="5591176" y="2276476"/>
            <a:ext cx="4932363" cy="3700463"/>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9220" name="ZoneTexte 3">
            <a:extLst>
              <a:ext uri="{FF2B5EF4-FFF2-40B4-BE49-F238E27FC236}">
                <a16:creationId xmlns:a16="http://schemas.microsoft.com/office/drawing/2014/main" id="{A5551375-9DFE-42F4-3EED-6AC4F55A4256}"/>
              </a:ext>
            </a:extLst>
          </p:cNvPr>
          <p:cNvSpPr txBox="1">
            <a:spLocks noChangeArrowheads="1"/>
          </p:cNvSpPr>
          <p:nvPr/>
        </p:nvSpPr>
        <p:spPr bwMode="auto">
          <a:xfrm>
            <a:off x="1808163" y="2636838"/>
            <a:ext cx="38020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1600">
                <a:latin typeface="Calibri" panose="020F0502020204030204" pitchFamily="34" charset="0"/>
              </a:rPr>
              <a:t>Début de construction : 3 novembre 2015</a:t>
            </a:r>
          </a:p>
          <a:p>
            <a:pPr eaLnBrk="1" hangingPunct="1">
              <a:spcBef>
                <a:spcPct val="0"/>
              </a:spcBef>
              <a:buFontTx/>
              <a:buNone/>
            </a:pPr>
            <a:r>
              <a:rPr lang="fr-FR" altLang="fr-FR" sz="1600">
                <a:latin typeface="Calibri" panose="020F0502020204030204" pitchFamily="34" charset="0"/>
              </a:rPr>
              <a:t>Fin de construction :     19 novembre 2015</a:t>
            </a: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r>
              <a:rPr lang="fr-FR" altLang="fr-FR" sz="1600">
                <a:latin typeface="Calibri" panose="020F0502020204030204" pitchFamily="34" charset="0"/>
              </a:rPr>
              <a:t>Chef de chantier :</a:t>
            </a:r>
          </a:p>
          <a:p>
            <a:pPr eaLnBrk="1" hangingPunct="1">
              <a:spcBef>
                <a:spcPct val="0"/>
              </a:spcBef>
              <a:buFontTx/>
              <a:buNone/>
            </a:pPr>
            <a:r>
              <a:rPr lang="fr-FR" altLang="fr-FR" sz="1600">
                <a:latin typeface="Calibri" panose="020F0502020204030204" pitchFamily="34" charset="0"/>
              </a:rPr>
              <a:t>Boss Wilnick Luzince</a:t>
            </a: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endParaRPr lang="fr-FR" altLang="fr-FR" sz="1600">
              <a:latin typeface="Calibri" panose="020F0502020204030204" pitchFamily="34" charset="0"/>
            </a:endParaRPr>
          </a:p>
          <a:p>
            <a:pPr eaLnBrk="1" hangingPunct="1">
              <a:spcBef>
                <a:spcPct val="0"/>
              </a:spcBef>
              <a:buFontTx/>
              <a:buNone/>
            </a:pPr>
            <a:r>
              <a:rPr lang="fr-FR" altLang="fr-FR" sz="1600">
                <a:latin typeface="Calibri" panose="020F0502020204030204" pitchFamily="34" charset="0"/>
              </a:rPr>
              <a:t>2 firmes participantes : </a:t>
            </a:r>
          </a:p>
          <a:p>
            <a:pPr eaLnBrk="1" hangingPunct="1">
              <a:spcBef>
                <a:spcPct val="0"/>
              </a:spcBef>
              <a:buFontTx/>
              <a:buNone/>
            </a:pPr>
            <a:r>
              <a:rPr lang="fr-FR" altLang="fr-FR" sz="1600">
                <a:latin typeface="Calibri" panose="020F0502020204030204" pitchFamily="34" charset="0"/>
              </a:rPr>
              <a:t>ETGEC </a:t>
            </a:r>
          </a:p>
          <a:p>
            <a:pPr eaLnBrk="1" hangingPunct="1">
              <a:spcBef>
                <a:spcPct val="0"/>
              </a:spcBef>
              <a:buFontTx/>
              <a:buNone/>
            </a:pPr>
            <a:r>
              <a:rPr lang="fr-FR" altLang="fr-FR" sz="1600">
                <a:latin typeface="Calibri" panose="020F0502020204030204" pitchFamily="34" charset="0"/>
              </a:rPr>
              <a:t>Valcin Construction</a:t>
            </a:r>
          </a:p>
        </p:txBody>
      </p:sp>
      <p:sp>
        <p:nvSpPr>
          <p:cNvPr id="9221" name="Rectangle 2">
            <a:extLst>
              <a:ext uri="{FF2B5EF4-FFF2-40B4-BE49-F238E27FC236}">
                <a16:creationId xmlns:a16="http://schemas.microsoft.com/office/drawing/2014/main" id="{3271C851-DDF7-BB43-3F05-C03883375ABF}"/>
              </a:ext>
            </a:extLst>
          </p:cNvPr>
          <p:cNvSpPr>
            <a:spLocks noChangeArrowheads="1"/>
          </p:cNvSpPr>
          <p:nvPr/>
        </p:nvSpPr>
        <p:spPr bwMode="auto">
          <a:xfrm>
            <a:off x="3359150" y="333376"/>
            <a:ext cx="69230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radier SR4-La </a:t>
            </a:r>
            <a:r>
              <a:rPr lang="fr-FR" altLang="fr-FR" sz="1600" dirty="0" err="1">
                <a:latin typeface="Calibri" panose="020F0502020204030204" pitchFamily="34" charset="0"/>
              </a:rPr>
              <a:t>Pléïade</a:t>
            </a:r>
            <a:endParaRPr lang="fr-FR" altLang="fr-FR" sz="1600" dirty="0">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Ecole La </a:t>
            </a:r>
            <a:r>
              <a:rPr lang="fr-FR" altLang="fr-FR" sz="1600" dirty="0" err="1">
                <a:latin typeface="Calibri" panose="020F0502020204030204" pitchFamily="34" charset="0"/>
              </a:rPr>
              <a:t>Pléïade</a:t>
            </a:r>
            <a:r>
              <a:rPr lang="fr-FR" altLang="fr-FR" sz="1600" dirty="0">
                <a:latin typeface="Calibri" panose="020F0502020204030204" pitchFamily="34" charset="0"/>
              </a:rPr>
              <a:t> à Cange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
        <p:nvSpPr>
          <p:cNvPr id="2" name="ZoneTexte 1">
            <a:extLst>
              <a:ext uri="{FF2B5EF4-FFF2-40B4-BE49-F238E27FC236}">
                <a16:creationId xmlns:a16="http://schemas.microsoft.com/office/drawing/2014/main" id="{C26357BB-AB52-397F-6A2D-EB7428D0B14D}"/>
              </a:ext>
            </a:extLst>
          </p:cNvPr>
          <p:cNvSpPr txBox="1"/>
          <p:nvPr/>
        </p:nvSpPr>
        <p:spPr>
          <a:xfrm>
            <a:off x="8517446" y="5607607"/>
            <a:ext cx="1764792" cy="369332"/>
          </a:xfrm>
          <a:prstGeom prst="rect">
            <a:avLst/>
          </a:prstGeom>
          <a:noFill/>
        </p:spPr>
        <p:txBody>
          <a:bodyPr wrap="square" rtlCol="0">
            <a:spAutoFit/>
          </a:bodyPr>
          <a:lstStyle/>
          <a:p>
            <a:r>
              <a:rPr lang="fr-FR" altLang="fr-FR" sz="1800" b="1" dirty="0">
                <a:solidFill>
                  <a:schemeClr val="bg1"/>
                </a:solidFill>
                <a:latin typeface="Calibri" panose="020F0502020204030204" pitchFamily="34" charset="0"/>
              </a:rPr>
              <a:t>SR4-La </a:t>
            </a:r>
            <a:r>
              <a:rPr lang="fr-FR" altLang="fr-FR" sz="1800" b="1" dirty="0" err="1">
                <a:solidFill>
                  <a:schemeClr val="bg1"/>
                </a:solidFill>
                <a:latin typeface="Calibri" panose="020F0502020204030204" pitchFamily="34" charset="0"/>
              </a:rPr>
              <a:t>Pléïade</a:t>
            </a:r>
            <a:endParaRPr lang="fr-FR" b="1"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a:extLst>
              <a:ext uri="{FF2B5EF4-FFF2-40B4-BE49-F238E27FC236}">
                <a16:creationId xmlns:a16="http://schemas.microsoft.com/office/drawing/2014/main" id="{B2E414F4-CE5E-29B6-2A8B-EB21536D70C0}"/>
              </a:ext>
            </a:extLst>
          </p:cNvPr>
          <p:cNvSpPr>
            <a:spLocks noGrp="1" noChangeArrowheads="1"/>
          </p:cNvSpPr>
          <p:nvPr>
            <p:ph type="title"/>
          </p:nvPr>
        </p:nvSpPr>
        <p:spPr/>
        <p:txBody>
          <a:bodyPr/>
          <a:lstStyle/>
          <a:p>
            <a:pPr eaLnBrk="1" hangingPunct="1"/>
            <a:endParaRPr lang="fr-FR" altLang="fr-FR"/>
          </a:p>
        </p:txBody>
      </p:sp>
      <p:sp>
        <p:nvSpPr>
          <p:cNvPr id="11267" name="Rectangle 2">
            <a:extLst>
              <a:ext uri="{FF2B5EF4-FFF2-40B4-BE49-F238E27FC236}">
                <a16:creationId xmlns:a16="http://schemas.microsoft.com/office/drawing/2014/main" id="{35881F14-2089-F1F1-5F3F-EF27FA6120D9}"/>
              </a:ext>
            </a:extLst>
          </p:cNvPr>
          <p:cNvSpPr>
            <a:spLocks noChangeArrowheads="1"/>
          </p:cNvSpPr>
          <p:nvPr/>
        </p:nvSpPr>
        <p:spPr bwMode="auto">
          <a:xfrm>
            <a:off x="2935289" y="333376"/>
            <a:ext cx="6923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1600" dirty="0">
                <a:latin typeface="Calibri" panose="020F0502020204030204" pitchFamily="34" charset="0"/>
              </a:rPr>
              <a:t>SEUIL RADIER TRAPEZOIDAL AVEC 2 CONTREFORTS</a:t>
            </a:r>
          </a:p>
          <a:p>
            <a:pPr algn="ctr" eaLnBrk="1" hangingPunct="1">
              <a:spcBef>
                <a:spcPct val="0"/>
              </a:spcBef>
              <a:buFontTx/>
              <a:buNone/>
            </a:pPr>
            <a:r>
              <a:rPr lang="fr-FR" altLang="fr-FR" sz="1600" b="1" dirty="0">
                <a:latin typeface="Calibri" panose="020F0502020204030204" pitchFamily="34" charset="0"/>
              </a:rPr>
              <a:t> SR4-La </a:t>
            </a:r>
            <a:r>
              <a:rPr lang="fr-FR" altLang="fr-FR" sz="1600" b="1" dirty="0" err="1">
                <a:latin typeface="Calibri" panose="020F0502020204030204" pitchFamily="34" charset="0"/>
              </a:rPr>
              <a:t>Pléïade</a:t>
            </a:r>
            <a:endParaRPr lang="fr-FR" altLang="fr-FR" sz="1600" b="1" dirty="0">
              <a:solidFill>
                <a:srgbClr val="FF0000"/>
              </a:solidFill>
              <a:latin typeface="Calibri" panose="020F0502020204030204" pitchFamily="34" charset="0"/>
            </a:endParaRPr>
          </a:p>
          <a:p>
            <a:pPr algn="ctr" eaLnBrk="1" hangingPunct="1">
              <a:spcBef>
                <a:spcPct val="0"/>
              </a:spcBef>
              <a:buFontTx/>
              <a:buNone/>
            </a:pPr>
            <a:r>
              <a:rPr lang="fr-FR" altLang="fr-FR" sz="1600" dirty="0">
                <a:latin typeface="Calibri" panose="020F0502020204030204" pitchFamily="34" charset="0"/>
              </a:rPr>
              <a:t>Ecole La </a:t>
            </a:r>
            <a:r>
              <a:rPr lang="fr-FR" altLang="fr-FR" sz="1600" dirty="0" err="1">
                <a:latin typeface="Calibri" panose="020F0502020204030204" pitchFamily="34" charset="0"/>
              </a:rPr>
              <a:t>Pléïade</a:t>
            </a:r>
            <a:r>
              <a:rPr lang="fr-FR" altLang="fr-FR" sz="1600" dirty="0">
                <a:latin typeface="Calibri" panose="020F0502020204030204" pitchFamily="34" charset="0"/>
              </a:rPr>
              <a:t> à Cange  – Commune de Thomonde 1</a:t>
            </a:r>
            <a:r>
              <a:rPr lang="fr-FR" altLang="fr-FR" sz="1600" baseline="30000" dirty="0">
                <a:latin typeface="Calibri" panose="020F0502020204030204" pitchFamily="34" charset="0"/>
              </a:rPr>
              <a:t>ère</a:t>
            </a:r>
            <a:r>
              <a:rPr lang="fr-FR" altLang="fr-FR" sz="1600" dirty="0">
                <a:latin typeface="Calibri" panose="020F0502020204030204" pitchFamily="34" charset="0"/>
              </a:rPr>
              <a:t> section  Cabral</a:t>
            </a:r>
          </a:p>
        </p:txBody>
      </p:sp>
      <p:sp>
        <p:nvSpPr>
          <p:cNvPr id="11268" name="Rectangle 3" descr="SR4 (3)">
            <a:extLst>
              <a:ext uri="{FF2B5EF4-FFF2-40B4-BE49-F238E27FC236}">
                <a16:creationId xmlns:a16="http://schemas.microsoft.com/office/drawing/2014/main" id="{AD414282-C0AA-17C1-DB52-41381D871467}"/>
              </a:ext>
            </a:extLst>
          </p:cNvPr>
          <p:cNvSpPr>
            <a:spLocks noGrp="1" noChangeAspect="1" noChangeArrowheads="1"/>
          </p:cNvSpPr>
          <p:nvPr isPhoto="1"/>
        </p:nvSpPr>
        <p:spPr bwMode="auto">
          <a:xfrm>
            <a:off x="2551113" y="1163638"/>
            <a:ext cx="7307262" cy="548005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fr-FR" altLang="fr-FR" sz="1800"/>
          </a:p>
        </p:txBody>
      </p:sp>
      <p:sp>
        <p:nvSpPr>
          <p:cNvPr id="2" name="ZoneTexte 1">
            <a:extLst>
              <a:ext uri="{FF2B5EF4-FFF2-40B4-BE49-F238E27FC236}">
                <a16:creationId xmlns:a16="http://schemas.microsoft.com/office/drawing/2014/main" id="{6568E5DF-E9D6-E4B6-45C3-3511E826DE01}"/>
              </a:ext>
            </a:extLst>
          </p:cNvPr>
          <p:cNvSpPr txBox="1"/>
          <p:nvPr/>
        </p:nvSpPr>
        <p:spPr>
          <a:xfrm>
            <a:off x="2551112" y="3244334"/>
            <a:ext cx="1764792" cy="369332"/>
          </a:xfrm>
          <a:prstGeom prst="rect">
            <a:avLst/>
          </a:prstGeom>
          <a:noFill/>
        </p:spPr>
        <p:txBody>
          <a:bodyPr wrap="square" rtlCol="0">
            <a:spAutoFit/>
          </a:bodyPr>
          <a:lstStyle/>
          <a:p>
            <a:r>
              <a:rPr lang="fr-FR" altLang="fr-FR" sz="1800" b="1" dirty="0">
                <a:solidFill>
                  <a:schemeClr val="bg1"/>
                </a:solidFill>
                <a:latin typeface="Calibri" panose="020F0502020204030204" pitchFamily="34" charset="0"/>
              </a:rPr>
              <a:t>SR4-La </a:t>
            </a:r>
            <a:r>
              <a:rPr lang="fr-FR" altLang="fr-FR" sz="1800" b="1" dirty="0" err="1">
                <a:solidFill>
                  <a:schemeClr val="bg1"/>
                </a:solidFill>
                <a:latin typeface="Calibri" panose="020F0502020204030204" pitchFamily="34" charset="0"/>
              </a:rPr>
              <a:t>Pléïade</a:t>
            </a:r>
            <a:endParaRPr lang="fr-FR" b="1"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1019175" y="2067832"/>
            <a:ext cx="10153650" cy="350837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SB5-Glacis</a:t>
            </a:r>
          </a:p>
          <a:p>
            <a:pPr algn="ctr"/>
            <a:r>
              <a:rPr lang="fr-FR" altLang="fr-FR" sz="2800" b="1" dirty="0">
                <a:latin typeface="Calibri" pitchFamily="34" charset="0"/>
              </a:rPr>
              <a:t>Terrain Odiel Antoine  </a:t>
            </a:r>
          </a:p>
          <a:p>
            <a:pPr algn="ctr"/>
            <a:endParaRPr lang="fr-FR" altLang="fr-FR" sz="2800" b="1" dirty="0">
              <a:latin typeface="Calibri" pitchFamily="34" charset="0"/>
            </a:endParaRPr>
          </a:p>
          <a:p>
            <a:pPr algn="ctr"/>
            <a:r>
              <a:rPr lang="fr-FR" altLang="fr-FR" sz="2800" b="1" dirty="0">
                <a:latin typeface="Calibri" pitchFamily="34" charset="0"/>
              </a:rPr>
              <a:t>Ravine Glacis</a:t>
            </a: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solidFill>
                  <a:srgbClr val="FF0000"/>
                </a:solidFill>
                <a:latin typeface="Calibri" pitchFamily="34" charset="0"/>
              </a:rPr>
              <a:t> </a:t>
            </a:r>
            <a:r>
              <a:rPr lang="fr-FR" altLang="fr-FR" sz="2800" b="1" dirty="0">
                <a:latin typeface="Calibri" pitchFamily="34" charset="0"/>
              </a:rPr>
              <a:t>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14338"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14339" name="il_fi" descr="http://www.haitilibre.com/images-a/g-6125.jpg"/>
          <p:cNvPicPr>
            <a:picLocks noChangeAspect="1" noChangeArrowheads="1"/>
          </p:cNvPicPr>
          <p:nvPr/>
        </p:nvPicPr>
        <p:blipFill>
          <a:blip r:embed="rId3" r:link="rId4"/>
          <a:srcRect/>
          <a:stretch>
            <a:fillRect/>
          </a:stretch>
        </p:blipFill>
        <p:spPr bwMode="auto">
          <a:xfrm>
            <a:off x="5232400" y="476250"/>
            <a:ext cx="1585913" cy="1181100"/>
          </a:xfrm>
          <a:prstGeom prst="rect">
            <a:avLst/>
          </a:prstGeom>
          <a:noFill/>
          <a:ln w="9525">
            <a:noFill/>
            <a:miter lim="800000"/>
            <a:headEnd/>
            <a:tailEnd/>
          </a:ln>
        </p:spPr>
      </p:pic>
      <p:pic>
        <p:nvPicPr>
          <p:cNvPr id="14340"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14341"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14342"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F9F6E3E5-9DCA-6839-256A-2ED7442F310A}"/>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A0DFBFF-5234-AA5A-5267-12B79279E0F3}"/>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2A9D14F6-1B55-545E-C6B2-94E7CF007076}"/>
              </a:ext>
            </a:extLst>
          </p:cNvPr>
          <p:cNvGraphicFramePr>
            <a:graphicFrameLocks noGrp="1"/>
          </p:cNvGraphicFramePr>
          <p:nvPr>
            <p:extLst>
              <p:ext uri="{D42A27DB-BD31-4B8C-83A1-F6EECF244321}">
                <p14:modId xmlns:p14="http://schemas.microsoft.com/office/powerpoint/2010/main" val="11151987"/>
              </p:ext>
            </p:extLst>
          </p:nvPr>
        </p:nvGraphicFramePr>
        <p:xfrm>
          <a:off x="569190" y="409423"/>
          <a:ext cx="11207173" cy="6448577"/>
        </p:xfrm>
        <a:graphic>
          <a:graphicData uri="http://schemas.openxmlformats.org/drawingml/2006/table">
            <a:tbl>
              <a:tblPr firstRow="1" bandRow="1">
                <a:tableStyleId>{2D5ABB26-0587-4C30-8999-92F81FD0307C}</a:tableStyleId>
              </a:tblPr>
              <a:tblGrid>
                <a:gridCol w="2342518">
                  <a:extLst>
                    <a:ext uri="{9D8B030D-6E8A-4147-A177-3AD203B41FA5}">
                      <a16:colId xmlns:a16="http://schemas.microsoft.com/office/drawing/2014/main" val="20000"/>
                    </a:ext>
                  </a:extLst>
                </a:gridCol>
                <a:gridCol w="8864655">
                  <a:extLst>
                    <a:ext uri="{9D8B030D-6E8A-4147-A177-3AD203B41FA5}">
                      <a16:colId xmlns:a16="http://schemas.microsoft.com/office/drawing/2014/main" val="20001"/>
                    </a:ext>
                  </a:extLst>
                </a:gridCol>
              </a:tblGrid>
              <a:tr h="320423">
                <a:tc>
                  <a:txBody>
                    <a:bodyPr/>
                    <a:lstStyle/>
                    <a:p>
                      <a:pPr marL="67945" marR="565150">
                        <a:lnSpc>
                          <a:spcPts val="1260"/>
                        </a:lnSpc>
                      </a:pPr>
                      <a:r>
                        <a:rPr sz="1100" b="1" dirty="0">
                          <a:latin typeface="Arial"/>
                          <a:cs typeface="Arial"/>
                        </a:rPr>
                        <a:t>Dates</a:t>
                      </a:r>
                      <a:r>
                        <a:rPr sz="1100" b="1" spc="-30" dirty="0">
                          <a:latin typeface="Arial"/>
                          <a:cs typeface="Arial"/>
                        </a:rPr>
                        <a:t> </a:t>
                      </a:r>
                      <a:r>
                        <a:rPr sz="1100" b="1" spc="-25" dirty="0">
                          <a:latin typeface="Arial"/>
                          <a:cs typeface="Arial"/>
                        </a:rPr>
                        <a:t>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100" dirty="0">
                          <a:latin typeface="Arial"/>
                          <a:cs typeface="Arial"/>
                        </a:rPr>
                        <a:t>13</a:t>
                      </a:r>
                      <a:r>
                        <a:rPr sz="1100" spc="-10" dirty="0">
                          <a:latin typeface="Arial"/>
                          <a:cs typeface="Arial"/>
                        </a:rPr>
                        <a:t> </a:t>
                      </a:r>
                      <a:r>
                        <a:rPr sz="1100" dirty="0">
                          <a:latin typeface="Arial"/>
                          <a:cs typeface="Arial"/>
                        </a:rPr>
                        <a:t>février 2016</a:t>
                      </a:r>
                      <a:r>
                        <a:rPr sz="1100" spc="-2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15</a:t>
                      </a:r>
                      <a:r>
                        <a:rPr sz="1100" spc="-20" dirty="0">
                          <a:latin typeface="Arial"/>
                          <a:cs typeface="Arial"/>
                        </a:rPr>
                        <a:t> </a:t>
                      </a:r>
                      <a:r>
                        <a:rPr sz="1100" dirty="0">
                          <a:latin typeface="Arial"/>
                          <a:cs typeface="Arial"/>
                        </a:rPr>
                        <a:t>mars</a:t>
                      </a:r>
                      <a:r>
                        <a:rPr sz="1100" spc="-5" dirty="0">
                          <a:latin typeface="Arial"/>
                          <a:cs typeface="Arial"/>
                        </a:rPr>
                        <a:t> </a:t>
                      </a:r>
                      <a:r>
                        <a:rPr sz="1100" spc="-20" dirty="0">
                          <a:latin typeface="Arial"/>
                          <a:cs typeface="Arial"/>
                        </a:rPr>
                        <a:t>2016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512961">
                <a:tc>
                  <a:txBody>
                    <a:bodyPr/>
                    <a:lstStyle/>
                    <a:p>
                      <a:pPr marL="67945">
                        <a:lnSpc>
                          <a:spcPts val="1290"/>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61594" algn="just">
                        <a:lnSpc>
                          <a:spcPct val="95700"/>
                        </a:lnSpc>
                      </a:pPr>
                      <a:r>
                        <a:rPr sz="1100" dirty="0">
                          <a:latin typeface="Arial"/>
                          <a:cs typeface="Arial"/>
                        </a:rPr>
                        <a:t>Le</a:t>
                      </a:r>
                      <a:r>
                        <a:rPr sz="1100" spc="60" dirty="0">
                          <a:latin typeface="Arial"/>
                          <a:cs typeface="Arial"/>
                        </a:rPr>
                        <a:t> </a:t>
                      </a:r>
                      <a:r>
                        <a:rPr sz="1100" dirty="0">
                          <a:latin typeface="Arial"/>
                          <a:cs typeface="Arial"/>
                        </a:rPr>
                        <a:t>seuil</a:t>
                      </a:r>
                      <a:r>
                        <a:rPr sz="1100" spc="55" dirty="0">
                          <a:latin typeface="Arial"/>
                          <a:cs typeface="Arial"/>
                        </a:rPr>
                        <a:t> </a:t>
                      </a:r>
                      <a:r>
                        <a:rPr sz="1100" dirty="0">
                          <a:latin typeface="Arial"/>
                          <a:cs typeface="Arial"/>
                        </a:rPr>
                        <a:t>bassin</a:t>
                      </a:r>
                      <a:r>
                        <a:rPr sz="1100" spc="60" dirty="0">
                          <a:latin typeface="Arial"/>
                          <a:cs typeface="Arial"/>
                        </a:rPr>
                        <a:t> </a:t>
                      </a:r>
                      <a:r>
                        <a:rPr sz="1100" dirty="0">
                          <a:latin typeface="Arial"/>
                          <a:cs typeface="Arial"/>
                        </a:rPr>
                        <a:t>SB5</a:t>
                      </a:r>
                      <a:r>
                        <a:rPr sz="1100" spc="50" dirty="0">
                          <a:latin typeface="Arial"/>
                          <a:cs typeface="Arial"/>
                        </a:rPr>
                        <a:t> </a:t>
                      </a:r>
                      <a:r>
                        <a:rPr sz="1100" dirty="0">
                          <a:latin typeface="Arial"/>
                          <a:cs typeface="Arial"/>
                        </a:rPr>
                        <a:t>a</a:t>
                      </a:r>
                      <a:r>
                        <a:rPr sz="1100" spc="60" dirty="0">
                          <a:latin typeface="Arial"/>
                          <a:cs typeface="Arial"/>
                        </a:rPr>
                        <a:t> </a:t>
                      </a:r>
                      <a:r>
                        <a:rPr sz="1100" dirty="0">
                          <a:latin typeface="Arial"/>
                          <a:cs typeface="Arial"/>
                        </a:rPr>
                        <a:t>été</a:t>
                      </a:r>
                      <a:r>
                        <a:rPr sz="1100" spc="60" dirty="0">
                          <a:latin typeface="Arial"/>
                          <a:cs typeface="Arial"/>
                        </a:rPr>
                        <a:t> </a:t>
                      </a:r>
                      <a:r>
                        <a:rPr sz="1100" dirty="0">
                          <a:latin typeface="Arial"/>
                          <a:cs typeface="Arial"/>
                        </a:rPr>
                        <a:t>réalisé</a:t>
                      </a:r>
                      <a:r>
                        <a:rPr sz="1100" spc="60" dirty="0">
                          <a:latin typeface="Arial"/>
                          <a:cs typeface="Arial"/>
                        </a:rPr>
                        <a:t> </a:t>
                      </a:r>
                      <a:r>
                        <a:rPr sz="1100" dirty="0">
                          <a:latin typeface="Arial"/>
                          <a:cs typeface="Arial"/>
                        </a:rPr>
                        <a:t>en</a:t>
                      </a:r>
                      <a:r>
                        <a:rPr sz="1100" spc="50" dirty="0">
                          <a:latin typeface="Arial"/>
                          <a:cs typeface="Arial"/>
                        </a:rPr>
                        <a:t> </a:t>
                      </a:r>
                      <a:r>
                        <a:rPr sz="1100" dirty="0">
                          <a:latin typeface="Arial"/>
                          <a:cs typeface="Arial"/>
                        </a:rPr>
                        <a:t>amont</a:t>
                      </a:r>
                      <a:r>
                        <a:rPr sz="1100" spc="55" dirty="0">
                          <a:latin typeface="Arial"/>
                          <a:cs typeface="Arial"/>
                        </a:rPr>
                        <a:t> </a:t>
                      </a:r>
                      <a:r>
                        <a:rPr sz="1100" dirty="0">
                          <a:latin typeface="Arial"/>
                          <a:cs typeface="Arial"/>
                        </a:rPr>
                        <a:t>de</a:t>
                      </a:r>
                      <a:r>
                        <a:rPr sz="1100" spc="60" dirty="0">
                          <a:latin typeface="Arial"/>
                          <a:cs typeface="Arial"/>
                        </a:rPr>
                        <a:t> </a:t>
                      </a:r>
                      <a:r>
                        <a:rPr sz="1100" dirty="0">
                          <a:latin typeface="Arial"/>
                          <a:cs typeface="Arial"/>
                        </a:rPr>
                        <a:t>la</a:t>
                      </a:r>
                      <a:r>
                        <a:rPr sz="1100" spc="50" dirty="0">
                          <a:latin typeface="Arial"/>
                          <a:cs typeface="Arial"/>
                        </a:rPr>
                        <a:t> </a:t>
                      </a:r>
                      <a:r>
                        <a:rPr sz="1100" dirty="0">
                          <a:latin typeface="Arial"/>
                          <a:cs typeface="Arial"/>
                        </a:rPr>
                        <a:t>Ravine</a:t>
                      </a:r>
                      <a:r>
                        <a:rPr sz="1100" spc="60" dirty="0">
                          <a:latin typeface="Arial"/>
                          <a:cs typeface="Arial"/>
                        </a:rPr>
                        <a:t> </a:t>
                      </a:r>
                      <a:r>
                        <a:rPr sz="1100" dirty="0">
                          <a:latin typeface="Arial"/>
                          <a:cs typeface="Arial"/>
                        </a:rPr>
                        <a:t>Glacis,</a:t>
                      </a:r>
                      <a:r>
                        <a:rPr sz="1100" spc="65" dirty="0">
                          <a:latin typeface="Arial"/>
                          <a:cs typeface="Arial"/>
                        </a:rPr>
                        <a:t> </a:t>
                      </a:r>
                      <a:r>
                        <a:rPr sz="1100" dirty="0">
                          <a:latin typeface="Arial"/>
                          <a:cs typeface="Arial"/>
                        </a:rPr>
                        <a:t>qui</a:t>
                      </a:r>
                      <a:r>
                        <a:rPr sz="1100" spc="60" dirty="0">
                          <a:latin typeface="Arial"/>
                          <a:cs typeface="Arial"/>
                        </a:rPr>
                        <a:t> </a:t>
                      </a:r>
                      <a:r>
                        <a:rPr sz="1100" spc="-25" dirty="0">
                          <a:latin typeface="Arial"/>
                          <a:cs typeface="Arial"/>
                        </a:rPr>
                        <a:t>est </a:t>
                      </a:r>
                      <a:r>
                        <a:rPr sz="1100" dirty="0">
                          <a:latin typeface="Arial"/>
                          <a:cs typeface="Arial"/>
                        </a:rPr>
                        <a:t>un</a:t>
                      </a:r>
                      <a:r>
                        <a:rPr sz="1100" spc="65" dirty="0">
                          <a:latin typeface="Arial"/>
                          <a:cs typeface="Arial"/>
                        </a:rPr>
                        <a:t> </a:t>
                      </a:r>
                      <a:r>
                        <a:rPr sz="1100" dirty="0">
                          <a:latin typeface="Arial"/>
                          <a:cs typeface="Arial"/>
                        </a:rPr>
                        <a:t>affluent</a:t>
                      </a:r>
                      <a:r>
                        <a:rPr sz="1100" spc="75"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la</a:t>
                      </a:r>
                      <a:r>
                        <a:rPr sz="1100" spc="60" dirty="0">
                          <a:latin typeface="Arial"/>
                          <a:cs typeface="Arial"/>
                        </a:rPr>
                        <a:t> </a:t>
                      </a:r>
                      <a:r>
                        <a:rPr sz="1100" dirty="0">
                          <a:latin typeface="Arial"/>
                          <a:cs typeface="Arial"/>
                        </a:rPr>
                        <a:t>rivière</a:t>
                      </a:r>
                      <a:r>
                        <a:rPr sz="1100" spc="60" dirty="0">
                          <a:latin typeface="Arial"/>
                          <a:cs typeface="Arial"/>
                        </a:rPr>
                        <a:t> </a:t>
                      </a:r>
                      <a:r>
                        <a:rPr sz="1100" dirty="0">
                          <a:latin typeface="Arial"/>
                          <a:cs typeface="Arial"/>
                        </a:rPr>
                        <a:t>Thomonde.</a:t>
                      </a:r>
                      <a:r>
                        <a:rPr sz="1100" spc="70" dirty="0">
                          <a:latin typeface="Arial"/>
                          <a:cs typeface="Arial"/>
                        </a:rPr>
                        <a:t> </a:t>
                      </a:r>
                      <a:r>
                        <a:rPr sz="1100" dirty="0">
                          <a:latin typeface="Arial"/>
                          <a:cs typeface="Arial"/>
                        </a:rPr>
                        <a:t>Le</a:t>
                      </a:r>
                      <a:r>
                        <a:rPr sz="1100" spc="55" dirty="0">
                          <a:latin typeface="Arial"/>
                          <a:cs typeface="Arial"/>
                        </a:rPr>
                        <a:t> </a:t>
                      </a:r>
                      <a:r>
                        <a:rPr sz="1100" dirty="0">
                          <a:latin typeface="Arial"/>
                          <a:cs typeface="Arial"/>
                        </a:rPr>
                        <a:t>seuil</a:t>
                      </a:r>
                      <a:r>
                        <a:rPr sz="1100" spc="65" dirty="0">
                          <a:latin typeface="Arial"/>
                          <a:cs typeface="Arial"/>
                        </a:rPr>
                        <a:t> </a:t>
                      </a:r>
                      <a:r>
                        <a:rPr sz="1100" dirty="0">
                          <a:latin typeface="Arial"/>
                          <a:cs typeface="Arial"/>
                        </a:rPr>
                        <a:t>bassin</a:t>
                      </a:r>
                      <a:r>
                        <a:rPr sz="1100" spc="65" dirty="0">
                          <a:latin typeface="Arial"/>
                          <a:cs typeface="Arial"/>
                        </a:rPr>
                        <a:t> </a:t>
                      </a:r>
                      <a:r>
                        <a:rPr sz="1100" dirty="0">
                          <a:latin typeface="Arial"/>
                          <a:cs typeface="Arial"/>
                        </a:rPr>
                        <a:t>SB</a:t>
                      </a:r>
                      <a:r>
                        <a:rPr sz="1100" spc="70" dirty="0">
                          <a:latin typeface="Arial"/>
                          <a:cs typeface="Arial"/>
                        </a:rPr>
                        <a:t> </a:t>
                      </a:r>
                      <a:r>
                        <a:rPr sz="1100" dirty="0">
                          <a:latin typeface="Arial"/>
                          <a:cs typeface="Arial"/>
                        </a:rPr>
                        <a:t>5</a:t>
                      </a:r>
                      <a:r>
                        <a:rPr sz="1100" spc="65" dirty="0">
                          <a:latin typeface="Arial"/>
                          <a:cs typeface="Arial"/>
                        </a:rPr>
                        <a:t> </a:t>
                      </a:r>
                      <a:r>
                        <a:rPr sz="1100" dirty="0">
                          <a:latin typeface="Arial"/>
                          <a:cs typeface="Arial"/>
                        </a:rPr>
                        <a:t>a</a:t>
                      </a:r>
                      <a:r>
                        <a:rPr sz="1100" spc="70" dirty="0">
                          <a:latin typeface="Arial"/>
                          <a:cs typeface="Arial"/>
                        </a:rPr>
                        <a:t> </a:t>
                      </a:r>
                      <a:r>
                        <a:rPr sz="1100" dirty="0">
                          <a:latin typeface="Arial"/>
                          <a:cs typeface="Arial"/>
                        </a:rPr>
                        <a:t>été</a:t>
                      </a:r>
                      <a:r>
                        <a:rPr sz="1100" spc="75" dirty="0">
                          <a:latin typeface="Arial"/>
                          <a:cs typeface="Arial"/>
                        </a:rPr>
                        <a:t> </a:t>
                      </a:r>
                      <a:r>
                        <a:rPr sz="1100" spc="-10" dirty="0">
                          <a:latin typeface="Arial"/>
                          <a:cs typeface="Arial"/>
                        </a:rPr>
                        <a:t>construit </a:t>
                      </a:r>
                      <a:r>
                        <a:rPr sz="1100" dirty="0">
                          <a:latin typeface="Arial"/>
                          <a:cs typeface="Arial"/>
                        </a:rPr>
                        <a:t>sur</a:t>
                      </a:r>
                      <a:r>
                        <a:rPr sz="1100" spc="175" dirty="0">
                          <a:latin typeface="Arial"/>
                          <a:cs typeface="Arial"/>
                        </a:rPr>
                        <a:t>  </a:t>
                      </a:r>
                      <a:r>
                        <a:rPr sz="1100" dirty="0">
                          <a:latin typeface="Arial"/>
                          <a:cs typeface="Arial"/>
                        </a:rPr>
                        <a:t>le</a:t>
                      </a:r>
                      <a:r>
                        <a:rPr sz="1100" spc="170" dirty="0">
                          <a:latin typeface="Arial"/>
                          <a:cs typeface="Arial"/>
                        </a:rPr>
                        <a:t>  </a:t>
                      </a:r>
                      <a:r>
                        <a:rPr sz="1100" dirty="0">
                          <a:latin typeface="Arial"/>
                          <a:cs typeface="Arial"/>
                        </a:rPr>
                        <a:t>terrain</a:t>
                      </a:r>
                      <a:r>
                        <a:rPr sz="1100" spc="175" dirty="0">
                          <a:latin typeface="Arial"/>
                          <a:cs typeface="Arial"/>
                        </a:rPr>
                        <a:t>  </a:t>
                      </a:r>
                      <a:r>
                        <a:rPr sz="1100" dirty="0">
                          <a:latin typeface="Arial"/>
                          <a:cs typeface="Arial"/>
                        </a:rPr>
                        <a:t>de</a:t>
                      </a:r>
                      <a:r>
                        <a:rPr sz="1100" spc="175" dirty="0">
                          <a:latin typeface="Arial"/>
                          <a:cs typeface="Arial"/>
                        </a:rPr>
                        <a:t>  </a:t>
                      </a:r>
                      <a:r>
                        <a:rPr sz="1100" dirty="0">
                          <a:latin typeface="Arial"/>
                          <a:cs typeface="Arial"/>
                        </a:rPr>
                        <a:t>Duline</a:t>
                      </a:r>
                      <a:r>
                        <a:rPr sz="1100" spc="175" dirty="0">
                          <a:latin typeface="Arial"/>
                          <a:cs typeface="Arial"/>
                        </a:rPr>
                        <a:t>  </a:t>
                      </a:r>
                      <a:r>
                        <a:rPr sz="1100" dirty="0">
                          <a:latin typeface="Arial"/>
                          <a:cs typeface="Arial"/>
                        </a:rPr>
                        <a:t>Gabriel.</a:t>
                      </a:r>
                      <a:r>
                        <a:rPr sz="1100" spc="180" dirty="0">
                          <a:latin typeface="Arial"/>
                          <a:cs typeface="Arial"/>
                        </a:rPr>
                        <a:t>  </a:t>
                      </a:r>
                      <a:r>
                        <a:rPr sz="1100" dirty="0">
                          <a:latin typeface="Arial"/>
                          <a:cs typeface="Arial"/>
                        </a:rPr>
                        <a:t>Ce</a:t>
                      </a:r>
                      <a:r>
                        <a:rPr sz="1100" spc="165" dirty="0">
                          <a:latin typeface="Arial"/>
                          <a:cs typeface="Arial"/>
                        </a:rPr>
                        <a:t>  </a:t>
                      </a:r>
                      <a:r>
                        <a:rPr sz="1100" dirty="0">
                          <a:latin typeface="Arial"/>
                          <a:cs typeface="Arial"/>
                        </a:rPr>
                        <a:t>terrain</a:t>
                      </a:r>
                      <a:r>
                        <a:rPr sz="1100" spc="180" dirty="0">
                          <a:latin typeface="Arial"/>
                          <a:cs typeface="Arial"/>
                        </a:rPr>
                        <a:t>  </a:t>
                      </a:r>
                      <a:r>
                        <a:rPr sz="1100" dirty="0">
                          <a:latin typeface="Arial"/>
                          <a:cs typeface="Arial"/>
                        </a:rPr>
                        <a:t>avait</a:t>
                      </a:r>
                      <a:r>
                        <a:rPr sz="1100" spc="175" dirty="0">
                          <a:latin typeface="Arial"/>
                          <a:cs typeface="Arial"/>
                        </a:rPr>
                        <a:t>  </a:t>
                      </a:r>
                      <a:r>
                        <a:rPr sz="1100" dirty="0">
                          <a:latin typeface="Arial"/>
                          <a:cs typeface="Arial"/>
                        </a:rPr>
                        <a:t>été</a:t>
                      </a:r>
                      <a:r>
                        <a:rPr sz="1100" spc="175" dirty="0">
                          <a:latin typeface="Arial"/>
                          <a:cs typeface="Arial"/>
                        </a:rPr>
                        <a:t>  </a:t>
                      </a:r>
                      <a:r>
                        <a:rPr sz="1100" spc="-10" dirty="0">
                          <a:latin typeface="Arial"/>
                          <a:cs typeface="Arial"/>
                        </a:rPr>
                        <a:t>attribué </a:t>
                      </a:r>
                      <a:r>
                        <a:rPr sz="1100" dirty="0">
                          <a:latin typeface="Arial"/>
                          <a:cs typeface="Arial"/>
                        </a:rPr>
                        <a:t>précédemment</a:t>
                      </a:r>
                      <a:r>
                        <a:rPr sz="1100" spc="15" dirty="0">
                          <a:latin typeface="Arial"/>
                          <a:cs typeface="Arial"/>
                        </a:rPr>
                        <a:t> </a:t>
                      </a:r>
                      <a:r>
                        <a:rPr sz="1100" dirty="0">
                          <a:latin typeface="Arial"/>
                          <a:cs typeface="Arial"/>
                        </a:rPr>
                        <a:t>à</a:t>
                      </a:r>
                      <a:r>
                        <a:rPr sz="1100" spc="5" dirty="0">
                          <a:latin typeface="Arial"/>
                          <a:cs typeface="Arial"/>
                        </a:rPr>
                        <a:t> </a:t>
                      </a:r>
                      <a:r>
                        <a:rPr sz="1100" dirty="0">
                          <a:latin typeface="Arial"/>
                          <a:cs typeface="Arial"/>
                        </a:rPr>
                        <a:t>Odiel</a:t>
                      </a:r>
                      <a:r>
                        <a:rPr sz="1100" spc="-5" dirty="0">
                          <a:latin typeface="Arial"/>
                          <a:cs typeface="Arial"/>
                        </a:rPr>
                        <a:t> </a:t>
                      </a:r>
                      <a:r>
                        <a:rPr sz="1100" dirty="0">
                          <a:latin typeface="Arial"/>
                          <a:cs typeface="Arial"/>
                        </a:rPr>
                        <a:t>ANTOINE</a:t>
                      </a:r>
                      <a:r>
                        <a:rPr sz="1100" spc="-3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d’où</a:t>
                      </a:r>
                      <a:r>
                        <a:rPr sz="1100" spc="5" dirty="0">
                          <a:latin typeface="Arial"/>
                          <a:cs typeface="Arial"/>
                        </a:rPr>
                        <a:t> </a:t>
                      </a:r>
                      <a:r>
                        <a:rPr sz="1100" dirty="0">
                          <a:latin typeface="Arial"/>
                          <a:cs typeface="Arial"/>
                        </a:rPr>
                        <a:t>la</a:t>
                      </a:r>
                      <a:r>
                        <a:rPr sz="1100" spc="10" dirty="0">
                          <a:latin typeface="Arial"/>
                          <a:cs typeface="Arial"/>
                        </a:rPr>
                        <a:t> </a:t>
                      </a:r>
                      <a:r>
                        <a:rPr sz="1100" dirty="0">
                          <a:latin typeface="Arial"/>
                          <a:cs typeface="Arial"/>
                        </a:rPr>
                        <a:t>modification</a:t>
                      </a:r>
                      <a:r>
                        <a:rPr sz="1100" spc="5"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la</a:t>
                      </a:r>
                      <a:r>
                        <a:rPr sz="1100" spc="5" dirty="0">
                          <a:latin typeface="Arial"/>
                          <a:cs typeface="Arial"/>
                        </a:rPr>
                        <a:t> </a:t>
                      </a:r>
                      <a:r>
                        <a:rPr sz="1100" spc="-10" dirty="0">
                          <a:latin typeface="Arial"/>
                          <a:cs typeface="Arial"/>
                        </a:rPr>
                        <a:t>désignation </a:t>
                      </a:r>
                      <a:r>
                        <a:rPr sz="1100" dirty="0">
                          <a:latin typeface="Arial"/>
                          <a:cs typeface="Arial"/>
                        </a:rPr>
                        <a:t>de</a:t>
                      </a:r>
                      <a:r>
                        <a:rPr sz="1100" spc="-5" dirty="0">
                          <a:latin typeface="Arial"/>
                          <a:cs typeface="Arial"/>
                        </a:rPr>
                        <a:t> </a:t>
                      </a:r>
                      <a:r>
                        <a:rPr sz="1100" spc="-10" dirty="0">
                          <a:latin typeface="Arial"/>
                          <a:cs typeface="Arial"/>
                        </a:rPr>
                        <a:t>l’ouvrage.</a:t>
                      </a:r>
                      <a:endParaRPr sz="11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002592">
                <a:tc>
                  <a:txBody>
                    <a:bodyPr/>
                    <a:lstStyle/>
                    <a:p>
                      <a:pPr marL="67945">
                        <a:lnSpc>
                          <a:spcPts val="1245"/>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0"/>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960" indent="94615" algn="just">
                        <a:lnSpc>
                          <a:spcPct val="95800"/>
                        </a:lnSpc>
                        <a:spcBef>
                          <a:spcPts val="10"/>
                        </a:spcBef>
                        <a:buChar char="-"/>
                        <a:tabLst>
                          <a:tab pos="163195" algn="l"/>
                        </a:tabLst>
                      </a:pPr>
                      <a:r>
                        <a:rPr sz="1100" dirty="0">
                          <a:latin typeface="Arial"/>
                          <a:cs typeface="Arial"/>
                        </a:rPr>
                        <a:t>Le</a:t>
                      </a:r>
                      <a:r>
                        <a:rPr sz="1100" spc="35" dirty="0">
                          <a:latin typeface="Arial"/>
                          <a:cs typeface="Arial"/>
                        </a:rPr>
                        <a:t> </a:t>
                      </a:r>
                      <a:r>
                        <a:rPr sz="1100" dirty="0">
                          <a:latin typeface="Arial"/>
                          <a:cs typeface="Arial"/>
                        </a:rPr>
                        <a:t>bassin</a:t>
                      </a:r>
                      <a:r>
                        <a:rPr sz="1100" spc="50" dirty="0">
                          <a:latin typeface="Arial"/>
                          <a:cs typeface="Arial"/>
                        </a:rPr>
                        <a:t> </a:t>
                      </a:r>
                      <a:r>
                        <a:rPr sz="1100" dirty="0">
                          <a:latin typeface="Arial"/>
                          <a:cs typeface="Arial"/>
                        </a:rPr>
                        <a:t>versant</a:t>
                      </a:r>
                      <a:r>
                        <a:rPr sz="1100" spc="50" dirty="0">
                          <a:latin typeface="Arial"/>
                          <a:cs typeface="Arial"/>
                        </a:rPr>
                        <a:t> </a:t>
                      </a:r>
                      <a:r>
                        <a:rPr sz="1100" dirty="0">
                          <a:latin typeface="Arial"/>
                          <a:cs typeface="Arial"/>
                        </a:rPr>
                        <a:t>de</a:t>
                      </a:r>
                      <a:r>
                        <a:rPr sz="1100" spc="45" dirty="0">
                          <a:latin typeface="Arial"/>
                          <a:cs typeface="Arial"/>
                        </a:rPr>
                        <a:t> </a:t>
                      </a:r>
                      <a:r>
                        <a:rPr sz="1100" dirty="0">
                          <a:latin typeface="Arial"/>
                          <a:cs typeface="Arial"/>
                        </a:rPr>
                        <a:t>la</a:t>
                      </a:r>
                      <a:r>
                        <a:rPr sz="1100" spc="55" dirty="0">
                          <a:latin typeface="Arial"/>
                          <a:cs typeface="Arial"/>
                        </a:rPr>
                        <a:t> </a:t>
                      </a:r>
                      <a:r>
                        <a:rPr sz="1100" dirty="0">
                          <a:latin typeface="Arial"/>
                          <a:cs typeface="Arial"/>
                        </a:rPr>
                        <a:t>Ravine</a:t>
                      </a:r>
                      <a:r>
                        <a:rPr sz="1100" spc="45" dirty="0">
                          <a:latin typeface="Arial"/>
                          <a:cs typeface="Arial"/>
                        </a:rPr>
                        <a:t> </a:t>
                      </a:r>
                      <a:r>
                        <a:rPr sz="1100" dirty="0">
                          <a:latin typeface="Arial"/>
                          <a:cs typeface="Arial"/>
                        </a:rPr>
                        <a:t>Glacis</a:t>
                      </a:r>
                      <a:r>
                        <a:rPr sz="1100" spc="40" dirty="0">
                          <a:latin typeface="Arial"/>
                          <a:cs typeface="Arial"/>
                        </a:rPr>
                        <a:t> </a:t>
                      </a:r>
                      <a:r>
                        <a:rPr sz="1100" dirty="0">
                          <a:latin typeface="Arial"/>
                          <a:cs typeface="Arial"/>
                        </a:rPr>
                        <a:t>reçoit</a:t>
                      </a:r>
                      <a:r>
                        <a:rPr sz="1100" spc="50" dirty="0">
                          <a:latin typeface="Arial"/>
                          <a:cs typeface="Arial"/>
                        </a:rPr>
                        <a:t> </a:t>
                      </a:r>
                      <a:r>
                        <a:rPr sz="1100" dirty="0">
                          <a:latin typeface="Arial"/>
                          <a:cs typeface="Arial"/>
                        </a:rPr>
                        <a:t>les</a:t>
                      </a:r>
                      <a:r>
                        <a:rPr sz="1100" spc="50" dirty="0">
                          <a:latin typeface="Arial"/>
                          <a:cs typeface="Arial"/>
                        </a:rPr>
                        <a:t> </a:t>
                      </a:r>
                      <a:r>
                        <a:rPr sz="1100" dirty="0">
                          <a:latin typeface="Arial"/>
                          <a:cs typeface="Arial"/>
                        </a:rPr>
                        <a:t>eaux</a:t>
                      </a:r>
                      <a:r>
                        <a:rPr sz="1100" spc="55" dirty="0">
                          <a:latin typeface="Arial"/>
                          <a:cs typeface="Arial"/>
                        </a:rPr>
                        <a:t> </a:t>
                      </a:r>
                      <a:r>
                        <a:rPr sz="1100" dirty="0">
                          <a:latin typeface="Arial"/>
                          <a:cs typeface="Arial"/>
                        </a:rPr>
                        <a:t>de</a:t>
                      </a:r>
                      <a:r>
                        <a:rPr sz="1100" spc="35" dirty="0">
                          <a:latin typeface="Arial"/>
                          <a:cs typeface="Arial"/>
                        </a:rPr>
                        <a:t> </a:t>
                      </a:r>
                      <a:r>
                        <a:rPr sz="1100" spc="-10" dirty="0">
                          <a:latin typeface="Arial"/>
                          <a:cs typeface="Arial"/>
                        </a:rPr>
                        <a:t>ruissellement </a:t>
                      </a:r>
                      <a:r>
                        <a:rPr sz="1100" dirty="0">
                          <a:latin typeface="Arial"/>
                          <a:cs typeface="Arial"/>
                        </a:rPr>
                        <a:t>du</a:t>
                      </a:r>
                      <a:r>
                        <a:rPr sz="1100" spc="45" dirty="0">
                          <a:latin typeface="Arial"/>
                          <a:cs typeface="Arial"/>
                        </a:rPr>
                        <a:t> </a:t>
                      </a:r>
                      <a:r>
                        <a:rPr sz="1100" dirty="0">
                          <a:latin typeface="Arial"/>
                          <a:cs typeface="Arial"/>
                        </a:rPr>
                        <a:t>chemin</a:t>
                      </a:r>
                      <a:r>
                        <a:rPr sz="1100" spc="50"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Bernaco</a:t>
                      </a:r>
                      <a:r>
                        <a:rPr sz="1100" spc="40" dirty="0">
                          <a:latin typeface="Arial"/>
                          <a:cs typeface="Arial"/>
                        </a:rPr>
                        <a:t> </a:t>
                      </a:r>
                      <a:r>
                        <a:rPr sz="1100" dirty="0">
                          <a:latin typeface="Arial"/>
                          <a:cs typeface="Arial"/>
                        </a:rPr>
                        <a:t>chargées</a:t>
                      </a:r>
                      <a:r>
                        <a:rPr sz="1100" spc="35"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matériaux,</a:t>
                      </a:r>
                      <a:r>
                        <a:rPr sz="1100" spc="45" dirty="0">
                          <a:latin typeface="Arial"/>
                          <a:cs typeface="Arial"/>
                        </a:rPr>
                        <a:t> </a:t>
                      </a:r>
                      <a:r>
                        <a:rPr sz="1100" dirty="0">
                          <a:latin typeface="Arial"/>
                          <a:cs typeface="Arial"/>
                        </a:rPr>
                        <a:t>car</a:t>
                      </a:r>
                      <a:r>
                        <a:rPr sz="1100" spc="50" dirty="0">
                          <a:latin typeface="Arial"/>
                          <a:cs typeface="Arial"/>
                        </a:rPr>
                        <a:t> </a:t>
                      </a:r>
                      <a:r>
                        <a:rPr sz="1100" dirty="0">
                          <a:latin typeface="Arial"/>
                          <a:cs typeface="Arial"/>
                        </a:rPr>
                        <a:t>elle</a:t>
                      </a:r>
                      <a:r>
                        <a:rPr sz="1100" spc="40" dirty="0">
                          <a:latin typeface="Arial"/>
                          <a:cs typeface="Arial"/>
                        </a:rPr>
                        <a:t> </a:t>
                      </a:r>
                      <a:r>
                        <a:rPr sz="1100" dirty="0">
                          <a:latin typeface="Arial"/>
                          <a:cs typeface="Arial"/>
                        </a:rPr>
                        <a:t>n’est</a:t>
                      </a:r>
                      <a:r>
                        <a:rPr sz="1100" spc="40" dirty="0">
                          <a:latin typeface="Arial"/>
                          <a:cs typeface="Arial"/>
                        </a:rPr>
                        <a:t> </a:t>
                      </a:r>
                      <a:r>
                        <a:rPr sz="1100" dirty="0">
                          <a:latin typeface="Arial"/>
                          <a:cs typeface="Arial"/>
                        </a:rPr>
                        <a:t>pas</a:t>
                      </a:r>
                      <a:r>
                        <a:rPr sz="1100" spc="40" dirty="0">
                          <a:latin typeface="Arial"/>
                          <a:cs typeface="Arial"/>
                        </a:rPr>
                        <a:t> </a:t>
                      </a:r>
                      <a:r>
                        <a:rPr sz="1100" spc="-10" dirty="0">
                          <a:latin typeface="Arial"/>
                          <a:cs typeface="Arial"/>
                        </a:rPr>
                        <a:t>boisée </a:t>
                      </a:r>
                      <a:r>
                        <a:rPr sz="1100" dirty="0">
                          <a:latin typeface="Arial"/>
                          <a:cs typeface="Arial"/>
                        </a:rPr>
                        <a:t>et</a:t>
                      </a:r>
                      <a:r>
                        <a:rPr sz="1100" spc="55" dirty="0">
                          <a:latin typeface="Arial"/>
                          <a:cs typeface="Arial"/>
                        </a:rPr>
                        <a:t> </a:t>
                      </a:r>
                      <a:r>
                        <a:rPr sz="1100" dirty="0">
                          <a:latin typeface="Arial"/>
                          <a:cs typeface="Arial"/>
                        </a:rPr>
                        <a:t>sujette</a:t>
                      </a:r>
                      <a:r>
                        <a:rPr sz="1100" spc="50" dirty="0">
                          <a:latin typeface="Arial"/>
                          <a:cs typeface="Arial"/>
                        </a:rPr>
                        <a:t> </a:t>
                      </a:r>
                      <a:r>
                        <a:rPr sz="1100" dirty="0">
                          <a:latin typeface="Arial"/>
                          <a:cs typeface="Arial"/>
                        </a:rPr>
                        <a:t>à</a:t>
                      </a:r>
                      <a:r>
                        <a:rPr sz="1100" spc="55" dirty="0">
                          <a:latin typeface="Arial"/>
                          <a:cs typeface="Arial"/>
                        </a:rPr>
                        <a:t> </a:t>
                      </a:r>
                      <a:r>
                        <a:rPr sz="1100" dirty="0">
                          <a:latin typeface="Arial"/>
                          <a:cs typeface="Arial"/>
                        </a:rPr>
                        <a:t>une</a:t>
                      </a:r>
                      <a:r>
                        <a:rPr sz="1100" spc="50" dirty="0">
                          <a:latin typeface="Arial"/>
                          <a:cs typeface="Arial"/>
                        </a:rPr>
                        <a:t> </a:t>
                      </a:r>
                      <a:r>
                        <a:rPr sz="1100" dirty="0">
                          <a:latin typeface="Arial"/>
                          <a:cs typeface="Arial"/>
                        </a:rPr>
                        <a:t>érosion</a:t>
                      </a:r>
                      <a:r>
                        <a:rPr sz="1100" spc="50" dirty="0">
                          <a:latin typeface="Arial"/>
                          <a:cs typeface="Arial"/>
                        </a:rPr>
                        <a:t> </a:t>
                      </a:r>
                      <a:r>
                        <a:rPr sz="1100" dirty="0">
                          <a:latin typeface="Arial"/>
                          <a:cs typeface="Arial"/>
                        </a:rPr>
                        <a:t>produisant</a:t>
                      </a:r>
                      <a:r>
                        <a:rPr sz="1100" spc="55" dirty="0">
                          <a:latin typeface="Arial"/>
                          <a:cs typeface="Arial"/>
                        </a:rPr>
                        <a:t> </a:t>
                      </a:r>
                      <a:r>
                        <a:rPr sz="1100" dirty="0">
                          <a:latin typeface="Arial"/>
                          <a:cs typeface="Arial"/>
                        </a:rPr>
                        <a:t>beaucoup</a:t>
                      </a:r>
                      <a:r>
                        <a:rPr sz="1100" spc="55" dirty="0">
                          <a:latin typeface="Arial"/>
                          <a:cs typeface="Arial"/>
                        </a:rPr>
                        <a:t> </a:t>
                      </a:r>
                      <a:r>
                        <a:rPr sz="1100" dirty="0">
                          <a:latin typeface="Arial"/>
                          <a:cs typeface="Arial"/>
                        </a:rPr>
                        <a:t>de</a:t>
                      </a:r>
                      <a:r>
                        <a:rPr sz="1100" spc="45" dirty="0">
                          <a:latin typeface="Arial"/>
                          <a:cs typeface="Arial"/>
                        </a:rPr>
                        <a:t> </a:t>
                      </a:r>
                      <a:r>
                        <a:rPr sz="1100" dirty="0">
                          <a:latin typeface="Arial"/>
                          <a:cs typeface="Arial"/>
                        </a:rPr>
                        <a:t>sédiments</a:t>
                      </a:r>
                      <a:r>
                        <a:rPr sz="1100" spc="55" dirty="0">
                          <a:latin typeface="Arial"/>
                          <a:cs typeface="Arial"/>
                        </a:rPr>
                        <a:t> </a:t>
                      </a:r>
                      <a:r>
                        <a:rPr sz="1100" dirty="0">
                          <a:latin typeface="Arial"/>
                          <a:cs typeface="Arial"/>
                        </a:rPr>
                        <a:t>se</a:t>
                      </a:r>
                      <a:r>
                        <a:rPr sz="1100" spc="50" dirty="0">
                          <a:latin typeface="Arial"/>
                          <a:cs typeface="Arial"/>
                        </a:rPr>
                        <a:t> </a:t>
                      </a:r>
                      <a:r>
                        <a:rPr sz="1100" spc="-10" dirty="0">
                          <a:latin typeface="Arial"/>
                          <a:cs typeface="Arial"/>
                        </a:rPr>
                        <a:t>dirigeant </a:t>
                      </a:r>
                      <a:r>
                        <a:rPr sz="1100" dirty="0">
                          <a:latin typeface="Arial"/>
                          <a:cs typeface="Arial"/>
                        </a:rPr>
                        <a:t>vers</a:t>
                      </a:r>
                      <a:r>
                        <a:rPr sz="1100" spc="-20"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rivière</a:t>
                      </a:r>
                      <a:r>
                        <a:rPr sz="1100" spc="-15" dirty="0">
                          <a:latin typeface="Arial"/>
                          <a:cs typeface="Arial"/>
                        </a:rPr>
                        <a:t> </a:t>
                      </a:r>
                      <a:r>
                        <a:rPr sz="1100" spc="-10" dirty="0">
                          <a:latin typeface="Arial"/>
                          <a:cs typeface="Arial"/>
                        </a:rPr>
                        <a:t>Thomonde.</a:t>
                      </a:r>
                      <a:endParaRPr sz="1100" dirty="0">
                        <a:latin typeface="Arial"/>
                        <a:cs typeface="Arial"/>
                      </a:endParaRPr>
                    </a:p>
                    <a:p>
                      <a:pPr marL="68580" marR="60325" indent="99060" algn="just">
                        <a:lnSpc>
                          <a:spcPts val="1270"/>
                        </a:lnSpc>
                        <a:spcBef>
                          <a:spcPts val="25"/>
                        </a:spcBef>
                        <a:buChar char="-"/>
                        <a:tabLst>
                          <a:tab pos="167640" algn="l"/>
                        </a:tabLst>
                      </a:pPr>
                      <a:r>
                        <a:rPr sz="1100" dirty="0">
                          <a:latin typeface="Arial"/>
                          <a:cs typeface="Arial"/>
                        </a:rPr>
                        <a:t>Le</a:t>
                      </a:r>
                      <a:r>
                        <a:rPr sz="1100" spc="75" dirty="0">
                          <a:latin typeface="Arial"/>
                          <a:cs typeface="Arial"/>
                        </a:rPr>
                        <a:t> </a:t>
                      </a:r>
                      <a:r>
                        <a:rPr sz="1100" dirty="0">
                          <a:latin typeface="Arial"/>
                          <a:cs typeface="Arial"/>
                        </a:rPr>
                        <a:t>point</a:t>
                      </a:r>
                      <a:r>
                        <a:rPr sz="1100" spc="70" dirty="0">
                          <a:latin typeface="Arial"/>
                          <a:cs typeface="Arial"/>
                        </a:rPr>
                        <a:t> </a:t>
                      </a:r>
                      <a:r>
                        <a:rPr sz="1100" dirty="0">
                          <a:latin typeface="Arial"/>
                          <a:cs typeface="Arial"/>
                        </a:rPr>
                        <a:t>d’implantation</a:t>
                      </a:r>
                      <a:r>
                        <a:rPr sz="1100" spc="65" dirty="0">
                          <a:latin typeface="Arial"/>
                          <a:cs typeface="Arial"/>
                        </a:rPr>
                        <a:t> </a:t>
                      </a:r>
                      <a:r>
                        <a:rPr sz="1100" dirty="0">
                          <a:latin typeface="Arial"/>
                          <a:cs typeface="Arial"/>
                        </a:rPr>
                        <a:t>de</a:t>
                      </a:r>
                      <a:r>
                        <a:rPr sz="1100" spc="75" dirty="0">
                          <a:latin typeface="Arial"/>
                          <a:cs typeface="Arial"/>
                        </a:rPr>
                        <a:t> </a:t>
                      </a:r>
                      <a:r>
                        <a:rPr sz="1100" dirty="0">
                          <a:latin typeface="Arial"/>
                          <a:cs typeface="Arial"/>
                        </a:rPr>
                        <a:t>l’ouvrage</a:t>
                      </a:r>
                      <a:r>
                        <a:rPr sz="1100" spc="80" dirty="0">
                          <a:latin typeface="Arial"/>
                          <a:cs typeface="Arial"/>
                        </a:rPr>
                        <a:t> </a:t>
                      </a:r>
                      <a:r>
                        <a:rPr sz="1100" dirty="0">
                          <a:latin typeface="Arial"/>
                          <a:cs typeface="Arial"/>
                        </a:rPr>
                        <a:t>correspond</a:t>
                      </a:r>
                      <a:r>
                        <a:rPr sz="1100" spc="80" dirty="0">
                          <a:latin typeface="Arial"/>
                          <a:cs typeface="Arial"/>
                        </a:rPr>
                        <a:t> </a:t>
                      </a:r>
                      <a:r>
                        <a:rPr sz="1100" dirty="0">
                          <a:latin typeface="Arial"/>
                          <a:cs typeface="Arial"/>
                        </a:rPr>
                        <a:t>à</a:t>
                      </a:r>
                      <a:r>
                        <a:rPr sz="1100" spc="80" dirty="0">
                          <a:latin typeface="Arial"/>
                          <a:cs typeface="Arial"/>
                        </a:rPr>
                        <a:t> </a:t>
                      </a:r>
                      <a:r>
                        <a:rPr sz="1100" dirty="0">
                          <a:latin typeface="Arial"/>
                          <a:cs typeface="Arial"/>
                        </a:rPr>
                        <a:t>un</a:t>
                      </a:r>
                      <a:r>
                        <a:rPr sz="1100" spc="75" dirty="0">
                          <a:latin typeface="Arial"/>
                          <a:cs typeface="Arial"/>
                        </a:rPr>
                        <a:t> </a:t>
                      </a:r>
                      <a:r>
                        <a:rPr sz="1100" dirty="0">
                          <a:latin typeface="Arial"/>
                          <a:cs typeface="Arial"/>
                        </a:rPr>
                        <a:t>resserrement</a:t>
                      </a:r>
                      <a:r>
                        <a:rPr sz="1100" spc="80" dirty="0">
                          <a:latin typeface="Arial"/>
                          <a:cs typeface="Arial"/>
                        </a:rPr>
                        <a:t> </a:t>
                      </a:r>
                      <a:r>
                        <a:rPr sz="1100" spc="-25" dirty="0">
                          <a:latin typeface="Arial"/>
                          <a:cs typeface="Arial"/>
                        </a:rPr>
                        <a:t>de </a:t>
                      </a:r>
                      <a:r>
                        <a:rPr sz="1100" dirty="0">
                          <a:latin typeface="Arial"/>
                          <a:cs typeface="Arial"/>
                        </a:rPr>
                        <a:t>la</a:t>
                      </a:r>
                      <a:r>
                        <a:rPr sz="1100" spc="345" dirty="0">
                          <a:latin typeface="Arial"/>
                          <a:cs typeface="Arial"/>
                        </a:rPr>
                        <a:t> </a:t>
                      </a:r>
                      <a:r>
                        <a:rPr sz="1100" dirty="0">
                          <a:latin typeface="Arial"/>
                          <a:cs typeface="Arial"/>
                        </a:rPr>
                        <a:t>ravine</a:t>
                      </a:r>
                      <a:r>
                        <a:rPr sz="1100" spc="345" dirty="0">
                          <a:latin typeface="Arial"/>
                          <a:cs typeface="Arial"/>
                        </a:rPr>
                        <a:t> </a:t>
                      </a:r>
                      <a:r>
                        <a:rPr sz="1100" dirty="0">
                          <a:latin typeface="Arial"/>
                          <a:cs typeface="Arial"/>
                        </a:rPr>
                        <a:t>avec</a:t>
                      </a:r>
                      <a:r>
                        <a:rPr sz="1100" spc="350" dirty="0">
                          <a:latin typeface="Arial"/>
                          <a:cs typeface="Arial"/>
                        </a:rPr>
                        <a:t> </a:t>
                      </a:r>
                      <a:r>
                        <a:rPr sz="1100" dirty="0">
                          <a:latin typeface="Arial"/>
                          <a:cs typeface="Arial"/>
                        </a:rPr>
                        <a:t>une</a:t>
                      </a:r>
                      <a:r>
                        <a:rPr sz="1100" spc="345" dirty="0">
                          <a:latin typeface="Arial"/>
                          <a:cs typeface="Arial"/>
                        </a:rPr>
                        <a:t> </a:t>
                      </a:r>
                      <a:r>
                        <a:rPr sz="1100" dirty="0">
                          <a:latin typeface="Arial"/>
                          <a:cs typeface="Arial"/>
                        </a:rPr>
                        <a:t>très</a:t>
                      </a:r>
                      <a:r>
                        <a:rPr sz="1100" spc="350" dirty="0">
                          <a:latin typeface="Arial"/>
                          <a:cs typeface="Arial"/>
                        </a:rPr>
                        <a:t> </a:t>
                      </a:r>
                      <a:r>
                        <a:rPr sz="1100" dirty="0">
                          <a:latin typeface="Arial"/>
                          <a:cs typeface="Arial"/>
                        </a:rPr>
                        <a:t>bonne</a:t>
                      </a:r>
                      <a:r>
                        <a:rPr sz="1100" spc="350" dirty="0">
                          <a:latin typeface="Arial"/>
                          <a:cs typeface="Arial"/>
                        </a:rPr>
                        <a:t> </a:t>
                      </a:r>
                      <a:r>
                        <a:rPr sz="1100" dirty="0">
                          <a:latin typeface="Arial"/>
                          <a:cs typeface="Arial"/>
                        </a:rPr>
                        <a:t>possibilité</a:t>
                      </a:r>
                      <a:r>
                        <a:rPr sz="1100" spc="350" dirty="0">
                          <a:latin typeface="Arial"/>
                          <a:cs typeface="Arial"/>
                        </a:rPr>
                        <a:t> </a:t>
                      </a:r>
                      <a:r>
                        <a:rPr sz="1100" dirty="0">
                          <a:latin typeface="Arial"/>
                          <a:cs typeface="Arial"/>
                        </a:rPr>
                        <a:t>d’ancrage</a:t>
                      </a:r>
                      <a:r>
                        <a:rPr sz="1100" spc="350" dirty="0">
                          <a:latin typeface="Arial"/>
                          <a:cs typeface="Arial"/>
                        </a:rPr>
                        <a:t> </a:t>
                      </a:r>
                      <a:r>
                        <a:rPr sz="1100" dirty="0">
                          <a:latin typeface="Arial"/>
                          <a:cs typeface="Arial"/>
                        </a:rPr>
                        <a:t>dans</a:t>
                      </a:r>
                      <a:r>
                        <a:rPr sz="1100" spc="335" dirty="0">
                          <a:latin typeface="Arial"/>
                          <a:cs typeface="Arial"/>
                        </a:rPr>
                        <a:t> </a:t>
                      </a:r>
                      <a:r>
                        <a:rPr sz="1100" dirty="0">
                          <a:latin typeface="Arial"/>
                          <a:cs typeface="Arial"/>
                        </a:rPr>
                        <a:t>les</a:t>
                      </a:r>
                      <a:r>
                        <a:rPr sz="1100" spc="350" dirty="0">
                          <a:latin typeface="Arial"/>
                          <a:cs typeface="Arial"/>
                        </a:rPr>
                        <a:t> </a:t>
                      </a:r>
                      <a:r>
                        <a:rPr sz="1100" spc="-20" dirty="0">
                          <a:latin typeface="Arial"/>
                          <a:cs typeface="Arial"/>
                        </a:rPr>
                        <a:t>deux</a:t>
                      </a:r>
                      <a:r>
                        <a:rPr lang="fr-FR" sz="1100" spc="-20" dirty="0">
                          <a:latin typeface="Arial"/>
                          <a:cs typeface="Arial"/>
                        </a:rPr>
                        <a:t> </a:t>
                      </a:r>
                      <a:r>
                        <a:rPr sz="1100" dirty="0">
                          <a:latin typeface="Arial"/>
                          <a:cs typeface="Arial"/>
                        </a:rPr>
                        <a:t>versants et</a:t>
                      </a:r>
                      <a:r>
                        <a:rPr sz="1100" spc="5" dirty="0">
                          <a:latin typeface="Arial"/>
                          <a:cs typeface="Arial"/>
                        </a:rPr>
                        <a:t> </a:t>
                      </a:r>
                      <a:r>
                        <a:rPr sz="1100" dirty="0">
                          <a:latin typeface="Arial"/>
                          <a:cs typeface="Arial"/>
                        </a:rPr>
                        <a:t>la</a:t>
                      </a:r>
                      <a:r>
                        <a:rPr sz="1100" spc="-15" dirty="0">
                          <a:latin typeface="Arial"/>
                          <a:cs typeface="Arial"/>
                        </a:rPr>
                        <a:t> </a:t>
                      </a:r>
                      <a:r>
                        <a:rPr sz="1100" spc="-10" dirty="0">
                          <a:latin typeface="Arial"/>
                          <a:cs typeface="Arial"/>
                        </a:rPr>
                        <a:t>roche-</a:t>
                      </a:r>
                      <a:r>
                        <a:rPr sz="1100" dirty="0">
                          <a:latin typeface="Arial"/>
                          <a:cs typeface="Arial"/>
                        </a:rPr>
                        <a:t>mère</a:t>
                      </a:r>
                      <a:r>
                        <a:rPr sz="1100" spc="-5" dirty="0">
                          <a:latin typeface="Arial"/>
                          <a:cs typeface="Arial"/>
                        </a:rPr>
                        <a:t> </a:t>
                      </a:r>
                      <a:r>
                        <a:rPr sz="1100" dirty="0">
                          <a:latin typeface="Arial"/>
                          <a:cs typeface="Arial"/>
                        </a:rPr>
                        <a:t>à la</a:t>
                      </a:r>
                      <a:r>
                        <a:rPr sz="1100" spc="-5" dirty="0">
                          <a:latin typeface="Arial"/>
                          <a:cs typeface="Arial"/>
                        </a:rPr>
                        <a:t> </a:t>
                      </a:r>
                      <a:r>
                        <a:rPr sz="1100" spc="-20" dirty="0">
                          <a:latin typeface="Arial"/>
                          <a:cs typeface="Arial"/>
                        </a:rPr>
                        <a:t>base.</a:t>
                      </a:r>
                      <a:endParaRPr sz="1100" dirty="0">
                        <a:latin typeface="Arial"/>
                        <a:cs typeface="Arial"/>
                      </a:endParaRPr>
                    </a:p>
                    <a:p>
                      <a:pPr marL="68580" marR="61594" indent="130810" algn="just">
                        <a:lnSpc>
                          <a:spcPts val="1260"/>
                        </a:lnSpc>
                        <a:buChar char="-"/>
                        <a:tabLst>
                          <a:tab pos="199390" algn="l"/>
                        </a:tabLst>
                      </a:pPr>
                      <a:r>
                        <a:rPr sz="1100" dirty="0">
                          <a:latin typeface="Arial"/>
                          <a:cs typeface="Arial"/>
                        </a:rPr>
                        <a:t>L’emplacement</a:t>
                      </a:r>
                      <a:r>
                        <a:rPr sz="1100" spc="310" dirty="0">
                          <a:latin typeface="Arial"/>
                          <a:cs typeface="Arial"/>
                        </a:rPr>
                        <a:t> </a:t>
                      </a:r>
                      <a:r>
                        <a:rPr sz="1100" dirty="0">
                          <a:latin typeface="Arial"/>
                          <a:cs typeface="Arial"/>
                        </a:rPr>
                        <a:t>du</a:t>
                      </a:r>
                      <a:r>
                        <a:rPr sz="1100" spc="305" dirty="0">
                          <a:latin typeface="Arial"/>
                          <a:cs typeface="Arial"/>
                        </a:rPr>
                        <a:t> </a:t>
                      </a:r>
                      <a:r>
                        <a:rPr sz="1100" dirty="0">
                          <a:latin typeface="Arial"/>
                          <a:cs typeface="Arial"/>
                        </a:rPr>
                        <a:t>chantier</a:t>
                      </a:r>
                      <a:r>
                        <a:rPr sz="1100" spc="315" dirty="0">
                          <a:latin typeface="Arial"/>
                          <a:cs typeface="Arial"/>
                        </a:rPr>
                        <a:t> </a:t>
                      </a:r>
                      <a:r>
                        <a:rPr sz="1100" dirty="0">
                          <a:latin typeface="Arial"/>
                          <a:cs typeface="Arial"/>
                        </a:rPr>
                        <a:t>était</a:t>
                      </a:r>
                      <a:r>
                        <a:rPr sz="1100" spc="315" dirty="0">
                          <a:latin typeface="Arial"/>
                          <a:cs typeface="Arial"/>
                        </a:rPr>
                        <a:t> </a:t>
                      </a:r>
                      <a:r>
                        <a:rPr sz="1100" dirty="0">
                          <a:latin typeface="Arial"/>
                          <a:cs typeface="Arial"/>
                        </a:rPr>
                        <a:t>accessible,</a:t>
                      </a:r>
                      <a:r>
                        <a:rPr sz="1100" spc="300" dirty="0">
                          <a:latin typeface="Arial"/>
                          <a:cs typeface="Arial"/>
                        </a:rPr>
                        <a:t> </a:t>
                      </a:r>
                      <a:r>
                        <a:rPr sz="1100" dirty="0">
                          <a:latin typeface="Arial"/>
                          <a:cs typeface="Arial"/>
                        </a:rPr>
                        <a:t>même</a:t>
                      </a:r>
                      <a:r>
                        <a:rPr sz="1100" spc="305" dirty="0">
                          <a:latin typeface="Arial"/>
                          <a:cs typeface="Arial"/>
                        </a:rPr>
                        <a:t> </a:t>
                      </a:r>
                      <a:r>
                        <a:rPr sz="1100" dirty="0">
                          <a:latin typeface="Arial"/>
                          <a:cs typeface="Arial"/>
                        </a:rPr>
                        <a:t>en</a:t>
                      </a:r>
                      <a:r>
                        <a:rPr sz="1100" spc="295" dirty="0">
                          <a:latin typeface="Arial"/>
                          <a:cs typeface="Arial"/>
                        </a:rPr>
                        <a:t> </a:t>
                      </a:r>
                      <a:r>
                        <a:rPr sz="1100" dirty="0">
                          <a:latin typeface="Arial"/>
                          <a:cs typeface="Arial"/>
                        </a:rPr>
                        <a:t>saison</a:t>
                      </a:r>
                      <a:r>
                        <a:rPr sz="1100" spc="320" dirty="0">
                          <a:latin typeface="Arial"/>
                          <a:cs typeface="Arial"/>
                        </a:rPr>
                        <a:t> </a:t>
                      </a:r>
                      <a:r>
                        <a:rPr sz="1100" spc="-25" dirty="0">
                          <a:latin typeface="Arial"/>
                          <a:cs typeface="Arial"/>
                        </a:rPr>
                        <a:t>des </a:t>
                      </a:r>
                      <a:r>
                        <a:rPr sz="1100" dirty="0">
                          <a:latin typeface="Arial"/>
                          <a:cs typeface="Arial"/>
                        </a:rPr>
                        <a:t>pluies,</a:t>
                      </a:r>
                      <a:r>
                        <a:rPr sz="1100" spc="-30" dirty="0">
                          <a:latin typeface="Arial"/>
                          <a:cs typeface="Arial"/>
                        </a:rPr>
                        <a:t> </a:t>
                      </a:r>
                      <a:r>
                        <a:rPr sz="1100" dirty="0">
                          <a:latin typeface="Arial"/>
                          <a:cs typeface="Arial"/>
                        </a:rPr>
                        <a:t>ce</a:t>
                      </a:r>
                      <a:r>
                        <a:rPr sz="1100" spc="-30" dirty="0">
                          <a:latin typeface="Arial"/>
                          <a:cs typeface="Arial"/>
                        </a:rPr>
                        <a:t> </a:t>
                      </a:r>
                      <a:r>
                        <a:rPr sz="1100" dirty="0">
                          <a:latin typeface="Arial"/>
                          <a:cs typeface="Arial"/>
                        </a:rPr>
                        <a:t>qui</a:t>
                      </a:r>
                      <a:r>
                        <a:rPr sz="1100" spc="-35" dirty="0">
                          <a:latin typeface="Arial"/>
                          <a:cs typeface="Arial"/>
                        </a:rPr>
                        <a:t> </a:t>
                      </a:r>
                      <a:r>
                        <a:rPr sz="1100" dirty="0">
                          <a:latin typeface="Arial"/>
                          <a:cs typeface="Arial"/>
                        </a:rPr>
                        <a:t>évitait</a:t>
                      </a:r>
                      <a:r>
                        <a:rPr sz="1100" spc="-35"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retarder</a:t>
                      </a:r>
                      <a:r>
                        <a:rPr sz="1100" spc="-25" dirty="0">
                          <a:latin typeface="Arial"/>
                          <a:cs typeface="Arial"/>
                        </a:rPr>
                        <a:t> </a:t>
                      </a:r>
                      <a:r>
                        <a:rPr sz="1100" dirty="0">
                          <a:latin typeface="Arial"/>
                          <a:cs typeface="Arial"/>
                        </a:rPr>
                        <a:t>la</a:t>
                      </a:r>
                      <a:r>
                        <a:rPr sz="1100" spc="-45" dirty="0">
                          <a:latin typeface="Arial"/>
                          <a:cs typeface="Arial"/>
                        </a:rPr>
                        <a:t> </a:t>
                      </a:r>
                      <a:r>
                        <a:rPr sz="1100" dirty="0">
                          <a:latin typeface="Arial"/>
                          <a:cs typeface="Arial"/>
                        </a:rPr>
                        <a:t>réalisation</a:t>
                      </a:r>
                      <a:r>
                        <a:rPr sz="1100" spc="-30"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l’atelier</a:t>
                      </a:r>
                      <a:r>
                        <a:rPr sz="1100" spc="-30" dirty="0">
                          <a:latin typeface="Arial"/>
                          <a:cs typeface="Arial"/>
                        </a:rPr>
                        <a:t> </a:t>
                      </a:r>
                      <a:r>
                        <a:rPr sz="1100" spc="-10" dirty="0">
                          <a:latin typeface="Arial"/>
                          <a:cs typeface="Arial"/>
                        </a:rPr>
                        <a:t>pédagogique.</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695492">
                <a:tc>
                  <a:txBody>
                    <a:bodyPr/>
                    <a:lstStyle/>
                    <a:p>
                      <a:pPr marL="67945">
                        <a:lnSpc>
                          <a:spcPts val="1260"/>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0"/>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325" indent="86995" algn="just">
                        <a:lnSpc>
                          <a:spcPts val="1260"/>
                        </a:lnSpc>
                        <a:spcBef>
                          <a:spcPts val="60"/>
                        </a:spcBef>
                        <a:buChar char="-"/>
                        <a:tabLst>
                          <a:tab pos="155575" algn="l"/>
                        </a:tabLst>
                      </a:pPr>
                      <a:r>
                        <a:rPr sz="1100" dirty="0">
                          <a:latin typeface="Arial"/>
                          <a:cs typeface="Arial"/>
                        </a:rPr>
                        <a:t>Il</a:t>
                      </a:r>
                      <a:r>
                        <a:rPr sz="1100" spc="-15" dirty="0">
                          <a:latin typeface="Arial"/>
                          <a:cs typeface="Arial"/>
                        </a:rPr>
                        <a:t> </a:t>
                      </a:r>
                      <a:r>
                        <a:rPr sz="1100" dirty="0">
                          <a:latin typeface="Arial"/>
                          <a:cs typeface="Arial"/>
                        </a:rPr>
                        <a:t>a</a:t>
                      </a:r>
                      <a:r>
                        <a:rPr sz="1100" spc="-25" dirty="0">
                          <a:latin typeface="Arial"/>
                          <a:cs typeface="Arial"/>
                        </a:rPr>
                        <a:t> </a:t>
                      </a:r>
                      <a:r>
                        <a:rPr sz="1100" dirty="0">
                          <a:latin typeface="Arial"/>
                          <a:cs typeface="Arial"/>
                        </a:rPr>
                        <a:t>été</a:t>
                      </a:r>
                      <a:r>
                        <a:rPr sz="1100" spc="-15" dirty="0">
                          <a:latin typeface="Arial"/>
                          <a:cs typeface="Arial"/>
                        </a:rPr>
                        <a:t> </a:t>
                      </a:r>
                      <a:r>
                        <a:rPr sz="1100" dirty="0">
                          <a:latin typeface="Arial"/>
                          <a:cs typeface="Arial"/>
                        </a:rPr>
                        <a:t>choisi</a:t>
                      </a:r>
                      <a:r>
                        <a:rPr sz="1100" spc="-1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construire</a:t>
                      </a:r>
                      <a:r>
                        <a:rPr sz="1100" spc="-5" dirty="0">
                          <a:latin typeface="Arial"/>
                          <a:cs typeface="Arial"/>
                        </a:rPr>
                        <a:t> </a:t>
                      </a:r>
                      <a:r>
                        <a:rPr sz="1100" dirty="0">
                          <a:latin typeface="Arial"/>
                          <a:cs typeface="Arial"/>
                        </a:rPr>
                        <a:t>un</a:t>
                      </a:r>
                      <a:r>
                        <a:rPr sz="1100" spc="-15" dirty="0">
                          <a:latin typeface="Arial"/>
                          <a:cs typeface="Arial"/>
                        </a:rPr>
                        <a:t> </a:t>
                      </a:r>
                      <a:r>
                        <a:rPr sz="1100" dirty="0">
                          <a:latin typeface="Arial"/>
                          <a:cs typeface="Arial"/>
                        </a:rPr>
                        <a:t>bassin</a:t>
                      </a:r>
                      <a:r>
                        <a:rPr sz="1100" spc="-10" dirty="0">
                          <a:latin typeface="Arial"/>
                          <a:cs typeface="Arial"/>
                        </a:rPr>
                        <a:t> </a:t>
                      </a:r>
                      <a:r>
                        <a:rPr sz="1100" dirty="0">
                          <a:latin typeface="Arial"/>
                          <a:cs typeface="Arial"/>
                        </a:rPr>
                        <a:t>en</a:t>
                      </a:r>
                      <a:r>
                        <a:rPr sz="1100" spc="-20" dirty="0">
                          <a:latin typeface="Arial"/>
                          <a:cs typeface="Arial"/>
                        </a:rPr>
                        <a:t> </a:t>
                      </a:r>
                      <a:r>
                        <a:rPr sz="1100" dirty="0">
                          <a:latin typeface="Arial"/>
                          <a:cs typeface="Arial"/>
                        </a:rPr>
                        <a:t>priorité</a:t>
                      </a:r>
                      <a:r>
                        <a:rPr sz="1100" spc="-25" dirty="0">
                          <a:latin typeface="Arial"/>
                          <a:cs typeface="Arial"/>
                        </a:rPr>
                        <a:t> </a:t>
                      </a:r>
                      <a:r>
                        <a:rPr sz="1100" dirty="0">
                          <a:latin typeface="Arial"/>
                          <a:cs typeface="Arial"/>
                        </a:rPr>
                        <a:t>pour disposer</a:t>
                      </a:r>
                      <a:r>
                        <a:rPr sz="1100" spc="-5" dirty="0">
                          <a:latin typeface="Arial"/>
                          <a:cs typeface="Arial"/>
                        </a:rPr>
                        <a:t> </a:t>
                      </a:r>
                      <a:r>
                        <a:rPr sz="1100" dirty="0">
                          <a:latin typeface="Arial"/>
                          <a:cs typeface="Arial"/>
                        </a:rPr>
                        <a:t>d’eau</a:t>
                      </a:r>
                      <a:r>
                        <a:rPr sz="1100" spc="-10" dirty="0">
                          <a:latin typeface="Arial"/>
                          <a:cs typeface="Arial"/>
                        </a:rPr>
                        <a:t> </a:t>
                      </a:r>
                      <a:r>
                        <a:rPr sz="1100" spc="-25" dirty="0">
                          <a:latin typeface="Arial"/>
                          <a:cs typeface="Arial"/>
                        </a:rPr>
                        <a:t>en </a:t>
                      </a:r>
                      <a:r>
                        <a:rPr sz="1100" dirty="0">
                          <a:latin typeface="Arial"/>
                          <a:cs typeface="Arial"/>
                        </a:rPr>
                        <a:t>vue</a:t>
                      </a:r>
                      <a:r>
                        <a:rPr sz="1100" spc="5" dirty="0">
                          <a:latin typeface="Arial"/>
                          <a:cs typeface="Arial"/>
                        </a:rPr>
                        <a:t> </a:t>
                      </a:r>
                      <a:r>
                        <a:rPr sz="1100" dirty="0">
                          <a:latin typeface="Arial"/>
                          <a:cs typeface="Arial"/>
                        </a:rPr>
                        <a:t>des futures</a:t>
                      </a:r>
                      <a:r>
                        <a:rPr sz="1100" spc="-5" dirty="0">
                          <a:latin typeface="Arial"/>
                          <a:cs typeface="Arial"/>
                        </a:rPr>
                        <a:t> </a:t>
                      </a:r>
                      <a:r>
                        <a:rPr sz="1100" dirty="0">
                          <a:latin typeface="Arial"/>
                          <a:cs typeface="Arial"/>
                        </a:rPr>
                        <a:t>constructions</a:t>
                      </a:r>
                      <a:r>
                        <a:rPr sz="1100" spc="10" dirty="0">
                          <a:latin typeface="Arial"/>
                          <a:cs typeface="Arial"/>
                        </a:rPr>
                        <a:t> </a:t>
                      </a:r>
                      <a:r>
                        <a:rPr sz="1100" dirty="0">
                          <a:latin typeface="Arial"/>
                          <a:cs typeface="Arial"/>
                        </a:rPr>
                        <a:t>dans</a:t>
                      </a:r>
                      <a:r>
                        <a:rPr sz="1100" spc="-5" dirty="0">
                          <a:latin typeface="Arial"/>
                          <a:cs typeface="Arial"/>
                        </a:rPr>
                        <a:t> </a:t>
                      </a:r>
                      <a:r>
                        <a:rPr sz="1100" dirty="0">
                          <a:latin typeface="Arial"/>
                          <a:cs typeface="Arial"/>
                        </a:rPr>
                        <a:t>la</a:t>
                      </a:r>
                      <a:r>
                        <a:rPr sz="1100" spc="-5" dirty="0">
                          <a:latin typeface="Arial"/>
                          <a:cs typeface="Arial"/>
                        </a:rPr>
                        <a:t> </a:t>
                      </a:r>
                      <a:r>
                        <a:rPr sz="1100" dirty="0">
                          <a:latin typeface="Arial"/>
                          <a:cs typeface="Arial"/>
                        </a:rPr>
                        <a:t>ravine</a:t>
                      </a:r>
                      <a:r>
                        <a:rPr sz="1100" spc="-5" dirty="0">
                          <a:latin typeface="Arial"/>
                          <a:cs typeface="Arial"/>
                        </a:rPr>
                        <a:t> </a:t>
                      </a:r>
                      <a:r>
                        <a:rPr sz="1100" dirty="0">
                          <a:latin typeface="Arial"/>
                          <a:cs typeface="Arial"/>
                        </a:rPr>
                        <a:t>Glacis</a:t>
                      </a:r>
                      <a:r>
                        <a:rPr sz="1100" spc="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SG1</a:t>
                      </a:r>
                      <a:r>
                        <a:rPr sz="1100" spc="-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murs</a:t>
                      </a:r>
                      <a:r>
                        <a:rPr sz="1100" spc="10" dirty="0">
                          <a:latin typeface="Arial"/>
                          <a:cs typeface="Arial"/>
                        </a:rPr>
                        <a:t> </a:t>
                      </a:r>
                      <a:r>
                        <a:rPr sz="1100" dirty="0">
                          <a:latin typeface="Arial"/>
                          <a:cs typeface="Arial"/>
                        </a:rPr>
                        <a:t>secs </a:t>
                      </a:r>
                      <a:r>
                        <a:rPr sz="1100" spc="-50" dirty="0">
                          <a:latin typeface="Arial"/>
                          <a:cs typeface="Arial"/>
                        </a:rPr>
                        <a:t>à </a:t>
                      </a:r>
                      <a:r>
                        <a:rPr sz="1100" dirty="0">
                          <a:latin typeface="Arial"/>
                          <a:cs typeface="Arial"/>
                        </a:rPr>
                        <a:t>conforter</a:t>
                      </a:r>
                      <a:r>
                        <a:rPr sz="1100" spc="-25" dirty="0">
                          <a:latin typeface="Arial"/>
                          <a:cs typeface="Arial"/>
                        </a:rPr>
                        <a:t> </a:t>
                      </a:r>
                      <a:r>
                        <a:rPr sz="1100" dirty="0">
                          <a:latin typeface="Arial"/>
                          <a:cs typeface="Arial"/>
                        </a:rPr>
                        <a:t>(fiche</a:t>
                      </a:r>
                      <a:r>
                        <a:rPr sz="1100" spc="-20" dirty="0">
                          <a:latin typeface="Arial"/>
                          <a:cs typeface="Arial"/>
                        </a:rPr>
                        <a:t> </a:t>
                      </a:r>
                      <a:r>
                        <a:rPr sz="1100" spc="-10" dirty="0">
                          <a:latin typeface="Arial"/>
                          <a:cs typeface="Arial"/>
                        </a:rPr>
                        <a:t>N°13).</a:t>
                      </a:r>
                      <a:endParaRPr sz="1100" dirty="0">
                        <a:latin typeface="Arial"/>
                        <a:cs typeface="Arial"/>
                      </a:endParaRPr>
                    </a:p>
                    <a:p>
                      <a:pPr marL="68580" marR="60960" indent="112395" algn="just">
                        <a:lnSpc>
                          <a:spcPts val="1260"/>
                        </a:lnSpc>
                        <a:spcBef>
                          <a:spcPts val="10"/>
                        </a:spcBef>
                        <a:buChar char="-"/>
                        <a:tabLst>
                          <a:tab pos="180975" algn="l"/>
                        </a:tabLst>
                      </a:pPr>
                      <a:r>
                        <a:rPr sz="1100" dirty="0">
                          <a:latin typeface="Arial"/>
                          <a:cs typeface="Arial"/>
                        </a:rPr>
                        <a:t>Par</a:t>
                      </a:r>
                      <a:r>
                        <a:rPr sz="1100" spc="180" dirty="0">
                          <a:latin typeface="Arial"/>
                          <a:cs typeface="Arial"/>
                        </a:rPr>
                        <a:t> </a:t>
                      </a:r>
                      <a:r>
                        <a:rPr sz="1100" dirty="0">
                          <a:latin typeface="Arial"/>
                          <a:cs typeface="Arial"/>
                        </a:rPr>
                        <a:t>ailleurs,</a:t>
                      </a:r>
                      <a:r>
                        <a:rPr sz="1100" spc="190" dirty="0">
                          <a:latin typeface="Arial"/>
                          <a:cs typeface="Arial"/>
                        </a:rPr>
                        <a:t> </a:t>
                      </a:r>
                      <a:r>
                        <a:rPr sz="1100" dirty="0">
                          <a:latin typeface="Arial"/>
                          <a:cs typeface="Arial"/>
                        </a:rPr>
                        <a:t>l’ouvrage</a:t>
                      </a:r>
                      <a:r>
                        <a:rPr sz="1100" spc="175" dirty="0">
                          <a:latin typeface="Arial"/>
                          <a:cs typeface="Arial"/>
                        </a:rPr>
                        <a:t> </a:t>
                      </a:r>
                      <a:r>
                        <a:rPr sz="1100" dirty="0">
                          <a:latin typeface="Arial"/>
                          <a:cs typeface="Arial"/>
                        </a:rPr>
                        <a:t>permet</a:t>
                      </a:r>
                      <a:r>
                        <a:rPr sz="1100" spc="185" dirty="0">
                          <a:latin typeface="Arial"/>
                          <a:cs typeface="Arial"/>
                        </a:rPr>
                        <a:t> </a:t>
                      </a:r>
                      <a:r>
                        <a:rPr sz="1100" dirty="0">
                          <a:latin typeface="Arial"/>
                          <a:cs typeface="Arial"/>
                        </a:rPr>
                        <a:t>de</a:t>
                      </a:r>
                      <a:r>
                        <a:rPr sz="1100" spc="180" dirty="0">
                          <a:latin typeface="Arial"/>
                          <a:cs typeface="Arial"/>
                        </a:rPr>
                        <a:t> </a:t>
                      </a:r>
                      <a:r>
                        <a:rPr sz="1100" dirty="0">
                          <a:latin typeface="Arial"/>
                          <a:cs typeface="Arial"/>
                        </a:rPr>
                        <a:t>disposer</a:t>
                      </a:r>
                      <a:r>
                        <a:rPr sz="1100" spc="185" dirty="0">
                          <a:latin typeface="Arial"/>
                          <a:cs typeface="Arial"/>
                        </a:rPr>
                        <a:t> </a:t>
                      </a:r>
                      <a:r>
                        <a:rPr sz="1100" dirty="0">
                          <a:latin typeface="Arial"/>
                          <a:cs typeface="Arial"/>
                        </a:rPr>
                        <a:t>d’une</a:t>
                      </a:r>
                      <a:r>
                        <a:rPr sz="1100" spc="180" dirty="0">
                          <a:latin typeface="Arial"/>
                          <a:cs typeface="Arial"/>
                        </a:rPr>
                        <a:t> </a:t>
                      </a:r>
                      <a:r>
                        <a:rPr sz="1100" dirty="0">
                          <a:latin typeface="Arial"/>
                          <a:cs typeface="Arial"/>
                        </a:rPr>
                        <a:t>réserve</a:t>
                      </a:r>
                      <a:r>
                        <a:rPr sz="1100" spc="175" dirty="0">
                          <a:latin typeface="Arial"/>
                          <a:cs typeface="Arial"/>
                        </a:rPr>
                        <a:t> </a:t>
                      </a:r>
                      <a:r>
                        <a:rPr sz="1100" dirty="0">
                          <a:latin typeface="Arial"/>
                          <a:cs typeface="Arial"/>
                        </a:rPr>
                        <a:t>d’eau</a:t>
                      </a:r>
                      <a:r>
                        <a:rPr sz="1100" spc="180" dirty="0">
                          <a:latin typeface="Arial"/>
                          <a:cs typeface="Arial"/>
                        </a:rPr>
                        <a:t> </a:t>
                      </a:r>
                      <a:r>
                        <a:rPr sz="1100" spc="-20" dirty="0">
                          <a:latin typeface="Arial"/>
                          <a:cs typeface="Arial"/>
                        </a:rPr>
                        <a:t>pour </a:t>
                      </a:r>
                      <a:r>
                        <a:rPr sz="1100" dirty="0">
                          <a:latin typeface="Arial"/>
                          <a:cs typeface="Arial"/>
                        </a:rPr>
                        <a:t>l’abreuvement</a:t>
                      </a:r>
                      <a:r>
                        <a:rPr sz="1100" spc="140" dirty="0">
                          <a:latin typeface="Arial"/>
                          <a:cs typeface="Arial"/>
                        </a:rPr>
                        <a:t> </a:t>
                      </a:r>
                      <a:r>
                        <a:rPr sz="1100" dirty="0">
                          <a:latin typeface="Arial"/>
                          <a:cs typeface="Arial"/>
                        </a:rPr>
                        <a:t>du</a:t>
                      </a:r>
                      <a:r>
                        <a:rPr sz="1100" spc="125" dirty="0">
                          <a:latin typeface="Arial"/>
                          <a:cs typeface="Arial"/>
                        </a:rPr>
                        <a:t> </a:t>
                      </a:r>
                      <a:r>
                        <a:rPr sz="1100" dirty="0">
                          <a:latin typeface="Arial"/>
                          <a:cs typeface="Arial"/>
                        </a:rPr>
                        <a:t>bétail,</a:t>
                      </a:r>
                      <a:r>
                        <a:rPr sz="1100" spc="130" dirty="0">
                          <a:latin typeface="Arial"/>
                          <a:cs typeface="Arial"/>
                        </a:rPr>
                        <a:t> </a:t>
                      </a:r>
                      <a:r>
                        <a:rPr sz="1100" dirty="0">
                          <a:latin typeface="Arial"/>
                          <a:cs typeface="Arial"/>
                        </a:rPr>
                        <a:t>l’arrosage</a:t>
                      </a:r>
                      <a:r>
                        <a:rPr sz="1100" spc="135" dirty="0">
                          <a:latin typeface="Arial"/>
                          <a:cs typeface="Arial"/>
                        </a:rPr>
                        <a:t> </a:t>
                      </a:r>
                      <a:r>
                        <a:rPr sz="1100" dirty="0">
                          <a:latin typeface="Arial"/>
                          <a:cs typeface="Arial"/>
                        </a:rPr>
                        <a:t>de</a:t>
                      </a:r>
                      <a:r>
                        <a:rPr sz="1100" spc="130" dirty="0">
                          <a:latin typeface="Arial"/>
                          <a:cs typeface="Arial"/>
                        </a:rPr>
                        <a:t> </a:t>
                      </a:r>
                      <a:r>
                        <a:rPr sz="1100" dirty="0">
                          <a:latin typeface="Arial"/>
                          <a:cs typeface="Arial"/>
                        </a:rPr>
                        <a:t>pépinières</a:t>
                      </a:r>
                      <a:r>
                        <a:rPr sz="1100" spc="140" dirty="0">
                          <a:latin typeface="Arial"/>
                          <a:cs typeface="Arial"/>
                        </a:rPr>
                        <a:t> </a:t>
                      </a:r>
                      <a:r>
                        <a:rPr sz="1100" dirty="0">
                          <a:latin typeface="Arial"/>
                          <a:cs typeface="Arial"/>
                        </a:rPr>
                        <a:t>et</a:t>
                      </a:r>
                      <a:r>
                        <a:rPr sz="1100" spc="140" dirty="0">
                          <a:latin typeface="Arial"/>
                          <a:cs typeface="Arial"/>
                        </a:rPr>
                        <a:t> </a:t>
                      </a:r>
                      <a:r>
                        <a:rPr sz="1100" dirty="0">
                          <a:latin typeface="Arial"/>
                          <a:cs typeface="Arial"/>
                        </a:rPr>
                        <a:t>la</a:t>
                      </a:r>
                      <a:r>
                        <a:rPr sz="1100" spc="140" dirty="0">
                          <a:latin typeface="Arial"/>
                          <a:cs typeface="Arial"/>
                        </a:rPr>
                        <a:t> </a:t>
                      </a:r>
                      <a:r>
                        <a:rPr sz="1100" dirty="0">
                          <a:latin typeface="Arial"/>
                          <a:cs typeface="Arial"/>
                        </a:rPr>
                        <a:t>lutte</a:t>
                      </a:r>
                      <a:r>
                        <a:rPr sz="1100" spc="135" dirty="0">
                          <a:latin typeface="Arial"/>
                          <a:cs typeface="Arial"/>
                        </a:rPr>
                        <a:t> </a:t>
                      </a:r>
                      <a:r>
                        <a:rPr sz="1100" dirty="0" err="1">
                          <a:latin typeface="Arial"/>
                          <a:cs typeface="Arial"/>
                        </a:rPr>
                        <a:t>contre</a:t>
                      </a:r>
                      <a:r>
                        <a:rPr sz="1100" spc="140" dirty="0">
                          <a:latin typeface="Arial"/>
                          <a:cs typeface="Arial"/>
                        </a:rPr>
                        <a:t> </a:t>
                      </a:r>
                      <a:r>
                        <a:rPr sz="1100" spc="-25" dirty="0">
                          <a:latin typeface="Arial"/>
                          <a:cs typeface="Arial"/>
                        </a:rPr>
                        <a:t>des</a:t>
                      </a:r>
                      <a:r>
                        <a:rPr lang="fr-FR" sz="1100" spc="-25" dirty="0">
                          <a:latin typeface="Arial"/>
                          <a:cs typeface="Arial"/>
                        </a:rPr>
                        <a:t> </a:t>
                      </a:r>
                      <a:r>
                        <a:rPr sz="1100" dirty="0" err="1">
                          <a:latin typeface="Arial"/>
                          <a:cs typeface="Arial"/>
                        </a:rPr>
                        <a:t>départs</a:t>
                      </a:r>
                      <a:r>
                        <a:rPr sz="1100" spc="-25" dirty="0">
                          <a:latin typeface="Arial"/>
                          <a:cs typeface="Arial"/>
                        </a:rPr>
                        <a:t> </a:t>
                      </a:r>
                      <a:r>
                        <a:rPr sz="1100" spc="-10" dirty="0">
                          <a:latin typeface="Arial"/>
                          <a:cs typeface="Arial"/>
                        </a:rPr>
                        <a:t>d’incendie.</a:t>
                      </a:r>
                      <a:endParaRPr sz="1100" dirty="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917109">
                <a:tc>
                  <a:txBody>
                    <a:bodyPr/>
                    <a:lstStyle/>
                    <a:p>
                      <a:pPr marL="67945" marR="60325">
                        <a:lnSpc>
                          <a:spcPts val="1270"/>
                        </a:lnSpc>
                        <a:spcBef>
                          <a:spcPts val="40"/>
                        </a:spcBef>
                      </a:pPr>
                      <a:r>
                        <a:rPr sz="1100" b="1" spc="-10" dirty="0">
                          <a:latin typeface="Arial"/>
                          <a:cs typeface="Arial"/>
                        </a:rPr>
                        <a:t>Caractéristiques techniques</a:t>
                      </a:r>
                      <a:endParaRPr sz="11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En</a:t>
                      </a:r>
                      <a:r>
                        <a:rPr sz="1100" spc="-25" dirty="0">
                          <a:latin typeface="Arial"/>
                          <a:cs typeface="Arial"/>
                        </a:rPr>
                        <a:t> </a:t>
                      </a:r>
                      <a:r>
                        <a:rPr sz="1100" dirty="0">
                          <a:latin typeface="Arial"/>
                          <a:cs typeface="Arial"/>
                        </a:rPr>
                        <a:t>résumé,</a:t>
                      </a:r>
                      <a:r>
                        <a:rPr sz="1100" spc="-25" dirty="0">
                          <a:latin typeface="Arial"/>
                          <a:cs typeface="Arial"/>
                        </a:rPr>
                        <a:t> </a:t>
                      </a:r>
                      <a:r>
                        <a:rPr sz="1100" dirty="0">
                          <a:latin typeface="Arial"/>
                          <a:cs typeface="Arial"/>
                        </a:rPr>
                        <a:t>SB5</a:t>
                      </a:r>
                      <a:r>
                        <a:rPr sz="1100" spc="-25" dirty="0">
                          <a:latin typeface="Arial"/>
                          <a:cs typeface="Arial"/>
                        </a:rPr>
                        <a:t> </a:t>
                      </a:r>
                      <a:r>
                        <a:rPr sz="1100" dirty="0">
                          <a:latin typeface="Arial"/>
                          <a:cs typeface="Arial"/>
                        </a:rPr>
                        <a:t>comporte</a:t>
                      </a:r>
                      <a:r>
                        <a:rPr sz="1100" spc="-25" dirty="0">
                          <a:latin typeface="Arial"/>
                          <a:cs typeface="Arial"/>
                        </a:rPr>
                        <a:t> </a:t>
                      </a:r>
                      <a:r>
                        <a:rPr sz="1100" spc="-50" dirty="0">
                          <a:latin typeface="Arial"/>
                          <a:cs typeface="Arial"/>
                        </a:rPr>
                        <a:t>:</a:t>
                      </a:r>
                      <a:endParaRPr sz="1100" dirty="0">
                        <a:latin typeface="Arial"/>
                        <a:cs typeface="Arial"/>
                      </a:endParaRPr>
                    </a:p>
                    <a:p>
                      <a:pPr marL="154305" indent="-85725">
                        <a:lnSpc>
                          <a:spcPct val="100000"/>
                        </a:lnSpc>
                        <a:spcBef>
                          <a:spcPts val="1210"/>
                        </a:spcBef>
                        <a:buChar char="-"/>
                        <a:tabLst>
                          <a:tab pos="154305" algn="l"/>
                        </a:tabLst>
                      </a:pPr>
                      <a:r>
                        <a:rPr sz="1100" b="1" dirty="0">
                          <a:latin typeface="Arial"/>
                          <a:cs typeface="Arial"/>
                        </a:rPr>
                        <a:t>Un</a:t>
                      </a:r>
                      <a:r>
                        <a:rPr sz="1100" b="1" spc="-25" dirty="0">
                          <a:latin typeface="Arial"/>
                          <a:cs typeface="Arial"/>
                        </a:rPr>
                        <a:t> </a:t>
                      </a:r>
                      <a:r>
                        <a:rPr sz="1100" b="1" dirty="0">
                          <a:latin typeface="Arial"/>
                          <a:cs typeface="Arial"/>
                        </a:rPr>
                        <a:t>seuil</a:t>
                      </a:r>
                      <a:r>
                        <a:rPr sz="1100" b="1" spc="-25" dirty="0">
                          <a:latin typeface="Arial"/>
                          <a:cs typeface="Arial"/>
                        </a:rPr>
                        <a:t> </a:t>
                      </a:r>
                      <a:r>
                        <a:rPr sz="1100" b="1" dirty="0">
                          <a:latin typeface="Arial"/>
                          <a:cs typeface="Arial"/>
                        </a:rPr>
                        <a:t>maçonné</a:t>
                      </a:r>
                      <a:r>
                        <a:rPr sz="1100" b="1" spc="-30" dirty="0">
                          <a:latin typeface="Arial"/>
                          <a:cs typeface="Arial"/>
                        </a:rPr>
                        <a:t> </a:t>
                      </a:r>
                      <a:r>
                        <a:rPr sz="1100" b="1" spc="-10" dirty="0">
                          <a:latin typeface="Arial"/>
                          <a:cs typeface="Arial"/>
                        </a:rPr>
                        <a:t>vertical</a:t>
                      </a:r>
                      <a:endParaRPr sz="1100" dirty="0">
                        <a:latin typeface="Arial"/>
                        <a:cs typeface="Arial"/>
                      </a:endParaRPr>
                    </a:p>
                    <a:p>
                      <a:pPr marL="525780" marR="60325" lvl="1" indent="-228600">
                        <a:lnSpc>
                          <a:spcPts val="1260"/>
                        </a:lnSpc>
                        <a:spcBef>
                          <a:spcPts val="114"/>
                        </a:spcBef>
                        <a:buFont typeface="Symbol"/>
                        <a:buChar char=""/>
                        <a:tabLst>
                          <a:tab pos="525780" algn="l"/>
                        </a:tabLst>
                      </a:pPr>
                      <a:r>
                        <a:rPr sz="1100" dirty="0">
                          <a:latin typeface="Arial"/>
                          <a:cs typeface="Arial"/>
                        </a:rPr>
                        <a:t>Longueur</a:t>
                      </a:r>
                      <a:r>
                        <a:rPr sz="1100" spc="210" dirty="0">
                          <a:latin typeface="Arial"/>
                          <a:cs typeface="Arial"/>
                        </a:rPr>
                        <a:t> </a:t>
                      </a:r>
                      <a:r>
                        <a:rPr sz="1100" dirty="0">
                          <a:latin typeface="Arial"/>
                          <a:cs typeface="Arial"/>
                        </a:rPr>
                        <a:t>totale</a:t>
                      </a:r>
                      <a:r>
                        <a:rPr sz="1100" spc="200" dirty="0">
                          <a:latin typeface="Arial"/>
                          <a:cs typeface="Arial"/>
                        </a:rPr>
                        <a:t> </a:t>
                      </a:r>
                      <a:r>
                        <a:rPr sz="1100" dirty="0">
                          <a:latin typeface="Arial"/>
                          <a:cs typeface="Arial"/>
                        </a:rPr>
                        <a:t>L1</a:t>
                      </a:r>
                      <a:r>
                        <a:rPr sz="1100" spc="204" dirty="0">
                          <a:latin typeface="Arial"/>
                          <a:cs typeface="Arial"/>
                        </a:rPr>
                        <a:t> </a:t>
                      </a:r>
                      <a:r>
                        <a:rPr sz="1100" dirty="0">
                          <a:latin typeface="Arial"/>
                          <a:cs typeface="Arial"/>
                        </a:rPr>
                        <a:t>=</a:t>
                      </a:r>
                      <a:r>
                        <a:rPr sz="1100" spc="200" dirty="0">
                          <a:latin typeface="Arial"/>
                          <a:cs typeface="Arial"/>
                        </a:rPr>
                        <a:t> </a:t>
                      </a:r>
                      <a:r>
                        <a:rPr sz="1100" dirty="0">
                          <a:latin typeface="Arial"/>
                          <a:cs typeface="Arial"/>
                        </a:rPr>
                        <a:t>14m,</a:t>
                      </a:r>
                      <a:r>
                        <a:rPr sz="1100" spc="210" dirty="0">
                          <a:latin typeface="Arial"/>
                          <a:cs typeface="Arial"/>
                        </a:rPr>
                        <a:t> </a:t>
                      </a:r>
                      <a:r>
                        <a:rPr sz="1100" dirty="0">
                          <a:latin typeface="Arial"/>
                          <a:cs typeface="Arial"/>
                        </a:rPr>
                        <a:t>longueur</a:t>
                      </a:r>
                      <a:r>
                        <a:rPr sz="1100" spc="210" dirty="0">
                          <a:latin typeface="Arial"/>
                          <a:cs typeface="Arial"/>
                        </a:rPr>
                        <a:t> </a:t>
                      </a:r>
                      <a:r>
                        <a:rPr sz="1100" dirty="0">
                          <a:latin typeface="Arial"/>
                          <a:cs typeface="Arial"/>
                        </a:rPr>
                        <a:t>du</a:t>
                      </a:r>
                      <a:r>
                        <a:rPr sz="1100" spc="210"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L2</a:t>
                      </a:r>
                      <a:r>
                        <a:rPr sz="1100" spc="204" dirty="0">
                          <a:latin typeface="Arial"/>
                          <a:cs typeface="Arial"/>
                        </a:rPr>
                        <a:t> </a:t>
                      </a:r>
                      <a:r>
                        <a:rPr sz="1100" dirty="0">
                          <a:latin typeface="Arial"/>
                          <a:cs typeface="Arial"/>
                        </a:rPr>
                        <a:t>=</a:t>
                      </a:r>
                      <a:r>
                        <a:rPr sz="1100" spc="195" dirty="0">
                          <a:latin typeface="Arial"/>
                          <a:cs typeface="Arial"/>
                        </a:rPr>
                        <a:t> </a:t>
                      </a:r>
                      <a:r>
                        <a:rPr sz="1100" spc="-10" dirty="0">
                          <a:latin typeface="Arial"/>
                          <a:cs typeface="Arial"/>
                        </a:rPr>
                        <a:t>5,10m, épaisseur=0,50m.</a:t>
                      </a:r>
                      <a:endParaRPr sz="1100" dirty="0">
                        <a:latin typeface="Arial"/>
                        <a:cs typeface="Arial"/>
                      </a:endParaRPr>
                    </a:p>
                    <a:p>
                      <a:pPr marL="525780" lvl="1" indent="-228600">
                        <a:lnSpc>
                          <a:spcPts val="1280"/>
                        </a:lnSpc>
                        <a:buFont typeface="Symbol"/>
                        <a:buChar char=""/>
                        <a:tabLst>
                          <a:tab pos="525780" algn="l"/>
                        </a:tabLst>
                      </a:pPr>
                      <a:r>
                        <a:rPr sz="1100" b="1" dirty="0" err="1">
                          <a:latin typeface="Arial"/>
                          <a:cs typeface="Arial"/>
                        </a:rPr>
                        <a:t>Poteaux</a:t>
                      </a:r>
                      <a:r>
                        <a:rPr sz="1100" spc="-25" dirty="0">
                          <a:latin typeface="Arial"/>
                          <a:cs typeface="Arial"/>
                        </a:rPr>
                        <a:t> </a:t>
                      </a:r>
                      <a:r>
                        <a:rPr sz="1100" spc="-50" dirty="0">
                          <a:latin typeface="Arial"/>
                          <a:cs typeface="Arial"/>
                        </a:rPr>
                        <a:t>:</a:t>
                      </a:r>
                      <a:r>
                        <a:rPr lang="fr-FR" sz="1100" spc="-50" dirty="0">
                          <a:latin typeface="Arial"/>
                          <a:cs typeface="Arial"/>
                        </a:rPr>
                        <a:t> </a:t>
                      </a:r>
                      <a:r>
                        <a:rPr sz="1100" dirty="0">
                          <a:latin typeface="Arial"/>
                          <a:cs typeface="Arial"/>
                        </a:rPr>
                        <a:t>2</a:t>
                      </a:r>
                      <a:r>
                        <a:rPr sz="1100" spc="-15" dirty="0">
                          <a:latin typeface="Arial"/>
                          <a:cs typeface="Arial"/>
                        </a:rPr>
                        <a:t> </a:t>
                      </a:r>
                      <a:r>
                        <a:rPr sz="1100" dirty="0">
                          <a:latin typeface="Arial"/>
                          <a:cs typeface="Arial"/>
                        </a:rPr>
                        <a:t>poteaux</a:t>
                      </a:r>
                      <a:r>
                        <a:rPr sz="1100" spc="-2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3,00m</a:t>
                      </a:r>
                      <a:r>
                        <a:rPr sz="1100" spc="-5" dirty="0">
                          <a:latin typeface="Arial"/>
                          <a:cs typeface="Arial"/>
                        </a:rPr>
                        <a:t> </a:t>
                      </a:r>
                      <a:r>
                        <a:rPr sz="1100" dirty="0">
                          <a:latin typeface="Arial"/>
                          <a:cs typeface="Arial"/>
                        </a:rPr>
                        <a:t>aux</a:t>
                      </a:r>
                      <a:r>
                        <a:rPr sz="1100" spc="-30" dirty="0">
                          <a:latin typeface="Arial"/>
                          <a:cs typeface="Arial"/>
                        </a:rPr>
                        <a:t> </a:t>
                      </a:r>
                      <a:r>
                        <a:rPr sz="1100" spc="-10" dirty="0" err="1">
                          <a:latin typeface="Arial"/>
                          <a:cs typeface="Arial"/>
                        </a:rPr>
                        <a:t>extrémités</a:t>
                      </a:r>
                      <a:r>
                        <a:rPr sz="1100" spc="-10" dirty="0">
                          <a:latin typeface="Arial"/>
                          <a:cs typeface="Arial"/>
                        </a:rPr>
                        <a:t>,</a:t>
                      </a:r>
                      <a:r>
                        <a:rPr lang="fr-FR" sz="1100" spc="-10" dirty="0">
                          <a:latin typeface="Arial"/>
                          <a:cs typeface="Arial"/>
                        </a:rPr>
                        <a:t> </a:t>
                      </a:r>
                      <a:r>
                        <a:rPr sz="1100" dirty="0">
                          <a:latin typeface="Arial"/>
                          <a:cs typeface="Arial"/>
                        </a:rPr>
                        <a:t>2</a:t>
                      </a:r>
                      <a:r>
                        <a:rPr sz="1100" spc="-10" dirty="0">
                          <a:latin typeface="Arial"/>
                          <a:cs typeface="Arial"/>
                        </a:rPr>
                        <a:t> </a:t>
                      </a:r>
                      <a:r>
                        <a:rPr sz="1100" dirty="0">
                          <a:latin typeface="Arial"/>
                          <a:cs typeface="Arial"/>
                        </a:rPr>
                        <a:t>poteaux</a:t>
                      </a:r>
                      <a:r>
                        <a:rPr sz="1100" spc="-15" dirty="0">
                          <a:latin typeface="Arial"/>
                          <a:cs typeface="Arial"/>
                        </a:rPr>
                        <a:t> </a:t>
                      </a:r>
                      <a:r>
                        <a:rPr sz="1100" dirty="0">
                          <a:latin typeface="Arial"/>
                          <a:cs typeface="Arial"/>
                        </a:rPr>
                        <a:t>de</a:t>
                      </a:r>
                      <a:r>
                        <a:rPr sz="1100" spc="-5" dirty="0">
                          <a:latin typeface="Arial"/>
                          <a:cs typeface="Arial"/>
                        </a:rPr>
                        <a:t> </a:t>
                      </a:r>
                      <a:r>
                        <a:rPr sz="1100" dirty="0">
                          <a:latin typeface="Arial"/>
                          <a:cs typeface="Arial"/>
                        </a:rPr>
                        <a:t>3,85</a:t>
                      </a:r>
                      <a:r>
                        <a:rPr sz="1100" spc="-15" dirty="0">
                          <a:latin typeface="Arial"/>
                          <a:cs typeface="Arial"/>
                        </a:rPr>
                        <a:t> </a:t>
                      </a:r>
                      <a:r>
                        <a:rPr sz="1100" dirty="0">
                          <a:latin typeface="Arial"/>
                          <a:cs typeface="Arial"/>
                        </a:rPr>
                        <a:t>m</a:t>
                      </a:r>
                      <a:r>
                        <a:rPr sz="1100" spc="-1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part</a:t>
                      </a:r>
                      <a:r>
                        <a:rPr sz="1100" spc="-10"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d’autre</a:t>
                      </a:r>
                      <a:r>
                        <a:rPr sz="1100" spc="-15" dirty="0">
                          <a:latin typeface="Arial"/>
                          <a:cs typeface="Arial"/>
                        </a:rPr>
                        <a:t> </a:t>
                      </a:r>
                      <a:r>
                        <a:rPr sz="1100" dirty="0">
                          <a:latin typeface="Arial"/>
                          <a:cs typeface="Arial"/>
                        </a:rPr>
                        <a:t>du</a:t>
                      </a:r>
                      <a:r>
                        <a:rPr sz="1100" spc="-5" dirty="0">
                          <a:latin typeface="Arial"/>
                          <a:cs typeface="Arial"/>
                        </a:rPr>
                        <a:t> </a:t>
                      </a:r>
                      <a:r>
                        <a:rPr sz="1100" spc="-10" dirty="0" err="1">
                          <a:latin typeface="Arial"/>
                          <a:cs typeface="Arial"/>
                        </a:rPr>
                        <a:t>déversoir</a:t>
                      </a:r>
                      <a:r>
                        <a:rPr sz="1100" spc="-10" dirty="0">
                          <a:latin typeface="Arial"/>
                          <a:cs typeface="Arial"/>
                        </a:rPr>
                        <a:t>,</a:t>
                      </a:r>
                      <a:r>
                        <a:rPr lang="fr-FR" sz="1100" spc="-10" dirty="0">
                          <a:latin typeface="Arial"/>
                          <a:cs typeface="Arial"/>
                        </a:rPr>
                        <a:t> </a:t>
                      </a:r>
                      <a:r>
                        <a:rPr sz="1100" dirty="0">
                          <a:latin typeface="Arial"/>
                          <a:cs typeface="Arial"/>
                        </a:rPr>
                        <a:t>1</a:t>
                      </a:r>
                      <a:r>
                        <a:rPr sz="1100" spc="-15" dirty="0">
                          <a:latin typeface="Arial"/>
                          <a:cs typeface="Arial"/>
                        </a:rPr>
                        <a:t> </a:t>
                      </a:r>
                      <a:r>
                        <a:rPr sz="1100" dirty="0">
                          <a:latin typeface="Arial"/>
                          <a:cs typeface="Arial"/>
                        </a:rPr>
                        <a:t>poteau</a:t>
                      </a:r>
                      <a:r>
                        <a:rPr sz="1100" spc="-2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3,25</a:t>
                      </a:r>
                      <a:r>
                        <a:rPr sz="1100" spc="-20" dirty="0">
                          <a:latin typeface="Arial"/>
                          <a:cs typeface="Arial"/>
                        </a:rPr>
                        <a:t> </a:t>
                      </a:r>
                      <a:r>
                        <a:rPr sz="1100" dirty="0">
                          <a:latin typeface="Arial"/>
                          <a:cs typeface="Arial"/>
                        </a:rPr>
                        <a:t>m</a:t>
                      </a:r>
                      <a:r>
                        <a:rPr sz="1100" spc="-20" dirty="0">
                          <a:latin typeface="Arial"/>
                          <a:cs typeface="Arial"/>
                        </a:rPr>
                        <a:t> </a:t>
                      </a:r>
                      <a:r>
                        <a:rPr sz="1100" dirty="0">
                          <a:latin typeface="Arial"/>
                          <a:cs typeface="Arial"/>
                        </a:rPr>
                        <a:t>au</a:t>
                      </a:r>
                      <a:r>
                        <a:rPr sz="1100" spc="-20" dirty="0">
                          <a:latin typeface="Arial"/>
                          <a:cs typeface="Arial"/>
                        </a:rPr>
                        <a:t> </a:t>
                      </a:r>
                      <a:r>
                        <a:rPr sz="1100" dirty="0">
                          <a:latin typeface="Arial"/>
                          <a:cs typeface="Arial"/>
                        </a:rPr>
                        <a:t>milieu</a:t>
                      </a:r>
                      <a:r>
                        <a:rPr sz="1100" spc="-15" dirty="0">
                          <a:latin typeface="Arial"/>
                          <a:cs typeface="Arial"/>
                        </a:rPr>
                        <a:t> </a:t>
                      </a:r>
                      <a:r>
                        <a:rPr sz="1100" dirty="0">
                          <a:latin typeface="Arial"/>
                          <a:cs typeface="Arial"/>
                        </a:rPr>
                        <a:t>du</a:t>
                      </a:r>
                      <a:r>
                        <a:rPr sz="1100" spc="-10" dirty="0">
                          <a:latin typeface="Arial"/>
                          <a:cs typeface="Arial"/>
                        </a:rPr>
                        <a:t> </a:t>
                      </a:r>
                      <a:r>
                        <a:rPr sz="1100" spc="-10" dirty="0" err="1">
                          <a:latin typeface="Arial"/>
                          <a:cs typeface="Arial"/>
                        </a:rPr>
                        <a:t>déversoir</a:t>
                      </a:r>
                      <a:r>
                        <a:rPr lang="fr-FR" sz="1100" spc="-10" dirty="0">
                          <a:latin typeface="Arial"/>
                          <a:cs typeface="Arial"/>
                        </a:rPr>
                        <a:t>. </a:t>
                      </a:r>
                      <a:r>
                        <a:rPr sz="1100" dirty="0">
                          <a:latin typeface="Arial"/>
                          <a:cs typeface="Arial"/>
                        </a:rPr>
                        <a:t>La</a:t>
                      </a:r>
                      <a:r>
                        <a:rPr sz="1100" spc="-20" dirty="0">
                          <a:latin typeface="Arial"/>
                          <a:cs typeface="Arial"/>
                        </a:rPr>
                        <a:t> </a:t>
                      </a:r>
                      <a:r>
                        <a:rPr sz="1100" dirty="0">
                          <a:latin typeface="Arial"/>
                          <a:cs typeface="Arial"/>
                        </a:rPr>
                        <a:t>section</a:t>
                      </a:r>
                      <a:r>
                        <a:rPr sz="1100" spc="-30" dirty="0">
                          <a:latin typeface="Arial"/>
                          <a:cs typeface="Arial"/>
                        </a:rPr>
                        <a:t> </a:t>
                      </a:r>
                      <a:r>
                        <a:rPr sz="1100" dirty="0">
                          <a:latin typeface="Arial"/>
                          <a:cs typeface="Arial"/>
                        </a:rPr>
                        <a:t>d’un</a:t>
                      </a:r>
                      <a:r>
                        <a:rPr sz="1100" spc="-15" dirty="0">
                          <a:latin typeface="Arial"/>
                          <a:cs typeface="Arial"/>
                        </a:rPr>
                        <a:t> </a:t>
                      </a:r>
                      <a:r>
                        <a:rPr sz="1100" dirty="0">
                          <a:latin typeface="Arial"/>
                          <a:cs typeface="Arial"/>
                        </a:rPr>
                        <a:t>poteau</a:t>
                      </a:r>
                      <a:r>
                        <a:rPr sz="1100" spc="-25" dirty="0">
                          <a:latin typeface="Arial"/>
                          <a:cs typeface="Arial"/>
                        </a:rPr>
                        <a:t> </a:t>
                      </a:r>
                      <a:r>
                        <a:rPr sz="1100" dirty="0">
                          <a:latin typeface="Arial"/>
                          <a:cs typeface="Arial"/>
                        </a:rPr>
                        <a:t>est</a:t>
                      </a:r>
                      <a:r>
                        <a:rPr sz="1100" spc="-10"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0,50x0,50</a:t>
                      </a:r>
                      <a:r>
                        <a:rPr sz="1100" spc="-25" dirty="0">
                          <a:latin typeface="Arial"/>
                          <a:cs typeface="Arial"/>
                        </a:rPr>
                        <a:t> </a:t>
                      </a:r>
                      <a:r>
                        <a:rPr sz="1100" spc="-50" dirty="0">
                          <a:latin typeface="Arial"/>
                          <a:cs typeface="Arial"/>
                        </a:rPr>
                        <a:t>m</a:t>
                      </a:r>
                      <a:endParaRPr sz="1100" dirty="0">
                        <a:latin typeface="Arial"/>
                        <a:cs typeface="Arial"/>
                      </a:endParaRPr>
                    </a:p>
                    <a:p>
                      <a:pPr marL="525780" indent="-228600">
                        <a:lnSpc>
                          <a:spcPts val="1295"/>
                        </a:lnSpc>
                        <a:spcBef>
                          <a:spcPts val="25"/>
                        </a:spcBef>
                        <a:buFont typeface="Symbol"/>
                        <a:buChar char=""/>
                        <a:tabLst>
                          <a:tab pos="525780" algn="l"/>
                        </a:tabLst>
                      </a:pPr>
                      <a:r>
                        <a:rPr sz="1100" b="1" dirty="0">
                          <a:latin typeface="Arial"/>
                          <a:cs typeface="Arial"/>
                        </a:rPr>
                        <a:t>Poutres</a:t>
                      </a:r>
                      <a:r>
                        <a:rPr sz="1100" spc="-40" dirty="0">
                          <a:latin typeface="Arial"/>
                          <a:cs typeface="Arial"/>
                        </a:rPr>
                        <a:t> </a:t>
                      </a:r>
                      <a:r>
                        <a:rPr sz="1100" dirty="0">
                          <a:latin typeface="Arial"/>
                          <a:cs typeface="Arial"/>
                        </a:rPr>
                        <a:t>horizontales</a:t>
                      </a:r>
                      <a:r>
                        <a:rPr sz="1100" spc="-35" dirty="0">
                          <a:latin typeface="Arial"/>
                          <a:cs typeface="Arial"/>
                        </a:rPr>
                        <a:t> </a:t>
                      </a:r>
                      <a:r>
                        <a:rPr sz="1100" dirty="0">
                          <a:latin typeface="Arial"/>
                          <a:cs typeface="Arial"/>
                        </a:rPr>
                        <a:t>du</a:t>
                      </a:r>
                      <a:r>
                        <a:rPr sz="1100" spc="-35" dirty="0">
                          <a:latin typeface="Arial"/>
                          <a:cs typeface="Arial"/>
                        </a:rPr>
                        <a:t> </a:t>
                      </a:r>
                      <a:r>
                        <a:rPr sz="1100" dirty="0" err="1">
                          <a:latin typeface="Arial"/>
                          <a:cs typeface="Arial"/>
                        </a:rPr>
                        <a:t>seuil</a:t>
                      </a:r>
                      <a:r>
                        <a:rPr sz="1100" spc="-25" dirty="0">
                          <a:latin typeface="Arial"/>
                          <a:cs typeface="Arial"/>
                        </a:rPr>
                        <a:t> </a:t>
                      </a:r>
                      <a:r>
                        <a:rPr sz="1100" spc="-50" dirty="0">
                          <a:latin typeface="Arial"/>
                          <a:cs typeface="Arial"/>
                        </a:rPr>
                        <a:t>:</a:t>
                      </a:r>
                      <a:r>
                        <a:rPr lang="fr-FR" sz="1100" spc="-50" dirty="0">
                          <a:latin typeface="Arial"/>
                          <a:cs typeface="Arial"/>
                        </a:rPr>
                        <a:t> </a:t>
                      </a:r>
                      <a:r>
                        <a:rPr sz="1100" dirty="0">
                          <a:latin typeface="Arial"/>
                          <a:cs typeface="Arial"/>
                        </a:rPr>
                        <a:t>1</a:t>
                      </a:r>
                      <a:r>
                        <a:rPr sz="1100" spc="-15" dirty="0">
                          <a:latin typeface="Arial"/>
                          <a:cs typeface="Arial"/>
                        </a:rPr>
                        <a:t> </a:t>
                      </a:r>
                      <a:r>
                        <a:rPr sz="1100" dirty="0">
                          <a:latin typeface="Arial"/>
                          <a:cs typeface="Arial"/>
                        </a:rPr>
                        <a:t>poutre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libage</a:t>
                      </a:r>
                      <a:r>
                        <a:rPr sz="1100" spc="-15" dirty="0">
                          <a:latin typeface="Arial"/>
                          <a:cs typeface="Arial"/>
                        </a:rPr>
                        <a:t> </a:t>
                      </a:r>
                      <a:r>
                        <a:rPr sz="1100" spc="-10" dirty="0">
                          <a:latin typeface="Arial"/>
                          <a:cs typeface="Arial"/>
                        </a:rPr>
                        <a:t>(0,50X0,50)</a:t>
                      </a:r>
                      <a:r>
                        <a:rPr lang="fr-FR" sz="1100" spc="-10" dirty="0">
                          <a:latin typeface="Arial"/>
                          <a:cs typeface="Arial"/>
                        </a:rPr>
                        <a:t>, </a:t>
                      </a:r>
                      <a:r>
                        <a:rPr sz="1100" dirty="0">
                          <a:latin typeface="Arial"/>
                          <a:cs typeface="Arial"/>
                        </a:rPr>
                        <a:t>1</a:t>
                      </a:r>
                      <a:r>
                        <a:rPr sz="1100" spc="-10" dirty="0">
                          <a:latin typeface="Arial"/>
                          <a:cs typeface="Arial"/>
                        </a:rPr>
                        <a:t> </a:t>
                      </a:r>
                      <a:r>
                        <a:rPr sz="1100" dirty="0">
                          <a:latin typeface="Arial"/>
                          <a:cs typeface="Arial"/>
                        </a:rPr>
                        <a:t>poutre</a:t>
                      </a:r>
                      <a:r>
                        <a:rPr sz="1100" spc="-1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chaînage</a:t>
                      </a:r>
                      <a:r>
                        <a:rPr sz="1100" spc="-20" dirty="0">
                          <a:latin typeface="Arial"/>
                          <a:cs typeface="Arial"/>
                        </a:rPr>
                        <a:t> </a:t>
                      </a:r>
                      <a:r>
                        <a:rPr sz="1100" spc="-10" dirty="0">
                          <a:latin typeface="Arial"/>
                          <a:cs typeface="Arial"/>
                        </a:rPr>
                        <a:t>(0,15X0,50)</a:t>
                      </a:r>
                      <a:endParaRPr sz="1100" dirty="0">
                        <a:latin typeface="Arial"/>
                        <a:cs typeface="Arial"/>
                      </a:endParaRPr>
                    </a:p>
                    <a:p>
                      <a:pPr marL="154305" indent="-85725">
                        <a:lnSpc>
                          <a:spcPct val="100000"/>
                        </a:lnSpc>
                        <a:spcBef>
                          <a:spcPts val="840"/>
                        </a:spcBef>
                        <a:buFont typeface="Arial"/>
                        <a:buChar char="-"/>
                        <a:tabLst>
                          <a:tab pos="154305" algn="l"/>
                        </a:tabLst>
                      </a:pPr>
                      <a:r>
                        <a:rPr sz="1100" b="1" dirty="0">
                          <a:latin typeface="Arial"/>
                          <a:cs typeface="Arial"/>
                        </a:rPr>
                        <a:t>Un</a:t>
                      </a:r>
                      <a:r>
                        <a:rPr sz="1100" b="1" spc="-25" dirty="0">
                          <a:latin typeface="Arial"/>
                          <a:cs typeface="Arial"/>
                        </a:rPr>
                        <a:t> </a:t>
                      </a:r>
                      <a:r>
                        <a:rPr sz="1100" b="1" dirty="0">
                          <a:latin typeface="Arial"/>
                          <a:cs typeface="Arial"/>
                        </a:rPr>
                        <a:t>bassin</a:t>
                      </a:r>
                      <a:r>
                        <a:rPr sz="1100" b="1" spc="-20" dirty="0">
                          <a:latin typeface="Arial"/>
                          <a:cs typeface="Arial"/>
                        </a:rPr>
                        <a:t> </a:t>
                      </a:r>
                      <a:r>
                        <a:rPr sz="1100" dirty="0">
                          <a:latin typeface="Arial"/>
                          <a:cs typeface="Arial"/>
                        </a:rPr>
                        <a:t>adossé</a:t>
                      </a:r>
                      <a:r>
                        <a:rPr sz="1100" spc="-25" dirty="0">
                          <a:latin typeface="Arial"/>
                          <a:cs typeface="Arial"/>
                        </a:rPr>
                        <a:t> </a:t>
                      </a:r>
                      <a:r>
                        <a:rPr sz="1100" dirty="0">
                          <a:latin typeface="Arial"/>
                          <a:cs typeface="Arial"/>
                        </a:rPr>
                        <a:t>au</a:t>
                      </a:r>
                      <a:r>
                        <a:rPr sz="1100" spc="-35" dirty="0">
                          <a:latin typeface="Arial"/>
                          <a:cs typeface="Arial"/>
                        </a:rPr>
                        <a:t> </a:t>
                      </a:r>
                      <a:r>
                        <a:rPr sz="1100" dirty="0">
                          <a:latin typeface="Arial"/>
                          <a:cs typeface="Arial"/>
                        </a:rPr>
                        <a:t>seuil</a:t>
                      </a:r>
                      <a:r>
                        <a:rPr sz="1100" spc="-25" dirty="0">
                          <a:latin typeface="Arial"/>
                          <a:cs typeface="Arial"/>
                        </a:rPr>
                        <a:t> </a:t>
                      </a:r>
                      <a:r>
                        <a:rPr sz="1100" dirty="0">
                          <a:latin typeface="Arial"/>
                          <a:cs typeface="Arial"/>
                        </a:rPr>
                        <a:t>en</a:t>
                      </a:r>
                      <a:r>
                        <a:rPr sz="1100" spc="-25" dirty="0">
                          <a:latin typeface="Arial"/>
                          <a:cs typeface="Arial"/>
                        </a:rPr>
                        <a:t> </a:t>
                      </a:r>
                      <a:r>
                        <a:rPr sz="1100" spc="-20" dirty="0">
                          <a:latin typeface="Arial"/>
                          <a:cs typeface="Arial"/>
                        </a:rPr>
                        <a:t>aval</a:t>
                      </a:r>
                      <a:endParaRPr sz="1100" dirty="0">
                        <a:latin typeface="Arial"/>
                        <a:cs typeface="Arial"/>
                      </a:endParaRPr>
                    </a:p>
                    <a:p>
                      <a:pPr marL="525780" marR="59690" lvl="1" indent="-228600">
                        <a:lnSpc>
                          <a:spcPts val="1260"/>
                        </a:lnSpc>
                        <a:spcBef>
                          <a:spcPts val="120"/>
                        </a:spcBef>
                        <a:buFont typeface="Symbol"/>
                        <a:buChar char=""/>
                        <a:tabLst>
                          <a:tab pos="525780" algn="l"/>
                        </a:tabLst>
                      </a:pPr>
                      <a:r>
                        <a:rPr sz="1100" dirty="0">
                          <a:latin typeface="Arial"/>
                          <a:cs typeface="Arial"/>
                        </a:rPr>
                        <a:t>Volume</a:t>
                      </a:r>
                      <a:r>
                        <a:rPr sz="1100" spc="1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5,00</a:t>
                      </a:r>
                      <a:r>
                        <a:rPr sz="1100" spc="10" dirty="0">
                          <a:latin typeface="Arial"/>
                          <a:cs typeface="Arial"/>
                        </a:rPr>
                        <a:t> </a:t>
                      </a:r>
                      <a:r>
                        <a:rPr sz="1100" dirty="0">
                          <a:latin typeface="Arial"/>
                          <a:cs typeface="Arial"/>
                        </a:rPr>
                        <a:t>X</a:t>
                      </a:r>
                      <a:r>
                        <a:rPr sz="1100" spc="5" dirty="0">
                          <a:latin typeface="Arial"/>
                          <a:cs typeface="Arial"/>
                        </a:rPr>
                        <a:t> </a:t>
                      </a:r>
                      <a:r>
                        <a:rPr sz="1100" dirty="0">
                          <a:latin typeface="Arial"/>
                          <a:cs typeface="Arial"/>
                        </a:rPr>
                        <a:t>5,00</a:t>
                      </a:r>
                      <a:r>
                        <a:rPr sz="1100" spc="10" dirty="0">
                          <a:latin typeface="Arial"/>
                          <a:cs typeface="Arial"/>
                        </a:rPr>
                        <a:t> </a:t>
                      </a:r>
                      <a:r>
                        <a:rPr sz="1100" dirty="0">
                          <a:latin typeface="Arial"/>
                          <a:cs typeface="Arial"/>
                        </a:rPr>
                        <a:t>X 2,00m</a:t>
                      </a:r>
                      <a:r>
                        <a:rPr sz="1100" spc="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50,00</a:t>
                      </a:r>
                      <a:r>
                        <a:rPr sz="1100" spc="-5" dirty="0">
                          <a:latin typeface="Arial"/>
                          <a:cs typeface="Arial"/>
                        </a:rPr>
                        <a:t> </a:t>
                      </a:r>
                      <a:r>
                        <a:rPr sz="1100" dirty="0">
                          <a:latin typeface="Arial"/>
                          <a:cs typeface="Arial"/>
                        </a:rPr>
                        <a:t>m3,</a:t>
                      </a:r>
                      <a:r>
                        <a:rPr sz="1100" spc="15" dirty="0">
                          <a:latin typeface="Arial"/>
                          <a:cs typeface="Arial"/>
                        </a:rPr>
                        <a:t> </a:t>
                      </a:r>
                      <a:r>
                        <a:rPr sz="1100" dirty="0">
                          <a:latin typeface="Arial"/>
                          <a:cs typeface="Arial"/>
                        </a:rPr>
                        <a:t>épaisseur</a:t>
                      </a:r>
                      <a:r>
                        <a:rPr sz="1100" spc="20" dirty="0">
                          <a:latin typeface="Arial"/>
                          <a:cs typeface="Arial"/>
                        </a:rPr>
                        <a:t> </a:t>
                      </a:r>
                      <a:r>
                        <a:rPr sz="1100" dirty="0">
                          <a:latin typeface="Arial"/>
                          <a:cs typeface="Arial"/>
                        </a:rPr>
                        <a:t>des</a:t>
                      </a:r>
                      <a:r>
                        <a:rPr sz="1100" spc="10" dirty="0">
                          <a:latin typeface="Arial"/>
                          <a:cs typeface="Arial"/>
                        </a:rPr>
                        <a:t> </a:t>
                      </a:r>
                      <a:r>
                        <a:rPr sz="1100" dirty="0">
                          <a:latin typeface="Arial"/>
                          <a:cs typeface="Arial"/>
                        </a:rPr>
                        <a:t>murs </a:t>
                      </a:r>
                      <a:r>
                        <a:rPr sz="1100" spc="-50" dirty="0">
                          <a:latin typeface="Arial"/>
                          <a:cs typeface="Arial"/>
                        </a:rPr>
                        <a:t>: </a:t>
                      </a:r>
                      <a:r>
                        <a:rPr sz="1100" dirty="0">
                          <a:latin typeface="Arial"/>
                          <a:cs typeface="Arial"/>
                        </a:rPr>
                        <a:t>0,50</a:t>
                      </a:r>
                      <a:r>
                        <a:rPr sz="1100" spc="-25" dirty="0">
                          <a:latin typeface="Arial"/>
                          <a:cs typeface="Arial"/>
                        </a:rPr>
                        <a:t> </a:t>
                      </a:r>
                      <a:r>
                        <a:rPr sz="1100" spc="-50" dirty="0">
                          <a:latin typeface="Arial"/>
                          <a:cs typeface="Arial"/>
                        </a:rPr>
                        <a:t>m</a:t>
                      </a:r>
                      <a:endParaRPr sz="1100" dirty="0">
                        <a:latin typeface="Arial"/>
                        <a:cs typeface="Arial"/>
                      </a:endParaRPr>
                    </a:p>
                    <a:p>
                      <a:pPr marL="525780" lvl="1" indent="-228600">
                        <a:lnSpc>
                          <a:spcPts val="1290"/>
                        </a:lnSpc>
                        <a:buFont typeface="Symbol"/>
                        <a:buChar char=""/>
                        <a:tabLst>
                          <a:tab pos="525780" algn="l"/>
                        </a:tabLst>
                      </a:pPr>
                      <a:r>
                        <a:rPr sz="1100" dirty="0">
                          <a:latin typeface="Arial"/>
                          <a:cs typeface="Arial"/>
                        </a:rPr>
                        <a:t>Poteaux</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a:t>
                      </a:r>
                      <a:r>
                        <a:rPr sz="1100" spc="-25" dirty="0">
                          <a:latin typeface="Arial"/>
                          <a:cs typeface="Arial"/>
                        </a:rPr>
                        <a:t> </a:t>
                      </a:r>
                      <a:r>
                        <a:rPr sz="1100" dirty="0">
                          <a:latin typeface="Arial"/>
                          <a:cs typeface="Arial"/>
                        </a:rPr>
                        <a:t>poteaux</a:t>
                      </a:r>
                      <a:r>
                        <a:rPr sz="1100" spc="-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0,50x0,50</a:t>
                      </a:r>
                      <a:r>
                        <a:rPr sz="1100" spc="-20" dirty="0">
                          <a:latin typeface="Arial"/>
                          <a:cs typeface="Arial"/>
                        </a:rPr>
                        <a:t> </a:t>
                      </a:r>
                      <a:r>
                        <a:rPr sz="1100" dirty="0">
                          <a:latin typeface="Arial"/>
                          <a:cs typeface="Arial"/>
                        </a:rPr>
                        <a:t>m,</a:t>
                      </a:r>
                      <a:r>
                        <a:rPr sz="1100" spc="-20" dirty="0">
                          <a:latin typeface="Arial"/>
                          <a:cs typeface="Arial"/>
                        </a:rPr>
                        <a:t> </a:t>
                      </a:r>
                      <a:r>
                        <a:rPr sz="1100" dirty="0">
                          <a:latin typeface="Arial"/>
                          <a:cs typeface="Arial"/>
                        </a:rPr>
                        <a:t>longueur</a:t>
                      </a:r>
                      <a:r>
                        <a:rPr sz="1100" spc="-10" dirty="0">
                          <a:latin typeface="Arial"/>
                          <a:cs typeface="Arial"/>
                        </a:rPr>
                        <a:t> </a:t>
                      </a:r>
                      <a:r>
                        <a:rPr sz="1100" dirty="0">
                          <a:latin typeface="Arial"/>
                          <a:cs typeface="Arial"/>
                        </a:rPr>
                        <a:t>de</a:t>
                      </a:r>
                      <a:r>
                        <a:rPr sz="1100" spc="-40" dirty="0">
                          <a:latin typeface="Arial"/>
                          <a:cs typeface="Arial"/>
                        </a:rPr>
                        <a:t> </a:t>
                      </a:r>
                      <a:r>
                        <a:rPr sz="1100" dirty="0">
                          <a:latin typeface="Arial"/>
                          <a:cs typeface="Arial"/>
                        </a:rPr>
                        <a:t>2,50</a:t>
                      </a:r>
                      <a:r>
                        <a:rPr sz="1100" spc="-20" dirty="0">
                          <a:latin typeface="Arial"/>
                          <a:cs typeface="Arial"/>
                        </a:rPr>
                        <a:t> </a:t>
                      </a:r>
                      <a:r>
                        <a:rPr sz="1100" spc="-25" dirty="0">
                          <a:latin typeface="Arial"/>
                          <a:cs typeface="Arial"/>
                        </a:rPr>
                        <a:t>m.</a:t>
                      </a:r>
                      <a:endParaRPr sz="1100" dirty="0">
                        <a:latin typeface="Arial"/>
                        <a:cs typeface="Arial"/>
                      </a:endParaRPr>
                    </a:p>
                    <a:p>
                      <a:pPr marL="525780">
                        <a:lnSpc>
                          <a:spcPts val="1295"/>
                        </a:lnSpc>
                      </a:pPr>
                      <a:r>
                        <a:rPr sz="1100" b="1" dirty="0">
                          <a:latin typeface="Arial"/>
                          <a:cs typeface="Arial"/>
                        </a:rPr>
                        <a:t>Un</a:t>
                      </a:r>
                      <a:r>
                        <a:rPr sz="1100" b="1" spc="-5" dirty="0">
                          <a:latin typeface="Arial"/>
                          <a:cs typeface="Arial"/>
                        </a:rPr>
                        <a:t> </a:t>
                      </a:r>
                      <a:r>
                        <a:rPr sz="1100" b="1" dirty="0">
                          <a:latin typeface="Arial"/>
                          <a:cs typeface="Arial"/>
                        </a:rPr>
                        <a:t>radier</a:t>
                      </a:r>
                      <a:r>
                        <a:rPr sz="1100" b="1" spc="-5" dirty="0">
                          <a:latin typeface="Arial"/>
                          <a:cs typeface="Arial"/>
                        </a:rPr>
                        <a:t> </a:t>
                      </a:r>
                      <a:r>
                        <a:rPr sz="1100" dirty="0">
                          <a:latin typeface="Arial"/>
                          <a:cs typeface="Arial"/>
                        </a:rPr>
                        <a:t>en</a:t>
                      </a:r>
                      <a:r>
                        <a:rPr sz="1100" spc="-5" dirty="0">
                          <a:latin typeface="Arial"/>
                          <a:cs typeface="Arial"/>
                        </a:rPr>
                        <a:t> </a:t>
                      </a:r>
                      <a:r>
                        <a:rPr sz="1100" dirty="0">
                          <a:latin typeface="Arial"/>
                          <a:cs typeface="Arial"/>
                        </a:rPr>
                        <a:t>aval, Lr1</a:t>
                      </a:r>
                      <a:r>
                        <a:rPr sz="1100" spc="-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4,48</a:t>
                      </a:r>
                      <a:r>
                        <a:rPr sz="1100" spc="295" dirty="0">
                          <a:latin typeface="Arial"/>
                          <a:cs typeface="Arial"/>
                        </a:rPr>
                        <a:t> </a:t>
                      </a:r>
                      <a:r>
                        <a:rPr sz="1100" dirty="0">
                          <a:latin typeface="Arial"/>
                          <a:cs typeface="Arial"/>
                        </a:rPr>
                        <a:t>et</a:t>
                      </a:r>
                      <a:r>
                        <a:rPr sz="1100" spc="5" dirty="0">
                          <a:latin typeface="Arial"/>
                          <a:cs typeface="Arial"/>
                        </a:rPr>
                        <a:t> </a:t>
                      </a:r>
                      <a:r>
                        <a:rPr sz="1100" dirty="0">
                          <a:latin typeface="Arial"/>
                          <a:cs typeface="Arial"/>
                        </a:rPr>
                        <a:t>Lr2</a:t>
                      </a:r>
                      <a:r>
                        <a:rPr sz="1100" spc="-1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5,60m,</a:t>
                      </a:r>
                      <a:r>
                        <a:rPr sz="1100" spc="-5" dirty="0">
                          <a:latin typeface="Arial"/>
                          <a:cs typeface="Arial"/>
                        </a:rPr>
                        <a:t> </a:t>
                      </a:r>
                      <a:r>
                        <a:rPr sz="1100" dirty="0">
                          <a:latin typeface="Arial"/>
                          <a:cs typeface="Arial"/>
                        </a:rPr>
                        <a:t>avec une</a:t>
                      </a:r>
                      <a:r>
                        <a:rPr sz="1100" spc="-15" dirty="0">
                          <a:latin typeface="Arial"/>
                          <a:cs typeface="Arial"/>
                        </a:rPr>
                        <a:t> </a:t>
                      </a:r>
                      <a:r>
                        <a:rPr sz="1100" dirty="0" err="1">
                          <a:latin typeface="Arial"/>
                          <a:cs typeface="Arial"/>
                        </a:rPr>
                        <a:t>bêche</a:t>
                      </a:r>
                      <a:r>
                        <a:rPr sz="1100" spc="-10" dirty="0">
                          <a:latin typeface="Arial"/>
                          <a:cs typeface="Arial"/>
                        </a:rPr>
                        <a:t> </a:t>
                      </a:r>
                      <a:r>
                        <a:rPr sz="1100" spc="-25" dirty="0">
                          <a:latin typeface="Arial"/>
                          <a:cs typeface="Arial"/>
                        </a:rPr>
                        <a:t>de</a:t>
                      </a:r>
                      <a:r>
                        <a:rPr lang="fr-FR" sz="1100" spc="-25" dirty="0">
                          <a:latin typeface="Arial"/>
                          <a:cs typeface="Arial"/>
                        </a:rPr>
                        <a:t> </a:t>
                      </a:r>
                      <a:r>
                        <a:rPr sz="1100" dirty="0">
                          <a:latin typeface="Arial"/>
                          <a:cs typeface="Arial"/>
                        </a:rPr>
                        <a:t>5,00</a:t>
                      </a:r>
                      <a:r>
                        <a:rPr sz="1100" spc="-20" dirty="0">
                          <a:latin typeface="Arial"/>
                          <a:cs typeface="Arial"/>
                        </a:rPr>
                        <a:t> </a:t>
                      </a:r>
                      <a:r>
                        <a:rPr sz="1100" dirty="0">
                          <a:latin typeface="Arial"/>
                          <a:cs typeface="Arial"/>
                        </a:rPr>
                        <a:t>X</a:t>
                      </a:r>
                      <a:r>
                        <a:rPr sz="1100" spc="-25" dirty="0">
                          <a:latin typeface="Arial"/>
                          <a:cs typeface="Arial"/>
                        </a:rPr>
                        <a:t> </a:t>
                      </a:r>
                      <a:r>
                        <a:rPr sz="1100" dirty="0">
                          <a:latin typeface="Arial"/>
                          <a:cs typeface="Arial"/>
                        </a:rPr>
                        <a:t>0,8</a:t>
                      </a:r>
                      <a:r>
                        <a:rPr sz="1100" spc="-20" dirty="0">
                          <a:latin typeface="Arial"/>
                          <a:cs typeface="Arial"/>
                        </a:rPr>
                        <a:t> </a:t>
                      </a:r>
                      <a:r>
                        <a:rPr sz="1100" dirty="0">
                          <a:latin typeface="Arial"/>
                          <a:cs typeface="Arial"/>
                        </a:rPr>
                        <a:t>X0,60</a:t>
                      </a:r>
                      <a:r>
                        <a:rPr sz="1100" spc="-25" dirty="0">
                          <a:latin typeface="Arial"/>
                          <a:cs typeface="Arial"/>
                        </a:rPr>
                        <a:t> </a:t>
                      </a:r>
                      <a:r>
                        <a:rPr sz="1100" spc="-50" dirty="0">
                          <a:latin typeface="Arial"/>
                          <a:cs typeface="Arial"/>
                        </a:rPr>
                        <a:t>m</a:t>
                      </a:r>
                      <a:endParaRPr sz="1100" dirty="0">
                        <a:latin typeface="Arial"/>
                        <a:cs typeface="Arial"/>
                      </a:endParaRPr>
                    </a:p>
                    <a:p>
                      <a:pPr marL="525780" marR="59055">
                        <a:lnSpc>
                          <a:spcPct val="103600"/>
                        </a:lnSpc>
                        <a:spcBef>
                          <a:spcPts val="5"/>
                        </a:spcBef>
                      </a:pPr>
                      <a:r>
                        <a:rPr sz="1100" dirty="0">
                          <a:latin typeface="Arial"/>
                          <a:cs typeface="Arial"/>
                        </a:rPr>
                        <a:t>Murets</a:t>
                      </a:r>
                      <a:r>
                        <a:rPr sz="1100" spc="145" dirty="0">
                          <a:latin typeface="Arial"/>
                          <a:cs typeface="Arial"/>
                        </a:rPr>
                        <a:t> </a:t>
                      </a:r>
                      <a:r>
                        <a:rPr sz="1100" dirty="0">
                          <a:latin typeface="Arial"/>
                          <a:cs typeface="Arial"/>
                        </a:rPr>
                        <a:t>latéraux</a:t>
                      </a:r>
                      <a:r>
                        <a:rPr sz="1100" spc="145" dirty="0">
                          <a:latin typeface="Arial"/>
                          <a:cs typeface="Arial"/>
                        </a:rPr>
                        <a:t> </a:t>
                      </a:r>
                      <a:r>
                        <a:rPr sz="1100" dirty="0">
                          <a:latin typeface="Arial"/>
                          <a:cs typeface="Arial"/>
                        </a:rPr>
                        <a:t>servant</a:t>
                      </a:r>
                      <a:r>
                        <a:rPr sz="1100" spc="140" dirty="0">
                          <a:latin typeface="Arial"/>
                          <a:cs typeface="Arial"/>
                        </a:rPr>
                        <a:t> </a:t>
                      </a:r>
                      <a:r>
                        <a:rPr sz="1100" dirty="0">
                          <a:latin typeface="Arial"/>
                          <a:cs typeface="Arial"/>
                        </a:rPr>
                        <a:t>de</a:t>
                      </a:r>
                      <a:r>
                        <a:rPr sz="1100" spc="150" dirty="0">
                          <a:latin typeface="Arial"/>
                          <a:cs typeface="Arial"/>
                        </a:rPr>
                        <a:t> </a:t>
                      </a:r>
                      <a:r>
                        <a:rPr sz="1100" dirty="0">
                          <a:latin typeface="Arial"/>
                          <a:cs typeface="Arial"/>
                        </a:rPr>
                        <a:t>contrefort</a:t>
                      </a:r>
                      <a:r>
                        <a:rPr sz="1100" spc="-10" dirty="0">
                          <a:latin typeface="Arial"/>
                          <a:cs typeface="Arial"/>
                        </a:rPr>
                        <a:t> </a:t>
                      </a:r>
                      <a:r>
                        <a:rPr sz="1100" dirty="0">
                          <a:latin typeface="Arial"/>
                          <a:cs typeface="Arial"/>
                        </a:rPr>
                        <a:t>:</a:t>
                      </a:r>
                      <a:r>
                        <a:rPr sz="1100" spc="150" dirty="0">
                          <a:latin typeface="Arial"/>
                          <a:cs typeface="Arial"/>
                        </a:rPr>
                        <a:t> </a:t>
                      </a:r>
                      <a:r>
                        <a:rPr sz="1100" dirty="0">
                          <a:latin typeface="Arial"/>
                          <a:cs typeface="Arial"/>
                        </a:rPr>
                        <a:t>hauteur</a:t>
                      </a:r>
                      <a:r>
                        <a:rPr sz="1100" spc="135" dirty="0">
                          <a:latin typeface="Arial"/>
                          <a:cs typeface="Arial"/>
                        </a:rPr>
                        <a:t> </a:t>
                      </a:r>
                      <a:r>
                        <a:rPr sz="1100" dirty="0">
                          <a:latin typeface="Arial"/>
                          <a:cs typeface="Arial"/>
                        </a:rPr>
                        <a:t>Hmr</a:t>
                      </a:r>
                      <a:r>
                        <a:rPr sz="1100" spc="-5" dirty="0">
                          <a:latin typeface="Arial"/>
                          <a:cs typeface="Arial"/>
                        </a:rPr>
                        <a:t> </a:t>
                      </a:r>
                      <a:r>
                        <a:rPr sz="1100" dirty="0">
                          <a:latin typeface="Arial"/>
                          <a:cs typeface="Arial"/>
                        </a:rPr>
                        <a:t>:</a:t>
                      </a:r>
                      <a:r>
                        <a:rPr sz="1100" spc="150" dirty="0">
                          <a:latin typeface="Arial"/>
                          <a:cs typeface="Arial"/>
                        </a:rPr>
                        <a:t> </a:t>
                      </a:r>
                      <a:r>
                        <a:rPr sz="1100" dirty="0">
                          <a:latin typeface="Arial"/>
                          <a:cs typeface="Arial"/>
                        </a:rPr>
                        <a:t>1,20</a:t>
                      </a:r>
                      <a:r>
                        <a:rPr sz="1100" spc="130" dirty="0">
                          <a:latin typeface="Arial"/>
                          <a:cs typeface="Arial"/>
                        </a:rPr>
                        <a:t> </a:t>
                      </a:r>
                      <a:r>
                        <a:rPr sz="1100" dirty="0">
                          <a:latin typeface="Arial"/>
                          <a:cs typeface="Arial"/>
                        </a:rPr>
                        <a:t>m</a:t>
                      </a:r>
                      <a:r>
                        <a:rPr sz="1100" spc="155" dirty="0">
                          <a:latin typeface="Arial"/>
                          <a:cs typeface="Arial"/>
                        </a:rPr>
                        <a:t> </a:t>
                      </a:r>
                      <a:r>
                        <a:rPr sz="1100" spc="-25" dirty="0">
                          <a:latin typeface="Arial"/>
                          <a:cs typeface="Arial"/>
                        </a:rPr>
                        <a:t>et </a:t>
                      </a:r>
                      <a:r>
                        <a:rPr sz="1100" dirty="0">
                          <a:latin typeface="Arial"/>
                          <a:cs typeface="Arial"/>
                        </a:rPr>
                        <a:t>épaisseur</a:t>
                      </a:r>
                      <a:r>
                        <a:rPr sz="1100" spc="-20" dirty="0">
                          <a:latin typeface="Arial"/>
                          <a:cs typeface="Arial"/>
                        </a:rPr>
                        <a:t> </a:t>
                      </a:r>
                      <a:r>
                        <a:rPr sz="1100" dirty="0">
                          <a:latin typeface="Arial"/>
                          <a:cs typeface="Arial"/>
                        </a:rPr>
                        <a:t>Emr</a:t>
                      </a:r>
                      <a:r>
                        <a:rPr sz="1100" spc="-2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0,50</a:t>
                      </a:r>
                      <a:r>
                        <a:rPr sz="1100" spc="-30" dirty="0">
                          <a:latin typeface="Arial"/>
                          <a:cs typeface="Arial"/>
                        </a:rPr>
                        <a:t> </a:t>
                      </a:r>
                      <a:r>
                        <a:rPr sz="1100" spc="-50" dirty="0">
                          <a:latin typeface="Arial"/>
                          <a:cs typeface="Arial"/>
                        </a:rPr>
                        <a:t>m</a:t>
                      </a:r>
                      <a:endParaRPr sz="1100" dirty="0">
                        <a:latin typeface="Arial"/>
                        <a:cs typeface="Arial"/>
                      </a:endParaRPr>
                    </a:p>
                    <a:p>
                      <a:pPr marL="297180">
                        <a:lnSpc>
                          <a:spcPct val="100000"/>
                        </a:lnSpc>
                        <a:spcBef>
                          <a:spcPts val="45"/>
                        </a:spcBef>
                        <a:tabLst>
                          <a:tab pos="525780" algn="l"/>
                        </a:tabLst>
                      </a:pPr>
                      <a:r>
                        <a:rPr sz="1100" spc="-50" dirty="0">
                          <a:latin typeface="Calibri"/>
                          <a:cs typeface="Calibri"/>
                        </a:rPr>
                        <a:t>-</a:t>
                      </a:r>
                      <a:r>
                        <a:rPr sz="1100" dirty="0">
                          <a:latin typeface="Calibri"/>
                          <a:cs typeface="Calibri"/>
                        </a:rPr>
                        <a:t>	</a:t>
                      </a:r>
                      <a:r>
                        <a:rPr sz="1100" b="1" spc="-10" dirty="0">
                          <a:latin typeface="Arial"/>
                          <a:cs typeface="Arial"/>
                        </a:rPr>
                        <a:t>Ferraillage</a:t>
                      </a:r>
                      <a:endParaRPr sz="1100" dirty="0">
                        <a:latin typeface="Arial"/>
                        <a:cs typeface="Arial"/>
                      </a:endParaRPr>
                    </a:p>
                    <a:p>
                      <a:pPr marL="68580">
                        <a:lnSpc>
                          <a:spcPts val="1265"/>
                        </a:lnSpc>
                        <a:spcBef>
                          <a:spcPts val="540"/>
                        </a:spcBef>
                      </a:pPr>
                      <a:r>
                        <a:rPr sz="1100" u="sng" dirty="0">
                          <a:uFill>
                            <a:solidFill>
                              <a:srgbClr val="000000"/>
                            </a:solidFill>
                          </a:uFill>
                          <a:latin typeface="Arial"/>
                          <a:cs typeface="Arial"/>
                        </a:rPr>
                        <a:t>Pour</a:t>
                      </a:r>
                      <a:r>
                        <a:rPr sz="1100" u="sng" spc="-20" dirty="0">
                          <a:uFill>
                            <a:solidFill>
                              <a:srgbClr val="000000"/>
                            </a:solidFill>
                          </a:uFill>
                          <a:latin typeface="Arial"/>
                          <a:cs typeface="Arial"/>
                        </a:rPr>
                        <a:t> </a:t>
                      </a:r>
                      <a:r>
                        <a:rPr sz="1100" u="sng" dirty="0">
                          <a:uFill>
                            <a:solidFill>
                              <a:srgbClr val="000000"/>
                            </a:solidFill>
                          </a:uFill>
                          <a:latin typeface="Arial"/>
                          <a:cs typeface="Arial"/>
                        </a:rPr>
                        <a:t>le</a:t>
                      </a:r>
                      <a:r>
                        <a:rPr sz="1100" u="sng" spc="-20" dirty="0">
                          <a:uFill>
                            <a:solidFill>
                              <a:srgbClr val="000000"/>
                            </a:solidFill>
                          </a:uFill>
                          <a:latin typeface="Arial"/>
                          <a:cs typeface="Arial"/>
                        </a:rPr>
                        <a:t> </a:t>
                      </a:r>
                      <a:r>
                        <a:rPr sz="1100" u="sng" dirty="0" err="1">
                          <a:uFill>
                            <a:solidFill>
                              <a:srgbClr val="000000"/>
                            </a:solidFill>
                          </a:uFill>
                          <a:latin typeface="Arial"/>
                          <a:cs typeface="Arial"/>
                        </a:rPr>
                        <a:t>seuil</a:t>
                      </a:r>
                      <a:r>
                        <a:rPr sz="1100" spc="-30" dirty="0">
                          <a:latin typeface="Arial"/>
                          <a:cs typeface="Arial"/>
                        </a:rPr>
                        <a:t> </a:t>
                      </a:r>
                      <a:r>
                        <a:rPr sz="1100" spc="-50" dirty="0">
                          <a:latin typeface="Arial"/>
                          <a:cs typeface="Arial"/>
                        </a:rPr>
                        <a:t>:</a:t>
                      </a:r>
                      <a:endParaRPr lang="fr-FR" sz="1100" spc="-50" dirty="0">
                        <a:latin typeface="Arial"/>
                        <a:cs typeface="Arial"/>
                      </a:endParaRPr>
                    </a:p>
                    <a:p>
                      <a:pPr marL="68580" marR="61594">
                        <a:lnSpc>
                          <a:spcPts val="1260"/>
                        </a:lnSpc>
                        <a:spcBef>
                          <a:spcPts val="60"/>
                        </a:spcBef>
                      </a:pPr>
                      <a:r>
                        <a:rPr lang="fr-FR" sz="1100" dirty="0">
                          <a:latin typeface="Arial"/>
                          <a:cs typeface="Arial"/>
                        </a:rPr>
                        <a:t>5</a:t>
                      </a:r>
                      <a:r>
                        <a:rPr lang="fr-FR" sz="1100" spc="80" dirty="0">
                          <a:latin typeface="Arial"/>
                          <a:cs typeface="Arial"/>
                        </a:rPr>
                        <a:t> </a:t>
                      </a:r>
                      <a:r>
                        <a:rPr lang="fr-FR" sz="1100" dirty="0">
                          <a:latin typeface="Arial"/>
                          <a:cs typeface="Arial"/>
                        </a:rPr>
                        <a:t>poteaux</a:t>
                      </a:r>
                      <a:r>
                        <a:rPr lang="fr-FR" sz="1100" spc="75" dirty="0">
                          <a:latin typeface="Arial"/>
                          <a:cs typeface="Arial"/>
                        </a:rPr>
                        <a:t> </a:t>
                      </a:r>
                      <a:r>
                        <a:rPr lang="fr-FR" sz="1100" dirty="0">
                          <a:latin typeface="Arial"/>
                          <a:cs typeface="Arial"/>
                        </a:rPr>
                        <a:t>verticaux</a:t>
                      </a:r>
                      <a:r>
                        <a:rPr lang="fr-FR" sz="1100" spc="70" dirty="0">
                          <a:latin typeface="Arial"/>
                          <a:cs typeface="Arial"/>
                        </a:rPr>
                        <a:t> </a:t>
                      </a:r>
                      <a:r>
                        <a:rPr lang="fr-FR" sz="1100" dirty="0">
                          <a:latin typeface="Arial"/>
                          <a:cs typeface="Arial"/>
                        </a:rPr>
                        <a:t>armés</a:t>
                      </a:r>
                      <a:r>
                        <a:rPr lang="fr-FR" sz="1100" spc="85" dirty="0">
                          <a:latin typeface="Arial"/>
                          <a:cs typeface="Arial"/>
                        </a:rPr>
                        <a:t> </a:t>
                      </a:r>
                      <a:r>
                        <a:rPr lang="fr-FR" sz="1100" dirty="0">
                          <a:latin typeface="Arial"/>
                          <a:cs typeface="Arial"/>
                        </a:rPr>
                        <a:t>de</a:t>
                      </a:r>
                      <a:r>
                        <a:rPr lang="fr-FR" sz="1100" spc="70" dirty="0">
                          <a:latin typeface="Arial"/>
                          <a:cs typeface="Arial"/>
                        </a:rPr>
                        <a:t> </a:t>
                      </a:r>
                      <a:r>
                        <a:rPr lang="fr-FR" sz="1100" dirty="0">
                          <a:latin typeface="Arial"/>
                          <a:cs typeface="Arial"/>
                        </a:rPr>
                        <a:t>8</a:t>
                      </a:r>
                      <a:r>
                        <a:rPr lang="fr-FR" sz="1100" spc="75" dirty="0">
                          <a:latin typeface="Arial"/>
                          <a:cs typeface="Arial"/>
                        </a:rPr>
                        <a:t> </a:t>
                      </a:r>
                      <a:r>
                        <a:rPr lang="fr-FR" sz="1100" dirty="0">
                          <a:latin typeface="Arial"/>
                          <a:cs typeface="Arial"/>
                        </a:rPr>
                        <a:t>fers</a:t>
                      </a:r>
                      <a:r>
                        <a:rPr lang="fr-FR" sz="1100" spc="70" dirty="0">
                          <a:latin typeface="Arial"/>
                          <a:cs typeface="Arial"/>
                        </a:rPr>
                        <a:t> </a:t>
                      </a:r>
                      <a:r>
                        <a:rPr lang="fr-FR" sz="1100" dirty="0">
                          <a:latin typeface="Arial"/>
                          <a:cs typeface="Arial"/>
                        </a:rPr>
                        <a:t>3/8</a:t>
                      </a:r>
                      <a:r>
                        <a:rPr lang="fr-FR" sz="1100" spc="80" dirty="0">
                          <a:latin typeface="Arial"/>
                          <a:cs typeface="Arial"/>
                        </a:rPr>
                        <a:t> </a:t>
                      </a:r>
                      <a:r>
                        <a:rPr lang="fr-FR" sz="1100" dirty="0">
                          <a:latin typeface="Arial"/>
                          <a:cs typeface="Arial"/>
                        </a:rPr>
                        <a:t>et</a:t>
                      </a:r>
                      <a:r>
                        <a:rPr lang="fr-FR" sz="1100" spc="80" dirty="0">
                          <a:latin typeface="Arial"/>
                          <a:cs typeface="Arial"/>
                        </a:rPr>
                        <a:t> </a:t>
                      </a:r>
                      <a:r>
                        <a:rPr lang="fr-FR" sz="1100" dirty="0">
                          <a:latin typeface="Arial"/>
                          <a:cs typeface="Arial"/>
                        </a:rPr>
                        <a:t>de</a:t>
                      </a:r>
                      <a:r>
                        <a:rPr lang="fr-FR" sz="1100" spc="75" dirty="0">
                          <a:latin typeface="Arial"/>
                          <a:cs typeface="Arial"/>
                        </a:rPr>
                        <a:t> </a:t>
                      </a:r>
                      <a:r>
                        <a:rPr lang="fr-FR" sz="1100" dirty="0">
                          <a:latin typeface="Arial"/>
                          <a:cs typeface="Arial"/>
                        </a:rPr>
                        <a:t>cadres</a:t>
                      </a:r>
                      <a:r>
                        <a:rPr lang="fr-FR" sz="1100" spc="70" dirty="0">
                          <a:latin typeface="Arial"/>
                          <a:cs typeface="Arial"/>
                        </a:rPr>
                        <a:t> </a:t>
                      </a:r>
                      <a:r>
                        <a:rPr lang="fr-FR" sz="1100" dirty="0">
                          <a:latin typeface="Arial"/>
                          <a:cs typeface="Arial"/>
                        </a:rPr>
                        <a:t>de</a:t>
                      </a:r>
                      <a:r>
                        <a:rPr lang="fr-FR" sz="1100" spc="75" dirty="0">
                          <a:latin typeface="Arial"/>
                          <a:cs typeface="Arial"/>
                        </a:rPr>
                        <a:t> </a:t>
                      </a:r>
                      <a:r>
                        <a:rPr lang="fr-FR" sz="1100" dirty="0">
                          <a:latin typeface="Arial"/>
                          <a:cs typeface="Arial"/>
                        </a:rPr>
                        <a:t>¼</a:t>
                      </a:r>
                      <a:r>
                        <a:rPr lang="fr-FR" sz="1100" spc="75" dirty="0">
                          <a:latin typeface="Arial"/>
                          <a:cs typeface="Arial"/>
                        </a:rPr>
                        <a:t> </a:t>
                      </a:r>
                      <a:r>
                        <a:rPr lang="fr-FR" sz="1100" dirty="0">
                          <a:latin typeface="Arial"/>
                          <a:cs typeface="Arial"/>
                        </a:rPr>
                        <a:t>espacés</a:t>
                      </a:r>
                      <a:r>
                        <a:rPr lang="fr-FR" sz="1100" spc="75" dirty="0">
                          <a:latin typeface="Arial"/>
                          <a:cs typeface="Arial"/>
                        </a:rPr>
                        <a:t> </a:t>
                      </a:r>
                      <a:r>
                        <a:rPr lang="fr-FR" sz="1100" spc="-25" dirty="0">
                          <a:latin typeface="Arial"/>
                          <a:cs typeface="Arial"/>
                        </a:rPr>
                        <a:t>de </a:t>
                      </a:r>
                      <a:r>
                        <a:rPr lang="fr-FR" sz="1100" dirty="0">
                          <a:latin typeface="Arial"/>
                          <a:cs typeface="Arial"/>
                        </a:rPr>
                        <a:t>20</a:t>
                      </a:r>
                      <a:r>
                        <a:rPr lang="fr-FR" sz="1100" spc="-5" dirty="0">
                          <a:latin typeface="Arial"/>
                          <a:cs typeface="Arial"/>
                        </a:rPr>
                        <a:t> </a:t>
                      </a:r>
                      <a:r>
                        <a:rPr lang="fr-FR" sz="1100" spc="-25" dirty="0">
                          <a:latin typeface="Arial"/>
                          <a:cs typeface="Arial"/>
                        </a:rPr>
                        <a:t>cm.</a:t>
                      </a:r>
                      <a:endParaRPr lang="fr-FR" sz="1100" dirty="0">
                        <a:latin typeface="Arial"/>
                        <a:cs typeface="Arial"/>
                      </a:endParaRPr>
                    </a:p>
                    <a:p>
                      <a:pPr marL="68580">
                        <a:lnSpc>
                          <a:spcPts val="1205"/>
                        </a:lnSpc>
                      </a:pPr>
                      <a:r>
                        <a:rPr lang="fr-FR" sz="1100" dirty="0">
                          <a:latin typeface="Arial"/>
                          <a:cs typeface="Arial"/>
                        </a:rPr>
                        <a:t>Poutre</a:t>
                      </a:r>
                      <a:r>
                        <a:rPr lang="fr-FR" sz="1100" spc="-15" dirty="0">
                          <a:latin typeface="Arial"/>
                          <a:cs typeface="Arial"/>
                        </a:rPr>
                        <a:t> </a:t>
                      </a:r>
                      <a:r>
                        <a:rPr lang="fr-FR" sz="1100" dirty="0">
                          <a:latin typeface="Arial"/>
                          <a:cs typeface="Arial"/>
                        </a:rPr>
                        <a:t>de</a:t>
                      </a:r>
                      <a:r>
                        <a:rPr lang="fr-FR" sz="1100" spc="-20" dirty="0">
                          <a:latin typeface="Arial"/>
                          <a:cs typeface="Arial"/>
                        </a:rPr>
                        <a:t> </a:t>
                      </a:r>
                      <a:r>
                        <a:rPr lang="fr-FR" sz="1100" dirty="0">
                          <a:latin typeface="Arial"/>
                          <a:cs typeface="Arial"/>
                        </a:rPr>
                        <a:t>libage</a:t>
                      </a:r>
                      <a:r>
                        <a:rPr lang="fr-FR" sz="1100" spc="-10" dirty="0">
                          <a:latin typeface="Arial"/>
                          <a:cs typeface="Arial"/>
                        </a:rPr>
                        <a:t> </a:t>
                      </a:r>
                      <a:r>
                        <a:rPr lang="fr-FR" sz="1100" dirty="0">
                          <a:latin typeface="Arial"/>
                          <a:cs typeface="Arial"/>
                        </a:rPr>
                        <a:t>armée</a:t>
                      </a:r>
                      <a:r>
                        <a:rPr lang="fr-FR" sz="1100" spc="-35" dirty="0">
                          <a:latin typeface="Arial"/>
                          <a:cs typeface="Arial"/>
                        </a:rPr>
                        <a:t> </a:t>
                      </a:r>
                      <a:r>
                        <a:rPr lang="fr-FR" sz="1100" dirty="0">
                          <a:latin typeface="Arial"/>
                          <a:cs typeface="Arial"/>
                        </a:rPr>
                        <a:t>de</a:t>
                      </a:r>
                      <a:r>
                        <a:rPr lang="fr-FR" sz="1100" spc="-10" dirty="0">
                          <a:latin typeface="Arial"/>
                          <a:cs typeface="Arial"/>
                        </a:rPr>
                        <a:t> </a:t>
                      </a:r>
                      <a:r>
                        <a:rPr lang="fr-FR" sz="1100" dirty="0">
                          <a:latin typeface="Arial"/>
                          <a:cs typeface="Arial"/>
                        </a:rPr>
                        <a:t>8</a:t>
                      </a:r>
                      <a:r>
                        <a:rPr lang="fr-FR" sz="1100" spc="-25" dirty="0">
                          <a:latin typeface="Arial"/>
                          <a:cs typeface="Arial"/>
                        </a:rPr>
                        <a:t> </a:t>
                      </a:r>
                      <a:r>
                        <a:rPr lang="fr-FR" sz="1100" dirty="0">
                          <a:latin typeface="Arial"/>
                          <a:cs typeface="Arial"/>
                        </a:rPr>
                        <a:t>fers</a:t>
                      </a:r>
                      <a:r>
                        <a:rPr lang="fr-FR" sz="1100" spc="-15" dirty="0">
                          <a:latin typeface="Arial"/>
                          <a:cs typeface="Arial"/>
                        </a:rPr>
                        <a:t> </a:t>
                      </a:r>
                      <a:r>
                        <a:rPr lang="fr-FR" sz="1100" spc="-25" dirty="0">
                          <a:latin typeface="Arial"/>
                          <a:cs typeface="Arial"/>
                        </a:rPr>
                        <a:t>3/8</a:t>
                      </a:r>
                      <a:endParaRPr lang="fr-FR" sz="1100" dirty="0">
                        <a:latin typeface="Arial"/>
                        <a:cs typeface="Arial"/>
                      </a:endParaRPr>
                    </a:p>
                    <a:p>
                      <a:pPr marL="68580" marR="62230">
                        <a:lnSpc>
                          <a:spcPts val="1260"/>
                        </a:lnSpc>
                        <a:spcBef>
                          <a:spcPts val="70"/>
                        </a:spcBef>
                      </a:pPr>
                      <a:r>
                        <a:rPr lang="fr-FR" sz="1100" dirty="0">
                          <a:latin typeface="Arial"/>
                          <a:cs typeface="Arial"/>
                        </a:rPr>
                        <a:t>Poutre</a:t>
                      </a:r>
                      <a:r>
                        <a:rPr lang="fr-FR" sz="1100" spc="45" dirty="0">
                          <a:latin typeface="Arial"/>
                          <a:cs typeface="Arial"/>
                        </a:rPr>
                        <a:t> </a:t>
                      </a:r>
                      <a:r>
                        <a:rPr lang="fr-FR" sz="1100" dirty="0">
                          <a:latin typeface="Arial"/>
                          <a:cs typeface="Arial"/>
                        </a:rPr>
                        <a:t>intermédiaire</a:t>
                      </a:r>
                      <a:r>
                        <a:rPr lang="fr-FR" sz="1100" spc="45" dirty="0">
                          <a:latin typeface="Arial"/>
                          <a:cs typeface="Arial"/>
                        </a:rPr>
                        <a:t> </a:t>
                      </a:r>
                      <a:r>
                        <a:rPr lang="fr-FR" sz="1100" dirty="0">
                          <a:latin typeface="Arial"/>
                          <a:cs typeface="Arial"/>
                        </a:rPr>
                        <a:t>armée</a:t>
                      </a:r>
                      <a:r>
                        <a:rPr lang="fr-FR" sz="1100" spc="55" dirty="0">
                          <a:latin typeface="Arial"/>
                          <a:cs typeface="Arial"/>
                        </a:rPr>
                        <a:t> </a:t>
                      </a:r>
                      <a:r>
                        <a:rPr lang="fr-FR" sz="1100" dirty="0">
                          <a:latin typeface="Arial"/>
                          <a:cs typeface="Arial"/>
                        </a:rPr>
                        <a:t>de</a:t>
                      </a:r>
                      <a:r>
                        <a:rPr lang="fr-FR" sz="1100" spc="45" dirty="0">
                          <a:latin typeface="Arial"/>
                          <a:cs typeface="Arial"/>
                        </a:rPr>
                        <a:t> </a:t>
                      </a:r>
                      <a:r>
                        <a:rPr lang="fr-FR" sz="1100" dirty="0">
                          <a:latin typeface="Arial"/>
                          <a:cs typeface="Arial"/>
                        </a:rPr>
                        <a:t>6</a:t>
                      </a:r>
                      <a:r>
                        <a:rPr lang="fr-FR" sz="1100" spc="35" dirty="0">
                          <a:latin typeface="Arial"/>
                          <a:cs typeface="Arial"/>
                        </a:rPr>
                        <a:t> </a:t>
                      </a:r>
                      <a:r>
                        <a:rPr lang="fr-FR" sz="1100" dirty="0">
                          <a:latin typeface="Arial"/>
                          <a:cs typeface="Arial"/>
                        </a:rPr>
                        <a:t>fers</a:t>
                      </a:r>
                      <a:r>
                        <a:rPr lang="fr-FR" sz="1100" spc="50" dirty="0">
                          <a:latin typeface="Arial"/>
                          <a:cs typeface="Arial"/>
                        </a:rPr>
                        <a:t> </a:t>
                      </a:r>
                      <a:r>
                        <a:rPr lang="fr-FR" sz="1100" dirty="0">
                          <a:latin typeface="Arial"/>
                          <a:cs typeface="Arial"/>
                        </a:rPr>
                        <a:t>3/8</a:t>
                      </a:r>
                      <a:r>
                        <a:rPr lang="fr-FR" sz="1100" spc="45" dirty="0">
                          <a:latin typeface="Arial"/>
                          <a:cs typeface="Arial"/>
                        </a:rPr>
                        <a:t> </a:t>
                      </a:r>
                      <a:r>
                        <a:rPr lang="fr-FR" sz="1100" dirty="0">
                          <a:latin typeface="Arial"/>
                          <a:cs typeface="Arial"/>
                        </a:rPr>
                        <a:t>et</a:t>
                      </a:r>
                      <a:r>
                        <a:rPr lang="fr-FR" sz="1100" spc="50" dirty="0">
                          <a:latin typeface="Arial"/>
                          <a:cs typeface="Arial"/>
                        </a:rPr>
                        <a:t> </a:t>
                      </a:r>
                      <a:r>
                        <a:rPr lang="fr-FR" sz="1100" dirty="0">
                          <a:latin typeface="Arial"/>
                          <a:cs typeface="Arial"/>
                        </a:rPr>
                        <a:t>de</a:t>
                      </a:r>
                      <a:r>
                        <a:rPr lang="fr-FR" sz="1100" spc="30" dirty="0">
                          <a:latin typeface="Arial"/>
                          <a:cs typeface="Arial"/>
                        </a:rPr>
                        <a:t> </a:t>
                      </a:r>
                      <a:r>
                        <a:rPr lang="fr-FR" sz="1100" dirty="0">
                          <a:latin typeface="Arial"/>
                          <a:cs typeface="Arial"/>
                        </a:rPr>
                        <a:t>cadres</a:t>
                      </a:r>
                      <a:r>
                        <a:rPr lang="fr-FR" sz="1100" spc="50" dirty="0">
                          <a:latin typeface="Arial"/>
                          <a:cs typeface="Arial"/>
                        </a:rPr>
                        <a:t> </a:t>
                      </a:r>
                      <a:r>
                        <a:rPr lang="fr-FR" sz="1100" dirty="0">
                          <a:latin typeface="Arial"/>
                          <a:cs typeface="Arial"/>
                        </a:rPr>
                        <a:t>de</a:t>
                      </a:r>
                      <a:r>
                        <a:rPr lang="fr-FR" sz="1100" spc="45" dirty="0">
                          <a:latin typeface="Arial"/>
                          <a:cs typeface="Arial"/>
                        </a:rPr>
                        <a:t> </a:t>
                      </a:r>
                      <a:r>
                        <a:rPr lang="fr-FR" sz="1100" dirty="0">
                          <a:latin typeface="Arial"/>
                          <a:cs typeface="Arial"/>
                        </a:rPr>
                        <a:t>¼</a:t>
                      </a:r>
                      <a:r>
                        <a:rPr lang="fr-FR" sz="1100" spc="50" dirty="0">
                          <a:latin typeface="Arial"/>
                          <a:cs typeface="Arial"/>
                        </a:rPr>
                        <a:t> </a:t>
                      </a:r>
                      <a:r>
                        <a:rPr lang="fr-FR" sz="1100" dirty="0">
                          <a:latin typeface="Arial"/>
                          <a:cs typeface="Arial"/>
                        </a:rPr>
                        <a:t>espacés</a:t>
                      </a:r>
                      <a:r>
                        <a:rPr lang="fr-FR" sz="1100" spc="45" dirty="0">
                          <a:latin typeface="Arial"/>
                          <a:cs typeface="Arial"/>
                        </a:rPr>
                        <a:t> </a:t>
                      </a:r>
                      <a:r>
                        <a:rPr lang="fr-FR" sz="1100" spc="-25" dirty="0">
                          <a:latin typeface="Arial"/>
                          <a:cs typeface="Arial"/>
                        </a:rPr>
                        <a:t>de </a:t>
                      </a:r>
                      <a:r>
                        <a:rPr lang="fr-FR" sz="1100" dirty="0">
                          <a:latin typeface="Arial"/>
                          <a:cs typeface="Arial"/>
                        </a:rPr>
                        <a:t>20</a:t>
                      </a:r>
                      <a:r>
                        <a:rPr lang="fr-FR" sz="1100" spc="-5" dirty="0">
                          <a:latin typeface="Arial"/>
                          <a:cs typeface="Arial"/>
                        </a:rPr>
                        <a:t> </a:t>
                      </a:r>
                      <a:r>
                        <a:rPr lang="fr-FR" sz="1100" spc="-25" dirty="0">
                          <a:latin typeface="Arial"/>
                          <a:cs typeface="Arial"/>
                        </a:rPr>
                        <a:t>cm.</a:t>
                      </a:r>
                      <a:endParaRPr lang="fr-FR" sz="1100" dirty="0">
                        <a:latin typeface="Arial"/>
                        <a:cs typeface="Arial"/>
                      </a:endParaRPr>
                    </a:p>
                    <a:p>
                      <a:pPr marL="68580" marR="60325">
                        <a:lnSpc>
                          <a:spcPts val="1260"/>
                        </a:lnSpc>
                        <a:spcBef>
                          <a:spcPts val="10"/>
                        </a:spcBef>
                      </a:pPr>
                      <a:r>
                        <a:rPr lang="fr-FR" sz="1100" dirty="0">
                          <a:latin typeface="Arial"/>
                          <a:cs typeface="Arial"/>
                        </a:rPr>
                        <a:t>Poutre</a:t>
                      </a:r>
                      <a:r>
                        <a:rPr lang="fr-FR" sz="1100" spc="65" dirty="0">
                          <a:latin typeface="Arial"/>
                          <a:cs typeface="Arial"/>
                        </a:rPr>
                        <a:t> </a:t>
                      </a:r>
                      <a:r>
                        <a:rPr lang="fr-FR" sz="1100" dirty="0">
                          <a:latin typeface="Arial"/>
                          <a:cs typeface="Arial"/>
                        </a:rPr>
                        <a:t>de</a:t>
                      </a:r>
                      <a:r>
                        <a:rPr lang="fr-FR" sz="1100" spc="80" dirty="0">
                          <a:latin typeface="Arial"/>
                          <a:cs typeface="Arial"/>
                        </a:rPr>
                        <a:t> </a:t>
                      </a:r>
                      <a:r>
                        <a:rPr lang="fr-FR" sz="1100" dirty="0">
                          <a:latin typeface="Arial"/>
                          <a:cs typeface="Arial"/>
                        </a:rPr>
                        <a:t>chaînage</a:t>
                      </a:r>
                      <a:r>
                        <a:rPr lang="fr-FR" sz="1100" spc="70" dirty="0">
                          <a:latin typeface="Arial"/>
                          <a:cs typeface="Arial"/>
                        </a:rPr>
                        <a:t> </a:t>
                      </a:r>
                      <a:r>
                        <a:rPr lang="fr-FR" sz="1100" dirty="0">
                          <a:latin typeface="Arial"/>
                          <a:cs typeface="Arial"/>
                        </a:rPr>
                        <a:t>sous</a:t>
                      </a:r>
                      <a:r>
                        <a:rPr lang="fr-FR" sz="1100" spc="85" dirty="0">
                          <a:latin typeface="Arial"/>
                          <a:cs typeface="Arial"/>
                        </a:rPr>
                        <a:t> </a:t>
                      </a:r>
                      <a:r>
                        <a:rPr lang="fr-FR" sz="1100" dirty="0">
                          <a:latin typeface="Arial"/>
                          <a:cs typeface="Arial"/>
                        </a:rPr>
                        <a:t>le</a:t>
                      </a:r>
                      <a:r>
                        <a:rPr lang="fr-FR" sz="1100" spc="80" dirty="0">
                          <a:latin typeface="Arial"/>
                          <a:cs typeface="Arial"/>
                        </a:rPr>
                        <a:t> </a:t>
                      </a:r>
                      <a:r>
                        <a:rPr lang="fr-FR" sz="1100" dirty="0">
                          <a:latin typeface="Arial"/>
                          <a:cs typeface="Arial"/>
                        </a:rPr>
                        <a:t>déversoir,</a:t>
                      </a:r>
                      <a:r>
                        <a:rPr lang="fr-FR" sz="1100" spc="75" dirty="0">
                          <a:latin typeface="Arial"/>
                          <a:cs typeface="Arial"/>
                        </a:rPr>
                        <a:t> </a:t>
                      </a:r>
                      <a:r>
                        <a:rPr lang="fr-FR" sz="1100" dirty="0">
                          <a:latin typeface="Arial"/>
                          <a:cs typeface="Arial"/>
                        </a:rPr>
                        <a:t>armée</a:t>
                      </a:r>
                      <a:r>
                        <a:rPr lang="fr-FR" sz="1100" spc="70" dirty="0">
                          <a:latin typeface="Arial"/>
                          <a:cs typeface="Arial"/>
                        </a:rPr>
                        <a:t> </a:t>
                      </a:r>
                      <a:r>
                        <a:rPr lang="fr-FR" sz="1100" dirty="0">
                          <a:latin typeface="Arial"/>
                          <a:cs typeface="Arial"/>
                        </a:rPr>
                        <a:t>de</a:t>
                      </a:r>
                      <a:r>
                        <a:rPr lang="fr-FR" sz="1100" spc="70" dirty="0">
                          <a:latin typeface="Arial"/>
                          <a:cs typeface="Arial"/>
                        </a:rPr>
                        <a:t> </a:t>
                      </a:r>
                      <a:r>
                        <a:rPr lang="fr-FR" sz="1100" dirty="0">
                          <a:latin typeface="Arial"/>
                          <a:cs typeface="Arial"/>
                        </a:rPr>
                        <a:t>4</a:t>
                      </a:r>
                      <a:r>
                        <a:rPr lang="fr-FR" sz="1100" spc="80" dirty="0">
                          <a:latin typeface="Arial"/>
                          <a:cs typeface="Arial"/>
                        </a:rPr>
                        <a:t> </a:t>
                      </a:r>
                      <a:r>
                        <a:rPr lang="fr-FR" sz="1100" dirty="0">
                          <a:latin typeface="Arial"/>
                          <a:cs typeface="Arial"/>
                        </a:rPr>
                        <a:t>fers</a:t>
                      </a:r>
                      <a:r>
                        <a:rPr lang="fr-FR" sz="1100" spc="70" dirty="0">
                          <a:latin typeface="Arial"/>
                          <a:cs typeface="Arial"/>
                        </a:rPr>
                        <a:t> </a:t>
                      </a:r>
                      <a:r>
                        <a:rPr lang="fr-FR" sz="1100" dirty="0">
                          <a:latin typeface="Arial"/>
                          <a:cs typeface="Arial"/>
                        </a:rPr>
                        <a:t>3/8</a:t>
                      </a:r>
                      <a:r>
                        <a:rPr lang="fr-FR" sz="1100" spc="75" dirty="0">
                          <a:latin typeface="Arial"/>
                          <a:cs typeface="Arial"/>
                        </a:rPr>
                        <a:t> </a:t>
                      </a:r>
                      <a:r>
                        <a:rPr lang="fr-FR" sz="1100" dirty="0">
                          <a:latin typeface="Arial"/>
                          <a:cs typeface="Arial"/>
                        </a:rPr>
                        <a:t>et</a:t>
                      </a:r>
                      <a:r>
                        <a:rPr lang="fr-FR" sz="1100" spc="75" dirty="0">
                          <a:latin typeface="Arial"/>
                          <a:cs typeface="Arial"/>
                        </a:rPr>
                        <a:t> </a:t>
                      </a:r>
                      <a:r>
                        <a:rPr lang="fr-FR" sz="1100" dirty="0">
                          <a:latin typeface="Arial"/>
                          <a:cs typeface="Arial"/>
                        </a:rPr>
                        <a:t>de</a:t>
                      </a:r>
                      <a:r>
                        <a:rPr lang="fr-FR" sz="1100" spc="70" dirty="0">
                          <a:latin typeface="Arial"/>
                          <a:cs typeface="Arial"/>
                        </a:rPr>
                        <a:t> </a:t>
                      </a:r>
                      <a:r>
                        <a:rPr lang="fr-FR" sz="1100" spc="-10" dirty="0">
                          <a:latin typeface="Arial"/>
                          <a:cs typeface="Arial"/>
                        </a:rPr>
                        <a:t>cadres </a:t>
                      </a:r>
                      <a:r>
                        <a:rPr lang="fr-FR" sz="1100" dirty="0">
                          <a:latin typeface="Arial"/>
                          <a:cs typeface="Arial"/>
                        </a:rPr>
                        <a:t>de</a:t>
                      </a:r>
                      <a:r>
                        <a:rPr lang="fr-FR" sz="1100" spc="-10" dirty="0">
                          <a:latin typeface="Arial"/>
                          <a:cs typeface="Arial"/>
                        </a:rPr>
                        <a:t> </a:t>
                      </a:r>
                      <a:r>
                        <a:rPr lang="fr-FR" sz="1100" dirty="0">
                          <a:latin typeface="Arial"/>
                          <a:cs typeface="Arial"/>
                        </a:rPr>
                        <a:t>¼</a:t>
                      </a:r>
                      <a:r>
                        <a:rPr lang="fr-FR" sz="1100" spc="-15" dirty="0">
                          <a:latin typeface="Arial"/>
                          <a:cs typeface="Arial"/>
                        </a:rPr>
                        <a:t> </a:t>
                      </a:r>
                      <a:r>
                        <a:rPr lang="fr-FR" sz="1100" dirty="0">
                          <a:latin typeface="Arial"/>
                          <a:cs typeface="Arial"/>
                        </a:rPr>
                        <a:t>espacés</a:t>
                      </a:r>
                      <a:r>
                        <a:rPr lang="fr-FR" sz="1100" spc="-20" dirty="0">
                          <a:latin typeface="Arial"/>
                          <a:cs typeface="Arial"/>
                        </a:rPr>
                        <a:t> </a:t>
                      </a:r>
                      <a:r>
                        <a:rPr lang="fr-FR" sz="1100" dirty="0">
                          <a:latin typeface="Arial"/>
                          <a:cs typeface="Arial"/>
                        </a:rPr>
                        <a:t>de</a:t>
                      </a:r>
                      <a:r>
                        <a:rPr lang="fr-FR" sz="1100" spc="-10" dirty="0">
                          <a:latin typeface="Arial"/>
                          <a:cs typeface="Arial"/>
                        </a:rPr>
                        <a:t> </a:t>
                      </a:r>
                      <a:r>
                        <a:rPr lang="fr-FR" sz="1100" dirty="0">
                          <a:latin typeface="Arial"/>
                          <a:cs typeface="Arial"/>
                        </a:rPr>
                        <a:t>20</a:t>
                      </a:r>
                      <a:r>
                        <a:rPr lang="fr-FR" sz="1100" spc="-15" dirty="0">
                          <a:latin typeface="Arial"/>
                          <a:cs typeface="Arial"/>
                        </a:rPr>
                        <a:t> </a:t>
                      </a:r>
                      <a:r>
                        <a:rPr lang="fr-FR" sz="1100" spc="-25" dirty="0">
                          <a:latin typeface="Arial"/>
                          <a:cs typeface="Arial"/>
                        </a:rPr>
                        <a:t>cm.</a:t>
                      </a:r>
                      <a:endParaRPr lang="fr-FR" sz="1100" dirty="0">
                        <a:latin typeface="Arial"/>
                        <a:cs typeface="Arial"/>
                      </a:endParaRPr>
                    </a:p>
                    <a:p>
                      <a:pPr marL="68580">
                        <a:lnSpc>
                          <a:spcPts val="1205"/>
                        </a:lnSpc>
                      </a:pPr>
                      <a:r>
                        <a:rPr lang="fr-FR" sz="1100" u="sng" dirty="0">
                          <a:uFill>
                            <a:solidFill>
                              <a:srgbClr val="000000"/>
                            </a:solidFill>
                          </a:uFill>
                          <a:latin typeface="Arial"/>
                          <a:cs typeface="Arial"/>
                        </a:rPr>
                        <a:t>Pour</a:t>
                      </a:r>
                      <a:r>
                        <a:rPr lang="fr-FR" sz="1100" u="sng" spc="-20" dirty="0">
                          <a:uFill>
                            <a:solidFill>
                              <a:srgbClr val="000000"/>
                            </a:solidFill>
                          </a:uFill>
                          <a:latin typeface="Arial"/>
                          <a:cs typeface="Arial"/>
                        </a:rPr>
                        <a:t> </a:t>
                      </a:r>
                      <a:r>
                        <a:rPr lang="fr-FR" sz="1100" u="sng" dirty="0">
                          <a:uFill>
                            <a:solidFill>
                              <a:srgbClr val="000000"/>
                            </a:solidFill>
                          </a:uFill>
                          <a:latin typeface="Arial"/>
                          <a:cs typeface="Arial"/>
                        </a:rPr>
                        <a:t>le</a:t>
                      </a:r>
                      <a:r>
                        <a:rPr lang="fr-FR" sz="1100" u="sng" spc="-20" dirty="0">
                          <a:uFill>
                            <a:solidFill>
                              <a:srgbClr val="000000"/>
                            </a:solidFill>
                          </a:uFill>
                          <a:latin typeface="Arial"/>
                          <a:cs typeface="Arial"/>
                        </a:rPr>
                        <a:t> </a:t>
                      </a:r>
                      <a:r>
                        <a:rPr lang="fr-FR" sz="1100" u="sng" dirty="0">
                          <a:uFill>
                            <a:solidFill>
                              <a:srgbClr val="000000"/>
                            </a:solidFill>
                          </a:uFill>
                          <a:latin typeface="Arial"/>
                          <a:cs typeface="Arial"/>
                        </a:rPr>
                        <a:t>bassin</a:t>
                      </a:r>
                      <a:r>
                        <a:rPr lang="fr-FR" sz="1100" spc="-30" dirty="0">
                          <a:latin typeface="Arial"/>
                          <a:cs typeface="Arial"/>
                        </a:rPr>
                        <a:t> </a:t>
                      </a:r>
                      <a:r>
                        <a:rPr lang="fr-FR" sz="1100" spc="-50" dirty="0">
                          <a:latin typeface="Arial"/>
                          <a:cs typeface="Arial"/>
                        </a:rPr>
                        <a:t>:</a:t>
                      </a:r>
                      <a:endParaRPr lang="fr-FR" sz="1100" dirty="0">
                        <a:latin typeface="Arial"/>
                        <a:cs typeface="Arial"/>
                      </a:endParaRPr>
                    </a:p>
                    <a:p>
                      <a:pPr marL="68580" marR="62230">
                        <a:lnSpc>
                          <a:spcPts val="1260"/>
                        </a:lnSpc>
                        <a:spcBef>
                          <a:spcPts val="70"/>
                        </a:spcBef>
                      </a:pPr>
                      <a:r>
                        <a:rPr lang="fr-FR" sz="1100" dirty="0">
                          <a:latin typeface="Arial"/>
                          <a:cs typeface="Arial"/>
                        </a:rPr>
                        <a:t>5</a:t>
                      </a:r>
                      <a:r>
                        <a:rPr lang="fr-FR" sz="1100" spc="60" dirty="0">
                          <a:latin typeface="Arial"/>
                          <a:cs typeface="Arial"/>
                        </a:rPr>
                        <a:t> </a:t>
                      </a:r>
                      <a:r>
                        <a:rPr lang="fr-FR" sz="1100" dirty="0">
                          <a:latin typeface="Arial"/>
                          <a:cs typeface="Arial"/>
                        </a:rPr>
                        <a:t>poteaux</a:t>
                      </a:r>
                      <a:r>
                        <a:rPr lang="fr-FR" sz="1100" spc="60" dirty="0">
                          <a:latin typeface="Arial"/>
                          <a:cs typeface="Arial"/>
                        </a:rPr>
                        <a:t> </a:t>
                      </a:r>
                      <a:r>
                        <a:rPr lang="fr-FR" sz="1100" dirty="0">
                          <a:latin typeface="Arial"/>
                          <a:cs typeface="Arial"/>
                        </a:rPr>
                        <a:t>verticaux</a:t>
                      </a:r>
                      <a:r>
                        <a:rPr lang="fr-FR" sz="1100" spc="50" dirty="0">
                          <a:latin typeface="Arial"/>
                          <a:cs typeface="Arial"/>
                        </a:rPr>
                        <a:t> </a:t>
                      </a:r>
                      <a:r>
                        <a:rPr lang="fr-FR" sz="1100" dirty="0">
                          <a:latin typeface="Arial"/>
                          <a:cs typeface="Arial"/>
                        </a:rPr>
                        <a:t>armés</a:t>
                      </a:r>
                      <a:r>
                        <a:rPr lang="fr-FR" sz="1100" spc="60" dirty="0">
                          <a:latin typeface="Arial"/>
                          <a:cs typeface="Arial"/>
                        </a:rPr>
                        <a:t> </a:t>
                      </a:r>
                      <a:r>
                        <a:rPr lang="fr-FR" sz="1100" dirty="0">
                          <a:latin typeface="Arial"/>
                          <a:cs typeface="Arial"/>
                        </a:rPr>
                        <a:t>de</a:t>
                      </a:r>
                      <a:r>
                        <a:rPr lang="fr-FR" sz="1100" spc="60" dirty="0">
                          <a:latin typeface="Arial"/>
                          <a:cs typeface="Arial"/>
                        </a:rPr>
                        <a:t> </a:t>
                      </a:r>
                      <a:r>
                        <a:rPr lang="fr-FR" sz="1100" dirty="0">
                          <a:latin typeface="Arial"/>
                          <a:cs typeface="Arial"/>
                        </a:rPr>
                        <a:t>8</a:t>
                      </a:r>
                      <a:r>
                        <a:rPr lang="fr-FR" sz="1100" spc="60" dirty="0">
                          <a:latin typeface="Arial"/>
                          <a:cs typeface="Arial"/>
                        </a:rPr>
                        <a:t> </a:t>
                      </a:r>
                      <a:r>
                        <a:rPr lang="fr-FR" sz="1100" dirty="0">
                          <a:latin typeface="Arial"/>
                          <a:cs typeface="Arial"/>
                        </a:rPr>
                        <a:t>fers</a:t>
                      </a:r>
                      <a:r>
                        <a:rPr lang="fr-FR" sz="1100" spc="60" dirty="0">
                          <a:latin typeface="Arial"/>
                          <a:cs typeface="Arial"/>
                        </a:rPr>
                        <a:t> </a:t>
                      </a:r>
                      <a:r>
                        <a:rPr lang="fr-FR" sz="1100" dirty="0">
                          <a:latin typeface="Arial"/>
                          <a:cs typeface="Arial"/>
                        </a:rPr>
                        <a:t>3/8</a:t>
                      </a:r>
                      <a:r>
                        <a:rPr lang="fr-FR" sz="1100" spc="60" dirty="0">
                          <a:latin typeface="Arial"/>
                          <a:cs typeface="Arial"/>
                        </a:rPr>
                        <a:t> </a:t>
                      </a:r>
                      <a:r>
                        <a:rPr lang="fr-FR" sz="1100" dirty="0">
                          <a:latin typeface="Arial"/>
                          <a:cs typeface="Arial"/>
                        </a:rPr>
                        <a:t>et</a:t>
                      </a:r>
                      <a:r>
                        <a:rPr lang="fr-FR" sz="1100" spc="70" dirty="0">
                          <a:latin typeface="Arial"/>
                          <a:cs typeface="Arial"/>
                        </a:rPr>
                        <a:t> </a:t>
                      </a:r>
                      <a:r>
                        <a:rPr lang="fr-FR" sz="1100" dirty="0">
                          <a:latin typeface="Arial"/>
                          <a:cs typeface="Arial"/>
                        </a:rPr>
                        <a:t>de</a:t>
                      </a:r>
                      <a:r>
                        <a:rPr lang="fr-FR" sz="1100" spc="55" dirty="0">
                          <a:latin typeface="Arial"/>
                          <a:cs typeface="Arial"/>
                        </a:rPr>
                        <a:t> </a:t>
                      </a:r>
                      <a:r>
                        <a:rPr lang="fr-FR" sz="1100" dirty="0">
                          <a:latin typeface="Arial"/>
                          <a:cs typeface="Arial"/>
                        </a:rPr>
                        <a:t>cadres</a:t>
                      </a:r>
                      <a:r>
                        <a:rPr lang="fr-FR" sz="1100" spc="60" dirty="0">
                          <a:latin typeface="Arial"/>
                          <a:cs typeface="Arial"/>
                        </a:rPr>
                        <a:t> </a:t>
                      </a:r>
                      <a:r>
                        <a:rPr lang="fr-FR" sz="1100" dirty="0">
                          <a:latin typeface="Arial"/>
                          <a:cs typeface="Arial"/>
                        </a:rPr>
                        <a:t>de1/4</a:t>
                      </a:r>
                      <a:r>
                        <a:rPr lang="fr-FR" sz="1100" spc="50" dirty="0">
                          <a:latin typeface="Arial"/>
                          <a:cs typeface="Arial"/>
                        </a:rPr>
                        <a:t> </a:t>
                      </a:r>
                      <a:r>
                        <a:rPr lang="fr-FR" sz="1100" dirty="0">
                          <a:latin typeface="Arial"/>
                          <a:cs typeface="Arial"/>
                        </a:rPr>
                        <a:t>espacés</a:t>
                      </a:r>
                      <a:r>
                        <a:rPr lang="fr-FR" sz="1100" spc="55" dirty="0">
                          <a:latin typeface="Arial"/>
                          <a:cs typeface="Arial"/>
                        </a:rPr>
                        <a:t> </a:t>
                      </a:r>
                      <a:r>
                        <a:rPr lang="fr-FR" sz="1100" spc="-25" dirty="0">
                          <a:latin typeface="Arial"/>
                          <a:cs typeface="Arial"/>
                        </a:rPr>
                        <a:t>de </a:t>
                      </a:r>
                      <a:r>
                        <a:rPr lang="fr-FR" sz="1100" dirty="0">
                          <a:latin typeface="Arial"/>
                          <a:cs typeface="Arial"/>
                        </a:rPr>
                        <a:t>20</a:t>
                      </a:r>
                      <a:r>
                        <a:rPr lang="fr-FR" sz="1100" spc="-5" dirty="0">
                          <a:latin typeface="Arial"/>
                          <a:cs typeface="Arial"/>
                        </a:rPr>
                        <a:t> </a:t>
                      </a:r>
                      <a:r>
                        <a:rPr lang="fr-FR" sz="1100" spc="-25" dirty="0">
                          <a:latin typeface="Arial"/>
                          <a:cs typeface="Arial"/>
                        </a:rPr>
                        <a:t>cm.</a:t>
                      </a:r>
                      <a:endParaRPr lang="fr-FR" sz="1100" dirty="0">
                        <a:latin typeface="Arial"/>
                        <a:cs typeface="Arial"/>
                      </a:endParaRPr>
                    </a:p>
                    <a:p>
                      <a:pPr marL="68580" marR="117475">
                        <a:lnSpc>
                          <a:spcPts val="1260"/>
                        </a:lnSpc>
                        <a:spcBef>
                          <a:spcPts val="10"/>
                        </a:spcBef>
                      </a:pPr>
                      <a:r>
                        <a:rPr lang="fr-FR" sz="1100" dirty="0">
                          <a:latin typeface="Arial"/>
                          <a:cs typeface="Arial"/>
                        </a:rPr>
                        <a:t>Le</a:t>
                      </a:r>
                      <a:r>
                        <a:rPr lang="fr-FR" sz="1100" spc="-20" dirty="0">
                          <a:latin typeface="Arial"/>
                          <a:cs typeface="Arial"/>
                        </a:rPr>
                        <a:t> </a:t>
                      </a:r>
                      <a:r>
                        <a:rPr lang="fr-FR" sz="1100" dirty="0">
                          <a:latin typeface="Arial"/>
                          <a:cs typeface="Arial"/>
                        </a:rPr>
                        <a:t>quadrillage</a:t>
                      </a:r>
                      <a:r>
                        <a:rPr lang="fr-FR" sz="1100" spc="-15" dirty="0">
                          <a:latin typeface="Arial"/>
                          <a:cs typeface="Arial"/>
                        </a:rPr>
                        <a:t> </a:t>
                      </a:r>
                      <a:r>
                        <a:rPr lang="fr-FR" sz="1100" dirty="0">
                          <a:latin typeface="Arial"/>
                          <a:cs typeface="Arial"/>
                        </a:rPr>
                        <a:t>du</a:t>
                      </a:r>
                      <a:r>
                        <a:rPr lang="fr-FR" sz="1100" spc="-25" dirty="0">
                          <a:latin typeface="Arial"/>
                          <a:cs typeface="Arial"/>
                        </a:rPr>
                        <a:t> </a:t>
                      </a:r>
                      <a:r>
                        <a:rPr lang="fr-FR" sz="1100" dirty="0">
                          <a:latin typeface="Arial"/>
                          <a:cs typeface="Arial"/>
                        </a:rPr>
                        <a:t>fond</a:t>
                      </a:r>
                      <a:r>
                        <a:rPr lang="fr-FR" sz="1100" spc="-20" dirty="0">
                          <a:latin typeface="Arial"/>
                          <a:cs typeface="Arial"/>
                        </a:rPr>
                        <a:t> </a:t>
                      </a:r>
                      <a:r>
                        <a:rPr lang="fr-FR" sz="1100" dirty="0">
                          <a:latin typeface="Arial"/>
                          <a:cs typeface="Arial"/>
                        </a:rPr>
                        <a:t>du</a:t>
                      </a:r>
                      <a:r>
                        <a:rPr lang="fr-FR" sz="1100" spc="-15" dirty="0">
                          <a:latin typeface="Arial"/>
                          <a:cs typeface="Arial"/>
                        </a:rPr>
                        <a:t> </a:t>
                      </a:r>
                      <a:r>
                        <a:rPr lang="fr-FR" sz="1100" dirty="0">
                          <a:latin typeface="Arial"/>
                          <a:cs typeface="Arial"/>
                        </a:rPr>
                        <a:t>bassin</a:t>
                      </a:r>
                      <a:r>
                        <a:rPr lang="fr-FR" sz="1100" spc="-20" dirty="0">
                          <a:latin typeface="Arial"/>
                          <a:cs typeface="Arial"/>
                        </a:rPr>
                        <a:t> </a:t>
                      </a:r>
                      <a:r>
                        <a:rPr lang="fr-FR" sz="1100" dirty="0">
                          <a:latin typeface="Arial"/>
                          <a:cs typeface="Arial"/>
                        </a:rPr>
                        <a:t>est</a:t>
                      </a:r>
                      <a:r>
                        <a:rPr lang="fr-FR" sz="1100" spc="-5" dirty="0">
                          <a:latin typeface="Arial"/>
                          <a:cs typeface="Arial"/>
                        </a:rPr>
                        <a:t> </a:t>
                      </a:r>
                      <a:r>
                        <a:rPr lang="fr-FR" sz="1100" dirty="0">
                          <a:latin typeface="Arial"/>
                          <a:cs typeface="Arial"/>
                        </a:rPr>
                        <a:t>armé</a:t>
                      </a:r>
                      <a:r>
                        <a:rPr lang="fr-FR" sz="1100" spc="-25" dirty="0">
                          <a:latin typeface="Arial"/>
                          <a:cs typeface="Arial"/>
                        </a:rPr>
                        <a:t> </a:t>
                      </a:r>
                      <a:r>
                        <a:rPr lang="fr-FR" sz="1100" dirty="0">
                          <a:latin typeface="Arial"/>
                          <a:cs typeface="Arial"/>
                        </a:rPr>
                        <a:t>de</a:t>
                      </a:r>
                      <a:r>
                        <a:rPr lang="fr-FR" sz="1100" spc="-25" dirty="0">
                          <a:latin typeface="Arial"/>
                          <a:cs typeface="Arial"/>
                        </a:rPr>
                        <a:t> </a:t>
                      </a:r>
                      <a:r>
                        <a:rPr lang="fr-FR" sz="1100" dirty="0">
                          <a:latin typeface="Arial"/>
                          <a:cs typeface="Arial"/>
                        </a:rPr>
                        <a:t>fers</a:t>
                      </a:r>
                      <a:r>
                        <a:rPr lang="fr-FR" sz="1100" spc="-15" dirty="0">
                          <a:latin typeface="Arial"/>
                          <a:cs typeface="Arial"/>
                        </a:rPr>
                        <a:t> </a:t>
                      </a:r>
                      <a:r>
                        <a:rPr lang="fr-FR" sz="1100" dirty="0">
                          <a:latin typeface="Arial"/>
                          <a:cs typeface="Arial"/>
                        </a:rPr>
                        <a:t>3/8</a:t>
                      </a:r>
                      <a:r>
                        <a:rPr lang="fr-FR" sz="1100" spc="-25" dirty="0">
                          <a:latin typeface="Arial"/>
                          <a:cs typeface="Arial"/>
                        </a:rPr>
                        <a:t> </a:t>
                      </a:r>
                      <a:r>
                        <a:rPr lang="fr-FR" sz="1100" dirty="0">
                          <a:latin typeface="Arial"/>
                          <a:cs typeface="Arial"/>
                        </a:rPr>
                        <a:t>espacés</a:t>
                      </a:r>
                      <a:r>
                        <a:rPr lang="fr-FR" sz="1100" spc="-25" dirty="0">
                          <a:latin typeface="Arial"/>
                          <a:cs typeface="Arial"/>
                        </a:rPr>
                        <a:t> </a:t>
                      </a:r>
                      <a:r>
                        <a:rPr lang="fr-FR" sz="1100" dirty="0">
                          <a:latin typeface="Arial"/>
                          <a:cs typeface="Arial"/>
                        </a:rPr>
                        <a:t>de</a:t>
                      </a:r>
                      <a:r>
                        <a:rPr lang="fr-FR" sz="1100" spc="-20" dirty="0">
                          <a:latin typeface="Arial"/>
                          <a:cs typeface="Arial"/>
                        </a:rPr>
                        <a:t> </a:t>
                      </a:r>
                      <a:r>
                        <a:rPr lang="fr-FR" sz="1100" spc="-10" dirty="0">
                          <a:latin typeface="Arial"/>
                          <a:cs typeface="Arial"/>
                        </a:rPr>
                        <a:t>20cm.</a:t>
                      </a:r>
                      <a:endParaRPr lang="fr-F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BF54752B-A8FD-3F4A-0720-0AE809DF1B61}"/>
              </a:ext>
            </a:extLst>
          </p:cNvPr>
          <p:cNvSpPr txBox="1"/>
          <p:nvPr/>
        </p:nvSpPr>
        <p:spPr>
          <a:xfrm>
            <a:off x="2382982" y="70869"/>
            <a:ext cx="5763491" cy="338554"/>
          </a:xfrm>
          <a:prstGeom prst="rect">
            <a:avLst/>
          </a:prstGeom>
          <a:noFill/>
        </p:spPr>
        <p:txBody>
          <a:bodyPr wrap="square" rtlCol="0">
            <a:spAutoFit/>
          </a:bodyPr>
          <a:lstStyle/>
          <a:p>
            <a:r>
              <a:rPr lang="fr-FR" altLang="fr-FR" sz="1600" b="1" dirty="0">
                <a:latin typeface="Calibri" pitchFamily="34" charset="0"/>
              </a:rPr>
              <a:t>SB5-Glacis</a:t>
            </a:r>
            <a:endParaRPr lang="fr-FR" sz="1600" dirty="0"/>
          </a:p>
        </p:txBody>
      </p:sp>
    </p:spTree>
    <p:extLst>
      <p:ext uri="{BB962C8B-B14F-4D97-AF65-F5344CB8AC3E}">
        <p14:creationId xmlns:p14="http://schemas.microsoft.com/office/powerpoint/2010/main" val="293018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1" descr="IMG-20160502-WA0005 (Copier)"/>
          <p:cNvPicPr>
            <a:picLocks noGrp="1" noChangeAspect="1"/>
          </p:cNvPicPr>
          <p:nvPr isPhoto="1"/>
        </p:nvPicPr>
        <p:blipFill>
          <a:blip r:embed="rId2"/>
          <a:srcRect/>
          <a:stretch>
            <a:fillRect/>
          </a:stretch>
        </p:blipFill>
        <p:spPr bwMode="auto">
          <a:xfrm>
            <a:off x="7370763" y="334963"/>
            <a:ext cx="3557587" cy="6319837"/>
          </a:xfrm>
          <a:prstGeom prst="rect">
            <a:avLst/>
          </a:prstGeom>
          <a:noFill/>
          <a:ln w="9525">
            <a:noFill/>
            <a:miter lim="800000"/>
            <a:headEnd/>
            <a:tailEnd/>
          </a:ln>
        </p:spPr>
      </p:pic>
      <p:sp>
        <p:nvSpPr>
          <p:cNvPr id="27650" name="ZoneTexte 3"/>
          <p:cNvSpPr txBox="1">
            <a:spLocks noChangeArrowheads="1"/>
          </p:cNvSpPr>
          <p:nvPr/>
        </p:nvSpPr>
        <p:spPr bwMode="auto">
          <a:xfrm>
            <a:off x="854075" y="2355850"/>
            <a:ext cx="3802063" cy="2781300"/>
          </a:xfrm>
          <a:prstGeom prst="rect">
            <a:avLst/>
          </a:prstGeom>
          <a:noFill/>
          <a:ln w="9525">
            <a:noFill/>
            <a:miter lim="800000"/>
            <a:headEnd/>
            <a:tailEnd/>
          </a:ln>
        </p:spPr>
        <p:txBody>
          <a:bodyPr>
            <a:spAutoFit/>
          </a:bodyPr>
          <a:lstStyle/>
          <a:p>
            <a:r>
              <a:rPr lang="fr-FR" sz="1600">
                <a:latin typeface="Calibri" pitchFamily="34" charset="0"/>
              </a:rPr>
              <a:t>Début de construction : 7 mars 2016</a:t>
            </a:r>
          </a:p>
          <a:p>
            <a:r>
              <a:rPr lang="fr-FR" sz="1600">
                <a:latin typeface="Calibri" pitchFamily="34" charset="0"/>
              </a:rPr>
              <a:t>Fin de construction : 23 mars 2016</a:t>
            </a:r>
          </a:p>
          <a:p>
            <a:endParaRPr lang="fr-FR" sz="1600">
              <a:latin typeface="Calibri" pitchFamily="34" charset="0"/>
            </a:endParaRPr>
          </a:p>
          <a:p>
            <a:endParaRPr lang="fr-FR" sz="1600">
              <a:latin typeface="Calibri" pitchFamily="34" charset="0"/>
            </a:endParaRPr>
          </a:p>
          <a:p>
            <a:r>
              <a:rPr lang="fr-FR" sz="1600">
                <a:latin typeface="Calibri" pitchFamily="34" charset="0"/>
              </a:rPr>
              <a:t>Chef de chantier : boss Franck Jean-Louis et Venel Tanisma</a:t>
            </a:r>
          </a:p>
          <a:p>
            <a:endParaRPr lang="fr-FR" sz="1600">
              <a:latin typeface="Calibri" pitchFamily="34" charset="0"/>
            </a:endParaRPr>
          </a:p>
          <a:p>
            <a:endParaRPr lang="fr-FR" sz="1600">
              <a:latin typeface="Calibri" pitchFamily="34" charset="0"/>
            </a:endParaRPr>
          </a:p>
          <a:p>
            <a:r>
              <a:rPr lang="fr-FR" sz="1600">
                <a:latin typeface="Calibri" pitchFamily="34" charset="0"/>
              </a:rPr>
              <a:t>2 firmes participantes : </a:t>
            </a:r>
          </a:p>
          <a:p>
            <a:r>
              <a:rPr lang="fr-FR" sz="1600">
                <a:latin typeface="Calibri" pitchFamily="34" charset="0"/>
              </a:rPr>
              <a:t>Agro-Service </a:t>
            </a:r>
          </a:p>
          <a:p>
            <a:r>
              <a:rPr lang="fr-FR" sz="1600">
                <a:latin typeface="Calibri" pitchFamily="34" charset="0"/>
              </a:rPr>
              <a:t>Stratège</a:t>
            </a:r>
          </a:p>
        </p:txBody>
      </p:sp>
      <p:sp>
        <p:nvSpPr>
          <p:cNvPr id="27651" name="Rectangle 4"/>
          <p:cNvSpPr>
            <a:spLocks noChangeArrowheads="1"/>
          </p:cNvSpPr>
          <p:nvPr/>
        </p:nvSpPr>
        <p:spPr bwMode="auto">
          <a:xfrm>
            <a:off x="-38100" y="750888"/>
            <a:ext cx="6923088"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SG1-Glacis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SB 5. 23 03 2016 Odiel Antoine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416175" y="1304925"/>
            <a:ext cx="7404100" cy="5553075"/>
          </a:xfrm>
          <a:prstGeom prst="rect">
            <a:avLst/>
          </a:prstGeom>
          <a:noFill/>
          <a:ln w="9525">
            <a:noFill/>
            <a:miter lim="800000"/>
            <a:headEnd/>
            <a:tailEnd/>
          </a:ln>
        </p:spPr>
      </p:pic>
      <p:sp>
        <p:nvSpPr>
          <p:cNvPr id="15362" name="ZoneTexte 2"/>
          <p:cNvSpPr txBox="1">
            <a:spLocks noChangeArrowheads="1"/>
          </p:cNvSpPr>
          <p:nvPr/>
        </p:nvSpPr>
        <p:spPr bwMode="auto">
          <a:xfrm>
            <a:off x="3479800" y="260350"/>
            <a:ext cx="4610100" cy="1076325"/>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SB5-Glacis </a:t>
            </a:r>
            <a:r>
              <a:rPr lang="fr-FR" sz="1600" dirty="0">
                <a:latin typeface="Calibri" pitchFamily="34" charset="0"/>
              </a:rPr>
              <a:t>chez Odiel ANTOINE</a:t>
            </a:r>
          </a:p>
          <a:p>
            <a:pPr algn="ctr"/>
            <a:endParaRPr lang="fr-FR" sz="1600" dirty="0">
              <a:latin typeface="Calibri" pitchFamily="34" charset="0"/>
            </a:endParaRPr>
          </a:p>
          <a:p>
            <a:pPr algn="ctr"/>
            <a:r>
              <a:rPr lang="fr-FR" sz="1600" dirty="0">
                <a:latin typeface="Calibri" pitchFamily="34" charset="0"/>
              </a:rPr>
              <a:t>Coordonnées GPS : N 19°00’11.6’’ W 72°00’49.6’’</a:t>
            </a:r>
          </a:p>
          <a:p>
            <a:pPr algn="ctr"/>
            <a:r>
              <a:rPr lang="fr-FR" sz="1600" dirty="0">
                <a:latin typeface="Calibri" pitchFamily="34" charset="0"/>
              </a:rPr>
              <a:t>Commune de Thomonde Ravine Glacis Branche1</a:t>
            </a:r>
          </a:p>
        </p:txBody>
      </p:sp>
      <p:sp>
        <p:nvSpPr>
          <p:cNvPr id="15363" name="ZoneTexte 3"/>
          <p:cNvSpPr txBox="1">
            <a:spLocks noChangeArrowheads="1"/>
          </p:cNvSpPr>
          <p:nvPr/>
        </p:nvSpPr>
        <p:spPr bwMode="auto">
          <a:xfrm>
            <a:off x="231775" y="2184400"/>
            <a:ext cx="1817688" cy="585788"/>
          </a:xfrm>
          <a:prstGeom prst="rect">
            <a:avLst/>
          </a:prstGeom>
          <a:noFill/>
          <a:ln w="9525">
            <a:noFill/>
            <a:miter lim="800000"/>
            <a:headEnd/>
            <a:tailEnd/>
          </a:ln>
        </p:spPr>
        <p:txBody>
          <a:bodyPr>
            <a:spAutoFit/>
          </a:bodyPr>
          <a:lstStyle/>
          <a:p>
            <a:r>
              <a:rPr lang="fr-FR" sz="1600">
                <a:latin typeface="Calibri" pitchFamily="34" charset="0"/>
              </a:rPr>
              <a:t>Chemin Bernacot, vers Baille Tourrible</a:t>
            </a:r>
          </a:p>
        </p:txBody>
      </p:sp>
      <p:cxnSp>
        <p:nvCxnSpPr>
          <p:cNvPr id="6" name="Connecteur droit avec flèche 5"/>
          <p:cNvCxnSpPr/>
          <p:nvPr/>
        </p:nvCxnSpPr>
        <p:spPr>
          <a:xfrm>
            <a:off x="2049463" y="2770188"/>
            <a:ext cx="2878137" cy="7048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65" name="ZoneTexte 10"/>
          <p:cNvSpPr txBox="1">
            <a:spLocks noChangeArrowheads="1"/>
          </p:cNvSpPr>
          <p:nvPr/>
        </p:nvSpPr>
        <p:spPr bwMode="auto">
          <a:xfrm>
            <a:off x="6118225" y="3667125"/>
            <a:ext cx="1498727" cy="338554"/>
          </a:xfrm>
          <a:prstGeom prst="rect">
            <a:avLst/>
          </a:prstGeom>
          <a:noFill/>
          <a:ln w="9525">
            <a:noFill/>
            <a:miter lim="800000"/>
            <a:headEnd/>
            <a:tailEnd/>
          </a:ln>
        </p:spPr>
        <p:txBody>
          <a:bodyPr wrap="square">
            <a:spAutoFit/>
          </a:bodyPr>
          <a:lstStyle/>
          <a:p>
            <a:r>
              <a:rPr lang="fr-FR" sz="1600" b="1" dirty="0">
                <a:solidFill>
                  <a:schemeClr val="bg1"/>
                </a:solidFill>
                <a:latin typeface="Calibri" pitchFamily="34" charset="0"/>
              </a:rPr>
              <a:t>SB5-Thomonde</a:t>
            </a:r>
          </a:p>
        </p:txBody>
      </p:sp>
      <p:sp>
        <p:nvSpPr>
          <p:cNvPr id="15366" name="ZoneTexte 11"/>
          <p:cNvSpPr txBox="1">
            <a:spLocks noChangeArrowheads="1"/>
          </p:cNvSpPr>
          <p:nvPr/>
        </p:nvSpPr>
        <p:spPr bwMode="auto">
          <a:xfrm>
            <a:off x="9967913" y="4803775"/>
            <a:ext cx="2157412" cy="338138"/>
          </a:xfrm>
          <a:prstGeom prst="rect">
            <a:avLst/>
          </a:prstGeom>
          <a:noFill/>
          <a:ln w="9525">
            <a:noFill/>
            <a:miter lim="800000"/>
            <a:headEnd/>
            <a:tailEnd/>
          </a:ln>
        </p:spPr>
        <p:txBody>
          <a:bodyPr>
            <a:spAutoFit/>
          </a:bodyPr>
          <a:lstStyle/>
          <a:p>
            <a:r>
              <a:rPr lang="fr-FR" sz="1600">
                <a:latin typeface="Calibri" pitchFamily="34" charset="0"/>
              </a:rPr>
              <a:t>Caye Odiel Antoine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P108082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022725" y="1184275"/>
            <a:ext cx="6692900" cy="5019675"/>
          </a:xfrm>
          <a:prstGeom prst="rect">
            <a:avLst/>
          </a:prstGeom>
          <a:noFill/>
          <a:ln w="9525">
            <a:noFill/>
            <a:miter lim="800000"/>
            <a:headEnd/>
            <a:tailEnd/>
          </a:ln>
        </p:spPr>
      </p:pic>
      <p:sp>
        <p:nvSpPr>
          <p:cNvPr id="16386" name="ZoneTexte 3"/>
          <p:cNvSpPr txBox="1">
            <a:spLocks noChangeArrowheads="1"/>
          </p:cNvSpPr>
          <p:nvPr/>
        </p:nvSpPr>
        <p:spPr bwMode="auto">
          <a:xfrm>
            <a:off x="211138" y="2532063"/>
            <a:ext cx="3687762" cy="830262"/>
          </a:xfrm>
          <a:prstGeom prst="rect">
            <a:avLst/>
          </a:prstGeom>
          <a:noFill/>
          <a:ln w="9525">
            <a:noFill/>
            <a:miter lim="800000"/>
            <a:headEnd/>
            <a:tailEnd/>
          </a:ln>
        </p:spPr>
        <p:txBody>
          <a:bodyPr>
            <a:spAutoFit/>
          </a:bodyPr>
          <a:lstStyle/>
          <a:p>
            <a:r>
              <a:rPr lang="fr-FR" sz="1600">
                <a:latin typeface="Calibri" pitchFamily="34" charset="0"/>
              </a:rPr>
              <a:t>Fort ruissellement à partir de la tête de ravine auquel s’ajoute les eaux provenant du chemin. </a:t>
            </a:r>
          </a:p>
        </p:txBody>
      </p:sp>
      <p:cxnSp>
        <p:nvCxnSpPr>
          <p:cNvPr id="6" name="Connecteur droit avec flèche 5"/>
          <p:cNvCxnSpPr/>
          <p:nvPr/>
        </p:nvCxnSpPr>
        <p:spPr>
          <a:xfrm>
            <a:off x="7064375" y="3362325"/>
            <a:ext cx="231775" cy="24765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7718425" y="3114675"/>
            <a:ext cx="165100" cy="371475"/>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389" name="ZoneTexte 9"/>
          <p:cNvSpPr txBox="1">
            <a:spLocks noChangeArrowheads="1"/>
          </p:cNvSpPr>
          <p:nvPr/>
        </p:nvSpPr>
        <p:spPr bwMode="auto">
          <a:xfrm>
            <a:off x="4875213" y="520700"/>
            <a:ext cx="4610100" cy="585788"/>
          </a:xfrm>
          <a:prstGeom prst="rect">
            <a:avLst/>
          </a:prstGeom>
          <a:noFill/>
          <a:ln w="9525">
            <a:noFill/>
            <a:miter lim="800000"/>
            <a:headEnd/>
            <a:tailEnd/>
          </a:ln>
        </p:spPr>
        <p:txBody>
          <a:bodyPr>
            <a:spAutoFit/>
          </a:bodyPr>
          <a:lstStyle/>
          <a:p>
            <a:pPr algn="ctr"/>
            <a:r>
              <a:rPr lang="fr-FR" sz="1600" dirty="0">
                <a:latin typeface="Calibri" pitchFamily="34" charset="0"/>
              </a:rPr>
              <a:t>Seuil bassin SB5-Glacis chez Odiel ANTOINE</a:t>
            </a:r>
          </a:p>
          <a:p>
            <a:pPr algn="ctr"/>
            <a:r>
              <a:rPr lang="fr-FR" sz="1600" dirty="0">
                <a:latin typeface="Calibri" pitchFamily="34" charset="0"/>
              </a:rPr>
              <a:t>Commune de Thomonde Ravine Glacis Branche1</a:t>
            </a:r>
          </a:p>
        </p:txBody>
      </p:sp>
      <p:sp>
        <p:nvSpPr>
          <p:cNvPr id="16390" name="ZoneTexte 10"/>
          <p:cNvSpPr txBox="1">
            <a:spLocks noChangeArrowheads="1"/>
          </p:cNvSpPr>
          <p:nvPr/>
        </p:nvSpPr>
        <p:spPr bwMode="auto">
          <a:xfrm>
            <a:off x="9134475" y="3876675"/>
            <a:ext cx="1581150" cy="338554"/>
          </a:xfrm>
          <a:prstGeom prst="rect">
            <a:avLst/>
          </a:prstGeom>
          <a:noFill/>
          <a:ln w="9525">
            <a:noFill/>
            <a:miter lim="800000"/>
            <a:headEnd/>
            <a:tailEnd/>
          </a:ln>
        </p:spPr>
        <p:txBody>
          <a:bodyPr wrap="square">
            <a:spAutoFit/>
          </a:bodyPr>
          <a:lstStyle/>
          <a:p>
            <a:r>
              <a:rPr lang="fr-FR" sz="1600" b="1" dirty="0">
                <a:solidFill>
                  <a:schemeClr val="bg1"/>
                </a:solidFill>
                <a:latin typeface="Calibri" pitchFamily="34" charset="0"/>
              </a:rPr>
              <a:t>SB5-Glacis</a:t>
            </a:r>
          </a:p>
        </p:txBody>
      </p:sp>
      <p:sp>
        <p:nvSpPr>
          <p:cNvPr id="16391" name="ZoneTexte 11"/>
          <p:cNvSpPr txBox="1">
            <a:spLocks noChangeArrowheads="1"/>
          </p:cNvSpPr>
          <p:nvPr/>
        </p:nvSpPr>
        <p:spPr bwMode="auto">
          <a:xfrm>
            <a:off x="904875" y="6203950"/>
            <a:ext cx="2355561" cy="461665"/>
          </a:xfrm>
          <a:prstGeom prst="rect">
            <a:avLst/>
          </a:prstGeom>
          <a:noFill/>
          <a:ln w="9525">
            <a:noFill/>
            <a:miter lim="800000"/>
            <a:headEnd/>
            <a:tailEnd/>
          </a:ln>
        </p:spPr>
        <p:txBody>
          <a:bodyPr wrap="square">
            <a:spAutoFit/>
          </a:bodyPr>
          <a:lstStyle/>
          <a:p>
            <a:pPr algn="ctr"/>
            <a:r>
              <a:rPr lang="fr-FR" sz="1200" dirty="0">
                <a:latin typeface="Calibri" pitchFamily="34" charset="0"/>
              </a:rPr>
              <a:t>Photos Michel BROCHET</a:t>
            </a:r>
          </a:p>
          <a:p>
            <a:pPr algn="ctr"/>
            <a:r>
              <a:rPr lang="fr-FR" sz="1200" dirty="0">
                <a:latin typeface="Calibri" pitchFamily="34" charset="0"/>
              </a:rPr>
              <a:t> 7 avril 2016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P1080823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097338" y="788988"/>
            <a:ext cx="7821612" cy="5867400"/>
          </a:xfrm>
          <a:prstGeom prst="rect">
            <a:avLst/>
          </a:prstGeom>
          <a:noFill/>
          <a:ln w="9525">
            <a:noFill/>
            <a:miter lim="800000"/>
            <a:headEnd/>
            <a:tailEnd/>
          </a:ln>
        </p:spPr>
      </p:pic>
      <p:sp>
        <p:nvSpPr>
          <p:cNvPr id="17410" name="ZoneTexte 3"/>
          <p:cNvSpPr txBox="1">
            <a:spLocks noChangeArrowheads="1"/>
          </p:cNvSpPr>
          <p:nvPr/>
        </p:nvSpPr>
        <p:spPr bwMode="auto">
          <a:xfrm>
            <a:off x="5702300" y="204788"/>
            <a:ext cx="4611688"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SB5-Glacis</a:t>
            </a:r>
            <a:r>
              <a:rPr lang="fr-FR" sz="1600" dirty="0">
                <a:latin typeface="Calibri" pitchFamily="34" charset="0"/>
              </a:rPr>
              <a:t> chez Odiel ANTOINE</a:t>
            </a:r>
          </a:p>
          <a:p>
            <a:pPr algn="ctr"/>
            <a:r>
              <a:rPr lang="fr-FR" sz="1600" dirty="0">
                <a:latin typeface="Calibri" pitchFamily="34" charset="0"/>
              </a:rPr>
              <a:t>Commune de Thomonde Ravine Glacis Branche1</a:t>
            </a:r>
          </a:p>
        </p:txBody>
      </p:sp>
      <p:sp>
        <p:nvSpPr>
          <p:cNvPr id="17411" name="ZoneTexte 4"/>
          <p:cNvSpPr txBox="1">
            <a:spLocks noChangeArrowheads="1"/>
          </p:cNvSpPr>
          <p:nvPr/>
        </p:nvSpPr>
        <p:spPr bwMode="auto">
          <a:xfrm>
            <a:off x="300038" y="1838325"/>
            <a:ext cx="3500437" cy="2554545"/>
          </a:xfrm>
          <a:prstGeom prst="rect">
            <a:avLst/>
          </a:prstGeom>
          <a:noFill/>
          <a:ln w="9525">
            <a:noFill/>
            <a:miter lim="800000"/>
            <a:headEnd/>
            <a:tailEnd/>
          </a:ln>
        </p:spPr>
        <p:txBody>
          <a:bodyPr>
            <a:spAutoFit/>
          </a:bodyPr>
          <a:lstStyle/>
          <a:p>
            <a:r>
              <a:rPr lang="fr-FR" sz="1600" dirty="0">
                <a:latin typeface="Calibri" pitchFamily="34" charset="0"/>
              </a:rPr>
              <a:t>Début de construction : 13 février 2016</a:t>
            </a:r>
          </a:p>
          <a:p>
            <a:r>
              <a:rPr lang="fr-FR" sz="1600" dirty="0">
                <a:latin typeface="Calibri" pitchFamily="34" charset="0"/>
              </a:rPr>
              <a:t>Fin de construction : 15 mars 2016</a:t>
            </a: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Chef de chantier : boss Josselin </a:t>
            </a:r>
            <a:r>
              <a:rPr lang="fr-FR" sz="1600" dirty="0" err="1">
                <a:latin typeface="Calibri" pitchFamily="34" charset="0"/>
              </a:rPr>
              <a:t>Cantave</a:t>
            </a:r>
            <a:r>
              <a:rPr lang="fr-FR" sz="1600" dirty="0">
                <a:latin typeface="Calibri" pitchFamily="34" charset="0"/>
              </a:rPr>
              <a:t>, </a:t>
            </a:r>
            <a:r>
              <a:rPr lang="fr-FR" sz="1600" dirty="0" err="1">
                <a:latin typeface="Calibri" pitchFamily="34" charset="0"/>
              </a:rPr>
              <a:t>Delile</a:t>
            </a:r>
            <a:r>
              <a:rPr lang="fr-FR" sz="1600" dirty="0">
                <a:latin typeface="Calibri" pitchFamily="34" charset="0"/>
              </a:rPr>
              <a:t> Jean-Louis, </a:t>
            </a:r>
            <a:r>
              <a:rPr lang="fr-FR" sz="1600" dirty="0" err="1">
                <a:latin typeface="Calibri" pitchFamily="34" charset="0"/>
              </a:rPr>
              <a:t>Maslot</a:t>
            </a:r>
            <a:r>
              <a:rPr lang="fr-FR" sz="1600" dirty="0">
                <a:latin typeface="Calibri" pitchFamily="34" charset="0"/>
              </a:rPr>
              <a:t> Registre, Joas CLOCY</a:t>
            </a: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Firmes participantes : </a:t>
            </a:r>
            <a:r>
              <a:rPr lang="fr-FR" sz="1600" dirty="0" err="1">
                <a:latin typeface="Calibri" pitchFamily="34" charset="0"/>
              </a:rPr>
              <a:t>Agroexpert</a:t>
            </a:r>
            <a:r>
              <a:rPr lang="fr-FR" sz="1600" dirty="0">
                <a:latin typeface="Calibri" pitchFamily="34" charset="0"/>
              </a:rPr>
              <a:t> Group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SB5 (Copier)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514725" y="1944688"/>
            <a:ext cx="8580438" cy="4826000"/>
          </a:xfrm>
          <a:prstGeom prst="rect">
            <a:avLst/>
          </a:prstGeom>
          <a:noFill/>
          <a:ln w="9525">
            <a:noFill/>
            <a:miter lim="800000"/>
            <a:headEnd/>
            <a:tailEnd/>
          </a:ln>
        </p:spPr>
      </p:pic>
      <p:sp>
        <p:nvSpPr>
          <p:cNvPr id="18434" name="ZoneTexte 2"/>
          <p:cNvSpPr txBox="1">
            <a:spLocks noChangeArrowheads="1"/>
          </p:cNvSpPr>
          <p:nvPr/>
        </p:nvSpPr>
        <p:spPr bwMode="auto">
          <a:xfrm>
            <a:off x="105878" y="567253"/>
            <a:ext cx="3388209" cy="1661993"/>
          </a:xfrm>
          <a:prstGeom prst="rect">
            <a:avLst/>
          </a:prstGeom>
          <a:noFill/>
          <a:ln w="9525">
            <a:solidFill>
              <a:schemeClr val="tx1"/>
            </a:solidFill>
            <a:miter lim="800000"/>
            <a:headEnd/>
            <a:tailEnd/>
          </a:ln>
        </p:spPr>
        <p:txBody>
          <a:bodyPr wrap="square">
            <a:spAutoFit/>
          </a:bodyPr>
          <a:lstStyle/>
          <a:p>
            <a:endParaRPr lang="fr-FR" sz="1600" dirty="0">
              <a:solidFill>
                <a:srgbClr val="FF0000"/>
              </a:solidFill>
              <a:latin typeface="Calibri" pitchFamily="34" charset="0"/>
            </a:endParaRPr>
          </a:p>
          <a:p>
            <a:r>
              <a:rPr lang="fr-FR" sz="1400" dirty="0">
                <a:latin typeface="Calibri" pitchFamily="34" charset="0"/>
              </a:rPr>
              <a:t>Longueur du seuil L1 = 13,55 m</a:t>
            </a:r>
          </a:p>
          <a:p>
            <a:r>
              <a:rPr lang="fr-FR" sz="1400" dirty="0">
                <a:latin typeface="Calibri" pitchFamily="34" charset="0"/>
              </a:rPr>
              <a:t>Longueur du seuil entre les ailes L2 =4,75 m</a:t>
            </a:r>
          </a:p>
          <a:p>
            <a:endParaRPr lang="fr-FR" sz="1400" dirty="0">
              <a:latin typeface="Calibri" pitchFamily="34" charset="0"/>
            </a:endParaRPr>
          </a:p>
          <a:p>
            <a:r>
              <a:rPr lang="fr-FR" sz="1400" dirty="0">
                <a:latin typeface="Calibri" pitchFamily="34" charset="0"/>
              </a:rPr>
              <a:t>Bassin = 5,00 X 5,00  X 2,00</a:t>
            </a:r>
          </a:p>
          <a:p>
            <a:r>
              <a:rPr lang="fr-FR" sz="1400" dirty="0">
                <a:latin typeface="Calibri" pitchFamily="34" charset="0"/>
              </a:rPr>
              <a:t>Capacité totale  de stockage    V =  50,00 m3</a:t>
            </a:r>
          </a:p>
          <a:p>
            <a:endParaRPr lang="fr-FR" sz="1600" dirty="0">
              <a:solidFill>
                <a:srgbClr val="FF0000"/>
              </a:solidFill>
              <a:latin typeface="Calibri" pitchFamily="34" charset="0"/>
            </a:endParaRPr>
          </a:p>
        </p:txBody>
      </p:sp>
      <p:sp>
        <p:nvSpPr>
          <p:cNvPr id="18435" name="ZoneTexte 3"/>
          <p:cNvSpPr txBox="1">
            <a:spLocks noChangeArrowheads="1"/>
          </p:cNvSpPr>
          <p:nvPr/>
        </p:nvSpPr>
        <p:spPr bwMode="auto">
          <a:xfrm>
            <a:off x="5673725" y="1320800"/>
            <a:ext cx="4610100" cy="585788"/>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SB5-Glacis </a:t>
            </a:r>
            <a:r>
              <a:rPr lang="fr-FR" sz="1600" dirty="0">
                <a:latin typeface="Calibri" pitchFamily="34" charset="0"/>
              </a:rPr>
              <a:t>chez Odiel ANTOINE</a:t>
            </a:r>
          </a:p>
          <a:p>
            <a:pPr algn="ctr"/>
            <a:r>
              <a:rPr lang="fr-FR" sz="1600" dirty="0">
                <a:latin typeface="Calibri" pitchFamily="34" charset="0"/>
              </a:rPr>
              <a:t>Commune de Thomonde Ravine Glacis Branche1</a:t>
            </a:r>
          </a:p>
        </p:txBody>
      </p:sp>
      <p:sp>
        <p:nvSpPr>
          <p:cNvPr id="18436" name="ZoneTexte 4"/>
          <p:cNvSpPr txBox="1">
            <a:spLocks noChangeArrowheads="1"/>
          </p:cNvSpPr>
          <p:nvPr/>
        </p:nvSpPr>
        <p:spPr bwMode="auto">
          <a:xfrm>
            <a:off x="1089891" y="6224588"/>
            <a:ext cx="2424834" cy="461665"/>
          </a:xfrm>
          <a:prstGeom prst="rect">
            <a:avLst/>
          </a:prstGeom>
          <a:noFill/>
          <a:ln w="9525">
            <a:noFill/>
            <a:miter lim="800000"/>
            <a:headEnd/>
            <a:tailEnd/>
          </a:ln>
        </p:spPr>
        <p:txBody>
          <a:bodyPr wrap="square">
            <a:spAutoFit/>
          </a:bodyPr>
          <a:lstStyle/>
          <a:p>
            <a:pPr algn="ctr"/>
            <a:r>
              <a:rPr lang="fr-FR" sz="1200" dirty="0">
                <a:latin typeface="Calibri" pitchFamily="34" charset="0"/>
              </a:rPr>
              <a:t>Photos  Michel Brochet</a:t>
            </a:r>
          </a:p>
          <a:p>
            <a:pPr algn="ctr"/>
            <a:r>
              <a:rPr lang="fr-FR" sz="1200" dirty="0">
                <a:latin typeface="Calibri" pitchFamily="34" charset="0"/>
              </a:rPr>
              <a:t> 5 avril 2016</a:t>
            </a:r>
          </a:p>
        </p:txBody>
      </p:sp>
      <p:graphicFrame>
        <p:nvGraphicFramePr>
          <p:cNvPr id="6" name="Tableau 5"/>
          <p:cNvGraphicFramePr>
            <a:graphicFrameLocks noGrp="1"/>
          </p:cNvGraphicFramePr>
          <p:nvPr/>
        </p:nvGraphicFramePr>
        <p:xfrm>
          <a:off x="655988" y="3759950"/>
          <a:ext cx="2252311" cy="938471"/>
        </p:xfrm>
        <a:graphic>
          <a:graphicData uri="http://schemas.openxmlformats.org/drawingml/2006/table">
            <a:tbl>
              <a:tblPr firstRow="1" firstCol="1" bandRow="1">
                <a:tableStyleId>{5C22544A-7EE6-4342-B048-85BDC9FD1C3A}</a:tableStyleId>
              </a:tblPr>
              <a:tblGrid>
                <a:gridCol w="1014159">
                  <a:extLst>
                    <a:ext uri="{9D8B030D-6E8A-4147-A177-3AD203B41FA5}">
                      <a16:colId xmlns:a16="http://schemas.microsoft.com/office/drawing/2014/main" val="20000"/>
                    </a:ext>
                  </a:extLst>
                </a:gridCol>
                <a:gridCol w="1238152">
                  <a:extLst>
                    <a:ext uri="{9D8B030D-6E8A-4147-A177-3AD203B41FA5}">
                      <a16:colId xmlns:a16="http://schemas.microsoft.com/office/drawing/2014/main" val="20001"/>
                    </a:ext>
                  </a:extLst>
                </a:gridCol>
              </a:tblGrid>
              <a:tr h="180975">
                <a:tc>
                  <a:txBody>
                    <a:bodyPr/>
                    <a:lstStyle/>
                    <a:p>
                      <a:pPr algn="just">
                        <a:lnSpc>
                          <a:spcPct val="115000"/>
                        </a:lnSpc>
                        <a:spcBef>
                          <a:spcPts val="600"/>
                        </a:spcBef>
                        <a:spcAft>
                          <a:spcPts val="0"/>
                        </a:spcAft>
                      </a:pPr>
                      <a:r>
                        <a:rPr lang="fr-FR" sz="1000" dirty="0">
                          <a:effectLst/>
                        </a:rPr>
                        <a:t>L1</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a:effectLst/>
                        </a:rPr>
                        <a:t>13,55</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395546">
                <a:tc>
                  <a:txBody>
                    <a:bodyPr/>
                    <a:lstStyle/>
                    <a:p>
                      <a:pPr algn="just">
                        <a:lnSpc>
                          <a:spcPct val="115000"/>
                        </a:lnSpc>
                        <a:spcBef>
                          <a:spcPts val="600"/>
                        </a:spcBef>
                        <a:spcAft>
                          <a:spcPts val="0"/>
                        </a:spcAft>
                      </a:pPr>
                      <a:r>
                        <a:rPr lang="fr-FR" sz="1000">
                          <a:effectLst/>
                        </a:rPr>
                        <a:t>L2</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dirty="0">
                          <a:effectLst/>
                        </a:rPr>
                        <a:t>4,75</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180975">
                <a:tc>
                  <a:txBody>
                    <a:bodyPr/>
                    <a:lstStyle/>
                    <a:p>
                      <a:pPr algn="just">
                        <a:lnSpc>
                          <a:spcPct val="115000"/>
                        </a:lnSpc>
                        <a:spcBef>
                          <a:spcPts val="600"/>
                        </a:spcBef>
                        <a:spcAft>
                          <a:spcPts val="0"/>
                        </a:spcAft>
                      </a:pPr>
                      <a:r>
                        <a:rPr lang="fr-FR" sz="1000">
                          <a:effectLst/>
                        </a:rPr>
                        <a:t>h1</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a:effectLst/>
                        </a:rPr>
                        <a:t>0,60</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180975">
                <a:tc>
                  <a:txBody>
                    <a:bodyPr/>
                    <a:lstStyle/>
                    <a:p>
                      <a:pPr algn="just">
                        <a:lnSpc>
                          <a:spcPct val="115000"/>
                        </a:lnSpc>
                        <a:spcBef>
                          <a:spcPts val="600"/>
                        </a:spcBef>
                        <a:spcAft>
                          <a:spcPts val="0"/>
                        </a:spcAft>
                      </a:pPr>
                      <a:r>
                        <a:rPr lang="fr-FR" sz="1000" dirty="0">
                          <a:effectLst/>
                        </a:rPr>
                        <a:t>H</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dirty="0">
                          <a:effectLst/>
                        </a:rPr>
                        <a:t>1,50</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bl>
          </a:graphicData>
        </a:graphic>
      </p:graphicFrame>
      <p:graphicFrame>
        <p:nvGraphicFramePr>
          <p:cNvPr id="7" name="Tableau 6"/>
          <p:cNvGraphicFramePr>
            <a:graphicFrameLocks noGrp="1"/>
          </p:cNvGraphicFramePr>
          <p:nvPr/>
        </p:nvGraphicFramePr>
        <p:xfrm>
          <a:off x="632894" y="4686598"/>
          <a:ext cx="2252311" cy="542925"/>
        </p:xfrm>
        <a:graphic>
          <a:graphicData uri="http://schemas.openxmlformats.org/drawingml/2006/table">
            <a:tbl>
              <a:tblPr firstRow="1" firstCol="1" bandRow="1">
                <a:tableStyleId>{5C22544A-7EE6-4342-B048-85BDC9FD1C3A}</a:tableStyleId>
              </a:tblPr>
              <a:tblGrid>
                <a:gridCol w="1014158">
                  <a:extLst>
                    <a:ext uri="{9D8B030D-6E8A-4147-A177-3AD203B41FA5}">
                      <a16:colId xmlns:a16="http://schemas.microsoft.com/office/drawing/2014/main" val="20000"/>
                    </a:ext>
                  </a:extLst>
                </a:gridCol>
                <a:gridCol w="1238153">
                  <a:extLst>
                    <a:ext uri="{9D8B030D-6E8A-4147-A177-3AD203B41FA5}">
                      <a16:colId xmlns:a16="http://schemas.microsoft.com/office/drawing/2014/main" val="20001"/>
                    </a:ext>
                  </a:extLst>
                </a:gridCol>
              </a:tblGrid>
              <a:tr h="180975">
                <a:tc>
                  <a:txBody>
                    <a:bodyPr/>
                    <a:lstStyle/>
                    <a:p>
                      <a:pPr algn="just">
                        <a:lnSpc>
                          <a:spcPct val="115000"/>
                        </a:lnSpc>
                        <a:spcBef>
                          <a:spcPts val="600"/>
                        </a:spcBef>
                        <a:spcAft>
                          <a:spcPts val="0"/>
                        </a:spcAft>
                      </a:pPr>
                      <a:r>
                        <a:rPr lang="fr-FR" sz="1000" dirty="0">
                          <a:effectLst/>
                        </a:rPr>
                        <a:t>L1b</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a:effectLst/>
                        </a:rPr>
                        <a:t>5,00</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180975">
                <a:tc>
                  <a:txBody>
                    <a:bodyPr/>
                    <a:lstStyle/>
                    <a:p>
                      <a:pPr algn="just">
                        <a:lnSpc>
                          <a:spcPct val="115000"/>
                        </a:lnSpc>
                        <a:spcBef>
                          <a:spcPts val="600"/>
                        </a:spcBef>
                        <a:spcAft>
                          <a:spcPts val="0"/>
                        </a:spcAft>
                      </a:pPr>
                      <a:r>
                        <a:rPr lang="fr-FR" sz="1000">
                          <a:effectLst/>
                        </a:rPr>
                        <a:t>L2b</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a:effectLst/>
                        </a:rPr>
                        <a:t>5,00</a:t>
                      </a:r>
                      <a:endParaRPr lang="fr-FR" sz="1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180975">
                <a:tc>
                  <a:txBody>
                    <a:bodyPr/>
                    <a:lstStyle/>
                    <a:p>
                      <a:pPr algn="just">
                        <a:lnSpc>
                          <a:spcPct val="115000"/>
                        </a:lnSpc>
                        <a:spcBef>
                          <a:spcPts val="600"/>
                        </a:spcBef>
                        <a:spcAft>
                          <a:spcPts val="0"/>
                        </a:spcAft>
                      </a:pPr>
                      <a:r>
                        <a:rPr lang="fr-FR" sz="1000" dirty="0" err="1">
                          <a:effectLst/>
                        </a:rPr>
                        <a:t>Hb</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0"/>
                        </a:spcAft>
                      </a:pPr>
                      <a:r>
                        <a:rPr lang="fr-FR" sz="1000" dirty="0">
                          <a:effectLst/>
                        </a:rPr>
                        <a:t>2,00</a:t>
                      </a:r>
                      <a:endParaRPr lang="fr-FR" sz="1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bl>
          </a:graphicData>
        </a:graphic>
      </p:graphicFrame>
      <p:cxnSp>
        <p:nvCxnSpPr>
          <p:cNvPr id="8" name="Connecteur droit avec flèche 7"/>
          <p:cNvCxnSpPr/>
          <p:nvPr/>
        </p:nvCxnSpPr>
        <p:spPr>
          <a:xfrm flipV="1">
            <a:off x="3494088" y="3078163"/>
            <a:ext cx="6702425" cy="18256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6438900" y="3389313"/>
            <a:ext cx="2165350" cy="85725"/>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6262688" y="3206750"/>
            <a:ext cx="7937" cy="36195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71" name="ZoneTexte 15"/>
          <p:cNvSpPr txBox="1">
            <a:spLocks noChangeArrowheads="1"/>
          </p:cNvSpPr>
          <p:nvPr/>
        </p:nvSpPr>
        <p:spPr bwMode="auto">
          <a:xfrm>
            <a:off x="7316788" y="3402013"/>
            <a:ext cx="577850"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L2 </a:t>
            </a:r>
          </a:p>
        </p:txBody>
      </p:sp>
      <p:sp>
        <p:nvSpPr>
          <p:cNvPr id="18472" name="ZoneTexte 16"/>
          <p:cNvSpPr txBox="1">
            <a:spLocks noChangeArrowheads="1"/>
          </p:cNvSpPr>
          <p:nvPr/>
        </p:nvSpPr>
        <p:spPr bwMode="auto">
          <a:xfrm>
            <a:off x="4241800" y="2922588"/>
            <a:ext cx="579438"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L1 </a:t>
            </a:r>
          </a:p>
        </p:txBody>
      </p:sp>
      <p:sp>
        <p:nvSpPr>
          <p:cNvPr id="18473" name="ZoneTexte 17"/>
          <p:cNvSpPr txBox="1">
            <a:spLocks noChangeArrowheads="1"/>
          </p:cNvSpPr>
          <p:nvPr/>
        </p:nvSpPr>
        <p:spPr bwMode="auto">
          <a:xfrm>
            <a:off x="5935663" y="3236913"/>
            <a:ext cx="400050" cy="34607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h1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SB5 (1) (Copier)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501900" y="1182688"/>
            <a:ext cx="9218613" cy="5184775"/>
          </a:xfrm>
          <a:prstGeom prst="rect">
            <a:avLst/>
          </a:prstGeom>
          <a:noFill/>
          <a:ln w="9525">
            <a:noFill/>
            <a:miter lim="800000"/>
            <a:headEnd/>
            <a:tailEnd/>
          </a:ln>
        </p:spPr>
      </p:pic>
      <p:sp>
        <p:nvSpPr>
          <p:cNvPr id="19458" name="ZoneTexte 2"/>
          <p:cNvSpPr txBox="1">
            <a:spLocks noChangeArrowheads="1"/>
          </p:cNvSpPr>
          <p:nvPr/>
        </p:nvSpPr>
        <p:spPr bwMode="auto">
          <a:xfrm>
            <a:off x="4806950" y="474663"/>
            <a:ext cx="4610100"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SB5-Glacis chez Odiel ANTOINE</a:t>
            </a:r>
          </a:p>
          <a:p>
            <a:pPr algn="ctr"/>
            <a:r>
              <a:rPr lang="fr-FR" sz="1600" dirty="0">
                <a:latin typeface="Calibri" pitchFamily="34" charset="0"/>
              </a:rPr>
              <a:t>Commune de Thomonde Ravine Glacis Branche1</a:t>
            </a:r>
          </a:p>
        </p:txBody>
      </p:sp>
      <p:sp>
        <p:nvSpPr>
          <p:cNvPr id="19459" name="ZoneTexte 3"/>
          <p:cNvSpPr txBox="1">
            <a:spLocks noChangeArrowheads="1"/>
          </p:cNvSpPr>
          <p:nvPr/>
        </p:nvSpPr>
        <p:spPr bwMode="auto">
          <a:xfrm>
            <a:off x="115888" y="3436938"/>
            <a:ext cx="2252662" cy="338137"/>
          </a:xfrm>
          <a:prstGeom prst="rect">
            <a:avLst/>
          </a:prstGeom>
          <a:noFill/>
          <a:ln w="9525">
            <a:noFill/>
            <a:miter lim="800000"/>
            <a:headEnd/>
            <a:tailEnd/>
          </a:ln>
        </p:spPr>
        <p:txBody>
          <a:bodyPr>
            <a:spAutoFit/>
          </a:bodyPr>
          <a:lstStyle/>
          <a:p>
            <a:r>
              <a:rPr lang="fr-FR" sz="1600">
                <a:latin typeface="Calibri" pitchFamily="34" charset="0"/>
              </a:rPr>
              <a:t>Stockage de 50 m3 d’eau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4275" y="1289050"/>
            <a:ext cx="9652000" cy="5429250"/>
          </a:xfrm>
          <a:prstGeom prst="rect">
            <a:avLst/>
          </a:prstGeom>
          <a:noFill/>
          <a:ln w="9525">
            <a:noFill/>
            <a:miter lim="800000"/>
            <a:headEnd/>
            <a:tailEnd/>
          </a:ln>
        </p:spPr>
      </p:pic>
      <p:sp>
        <p:nvSpPr>
          <p:cNvPr id="20482" name="ZoneTexte 2"/>
          <p:cNvSpPr txBox="1">
            <a:spLocks noChangeArrowheads="1"/>
          </p:cNvSpPr>
          <p:nvPr/>
        </p:nvSpPr>
        <p:spPr bwMode="auto">
          <a:xfrm>
            <a:off x="3959225" y="541338"/>
            <a:ext cx="4610100"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SB5-Glacis</a:t>
            </a:r>
            <a:r>
              <a:rPr lang="fr-FR" sz="1600" dirty="0">
                <a:latin typeface="Calibri" pitchFamily="34" charset="0"/>
              </a:rPr>
              <a:t> chez Odiel ANTOINE</a:t>
            </a:r>
          </a:p>
          <a:p>
            <a:pPr algn="ctr"/>
            <a:r>
              <a:rPr lang="fr-FR" sz="1600" dirty="0">
                <a:latin typeface="Calibri" pitchFamily="34" charset="0"/>
              </a:rPr>
              <a:t>Commune de Thomonde Ravine Glacis Branche1</a:t>
            </a:r>
          </a:p>
        </p:txBody>
      </p:sp>
      <p:pic>
        <p:nvPicPr>
          <p:cNvPr id="20483" name="Image 3" descr="P1080824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8693150" y="5111750"/>
            <a:ext cx="2143125" cy="16065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P108082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233613" y="873411"/>
            <a:ext cx="7924800" cy="5943600"/>
          </a:xfrm>
          <a:prstGeom prst="rect">
            <a:avLst/>
          </a:prstGeom>
          <a:noFill/>
          <a:ln w="9525">
            <a:noFill/>
            <a:miter lim="800000"/>
            <a:headEnd/>
            <a:tailEnd/>
          </a:ln>
        </p:spPr>
      </p:pic>
      <p:cxnSp>
        <p:nvCxnSpPr>
          <p:cNvPr id="4" name="Connecteur droit 3"/>
          <p:cNvCxnSpPr/>
          <p:nvPr/>
        </p:nvCxnSpPr>
        <p:spPr>
          <a:xfrm flipV="1">
            <a:off x="3032125" y="4954874"/>
            <a:ext cx="4678363" cy="95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3032125" y="5253324"/>
            <a:ext cx="4678363" cy="190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508" name="ZoneTexte 6"/>
          <p:cNvSpPr txBox="1">
            <a:spLocks noChangeArrowheads="1"/>
          </p:cNvSpPr>
          <p:nvPr/>
        </p:nvSpPr>
        <p:spPr bwMode="auto">
          <a:xfrm>
            <a:off x="4514850" y="5388261"/>
            <a:ext cx="2435225" cy="338138"/>
          </a:xfrm>
          <a:prstGeom prst="rect">
            <a:avLst/>
          </a:prstGeom>
          <a:noFill/>
          <a:ln w="9525">
            <a:noFill/>
            <a:miter lim="800000"/>
            <a:headEnd/>
            <a:tailEnd/>
          </a:ln>
        </p:spPr>
        <p:txBody>
          <a:bodyPr>
            <a:spAutoFit/>
          </a:bodyPr>
          <a:lstStyle/>
          <a:p>
            <a:r>
              <a:rPr lang="fr-FR" sz="1600">
                <a:solidFill>
                  <a:srgbClr val="FF0000"/>
                </a:solidFill>
                <a:latin typeface="Calibri" pitchFamily="34" charset="0"/>
              </a:rPr>
              <a:t>Bêche en aval du radier</a:t>
            </a:r>
          </a:p>
        </p:txBody>
      </p:sp>
      <p:sp>
        <p:nvSpPr>
          <p:cNvPr id="2" name="ZoneTexte 1">
            <a:extLst>
              <a:ext uri="{FF2B5EF4-FFF2-40B4-BE49-F238E27FC236}">
                <a16:creationId xmlns:a16="http://schemas.microsoft.com/office/drawing/2014/main" id="{6932F43A-1697-7D21-8D6B-6F74EB934F69}"/>
              </a:ext>
            </a:extLst>
          </p:cNvPr>
          <p:cNvSpPr txBox="1"/>
          <p:nvPr/>
        </p:nvSpPr>
        <p:spPr>
          <a:xfrm>
            <a:off x="8692228" y="6381669"/>
            <a:ext cx="2532317" cy="338554"/>
          </a:xfrm>
          <a:prstGeom prst="rect">
            <a:avLst/>
          </a:prstGeom>
          <a:noFill/>
        </p:spPr>
        <p:txBody>
          <a:bodyPr wrap="square" rtlCol="0">
            <a:spAutoFit/>
          </a:bodyPr>
          <a:lstStyle/>
          <a:p>
            <a:r>
              <a:rPr lang="fr-FR" sz="1600" b="1" dirty="0">
                <a:solidFill>
                  <a:schemeClr val="bg1"/>
                </a:solidFill>
              </a:rPr>
              <a:t>SB5-Glacis</a:t>
            </a:r>
          </a:p>
        </p:txBody>
      </p:sp>
      <p:sp>
        <p:nvSpPr>
          <p:cNvPr id="3" name="ZoneTexte 2">
            <a:extLst>
              <a:ext uri="{FF2B5EF4-FFF2-40B4-BE49-F238E27FC236}">
                <a16:creationId xmlns:a16="http://schemas.microsoft.com/office/drawing/2014/main" id="{1C9BDF67-0821-DA58-EDAC-E00F4C0A274A}"/>
              </a:ext>
            </a:extLst>
          </p:cNvPr>
          <p:cNvSpPr txBox="1">
            <a:spLocks noChangeArrowheads="1"/>
          </p:cNvSpPr>
          <p:nvPr/>
        </p:nvSpPr>
        <p:spPr bwMode="auto">
          <a:xfrm>
            <a:off x="4082128" y="144749"/>
            <a:ext cx="4610100"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SB5-Glacis</a:t>
            </a:r>
            <a:r>
              <a:rPr lang="fr-FR" sz="1600" dirty="0">
                <a:latin typeface="Calibri" pitchFamily="34" charset="0"/>
              </a:rPr>
              <a:t> chez Odiel ANTOINE</a:t>
            </a:r>
          </a:p>
          <a:p>
            <a:pPr algn="ctr"/>
            <a:r>
              <a:rPr lang="fr-FR" sz="1600" dirty="0">
                <a:latin typeface="Calibri" pitchFamily="34" charset="0"/>
              </a:rPr>
              <a:t>Commune de Thomonde Ravine Glacis Branche1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SB 5 Amont Odiel Antoine"/>
          <p:cNvPicPr>
            <a:picLocks noGrp="1" noChangeAspect="1"/>
          </p:cNvPicPr>
          <p:nvPr isPhoto="1"/>
        </p:nvPicPr>
        <p:blipFill>
          <a:blip r:embed="rId2"/>
          <a:srcRect/>
          <a:stretch>
            <a:fillRect/>
          </a:stretch>
        </p:blipFill>
        <p:spPr bwMode="auto">
          <a:xfrm>
            <a:off x="1524000" y="0"/>
            <a:ext cx="9144000" cy="6858000"/>
          </a:xfrm>
          <a:prstGeom prst="rect">
            <a:avLst/>
          </a:prstGeom>
          <a:noFill/>
          <a:ln w="50800">
            <a:noFill/>
            <a:miter lim="800000"/>
            <a:headEnd/>
            <a:tailEnd/>
          </a:ln>
        </p:spPr>
      </p:pic>
      <p:sp>
        <p:nvSpPr>
          <p:cNvPr id="4" name="Nuage 3"/>
          <p:cNvSpPr/>
          <p:nvPr/>
        </p:nvSpPr>
        <p:spPr>
          <a:xfrm>
            <a:off x="7970838" y="4786313"/>
            <a:ext cx="315912"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Nuage 4"/>
          <p:cNvSpPr/>
          <p:nvPr/>
        </p:nvSpPr>
        <p:spPr>
          <a:xfrm>
            <a:off x="5589588" y="4924425"/>
            <a:ext cx="314325"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Nuage 5"/>
          <p:cNvSpPr/>
          <p:nvPr/>
        </p:nvSpPr>
        <p:spPr>
          <a:xfrm>
            <a:off x="6096000" y="5305425"/>
            <a:ext cx="314325"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Nuage 6"/>
          <p:cNvSpPr/>
          <p:nvPr/>
        </p:nvSpPr>
        <p:spPr>
          <a:xfrm>
            <a:off x="4618038" y="5441950"/>
            <a:ext cx="315912"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Nuage 7"/>
          <p:cNvSpPr/>
          <p:nvPr/>
        </p:nvSpPr>
        <p:spPr>
          <a:xfrm>
            <a:off x="9348788" y="5580063"/>
            <a:ext cx="314325" cy="27305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Nuage 8"/>
          <p:cNvSpPr/>
          <p:nvPr/>
        </p:nvSpPr>
        <p:spPr>
          <a:xfrm>
            <a:off x="6116638" y="6000750"/>
            <a:ext cx="315912"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Nuage 9"/>
          <p:cNvSpPr/>
          <p:nvPr/>
        </p:nvSpPr>
        <p:spPr>
          <a:xfrm>
            <a:off x="7508875" y="6000750"/>
            <a:ext cx="315913"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537" name="ZoneTexte 10"/>
          <p:cNvSpPr txBox="1">
            <a:spLocks noChangeArrowheads="1"/>
          </p:cNvSpPr>
          <p:nvPr/>
        </p:nvSpPr>
        <p:spPr bwMode="auto">
          <a:xfrm>
            <a:off x="10688638" y="2722563"/>
            <a:ext cx="1320800" cy="646112"/>
          </a:xfrm>
          <a:prstGeom prst="rect">
            <a:avLst/>
          </a:prstGeom>
          <a:noFill/>
          <a:ln w="9525">
            <a:noFill/>
            <a:miter lim="800000"/>
            <a:headEnd/>
            <a:tailEnd/>
          </a:ln>
        </p:spPr>
        <p:txBody>
          <a:bodyPr>
            <a:spAutoFit/>
          </a:bodyPr>
          <a:lstStyle/>
          <a:p>
            <a:r>
              <a:rPr lang="fr-FR">
                <a:latin typeface="Calibri" pitchFamily="34" charset="0"/>
              </a:rPr>
              <a:t>Plantation roseaux</a:t>
            </a:r>
          </a:p>
        </p:txBody>
      </p:sp>
      <p:cxnSp>
        <p:nvCxnSpPr>
          <p:cNvPr id="13" name="Connecteur droit avec flèche 12"/>
          <p:cNvCxnSpPr/>
          <p:nvPr/>
        </p:nvCxnSpPr>
        <p:spPr>
          <a:xfrm flipH="1">
            <a:off x="6581775" y="3363913"/>
            <a:ext cx="4222750" cy="20542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rot="21114915">
            <a:off x="4246563" y="3502025"/>
            <a:ext cx="3217862" cy="115728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540" name="ZoneTexte 15"/>
          <p:cNvSpPr txBox="1">
            <a:spLocks noChangeArrowheads="1"/>
          </p:cNvSpPr>
          <p:nvPr/>
        </p:nvSpPr>
        <p:spPr bwMode="auto">
          <a:xfrm>
            <a:off x="10688638" y="1138238"/>
            <a:ext cx="1492250" cy="1200150"/>
          </a:xfrm>
          <a:prstGeom prst="rect">
            <a:avLst/>
          </a:prstGeom>
          <a:noFill/>
          <a:ln w="9525">
            <a:noFill/>
            <a:miter lim="800000"/>
            <a:headEnd/>
            <a:tailEnd/>
          </a:ln>
        </p:spPr>
        <p:txBody>
          <a:bodyPr>
            <a:spAutoFit/>
          </a:bodyPr>
          <a:lstStyle/>
          <a:p>
            <a:r>
              <a:rPr lang="fr-FR">
                <a:latin typeface="Calibri" pitchFamily="34" charset="0"/>
              </a:rPr>
              <a:t>Essai plantation canne de bouche</a:t>
            </a:r>
          </a:p>
        </p:txBody>
      </p:sp>
      <p:cxnSp>
        <p:nvCxnSpPr>
          <p:cNvPr id="17" name="Connecteur droit avec flèche 16"/>
          <p:cNvCxnSpPr/>
          <p:nvPr/>
        </p:nvCxnSpPr>
        <p:spPr>
          <a:xfrm flipH="1">
            <a:off x="6096000" y="1468438"/>
            <a:ext cx="4743450" cy="23939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42" name="ZoneTexte 11"/>
          <p:cNvSpPr txBox="1">
            <a:spLocks noChangeArrowheads="1"/>
          </p:cNvSpPr>
          <p:nvPr/>
        </p:nvSpPr>
        <p:spPr bwMode="auto">
          <a:xfrm>
            <a:off x="2203704" y="142875"/>
            <a:ext cx="6691059" cy="369332"/>
          </a:xfrm>
          <a:prstGeom prst="rect">
            <a:avLst/>
          </a:prstGeom>
          <a:noFill/>
          <a:ln w="9525">
            <a:noFill/>
            <a:miter lim="800000"/>
            <a:headEnd/>
            <a:tailEnd/>
          </a:ln>
        </p:spPr>
        <p:txBody>
          <a:bodyPr wrap="square">
            <a:spAutoFit/>
          </a:bodyPr>
          <a:lstStyle/>
          <a:p>
            <a:r>
              <a:rPr lang="fr-FR" dirty="0">
                <a:latin typeface="Calibri" pitchFamily="34" charset="0"/>
              </a:rPr>
              <a:t>Recommandations de végétalisation en amont de SB5-</a:t>
            </a:r>
            <a:r>
              <a:rPr lang="fr-FR" sz="1800" dirty="0">
                <a:latin typeface="Calibri" pitchFamily="34" charset="0"/>
              </a:rPr>
              <a:t>Glacis</a:t>
            </a:r>
            <a:endParaRPr lang="fr-FR"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2"/>
          <p:cNvSpPr txBox="1">
            <a:spLocks noChangeArrowheads="1"/>
          </p:cNvSpPr>
          <p:nvPr/>
        </p:nvSpPr>
        <p:spPr bwMode="auto">
          <a:xfrm>
            <a:off x="0" y="2038132"/>
            <a:ext cx="3218688" cy="646331"/>
          </a:xfrm>
          <a:prstGeom prst="rect">
            <a:avLst/>
          </a:prstGeom>
          <a:noFill/>
          <a:ln w="9525">
            <a:noFill/>
            <a:miter lim="800000"/>
            <a:headEnd/>
            <a:tailEnd/>
          </a:ln>
        </p:spPr>
        <p:txBody>
          <a:bodyPr wrap="square">
            <a:spAutoFit/>
          </a:bodyPr>
          <a:lstStyle/>
          <a:p>
            <a:r>
              <a:rPr lang="en-US" dirty="0">
                <a:latin typeface="Calibri" pitchFamily="34" charset="0"/>
              </a:rPr>
              <a:t>Roseaux </a:t>
            </a:r>
            <a:r>
              <a:rPr lang="en-US" dirty="0" err="1">
                <a:latin typeface="Calibri" pitchFamily="34" charset="0"/>
              </a:rPr>
              <a:t>plantés</a:t>
            </a:r>
            <a:r>
              <a:rPr lang="en-US" dirty="0">
                <a:latin typeface="Calibri" pitchFamily="34" charset="0"/>
              </a:rPr>
              <a:t> </a:t>
            </a:r>
            <a:r>
              <a:rPr lang="en-US" dirty="0" err="1">
                <a:latin typeface="Calibri" pitchFamily="34" charset="0"/>
              </a:rPr>
              <a:t>en</a:t>
            </a:r>
            <a:r>
              <a:rPr lang="en-US" dirty="0">
                <a:latin typeface="Calibri" pitchFamily="34" charset="0"/>
              </a:rPr>
              <a:t> </a:t>
            </a:r>
            <a:r>
              <a:rPr lang="en-US" dirty="0" err="1">
                <a:latin typeface="Calibri" pitchFamily="34" charset="0"/>
              </a:rPr>
              <a:t>amont</a:t>
            </a:r>
            <a:r>
              <a:rPr lang="en-US" dirty="0">
                <a:latin typeface="Calibri" pitchFamily="34" charset="0"/>
              </a:rPr>
              <a:t> de SB5-</a:t>
            </a:r>
            <a:r>
              <a:rPr lang="fr-FR" sz="1800" dirty="0">
                <a:latin typeface="Calibri" pitchFamily="34" charset="0"/>
              </a:rPr>
              <a:t>Glacis </a:t>
            </a:r>
            <a:r>
              <a:rPr lang="en-US" dirty="0" err="1">
                <a:latin typeface="Calibri" pitchFamily="34" charset="0"/>
              </a:rPr>
              <a:t>en</a:t>
            </a:r>
            <a:r>
              <a:rPr lang="en-US" dirty="0">
                <a:latin typeface="Calibri" pitchFamily="34" charset="0"/>
              </a:rPr>
              <a:t> </a:t>
            </a:r>
            <a:r>
              <a:rPr lang="en-US" dirty="0" err="1">
                <a:latin typeface="Calibri" pitchFamily="34" charset="0"/>
              </a:rPr>
              <a:t>mai</a:t>
            </a:r>
            <a:r>
              <a:rPr lang="en-US" dirty="0">
                <a:latin typeface="Calibri" pitchFamily="34" charset="0"/>
              </a:rPr>
              <a:t> 2016.</a:t>
            </a:r>
          </a:p>
        </p:txBody>
      </p:sp>
      <p:pic>
        <p:nvPicPr>
          <p:cNvPr id="2355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32163" y="219075"/>
            <a:ext cx="7847012" cy="6526213"/>
          </a:xfrm>
          <a:prstGeom prst="rect">
            <a:avLst/>
          </a:prstGeom>
          <a:noFill/>
          <a:ln w="9525">
            <a:noFill/>
            <a:miter lim="800000"/>
            <a:headEnd/>
            <a:tailEnd/>
          </a:ln>
        </p:spPr>
      </p:pic>
      <p:cxnSp>
        <p:nvCxnSpPr>
          <p:cNvPr id="8" name="Straight Arrow Connector 7"/>
          <p:cNvCxnSpPr/>
          <p:nvPr/>
        </p:nvCxnSpPr>
        <p:spPr>
          <a:xfrm>
            <a:off x="2330450" y="2684463"/>
            <a:ext cx="8345488" cy="1398587"/>
          </a:xfrm>
          <a:prstGeom prst="straightConnector1">
            <a:avLst/>
          </a:prstGeom>
          <a:ln w="28575">
            <a:solidFill>
              <a:srgbClr val="FFFF00"/>
            </a:solidFill>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a:xfrm>
            <a:off x="2330450" y="2684463"/>
            <a:ext cx="5667375" cy="2595562"/>
          </a:xfrm>
          <a:prstGeom prst="straightConnector1">
            <a:avLst/>
          </a:prstGeom>
          <a:ln w="28575">
            <a:solidFill>
              <a:srgbClr val="FFFF00"/>
            </a:solidFill>
            <a:tailEnd type="triangle"/>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a:xfrm>
            <a:off x="2330450" y="2684463"/>
            <a:ext cx="2306638" cy="1720850"/>
          </a:xfrm>
          <a:prstGeom prst="straightConnector1">
            <a:avLst/>
          </a:prstGeom>
          <a:ln w="28575">
            <a:solidFill>
              <a:srgbClr val="FFFF00"/>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 1" descr="SB 5 Odiel Antoine"/>
          <p:cNvPicPr>
            <a:picLocks noGrp="1" noChangeAspect="1"/>
          </p:cNvPicPr>
          <p:nvPr isPhoto="1"/>
        </p:nvPicPr>
        <p:blipFill>
          <a:blip r:embed="rId2"/>
          <a:srcRect/>
          <a:stretch>
            <a:fillRect/>
          </a:stretch>
        </p:blipFill>
        <p:spPr bwMode="auto">
          <a:xfrm>
            <a:off x="1524000" y="0"/>
            <a:ext cx="9144000" cy="6858000"/>
          </a:xfrm>
          <a:prstGeom prst="rect">
            <a:avLst/>
          </a:prstGeom>
          <a:noFill/>
          <a:ln w="9525">
            <a:noFill/>
            <a:miter lim="800000"/>
            <a:headEnd/>
            <a:tailEnd/>
          </a:ln>
        </p:spPr>
      </p:pic>
      <p:sp>
        <p:nvSpPr>
          <p:cNvPr id="24578" name="ZoneTexte 2"/>
          <p:cNvSpPr txBox="1">
            <a:spLocks noChangeArrowheads="1"/>
          </p:cNvSpPr>
          <p:nvPr/>
        </p:nvSpPr>
        <p:spPr bwMode="auto">
          <a:xfrm>
            <a:off x="1" y="760413"/>
            <a:ext cx="1473200" cy="1107996"/>
          </a:xfrm>
          <a:prstGeom prst="rect">
            <a:avLst/>
          </a:prstGeom>
          <a:noFill/>
          <a:ln w="9525">
            <a:noFill/>
            <a:miter lim="800000"/>
            <a:headEnd/>
            <a:tailEnd/>
          </a:ln>
        </p:spPr>
        <p:txBody>
          <a:bodyPr wrap="square">
            <a:spAutoFit/>
          </a:bodyPr>
          <a:lstStyle/>
          <a:p>
            <a:pPr algn="ctr"/>
            <a:r>
              <a:rPr lang="fr-FR" sz="1600" dirty="0">
                <a:latin typeface="Calibri" pitchFamily="34" charset="0"/>
              </a:rPr>
              <a:t>SB5-Glacis</a:t>
            </a:r>
          </a:p>
          <a:p>
            <a:pPr algn="ctr"/>
            <a:r>
              <a:rPr lang="fr-FR" sz="1600" dirty="0">
                <a:latin typeface="Calibri" pitchFamily="34" charset="0"/>
              </a:rPr>
              <a:t>Odiel Antoine</a:t>
            </a:r>
          </a:p>
          <a:p>
            <a:pPr algn="ctr"/>
            <a:r>
              <a:rPr lang="fr-FR" sz="1600" dirty="0">
                <a:latin typeface="Calibri" pitchFamily="34" charset="0"/>
              </a:rPr>
              <a:t>Ravine Glacis</a:t>
            </a:r>
          </a:p>
          <a:p>
            <a:pPr algn="ctr"/>
            <a:r>
              <a:rPr lang="fr-FR" dirty="0">
                <a:latin typeface="Calibri" pitchFamily="34" charset="0"/>
              </a:rPr>
              <a:t> </a:t>
            </a:r>
          </a:p>
        </p:txBody>
      </p:sp>
      <p:sp>
        <p:nvSpPr>
          <p:cNvPr id="24579" name="ZoneTexte 3"/>
          <p:cNvSpPr txBox="1">
            <a:spLocks noChangeArrowheads="1"/>
          </p:cNvSpPr>
          <p:nvPr/>
        </p:nvSpPr>
        <p:spPr bwMode="auto">
          <a:xfrm>
            <a:off x="10739438" y="1625600"/>
            <a:ext cx="1360487" cy="830263"/>
          </a:xfrm>
          <a:prstGeom prst="rect">
            <a:avLst/>
          </a:prstGeom>
          <a:noFill/>
          <a:ln w="9525">
            <a:noFill/>
            <a:miter lim="800000"/>
            <a:headEnd/>
            <a:tailEnd/>
          </a:ln>
        </p:spPr>
        <p:txBody>
          <a:bodyPr>
            <a:spAutoFit/>
          </a:bodyPr>
          <a:lstStyle/>
          <a:p>
            <a:r>
              <a:rPr lang="fr-FR" sz="1600">
                <a:latin typeface="Calibri" pitchFamily="34" charset="0"/>
              </a:rPr>
              <a:t>Plantation candélabres + vétiver</a:t>
            </a:r>
          </a:p>
        </p:txBody>
      </p:sp>
      <p:sp>
        <p:nvSpPr>
          <p:cNvPr id="5" name="Nuage 4"/>
          <p:cNvSpPr/>
          <p:nvPr/>
        </p:nvSpPr>
        <p:spPr>
          <a:xfrm>
            <a:off x="8440738" y="2798763"/>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Nuage 5"/>
          <p:cNvSpPr/>
          <p:nvPr/>
        </p:nvSpPr>
        <p:spPr>
          <a:xfrm>
            <a:off x="8540750" y="3154363"/>
            <a:ext cx="315913"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Nuage 6"/>
          <p:cNvSpPr/>
          <p:nvPr/>
        </p:nvSpPr>
        <p:spPr>
          <a:xfrm>
            <a:off x="8729663" y="3592513"/>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Nuage 7"/>
          <p:cNvSpPr/>
          <p:nvPr/>
        </p:nvSpPr>
        <p:spPr>
          <a:xfrm>
            <a:off x="9732963" y="4040188"/>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Nuage 8"/>
          <p:cNvSpPr/>
          <p:nvPr/>
        </p:nvSpPr>
        <p:spPr>
          <a:xfrm>
            <a:off x="9304338" y="4040188"/>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Nuage 9"/>
          <p:cNvSpPr/>
          <p:nvPr/>
        </p:nvSpPr>
        <p:spPr>
          <a:xfrm>
            <a:off x="8901113" y="4040188"/>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 name="Nuage 10"/>
          <p:cNvSpPr/>
          <p:nvPr/>
        </p:nvSpPr>
        <p:spPr>
          <a:xfrm>
            <a:off x="2601913" y="5046663"/>
            <a:ext cx="314325" cy="27305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Nuage 11"/>
          <p:cNvSpPr/>
          <p:nvPr/>
        </p:nvSpPr>
        <p:spPr>
          <a:xfrm>
            <a:off x="1997075" y="4518025"/>
            <a:ext cx="314325"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Nuage 12"/>
          <p:cNvSpPr/>
          <p:nvPr/>
        </p:nvSpPr>
        <p:spPr>
          <a:xfrm>
            <a:off x="1681163" y="3867150"/>
            <a:ext cx="315912"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 name="Nuage 13"/>
          <p:cNvSpPr/>
          <p:nvPr/>
        </p:nvSpPr>
        <p:spPr>
          <a:xfrm>
            <a:off x="1524000" y="3303588"/>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6" name="Connecteur droit avec flèche 15"/>
          <p:cNvCxnSpPr/>
          <p:nvPr/>
        </p:nvCxnSpPr>
        <p:spPr>
          <a:xfrm flipH="1">
            <a:off x="9304338" y="2549525"/>
            <a:ext cx="1709737" cy="1317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91" name="ZoneTexte 16"/>
          <p:cNvSpPr txBox="1">
            <a:spLocks noChangeArrowheads="1"/>
          </p:cNvSpPr>
          <p:nvPr/>
        </p:nvSpPr>
        <p:spPr bwMode="auto">
          <a:xfrm>
            <a:off x="0" y="3730625"/>
            <a:ext cx="1209675" cy="830263"/>
          </a:xfrm>
          <a:prstGeom prst="rect">
            <a:avLst/>
          </a:prstGeom>
          <a:noFill/>
          <a:ln w="9525">
            <a:noFill/>
            <a:miter lim="800000"/>
            <a:headEnd/>
            <a:tailEnd/>
          </a:ln>
        </p:spPr>
        <p:txBody>
          <a:bodyPr>
            <a:spAutoFit/>
          </a:bodyPr>
          <a:lstStyle/>
          <a:p>
            <a:r>
              <a:rPr lang="fr-FR" sz="1600">
                <a:latin typeface="Calibri" pitchFamily="34" charset="0"/>
              </a:rPr>
              <a:t>Plantation vétiver + chiendent</a:t>
            </a:r>
          </a:p>
        </p:txBody>
      </p:sp>
      <p:cxnSp>
        <p:nvCxnSpPr>
          <p:cNvPr id="18" name="Connecteur droit avec flèche 17"/>
          <p:cNvCxnSpPr/>
          <p:nvPr/>
        </p:nvCxnSpPr>
        <p:spPr>
          <a:xfrm>
            <a:off x="1177925" y="4005263"/>
            <a:ext cx="474663" cy="158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93" name="ZoneTexte 18"/>
          <p:cNvSpPr txBox="1">
            <a:spLocks noChangeArrowheads="1"/>
          </p:cNvSpPr>
          <p:nvPr/>
        </p:nvSpPr>
        <p:spPr bwMode="auto">
          <a:xfrm>
            <a:off x="3524250" y="298450"/>
            <a:ext cx="4141788" cy="374650"/>
          </a:xfrm>
          <a:prstGeom prst="rect">
            <a:avLst/>
          </a:prstGeom>
          <a:noFill/>
          <a:ln w="9525">
            <a:noFill/>
            <a:miter lim="800000"/>
            <a:headEnd/>
            <a:tailEnd/>
          </a:ln>
        </p:spPr>
        <p:txBody>
          <a:bodyPr>
            <a:spAutoFit/>
          </a:bodyPr>
          <a:lstStyle/>
          <a:p>
            <a:r>
              <a:rPr lang="fr-FR">
                <a:latin typeface="Calibri" pitchFamily="34" charset="0"/>
              </a:rPr>
              <a:t>Recommandations de végétalisation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1" descr="SG1-2 (1) (Copier)"/>
          <p:cNvPicPr>
            <a:picLocks noGrp="1" noChangeAspect="1"/>
          </p:cNvPicPr>
          <p:nvPr isPhoto="1"/>
        </p:nvPicPr>
        <p:blipFill>
          <a:blip r:embed="rId2"/>
          <a:srcRect/>
          <a:stretch>
            <a:fillRect/>
          </a:stretch>
        </p:blipFill>
        <p:spPr bwMode="auto">
          <a:xfrm>
            <a:off x="3629025" y="782638"/>
            <a:ext cx="7886700" cy="5913437"/>
          </a:xfrm>
          <a:prstGeom prst="rect">
            <a:avLst/>
          </a:prstGeom>
          <a:noFill/>
          <a:ln w="9525">
            <a:noFill/>
            <a:miter lim="800000"/>
            <a:headEnd/>
            <a:tailEnd/>
          </a:ln>
        </p:spPr>
      </p:pic>
      <p:sp>
        <p:nvSpPr>
          <p:cNvPr id="28674" name="Rectangle 2"/>
          <p:cNvSpPr>
            <a:spLocks noChangeArrowheads="1"/>
          </p:cNvSpPr>
          <p:nvPr/>
        </p:nvSpPr>
        <p:spPr bwMode="auto">
          <a:xfrm>
            <a:off x="4110038" y="0"/>
            <a:ext cx="6923087"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SG1-Glacis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sp>
        <p:nvSpPr>
          <p:cNvPr id="28675" name="ZoneTexte 3"/>
          <p:cNvSpPr txBox="1">
            <a:spLocks noChangeArrowheads="1"/>
          </p:cNvSpPr>
          <p:nvPr/>
        </p:nvSpPr>
        <p:spPr bwMode="auto">
          <a:xfrm>
            <a:off x="868363" y="2266950"/>
            <a:ext cx="2498725" cy="581025"/>
          </a:xfrm>
          <a:prstGeom prst="rect">
            <a:avLst/>
          </a:prstGeom>
          <a:noFill/>
          <a:ln w="9525">
            <a:noFill/>
            <a:miter lim="800000"/>
            <a:headEnd/>
            <a:tailEnd/>
          </a:ln>
        </p:spPr>
        <p:txBody>
          <a:bodyPr>
            <a:spAutoFit/>
          </a:bodyPr>
          <a:lstStyle/>
          <a:p>
            <a:pPr algn="ctr"/>
            <a:r>
              <a:rPr lang="fr-FR" sz="1600">
                <a:latin typeface="Calibri" pitchFamily="34" charset="0"/>
              </a:rPr>
              <a:t>Bon ancrage des gabions</a:t>
            </a:r>
          </a:p>
          <a:p>
            <a:pPr algn="ctr"/>
            <a:r>
              <a:rPr lang="fr-FR" sz="1600">
                <a:latin typeface="Calibri" pitchFamily="34" charset="0"/>
              </a:rPr>
              <a:t> dans le versant</a:t>
            </a:r>
          </a:p>
        </p:txBody>
      </p:sp>
      <p:cxnSp>
        <p:nvCxnSpPr>
          <p:cNvPr id="12" name="Connecteur droit 11"/>
          <p:cNvCxnSpPr/>
          <p:nvPr/>
        </p:nvCxnSpPr>
        <p:spPr>
          <a:xfrm>
            <a:off x="7315200" y="782638"/>
            <a:ext cx="9525" cy="16351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8045450" y="782638"/>
            <a:ext cx="11113" cy="16240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28675" idx="3"/>
          </p:cNvCxnSpPr>
          <p:nvPr/>
        </p:nvCxnSpPr>
        <p:spPr>
          <a:xfrm flipV="1">
            <a:off x="3367088" y="1911350"/>
            <a:ext cx="3763962" cy="6461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679" name="ZoneTexte 25"/>
          <p:cNvSpPr txBox="1">
            <a:spLocks noChangeArrowheads="1"/>
          </p:cNvSpPr>
          <p:nvPr/>
        </p:nvSpPr>
        <p:spPr bwMode="auto">
          <a:xfrm>
            <a:off x="8123238" y="4533900"/>
            <a:ext cx="866775" cy="338138"/>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Seuil </a:t>
            </a:r>
          </a:p>
        </p:txBody>
      </p:sp>
      <p:sp>
        <p:nvSpPr>
          <p:cNvPr id="28680" name="ZoneTexte 26"/>
          <p:cNvSpPr txBox="1">
            <a:spLocks noChangeArrowheads="1"/>
          </p:cNvSpPr>
          <p:nvPr/>
        </p:nvSpPr>
        <p:spPr bwMode="auto">
          <a:xfrm>
            <a:off x="6003925" y="3943350"/>
            <a:ext cx="866775" cy="338138"/>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Radier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6663" y="115888"/>
            <a:ext cx="8689975" cy="6529387"/>
          </a:xfrm>
          <a:prstGeom prst="rect">
            <a:avLst/>
          </a:prstGeom>
          <a:noFill/>
          <a:ln w="9525">
            <a:noFill/>
            <a:miter lim="800000"/>
            <a:headEnd/>
            <a:tailEnd/>
          </a:ln>
        </p:spPr>
      </p:pic>
      <p:sp>
        <p:nvSpPr>
          <p:cNvPr id="25602" name="TextBox 2"/>
          <p:cNvSpPr txBox="1">
            <a:spLocks noChangeArrowheads="1"/>
          </p:cNvSpPr>
          <p:nvPr/>
        </p:nvSpPr>
        <p:spPr bwMode="auto">
          <a:xfrm>
            <a:off x="115888" y="479425"/>
            <a:ext cx="1987232" cy="584775"/>
          </a:xfrm>
          <a:prstGeom prst="rect">
            <a:avLst/>
          </a:prstGeom>
          <a:noFill/>
          <a:ln w="9525">
            <a:noFill/>
            <a:miter lim="800000"/>
            <a:headEnd/>
            <a:tailEnd/>
          </a:ln>
        </p:spPr>
        <p:txBody>
          <a:bodyPr wrap="square">
            <a:spAutoFit/>
          </a:bodyPr>
          <a:lstStyle/>
          <a:p>
            <a:r>
              <a:rPr lang="en-US" sz="1600" dirty="0" err="1">
                <a:latin typeface="Calibri" pitchFamily="34" charset="0"/>
              </a:rPr>
              <a:t>Vétivers</a:t>
            </a:r>
            <a:r>
              <a:rPr lang="en-US" sz="1600" dirty="0">
                <a:latin typeface="Calibri" pitchFamily="34" charset="0"/>
              </a:rPr>
              <a:t> </a:t>
            </a:r>
            <a:r>
              <a:rPr lang="en-US" sz="1600" dirty="0" err="1">
                <a:latin typeface="Calibri" pitchFamily="34" charset="0"/>
              </a:rPr>
              <a:t>plantés</a:t>
            </a:r>
            <a:r>
              <a:rPr lang="en-US" sz="1600" dirty="0">
                <a:latin typeface="Calibri" pitchFamily="34" charset="0"/>
              </a:rPr>
              <a:t> au SB5-</a:t>
            </a:r>
            <a:r>
              <a:rPr lang="fr-FR" sz="1600" dirty="0">
                <a:latin typeface="Calibri" pitchFamily="34" charset="0"/>
              </a:rPr>
              <a:t>Glacis</a:t>
            </a:r>
            <a:endParaRPr lang="en-US" sz="1600" dirty="0">
              <a:latin typeface="Calibri" pitchFamily="34" charset="0"/>
            </a:endParaRPr>
          </a:p>
        </p:txBody>
      </p:sp>
      <p:cxnSp>
        <p:nvCxnSpPr>
          <p:cNvPr id="5" name="Straight Arrow Connector 4"/>
          <p:cNvCxnSpPr>
            <a:cxnSpLocks/>
          </p:cNvCxnSpPr>
          <p:nvPr/>
        </p:nvCxnSpPr>
        <p:spPr>
          <a:xfrm>
            <a:off x="2194560" y="798513"/>
            <a:ext cx="4657090" cy="0"/>
          </a:xfrm>
          <a:prstGeom prst="straightConnector1">
            <a:avLst/>
          </a:prstGeom>
          <a:ln w="28575">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25604" name="TextBox 3"/>
          <p:cNvSpPr txBox="1">
            <a:spLocks noChangeArrowheads="1"/>
          </p:cNvSpPr>
          <p:nvPr/>
        </p:nvSpPr>
        <p:spPr bwMode="auto">
          <a:xfrm>
            <a:off x="0" y="2947640"/>
            <a:ext cx="1819275" cy="584775"/>
          </a:xfrm>
          <a:prstGeom prst="rect">
            <a:avLst/>
          </a:prstGeom>
          <a:noFill/>
          <a:ln w="9525">
            <a:noFill/>
            <a:miter lim="800000"/>
            <a:headEnd/>
            <a:tailEnd/>
          </a:ln>
        </p:spPr>
        <p:txBody>
          <a:bodyPr wrap="square">
            <a:spAutoFit/>
          </a:bodyPr>
          <a:lstStyle/>
          <a:p>
            <a:r>
              <a:rPr lang="en-US" sz="1600" dirty="0" err="1">
                <a:latin typeface="Calibri" pitchFamily="34" charset="0"/>
              </a:rPr>
              <a:t>Chiendents</a:t>
            </a:r>
            <a:r>
              <a:rPr lang="en-US" sz="1600" dirty="0">
                <a:latin typeface="Calibri" pitchFamily="34" charset="0"/>
              </a:rPr>
              <a:t> </a:t>
            </a:r>
            <a:r>
              <a:rPr lang="en-US" sz="1600" dirty="0" err="1">
                <a:latin typeface="Calibri" pitchFamily="34" charset="0"/>
              </a:rPr>
              <a:t>plantés</a:t>
            </a:r>
            <a:r>
              <a:rPr lang="en-US" sz="1600" dirty="0">
                <a:latin typeface="Calibri" pitchFamily="34" charset="0"/>
              </a:rPr>
              <a:t> au SB5-</a:t>
            </a:r>
            <a:r>
              <a:rPr lang="fr-FR" sz="1600" dirty="0">
                <a:latin typeface="Calibri" pitchFamily="34" charset="0"/>
              </a:rPr>
              <a:t>Glacis</a:t>
            </a:r>
            <a:endParaRPr lang="en-US" sz="1600" dirty="0">
              <a:latin typeface="Calibri" pitchFamily="34" charset="0"/>
            </a:endParaRPr>
          </a:p>
        </p:txBody>
      </p:sp>
      <p:cxnSp>
        <p:nvCxnSpPr>
          <p:cNvPr id="8" name="Straight Arrow Connector 7"/>
          <p:cNvCxnSpPr/>
          <p:nvPr/>
        </p:nvCxnSpPr>
        <p:spPr>
          <a:xfrm>
            <a:off x="1895475" y="3203575"/>
            <a:ext cx="3976688" cy="5080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895475" y="2125663"/>
            <a:ext cx="3192463" cy="107791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607" name="ZoneTexte 12"/>
          <p:cNvSpPr txBox="1">
            <a:spLocks noChangeArrowheads="1"/>
          </p:cNvSpPr>
          <p:nvPr/>
        </p:nvSpPr>
        <p:spPr bwMode="auto">
          <a:xfrm>
            <a:off x="115888" y="4860925"/>
            <a:ext cx="2146300" cy="1323975"/>
          </a:xfrm>
          <a:prstGeom prst="rect">
            <a:avLst/>
          </a:prstGeom>
          <a:noFill/>
          <a:ln w="9525">
            <a:noFill/>
            <a:miter lim="800000"/>
            <a:headEnd/>
            <a:tailEnd/>
          </a:ln>
        </p:spPr>
        <p:txBody>
          <a:bodyPr>
            <a:spAutoFit/>
          </a:bodyPr>
          <a:lstStyle/>
          <a:p>
            <a:r>
              <a:rPr lang="fr-FR" sz="1600" dirty="0">
                <a:latin typeface="Calibri" pitchFamily="34" charset="0"/>
              </a:rPr>
              <a:t>Réalisation : Saintil </a:t>
            </a:r>
            <a:r>
              <a:rPr lang="fr-FR" sz="1600" dirty="0" err="1">
                <a:latin typeface="Calibri" pitchFamily="34" charset="0"/>
              </a:rPr>
              <a:t>Clossy</a:t>
            </a:r>
            <a:r>
              <a:rPr lang="fr-FR" sz="1600" dirty="0">
                <a:latin typeface="Calibri" pitchFamily="34" charset="0"/>
              </a:rPr>
              <a:t>, </a:t>
            </a:r>
            <a:r>
              <a:rPr lang="fr-FR" sz="1600" dirty="0" err="1">
                <a:latin typeface="Calibri" pitchFamily="34" charset="0"/>
              </a:rPr>
              <a:t>Dieulès</a:t>
            </a:r>
            <a:r>
              <a:rPr lang="fr-FR" sz="1600" dirty="0">
                <a:latin typeface="Calibri" pitchFamily="34" charset="0"/>
              </a:rPr>
              <a:t> </a:t>
            </a:r>
            <a:r>
              <a:rPr lang="fr-FR" sz="1600" dirty="0" err="1">
                <a:latin typeface="Calibri" pitchFamily="34" charset="0"/>
              </a:rPr>
              <a:t>Mozard</a:t>
            </a:r>
            <a:r>
              <a:rPr lang="fr-FR" sz="1600" dirty="0">
                <a:latin typeface="Calibri" pitchFamily="34" charset="0"/>
              </a:rPr>
              <a:t>, Josselin </a:t>
            </a:r>
            <a:r>
              <a:rPr lang="fr-FR" sz="1600" dirty="0" err="1">
                <a:latin typeface="Calibri" pitchFamily="34" charset="0"/>
              </a:rPr>
              <a:t>Cantave</a:t>
            </a:r>
            <a:r>
              <a:rPr lang="fr-FR" sz="1600" dirty="0">
                <a:latin typeface="Calibri" pitchFamily="34" charset="0"/>
              </a:rPr>
              <a:t> et Odiel Antoine.</a:t>
            </a:r>
          </a:p>
          <a:p>
            <a:r>
              <a:rPr lang="fr-FR" sz="1600" dirty="0">
                <a:latin typeface="Calibri" pitchFamily="34" charset="0"/>
              </a:rPr>
              <a:t>Mai 2016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1020763" y="2092325"/>
            <a:ext cx="10153650" cy="3539430"/>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SB6-Savane Plate</a:t>
            </a:r>
          </a:p>
          <a:p>
            <a:pPr algn="ctr"/>
            <a:r>
              <a:rPr lang="fr-FR" altLang="fr-FR" sz="2800" b="1" dirty="0" err="1">
                <a:latin typeface="Calibri" pitchFamily="34" charset="0"/>
              </a:rPr>
              <a:t>Kaye</a:t>
            </a:r>
            <a:r>
              <a:rPr lang="fr-FR" altLang="fr-FR" sz="2800" b="1" dirty="0">
                <a:latin typeface="Calibri" pitchFamily="34" charset="0"/>
              </a:rPr>
              <a:t> Madame </a:t>
            </a:r>
            <a:r>
              <a:rPr lang="fr-FR" altLang="fr-FR" sz="2800" b="1" dirty="0" err="1">
                <a:latin typeface="Calibri" pitchFamily="34" charset="0"/>
              </a:rPr>
              <a:t>Emanié</a:t>
            </a:r>
            <a:r>
              <a:rPr lang="fr-FR" altLang="fr-FR" sz="2800" b="1" dirty="0">
                <a:latin typeface="Calibri" pitchFamily="34" charset="0"/>
              </a:rPr>
              <a:t>  </a:t>
            </a:r>
          </a:p>
          <a:p>
            <a:pPr algn="ctr"/>
            <a:endParaRPr lang="fr-FR" sz="2800" dirty="0">
              <a:latin typeface="Calibri" pitchFamily="34" charset="0"/>
            </a:endParaRPr>
          </a:p>
          <a:p>
            <a:pPr algn="ctr"/>
            <a:r>
              <a:rPr lang="fr-FR" sz="2800" dirty="0">
                <a:latin typeface="Calibri" pitchFamily="34" charset="0"/>
              </a:rPr>
              <a:t>Savane Plate - Cange</a:t>
            </a:r>
          </a:p>
          <a:p>
            <a:pPr algn="ctr"/>
            <a:r>
              <a:rPr lang="fr-FR" sz="2800" dirty="0">
                <a:latin typeface="Calibri" pitchFamily="34" charset="0"/>
              </a:rPr>
              <a:t>Commune de </a:t>
            </a:r>
            <a:r>
              <a:rPr lang="fr-FR" sz="2800" dirty="0" err="1">
                <a:latin typeface="Calibri" pitchFamily="34" charset="0"/>
              </a:rPr>
              <a:t>Thomonde</a:t>
            </a:r>
            <a:r>
              <a:rPr lang="fr-FR" sz="2800" dirty="0">
                <a:latin typeface="Calibri" pitchFamily="34" charset="0"/>
              </a:rPr>
              <a:t> - 1</a:t>
            </a:r>
            <a:r>
              <a:rPr lang="fr-FR" sz="2800" baseline="30000" dirty="0">
                <a:latin typeface="Calibri" pitchFamily="34" charset="0"/>
              </a:rPr>
              <a:t>ère</a:t>
            </a:r>
            <a:r>
              <a:rPr lang="fr-FR" sz="2800"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14338"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14339" name="il_fi" descr="http://www.haitilibre.com/images-a/g-6125.jpg"/>
          <p:cNvPicPr>
            <a:picLocks noChangeAspect="1" noChangeArrowheads="1"/>
          </p:cNvPicPr>
          <p:nvPr/>
        </p:nvPicPr>
        <p:blipFill>
          <a:blip r:embed="rId3" r:link="rId4"/>
          <a:srcRect/>
          <a:stretch>
            <a:fillRect/>
          </a:stretch>
        </p:blipFill>
        <p:spPr bwMode="auto">
          <a:xfrm>
            <a:off x="5232400" y="476250"/>
            <a:ext cx="1585913" cy="1181100"/>
          </a:xfrm>
          <a:prstGeom prst="rect">
            <a:avLst/>
          </a:prstGeom>
          <a:noFill/>
          <a:ln w="9525">
            <a:noFill/>
            <a:miter lim="800000"/>
            <a:headEnd/>
            <a:tailEnd/>
          </a:ln>
        </p:spPr>
      </p:pic>
      <p:pic>
        <p:nvPicPr>
          <p:cNvPr id="14340"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14341"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14342"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2965F57F-DD9D-733B-3707-6504C8F3BDED}"/>
              </a:ext>
            </a:extLst>
          </p:cNvPr>
          <p:cNvGraphicFramePr>
            <a:graphicFrameLocks noGrp="1"/>
          </p:cNvGraphicFramePr>
          <p:nvPr>
            <p:extLst>
              <p:ext uri="{D42A27DB-BD31-4B8C-83A1-F6EECF244321}">
                <p14:modId xmlns:p14="http://schemas.microsoft.com/office/powerpoint/2010/main" val="1672674044"/>
              </p:ext>
            </p:extLst>
          </p:nvPr>
        </p:nvGraphicFramePr>
        <p:xfrm>
          <a:off x="526472" y="509155"/>
          <a:ext cx="11453091" cy="6392172"/>
        </p:xfrm>
        <a:graphic>
          <a:graphicData uri="http://schemas.openxmlformats.org/drawingml/2006/table">
            <a:tbl>
              <a:tblPr firstRow="1" bandRow="1">
                <a:tableStyleId>{2D5ABB26-0587-4C30-8999-92F81FD0307C}</a:tableStyleId>
              </a:tblPr>
              <a:tblGrid>
                <a:gridCol w="2179783">
                  <a:extLst>
                    <a:ext uri="{9D8B030D-6E8A-4147-A177-3AD203B41FA5}">
                      <a16:colId xmlns:a16="http://schemas.microsoft.com/office/drawing/2014/main" val="20000"/>
                    </a:ext>
                  </a:extLst>
                </a:gridCol>
                <a:gridCol w="9273308">
                  <a:extLst>
                    <a:ext uri="{9D8B030D-6E8A-4147-A177-3AD203B41FA5}">
                      <a16:colId xmlns:a16="http://schemas.microsoft.com/office/drawing/2014/main" val="20001"/>
                    </a:ext>
                  </a:extLst>
                </a:gridCol>
              </a:tblGrid>
              <a:tr h="291998">
                <a:tc>
                  <a:txBody>
                    <a:bodyPr/>
                    <a:lstStyle/>
                    <a:p>
                      <a:pPr marL="67945" marR="588010">
                        <a:lnSpc>
                          <a:spcPts val="1260"/>
                        </a:lnSpc>
                      </a:pPr>
                      <a:r>
                        <a:rPr sz="1200" b="1" dirty="0">
                          <a:latin typeface="Arial"/>
                          <a:cs typeface="Arial"/>
                        </a:rPr>
                        <a:t>Date</a:t>
                      </a:r>
                      <a:r>
                        <a:rPr sz="1200" b="1" spc="-25" dirty="0">
                          <a:latin typeface="Arial"/>
                          <a:cs typeface="Arial"/>
                        </a:rPr>
                        <a:t> 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29</a:t>
                      </a:r>
                      <a:r>
                        <a:rPr sz="1200" spc="-20" dirty="0">
                          <a:latin typeface="Arial"/>
                          <a:cs typeface="Arial"/>
                        </a:rPr>
                        <a:t> </a:t>
                      </a:r>
                      <a:r>
                        <a:rPr sz="1200" dirty="0">
                          <a:latin typeface="Arial"/>
                          <a:cs typeface="Arial"/>
                        </a:rPr>
                        <a:t>octobre</a:t>
                      </a:r>
                      <a:r>
                        <a:rPr sz="1200" spc="-15" dirty="0">
                          <a:latin typeface="Arial"/>
                          <a:cs typeface="Arial"/>
                        </a:rPr>
                        <a:t> </a:t>
                      </a:r>
                      <a:r>
                        <a:rPr sz="1200" dirty="0">
                          <a:latin typeface="Arial"/>
                          <a:cs typeface="Arial"/>
                        </a:rPr>
                        <a:t>2015</a:t>
                      </a:r>
                      <a:r>
                        <a:rPr sz="1200" spc="-25"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1</a:t>
                      </a:r>
                      <a:r>
                        <a:rPr sz="1200" baseline="31746" dirty="0">
                          <a:latin typeface="Arial"/>
                          <a:cs typeface="Arial"/>
                        </a:rPr>
                        <a:t>er</a:t>
                      </a:r>
                      <a:r>
                        <a:rPr sz="1200" spc="150" baseline="31746" dirty="0">
                          <a:latin typeface="Arial"/>
                          <a:cs typeface="Arial"/>
                        </a:rPr>
                        <a:t> </a:t>
                      </a:r>
                      <a:r>
                        <a:rPr sz="1200" dirty="0">
                          <a:latin typeface="Arial"/>
                          <a:cs typeface="Arial"/>
                        </a:rPr>
                        <a:t>Décembre</a:t>
                      </a:r>
                      <a:r>
                        <a:rPr sz="1200" spc="-30" dirty="0">
                          <a:latin typeface="Arial"/>
                          <a:cs typeface="Arial"/>
                        </a:rPr>
                        <a:t> </a:t>
                      </a:r>
                      <a:r>
                        <a:rPr sz="1200" spc="-20" dirty="0">
                          <a:latin typeface="Arial"/>
                          <a:cs typeface="Arial"/>
                        </a:rPr>
                        <a:t>2015</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434602">
                <a:tc>
                  <a:txBody>
                    <a:bodyPr/>
                    <a:lstStyle/>
                    <a:p>
                      <a:pPr marL="67945">
                        <a:lnSpc>
                          <a:spcPts val="1275"/>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59690" algn="just">
                        <a:lnSpc>
                          <a:spcPct val="96000"/>
                        </a:lnSpc>
                      </a:pPr>
                      <a:r>
                        <a:rPr sz="1200" dirty="0">
                          <a:latin typeface="Arial"/>
                          <a:cs typeface="Arial"/>
                        </a:rPr>
                        <a:t>Le</a:t>
                      </a:r>
                      <a:r>
                        <a:rPr sz="1200" spc="105" dirty="0">
                          <a:latin typeface="Arial"/>
                          <a:cs typeface="Arial"/>
                        </a:rPr>
                        <a:t> </a:t>
                      </a:r>
                      <a:r>
                        <a:rPr sz="1200" dirty="0">
                          <a:latin typeface="Arial"/>
                          <a:cs typeface="Arial"/>
                        </a:rPr>
                        <a:t>Seuil</a:t>
                      </a:r>
                      <a:r>
                        <a:rPr sz="1200" spc="110" dirty="0">
                          <a:latin typeface="Arial"/>
                          <a:cs typeface="Arial"/>
                        </a:rPr>
                        <a:t> </a:t>
                      </a:r>
                      <a:r>
                        <a:rPr sz="1200" dirty="0">
                          <a:latin typeface="Arial"/>
                          <a:cs typeface="Arial"/>
                        </a:rPr>
                        <a:t>Bassin</a:t>
                      </a:r>
                      <a:r>
                        <a:rPr sz="1200" spc="110" dirty="0">
                          <a:latin typeface="Arial"/>
                          <a:cs typeface="Arial"/>
                        </a:rPr>
                        <a:t> </a:t>
                      </a:r>
                      <a:r>
                        <a:rPr sz="1200" dirty="0">
                          <a:latin typeface="Arial"/>
                          <a:cs typeface="Arial"/>
                        </a:rPr>
                        <a:t>SB6</a:t>
                      </a:r>
                      <a:r>
                        <a:rPr sz="1200" spc="114" dirty="0">
                          <a:latin typeface="Arial"/>
                          <a:cs typeface="Arial"/>
                        </a:rPr>
                        <a:t> </a:t>
                      </a:r>
                      <a:r>
                        <a:rPr sz="1200" dirty="0">
                          <a:latin typeface="Arial"/>
                          <a:cs typeface="Arial"/>
                        </a:rPr>
                        <a:t>a</a:t>
                      </a:r>
                      <a:r>
                        <a:rPr sz="1200" spc="100" dirty="0">
                          <a:latin typeface="Arial"/>
                          <a:cs typeface="Arial"/>
                        </a:rPr>
                        <a:t> </a:t>
                      </a:r>
                      <a:r>
                        <a:rPr sz="1200" dirty="0">
                          <a:latin typeface="Arial"/>
                          <a:cs typeface="Arial"/>
                        </a:rPr>
                        <a:t>été</a:t>
                      </a:r>
                      <a:r>
                        <a:rPr sz="1200" spc="100" dirty="0">
                          <a:latin typeface="Arial"/>
                          <a:cs typeface="Arial"/>
                        </a:rPr>
                        <a:t> </a:t>
                      </a:r>
                      <a:r>
                        <a:rPr sz="1200" dirty="0">
                          <a:latin typeface="Arial"/>
                          <a:cs typeface="Arial"/>
                        </a:rPr>
                        <a:t>réalisé</a:t>
                      </a:r>
                      <a:r>
                        <a:rPr sz="1200" spc="120" dirty="0">
                          <a:latin typeface="Arial"/>
                          <a:cs typeface="Arial"/>
                        </a:rPr>
                        <a:t> </a:t>
                      </a:r>
                      <a:r>
                        <a:rPr sz="1200" dirty="0">
                          <a:latin typeface="Arial"/>
                          <a:cs typeface="Arial"/>
                        </a:rPr>
                        <a:t>à</a:t>
                      </a:r>
                      <a:r>
                        <a:rPr sz="1200" spc="110" dirty="0">
                          <a:latin typeface="Arial"/>
                          <a:cs typeface="Arial"/>
                        </a:rPr>
                        <a:t> </a:t>
                      </a:r>
                      <a:r>
                        <a:rPr sz="1200" dirty="0">
                          <a:latin typeface="Arial"/>
                          <a:cs typeface="Arial"/>
                        </a:rPr>
                        <a:t>Savane</a:t>
                      </a:r>
                      <a:r>
                        <a:rPr sz="1200" spc="100" dirty="0">
                          <a:latin typeface="Arial"/>
                          <a:cs typeface="Arial"/>
                        </a:rPr>
                        <a:t> </a:t>
                      </a:r>
                      <a:r>
                        <a:rPr sz="1200" dirty="0">
                          <a:latin typeface="Arial"/>
                          <a:cs typeface="Arial"/>
                        </a:rPr>
                        <a:t>Plate,</a:t>
                      </a:r>
                      <a:r>
                        <a:rPr sz="1200" spc="110" dirty="0">
                          <a:latin typeface="Arial"/>
                          <a:cs typeface="Arial"/>
                        </a:rPr>
                        <a:t> </a:t>
                      </a:r>
                      <a:r>
                        <a:rPr sz="1200" dirty="0">
                          <a:latin typeface="Arial"/>
                          <a:cs typeface="Arial"/>
                        </a:rPr>
                        <a:t>dans</a:t>
                      </a:r>
                      <a:r>
                        <a:rPr sz="1200" spc="110" dirty="0">
                          <a:latin typeface="Arial"/>
                          <a:cs typeface="Arial"/>
                        </a:rPr>
                        <a:t> </a:t>
                      </a:r>
                      <a:r>
                        <a:rPr sz="1200" dirty="0">
                          <a:latin typeface="Arial"/>
                          <a:cs typeface="Arial"/>
                        </a:rPr>
                        <a:t>une</a:t>
                      </a:r>
                      <a:r>
                        <a:rPr sz="1200" spc="100" dirty="0">
                          <a:latin typeface="Arial"/>
                          <a:cs typeface="Arial"/>
                        </a:rPr>
                        <a:t> </a:t>
                      </a:r>
                      <a:r>
                        <a:rPr sz="1200" dirty="0">
                          <a:latin typeface="Arial"/>
                          <a:cs typeface="Arial"/>
                        </a:rPr>
                        <a:t>ravine</a:t>
                      </a:r>
                      <a:r>
                        <a:rPr sz="1200" spc="105" dirty="0">
                          <a:latin typeface="Arial"/>
                          <a:cs typeface="Arial"/>
                        </a:rPr>
                        <a:t> </a:t>
                      </a:r>
                      <a:r>
                        <a:rPr sz="1200" spc="-25" dirty="0">
                          <a:latin typeface="Arial"/>
                          <a:cs typeface="Arial"/>
                        </a:rPr>
                        <a:t>se </a:t>
                      </a:r>
                      <a:r>
                        <a:rPr sz="1200" dirty="0">
                          <a:latin typeface="Arial"/>
                          <a:cs typeface="Arial"/>
                        </a:rPr>
                        <a:t>jetant</a:t>
                      </a:r>
                      <a:r>
                        <a:rPr sz="1200" spc="355" dirty="0">
                          <a:latin typeface="Arial"/>
                          <a:cs typeface="Arial"/>
                        </a:rPr>
                        <a:t> </a:t>
                      </a:r>
                      <a:r>
                        <a:rPr sz="1200" dirty="0">
                          <a:latin typeface="Arial"/>
                          <a:cs typeface="Arial"/>
                        </a:rPr>
                        <a:t>dans</a:t>
                      </a:r>
                      <a:r>
                        <a:rPr sz="1200" spc="335" dirty="0">
                          <a:latin typeface="Arial"/>
                          <a:cs typeface="Arial"/>
                        </a:rPr>
                        <a:t> </a:t>
                      </a:r>
                      <a:r>
                        <a:rPr sz="1200" dirty="0">
                          <a:latin typeface="Arial"/>
                          <a:cs typeface="Arial"/>
                        </a:rPr>
                        <a:t>la</a:t>
                      </a:r>
                      <a:r>
                        <a:rPr sz="1200" spc="345" dirty="0">
                          <a:latin typeface="Arial"/>
                          <a:cs typeface="Arial"/>
                        </a:rPr>
                        <a:t> </a:t>
                      </a:r>
                      <a:r>
                        <a:rPr sz="1200" dirty="0">
                          <a:latin typeface="Arial"/>
                          <a:cs typeface="Arial"/>
                        </a:rPr>
                        <a:t>rivière</a:t>
                      </a:r>
                      <a:r>
                        <a:rPr sz="1200" spc="335" dirty="0">
                          <a:latin typeface="Arial"/>
                          <a:cs typeface="Arial"/>
                        </a:rPr>
                        <a:t> </a:t>
                      </a:r>
                      <a:r>
                        <a:rPr sz="1200" dirty="0">
                          <a:latin typeface="Arial"/>
                          <a:cs typeface="Arial"/>
                        </a:rPr>
                        <a:t>Féliciane,</a:t>
                      </a:r>
                      <a:r>
                        <a:rPr sz="1200" spc="355" dirty="0">
                          <a:latin typeface="Arial"/>
                          <a:cs typeface="Arial"/>
                        </a:rPr>
                        <a:t> </a:t>
                      </a:r>
                      <a:r>
                        <a:rPr sz="1200" dirty="0">
                          <a:latin typeface="Arial"/>
                          <a:cs typeface="Arial"/>
                        </a:rPr>
                        <a:t>se</a:t>
                      </a:r>
                      <a:r>
                        <a:rPr sz="1200" spc="345" dirty="0">
                          <a:latin typeface="Arial"/>
                          <a:cs typeface="Arial"/>
                        </a:rPr>
                        <a:t> </a:t>
                      </a:r>
                      <a:r>
                        <a:rPr sz="1200" dirty="0">
                          <a:latin typeface="Arial"/>
                          <a:cs typeface="Arial"/>
                        </a:rPr>
                        <a:t>jetant</a:t>
                      </a:r>
                      <a:r>
                        <a:rPr sz="1200" spc="345" dirty="0">
                          <a:latin typeface="Arial"/>
                          <a:cs typeface="Arial"/>
                        </a:rPr>
                        <a:t> </a:t>
                      </a:r>
                      <a:r>
                        <a:rPr sz="1200" spc="-10" dirty="0">
                          <a:latin typeface="Arial"/>
                          <a:cs typeface="Arial"/>
                        </a:rPr>
                        <a:t>elle-</a:t>
                      </a:r>
                      <a:r>
                        <a:rPr sz="1200" dirty="0">
                          <a:latin typeface="Arial"/>
                          <a:cs typeface="Arial"/>
                        </a:rPr>
                        <a:t>même</a:t>
                      </a:r>
                      <a:r>
                        <a:rPr sz="1200" spc="345" dirty="0">
                          <a:latin typeface="Arial"/>
                          <a:cs typeface="Arial"/>
                        </a:rPr>
                        <a:t> </a:t>
                      </a:r>
                      <a:r>
                        <a:rPr sz="1200" dirty="0">
                          <a:latin typeface="Arial"/>
                          <a:cs typeface="Arial"/>
                        </a:rPr>
                        <a:t>dans</a:t>
                      </a:r>
                      <a:r>
                        <a:rPr sz="1200" spc="345" dirty="0">
                          <a:latin typeface="Arial"/>
                          <a:cs typeface="Arial"/>
                        </a:rPr>
                        <a:t> </a:t>
                      </a:r>
                      <a:r>
                        <a:rPr sz="1200" dirty="0">
                          <a:latin typeface="Arial"/>
                          <a:cs typeface="Arial"/>
                        </a:rPr>
                        <a:t>la</a:t>
                      </a:r>
                      <a:r>
                        <a:rPr sz="1200" spc="345" dirty="0">
                          <a:latin typeface="Arial"/>
                          <a:cs typeface="Arial"/>
                        </a:rPr>
                        <a:t> </a:t>
                      </a:r>
                      <a:r>
                        <a:rPr sz="1200" spc="-10" dirty="0">
                          <a:latin typeface="Arial"/>
                          <a:cs typeface="Arial"/>
                        </a:rPr>
                        <a:t>rivière </a:t>
                      </a:r>
                      <a:r>
                        <a:rPr sz="1200" dirty="0">
                          <a:latin typeface="Arial"/>
                          <a:cs typeface="Arial"/>
                        </a:rPr>
                        <a:t>Thomonde.</a:t>
                      </a:r>
                      <a:r>
                        <a:rPr sz="1200" spc="-30" dirty="0">
                          <a:latin typeface="Arial"/>
                          <a:cs typeface="Arial"/>
                        </a:rPr>
                        <a:t> </a:t>
                      </a:r>
                      <a:r>
                        <a:rPr sz="1200" dirty="0">
                          <a:latin typeface="Arial"/>
                          <a:cs typeface="Arial"/>
                        </a:rPr>
                        <a:t>Propriétaire</a:t>
                      </a:r>
                      <a:r>
                        <a:rPr sz="1200" spc="-35" dirty="0">
                          <a:latin typeface="Arial"/>
                          <a:cs typeface="Arial"/>
                        </a:rPr>
                        <a:t> </a:t>
                      </a:r>
                      <a:r>
                        <a:rPr sz="1200" dirty="0">
                          <a:latin typeface="Arial"/>
                          <a:cs typeface="Arial"/>
                        </a:rPr>
                        <a:t>du</a:t>
                      </a:r>
                      <a:r>
                        <a:rPr sz="1200" spc="-25" dirty="0">
                          <a:latin typeface="Arial"/>
                          <a:cs typeface="Arial"/>
                        </a:rPr>
                        <a:t> </a:t>
                      </a:r>
                      <a:r>
                        <a:rPr sz="1200" dirty="0">
                          <a:latin typeface="Arial"/>
                          <a:cs typeface="Arial"/>
                        </a:rPr>
                        <a:t>terrain</a:t>
                      </a:r>
                      <a:r>
                        <a:rPr sz="1200" spc="-25" dirty="0">
                          <a:latin typeface="Arial"/>
                          <a:cs typeface="Arial"/>
                        </a:rPr>
                        <a:t> </a:t>
                      </a:r>
                      <a:r>
                        <a:rPr sz="1200" dirty="0">
                          <a:latin typeface="Arial"/>
                          <a:cs typeface="Arial"/>
                        </a:rPr>
                        <a:t>:</a:t>
                      </a:r>
                      <a:r>
                        <a:rPr sz="1200" spc="-30" dirty="0">
                          <a:latin typeface="Arial"/>
                          <a:cs typeface="Arial"/>
                        </a:rPr>
                        <a:t> </a:t>
                      </a:r>
                      <a:r>
                        <a:rPr sz="1200" dirty="0">
                          <a:latin typeface="Arial"/>
                          <a:cs typeface="Arial"/>
                        </a:rPr>
                        <a:t>Madame</a:t>
                      </a:r>
                      <a:r>
                        <a:rPr sz="1200" spc="-20" dirty="0">
                          <a:latin typeface="Arial"/>
                          <a:cs typeface="Arial"/>
                        </a:rPr>
                        <a:t> </a:t>
                      </a:r>
                      <a:r>
                        <a:rPr sz="1200" spc="-10" dirty="0">
                          <a:latin typeface="Arial"/>
                          <a:cs typeface="Arial"/>
                        </a:rPr>
                        <a:t>Emanié.</a:t>
                      </a:r>
                      <a:endParaRPr sz="12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099673">
                <a:tc>
                  <a:txBody>
                    <a:bodyPr/>
                    <a:lstStyle/>
                    <a:p>
                      <a:pPr marL="67945">
                        <a:lnSpc>
                          <a:spcPts val="125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a:latin typeface="Arial"/>
                        <a:cs typeface="Arial"/>
                      </a:endParaRPr>
                    </a:p>
                    <a:p>
                      <a:pPr marL="67945">
                        <a:lnSpc>
                          <a:spcPts val="1295"/>
                        </a:lnSpc>
                      </a:pPr>
                      <a:r>
                        <a:rPr sz="1200" b="1" spc="-10" dirty="0">
                          <a:latin typeface="Arial"/>
                          <a:cs typeface="Arial"/>
                        </a:rPr>
                        <a:t>l’implantation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50"/>
                        </a:lnSpc>
                      </a:pPr>
                      <a:r>
                        <a:rPr sz="1200" dirty="0">
                          <a:latin typeface="Arial"/>
                          <a:cs typeface="Arial"/>
                        </a:rPr>
                        <a:t>Ce</a:t>
                      </a:r>
                      <a:r>
                        <a:rPr sz="1200" spc="-20" dirty="0">
                          <a:latin typeface="Arial"/>
                          <a:cs typeface="Arial"/>
                        </a:rPr>
                        <a:t> </a:t>
                      </a:r>
                      <a:r>
                        <a:rPr sz="1200" dirty="0">
                          <a:latin typeface="Arial"/>
                          <a:cs typeface="Arial"/>
                        </a:rPr>
                        <a:t>qui</a:t>
                      </a:r>
                      <a:r>
                        <a:rPr sz="1200" spc="-15" dirty="0">
                          <a:latin typeface="Arial"/>
                          <a:cs typeface="Arial"/>
                        </a:rPr>
                        <a:t> </a:t>
                      </a:r>
                      <a:r>
                        <a:rPr sz="1200" dirty="0">
                          <a:latin typeface="Arial"/>
                          <a:cs typeface="Arial"/>
                        </a:rPr>
                        <a:t>a</a:t>
                      </a:r>
                      <a:r>
                        <a:rPr sz="1200" spc="-20" dirty="0">
                          <a:latin typeface="Arial"/>
                          <a:cs typeface="Arial"/>
                        </a:rPr>
                        <a:t> </a:t>
                      </a:r>
                      <a:r>
                        <a:rPr sz="1200" dirty="0">
                          <a:latin typeface="Arial"/>
                          <a:cs typeface="Arial"/>
                        </a:rPr>
                        <a:t>motivé</a:t>
                      </a:r>
                      <a:r>
                        <a:rPr sz="1200" spc="-2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choix</a:t>
                      </a:r>
                      <a:r>
                        <a:rPr sz="1200" spc="-2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ce</a:t>
                      </a:r>
                      <a:r>
                        <a:rPr sz="1200" spc="-15" dirty="0">
                          <a:latin typeface="Arial"/>
                          <a:cs typeface="Arial"/>
                        </a:rPr>
                        <a:t> </a:t>
                      </a:r>
                      <a:r>
                        <a:rPr sz="1200" dirty="0">
                          <a:latin typeface="Arial"/>
                          <a:cs typeface="Arial"/>
                        </a:rPr>
                        <a:t>site</a:t>
                      </a:r>
                      <a:r>
                        <a:rPr sz="1200" spc="-15" dirty="0">
                          <a:latin typeface="Arial"/>
                          <a:cs typeface="Arial"/>
                        </a:rPr>
                        <a:t> </a:t>
                      </a:r>
                      <a:r>
                        <a:rPr sz="1200" spc="-50" dirty="0">
                          <a:latin typeface="Arial"/>
                          <a:cs typeface="Arial"/>
                        </a:rPr>
                        <a:t>:</a:t>
                      </a:r>
                      <a:endParaRPr sz="1200" dirty="0">
                        <a:latin typeface="Arial"/>
                        <a:cs typeface="Arial"/>
                      </a:endParaRPr>
                    </a:p>
                    <a:p>
                      <a:pPr marL="68580" marR="62230" indent="88265">
                        <a:lnSpc>
                          <a:spcPts val="1260"/>
                        </a:lnSpc>
                        <a:spcBef>
                          <a:spcPts val="65"/>
                        </a:spcBef>
                        <a:buChar char="-"/>
                        <a:tabLst>
                          <a:tab pos="156845" algn="l"/>
                        </a:tabLst>
                      </a:pPr>
                      <a:r>
                        <a:rPr sz="1200" dirty="0">
                          <a:latin typeface="Arial"/>
                          <a:cs typeface="Arial"/>
                        </a:rPr>
                        <a:t>L’accès</a:t>
                      </a:r>
                      <a:r>
                        <a:rPr sz="1200" spc="-20" dirty="0">
                          <a:latin typeface="Arial"/>
                          <a:cs typeface="Arial"/>
                        </a:rPr>
                        <a:t> </a:t>
                      </a:r>
                      <a:r>
                        <a:rPr sz="1200" dirty="0">
                          <a:latin typeface="Arial"/>
                          <a:cs typeface="Arial"/>
                        </a:rPr>
                        <a:t>à</a:t>
                      </a:r>
                      <a:r>
                        <a:rPr sz="1200" spc="-5" dirty="0">
                          <a:latin typeface="Arial"/>
                          <a:cs typeface="Arial"/>
                        </a:rPr>
                        <a:t> </a:t>
                      </a:r>
                      <a:r>
                        <a:rPr sz="1200" dirty="0">
                          <a:latin typeface="Arial"/>
                          <a:cs typeface="Arial"/>
                        </a:rPr>
                        <a:t>l’eau</a:t>
                      </a:r>
                      <a:r>
                        <a:rPr sz="1200" spc="-10" dirty="0">
                          <a:latin typeface="Arial"/>
                          <a:cs typeface="Arial"/>
                        </a:rPr>
                        <a:t> </a:t>
                      </a:r>
                      <a:r>
                        <a:rPr sz="1200" dirty="0">
                          <a:latin typeface="Arial"/>
                          <a:cs typeface="Arial"/>
                        </a:rPr>
                        <a:t>pour</a:t>
                      </a:r>
                      <a:r>
                        <a:rPr sz="1200" spc="-15" dirty="0">
                          <a:latin typeface="Arial"/>
                          <a:cs typeface="Arial"/>
                        </a:rPr>
                        <a:t> </a:t>
                      </a:r>
                      <a:r>
                        <a:rPr sz="1200" dirty="0">
                          <a:latin typeface="Arial"/>
                          <a:cs typeface="Arial"/>
                        </a:rPr>
                        <a:t>l’abreuvement du</a:t>
                      </a:r>
                      <a:r>
                        <a:rPr sz="1200" spc="-20" dirty="0">
                          <a:latin typeface="Arial"/>
                          <a:cs typeface="Arial"/>
                        </a:rPr>
                        <a:t> </a:t>
                      </a:r>
                      <a:r>
                        <a:rPr sz="1200" dirty="0">
                          <a:latin typeface="Arial"/>
                          <a:cs typeface="Arial"/>
                        </a:rPr>
                        <a:t>bétail,</a:t>
                      </a:r>
                      <a:r>
                        <a:rPr sz="1200" spc="-15" dirty="0">
                          <a:latin typeface="Arial"/>
                          <a:cs typeface="Arial"/>
                        </a:rPr>
                        <a:t> </a:t>
                      </a:r>
                      <a:r>
                        <a:rPr sz="1200" dirty="0">
                          <a:latin typeface="Arial"/>
                          <a:cs typeface="Arial"/>
                        </a:rPr>
                        <a:t>facilitant la</a:t>
                      </a:r>
                      <a:r>
                        <a:rPr sz="1200" spc="-10" dirty="0">
                          <a:latin typeface="Arial"/>
                          <a:cs typeface="Arial"/>
                        </a:rPr>
                        <a:t> consommation </a:t>
                      </a:r>
                      <a:r>
                        <a:rPr sz="1200" dirty="0">
                          <a:latin typeface="Arial"/>
                          <a:cs typeface="Arial"/>
                        </a:rPr>
                        <a:t>d’herbe</a:t>
                      </a:r>
                      <a:r>
                        <a:rPr sz="1200" spc="-35" dirty="0">
                          <a:latin typeface="Arial"/>
                          <a:cs typeface="Arial"/>
                        </a:rPr>
                        <a:t> </a:t>
                      </a:r>
                      <a:r>
                        <a:rPr sz="1200" spc="-10" dirty="0">
                          <a:latin typeface="Arial"/>
                          <a:cs typeface="Arial"/>
                        </a:rPr>
                        <a:t>sèche</a:t>
                      </a:r>
                      <a:endParaRPr sz="1200" dirty="0">
                        <a:latin typeface="Arial"/>
                        <a:cs typeface="Arial"/>
                      </a:endParaRPr>
                    </a:p>
                    <a:p>
                      <a:pPr marL="154305" indent="-85725">
                        <a:lnSpc>
                          <a:spcPts val="1205"/>
                        </a:lnSpc>
                        <a:buChar char="-"/>
                        <a:tabLst>
                          <a:tab pos="154305" algn="l"/>
                        </a:tabLst>
                      </a:pPr>
                      <a:r>
                        <a:rPr sz="1200" dirty="0">
                          <a:latin typeface="Arial"/>
                          <a:cs typeface="Arial"/>
                        </a:rPr>
                        <a:t>La</a:t>
                      </a:r>
                      <a:r>
                        <a:rPr sz="1200" spc="-20" dirty="0">
                          <a:latin typeface="Arial"/>
                          <a:cs typeface="Arial"/>
                        </a:rPr>
                        <a:t> </a:t>
                      </a:r>
                      <a:r>
                        <a:rPr sz="1200" dirty="0">
                          <a:latin typeface="Arial"/>
                          <a:cs typeface="Arial"/>
                        </a:rPr>
                        <a:t>lutte</a:t>
                      </a:r>
                      <a:r>
                        <a:rPr sz="1200" spc="-20" dirty="0">
                          <a:latin typeface="Arial"/>
                          <a:cs typeface="Arial"/>
                        </a:rPr>
                        <a:t> </a:t>
                      </a:r>
                      <a:r>
                        <a:rPr sz="1200" dirty="0">
                          <a:latin typeface="Arial"/>
                          <a:cs typeface="Arial"/>
                        </a:rPr>
                        <a:t>contre</a:t>
                      </a:r>
                      <a:r>
                        <a:rPr sz="1200" spc="-20" dirty="0">
                          <a:latin typeface="Arial"/>
                          <a:cs typeface="Arial"/>
                        </a:rPr>
                        <a:t> </a:t>
                      </a:r>
                      <a:r>
                        <a:rPr sz="1200" dirty="0">
                          <a:latin typeface="Arial"/>
                          <a:cs typeface="Arial"/>
                        </a:rPr>
                        <a:t>les</a:t>
                      </a:r>
                      <a:r>
                        <a:rPr sz="1200" spc="-5" dirty="0">
                          <a:latin typeface="Arial"/>
                          <a:cs typeface="Arial"/>
                        </a:rPr>
                        <a:t> </a:t>
                      </a:r>
                      <a:r>
                        <a:rPr sz="1200" dirty="0">
                          <a:latin typeface="Arial"/>
                          <a:cs typeface="Arial"/>
                        </a:rPr>
                        <a:t>départs</a:t>
                      </a:r>
                      <a:r>
                        <a:rPr sz="1200" spc="-20" dirty="0">
                          <a:latin typeface="Arial"/>
                          <a:cs typeface="Arial"/>
                        </a:rPr>
                        <a:t> </a:t>
                      </a:r>
                      <a:r>
                        <a:rPr sz="1200" spc="-10" dirty="0">
                          <a:latin typeface="Arial"/>
                          <a:cs typeface="Arial"/>
                        </a:rPr>
                        <a:t>d’incendie </a:t>
                      </a:r>
                      <a:r>
                        <a:rPr sz="1200" dirty="0">
                          <a:latin typeface="Arial"/>
                          <a:cs typeface="Arial"/>
                        </a:rPr>
                        <a:t>très</a:t>
                      </a:r>
                      <a:r>
                        <a:rPr sz="1200" spc="-20" dirty="0">
                          <a:latin typeface="Arial"/>
                          <a:cs typeface="Arial"/>
                        </a:rPr>
                        <a:t> </a:t>
                      </a:r>
                      <a:r>
                        <a:rPr sz="1200" dirty="0">
                          <a:latin typeface="Arial"/>
                          <a:cs typeface="Arial"/>
                        </a:rPr>
                        <a:t>fréquents dans</a:t>
                      </a:r>
                      <a:r>
                        <a:rPr sz="1200" spc="-20" dirty="0">
                          <a:latin typeface="Arial"/>
                          <a:cs typeface="Arial"/>
                        </a:rPr>
                        <a:t> </a:t>
                      </a:r>
                      <a:r>
                        <a:rPr sz="1200" dirty="0">
                          <a:latin typeface="Arial"/>
                          <a:cs typeface="Arial"/>
                        </a:rPr>
                        <a:t>cette</a:t>
                      </a:r>
                      <a:r>
                        <a:rPr sz="1200" spc="-20" dirty="0">
                          <a:latin typeface="Arial"/>
                          <a:cs typeface="Arial"/>
                        </a:rPr>
                        <a:t> zone</a:t>
                      </a:r>
                      <a:endParaRPr sz="1200" dirty="0">
                        <a:latin typeface="Arial"/>
                        <a:cs typeface="Arial"/>
                      </a:endParaRPr>
                    </a:p>
                    <a:p>
                      <a:pPr marL="158750" indent="-90170">
                        <a:lnSpc>
                          <a:spcPts val="1265"/>
                        </a:lnSpc>
                        <a:buChar char="-"/>
                        <a:tabLst>
                          <a:tab pos="158750" algn="l"/>
                        </a:tabLst>
                      </a:pPr>
                      <a:r>
                        <a:rPr sz="1200" dirty="0">
                          <a:latin typeface="Arial"/>
                          <a:cs typeface="Arial"/>
                        </a:rPr>
                        <a:t>L’accès</a:t>
                      </a:r>
                      <a:r>
                        <a:rPr sz="1200" spc="15" dirty="0">
                          <a:latin typeface="Arial"/>
                          <a:cs typeface="Arial"/>
                        </a:rPr>
                        <a:t> </a:t>
                      </a:r>
                      <a:r>
                        <a:rPr sz="1200" dirty="0">
                          <a:latin typeface="Arial"/>
                          <a:cs typeface="Arial"/>
                        </a:rPr>
                        <a:t>à l’eau</a:t>
                      </a:r>
                      <a:r>
                        <a:rPr sz="1200" spc="15" dirty="0">
                          <a:latin typeface="Arial"/>
                          <a:cs typeface="Arial"/>
                        </a:rPr>
                        <a:t> </a:t>
                      </a:r>
                      <a:r>
                        <a:rPr sz="1200" dirty="0">
                          <a:latin typeface="Arial"/>
                          <a:cs typeface="Arial"/>
                        </a:rPr>
                        <a:t>pour</a:t>
                      </a:r>
                      <a:r>
                        <a:rPr sz="1200" spc="15" dirty="0">
                          <a:latin typeface="Arial"/>
                          <a:cs typeface="Arial"/>
                        </a:rPr>
                        <a:t> </a:t>
                      </a:r>
                      <a:r>
                        <a:rPr sz="1200" dirty="0">
                          <a:latin typeface="Arial"/>
                          <a:cs typeface="Arial"/>
                        </a:rPr>
                        <a:t>les</a:t>
                      </a:r>
                      <a:r>
                        <a:rPr sz="1200" spc="15" dirty="0">
                          <a:latin typeface="Arial"/>
                          <a:cs typeface="Arial"/>
                        </a:rPr>
                        <a:t> </a:t>
                      </a:r>
                      <a:r>
                        <a:rPr sz="1200" dirty="0">
                          <a:latin typeface="Arial"/>
                          <a:cs typeface="Arial"/>
                        </a:rPr>
                        <a:t>usages</a:t>
                      </a:r>
                      <a:r>
                        <a:rPr sz="1200" spc="20" dirty="0">
                          <a:latin typeface="Arial"/>
                          <a:cs typeface="Arial"/>
                        </a:rPr>
                        <a:t> </a:t>
                      </a:r>
                      <a:r>
                        <a:rPr sz="1200" dirty="0">
                          <a:latin typeface="Arial"/>
                          <a:cs typeface="Arial"/>
                        </a:rPr>
                        <a:t>domestiques</a:t>
                      </a:r>
                      <a:r>
                        <a:rPr sz="1200" spc="10" dirty="0">
                          <a:latin typeface="Arial"/>
                          <a:cs typeface="Arial"/>
                        </a:rPr>
                        <a:t> </a:t>
                      </a:r>
                      <a:r>
                        <a:rPr sz="1200" dirty="0">
                          <a:latin typeface="Arial"/>
                          <a:cs typeface="Arial"/>
                        </a:rPr>
                        <a:t>dans</a:t>
                      </a:r>
                      <a:r>
                        <a:rPr sz="1200" spc="15" dirty="0">
                          <a:latin typeface="Arial"/>
                          <a:cs typeface="Arial"/>
                        </a:rPr>
                        <a:t> </a:t>
                      </a:r>
                      <a:r>
                        <a:rPr sz="1200" dirty="0">
                          <a:latin typeface="Arial"/>
                          <a:cs typeface="Arial"/>
                        </a:rPr>
                        <a:t>une</a:t>
                      </a:r>
                      <a:r>
                        <a:rPr sz="1200" spc="15" dirty="0">
                          <a:latin typeface="Arial"/>
                          <a:cs typeface="Arial"/>
                        </a:rPr>
                        <a:t> </a:t>
                      </a:r>
                      <a:r>
                        <a:rPr sz="1200" dirty="0">
                          <a:latin typeface="Arial"/>
                          <a:cs typeface="Arial"/>
                        </a:rPr>
                        <a:t>zone qui</a:t>
                      </a:r>
                      <a:r>
                        <a:rPr sz="1200" spc="15" dirty="0">
                          <a:latin typeface="Arial"/>
                          <a:cs typeface="Arial"/>
                        </a:rPr>
                        <a:t> </a:t>
                      </a:r>
                      <a:r>
                        <a:rPr sz="1200" dirty="0" err="1">
                          <a:latin typeface="Arial"/>
                          <a:cs typeface="Arial"/>
                        </a:rPr>
                        <a:t>en</a:t>
                      </a:r>
                      <a:r>
                        <a:rPr sz="1200" spc="10" dirty="0">
                          <a:latin typeface="Arial"/>
                          <a:cs typeface="Arial"/>
                        </a:rPr>
                        <a:t> </a:t>
                      </a:r>
                      <a:r>
                        <a:rPr sz="1200" spc="-25" dirty="0" err="1">
                          <a:latin typeface="Arial"/>
                          <a:cs typeface="Arial"/>
                        </a:rPr>
                        <a:t>est</a:t>
                      </a:r>
                      <a:r>
                        <a:rPr lang="fr-FR" sz="1200" spc="-25" dirty="0">
                          <a:latin typeface="Arial"/>
                          <a:cs typeface="Arial"/>
                        </a:rPr>
                        <a:t> </a:t>
                      </a:r>
                      <a:r>
                        <a:rPr sz="1200" spc="-10" dirty="0" err="1">
                          <a:latin typeface="Arial"/>
                          <a:cs typeface="Arial"/>
                        </a:rPr>
                        <a:t>dépourvue</a:t>
                      </a:r>
                      <a:endParaRPr sz="1200" dirty="0">
                        <a:latin typeface="Arial"/>
                        <a:cs typeface="Arial"/>
                      </a:endParaRPr>
                    </a:p>
                    <a:p>
                      <a:pPr marL="154305" indent="-85725">
                        <a:lnSpc>
                          <a:spcPts val="1295"/>
                        </a:lnSpc>
                        <a:buChar char="-"/>
                        <a:tabLst>
                          <a:tab pos="154305" algn="l"/>
                        </a:tabLst>
                      </a:pPr>
                      <a:r>
                        <a:rPr sz="1200" dirty="0">
                          <a:latin typeface="Arial"/>
                          <a:cs typeface="Arial"/>
                        </a:rPr>
                        <a:t>La</a:t>
                      </a:r>
                      <a:r>
                        <a:rPr sz="1200" spc="-30" dirty="0">
                          <a:latin typeface="Arial"/>
                          <a:cs typeface="Arial"/>
                        </a:rPr>
                        <a:t> </a:t>
                      </a:r>
                      <a:r>
                        <a:rPr sz="1200" dirty="0">
                          <a:latin typeface="Arial"/>
                          <a:cs typeface="Arial"/>
                        </a:rPr>
                        <a:t>protection</a:t>
                      </a:r>
                      <a:r>
                        <a:rPr sz="1200" spc="-3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la</a:t>
                      </a:r>
                      <a:r>
                        <a:rPr sz="1200" spc="-30" dirty="0">
                          <a:latin typeface="Arial"/>
                          <a:cs typeface="Arial"/>
                        </a:rPr>
                        <a:t> </a:t>
                      </a:r>
                      <a:r>
                        <a:rPr sz="1200" dirty="0">
                          <a:latin typeface="Arial"/>
                          <a:cs typeface="Arial"/>
                        </a:rPr>
                        <a:t>route</a:t>
                      </a:r>
                      <a:r>
                        <a:rPr sz="1200" spc="-20" dirty="0">
                          <a:latin typeface="Arial"/>
                          <a:cs typeface="Arial"/>
                        </a:rPr>
                        <a:t> </a:t>
                      </a:r>
                      <a:r>
                        <a:rPr sz="1200" dirty="0">
                          <a:latin typeface="Arial"/>
                          <a:cs typeface="Arial"/>
                        </a:rPr>
                        <a:t>nationale</a:t>
                      </a:r>
                      <a:r>
                        <a:rPr sz="1200" spc="-25" dirty="0">
                          <a:latin typeface="Arial"/>
                          <a:cs typeface="Arial"/>
                        </a:rPr>
                        <a:t> </a:t>
                      </a:r>
                      <a:r>
                        <a:rPr sz="1200" dirty="0">
                          <a:latin typeface="Arial"/>
                          <a:cs typeface="Arial"/>
                        </a:rPr>
                        <a:t>N°3</a:t>
                      </a:r>
                      <a:r>
                        <a:rPr sz="1200" spc="-25" dirty="0">
                          <a:latin typeface="Arial"/>
                          <a:cs typeface="Arial"/>
                        </a:rPr>
                        <a:t> </a:t>
                      </a:r>
                      <a:r>
                        <a:rPr sz="1200" dirty="0">
                          <a:latin typeface="Arial"/>
                          <a:cs typeface="Arial"/>
                        </a:rPr>
                        <a:t>située</a:t>
                      </a:r>
                      <a:r>
                        <a:rPr sz="1200" spc="-30" dirty="0">
                          <a:latin typeface="Arial"/>
                          <a:cs typeface="Arial"/>
                        </a:rPr>
                        <a:t> </a:t>
                      </a:r>
                      <a:r>
                        <a:rPr sz="1200" dirty="0">
                          <a:latin typeface="Arial"/>
                          <a:cs typeface="Arial"/>
                        </a:rPr>
                        <a:t>en</a:t>
                      </a:r>
                      <a:r>
                        <a:rPr sz="1200" spc="-20" dirty="0">
                          <a:latin typeface="Arial"/>
                          <a:cs typeface="Arial"/>
                        </a:rPr>
                        <a:t> </a:t>
                      </a:r>
                      <a:r>
                        <a:rPr sz="1200" spc="-10" dirty="0">
                          <a:latin typeface="Arial"/>
                          <a:cs typeface="Arial"/>
                        </a:rPr>
                        <a:t>aval.</a:t>
                      </a:r>
                      <a:endParaRPr sz="1200" dirty="0">
                        <a:latin typeface="Arial"/>
                        <a:cs typeface="Arial"/>
                      </a:endParaRPr>
                    </a:p>
                    <a:p>
                      <a:pPr marL="68580" marR="61594">
                        <a:lnSpc>
                          <a:spcPts val="1270"/>
                        </a:lnSpc>
                        <a:spcBef>
                          <a:spcPts val="1185"/>
                        </a:spcBef>
                      </a:pPr>
                      <a:r>
                        <a:rPr sz="1200" dirty="0">
                          <a:latin typeface="Arial"/>
                          <a:cs typeface="Arial"/>
                        </a:rPr>
                        <a:t>De</a:t>
                      </a:r>
                      <a:r>
                        <a:rPr sz="1200" spc="85" dirty="0">
                          <a:latin typeface="Arial"/>
                          <a:cs typeface="Arial"/>
                        </a:rPr>
                        <a:t> </a:t>
                      </a:r>
                      <a:r>
                        <a:rPr sz="1200" dirty="0">
                          <a:latin typeface="Arial"/>
                          <a:cs typeface="Arial"/>
                        </a:rPr>
                        <a:t>plus,</a:t>
                      </a:r>
                      <a:r>
                        <a:rPr sz="1200" spc="90" dirty="0">
                          <a:latin typeface="Arial"/>
                          <a:cs typeface="Arial"/>
                        </a:rPr>
                        <a:t> </a:t>
                      </a:r>
                      <a:r>
                        <a:rPr sz="1200" dirty="0">
                          <a:latin typeface="Arial"/>
                          <a:cs typeface="Arial"/>
                        </a:rPr>
                        <a:t>à</a:t>
                      </a:r>
                      <a:r>
                        <a:rPr sz="1200" spc="70" dirty="0">
                          <a:latin typeface="Arial"/>
                          <a:cs typeface="Arial"/>
                        </a:rPr>
                        <a:t> </a:t>
                      </a:r>
                      <a:r>
                        <a:rPr sz="1200" dirty="0">
                          <a:latin typeface="Arial"/>
                          <a:cs typeface="Arial"/>
                        </a:rPr>
                        <a:t>cet</a:t>
                      </a:r>
                      <a:r>
                        <a:rPr sz="1200" spc="90" dirty="0">
                          <a:latin typeface="Arial"/>
                          <a:cs typeface="Arial"/>
                        </a:rPr>
                        <a:t> </a:t>
                      </a:r>
                      <a:r>
                        <a:rPr sz="1200" dirty="0">
                          <a:latin typeface="Arial"/>
                          <a:cs typeface="Arial"/>
                        </a:rPr>
                        <a:t>endroit,</a:t>
                      </a:r>
                      <a:r>
                        <a:rPr sz="1200" spc="80" dirty="0">
                          <a:latin typeface="Arial"/>
                          <a:cs typeface="Arial"/>
                        </a:rPr>
                        <a:t> </a:t>
                      </a:r>
                      <a:r>
                        <a:rPr sz="1200" dirty="0">
                          <a:latin typeface="Arial"/>
                          <a:cs typeface="Arial"/>
                        </a:rPr>
                        <a:t>il</a:t>
                      </a:r>
                      <a:r>
                        <a:rPr sz="1200" spc="80" dirty="0">
                          <a:latin typeface="Arial"/>
                          <a:cs typeface="Arial"/>
                        </a:rPr>
                        <a:t> </a:t>
                      </a:r>
                      <a:r>
                        <a:rPr sz="1200" dirty="0">
                          <a:latin typeface="Arial"/>
                          <a:cs typeface="Arial"/>
                        </a:rPr>
                        <a:t>était</a:t>
                      </a:r>
                      <a:r>
                        <a:rPr sz="1200" spc="85" dirty="0">
                          <a:latin typeface="Arial"/>
                          <a:cs typeface="Arial"/>
                        </a:rPr>
                        <a:t> </a:t>
                      </a:r>
                      <a:r>
                        <a:rPr sz="1200" dirty="0">
                          <a:latin typeface="Arial"/>
                          <a:cs typeface="Arial"/>
                        </a:rPr>
                        <a:t>possible</a:t>
                      </a:r>
                      <a:r>
                        <a:rPr sz="1200" spc="85"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construire</a:t>
                      </a:r>
                      <a:r>
                        <a:rPr sz="1200" spc="85" dirty="0">
                          <a:latin typeface="Arial"/>
                          <a:cs typeface="Arial"/>
                        </a:rPr>
                        <a:t> </a:t>
                      </a:r>
                      <a:r>
                        <a:rPr sz="1200" dirty="0">
                          <a:latin typeface="Arial"/>
                          <a:cs typeface="Arial"/>
                        </a:rPr>
                        <a:t>un</a:t>
                      </a:r>
                      <a:r>
                        <a:rPr sz="1200" spc="80" dirty="0">
                          <a:latin typeface="Arial"/>
                          <a:cs typeface="Arial"/>
                        </a:rPr>
                        <a:t> </a:t>
                      </a:r>
                      <a:r>
                        <a:rPr sz="1200" dirty="0">
                          <a:latin typeface="Arial"/>
                          <a:cs typeface="Arial"/>
                        </a:rPr>
                        <a:t>ouvrage,</a:t>
                      </a:r>
                      <a:r>
                        <a:rPr sz="1200" spc="80" dirty="0">
                          <a:latin typeface="Arial"/>
                          <a:cs typeface="Arial"/>
                        </a:rPr>
                        <a:t> </a:t>
                      </a:r>
                      <a:r>
                        <a:rPr sz="1200" spc="-20" dirty="0">
                          <a:latin typeface="Arial"/>
                          <a:cs typeface="Arial"/>
                        </a:rPr>
                        <a:t>même </a:t>
                      </a:r>
                      <a:r>
                        <a:rPr sz="1200" dirty="0">
                          <a:latin typeface="Arial"/>
                          <a:cs typeface="Arial"/>
                        </a:rPr>
                        <a:t>en</a:t>
                      </a:r>
                      <a:r>
                        <a:rPr sz="1200" spc="-15" dirty="0">
                          <a:latin typeface="Arial"/>
                          <a:cs typeface="Arial"/>
                        </a:rPr>
                        <a:t> </a:t>
                      </a:r>
                      <a:r>
                        <a:rPr sz="1200" dirty="0">
                          <a:latin typeface="Arial"/>
                          <a:cs typeface="Arial"/>
                        </a:rPr>
                        <a:t>saison</a:t>
                      </a:r>
                      <a:r>
                        <a:rPr sz="1200" spc="-15" dirty="0">
                          <a:latin typeface="Arial"/>
                          <a:cs typeface="Arial"/>
                        </a:rPr>
                        <a:t> </a:t>
                      </a:r>
                      <a:r>
                        <a:rPr sz="1200" dirty="0">
                          <a:latin typeface="Arial"/>
                          <a:cs typeface="Arial"/>
                        </a:rPr>
                        <a:t>des</a:t>
                      </a:r>
                      <a:r>
                        <a:rPr sz="1200" spc="265" dirty="0">
                          <a:latin typeface="Arial"/>
                          <a:cs typeface="Arial"/>
                        </a:rPr>
                        <a:t> </a:t>
                      </a:r>
                      <a:r>
                        <a:rPr sz="1200" spc="-10" dirty="0">
                          <a:latin typeface="Arial"/>
                          <a:cs typeface="Arial"/>
                        </a:rPr>
                        <a:t>pluies</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435733">
                <a:tc>
                  <a:txBody>
                    <a:bodyPr/>
                    <a:lstStyle/>
                    <a:p>
                      <a:pPr marL="67945">
                        <a:lnSpc>
                          <a:spcPts val="1255"/>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5"/>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8419" algn="just">
                        <a:lnSpc>
                          <a:spcPct val="96000"/>
                        </a:lnSpc>
                      </a:pPr>
                      <a:r>
                        <a:rPr sz="1200" dirty="0">
                          <a:latin typeface="Arial"/>
                          <a:cs typeface="Arial"/>
                        </a:rPr>
                        <a:t>Il</a:t>
                      </a:r>
                      <a:r>
                        <a:rPr sz="1200" spc="235" dirty="0">
                          <a:latin typeface="Arial"/>
                          <a:cs typeface="Arial"/>
                        </a:rPr>
                        <a:t> </a:t>
                      </a:r>
                      <a:r>
                        <a:rPr sz="1200" dirty="0">
                          <a:latin typeface="Arial"/>
                          <a:cs typeface="Arial"/>
                        </a:rPr>
                        <a:t>a</a:t>
                      </a:r>
                      <a:r>
                        <a:rPr sz="1200" spc="225" dirty="0">
                          <a:latin typeface="Arial"/>
                          <a:cs typeface="Arial"/>
                        </a:rPr>
                        <a:t> </a:t>
                      </a:r>
                      <a:r>
                        <a:rPr sz="1200" dirty="0">
                          <a:latin typeface="Arial"/>
                          <a:cs typeface="Arial"/>
                        </a:rPr>
                        <a:t>été</a:t>
                      </a:r>
                      <a:r>
                        <a:rPr sz="1200" spc="229" dirty="0">
                          <a:latin typeface="Arial"/>
                          <a:cs typeface="Arial"/>
                        </a:rPr>
                        <a:t> </a:t>
                      </a:r>
                      <a:r>
                        <a:rPr sz="1200" dirty="0">
                          <a:latin typeface="Arial"/>
                          <a:cs typeface="Arial"/>
                        </a:rPr>
                        <a:t>choisi</a:t>
                      </a:r>
                      <a:r>
                        <a:rPr sz="1200" spc="225" dirty="0">
                          <a:latin typeface="Arial"/>
                          <a:cs typeface="Arial"/>
                        </a:rPr>
                        <a:t> </a:t>
                      </a:r>
                      <a:r>
                        <a:rPr sz="1200" dirty="0">
                          <a:latin typeface="Arial"/>
                          <a:cs typeface="Arial"/>
                        </a:rPr>
                        <a:t>de</a:t>
                      </a:r>
                      <a:r>
                        <a:rPr sz="1200" spc="225" dirty="0">
                          <a:latin typeface="Arial"/>
                          <a:cs typeface="Arial"/>
                        </a:rPr>
                        <a:t> </a:t>
                      </a:r>
                      <a:r>
                        <a:rPr sz="1200" dirty="0">
                          <a:latin typeface="Arial"/>
                          <a:cs typeface="Arial"/>
                        </a:rPr>
                        <a:t>construire</a:t>
                      </a:r>
                      <a:r>
                        <a:rPr sz="1200" spc="240" dirty="0">
                          <a:latin typeface="Arial"/>
                          <a:cs typeface="Arial"/>
                        </a:rPr>
                        <a:t> </a:t>
                      </a:r>
                      <a:r>
                        <a:rPr sz="1200" dirty="0">
                          <a:latin typeface="Arial"/>
                          <a:cs typeface="Arial"/>
                        </a:rPr>
                        <a:t>un</a:t>
                      </a:r>
                      <a:r>
                        <a:rPr sz="1200" spc="225" dirty="0">
                          <a:latin typeface="Arial"/>
                          <a:cs typeface="Arial"/>
                        </a:rPr>
                        <a:t> </a:t>
                      </a:r>
                      <a:r>
                        <a:rPr sz="1200" spc="-10" dirty="0">
                          <a:latin typeface="Arial"/>
                          <a:cs typeface="Arial"/>
                        </a:rPr>
                        <a:t>seuil-</a:t>
                      </a:r>
                      <a:r>
                        <a:rPr sz="1200" dirty="0">
                          <a:latin typeface="Arial"/>
                          <a:cs typeface="Arial"/>
                        </a:rPr>
                        <a:t>bassin</a:t>
                      </a:r>
                      <a:r>
                        <a:rPr sz="1200" spc="240" dirty="0">
                          <a:latin typeface="Arial"/>
                          <a:cs typeface="Arial"/>
                        </a:rPr>
                        <a:t> </a:t>
                      </a:r>
                      <a:r>
                        <a:rPr sz="1200" dirty="0">
                          <a:latin typeface="Arial"/>
                          <a:cs typeface="Arial"/>
                        </a:rPr>
                        <a:t>pour</a:t>
                      </a:r>
                      <a:r>
                        <a:rPr sz="1200" spc="245" dirty="0">
                          <a:latin typeface="Arial"/>
                          <a:cs typeface="Arial"/>
                        </a:rPr>
                        <a:t> </a:t>
                      </a:r>
                      <a:r>
                        <a:rPr sz="1200" dirty="0">
                          <a:latin typeface="Arial"/>
                          <a:cs typeface="Arial"/>
                        </a:rPr>
                        <a:t>infiltrer</a:t>
                      </a:r>
                      <a:r>
                        <a:rPr sz="1200" spc="235" dirty="0">
                          <a:latin typeface="Arial"/>
                          <a:cs typeface="Arial"/>
                        </a:rPr>
                        <a:t> </a:t>
                      </a:r>
                      <a:r>
                        <a:rPr sz="1200" dirty="0">
                          <a:latin typeface="Arial"/>
                          <a:cs typeface="Arial"/>
                        </a:rPr>
                        <a:t>de</a:t>
                      </a:r>
                      <a:r>
                        <a:rPr sz="1200" spc="225" dirty="0">
                          <a:latin typeface="Arial"/>
                          <a:cs typeface="Arial"/>
                        </a:rPr>
                        <a:t> </a:t>
                      </a:r>
                      <a:r>
                        <a:rPr sz="1200" dirty="0">
                          <a:latin typeface="Arial"/>
                          <a:cs typeface="Arial"/>
                        </a:rPr>
                        <a:t>l’eau</a:t>
                      </a:r>
                      <a:r>
                        <a:rPr sz="1200" spc="240" dirty="0">
                          <a:latin typeface="Arial"/>
                          <a:cs typeface="Arial"/>
                        </a:rPr>
                        <a:t> </a:t>
                      </a:r>
                      <a:r>
                        <a:rPr sz="1200" spc="-25" dirty="0">
                          <a:latin typeface="Arial"/>
                          <a:cs typeface="Arial"/>
                        </a:rPr>
                        <a:t>en </a:t>
                      </a:r>
                      <a:r>
                        <a:rPr sz="1200" dirty="0">
                          <a:latin typeface="Arial"/>
                          <a:cs typeface="Arial"/>
                        </a:rPr>
                        <a:t>amont</a:t>
                      </a:r>
                      <a:r>
                        <a:rPr sz="1200" spc="60" dirty="0">
                          <a:latin typeface="Arial"/>
                          <a:cs typeface="Arial"/>
                        </a:rPr>
                        <a:t> </a:t>
                      </a:r>
                      <a:r>
                        <a:rPr sz="1200" dirty="0">
                          <a:latin typeface="Arial"/>
                          <a:cs typeface="Arial"/>
                        </a:rPr>
                        <a:t>du</a:t>
                      </a:r>
                      <a:r>
                        <a:rPr sz="1200" spc="40" dirty="0">
                          <a:latin typeface="Arial"/>
                          <a:cs typeface="Arial"/>
                        </a:rPr>
                        <a:t> </a:t>
                      </a:r>
                      <a:r>
                        <a:rPr sz="1200" dirty="0">
                          <a:latin typeface="Arial"/>
                          <a:cs typeface="Arial"/>
                        </a:rPr>
                        <a:t>seuil</a:t>
                      </a:r>
                      <a:r>
                        <a:rPr sz="1200" spc="50" dirty="0">
                          <a:latin typeface="Arial"/>
                          <a:cs typeface="Arial"/>
                        </a:rPr>
                        <a:t> </a:t>
                      </a:r>
                      <a:r>
                        <a:rPr sz="1200" dirty="0">
                          <a:latin typeface="Arial"/>
                          <a:cs typeface="Arial"/>
                        </a:rPr>
                        <a:t>et</a:t>
                      </a:r>
                      <a:r>
                        <a:rPr sz="1200" spc="60" dirty="0">
                          <a:latin typeface="Arial"/>
                          <a:cs typeface="Arial"/>
                        </a:rPr>
                        <a:t> </a:t>
                      </a:r>
                      <a:r>
                        <a:rPr sz="1200" dirty="0">
                          <a:latin typeface="Arial"/>
                          <a:cs typeface="Arial"/>
                        </a:rPr>
                        <a:t>stocker</a:t>
                      </a:r>
                      <a:r>
                        <a:rPr sz="1200" spc="65" dirty="0">
                          <a:latin typeface="Arial"/>
                          <a:cs typeface="Arial"/>
                        </a:rPr>
                        <a:t> </a:t>
                      </a:r>
                      <a:r>
                        <a:rPr sz="1200" dirty="0">
                          <a:latin typeface="Arial"/>
                          <a:cs typeface="Arial"/>
                        </a:rPr>
                        <a:t>une</a:t>
                      </a:r>
                      <a:r>
                        <a:rPr sz="1200" spc="55" dirty="0">
                          <a:latin typeface="Arial"/>
                          <a:cs typeface="Arial"/>
                        </a:rPr>
                        <a:t> </a:t>
                      </a:r>
                      <a:r>
                        <a:rPr sz="1200" dirty="0">
                          <a:latin typeface="Arial"/>
                          <a:cs typeface="Arial"/>
                        </a:rPr>
                        <a:t>réserve</a:t>
                      </a:r>
                      <a:r>
                        <a:rPr sz="1200" spc="65" dirty="0">
                          <a:latin typeface="Arial"/>
                          <a:cs typeface="Arial"/>
                        </a:rPr>
                        <a:t> </a:t>
                      </a:r>
                      <a:r>
                        <a:rPr sz="1200" dirty="0">
                          <a:latin typeface="Arial"/>
                          <a:cs typeface="Arial"/>
                        </a:rPr>
                        <a:t>dans</a:t>
                      </a:r>
                      <a:r>
                        <a:rPr sz="1200" spc="55" dirty="0">
                          <a:latin typeface="Arial"/>
                          <a:cs typeface="Arial"/>
                        </a:rPr>
                        <a:t> </a:t>
                      </a:r>
                      <a:r>
                        <a:rPr sz="1200" dirty="0">
                          <a:latin typeface="Arial"/>
                          <a:cs typeface="Arial"/>
                        </a:rPr>
                        <a:t>le</a:t>
                      </a:r>
                      <a:r>
                        <a:rPr sz="1200" spc="55" dirty="0">
                          <a:latin typeface="Arial"/>
                          <a:cs typeface="Arial"/>
                        </a:rPr>
                        <a:t> </a:t>
                      </a:r>
                      <a:r>
                        <a:rPr sz="1200" dirty="0">
                          <a:latin typeface="Arial"/>
                          <a:cs typeface="Arial"/>
                        </a:rPr>
                        <a:t>bassin</a:t>
                      </a:r>
                      <a:r>
                        <a:rPr sz="1200" spc="55" dirty="0">
                          <a:latin typeface="Arial"/>
                          <a:cs typeface="Arial"/>
                        </a:rPr>
                        <a:t> </a:t>
                      </a:r>
                      <a:r>
                        <a:rPr sz="1200" dirty="0">
                          <a:latin typeface="Arial"/>
                          <a:cs typeface="Arial"/>
                        </a:rPr>
                        <a:t>car</a:t>
                      </a:r>
                      <a:r>
                        <a:rPr sz="1200" spc="60" dirty="0">
                          <a:latin typeface="Arial"/>
                          <a:cs typeface="Arial"/>
                        </a:rPr>
                        <a:t> </a:t>
                      </a:r>
                      <a:r>
                        <a:rPr sz="1200" dirty="0">
                          <a:latin typeface="Arial"/>
                          <a:cs typeface="Arial"/>
                        </a:rPr>
                        <a:t>cette</a:t>
                      </a:r>
                      <a:r>
                        <a:rPr sz="1200" spc="40" dirty="0">
                          <a:latin typeface="Arial"/>
                          <a:cs typeface="Arial"/>
                        </a:rPr>
                        <a:t> </a:t>
                      </a:r>
                      <a:r>
                        <a:rPr sz="1200" dirty="0">
                          <a:latin typeface="Arial"/>
                          <a:cs typeface="Arial"/>
                        </a:rPr>
                        <a:t>zone</a:t>
                      </a:r>
                      <a:r>
                        <a:rPr sz="1200" spc="55" dirty="0">
                          <a:latin typeface="Arial"/>
                          <a:cs typeface="Arial"/>
                        </a:rPr>
                        <a:t> </a:t>
                      </a:r>
                      <a:r>
                        <a:rPr sz="1200" spc="-25" dirty="0">
                          <a:latin typeface="Arial"/>
                          <a:cs typeface="Arial"/>
                        </a:rPr>
                        <a:t>est </a:t>
                      </a:r>
                      <a:r>
                        <a:rPr sz="1200" dirty="0">
                          <a:latin typeface="Arial"/>
                          <a:cs typeface="Arial"/>
                        </a:rPr>
                        <a:t>particulièrement</a:t>
                      </a:r>
                      <a:r>
                        <a:rPr sz="1200" spc="-15" dirty="0">
                          <a:latin typeface="Arial"/>
                          <a:cs typeface="Arial"/>
                        </a:rPr>
                        <a:t> </a:t>
                      </a:r>
                      <a:r>
                        <a:rPr sz="1200" spc="-10" dirty="0">
                          <a:latin typeface="Arial"/>
                          <a:cs typeface="Arial"/>
                        </a:rPr>
                        <a:t>déficitaire</a:t>
                      </a:r>
                      <a:r>
                        <a:rPr sz="1200" spc="-15" dirty="0">
                          <a:latin typeface="Arial"/>
                          <a:cs typeface="Arial"/>
                        </a:rPr>
                        <a:t> </a:t>
                      </a:r>
                      <a:r>
                        <a:rPr sz="1200" dirty="0">
                          <a:latin typeface="Arial"/>
                          <a:cs typeface="Arial"/>
                        </a:rPr>
                        <a:t>en</a:t>
                      </a:r>
                      <a:r>
                        <a:rPr sz="1200" spc="-20" dirty="0">
                          <a:latin typeface="Arial"/>
                          <a:cs typeface="Arial"/>
                        </a:rPr>
                        <a:t> eau.</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086839">
                <a:tc>
                  <a:txBody>
                    <a:bodyPr/>
                    <a:lstStyle/>
                    <a:p>
                      <a:pPr marL="67945" marR="60325">
                        <a:lnSpc>
                          <a:spcPts val="1260"/>
                        </a:lnSpc>
                        <a:spcBef>
                          <a:spcPts val="45"/>
                        </a:spcBef>
                      </a:pPr>
                      <a:r>
                        <a:rPr sz="1200" b="1" spc="-10" dirty="0">
                          <a:latin typeface="Arial"/>
                          <a:cs typeface="Arial"/>
                        </a:rPr>
                        <a:t>Caractéristiques techniques</a:t>
                      </a:r>
                      <a:endParaRPr sz="12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En</a:t>
                      </a:r>
                      <a:r>
                        <a:rPr sz="1200" spc="-25" dirty="0">
                          <a:latin typeface="Arial"/>
                          <a:cs typeface="Arial"/>
                        </a:rPr>
                        <a:t> </a:t>
                      </a:r>
                      <a:r>
                        <a:rPr sz="1200" dirty="0">
                          <a:latin typeface="Arial"/>
                          <a:cs typeface="Arial"/>
                        </a:rPr>
                        <a:t>résumé,</a:t>
                      </a:r>
                      <a:r>
                        <a:rPr sz="1200" spc="-25" dirty="0">
                          <a:latin typeface="Arial"/>
                          <a:cs typeface="Arial"/>
                        </a:rPr>
                        <a:t> </a:t>
                      </a:r>
                      <a:r>
                        <a:rPr sz="1200" dirty="0">
                          <a:latin typeface="Arial"/>
                          <a:cs typeface="Arial"/>
                        </a:rPr>
                        <a:t>SB6</a:t>
                      </a:r>
                      <a:r>
                        <a:rPr sz="1200" spc="-25" dirty="0">
                          <a:latin typeface="Arial"/>
                          <a:cs typeface="Arial"/>
                        </a:rPr>
                        <a:t> </a:t>
                      </a:r>
                      <a:r>
                        <a:rPr sz="1200" dirty="0">
                          <a:latin typeface="Arial"/>
                          <a:cs typeface="Arial"/>
                        </a:rPr>
                        <a:t>comporte</a:t>
                      </a:r>
                      <a:r>
                        <a:rPr sz="1200" spc="-25" dirty="0">
                          <a:latin typeface="Arial"/>
                          <a:cs typeface="Arial"/>
                        </a:rPr>
                        <a:t> </a:t>
                      </a:r>
                      <a:r>
                        <a:rPr sz="1200" spc="-50" dirty="0">
                          <a:latin typeface="Arial"/>
                          <a:cs typeface="Arial"/>
                        </a:rPr>
                        <a:t>:</a:t>
                      </a:r>
                      <a:endParaRPr sz="1200" dirty="0">
                        <a:latin typeface="Arial"/>
                        <a:cs typeface="Arial"/>
                      </a:endParaRPr>
                    </a:p>
                    <a:p>
                      <a:pPr marL="154305" indent="-85725">
                        <a:lnSpc>
                          <a:spcPct val="100000"/>
                        </a:lnSpc>
                        <a:spcBef>
                          <a:spcPts val="1210"/>
                        </a:spcBef>
                        <a:buChar char="-"/>
                        <a:tabLst>
                          <a:tab pos="154305" algn="l"/>
                        </a:tabLst>
                      </a:pPr>
                      <a:r>
                        <a:rPr sz="1200" b="1" dirty="0">
                          <a:latin typeface="Arial"/>
                          <a:cs typeface="Arial"/>
                        </a:rPr>
                        <a:t>Un</a:t>
                      </a:r>
                      <a:r>
                        <a:rPr sz="1200" b="1" spc="-25" dirty="0">
                          <a:latin typeface="Arial"/>
                          <a:cs typeface="Arial"/>
                        </a:rPr>
                        <a:t> </a:t>
                      </a:r>
                      <a:r>
                        <a:rPr sz="1200" b="1" dirty="0" err="1">
                          <a:latin typeface="Arial"/>
                          <a:cs typeface="Arial"/>
                        </a:rPr>
                        <a:t>seuil</a:t>
                      </a:r>
                      <a:r>
                        <a:rPr sz="1200" b="1" spc="-25" dirty="0">
                          <a:latin typeface="Arial"/>
                          <a:cs typeface="Arial"/>
                        </a:rPr>
                        <a:t> </a:t>
                      </a:r>
                      <a:r>
                        <a:rPr sz="1200" b="1" dirty="0" err="1">
                          <a:latin typeface="Arial"/>
                          <a:cs typeface="Arial"/>
                        </a:rPr>
                        <a:t>maçonné</a:t>
                      </a:r>
                      <a:endParaRPr sz="1200" dirty="0">
                        <a:latin typeface="Arial"/>
                        <a:cs typeface="Arial"/>
                      </a:endParaRPr>
                    </a:p>
                    <a:p>
                      <a:pPr marL="525780" marR="60325" lvl="1" indent="-228600">
                        <a:lnSpc>
                          <a:spcPts val="1260"/>
                        </a:lnSpc>
                        <a:spcBef>
                          <a:spcPts val="114"/>
                        </a:spcBef>
                        <a:buFont typeface="Symbol"/>
                        <a:buChar char=""/>
                        <a:tabLst>
                          <a:tab pos="525780" algn="l"/>
                        </a:tabLst>
                      </a:pPr>
                      <a:r>
                        <a:rPr sz="1200" dirty="0">
                          <a:latin typeface="Arial"/>
                          <a:cs typeface="Arial"/>
                        </a:rPr>
                        <a:t>Longueur</a:t>
                      </a:r>
                      <a:r>
                        <a:rPr sz="1200" spc="45" dirty="0">
                          <a:latin typeface="Arial"/>
                          <a:cs typeface="Arial"/>
                        </a:rPr>
                        <a:t> </a:t>
                      </a:r>
                      <a:r>
                        <a:rPr sz="1200" dirty="0">
                          <a:latin typeface="Arial"/>
                          <a:cs typeface="Arial"/>
                        </a:rPr>
                        <a:t>totale</a:t>
                      </a:r>
                      <a:r>
                        <a:rPr sz="1200" spc="40" dirty="0">
                          <a:latin typeface="Arial"/>
                          <a:cs typeface="Arial"/>
                        </a:rPr>
                        <a:t> </a:t>
                      </a:r>
                      <a:r>
                        <a:rPr sz="1200" dirty="0">
                          <a:latin typeface="Arial"/>
                          <a:cs typeface="Arial"/>
                        </a:rPr>
                        <a:t>L1</a:t>
                      </a:r>
                      <a:r>
                        <a:rPr sz="1200" spc="30" dirty="0">
                          <a:latin typeface="Arial"/>
                          <a:cs typeface="Arial"/>
                        </a:rPr>
                        <a:t> </a:t>
                      </a:r>
                      <a:r>
                        <a:rPr sz="1200" dirty="0">
                          <a:latin typeface="Arial"/>
                          <a:cs typeface="Arial"/>
                        </a:rPr>
                        <a:t>=</a:t>
                      </a:r>
                      <a:r>
                        <a:rPr sz="1200" spc="50" dirty="0">
                          <a:latin typeface="Arial"/>
                          <a:cs typeface="Arial"/>
                        </a:rPr>
                        <a:t> </a:t>
                      </a:r>
                      <a:r>
                        <a:rPr sz="1200" dirty="0">
                          <a:latin typeface="Arial"/>
                          <a:cs typeface="Arial"/>
                        </a:rPr>
                        <a:t>17,50m,</a:t>
                      </a:r>
                      <a:r>
                        <a:rPr sz="1200" spc="35" dirty="0">
                          <a:latin typeface="Arial"/>
                          <a:cs typeface="Arial"/>
                        </a:rPr>
                        <a:t> </a:t>
                      </a:r>
                      <a:r>
                        <a:rPr sz="1200" dirty="0">
                          <a:latin typeface="Arial"/>
                          <a:cs typeface="Arial"/>
                        </a:rPr>
                        <a:t>longueur</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déversoir L2</a:t>
                      </a:r>
                      <a:r>
                        <a:rPr sz="1200" spc="30" dirty="0">
                          <a:latin typeface="Arial"/>
                          <a:cs typeface="Arial"/>
                        </a:rPr>
                        <a:t> </a:t>
                      </a:r>
                      <a:r>
                        <a:rPr sz="1200" dirty="0">
                          <a:latin typeface="Arial"/>
                          <a:cs typeface="Arial"/>
                        </a:rPr>
                        <a:t>=</a:t>
                      </a:r>
                      <a:r>
                        <a:rPr sz="1200" spc="45" dirty="0">
                          <a:latin typeface="Arial"/>
                          <a:cs typeface="Arial"/>
                        </a:rPr>
                        <a:t> </a:t>
                      </a:r>
                      <a:r>
                        <a:rPr sz="1200" spc="-10" dirty="0">
                          <a:latin typeface="Arial"/>
                          <a:cs typeface="Arial"/>
                        </a:rPr>
                        <a:t>6,07m, épaisseur=0,60m.</a:t>
                      </a:r>
                      <a:endParaRPr sz="1200" dirty="0">
                        <a:latin typeface="Arial"/>
                        <a:cs typeface="Arial"/>
                      </a:endParaRPr>
                    </a:p>
                    <a:p>
                      <a:pPr marL="525780" lvl="1" indent="-228600">
                        <a:lnSpc>
                          <a:spcPts val="1280"/>
                        </a:lnSpc>
                        <a:buFont typeface="Symbol"/>
                        <a:buChar char=""/>
                        <a:tabLst>
                          <a:tab pos="525780" algn="l"/>
                        </a:tabLst>
                      </a:pPr>
                      <a:r>
                        <a:rPr sz="1200" b="1" dirty="0" err="1">
                          <a:latin typeface="Arial"/>
                          <a:cs typeface="Arial"/>
                        </a:rPr>
                        <a:t>Poteaux</a:t>
                      </a:r>
                      <a:r>
                        <a:rPr sz="1200" b="1"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2</a:t>
                      </a:r>
                      <a:r>
                        <a:rPr sz="1200" spc="-15"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2,00m</a:t>
                      </a:r>
                      <a:r>
                        <a:rPr sz="1200" spc="-5" dirty="0">
                          <a:latin typeface="Arial"/>
                          <a:cs typeface="Arial"/>
                        </a:rPr>
                        <a:t> </a:t>
                      </a:r>
                      <a:r>
                        <a:rPr sz="1200" dirty="0">
                          <a:latin typeface="Arial"/>
                          <a:cs typeface="Arial"/>
                        </a:rPr>
                        <a:t>aux</a:t>
                      </a:r>
                      <a:r>
                        <a:rPr sz="1200" spc="-30" dirty="0">
                          <a:latin typeface="Arial"/>
                          <a:cs typeface="Arial"/>
                        </a:rPr>
                        <a:t> </a:t>
                      </a:r>
                      <a:r>
                        <a:rPr sz="1200" spc="-10" dirty="0" err="1">
                          <a:latin typeface="Arial"/>
                          <a:cs typeface="Arial"/>
                        </a:rPr>
                        <a:t>extrémités</a:t>
                      </a:r>
                      <a:r>
                        <a:rPr sz="1200" spc="-10" dirty="0">
                          <a:latin typeface="Arial"/>
                          <a:cs typeface="Arial"/>
                        </a:rPr>
                        <a:t>,</a:t>
                      </a:r>
                      <a:r>
                        <a:rPr lang="fr-FR" sz="1200" spc="-10" dirty="0">
                          <a:latin typeface="Arial"/>
                          <a:cs typeface="Arial"/>
                        </a:rPr>
                        <a:t> </a:t>
                      </a:r>
                      <a:r>
                        <a:rPr sz="1200" dirty="0">
                          <a:latin typeface="Arial"/>
                          <a:cs typeface="Arial"/>
                        </a:rPr>
                        <a:t>2</a:t>
                      </a:r>
                      <a:r>
                        <a:rPr sz="1200" spc="105" dirty="0">
                          <a:latin typeface="Arial"/>
                          <a:cs typeface="Arial"/>
                        </a:rPr>
                        <a:t> </a:t>
                      </a:r>
                      <a:r>
                        <a:rPr sz="1200" dirty="0">
                          <a:latin typeface="Arial"/>
                          <a:cs typeface="Arial"/>
                        </a:rPr>
                        <a:t>poteaux</a:t>
                      </a:r>
                      <a:r>
                        <a:rPr sz="1200" spc="110" dirty="0">
                          <a:latin typeface="Arial"/>
                          <a:cs typeface="Arial"/>
                        </a:rPr>
                        <a:t> </a:t>
                      </a:r>
                      <a:r>
                        <a:rPr sz="1200" dirty="0">
                          <a:latin typeface="Arial"/>
                          <a:cs typeface="Arial"/>
                        </a:rPr>
                        <a:t>intermédiaires</a:t>
                      </a:r>
                      <a:r>
                        <a:rPr sz="1200" spc="110" dirty="0">
                          <a:latin typeface="Arial"/>
                          <a:cs typeface="Arial"/>
                        </a:rPr>
                        <a:t> </a:t>
                      </a:r>
                      <a:r>
                        <a:rPr sz="1200" dirty="0">
                          <a:latin typeface="Arial"/>
                          <a:cs typeface="Arial"/>
                        </a:rPr>
                        <a:t>de</a:t>
                      </a:r>
                      <a:r>
                        <a:rPr sz="1200" spc="90" dirty="0">
                          <a:latin typeface="Arial"/>
                          <a:cs typeface="Arial"/>
                        </a:rPr>
                        <a:t> </a:t>
                      </a:r>
                      <a:r>
                        <a:rPr sz="1200" dirty="0">
                          <a:latin typeface="Arial"/>
                          <a:cs typeface="Arial"/>
                        </a:rPr>
                        <a:t>2,00m</a:t>
                      </a:r>
                      <a:r>
                        <a:rPr sz="1200" spc="100" dirty="0">
                          <a:latin typeface="Arial"/>
                          <a:cs typeface="Arial"/>
                        </a:rPr>
                        <a:t> </a:t>
                      </a:r>
                      <a:r>
                        <a:rPr sz="1200" dirty="0">
                          <a:latin typeface="Arial"/>
                          <a:cs typeface="Arial"/>
                        </a:rPr>
                        <a:t>entre</a:t>
                      </a:r>
                      <a:r>
                        <a:rPr sz="1200" spc="105" dirty="0">
                          <a:latin typeface="Arial"/>
                          <a:cs typeface="Arial"/>
                        </a:rPr>
                        <a:t> </a:t>
                      </a:r>
                      <a:r>
                        <a:rPr sz="1200" dirty="0">
                          <a:latin typeface="Arial"/>
                          <a:cs typeface="Arial"/>
                        </a:rPr>
                        <a:t>le</a:t>
                      </a:r>
                      <a:r>
                        <a:rPr sz="1200" spc="95" dirty="0">
                          <a:latin typeface="Arial"/>
                          <a:cs typeface="Arial"/>
                        </a:rPr>
                        <a:t> </a:t>
                      </a:r>
                      <a:r>
                        <a:rPr sz="1200" dirty="0" err="1">
                          <a:latin typeface="Arial"/>
                          <a:cs typeface="Arial"/>
                        </a:rPr>
                        <a:t>déversoir</a:t>
                      </a:r>
                      <a:r>
                        <a:rPr sz="1200" spc="100" dirty="0">
                          <a:latin typeface="Arial"/>
                          <a:cs typeface="Arial"/>
                        </a:rPr>
                        <a:t> </a:t>
                      </a:r>
                      <a:r>
                        <a:rPr sz="1200" spc="-25" dirty="0">
                          <a:latin typeface="Arial"/>
                          <a:cs typeface="Arial"/>
                        </a:rPr>
                        <a:t>et</a:t>
                      </a:r>
                      <a:r>
                        <a:rPr lang="fr-FR" sz="1200" spc="-25" dirty="0">
                          <a:latin typeface="Arial"/>
                          <a:cs typeface="Arial"/>
                        </a:rPr>
                        <a:t> </a:t>
                      </a:r>
                      <a:r>
                        <a:rPr sz="1200" spc="-10" dirty="0" err="1">
                          <a:latin typeface="Arial"/>
                          <a:cs typeface="Arial"/>
                        </a:rPr>
                        <a:t>l’extrémité</a:t>
                      </a:r>
                      <a:r>
                        <a:rPr lang="fr-FR" sz="1200" spc="-10" dirty="0">
                          <a:latin typeface="Arial"/>
                          <a:cs typeface="Arial"/>
                        </a:rPr>
                        <a:t>, </a:t>
                      </a:r>
                      <a:r>
                        <a:rPr sz="1200" dirty="0">
                          <a:latin typeface="Arial"/>
                          <a:cs typeface="Arial"/>
                        </a:rPr>
                        <a:t>2</a:t>
                      </a:r>
                      <a:r>
                        <a:rPr sz="1200" spc="-10" dirty="0">
                          <a:latin typeface="Arial"/>
                          <a:cs typeface="Arial"/>
                        </a:rPr>
                        <a:t> </a:t>
                      </a:r>
                      <a:r>
                        <a:rPr sz="1200" dirty="0">
                          <a:latin typeface="Arial"/>
                          <a:cs typeface="Arial"/>
                        </a:rPr>
                        <a:t>poteaux</a:t>
                      </a:r>
                      <a:r>
                        <a:rPr sz="1200" spc="-15"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3,20</a:t>
                      </a:r>
                      <a:r>
                        <a:rPr sz="1200" spc="-15" dirty="0">
                          <a:latin typeface="Arial"/>
                          <a:cs typeface="Arial"/>
                        </a:rPr>
                        <a:t> </a:t>
                      </a:r>
                      <a:r>
                        <a:rPr sz="1200" dirty="0">
                          <a:latin typeface="Arial"/>
                          <a:cs typeface="Arial"/>
                        </a:rPr>
                        <a:t>m</a:t>
                      </a:r>
                      <a:r>
                        <a:rPr sz="1200" spc="-1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part</a:t>
                      </a:r>
                      <a:r>
                        <a:rPr sz="1200" spc="-10"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d’autre</a:t>
                      </a:r>
                      <a:r>
                        <a:rPr sz="1200" spc="-15" dirty="0">
                          <a:latin typeface="Arial"/>
                          <a:cs typeface="Arial"/>
                        </a:rPr>
                        <a:t> </a:t>
                      </a:r>
                      <a:r>
                        <a:rPr sz="1200" dirty="0">
                          <a:latin typeface="Arial"/>
                          <a:cs typeface="Arial"/>
                        </a:rPr>
                        <a:t>du</a:t>
                      </a:r>
                      <a:r>
                        <a:rPr sz="1200" spc="-5" dirty="0">
                          <a:latin typeface="Arial"/>
                          <a:cs typeface="Arial"/>
                        </a:rPr>
                        <a:t> </a:t>
                      </a:r>
                      <a:r>
                        <a:rPr sz="1200" spc="-10" dirty="0" err="1">
                          <a:latin typeface="Arial"/>
                          <a:cs typeface="Arial"/>
                        </a:rPr>
                        <a:t>déversoir</a:t>
                      </a:r>
                      <a:r>
                        <a:rPr sz="1200" spc="-10" dirty="0">
                          <a:latin typeface="Arial"/>
                          <a:cs typeface="Arial"/>
                        </a:rPr>
                        <a:t>,</a:t>
                      </a:r>
                      <a:r>
                        <a:rPr lang="fr-FR" sz="1200" spc="-10" dirty="0">
                          <a:latin typeface="Arial"/>
                          <a:cs typeface="Arial"/>
                        </a:rPr>
                        <a:t> </a:t>
                      </a:r>
                      <a:r>
                        <a:rPr sz="1200" dirty="0">
                          <a:latin typeface="Arial"/>
                          <a:cs typeface="Arial"/>
                        </a:rPr>
                        <a:t>1</a:t>
                      </a:r>
                      <a:r>
                        <a:rPr sz="1200" spc="-15" dirty="0">
                          <a:latin typeface="Arial"/>
                          <a:cs typeface="Arial"/>
                        </a:rPr>
                        <a:t> </a:t>
                      </a:r>
                      <a:r>
                        <a:rPr sz="1200" dirty="0">
                          <a:latin typeface="Arial"/>
                          <a:cs typeface="Arial"/>
                        </a:rPr>
                        <a:t>poteau</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3,25</a:t>
                      </a:r>
                      <a:r>
                        <a:rPr sz="1200" spc="-20" dirty="0">
                          <a:latin typeface="Arial"/>
                          <a:cs typeface="Arial"/>
                        </a:rPr>
                        <a:t> </a:t>
                      </a:r>
                      <a:r>
                        <a:rPr sz="1200" dirty="0">
                          <a:latin typeface="Arial"/>
                          <a:cs typeface="Arial"/>
                        </a:rPr>
                        <a:t>m</a:t>
                      </a:r>
                      <a:r>
                        <a:rPr sz="1200" spc="-20" dirty="0">
                          <a:latin typeface="Arial"/>
                          <a:cs typeface="Arial"/>
                        </a:rPr>
                        <a:t> </a:t>
                      </a:r>
                      <a:r>
                        <a:rPr sz="1200" dirty="0">
                          <a:latin typeface="Arial"/>
                          <a:cs typeface="Arial"/>
                        </a:rPr>
                        <a:t>au</a:t>
                      </a:r>
                      <a:r>
                        <a:rPr sz="1200" spc="-20" dirty="0">
                          <a:latin typeface="Arial"/>
                          <a:cs typeface="Arial"/>
                        </a:rPr>
                        <a:t> </a:t>
                      </a:r>
                      <a:r>
                        <a:rPr sz="1200" dirty="0">
                          <a:latin typeface="Arial"/>
                          <a:cs typeface="Arial"/>
                        </a:rPr>
                        <a:t>milieu</a:t>
                      </a:r>
                      <a:r>
                        <a:rPr sz="1200" spc="-15" dirty="0">
                          <a:latin typeface="Arial"/>
                          <a:cs typeface="Arial"/>
                        </a:rPr>
                        <a:t> </a:t>
                      </a:r>
                      <a:r>
                        <a:rPr sz="1200" dirty="0">
                          <a:latin typeface="Arial"/>
                          <a:cs typeface="Arial"/>
                        </a:rPr>
                        <a:t>du</a:t>
                      </a:r>
                      <a:r>
                        <a:rPr sz="1200" spc="-10" dirty="0">
                          <a:latin typeface="Arial"/>
                          <a:cs typeface="Arial"/>
                        </a:rPr>
                        <a:t> </a:t>
                      </a:r>
                      <a:r>
                        <a:rPr sz="1200" spc="-10" dirty="0" err="1">
                          <a:latin typeface="Arial"/>
                          <a:cs typeface="Arial"/>
                        </a:rPr>
                        <a:t>déversoir</a:t>
                      </a:r>
                      <a:r>
                        <a:rPr lang="fr-FR" sz="1200" spc="-10"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section</a:t>
                      </a:r>
                      <a:r>
                        <a:rPr sz="1200" spc="-25" dirty="0">
                          <a:latin typeface="Arial"/>
                          <a:cs typeface="Arial"/>
                        </a:rPr>
                        <a:t> </a:t>
                      </a:r>
                      <a:r>
                        <a:rPr sz="1200" dirty="0">
                          <a:latin typeface="Arial"/>
                          <a:cs typeface="Arial"/>
                        </a:rPr>
                        <a:t>d’un</a:t>
                      </a:r>
                      <a:r>
                        <a:rPr sz="1200" spc="-20" dirty="0">
                          <a:latin typeface="Arial"/>
                          <a:cs typeface="Arial"/>
                        </a:rPr>
                        <a:t> </a:t>
                      </a:r>
                      <a:r>
                        <a:rPr sz="1200" dirty="0">
                          <a:latin typeface="Arial"/>
                          <a:cs typeface="Arial"/>
                        </a:rPr>
                        <a:t>poteau</a:t>
                      </a:r>
                      <a:r>
                        <a:rPr sz="1200" spc="-30" dirty="0">
                          <a:latin typeface="Arial"/>
                          <a:cs typeface="Arial"/>
                        </a:rPr>
                        <a:t> </a:t>
                      </a:r>
                      <a:r>
                        <a:rPr sz="1200" dirty="0">
                          <a:latin typeface="Arial"/>
                          <a:cs typeface="Arial"/>
                        </a:rPr>
                        <a:t>est</a:t>
                      </a:r>
                      <a:r>
                        <a:rPr sz="1200" spc="-10"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0,60x0,60</a:t>
                      </a:r>
                      <a:r>
                        <a:rPr sz="1200" spc="-20" dirty="0">
                          <a:latin typeface="Arial"/>
                          <a:cs typeface="Arial"/>
                        </a:rPr>
                        <a:t> </a:t>
                      </a:r>
                      <a:r>
                        <a:rPr sz="1200" spc="-50" dirty="0">
                          <a:latin typeface="Arial"/>
                          <a:cs typeface="Arial"/>
                        </a:rPr>
                        <a:t>m</a:t>
                      </a:r>
                      <a:endParaRPr sz="1200" dirty="0">
                        <a:latin typeface="Arial"/>
                        <a:cs typeface="Arial"/>
                      </a:endParaRPr>
                    </a:p>
                    <a:p>
                      <a:pPr marL="525780" indent="-228600">
                        <a:lnSpc>
                          <a:spcPts val="1295"/>
                        </a:lnSpc>
                        <a:spcBef>
                          <a:spcPts val="25"/>
                        </a:spcBef>
                        <a:buFont typeface="Symbol"/>
                        <a:buChar char=""/>
                        <a:tabLst>
                          <a:tab pos="525780" algn="l"/>
                        </a:tabLst>
                      </a:pPr>
                      <a:r>
                        <a:rPr sz="1200" b="1" dirty="0">
                          <a:latin typeface="Arial"/>
                          <a:cs typeface="Arial"/>
                        </a:rPr>
                        <a:t>Poutres</a:t>
                      </a:r>
                      <a:r>
                        <a:rPr sz="1200" spc="-40" dirty="0">
                          <a:latin typeface="Arial"/>
                          <a:cs typeface="Arial"/>
                        </a:rPr>
                        <a:t> </a:t>
                      </a:r>
                      <a:r>
                        <a:rPr sz="1200" dirty="0">
                          <a:latin typeface="Arial"/>
                          <a:cs typeface="Arial"/>
                        </a:rPr>
                        <a:t>horizontales</a:t>
                      </a:r>
                      <a:r>
                        <a:rPr sz="1200" spc="-35" dirty="0">
                          <a:latin typeface="Arial"/>
                          <a:cs typeface="Arial"/>
                        </a:rPr>
                        <a:t> </a:t>
                      </a:r>
                      <a:r>
                        <a:rPr sz="1200" dirty="0">
                          <a:latin typeface="Arial"/>
                          <a:cs typeface="Arial"/>
                        </a:rPr>
                        <a:t>du</a:t>
                      </a:r>
                      <a:r>
                        <a:rPr sz="1200" spc="-35" dirty="0">
                          <a:latin typeface="Arial"/>
                          <a:cs typeface="Arial"/>
                        </a:rPr>
                        <a:t> </a:t>
                      </a:r>
                      <a:r>
                        <a:rPr sz="1200" dirty="0" err="1">
                          <a:latin typeface="Arial"/>
                          <a:cs typeface="Arial"/>
                        </a:rPr>
                        <a:t>seuil</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1</a:t>
                      </a:r>
                      <a:r>
                        <a:rPr sz="1200" spc="-15" dirty="0">
                          <a:latin typeface="Arial"/>
                          <a:cs typeface="Arial"/>
                        </a:rPr>
                        <a:t> </a:t>
                      </a:r>
                      <a:r>
                        <a:rPr sz="1200" dirty="0">
                          <a:latin typeface="Arial"/>
                          <a:cs typeface="Arial"/>
                        </a:rPr>
                        <a:t>poutre</a:t>
                      </a:r>
                      <a:r>
                        <a:rPr sz="1200" spc="-1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libage</a:t>
                      </a:r>
                      <a:r>
                        <a:rPr sz="1200" spc="-15" dirty="0">
                          <a:latin typeface="Arial"/>
                          <a:cs typeface="Arial"/>
                        </a:rPr>
                        <a:t> </a:t>
                      </a:r>
                      <a:r>
                        <a:rPr sz="1200" spc="-10" dirty="0">
                          <a:latin typeface="Arial"/>
                          <a:cs typeface="Arial"/>
                        </a:rPr>
                        <a:t>(0,50X0,60)</a:t>
                      </a:r>
                      <a:r>
                        <a:rPr lang="fr-FR" sz="1200" spc="-10" dirty="0">
                          <a:latin typeface="Arial"/>
                          <a:cs typeface="Arial"/>
                        </a:rPr>
                        <a:t>, </a:t>
                      </a:r>
                      <a:r>
                        <a:rPr sz="1200" dirty="0">
                          <a:latin typeface="Arial"/>
                          <a:cs typeface="Arial"/>
                        </a:rPr>
                        <a:t>1</a:t>
                      </a:r>
                      <a:r>
                        <a:rPr sz="1200" spc="-10" dirty="0">
                          <a:latin typeface="Arial"/>
                          <a:cs typeface="Arial"/>
                        </a:rPr>
                        <a:t> </a:t>
                      </a:r>
                      <a:r>
                        <a:rPr sz="1200" dirty="0">
                          <a:latin typeface="Arial"/>
                          <a:cs typeface="Arial"/>
                        </a:rPr>
                        <a:t>poutre</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chaînage</a:t>
                      </a:r>
                      <a:r>
                        <a:rPr sz="1200" spc="-20" dirty="0">
                          <a:latin typeface="Arial"/>
                          <a:cs typeface="Arial"/>
                        </a:rPr>
                        <a:t> </a:t>
                      </a:r>
                      <a:r>
                        <a:rPr sz="1200" spc="-10" dirty="0">
                          <a:latin typeface="Arial"/>
                          <a:cs typeface="Arial"/>
                        </a:rPr>
                        <a:t>(0,15X0,60)</a:t>
                      </a:r>
                      <a:endParaRPr sz="1200" dirty="0">
                        <a:latin typeface="Arial"/>
                        <a:cs typeface="Arial"/>
                      </a:endParaRPr>
                    </a:p>
                    <a:p>
                      <a:pPr marL="154305" indent="-85725">
                        <a:lnSpc>
                          <a:spcPct val="100000"/>
                        </a:lnSpc>
                        <a:spcBef>
                          <a:spcPts val="850"/>
                        </a:spcBef>
                        <a:buChar char="-"/>
                        <a:tabLst>
                          <a:tab pos="154305" algn="l"/>
                        </a:tabLst>
                      </a:pPr>
                      <a:r>
                        <a:rPr sz="1200" b="1" dirty="0">
                          <a:latin typeface="Arial"/>
                          <a:cs typeface="Arial"/>
                        </a:rPr>
                        <a:t>Un</a:t>
                      </a:r>
                      <a:r>
                        <a:rPr sz="1200" b="1" spc="-25" dirty="0">
                          <a:latin typeface="Arial"/>
                          <a:cs typeface="Arial"/>
                        </a:rPr>
                        <a:t> </a:t>
                      </a:r>
                      <a:r>
                        <a:rPr sz="1200" b="1" dirty="0">
                          <a:latin typeface="Arial"/>
                          <a:cs typeface="Arial"/>
                        </a:rPr>
                        <a:t>bassin</a:t>
                      </a:r>
                      <a:r>
                        <a:rPr sz="1200" b="1" spc="-20" dirty="0">
                          <a:latin typeface="Arial"/>
                          <a:cs typeface="Arial"/>
                        </a:rPr>
                        <a:t> </a:t>
                      </a:r>
                      <a:r>
                        <a:rPr sz="1200" dirty="0">
                          <a:latin typeface="Arial"/>
                          <a:cs typeface="Arial"/>
                        </a:rPr>
                        <a:t>adossé</a:t>
                      </a:r>
                      <a:r>
                        <a:rPr sz="1200" spc="-25" dirty="0">
                          <a:latin typeface="Arial"/>
                          <a:cs typeface="Arial"/>
                        </a:rPr>
                        <a:t> </a:t>
                      </a:r>
                      <a:r>
                        <a:rPr sz="1200" dirty="0">
                          <a:latin typeface="Arial"/>
                          <a:cs typeface="Arial"/>
                        </a:rPr>
                        <a:t>au</a:t>
                      </a:r>
                      <a:r>
                        <a:rPr sz="1200" spc="-35" dirty="0">
                          <a:latin typeface="Arial"/>
                          <a:cs typeface="Arial"/>
                        </a:rPr>
                        <a:t> </a:t>
                      </a:r>
                      <a:r>
                        <a:rPr sz="1200" dirty="0" err="1">
                          <a:latin typeface="Arial"/>
                          <a:cs typeface="Arial"/>
                        </a:rPr>
                        <a:t>seuil</a:t>
                      </a:r>
                      <a:r>
                        <a:rPr lang="fr-FR" sz="1200" dirty="0">
                          <a:latin typeface="Arial"/>
                          <a:cs typeface="Arial"/>
                        </a:rPr>
                        <a:t>,</a:t>
                      </a:r>
                      <a:r>
                        <a:rPr sz="1200" spc="-25" dirty="0">
                          <a:latin typeface="Arial"/>
                          <a:cs typeface="Arial"/>
                        </a:rPr>
                        <a:t> </a:t>
                      </a:r>
                      <a:r>
                        <a:rPr sz="1200" dirty="0">
                          <a:latin typeface="Arial"/>
                          <a:cs typeface="Arial"/>
                        </a:rPr>
                        <a:t>en</a:t>
                      </a:r>
                      <a:r>
                        <a:rPr sz="1200" spc="-25" dirty="0">
                          <a:latin typeface="Arial"/>
                          <a:cs typeface="Arial"/>
                        </a:rPr>
                        <a:t> </a:t>
                      </a:r>
                      <a:r>
                        <a:rPr sz="1200" spc="-20" dirty="0">
                          <a:latin typeface="Arial"/>
                          <a:cs typeface="Arial"/>
                        </a:rPr>
                        <a:t>aval</a:t>
                      </a:r>
                      <a:endParaRPr sz="1200" dirty="0">
                        <a:latin typeface="Arial"/>
                        <a:cs typeface="Arial"/>
                      </a:endParaRPr>
                    </a:p>
                    <a:p>
                      <a:pPr marL="525780" marR="59690" lvl="1" indent="-228600">
                        <a:lnSpc>
                          <a:spcPts val="1260"/>
                        </a:lnSpc>
                        <a:spcBef>
                          <a:spcPts val="120"/>
                        </a:spcBef>
                        <a:buFont typeface="Symbol"/>
                        <a:buChar char=""/>
                        <a:tabLst>
                          <a:tab pos="525780" algn="l"/>
                        </a:tabLst>
                      </a:pPr>
                      <a:r>
                        <a:rPr sz="1200" dirty="0">
                          <a:latin typeface="Arial"/>
                          <a:cs typeface="Arial"/>
                        </a:rPr>
                        <a:t>Volume</a:t>
                      </a:r>
                      <a:r>
                        <a:rPr sz="1200" spc="45" dirty="0">
                          <a:latin typeface="Arial"/>
                          <a:cs typeface="Arial"/>
                        </a:rPr>
                        <a:t> </a:t>
                      </a:r>
                      <a:r>
                        <a:rPr sz="1200" dirty="0">
                          <a:latin typeface="Arial"/>
                          <a:cs typeface="Arial"/>
                        </a:rPr>
                        <a:t>=</a:t>
                      </a:r>
                      <a:r>
                        <a:rPr sz="1200" spc="40" dirty="0">
                          <a:latin typeface="Arial"/>
                          <a:cs typeface="Arial"/>
                        </a:rPr>
                        <a:t> </a:t>
                      </a:r>
                      <a:r>
                        <a:rPr sz="1200" dirty="0">
                          <a:latin typeface="Arial"/>
                          <a:cs typeface="Arial"/>
                        </a:rPr>
                        <a:t>4,86</a:t>
                      </a:r>
                      <a:r>
                        <a:rPr sz="1200" spc="25" dirty="0">
                          <a:latin typeface="Arial"/>
                          <a:cs typeface="Arial"/>
                        </a:rPr>
                        <a:t> </a:t>
                      </a:r>
                      <a:r>
                        <a:rPr sz="1200" dirty="0">
                          <a:latin typeface="Arial"/>
                          <a:cs typeface="Arial"/>
                        </a:rPr>
                        <a:t>X</a:t>
                      </a:r>
                      <a:r>
                        <a:rPr sz="1200" spc="45" dirty="0">
                          <a:latin typeface="Arial"/>
                          <a:cs typeface="Arial"/>
                        </a:rPr>
                        <a:t> </a:t>
                      </a:r>
                      <a:r>
                        <a:rPr sz="1200" dirty="0">
                          <a:latin typeface="Arial"/>
                          <a:cs typeface="Arial"/>
                        </a:rPr>
                        <a:t>4,92X</a:t>
                      </a:r>
                      <a:r>
                        <a:rPr sz="1200" spc="30" dirty="0">
                          <a:latin typeface="Arial"/>
                          <a:cs typeface="Arial"/>
                        </a:rPr>
                        <a:t> </a:t>
                      </a:r>
                      <a:r>
                        <a:rPr sz="1200" dirty="0">
                          <a:latin typeface="Arial"/>
                          <a:cs typeface="Arial"/>
                        </a:rPr>
                        <a:t>1,33m</a:t>
                      </a:r>
                      <a:r>
                        <a:rPr sz="1200" spc="35" dirty="0">
                          <a:latin typeface="Arial"/>
                          <a:cs typeface="Arial"/>
                        </a:rPr>
                        <a:t> </a:t>
                      </a:r>
                      <a:r>
                        <a:rPr sz="1200" dirty="0">
                          <a:latin typeface="Arial"/>
                          <a:cs typeface="Arial"/>
                        </a:rPr>
                        <a:t>=</a:t>
                      </a:r>
                      <a:r>
                        <a:rPr sz="1200" spc="50" dirty="0">
                          <a:latin typeface="Arial"/>
                          <a:cs typeface="Arial"/>
                        </a:rPr>
                        <a:t> </a:t>
                      </a:r>
                      <a:r>
                        <a:rPr sz="1200" b="1" dirty="0">
                          <a:latin typeface="Arial"/>
                          <a:cs typeface="Arial"/>
                        </a:rPr>
                        <a:t>31,80</a:t>
                      </a:r>
                      <a:r>
                        <a:rPr sz="1200" b="1" spc="25" dirty="0">
                          <a:latin typeface="Arial"/>
                          <a:cs typeface="Arial"/>
                        </a:rPr>
                        <a:t> </a:t>
                      </a:r>
                      <a:r>
                        <a:rPr sz="1200" b="1" dirty="0">
                          <a:latin typeface="Arial"/>
                          <a:cs typeface="Arial"/>
                        </a:rPr>
                        <a:t>m3</a:t>
                      </a:r>
                      <a:r>
                        <a:rPr sz="1200" dirty="0">
                          <a:latin typeface="Arial"/>
                          <a:cs typeface="Arial"/>
                        </a:rPr>
                        <a:t>,</a:t>
                      </a:r>
                      <a:r>
                        <a:rPr sz="1200" spc="50" dirty="0">
                          <a:latin typeface="Arial"/>
                          <a:cs typeface="Arial"/>
                        </a:rPr>
                        <a:t> </a:t>
                      </a:r>
                      <a:r>
                        <a:rPr sz="1200" dirty="0">
                          <a:latin typeface="Arial"/>
                          <a:cs typeface="Arial"/>
                        </a:rPr>
                        <a:t>épaisseur</a:t>
                      </a:r>
                      <a:r>
                        <a:rPr sz="1200" spc="40" dirty="0">
                          <a:latin typeface="Arial"/>
                          <a:cs typeface="Arial"/>
                        </a:rPr>
                        <a:t> </a:t>
                      </a:r>
                      <a:r>
                        <a:rPr sz="1200" dirty="0">
                          <a:latin typeface="Arial"/>
                          <a:cs typeface="Arial"/>
                        </a:rPr>
                        <a:t>des</a:t>
                      </a:r>
                      <a:r>
                        <a:rPr sz="1200" spc="30" dirty="0">
                          <a:latin typeface="Arial"/>
                          <a:cs typeface="Arial"/>
                        </a:rPr>
                        <a:t> </a:t>
                      </a:r>
                      <a:r>
                        <a:rPr sz="1200" dirty="0">
                          <a:latin typeface="Arial"/>
                          <a:cs typeface="Arial"/>
                        </a:rPr>
                        <a:t>murs</a:t>
                      </a:r>
                      <a:r>
                        <a:rPr sz="1200" spc="-25" dirty="0">
                          <a:latin typeface="Arial"/>
                          <a:cs typeface="Arial"/>
                        </a:rPr>
                        <a:t> </a:t>
                      </a:r>
                      <a:r>
                        <a:rPr sz="1200" spc="-50" dirty="0">
                          <a:latin typeface="Arial"/>
                          <a:cs typeface="Arial"/>
                        </a:rPr>
                        <a:t>: </a:t>
                      </a:r>
                      <a:r>
                        <a:rPr sz="1200" dirty="0">
                          <a:latin typeface="Arial"/>
                          <a:cs typeface="Arial"/>
                        </a:rPr>
                        <a:t>0,60</a:t>
                      </a:r>
                      <a:r>
                        <a:rPr sz="1200" spc="-25" dirty="0">
                          <a:latin typeface="Arial"/>
                          <a:cs typeface="Arial"/>
                        </a:rPr>
                        <a:t> </a:t>
                      </a:r>
                      <a:r>
                        <a:rPr sz="1200" spc="-50" dirty="0">
                          <a:latin typeface="Arial"/>
                          <a:cs typeface="Arial"/>
                        </a:rPr>
                        <a:t>m</a:t>
                      </a:r>
                      <a:endParaRPr sz="1200" dirty="0">
                        <a:latin typeface="Arial"/>
                        <a:cs typeface="Arial"/>
                      </a:endParaRPr>
                    </a:p>
                    <a:p>
                      <a:pPr marL="525780" lvl="1" indent="-228600">
                        <a:lnSpc>
                          <a:spcPts val="1310"/>
                        </a:lnSpc>
                        <a:buFont typeface="Symbol"/>
                        <a:buChar char=""/>
                        <a:tabLst>
                          <a:tab pos="525780" algn="l"/>
                        </a:tabLst>
                      </a:pPr>
                      <a:r>
                        <a:rPr sz="1200" dirty="0">
                          <a:latin typeface="Arial"/>
                          <a:cs typeface="Arial"/>
                        </a:rPr>
                        <a:t>Poteaux</a:t>
                      </a:r>
                      <a:r>
                        <a:rPr sz="1200" spc="-25"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5</a:t>
                      </a:r>
                      <a:r>
                        <a:rPr sz="1200" spc="-25" dirty="0">
                          <a:latin typeface="Arial"/>
                          <a:cs typeface="Arial"/>
                        </a:rPr>
                        <a:t> </a:t>
                      </a:r>
                      <a:r>
                        <a:rPr sz="1200" dirty="0">
                          <a:latin typeface="Arial"/>
                          <a:cs typeface="Arial"/>
                        </a:rPr>
                        <a:t>poteaux</a:t>
                      </a:r>
                      <a:r>
                        <a:rPr sz="1200" spc="-1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0,60x0,60</a:t>
                      </a:r>
                      <a:r>
                        <a:rPr sz="1200" spc="-15" dirty="0">
                          <a:latin typeface="Arial"/>
                          <a:cs typeface="Arial"/>
                        </a:rPr>
                        <a:t> </a:t>
                      </a:r>
                      <a:r>
                        <a:rPr sz="1200" dirty="0">
                          <a:latin typeface="Arial"/>
                          <a:cs typeface="Arial"/>
                        </a:rPr>
                        <a:t>m,</a:t>
                      </a:r>
                      <a:r>
                        <a:rPr sz="1200" spc="-20" dirty="0">
                          <a:latin typeface="Arial"/>
                          <a:cs typeface="Arial"/>
                        </a:rPr>
                        <a:t> </a:t>
                      </a:r>
                      <a:r>
                        <a:rPr sz="1200" dirty="0">
                          <a:latin typeface="Arial"/>
                          <a:cs typeface="Arial"/>
                        </a:rPr>
                        <a:t>longueur</a:t>
                      </a:r>
                      <a:r>
                        <a:rPr sz="1200" spc="-10" dirty="0">
                          <a:latin typeface="Arial"/>
                          <a:cs typeface="Arial"/>
                        </a:rPr>
                        <a:t> </a:t>
                      </a:r>
                      <a:r>
                        <a:rPr sz="1200" dirty="0">
                          <a:latin typeface="Arial"/>
                          <a:cs typeface="Arial"/>
                        </a:rPr>
                        <a:t>de</a:t>
                      </a:r>
                      <a:r>
                        <a:rPr sz="1200" spc="-40" dirty="0">
                          <a:latin typeface="Arial"/>
                          <a:cs typeface="Arial"/>
                        </a:rPr>
                        <a:t> </a:t>
                      </a:r>
                      <a:r>
                        <a:rPr sz="1200" dirty="0">
                          <a:latin typeface="Arial"/>
                          <a:cs typeface="Arial"/>
                        </a:rPr>
                        <a:t>1,50</a:t>
                      </a:r>
                      <a:r>
                        <a:rPr sz="1200" spc="-20" dirty="0">
                          <a:latin typeface="Arial"/>
                          <a:cs typeface="Arial"/>
                        </a:rPr>
                        <a:t> </a:t>
                      </a:r>
                      <a:r>
                        <a:rPr sz="1200" spc="-25" dirty="0">
                          <a:latin typeface="Arial"/>
                          <a:cs typeface="Arial"/>
                        </a:rPr>
                        <a:t>m.</a:t>
                      </a:r>
                      <a:endParaRPr sz="1200" dirty="0">
                        <a:latin typeface="Arial"/>
                        <a:cs typeface="Arial"/>
                      </a:endParaRPr>
                    </a:p>
                    <a:p>
                      <a:pPr marL="68580" marR="62865" indent="99060">
                        <a:lnSpc>
                          <a:spcPts val="1260"/>
                        </a:lnSpc>
                        <a:spcBef>
                          <a:spcPts val="630"/>
                        </a:spcBef>
                        <a:buChar char="-"/>
                        <a:tabLst>
                          <a:tab pos="167640" algn="l"/>
                        </a:tabLst>
                      </a:pPr>
                      <a:r>
                        <a:rPr sz="1200" b="1" dirty="0">
                          <a:latin typeface="Arial"/>
                          <a:cs typeface="Arial"/>
                        </a:rPr>
                        <a:t>Un</a:t>
                      </a:r>
                      <a:r>
                        <a:rPr sz="1200" b="1" spc="80" dirty="0">
                          <a:latin typeface="Arial"/>
                          <a:cs typeface="Arial"/>
                        </a:rPr>
                        <a:t> </a:t>
                      </a:r>
                      <a:r>
                        <a:rPr sz="1200" b="1" dirty="0">
                          <a:latin typeface="Arial"/>
                          <a:cs typeface="Arial"/>
                        </a:rPr>
                        <a:t>radier</a:t>
                      </a:r>
                      <a:r>
                        <a:rPr sz="1200" b="1" spc="95" dirty="0">
                          <a:latin typeface="Arial"/>
                          <a:cs typeface="Arial"/>
                        </a:rPr>
                        <a:t> </a:t>
                      </a:r>
                      <a:r>
                        <a:rPr sz="1200" dirty="0">
                          <a:latin typeface="Arial"/>
                          <a:cs typeface="Arial"/>
                        </a:rPr>
                        <a:t>en</a:t>
                      </a:r>
                      <a:r>
                        <a:rPr sz="1200" spc="85" dirty="0">
                          <a:latin typeface="Arial"/>
                          <a:cs typeface="Arial"/>
                        </a:rPr>
                        <a:t> </a:t>
                      </a:r>
                      <a:r>
                        <a:rPr sz="1200" dirty="0">
                          <a:latin typeface="Arial"/>
                          <a:cs typeface="Arial"/>
                        </a:rPr>
                        <a:t>aval,</a:t>
                      </a:r>
                      <a:r>
                        <a:rPr sz="1200" spc="105" dirty="0">
                          <a:latin typeface="Arial"/>
                          <a:cs typeface="Arial"/>
                        </a:rPr>
                        <a:t> </a:t>
                      </a:r>
                      <a:r>
                        <a:rPr sz="1200" dirty="0">
                          <a:latin typeface="Arial"/>
                          <a:cs typeface="Arial"/>
                        </a:rPr>
                        <a:t>Lr1</a:t>
                      </a:r>
                      <a:r>
                        <a:rPr sz="1200" spc="80" dirty="0">
                          <a:latin typeface="Arial"/>
                          <a:cs typeface="Arial"/>
                        </a:rPr>
                        <a:t> </a:t>
                      </a:r>
                      <a:r>
                        <a:rPr sz="1200" dirty="0">
                          <a:latin typeface="Arial"/>
                          <a:cs typeface="Arial"/>
                        </a:rPr>
                        <a:t>=</a:t>
                      </a:r>
                      <a:r>
                        <a:rPr sz="1200" spc="105" dirty="0">
                          <a:latin typeface="Arial"/>
                          <a:cs typeface="Arial"/>
                        </a:rPr>
                        <a:t> </a:t>
                      </a:r>
                      <a:r>
                        <a:rPr sz="1200" dirty="0">
                          <a:latin typeface="Arial"/>
                          <a:cs typeface="Arial"/>
                        </a:rPr>
                        <a:t>5,75</a:t>
                      </a:r>
                      <a:r>
                        <a:rPr sz="1200" spc="85" dirty="0">
                          <a:latin typeface="Arial"/>
                          <a:cs typeface="Arial"/>
                        </a:rPr>
                        <a:t> </a:t>
                      </a:r>
                      <a:r>
                        <a:rPr sz="1200" dirty="0">
                          <a:latin typeface="Arial"/>
                          <a:cs typeface="Arial"/>
                        </a:rPr>
                        <a:t>m</a:t>
                      </a:r>
                      <a:r>
                        <a:rPr sz="1200" spc="484" dirty="0">
                          <a:latin typeface="Arial"/>
                          <a:cs typeface="Arial"/>
                        </a:rPr>
                        <a:t> </a:t>
                      </a:r>
                      <a:r>
                        <a:rPr sz="1200" dirty="0">
                          <a:latin typeface="Arial"/>
                          <a:cs typeface="Arial"/>
                        </a:rPr>
                        <a:t>et</a:t>
                      </a:r>
                      <a:r>
                        <a:rPr sz="1200" spc="105" dirty="0">
                          <a:latin typeface="Arial"/>
                          <a:cs typeface="Arial"/>
                        </a:rPr>
                        <a:t> </a:t>
                      </a:r>
                      <a:r>
                        <a:rPr sz="1200" dirty="0">
                          <a:latin typeface="Arial"/>
                          <a:cs typeface="Arial"/>
                        </a:rPr>
                        <a:t>Lr2</a:t>
                      </a:r>
                      <a:r>
                        <a:rPr sz="1200" spc="85" dirty="0">
                          <a:latin typeface="Arial"/>
                          <a:cs typeface="Arial"/>
                        </a:rPr>
                        <a:t> </a:t>
                      </a:r>
                      <a:r>
                        <a:rPr sz="1200" dirty="0">
                          <a:latin typeface="Arial"/>
                          <a:cs typeface="Arial"/>
                        </a:rPr>
                        <a:t>=</a:t>
                      </a:r>
                      <a:r>
                        <a:rPr sz="1200" spc="100" dirty="0">
                          <a:latin typeface="Arial"/>
                          <a:cs typeface="Arial"/>
                        </a:rPr>
                        <a:t> </a:t>
                      </a:r>
                      <a:r>
                        <a:rPr sz="1200" dirty="0">
                          <a:latin typeface="Arial"/>
                          <a:cs typeface="Arial"/>
                        </a:rPr>
                        <a:t>3,50m,</a:t>
                      </a:r>
                      <a:r>
                        <a:rPr sz="1200" spc="95" dirty="0">
                          <a:latin typeface="Arial"/>
                          <a:cs typeface="Arial"/>
                        </a:rPr>
                        <a:t> </a:t>
                      </a:r>
                      <a:r>
                        <a:rPr sz="1200" dirty="0">
                          <a:latin typeface="Arial"/>
                          <a:cs typeface="Arial"/>
                        </a:rPr>
                        <a:t>avec</a:t>
                      </a:r>
                      <a:r>
                        <a:rPr sz="1200" spc="90" dirty="0">
                          <a:latin typeface="Arial"/>
                          <a:cs typeface="Arial"/>
                        </a:rPr>
                        <a:t> </a:t>
                      </a:r>
                      <a:r>
                        <a:rPr sz="1200" dirty="0">
                          <a:latin typeface="Arial"/>
                          <a:cs typeface="Arial"/>
                        </a:rPr>
                        <a:t>une</a:t>
                      </a:r>
                      <a:r>
                        <a:rPr sz="1200" spc="100" dirty="0">
                          <a:latin typeface="Arial"/>
                          <a:cs typeface="Arial"/>
                        </a:rPr>
                        <a:t> </a:t>
                      </a:r>
                      <a:r>
                        <a:rPr sz="1200" dirty="0">
                          <a:latin typeface="Arial"/>
                          <a:cs typeface="Arial"/>
                        </a:rPr>
                        <a:t>bêche</a:t>
                      </a:r>
                      <a:r>
                        <a:rPr sz="1200" spc="80" dirty="0">
                          <a:latin typeface="Arial"/>
                          <a:cs typeface="Arial"/>
                        </a:rPr>
                        <a:t> </a:t>
                      </a:r>
                      <a:r>
                        <a:rPr sz="1200" spc="-25" dirty="0">
                          <a:latin typeface="Arial"/>
                          <a:cs typeface="Arial"/>
                        </a:rPr>
                        <a:t>de </a:t>
                      </a:r>
                      <a:r>
                        <a:rPr sz="1200" dirty="0">
                          <a:latin typeface="Arial"/>
                          <a:cs typeface="Arial"/>
                        </a:rPr>
                        <a:t>7,00</a:t>
                      </a:r>
                      <a:r>
                        <a:rPr sz="1200" spc="-15" dirty="0">
                          <a:latin typeface="Arial"/>
                          <a:cs typeface="Arial"/>
                        </a:rPr>
                        <a:t> </a:t>
                      </a:r>
                      <a:r>
                        <a:rPr sz="1200" dirty="0">
                          <a:latin typeface="Arial"/>
                          <a:cs typeface="Arial"/>
                        </a:rPr>
                        <a:t>X</a:t>
                      </a:r>
                      <a:r>
                        <a:rPr sz="1200" spc="-20" dirty="0">
                          <a:latin typeface="Arial"/>
                          <a:cs typeface="Arial"/>
                        </a:rPr>
                        <a:t> </a:t>
                      </a:r>
                      <a:r>
                        <a:rPr sz="1200" dirty="0">
                          <a:latin typeface="Arial"/>
                          <a:cs typeface="Arial"/>
                        </a:rPr>
                        <a:t>0,60</a:t>
                      </a:r>
                      <a:r>
                        <a:rPr sz="1200" spc="-25" dirty="0">
                          <a:latin typeface="Arial"/>
                          <a:cs typeface="Arial"/>
                        </a:rPr>
                        <a:t> </a:t>
                      </a:r>
                      <a:r>
                        <a:rPr sz="1200" dirty="0">
                          <a:latin typeface="Arial"/>
                          <a:cs typeface="Arial"/>
                        </a:rPr>
                        <a:t>X</a:t>
                      </a:r>
                      <a:r>
                        <a:rPr sz="1200" spc="-10" dirty="0">
                          <a:latin typeface="Arial"/>
                          <a:cs typeface="Arial"/>
                        </a:rPr>
                        <a:t> </a:t>
                      </a:r>
                      <a:r>
                        <a:rPr sz="1200" dirty="0">
                          <a:latin typeface="Arial"/>
                          <a:cs typeface="Arial"/>
                        </a:rPr>
                        <a:t>0,30</a:t>
                      </a:r>
                      <a:r>
                        <a:rPr sz="1200" spc="-20" dirty="0">
                          <a:latin typeface="Arial"/>
                          <a:cs typeface="Arial"/>
                        </a:rPr>
                        <a:t> </a:t>
                      </a:r>
                      <a:r>
                        <a:rPr sz="1200" spc="-50" dirty="0">
                          <a:latin typeface="Arial"/>
                          <a:cs typeface="Arial"/>
                        </a:rPr>
                        <a:t>m</a:t>
                      </a:r>
                      <a:endParaRPr sz="1200" dirty="0">
                        <a:latin typeface="Arial"/>
                        <a:cs typeface="Arial"/>
                      </a:endParaRPr>
                    </a:p>
                    <a:p>
                      <a:pPr marL="525780" marR="59055">
                        <a:lnSpc>
                          <a:spcPts val="1260"/>
                        </a:lnSpc>
                        <a:spcBef>
                          <a:spcPts val="10"/>
                        </a:spcBef>
                      </a:pPr>
                      <a:r>
                        <a:rPr sz="1200" dirty="0">
                          <a:latin typeface="Arial"/>
                          <a:cs typeface="Arial"/>
                        </a:rPr>
                        <a:t>Murets</a:t>
                      </a:r>
                      <a:r>
                        <a:rPr sz="1200" spc="145" dirty="0">
                          <a:latin typeface="Arial"/>
                          <a:cs typeface="Arial"/>
                        </a:rPr>
                        <a:t> </a:t>
                      </a:r>
                      <a:r>
                        <a:rPr sz="1200" dirty="0">
                          <a:latin typeface="Arial"/>
                          <a:cs typeface="Arial"/>
                        </a:rPr>
                        <a:t>latéraux</a:t>
                      </a:r>
                      <a:r>
                        <a:rPr sz="1200" spc="145" dirty="0">
                          <a:latin typeface="Arial"/>
                          <a:cs typeface="Arial"/>
                        </a:rPr>
                        <a:t> </a:t>
                      </a:r>
                      <a:r>
                        <a:rPr sz="1200" dirty="0">
                          <a:latin typeface="Arial"/>
                          <a:cs typeface="Arial"/>
                        </a:rPr>
                        <a:t>servant</a:t>
                      </a:r>
                      <a:r>
                        <a:rPr sz="1200" spc="140"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contrefort :</a:t>
                      </a:r>
                      <a:r>
                        <a:rPr sz="1200" spc="150" dirty="0">
                          <a:latin typeface="Arial"/>
                          <a:cs typeface="Arial"/>
                        </a:rPr>
                        <a:t> </a:t>
                      </a:r>
                      <a:r>
                        <a:rPr sz="1200" dirty="0">
                          <a:latin typeface="Arial"/>
                          <a:cs typeface="Arial"/>
                        </a:rPr>
                        <a:t>hauteur</a:t>
                      </a:r>
                      <a:r>
                        <a:rPr sz="1200" spc="135" dirty="0">
                          <a:latin typeface="Arial"/>
                          <a:cs typeface="Arial"/>
                        </a:rPr>
                        <a:t> </a:t>
                      </a:r>
                      <a:r>
                        <a:rPr sz="1200" dirty="0">
                          <a:latin typeface="Arial"/>
                          <a:cs typeface="Arial"/>
                        </a:rPr>
                        <a:t>Hmr</a:t>
                      </a:r>
                      <a:r>
                        <a:rPr sz="1200" spc="-5" dirty="0">
                          <a:latin typeface="Arial"/>
                          <a:cs typeface="Arial"/>
                        </a:rPr>
                        <a:t> </a:t>
                      </a:r>
                      <a:r>
                        <a:rPr sz="1200" dirty="0">
                          <a:latin typeface="Arial"/>
                          <a:cs typeface="Arial"/>
                        </a:rPr>
                        <a:t>:</a:t>
                      </a:r>
                      <a:r>
                        <a:rPr sz="1200" spc="150" dirty="0">
                          <a:latin typeface="Arial"/>
                          <a:cs typeface="Arial"/>
                        </a:rPr>
                        <a:t> </a:t>
                      </a:r>
                      <a:r>
                        <a:rPr sz="1200" dirty="0">
                          <a:latin typeface="Arial"/>
                          <a:cs typeface="Arial"/>
                        </a:rPr>
                        <a:t>0,60</a:t>
                      </a:r>
                      <a:r>
                        <a:rPr sz="1200" spc="130" dirty="0">
                          <a:latin typeface="Arial"/>
                          <a:cs typeface="Arial"/>
                        </a:rPr>
                        <a:t> </a:t>
                      </a:r>
                      <a:r>
                        <a:rPr sz="1200" dirty="0">
                          <a:latin typeface="Arial"/>
                          <a:cs typeface="Arial"/>
                        </a:rPr>
                        <a:t>m</a:t>
                      </a:r>
                      <a:r>
                        <a:rPr sz="1200" spc="155" dirty="0">
                          <a:latin typeface="Arial"/>
                          <a:cs typeface="Arial"/>
                        </a:rPr>
                        <a:t> </a:t>
                      </a:r>
                      <a:r>
                        <a:rPr sz="1200" spc="-25" dirty="0">
                          <a:latin typeface="Arial"/>
                          <a:cs typeface="Arial"/>
                        </a:rPr>
                        <a:t>et </a:t>
                      </a:r>
                      <a:r>
                        <a:rPr sz="1200" dirty="0">
                          <a:latin typeface="Arial"/>
                          <a:cs typeface="Arial"/>
                        </a:rPr>
                        <a:t>épaisseur</a:t>
                      </a:r>
                      <a:r>
                        <a:rPr sz="1200" spc="-20" dirty="0">
                          <a:latin typeface="Arial"/>
                          <a:cs typeface="Arial"/>
                        </a:rPr>
                        <a:t> </a:t>
                      </a:r>
                      <a:r>
                        <a:rPr sz="1200" dirty="0">
                          <a:latin typeface="Arial"/>
                          <a:cs typeface="Arial"/>
                        </a:rPr>
                        <a:t>Emr</a:t>
                      </a:r>
                      <a:r>
                        <a:rPr sz="1200" spc="-2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0,40</a:t>
                      </a:r>
                      <a:r>
                        <a:rPr sz="1200" spc="-30" dirty="0">
                          <a:latin typeface="Arial"/>
                          <a:cs typeface="Arial"/>
                        </a:rPr>
                        <a:t> </a:t>
                      </a:r>
                      <a:r>
                        <a:rPr sz="1200" spc="-50" dirty="0">
                          <a:latin typeface="Arial"/>
                          <a:cs typeface="Arial"/>
                        </a:rPr>
                        <a:t>m</a:t>
                      </a:r>
                      <a:endParaRPr sz="1200" dirty="0">
                        <a:latin typeface="Arial"/>
                        <a:cs typeface="Arial"/>
                      </a:endParaRPr>
                    </a:p>
                    <a:p>
                      <a:pPr marL="154305" indent="-85725">
                        <a:lnSpc>
                          <a:spcPct val="100000"/>
                        </a:lnSpc>
                        <a:spcBef>
                          <a:spcPts val="509"/>
                        </a:spcBef>
                        <a:buChar char="-"/>
                        <a:tabLst>
                          <a:tab pos="154305" algn="l"/>
                        </a:tabLst>
                      </a:pPr>
                      <a:r>
                        <a:rPr sz="1200" b="1" spc="-10" dirty="0">
                          <a:latin typeface="Arial"/>
                          <a:cs typeface="Arial"/>
                        </a:rPr>
                        <a:t>Ferraillage</a:t>
                      </a:r>
                      <a:endParaRPr sz="1200" dirty="0">
                        <a:latin typeface="Arial"/>
                        <a:cs typeface="Arial"/>
                      </a:endParaRPr>
                    </a:p>
                    <a:p>
                      <a:pPr marL="68580">
                        <a:lnSpc>
                          <a:spcPts val="1290"/>
                        </a:lnSpc>
                        <a:spcBef>
                          <a:spcPts val="555"/>
                        </a:spcBef>
                      </a:pPr>
                      <a:r>
                        <a:rPr sz="1200" u="sng" dirty="0">
                          <a:uFill>
                            <a:solidFill>
                              <a:srgbClr val="000000"/>
                            </a:solidFill>
                          </a:uFill>
                          <a:latin typeface="Arial"/>
                          <a:cs typeface="Arial"/>
                        </a:rPr>
                        <a:t>Pour</a:t>
                      </a:r>
                      <a:r>
                        <a:rPr sz="1200" u="sng" spc="-20" dirty="0">
                          <a:uFill>
                            <a:solidFill>
                              <a:srgbClr val="000000"/>
                            </a:solidFill>
                          </a:uFill>
                          <a:latin typeface="Arial"/>
                          <a:cs typeface="Arial"/>
                        </a:rPr>
                        <a:t> </a:t>
                      </a:r>
                      <a:r>
                        <a:rPr sz="1200" u="sng" dirty="0">
                          <a:uFill>
                            <a:solidFill>
                              <a:srgbClr val="000000"/>
                            </a:solidFill>
                          </a:uFill>
                          <a:latin typeface="Arial"/>
                          <a:cs typeface="Arial"/>
                        </a:rPr>
                        <a:t>le</a:t>
                      </a:r>
                      <a:r>
                        <a:rPr sz="1200" u="sng" spc="-20" dirty="0">
                          <a:uFill>
                            <a:solidFill>
                              <a:srgbClr val="000000"/>
                            </a:solidFill>
                          </a:uFill>
                          <a:latin typeface="Arial"/>
                          <a:cs typeface="Arial"/>
                        </a:rPr>
                        <a:t> </a:t>
                      </a:r>
                      <a:r>
                        <a:rPr sz="1200" u="sng" dirty="0">
                          <a:uFill>
                            <a:solidFill>
                              <a:srgbClr val="000000"/>
                            </a:solidFill>
                          </a:uFill>
                          <a:latin typeface="Arial"/>
                          <a:cs typeface="Arial"/>
                        </a:rPr>
                        <a:t>seuil</a:t>
                      </a:r>
                      <a:r>
                        <a:rPr sz="1200" spc="-30" dirty="0">
                          <a:latin typeface="Arial"/>
                          <a:cs typeface="Arial"/>
                        </a:rPr>
                        <a:t> </a:t>
                      </a:r>
                      <a:r>
                        <a:rPr sz="1200" spc="-50" dirty="0">
                          <a:latin typeface="Arial"/>
                          <a:cs typeface="Arial"/>
                        </a:rPr>
                        <a:t>:</a:t>
                      </a:r>
                      <a:endParaRPr sz="1200" dirty="0">
                        <a:latin typeface="Arial"/>
                        <a:cs typeface="Arial"/>
                      </a:endParaRPr>
                    </a:p>
                    <a:p>
                      <a:pPr marL="68580">
                        <a:lnSpc>
                          <a:spcPts val="1260"/>
                        </a:lnSpc>
                      </a:pPr>
                      <a:r>
                        <a:rPr sz="1200" dirty="0">
                          <a:latin typeface="Arial"/>
                          <a:cs typeface="Arial"/>
                        </a:rPr>
                        <a:t>7</a:t>
                      </a:r>
                      <a:r>
                        <a:rPr sz="1200" spc="80" dirty="0">
                          <a:latin typeface="Arial"/>
                          <a:cs typeface="Arial"/>
                        </a:rPr>
                        <a:t> </a:t>
                      </a:r>
                      <a:r>
                        <a:rPr sz="1200" dirty="0">
                          <a:latin typeface="Arial"/>
                          <a:cs typeface="Arial"/>
                        </a:rPr>
                        <a:t>poteaux</a:t>
                      </a:r>
                      <a:r>
                        <a:rPr sz="1200" spc="75" dirty="0">
                          <a:latin typeface="Arial"/>
                          <a:cs typeface="Arial"/>
                        </a:rPr>
                        <a:t> </a:t>
                      </a:r>
                      <a:r>
                        <a:rPr sz="1200" dirty="0">
                          <a:latin typeface="Arial"/>
                          <a:cs typeface="Arial"/>
                        </a:rPr>
                        <a:t>verticaux</a:t>
                      </a:r>
                      <a:r>
                        <a:rPr sz="1200" spc="70" dirty="0">
                          <a:latin typeface="Arial"/>
                          <a:cs typeface="Arial"/>
                        </a:rPr>
                        <a:t> </a:t>
                      </a:r>
                      <a:r>
                        <a:rPr sz="1200" dirty="0">
                          <a:latin typeface="Arial"/>
                          <a:cs typeface="Arial"/>
                        </a:rPr>
                        <a:t>armés</a:t>
                      </a:r>
                      <a:r>
                        <a:rPr sz="1200" spc="85"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8</a:t>
                      </a:r>
                      <a:r>
                        <a:rPr sz="1200" spc="75" dirty="0">
                          <a:latin typeface="Arial"/>
                          <a:cs typeface="Arial"/>
                        </a:rPr>
                        <a:t> </a:t>
                      </a:r>
                      <a:r>
                        <a:rPr sz="1200" dirty="0">
                          <a:latin typeface="Arial"/>
                          <a:cs typeface="Arial"/>
                        </a:rPr>
                        <a:t>fers</a:t>
                      </a:r>
                      <a:r>
                        <a:rPr sz="1200" spc="70" dirty="0">
                          <a:latin typeface="Arial"/>
                          <a:cs typeface="Arial"/>
                        </a:rPr>
                        <a:t> </a:t>
                      </a:r>
                      <a:r>
                        <a:rPr sz="1200" dirty="0">
                          <a:latin typeface="Arial"/>
                          <a:cs typeface="Arial"/>
                        </a:rPr>
                        <a:t>3/8</a:t>
                      </a:r>
                      <a:r>
                        <a:rPr sz="1200" spc="80" dirty="0">
                          <a:latin typeface="Arial"/>
                          <a:cs typeface="Arial"/>
                        </a:rPr>
                        <a:t> </a:t>
                      </a:r>
                      <a:r>
                        <a:rPr sz="1200" dirty="0">
                          <a:latin typeface="Arial"/>
                          <a:cs typeface="Arial"/>
                        </a:rPr>
                        <a:t>et</a:t>
                      </a:r>
                      <a:r>
                        <a:rPr sz="1200" spc="80" dirty="0">
                          <a:latin typeface="Arial"/>
                          <a:cs typeface="Arial"/>
                        </a:rPr>
                        <a:t> </a:t>
                      </a:r>
                      <a:r>
                        <a:rPr sz="1200" dirty="0">
                          <a:latin typeface="Arial"/>
                          <a:cs typeface="Arial"/>
                        </a:rPr>
                        <a:t>de</a:t>
                      </a:r>
                      <a:r>
                        <a:rPr sz="1200" spc="75" dirty="0">
                          <a:latin typeface="Arial"/>
                          <a:cs typeface="Arial"/>
                        </a:rPr>
                        <a:t> </a:t>
                      </a:r>
                      <a:r>
                        <a:rPr sz="1200" dirty="0">
                          <a:latin typeface="Arial"/>
                          <a:cs typeface="Arial"/>
                        </a:rPr>
                        <a:t>cadres</a:t>
                      </a:r>
                      <a:r>
                        <a:rPr sz="1200" spc="70" dirty="0">
                          <a:latin typeface="Arial"/>
                          <a:cs typeface="Arial"/>
                        </a:rPr>
                        <a:t> </a:t>
                      </a:r>
                      <a:r>
                        <a:rPr sz="1200" dirty="0">
                          <a:latin typeface="Arial"/>
                          <a:cs typeface="Arial"/>
                        </a:rPr>
                        <a:t>de</a:t>
                      </a:r>
                      <a:r>
                        <a:rPr sz="1200" spc="75" dirty="0">
                          <a:latin typeface="Arial"/>
                          <a:cs typeface="Arial"/>
                        </a:rPr>
                        <a:t> </a:t>
                      </a:r>
                      <a:r>
                        <a:rPr sz="1200" dirty="0">
                          <a:latin typeface="Arial"/>
                          <a:cs typeface="Arial"/>
                        </a:rPr>
                        <a:t>¼</a:t>
                      </a:r>
                      <a:r>
                        <a:rPr sz="1200" spc="75" dirty="0">
                          <a:latin typeface="Arial"/>
                          <a:cs typeface="Arial"/>
                        </a:rPr>
                        <a:t> </a:t>
                      </a:r>
                      <a:r>
                        <a:rPr sz="1200" dirty="0" err="1">
                          <a:latin typeface="Arial"/>
                          <a:cs typeface="Arial"/>
                        </a:rPr>
                        <a:t>espacés</a:t>
                      </a:r>
                      <a:r>
                        <a:rPr sz="1200" spc="75" dirty="0">
                          <a:latin typeface="Arial"/>
                          <a:cs typeface="Arial"/>
                        </a:rPr>
                        <a:t> </a:t>
                      </a:r>
                      <a:r>
                        <a:rPr sz="1200" spc="-25" dirty="0">
                          <a:latin typeface="Arial"/>
                          <a:cs typeface="Arial"/>
                        </a:rPr>
                        <a:t>de</a:t>
                      </a:r>
                      <a:r>
                        <a:rPr lang="fr-FR" sz="1200" spc="-25" dirty="0">
                          <a:latin typeface="Arial"/>
                          <a:cs typeface="Arial"/>
                        </a:rPr>
                        <a:t> </a:t>
                      </a:r>
                      <a:r>
                        <a:rPr lang="fr-FR" sz="1200" dirty="0">
                          <a:latin typeface="Arial"/>
                          <a:cs typeface="Arial"/>
                        </a:rPr>
                        <a:t>20</a:t>
                      </a:r>
                      <a:r>
                        <a:rPr lang="fr-FR" sz="1200" spc="-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60"/>
                        </a:lnSpc>
                      </a:pPr>
                      <a:r>
                        <a:rPr lang="fr-FR" sz="1200" dirty="0">
                          <a:latin typeface="Arial"/>
                          <a:cs typeface="Arial"/>
                        </a:rPr>
                        <a:t>Poutre</a:t>
                      </a:r>
                      <a:r>
                        <a:rPr lang="fr-FR" sz="1200" spc="-15"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libage</a:t>
                      </a:r>
                      <a:r>
                        <a:rPr lang="fr-FR" sz="1200" spc="-10" dirty="0">
                          <a:latin typeface="Arial"/>
                          <a:cs typeface="Arial"/>
                        </a:rPr>
                        <a:t> </a:t>
                      </a:r>
                      <a:r>
                        <a:rPr lang="fr-FR" sz="1200" dirty="0">
                          <a:latin typeface="Arial"/>
                          <a:cs typeface="Arial"/>
                        </a:rPr>
                        <a:t>armée</a:t>
                      </a:r>
                      <a:r>
                        <a:rPr lang="fr-FR" sz="1200" spc="-35"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8</a:t>
                      </a:r>
                      <a:r>
                        <a:rPr lang="fr-FR" sz="1200" spc="-25" dirty="0">
                          <a:latin typeface="Arial"/>
                          <a:cs typeface="Arial"/>
                        </a:rPr>
                        <a:t> </a:t>
                      </a:r>
                      <a:r>
                        <a:rPr lang="fr-FR" sz="1200" dirty="0">
                          <a:latin typeface="Arial"/>
                          <a:cs typeface="Arial"/>
                        </a:rPr>
                        <a:t>fers</a:t>
                      </a:r>
                      <a:r>
                        <a:rPr lang="fr-FR" sz="1200" spc="-15" dirty="0">
                          <a:latin typeface="Arial"/>
                          <a:cs typeface="Arial"/>
                        </a:rPr>
                        <a:t> </a:t>
                      </a:r>
                      <a:r>
                        <a:rPr lang="fr-FR" sz="1200" spc="-20" dirty="0">
                          <a:latin typeface="Arial"/>
                          <a:cs typeface="Arial"/>
                        </a:rPr>
                        <a:t>3/8.</a:t>
                      </a:r>
                      <a:endParaRPr lang="fr-FR" sz="1200" dirty="0">
                        <a:latin typeface="Arial"/>
                        <a:cs typeface="Arial"/>
                      </a:endParaRPr>
                    </a:p>
                    <a:p>
                      <a:pPr marL="68580" marR="60325">
                        <a:lnSpc>
                          <a:spcPts val="1270"/>
                        </a:lnSpc>
                        <a:spcBef>
                          <a:spcPts val="55"/>
                        </a:spcBef>
                      </a:pPr>
                      <a:r>
                        <a:rPr lang="fr-FR" sz="1200" dirty="0">
                          <a:latin typeface="Arial"/>
                          <a:cs typeface="Arial"/>
                        </a:rPr>
                        <a:t>Poutre</a:t>
                      </a:r>
                      <a:r>
                        <a:rPr lang="fr-FR" sz="1200" spc="65" dirty="0">
                          <a:latin typeface="Arial"/>
                          <a:cs typeface="Arial"/>
                        </a:rPr>
                        <a:t> </a:t>
                      </a:r>
                      <a:r>
                        <a:rPr lang="fr-FR" sz="1200" dirty="0">
                          <a:latin typeface="Arial"/>
                          <a:cs typeface="Arial"/>
                        </a:rPr>
                        <a:t>de</a:t>
                      </a:r>
                      <a:r>
                        <a:rPr lang="fr-FR" sz="1200" spc="80" dirty="0">
                          <a:latin typeface="Arial"/>
                          <a:cs typeface="Arial"/>
                        </a:rPr>
                        <a:t> </a:t>
                      </a:r>
                      <a:r>
                        <a:rPr lang="fr-FR" sz="1200" dirty="0">
                          <a:latin typeface="Arial"/>
                          <a:cs typeface="Arial"/>
                        </a:rPr>
                        <a:t>chaînage</a:t>
                      </a:r>
                      <a:r>
                        <a:rPr lang="fr-FR" sz="1200" spc="70" dirty="0">
                          <a:latin typeface="Arial"/>
                          <a:cs typeface="Arial"/>
                        </a:rPr>
                        <a:t> </a:t>
                      </a:r>
                      <a:r>
                        <a:rPr lang="fr-FR" sz="1200" dirty="0">
                          <a:latin typeface="Arial"/>
                          <a:cs typeface="Arial"/>
                        </a:rPr>
                        <a:t>sous</a:t>
                      </a:r>
                      <a:r>
                        <a:rPr lang="fr-FR" sz="1200" spc="85" dirty="0">
                          <a:latin typeface="Arial"/>
                          <a:cs typeface="Arial"/>
                        </a:rPr>
                        <a:t> </a:t>
                      </a:r>
                      <a:r>
                        <a:rPr lang="fr-FR" sz="1200" dirty="0">
                          <a:latin typeface="Arial"/>
                          <a:cs typeface="Arial"/>
                        </a:rPr>
                        <a:t>le</a:t>
                      </a:r>
                      <a:r>
                        <a:rPr lang="fr-FR" sz="1200" spc="80" dirty="0">
                          <a:latin typeface="Arial"/>
                          <a:cs typeface="Arial"/>
                        </a:rPr>
                        <a:t> </a:t>
                      </a:r>
                      <a:r>
                        <a:rPr lang="fr-FR" sz="1200" dirty="0">
                          <a:latin typeface="Arial"/>
                          <a:cs typeface="Arial"/>
                        </a:rPr>
                        <a:t>déversoir,</a:t>
                      </a:r>
                      <a:r>
                        <a:rPr lang="fr-FR" sz="1200" spc="75" dirty="0">
                          <a:latin typeface="Arial"/>
                          <a:cs typeface="Arial"/>
                        </a:rPr>
                        <a:t> </a:t>
                      </a:r>
                      <a:r>
                        <a:rPr lang="fr-FR" sz="1200" dirty="0">
                          <a:latin typeface="Arial"/>
                          <a:cs typeface="Arial"/>
                        </a:rPr>
                        <a:t>armée</a:t>
                      </a:r>
                      <a:r>
                        <a:rPr lang="fr-FR" sz="1200" spc="70" dirty="0">
                          <a:latin typeface="Arial"/>
                          <a:cs typeface="Arial"/>
                        </a:rPr>
                        <a:t> </a:t>
                      </a:r>
                      <a:r>
                        <a:rPr lang="fr-FR" sz="1200" dirty="0">
                          <a:latin typeface="Arial"/>
                          <a:cs typeface="Arial"/>
                        </a:rPr>
                        <a:t>de</a:t>
                      </a:r>
                      <a:r>
                        <a:rPr lang="fr-FR" sz="1200" spc="70" dirty="0">
                          <a:latin typeface="Arial"/>
                          <a:cs typeface="Arial"/>
                        </a:rPr>
                        <a:t> </a:t>
                      </a:r>
                      <a:r>
                        <a:rPr lang="fr-FR" sz="1200" dirty="0">
                          <a:latin typeface="Arial"/>
                          <a:cs typeface="Arial"/>
                        </a:rPr>
                        <a:t>4</a:t>
                      </a:r>
                      <a:r>
                        <a:rPr lang="fr-FR" sz="1200" spc="80" dirty="0">
                          <a:latin typeface="Arial"/>
                          <a:cs typeface="Arial"/>
                        </a:rPr>
                        <a:t> </a:t>
                      </a:r>
                      <a:r>
                        <a:rPr lang="fr-FR" sz="1200" dirty="0">
                          <a:latin typeface="Arial"/>
                          <a:cs typeface="Arial"/>
                        </a:rPr>
                        <a:t>fers</a:t>
                      </a:r>
                      <a:r>
                        <a:rPr lang="fr-FR" sz="1200" spc="70" dirty="0">
                          <a:latin typeface="Arial"/>
                          <a:cs typeface="Arial"/>
                        </a:rPr>
                        <a:t> </a:t>
                      </a:r>
                      <a:r>
                        <a:rPr lang="fr-FR" sz="1200" dirty="0">
                          <a:latin typeface="Arial"/>
                          <a:cs typeface="Arial"/>
                        </a:rPr>
                        <a:t>3/8</a:t>
                      </a:r>
                      <a:r>
                        <a:rPr lang="fr-FR" sz="1200" spc="75" dirty="0">
                          <a:latin typeface="Arial"/>
                          <a:cs typeface="Arial"/>
                        </a:rPr>
                        <a:t> </a:t>
                      </a:r>
                      <a:r>
                        <a:rPr lang="fr-FR" sz="1200" dirty="0">
                          <a:latin typeface="Arial"/>
                          <a:cs typeface="Arial"/>
                        </a:rPr>
                        <a:t>et</a:t>
                      </a:r>
                      <a:r>
                        <a:rPr lang="fr-FR" sz="1200" spc="75" dirty="0">
                          <a:latin typeface="Arial"/>
                          <a:cs typeface="Arial"/>
                        </a:rPr>
                        <a:t> </a:t>
                      </a:r>
                      <a:r>
                        <a:rPr lang="fr-FR" sz="1200" dirty="0">
                          <a:latin typeface="Arial"/>
                          <a:cs typeface="Arial"/>
                        </a:rPr>
                        <a:t>de</a:t>
                      </a:r>
                      <a:r>
                        <a:rPr lang="fr-FR" sz="1200" spc="70" dirty="0">
                          <a:latin typeface="Arial"/>
                          <a:cs typeface="Arial"/>
                        </a:rPr>
                        <a:t> </a:t>
                      </a:r>
                      <a:r>
                        <a:rPr lang="fr-FR" sz="1200" spc="-10" dirty="0">
                          <a:latin typeface="Arial"/>
                          <a:cs typeface="Arial"/>
                        </a:rPr>
                        <a:t>cadres </a:t>
                      </a:r>
                      <a:r>
                        <a:rPr lang="fr-FR" sz="1200" dirty="0">
                          <a:latin typeface="Arial"/>
                          <a:cs typeface="Arial"/>
                        </a:rPr>
                        <a:t>de</a:t>
                      </a:r>
                      <a:r>
                        <a:rPr lang="fr-FR" sz="1200" spc="-10" dirty="0">
                          <a:latin typeface="Arial"/>
                          <a:cs typeface="Arial"/>
                        </a:rPr>
                        <a:t> </a:t>
                      </a:r>
                      <a:r>
                        <a:rPr lang="fr-FR" sz="1200" dirty="0">
                          <a:latin typeface="Arial"/>
                          <a:cs typeface="Arial"/>
                        </a:rPr>
                        <a:t>¼</a:t>
                      </a:r>
                      <a:r>
                        <a:rPr lang="fr-FR" sz="1200" spc="-15" dirty="0">
                          <a:latin typeface="Arial"/>
                          <a:cs typeface="Arial"/>
                        </a:rPr>
                        <a:t> </a:t>
                      </a:r>
                      <a:r>
                        <a:rPr lang="fr-FR" sz="1200" dirty="0">
                          <a:latin typeface="Arial"/>
                          <a:cs typeface="Arial"/>
                        </a:rPr>
                        <a:t>espacés</a:t>
                      </a:r>
                      <a:r>
                        <a:rPr lang="fr-FR" sz="1200" spc="-2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20</a:t>
                      </a:r>
                      <a:r>
                        <a:rPr lang="fr-FR" sz="1200" spc="-1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05"/>
                        </a:lnSpc>
                      </a:pPr>
                      <a:r>
                        <a:rPr lang="fr-FR" sz="1200" u="sng" dirty="0">
                          <a:uFill>
                            <a:solidFill>
                              <a:srgbClr val="000000"/>
                            </a:solidFill>
                          </a:uFill>
                          <a:latin typeface="Arial"/>
                          <a:cs typeface="Arial"/>
                        </a:rPr>
                        <a:t>Pour</a:t>
                      </a:r>
                      <a:r>
                        <a:rPr lang="fr-FR" sz="1200" u="sng" spc="-25" dirty="0">
                          <a:uFill>
                            <a:solidFill>
                              <a:srgbClr val="000000"/>
                            </a:solidFill>
                          </a:uFill>
                          <a:latin typeface="Arial"/>
                          <a:cs typeface="Arial"/>
                        </a:rPr>
                        <a:t> </a:t>
                      </a:r>
                      <a:r>
                        <a:rPr lang="fr-FR" sz="1200" u="sng" dirty="0">
                          <a:uFill>
                            <a:solidFill>
                              <a:srgbClr val="000000"/>
                            </a:solidFill>
                          </a:uFill>
                          <a:latin typeface="Arial"/>
                          <a:cs typeface="Arial"/>
                        </a:rPr>
                        <a:t>le</a:t>
                      </a:r>
                      <a:r>
                        <a:rPr lang="fr-FR" sz="1200" u="sng" spc="-20" dirty="0">
                          <a:uFill>
                            <a:solidFill>
                              <a:srgbClr val="000000"/>
                            </a:solidFill>
                          </a:uFill>
                          <a:latin typeface="Arial"/>
                          <a:cs typeface="Arial"/>
                        </a:rPr>
                        <a:t> </a:t>
                      </a:r>
                      <a:r>
                        <a:rPr lang="fr-FR" sz="1200" u="sng" dirty="0">
                          <a:uFill>
                            <a:solidFill>
                              <a:srgbClr val="000000"/>
                            </a:solidFill>
                          </a:uFill>
                          <a:latin typeface="Arial"/>
                          <a:cs typeface="Arial"/>
                        </a:rPr>
                        <a:t>bassin</a:t>
                      </a:r>
                      <a:r>
                        <a:rPr lang="fr-FR" sz="1200" spc="-35" dirty="0">
                          <a:latin typeface="Arial"/>
                          <a:cs typeface="Arial"/>
                        </a:rPr>
                        <a:t> </a:t>
                      </a:r>
                      <a:r>
                        <a:rPr lang="fr-FR" sz="1200" spc="-50" dirty="0">
                          <a:latin typeface="Arial"/>
                          <a:cs typeface="Arial"/>
                        </a:rPr>
                        <a:t>:</a:t>
                      </a:r>
                      <a:endParaRPr lang="fr-FR" sz="1200" dirty="0">
                        <a:latin typeface="Arial"/>
                        <a:cs typeface="Arial"/>
                      </a:endParaRPr>
                    </a:p>
                    <a:p>
                      <a:pPr marL="68580" marR="62230">
                        <a:lnSpc>
                          <a:spcPts val="1260"/>
                        </a:lnSpc>
                        <a:spcBef>
                          <a:spcPts val="65"/>
                        </a:spcBef>
                      </a:pPr>
                      <a:r>
                        <a:rPr lang="fr-FR" sz="1200" dirty="0">
                          <a:latin typeface="Arial"/>
                          <a:cs typeface="Arial"/>
                        </a:rPr>
                        <a:t>5</a:t>
                      </a:r>
                      <a:r>
                        <a:rPr lang="fr-FR" sz="1200" spc="60" dirty="0">
                          <a:latin typeface="Arial"/>
                          <a:cs typeface="Arial"/>
                        </a:rPr>
                        <a:t> </a:t>
                      </a:r>
                      <a:r>
                        <a:rPr lang="fr-FR" sz="1200" dirty="0">
                          <a:latin typeface="Arial"/>
                          <a:cs typeface="Arial"/>
                        </a:rPr>
                        <a:t>poteaux</a:t>
                      </a:r>
                      <a:r>
                        <a:rPr lang="fr-FR" sz="1200" spc="60" dirty="0">
                          <a:latin typeface="Arial"/>
                          <a:cs typeface="Arial"/>
                        </a:rPr>
                        <a:t> </a:t>
                      </a:r>
                      <a:r>
                        <a:rPr lang="fr-FR" sz="1200" dirty="0">
                          <a:latin typeface="Arial"/>
                          <a:cs typeface="Arial"/>
                        </a:rPr>
                        <a:t>verticaux</a:t>
                      </a:r>
                      <a:r>
                        <a:rPr lang="fr-FR" sz="1200" spc="50" dirty="0">
                          <a:latin typeface="Arial"/>
                          <a:cs typeface="Arial"/>
                        </a:rPr>
                        <a:t> </a:t>
                      </a:r>
                      <a:r>
                        <a:rPr lang="fr-FR" sz="1200" dirty="0">
                          <a:latin typeface="Arial"/>
                          <a:cs typeface="Arial"/>
                        </a:rPr>
                        <a:t>armés</a:t>
                      </a:r>
                      <a:r>
                        <a:rPr lang="fr-FR" sz="1200" spc="60" dirty="0">
                          <a:latin typeface="Arial"/>
                          <a:cs typeface="Arial"/>
                        </a:rPr>
                        <a:t> </a:t>
                      </a:r>
                      <a:r>
                        <a:rPr lang="fr-FR" sz="1200" dirty="0">
                          <a:latin typeface="Arial"/>
                          <a:cs typeface="Arial"/>
                        </a:rPr>
                        <a:t>de</a:t>
                      </a:r>
                      <a:r>
                        <a:rPr lang="fr-FR" sz="1200" spc="60" dirty="0">
                          <a:latin typeface="Arial"/>
                          <a:cs typeface="Arial"/>
                        </a:rPr>
                        <a:t> </a:t>
                      </a:r>
                      <a:r>
                        <a:rPr lang="fr-FR" sz="1200" dirty="0">
                          <a:latin typeface="Arial"/>
                          <a:cs typeface="Arial"/>
                        </a:rPr>
                        <a:t>8</a:t>
                      </a:r>
                      <a:r>
                        <a:rPr lang="fr-FR" sz="1200" spc="60" dirty="0">
                          <a:latin typeface="Arial"/>
                          <a:cs typeface="Arial"/>
                        </a:rPr>
                        <a:t> </a:t>
                      </a:r>
                      <a:r>
                        <a:rPr lang="fr-FR" sz="1200" dirty="0">
                          <a:latin typeface="Arial"/>
                          <a:cs typeface="Arial"/>
                        </a:rPr>
                        <a:t>fers</a:t>
                      </a:r>
                      <a:r>
                        <a:rPr lang="fr-FR" sz="1200" spc="60" dirty="0">
                          <a:latin typeface="Arial"/>
                          <a:cs typeface="Arial"/>
                        </a:rPr>
                        <a:t> </a:t>
                      </a:r>
                      <a:r>
                        <a:rPr lang="fr-FR" sz="1200" dirty="0">
                          <a:latin typeface="Arial"/>
                          <a:cs typeface="Arial"/>
                        </a:rPr>
                        <a:t>3/8</a:t>
                      </a:r>
                      <a:r>
                        <a:rPr lang="fr-FR" sz="1200" spc="60" dirty="0">
                          <a:latin typeface="Arial"/>
                          <a:cs typeface="Arial"/>
                        </a:rPr>
                        <a:t> </a:t>
                      </a:r>
                      <a:r>
                        <a:rPr lang="fr-FR" sz="1200" dirty="0">
                          <a:latin typeface="Arial"/>
                          <a:cs typeface="Arial"/>
                        </a:rPr>
                        <a:t>et</a:t>
                      </a:r>
                      <a:r>
                        <a:rPr lang="fr-FR" sz="1200" spc="70" dirty="0">
                          <a:latin typeface="Arial"/>
                          <a:cs typeface="Arial"/>
                        </a:rPr>
                        <a:t> </a:t>
                      </a:r>
                      <a:r>
                        <a:rPr lang="fr-FR" sz="1200" dirty="0">
                          <a:latin typeface="Arial"/>
                          <a:cs typeface="Arial"/>
                        </a:rPr>
                        <a:t>de</a:t>
                      </a:r>
                      <a:r>
                        <a:rPr lang="fr-FR" sz="1200" spc="55" dirty="0">
                          <a:latin typeface="Arial"/>
                          <a:cs typeface="Arial"/>
                        </a:rPr>
                        <a:t> </a:t>
                      </a:r>
                      <a:r>
                        <a:rPr lang="fr-FR" sz="1200" dirty="0">
                          <a:latin typeface="Arial"/>
                          <a:cs typeface="Arial"/>
                        </a:rPr>
                        <a:t>cadres</a:t>
                      </a:r>
                      <a:r>
                        <a:rPr lang="fr-FR" sz="1200" spc="60" dirty="0">
                          <a:latin typeface="Arial"/>
                          <a:cs typeface="Arial"/>
                        </a:rPr>
                        <a:t> </a:t>
                      </a:r>
                      <a:r>
                        <a:rPr lang="fr-FR" sz="1200" dirty="0">
                          <a:latin typeface="Arial"/>
                          <a:cs typeface="Arial"/>
                        </a:rPr>
                        <a:t>de1/4</a:t>
                      </a:r>
                      <a:r>
                        <a:rPr lang="fr-FR" sz="1200" spc="50" dirty="0">
                          <a:latin typeface="Arial"/>
                          <a:cs typeface="Arial"/>
                        </a:rPr>
                        <a:t> </a:t>
                      </a:r>
                      <a:r>
                        <a:rPr lang="fr-FR" sz="1200" dirty="0">
                          <a:latin typeface="Arial"/>
                          <a:cs typeface="Arial"/>
                        </a:rPr>
                        <a:t>espacés</a:t>
                      </a:r>
                      <a:r>
                        <a:rPr lang="fr-FR" sz="1200" spc="55" dirty="0">
                          <a:latin typeface="Arial"/>
                          <a:cs typeface="Arial"/>
                        </a:rPr>
                        <a:t> </a:t>
                      </a:r>
                      <a:r>
                        <a:rPr lang="fr-FR" sz="1200" spc="-25" dirty="0">
                          <a:latin typeface="Arial"/>
                          <a:cs typeface="Arial"/>
                        </a:rPr>
                        <a:t>de </a:t>
                      </a:r>
                      <a:r>
                        <a:rPr lang="fr-FR" sz="1200" dirty="0">
                          <a:latin typeface="Arial"/>
                          <a:cs typeface="Arial"/>
                        </a:rPr>
                        <a:t>20</a:t>
                      </a:r>
                      <a:r>
                        <a:rPr lang="fr-FR" sz="1200" spc="-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30"/>
                        </a:lnSpc>
                      </a:pPr>
                      <a:r>
                        <a:rPr lang="fr-FR" sz="1200" dirty="0">
                          <a:latin typeface="Arial"/>
                          <a:cs typeface="Arial"/>
                        </a:rPr>
                        <a:t>Le</a:t>
                      </a:r>
                      <a:r>
                        <a:rPr lang="fr-FR" sz="1200" spc="-20" dirty="0">
                          <a:latin typeface="Arial"/>
                          <a:cs typeface="Arial"/>
                        </a:rPr>
                        <a:t> </a:t>
                      </a:r>
                      <a:r>
                        <a:rPr lang="fr-FR" sz="1200" dirty="0">
                          <a:latin typeface="Arial"/>
                          <a:cs typeface="Arial"/>
                        </a:rPr>
                        <a:t>quadrillage</a:t>
                      </a:r>
                      <a:r>
                        <a:rPr lang="fr-FR" sz="1200" spc="-15" dirty="0">
                          <a:latin typeface="Arial"/>
                          <a:cs typeface="Arial"/>
                        </a:rPr>
                        <a:t> </a:t>
                      </a:r>
                      <a:r>
                        <a:rPr lang="fr-FR" sz="1200" dirty="0">
                          <a:latin typeface="Arial"/>
                          <a:cs typeface="Arial"/>
                        </a:rPr>
                        <a:t>du</a:t>
                      </a:r>
                      <a:r>
                        <a:rPr lang="fr-FR" sz="1200" spc="-25" dirty="0">
                          <a:latin typeface="Arial"/>
                          <a:cs typeface="Arial"/>
                        </a:rPr>
                        <a:t> </a:t>
                      </a:r>
                      <a:r>
                        <a:rPr lang="fr-FR" sz="1200" dirty="0">
                          <a:latin typeface="Arial"/>
                          <a:cs typeface="Arial"/>
                        </a:rPr>
                        <a:t>fond</a:t>
                      </a:r>
                      <a:r>
                        <a:rPr lang="fr-FR" sz="1200" spc="-20" dirty="0">
                          <a:latin typeface="Arial"/>
                          <a:cs typeface="Arial"/>
                        </a:rPr>
                        <a:t> </a:t>
                      </a:r>
                      <a:r>
                        <a:rPr lang="fr-FR" sz="1200" dirty="0">
                          <a:latin typeface="Arial"/>
                          <a:cs typeface="Arial"/>
                        </a:rPr>
                        <a:t>du</a:t>
                      </a:r>
                      <a:r>
                        <a:rPr lang="fr-FR" sz="1200" spc="-15" dirty="0">
                          <a:latin typeface="Arial"/>
                          <a:cs typeface="Arial"/>
                        </a:rPr>
                        <a:t> </a:t>
                      </a:r>
                      <a:r>
                        <a:rPr lang="fr-FR" sz="1200" dirty="0">
                          <a:latin typeface="Arial"/>
                          <a:cs typeface="Arial"/>
                        </a:rPr>
                        <a:t>bassin</a:t>
                      </a:r>
                      <a:r>
                        <a:rPr lang="fr-FR" sz="1200" spc="-20" dirty="0">
                          <a:latin typeface="Arial"/>
                          <a:cs typeface="Arial"/>
                        </a:rPr>
                        <a:t> </a:t>
                      </a:r>
                      <a:r>
                        <a:rPr lang="fr-FR" sz="1200" dirty="0">
                          <a:latin typeface="Arial"/>
                          <a:cs typeface="Arial"/>
                        </a:rPr>
                        <a:t>est</a:t>
                      </a:r>
                      <a:r>
                        <a:rPr lang="fr-FR" sz="1200" spc="-5" dirty="0">
                          <a:latin typeface="Arial"/>
                          <a:cs typeface="Arial"/>
                        </a:rPr>
                        <a:t> </a:t>
                      </a:r>
                      <a:r>
                        <a:rPr lang="fr-FR" sz="1200" dirty="0">
                          <a:latin typeface="Arial"/>
                          <a:cs typeface="Arial"/>
                        </a:rPr>
                        <a:t>armé</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fers</a:t>
                      </a:r>
                      <a:r>
                        <a:rPr lang="fr-FR" sz="1200" spc="-15" dirty="0">
                          <a:latin typeface="Arial"/>
                          <a:cs typeface="Arial"/>
                        </a:rPr>
                        <a:t> </a:t>
                      </a:r>
                      <a:r>
                        <a:rPr lang="fr-FR" sz="1200" dirty="0">
                          <a:latin typeface="Arial"/>
                          <a:cs typeface="Arial"/>
                        </a:rPr>
                        <a:t>3/8</a:t>
                      </a:r>
                      <a:r>
                        <a:rPr lang="fr-FR" sz="1200" spc="-25" dirty="0">
                          <a:latin typeface="Arial"/>
                          <a:cs typeface="Arial"/>
                        </a:rPr>
                        <a:t> </a:t>
                      </a:r>
                      <a:r>
                        <a:rPr lang="fr-FR" sz="1200" dirty="0">
                          <a:latin typeface="Arial"/>
                          <a:cs typeface="Arial"/>
                        </a:rPr>
                        <a:t>espacés</a:t>
                      </a:r>
                      <a:r>
                        <a:rPr lang="fr-FR" sz="1200" spc="-25" dirty="0">
                          <a:latin typeface="Arial"/>
                          <a:cs typeface="Arial"/>
                        </a:rPr>
                        <a:t> </a:t>
                      </a:r>
                      <a:r>
                        <a:rPr lang="fr-FR" sz="1200" dirty="0">
                          <a:latin typeface="Arial"/>
                          <a:cs typeface="Arial"/>
                        </a:rPr>
                        <a:t>de</a:t>
                      </a:r>
                      <a:r>
                        <a:rPr lang="fr-FR" sz="1200" spc="-20" dirty="0">
                          <a:latin typeface="Arial"/>
                          <a:cs typeface="Arial"/>
                        </a:rPr>
                        <a:t> </a:t>
                      </a:r>
                      <a:r>
                        <a:rPr lang="fr-FR" sz="1200" spc="-10" dirty="0">
                          <a:latin typeface="Arial"/>
                          <a:cs typeface="Arial"/>
                        </a:rPr>
                        <a:t>20cm.</a:t>
                      </a:r>
                      <a:endParaRPr lang="fr-F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C1621DC6-1069-8AC2-3D7D-986C8B3879B1}"/>
              </a:ext>
            </a:extLst>
          </p:cNvPr>
          <p:cNvSpPr txBox="1"/>
          <p:nvPr/>
        </p:nvSpPr>
        <p:spPr>
          <a:xfrm>
            <a:off x="2484582" y="0"/>
            <a:ext cx="5006109" cy="338554"/>
          </a:xfrm>
          <a:prstGeom prst="rect">
            <a:avLst/>
          </a:prstGeom>
          <a:noFill/>
        </p:spPr>
        <p:txBody>
          <a:bodyPr wrap="square" rtlCol="0">
            <a:spAutoFit/>
          </a:bodyPr>
          <a:lstStyle/>
          <a:p>
            <a:r>
              <a:rPr lang="fr-FR" altLang="fr-FR" sz="1600" b="1" dirty="0">
                <a:latin typeface="Calibri" pitchFamily="34" charset="0"/>
              </a:rPr>
              <a:t>SB6-Savane Plate</a:t>
            </a:r>
            <a:endParaRPr lang="fr-FR" sz="1600" dirty="0"/>
          </a:p>
        </p:txBody>
      </p:sp>
    </p:spTree>
    <p:extLst>
      <p:ext uri="{BB962C8B-B14F-4D97-AF65-F5344CB8AC3E}">
        <p14:creationId xmlns:p14="http://schemas.microsoft.com/office/powerpoint/2010/main" val="1106280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P1080321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081463" y="854075"/>
            <a:ext cx="7623175" cy="5718175"/>
          </a:xfrm>
          <a:prstGeom prst="rect">
            <a:avLst/>
          </a:prstGeom>
          <a:noFill/>
          <a:ln w="9525">
            <a:noFill/>
            <a:miter lim="800000"/>
            <a:headEnd/>
            <a:tailEnd/>
          </a:ln>
        </p:spPr>
      </p:pic>
      <p:sp>
        <p:nvSpPr>
          <p:cNvPr id="15362" name="ZoneTexte 2"/>
          <p:cNvSpPr txBox="1">
            <a:spLocks noChangeArrowheads="1"/>
          </p:cNvSpPr>
          <p:nvPr/>
        </p:nvSpPr>
        <p:spPr bwMode="auto">
          <a:xfrm>
            <a:off x="163513" y="2185988"/>
            <a:ext cx="3917950" cy="3025775"/>
          </a:xfrm>
          <a:prstGeom prst="rect">
            <a:avLst/>
          </a:prstGeom>
          <a:noFill/>
          <a:ln w="9525">
            <a:noFill/>
            <a:miter lim="800000"/>
            <a:headEnd/>
            <a:tailEnd/>
          </a:ln>
        </p:spPr>
        <p:txBody>
          <a:bodyPr>
            <a:spAutoFit/>
          </a:bodyPr>
          <a:lstStyle/>
          <a:p>
            <a:endParaRPr lang="fr-FR" sz="1600" dirty="0">
              <a:latin typeface="Calibri" pitchFamily="34" charset="0"/>
            </a:endParaRPr>
          </a:p>
          <a:p>
            <a:r>
              <a:rPr lang="fr-FR" sz="1600" dirty="0">
                <a:latin typeface="Calibri" pitchFamily="34" charset="0"/>
              </a:rPr>
              <a:t>Début de construction : 29 octobre 2015</a:t>
            </a:r>
          </a:p>
          <a:p>
            <a:r>
              <a:rPr lang="fr-FR" sz="1600" dirty="0">
                <a:latin typeface="Calibri" pitchFamily="34" charset="0"/>
              </a:rPr>
              <a:t>Fin de construction : 1er  décembre 2015</a:t>
            </a:r>
          </a:p>
          <a:p>
            <a:endParaRPr lang="fr-FR" sz="1600" dirty="0">
              <a:latin typeface="Calibri" pitchFamily="34" charset="0"/>
            </a:endParaRPr>
          </a:p>
          <a:p>
            <a:endParaRPr lang="fr-FR" sz="1600" dirty="0">
              <a:latin typeface="Calibri" pitchFamily="34" charset="0"/>
            </a:endParaRPr>
          </a:p>
          <a:p>
            <a:endParaRPr lang="fr-FR" sz="1600" dirty="0">
              <a:latin typeface="Calibri" pitchFamily="34" charset="0"/>
            </a:endParaRPr>
          </a:p>
          <a:p>
            <a:r>
              <a:rPr lang="fr-FR" sz="1600" dirty="0">
                <a:latin typeface="Calibri" pitchFamily="34" charset="0"/>
              </a:rPr>
              <a:t>Chefs de chantier :</a:t>
            </a:r>
          </a:p>
          <a:p>
            <a:r>
              <a:rPr lang="fr-FR" sz="1600" dirty="0">
                <a:latin typeface="Calibri" pitchFamily="34" charset="0"/>
              </a:rPr>
              <a:t> Joas CLOCY et </a:t>
            </a:r>
            <a:r>
              <a:rPr lang="fr-FR" sz="1600" dirty="0" err="1">
                <a:latin typeface="Calibri" pitchFamily="34" charset="0"/>
              </a:rPr>
              <a:t>Maslot</a:t>
            </a:r>
            <a:r>
              <a:rPr lang="fr-FR" sz="1600" dirty="0">
                <a:latin typeface="Calibri" pitchFamily="34" charset="0"/>
              </a:rPr>
              <a:t> Registre</a:t>
            </a:r>
          </a:p>
          <a:p>
            <a:endParaRPr lang="fr-FR" sz="1600" dirty="0">
              <a:latin typeface="Calibri" pitchFamily="34" charset="0"/>
            </a:endParaRPr>
          </a:p>
          <a:p>
            <a:r>
              <a:rPr lang="fr-FR" sz="1600" dirty="0">
                <a:latin typeface="Calibri" pitchFamily="34" charset="0"/>
              </a:rPr>
              <a:t>Firme : GRIDEL</a:t>
            </a:r>
          </a:p>
          <a:p>
            <a:endParaRPr lang="fr-FR" sz="1600" dirty="0">
              <a:latin typeface="Calibri" pitchFamily="34" charset="0"/>
            </a:endParaRPr>
          </a:p>
          <a:p>
            <a:endParaRPr lang="fr-FR" sz="1600" dirty="0">
              <a:latin typeface="Calibri" pitchFamily="34" charset="0"/>
            </a:endParaRPr>
          </a:p>
        </p:txBody>
      </p:sp>
      <p:sp>
        <p:nvSpPr>
          <p:cNvPr id="15363" name="ZoneTexte 3"/>
          <p:cNvSpPr txBox="1">
            <a:spLocks noChangeArrowheads="1"/>
          </p:cNvSpPr>
          <p:nvPr/>
        </p:nvSpPr>
        <p:spPr bwMode="auto">
          <a:xfrm>
            <a:off x="4081463" y="0"/>
            <a:ext cx="7623175" cy="830263"/>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SB6-Savane Plate</a:t>
            </a:r>
            <a:r>
              <a:rPr lang="fr-FR" sz="1600" dirty="0">
                <a:latin typeface="Calibri" pitchFamily="34" charset="0"/>
              </a:rPr>
              <a:t> Mme </a:t>
            </a:r>
            <a:r>
              <a:rPr lang="fr-FR" sz="1600" dirty="0" err="1">
                <a:latin typeface="Calibri" pitchFamily="34" charset="0"/>
              </a:rPr>
              <a:t>Emanié</a:t>
            </a:r>
            <a:endParaRPr lang="fr-FR" sz="1600" dirty="0">
              <a:latin typeface="Calibri" pitchFamily="34" charset="0"/>
            </a:endParaRPr>
          </a:p>
          <a:p>
            <a:pPr algn="ctr"/>
            <a:r>
              <a:rPr lang="fr-FR" sz="1600" dirty="0">
                <a:latin typeface="Calibri" pitchFamily="34" charset="0"/>
              </a:rPr>
              <a:t>Coordonnées GPS : N 18°57’45,2 ’’   W 72°00’26’’</a:t>
            </a:r>
          </a:p>
          <a:p>
            <a:pPr algn="ctr"/>
            <a:r>
              <a:rPr lang="fr-FR" sz="1600" dirty="0">
                <a:latin typeface="Calibri" pitchFamily="34" charset="0"/>
              </a:rPr>
              <a:t>Commune de Thomonde Savane Plate - Cange</a:t>
            </a:r>
          </a:p>
        </p:txBody>
      </p:sp>
      <p:sp>
        <p:nvSpPr>
          <p:cNvPr id="15364" name="ZoneTexte 4"/>
          <p:cNvSpPr txBox="1">
            <a:spLocks noChangeArrowheads="1"/>
          </p:cNvSpPr>
          <p:nvPr/>
        </p:nvSpPr>
        <p:spPr bwMode="auto">
          <a:xfrm>
            <a:off x="2263775" y="6203950"/>
            <a:ext cx="1555750" cy="260350"/>
          </a:xfrm>
          <a:prstGeom prst="rect">
            <a:avLst/>
          </a:prstGeom>
          <a:noFill/>
          <a:ln w="9525">
            <a:noFill/>
            <a:miter lim="800000"/>
            <a:headEnd/>
            <a:tailEnd/>
          </a:ln>
        </p:spPr>
        <p:txBody>
          <a:bodyPr>
            <a:spAutoFit/>
          </a:bodyPr>
          <a:lstStyle/>
          <a:p>
            <a:pPr algn="ctr"/>
            <a:r>
              <a:rPr lang="fr-FR" sz="1100">
                <a:latin typeface="Calibri" pitchFamily="34" charset="0"/>
              </a:rPr>
              <a:t>Photo : novembre 2015</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P108032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63575" y="881063"/>
            <a:ext cx="7829550" cy="5870575"/>
          </a:xfrm>
          <a:prstGeom prst="rect">
            <a:avLst/>
          </a:prstGeom>
          <a:noFill/>
          <a:ln w="9525">
            <a:noFill/>
            <a:miter lim="800000"/>
            <a:headEnd/>
            <a:tailEnd/>
          </a:ln>
        </p:spPr>
      </p:pic>
      <p:sp>
        <p:nvSpPr>
          <p:cNvPr id="16386" name="ZoneTexte 3"/>
          <p:cNvSpPr txBox="1">
            <a:spLocks noChangeArrowheads="1"/>
          </p:cNvSpPr>
          <p:nvPr/>
        </p:nvSpPr>
        <p:spPr bwMode="auto">
          <a:xfrm>
            <a:off x="9442450" y="2806700"/>
            <a:ext cx="2638714" cy="1076325"/>
          </a:xfrm>
          <a:prstGeom prst="rect">
            <a:avLst/>
          </a:prstGeom>
          <a:noFill/>
          <a:ln w="9525">
            <a:noFill/>
            <a:miter lim="800000"/>
            <a:headEnd/>
            <a:tailEnd/>
          </a:ln>
        </p:spPr>
        <p:txBody>
          <a:bodyPr wrap="square">
            <a:spAutoFit/>
          </a:bodyPr>
          <a:lstStyle/>
          <a:p>
            <a:pPr algn="ctr"/>
            <a:r>
              <a:rPr lang="fr-FR" sz="1600" dirty="0">
                <a:latin typeface="Calibri" pitchFamily="34" charset="0"/>
              </a:rPr>
              <a:t>Bassin </a:t>
            </a:r>
          </a:p>
          <a:p>
            <a:r>
              <a:rPr lang="fr-FR" sz="1600" dirty="0">
                <a:latin typeface="Calibri" pitchFamily="34" charset="0"/>
              </a:rPr>
              <a:t>Liaison des ferraillages entre les poteaux et la poutre de chaînage.</a:t>
            </a:r>
          </a:p>
        </p:txBody>
      </p:sp>
      <p:cxnSp>
        <p:nvCxnSpPr>
          <p:cNvPr id="6" name="Connecteur droit avec flèche 5"/>
          <p:cNvCxnSpPr/>
          <p:nvPr/>
        </p:nvCxnSpPr>
        <p:spPr>
          <a:xfrm>
            <a:off x="6169025" y="54483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5900738" y="3652838"/>
            <a:ext cx="788987" cy="5381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2" name="Connecteur droit avec flèche 11"/>
          <p:cNvCxnSpPr>
            <a:cxnSpLocks/>
            <a:stCxn id="16386" idx="1"/>
          </p:cNvCxnSpPr>
          <p:nvPr/>
        </p:nvCxnSpPr>
        <p:spPr>
          <a:xfrm flipH="1">
            <a:off x="6872288" y="3344863"/>
            <a:ext cx="2570162" cy="5381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392" name="Rectangle 14"/>
          <p:cNvSpPr>
            <a:spLocks noChangeArrowheads="1"/>
          </p:cNvSpPr>
          <p:nvPr/>
        </p:nvSpPr>
        <p:spPr bwMode="auto">
          <a:xfrm>
            <a:off x="1325563" y="182563"/>
            <a:ext cx="6096000" cy="581025"/>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SB6-Savane Plate</a:t>
            </a:r>
            <a:r>
              <a:rPr lang="fr-FR" sz="1600" dirty="0">
                <a:latin typeface="Calibri" pitchFamily="34" charset="0"/>
              </a:rPr>
              <a:t> Mme </a:t>
            </a:r>
            <a:r>
              <a:rPr lang="fr-FR" sz="1600" dirty="0" err="1">
                <a:latin typeface="Calibri" pitchFamily="34" charset="0"/>
              </a:rPr>
              <a:t>Emanié</a:t>
            </a:r>
            <a:endParaRPr lang="fr-FR" sz="1600" dirty="0">
              <a:latin typeface="Calibri" pitchFamily="34" charset="0"/>
            </a:endParaRPr>
          </a:p>
          <a:p>
            <a:pPr algn="ctr"/>
            <a:r>
              <a:rPr lang="fr-FR" sz="1600" dirty="0">
                <a:latin typeface="Calibri" pitchFamily="34" charset="0"/>
              </a:rPr>
              <a:t>Commune de </a:t>
            </a:r>
            <a:r>
              <a:rPr lang="fr-FR" sz="1600" dirty="0" err="1">
                <a:latin typeface="Calibri" pitchFamily="34" charset="0"/>
              </a:rPr>
              <a:t>Thomonde</a:t>
            </a:r>
            <a:r>
              <a:rPr lang="fr-FR" sz="1600" dirty="0">
                <a:latin typeface="Calibri" pitchFamily="34" charset="0"/>
              </a:rPr>
              <a:t> Savane Plate - Cange</a:t>
            </a:r>
          </a:p>
        </p:txBody>
      </p:sp>
      <p:cxnSp>
        <p:nvCxnSpPr>
          <p:cNvPr id="4" name="Connecteur droit avec flèche 3">
            <a:extLst>
              <a:ext uri="{FF2B5EF4-FFF2-40B4-BE49-F238E27FC236}">
                <a16:creationId xmlns:a16="http://schemas.microsoft.com/office/drawing/2014/main" id="{2DCE7256-9E24-DC51-BCA0-651524DF9934}"/>
              </a:ext>
            </a:extLst>
          </p:cNvPr>
          <p:cNvCxnSpPr/>
          <p:nvPr/>
        </p:nvCxnSpPr>
        <p:spPr>
          <a:xfrm>
            <a:off x="6872288" y="4516582"/>
            <a:ext cx="1514330" cy="637309"/>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SB6 (Copier)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520700" y="828675"/>
            <a:ext cx="7704138" cy="5778500"/>
          </a:xfrm>
          <a:prstGeom prst="rect">
            <a:avLst/>
          </a:prstGeom>
          <a:noFill/>
          <a:ln w="9525">
            <a:noFill/>
            <a:miter lim="800000"/>
            <a:headEnd/>
            <a:tailEnd/>
          </a:ln>
        </p:spPr>
      </p:pic>
      <p:sp>
        <p:nvSpPr>
          <p:cNvPr id="17410" name="Rectangle 2"/>
          <p:cNvSpPr>
            <a:spLocks noChangeArrowheads="1"/>
          </p:cNvSpPr>
          <p:nvPr/>
        </p:nvSpPr>
        <p:spPr bwMode="auto">
          <a:xfrm>
            <a:off x="1325563" y="182563"/>
            <a:ext cx="6096000" cy="581025"/>
          </a:xfrm>
          <a:prstGeom prst="rect">
            <a:avLst/>
          </a:prstGeom>
          <a:noFill/>
          <a:ln w="9525">
            <a:noFill/>
            <a:miter lim="800000"/>
            <a:headEnd/>
            <a:tailEnd/>
          </a:ln>
        </p:spPr>
        <p:txBody>
          <a:bodyPr>
            <a:spAutoFit/>
          </a:bodyPr>
          <a:lstStyle/>
          <a:p>
            <a:pPr algn="ctr"/>
            <a:r>
              <a:rPr lang="fr-FR" sz="1600" dirty="0">
                <a:latin typeface="Calibri" pitchFamily="34" charset="0"/>
              </a:rPr>
              <a:t>Seuil bassin SB6-Savane Plate Mme </a:t>
            </a:r>
            <a:r>
              <a:rPr lang="fr-FR" sz="1600" dirty="0" err="1">
                <a:latin typeface="Calibri" pitchFamily="34" charset="0"/>
              </a:rPr>
              <a:t>Emanié</a:t>
            </a:r>
            <a:endParaRPr lang="fr-FR" sz="1600" dirty="0">
              <a:latin typeface="Calibri" pitchFamily="34" charset="0"/>
            </a:endParaRPr>
          </a:p>
          <a:p>
            <a:pPr algn="ctr"/>
            <a:r>
              <a:rPr lang="fr-FR" sz="1600" dirty="0">
                <a:latin typeface="Calibri" pitchFamily="34" charset="0"/>
              </a:rPr>
              <a:t>Commune de Thomonde Savane Plate - Cange</a:t>
            </a:r>
          </a:p>
        </p:txBody>
      </p:sp>
      <p:sp>
        <p:nvSpPr>
          <p:cNvPr id="17411" name="ZoneTexte 3"/>
          <p:cNvSpPr txBox="1">
            <a:spLocks noChangeArrowheads="1"/>
          </p:cNvSpPr>
          <p:nvPr/>
        </p:nvSpPr>
        <p:spPr bwMode="auto">
          <a:xfrm>
            <a:off x="9364663" y="6145213"/>
            <a:ext cx="1579562" cy="461962"/>
          </a:xfrm>
          <a:prstGeom prst="rect">
            <a:avLst/>
          </a:prstGeom>
          <a:noFill/>
          <a:ln w="9525">
            <a:noFill/>
            <a:miter lim="800000"/>
            <a:headEnd/>
            <a:tailEnd/>
          </a:ln>
        </p:spPr>
        <p:txBody>
          <a:bodyPr>
            <a:spAutoFit/>
          </a:bodyPr>
          <a:lstStyle/>
          <a:p>
            <a:pPr algn="ctr"/>
            <a:r>
              <a:rPr lang="fr-FR" sz="1200">
                <a:latin typeface="Calibri" pitchFamily="34" charset="0"/>
              </a:rPr>
              <a:t>Photo Dieulès Mozard </a:t>
            </a:r>
          </a:p>
          <a:p>
            <a:pPr algn="ctr"/>
            <a:r>
              <a:rPr lang="fr-FR" sz="1200">
                <a:latin typeface="Calibri" pitchFamily="34" charset="0"/>
              </a:rPr>
              <a:t>2 décembre 2015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SB6 24 03 1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06425" y="828675"/>
            <a:ext cx="7943850" cy="5957888"/>
          </a:xfrm>
          <a:prstGeom prst="rect">
            <a:avLst/>
          </a:prstGeom>
          <a:noFill/>
          <a:ln w="9525">
            <a:noFill/>
            <a:miter lim="800000"/>
            <a:headEnd/>
            <a:tailEnd/>
          </a:ln>
        </p:spPr>
      </p:pic>
      <p:sp>
        <p:nvSpPr>
          <p:cNvPr id="18434" name="Rectangle 2"/>
          <p:cNvSpPr>
            <a:spLocks noChangeArrowheads="1"/>
          </p:cNvSpPr>
          <p:nvPr/>
        </p:nvSpPr>
        <p:spPr bwMode="auto">
          <a:xfrm>
            <a:off x="1325563" y="182563"/>
            <a:ext cx="6096000" cy="581025"/>
          </a:xfrm>
          <a:prstGeom prst="rect">
            <a:avLst/>
          </a:prstGeom>
          <a:noFill/>
          <a:ln w="9525">
            <a:noFill/>
            <a:miter lim="800000"/>
            <a:headEnd/>
            <a:tailEnd/>
          </a:ln>
        </p:spPr>
        <p:txBody>
          <a:bodyPr>
            <a:spAutoFit/>
          </a:bodyPr>
          <a:lstStyle/>
          <a:p>
            <a:pPr algn="ctr"/>
            <a:r>
              <a:rPr lang="fr-FR" sz="1600" dirty="0">
                <a:latin typeface="Calibri" pitchFamily="34" charset="0"/>
              </a:rPr>
              <a:t>Seuil bassin SB6-Savane Plate Mme </a:t>
            </a:r>
            <a:r>
              <a:rPr lang="fr-FR" sz="1600" dirty="0" err="1">
                <a:latin typeface="Calibri" pitchFamily="34" charset="0"/>
              </a:rPr>
              <a:t>Emanié</a:t>
            </a:r>
            <a:endParaRPr lang="fr-FR" sz="1600" dirty="0">
              <a:latin typeface="Calibri" pitchFamily="34" charset="0"/>
            </a:endParaRPr>
          </a:p>
          <a:p>
            <a:pPr algn="ctr"/>
            <a:r>
              <a:rPr lang="fr-FR" sz="1600" dirty="0">
                <a:latin typeface="Calibri" pitchFamily="34" charset="0"/>
              </a:rPr>
              <a:t>Commune de Thomonde Savane Plate - Cange</a:t>
            </a:r>
          </a:p>
        </p:txBody>
      </p:sp>
      <p:sp>
        <p:nvSpPr>
          <p:cNvPr id="18435" name="ZoneTexte 4"/>
          <p:cNvSpPr txBox="1">
            <a:spLocks noChangeArrowheads="1"/>
          </p:cNvSpPr>
          <p:nvPr/>
        </p:nvSpPr>
        <p:spPr bwMode="auto">
          <a:xfrm>
            <a:off x="8778875" y="2174875"/>
            <a:ext cx="3186113" cy="1803400"/>
          </a:xfrm>
          <a:prstGeom prst="rect">
            <a:avLst/>
          </a:prstGeom>
          <a:noFill/>
          <a:ln w="9525">
            <a:noFill/>
            <a:miter lim="800000"/>
            <a:headEnd/>
            <a:tailEnd/>
          </a:ln>
        </p:spPr>
        <p:txBody>
          <a:bodyPr>
            <a:spAutoFit/>
          </a:bodyPr>
          <a:lstStyle/>
          <a:p>
            <a:r>
              <a:rPr lang="fr-FR" sz="1600">
                <a:latin typeface="Calibri" pitchFamily="34" charset="0"/>
              </a:rPr>
              <a:t>La première pluie du 1</a:t>
            </a:r>
            <a:r>
              <a:rPr lang="fr-FR" sz="1600" baseline="30000">
                <a:latin typeface="Calibri" pitchFamily="34" charset="0"/>
              </a:rPr>
              <a:t>er</a:t>
            </a:r>
            <a:r>
              <a:rPr lang="fr-FR" sz="1600">
                <a:latin typeface="Calibri" pitchFamily="34" charset="0"/>
              </a:rPr>
              <a:t> avril (110mm) n’a pas rempli le bassin.</a:t>
            </a:r>
          </a:p>
          <a:p>
            <a:endParaRPr lang="fr-FR" sz="1600">
              <a:latin typeface="Calibri" pitchFamily="34" charset="0"/>
            </a:endParaRPr>
          </a:p>
          <a:p>
            <a:r>
              <a:rPr lang="fr-FR" sz="1600">
                <a:latin typeface="Calibri" pitchFamily="34" charset="0"/>
              </a:rPr>
              <a:t>Le ruissellement a apporté un peu d’alluvions en amont du seuil.</a:t>
            </a:r>
          </a:p>
          <a:p>
            <a:endParaRPr lang="fr-FR" sz="1600">
              <a:latin typeface="Calibri" pitchFamily="34" charset="0"/>
            </a:endParaRPr>
          </a:p>
          <a:p>
            <a:r>
              <a:rPr lang="fr-FR" sz="1600">
                <a:latin typeface="Calibri" pitchFamily="34" charset="0"/>
              </a:rPr>
              <a:t>Volume du bassin = 39 m3</a:t>
            </a:r>
          </a:p>
        </p:txBody>
      </p:sp>
      <p:sp>
        <p:nvSpPr>
          <p:cNvPr id="18436" name="ZoneTexte 5"/>
          <p:cNvSpPr txBox="1">
            <a:spLocks noChangeArrowheads="1"/>
          </p:cNvSpPr>
          <p:nvPr/>
        </p:nvSpPr>
        <p:spPr bwMode="auto">
          <a:xfrm>
            <a:off x="9539288" y="6381750"/>
            <a:ext cx="1500187" cy="276225"/>
          </a:xfrm>
          <a:prstGeom prst="rect">
            <a:avLst/>
          </a:prstGeom>
          <a:noFill/>
          <a:ln w="9525">
            <a:noFill/>
            <a:miter lim="800000"/>
            <a:headEnd/>
            <a:tailEnd/>
          </a:ln>
        </p:spPr>
        <p:txBody>
          <a:bodyPr>
            <a:spAutoFit/>
          </a:bodyPr>
          <a:lstStyle/>
          <a:p>
            <a:r>
              <a:rPr lang="fr-FR" sz="1200">
                <a:latin typeface="Calibri" pitchFamily="34" charset="0"/>
              </a:rPr>
              <a:t>Photo : 8 avril 2016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P1080879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904875" y="831850"/>
            <a:ext cx="7827963" cy="5872163"/>
          </a:xfrm>
          <a:prstGeom prst="rect">
            <a:avLst/>
          </a:prstGeom>
          <a:noFill/>
          <a:ln w="9525">
            <a:noFill/>
            <a:miter lim="800000"/>
            <a:headEnd/>
            <a:tailEnd/>
          </a:ln>
        </p:spPr>
      </p:pic>
      <p:sp>
        <p:nvSpPr>
          <p:cNvPr id="19458" name="ZoneTexte 3"/>
          <p:cNvSpPr txBox="1">
            <a:spLocks noChangeArrowheads="1"/>
          </p:cNvSpPr>
          <p:nvPr/>
        </p:nvSpPr>
        <p:spPr bwMode="auto">
          <a:xfrm>
            <a:off x="9124950" y="3340100"/>
            <a:ext cx="2695575" cy="336550"/>
          </a:xfrm>
          <a:prstGeom prst="rect">
            <a:avLst/>
          </a:prstGeom>
          <a:noFill/>
          <a:ln w="9525">
            <a:noFill/>
            <a:miter lim="800000"/>
            <a:headEnd/>
            <a:tailEnd/>
          </a:ln>
        </p:spPr>
        <p:txBody>
          <a:bodyPr>
            <a:spAutoFit/>
          </a:bodyPr>
          <a:lstStyle/>
          <a:p>
            <a:r>
              <a:rPr lang="fr-FR" sz="1600">
                <a:latin typeface="Calibri" pitchFamily="34" charset="0"/>
              </a:rPr>
              <a:t>Vue du seuil en amont</a:t>
            </a:r>
          </a:p>
        </p:txBody>
      </p:sp>
      <p:cxnSp>
        <p:nvCxnSpPr>
          <p:cNvPr id="6" name="Connecteur droit avec flèche 5"/>
          <p:cNvCxnSpPr/>
          <p:nvPr/>
        </p:nvCxnSpPr>
        <p:spPr>
          <a:xfrm>
            <a:off x="5727700" y="3098800"/>
            <a:ext cx="28575" cy="141605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0" name="ZoneTexte 7"/>
          <p:cNvSpPr txBox="1">
            <a:spLocks noChangeArrowheads="1"/>
          </p:cNvSpPr>
          <p:nvPr/>
        </p:nvSpPr>
        <p:spPr bwMode="auto">
          <a:xfrm>
            <a:off x="6035675" y="3859213"/>
            <a:ext cx="1231900" cy="369887"/>
          </a:xfrm>
          <a:prstGeom prst="rect">
            <a:avLst/>
          </a:prstGeom>
          <a:noFill/>
          <a:ln w="9525">
            <a:noFill/>
            <a:miter lim="800000"/>
            <a:headEnd/>
            <a:tailEnd/>
          </a:ln>
        </p:spPr>
        <p:txBody>
          <a:bodyPr>
            <a:spAutoFit/>
          </a:bodyPr>
          <a:lstStyle/>
          <a:p>
            <a:r>
              <a:rPr lang="fr-FR" b="1">
                <a:solidFill>
                  <a:srgbClr val="FF0000"/>
                </a:solidFill>
                <a:latin typeface="Calibri" pitchFamily="34" charset="0"/>
              </a:rPr>
              <a:t>H=0,65m</a:t>
            </a:r>
          </a:p>
        </p:txBody>
      </p:sp>
      <p:sp>
        <p:nvSpPr>
          <p:cNvPr id="19461" name="Rectangle 8"/>
          <p:cNvSpPr>
            <a:spLocks noChangeArrowheads="1"/>
          </p:cNvSpPr>
          <p:nvPr/>
        </p:nvSpPr>
        <p:spPr bwMode="auto">
          <a:xfrm>
            <a:off x="1325563" y="182563"/>
            <a:ext cx="6096000" cy="581025"/>
          </a:xfrm>
          <a:prstGeom prst="rect">
            <a:avLst/>
          </a:prstGeom>
          <a:noFill/>
          <a:ln w="9525">
            <a:noFill/>
            <a:miter lim="800000"/>
            <a:headEnd/>
            <a:tailEnd/>
          </a:ln>
        </p:spPr>
        <p:txBody>
          <a:bodyPr>
            <a:spAutoFit/>
          </a:bodyPr>
          <a:lstStyle/>
          <a:p>
            <a:pPr algn="ctr"/>
            <a:r>
              <a:rPr lang="fr-FR" sz="1600" dirty="0">
                <a:latin typeface="Calibri" pitchFamily="34" charset="0"/>
              </a:rPr>
              <a:t>Seuil bassin SB6-Savane Plate Mme </a:t>
            </a:r>
            <a:r>
              <a:rPr lang="fr-FR" sz="1600" dirty="0" err="1">
                <a:latin typeface="Calibri" pitchFamily="34" charset="0"/>
              </a:rPr>
              <a:t>Emanié</a:t>
            </a:r>
            <a:endParaRPr lang="fr-FR" sz="1600" dirty="0">
              <a:latin typeface="Calibri" pitchFamily="34" charset="0"/>
            </a:endParaRPr>
          </a:p>
          <a:p>
            <a:pPr algn="ctr"/>
            <a:r>
              <a:rPr lang="fr-FR" sz="1600" dirty="0">
                <a:latin typeface="Calibri" pitchFamily="34" charset="0"/>
              </a:rPr>
              <a:t>Commune de Thomonde Savane Plate - Cange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P1080881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93738" y="498475"/>
            <a:ext cx="7837487" cy="5878513"/>
          </a:xfrm>
          <a:prstGeom prst="rect">
            <a:avLst/>
          </a:prstGeom>
          <a:noFill/>
          <a:ln w="9525">
            <a:noFill/>
            <a:miter lim="800000"/>
            <a:headEnd/>
            <a:tailEnd/>
          </a:ln>
        </p:spPr>
      </p:pic>
      <p:cxnSp>
        <p:nvCxnSpPr>
          <p:cNvPr id="4" name="Connecteur droit avec flèche 3"/>
          <p:cNvCxnSpPr/>
          <p:nvPr/>
        </p:nvCxnSpPr>
        <p:spPr>
          <a:xfrm>
            <a:off x="3311525" y="4813300"/>
            <a:ext cx="19050" cy="111601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3" name="ZoneTexte 6"/>
          <p:cNvSpPr txBox="1">
            <a:spLocks noChangeArrowheads="1"/>
          </p:cNvSpPr>
          <p:nvPr/>
        </p:nvSpPr>
        <p:spPr bwMode="auto">
          <a:xfrm>
            <a:off x="3138488" y="5929313"/>
            <a:ext cx="585787"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Hmr</a:t>
            </a:r>
          </a:p>
        </p:txBody>
      </p:sp>
      <p:cxnSp>
        <p:nvCxnSpPr>
          <p:cNvPr id="8" name="Connecteur droit avec flèche 7"/>
          <p:cNvCxnSpPr/>
          <p:nvPr/>
        </p:nvCxnSpPr>
        <p:spPr>
          <a:xfrm flipH="1">
            <a:off x="2757488" y="4552950"/>
            <a:ext cx="966787" cy="15081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5" name="ZoneTexte 12"/>
          <p:cNvSpPr txBox="1">
            <a:spLocks noChangeArrowheads="1"/>
          </p:cNvSpPr>
          <p:nvPr/>
        </p:nvSpPr>
        <p:spPr bwMode="auto">
          <a:xfrm>
            <a:off x="2705100" y="4214813"/>
            <a:ext cx="587375"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Emr</a:t>
            </a:r>
          </a:p>
        </p:txBody>
      </p:sp>
      <p:cxnSp>
        <p:nvCxnSpPr>
          <p:cNvPr id="14" name="Connecteur droit avec flèche 13"/>
          <p:cNvCxnSpPr/>
          <p:nvPr/>
        </p:nvCxnSpPr>
        <p:spPr>
          <a:xfrm flipH="1" flipV="1">
            <a:off x="1646238" y="2897188"/>
            <a:ext cx="798512" cy="6667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7" name="ZoneTexte 18"/>
          <p:cNvSpPr txBox="1">
            <a:spLocks noChangeArrowheads="1"/>
          </p:cNvSpPr>
          <p:nvPr/>
        </p:nvSpPr>
        <p:spPr bwMode="auto">
          <a:xfrm>
            <a:off x="1771650" y="2987675"/>
            <a:ext cx="585788" cy="338138"/>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B=b</a:t>
            </a:r>
          </a:p>
        </p:txBody>
      </p:sp>
      <p:sp>
        <p:nvSpPr>
          <p:cNvPr id="20488" name="ZoneTexte 19"/>
          <p:cNvSpPr txBox="1">
            <a:spLocks noChangeArrowheads="1"/>
          </p:cNvSpPr>
          <p:nvPr/>
        </p:nvSpPr>
        <p:spPr bwMode="auto">
          <a:xfrm>
            <a:off x="8970963" y="2987675"/>
            <a:ext cx="1944687" cy="1200150"/>
          </a:xfrm>
          <a:prstGeom prst="rect">
            <a:avLst/>
          </a:prstGeom>
          <a:noFill/>
          <a:ln w="9525">
            <a:noFill/>
            <a:miter lim="800000"/>
            <a:headEnd/>
            <a:tailEnd/>
          </a:ln>
        </p:spPr>
        <p:txBody>
          <a:bodyPr>
            <a:spAutoFit/>
          </a:bodyPr>
          <a:lstStyle/>
          <a:p>
            <a:r>
              <a:rPr lang="fr-FR">
                <a:latin typeface="Calibri" pitchFamily="34" charset="0"/>
              </a:rPr>
              <a:t>L2 = 6,00m</a:t>
            </a:r>
          </a:p>
          <a:p>
            <a:r>
              <a:rPr lang="fr-FR">
                <a:latin typeface="Calibri" pitchFamily="34" charset="0"/>
              </a:rPr>
              <a:t>B=b = 0,60 m</a:t>
            </a:r>
          </a:p>
          <a:p>
            <a:r>
              <a:rPr lang="fr-FR">
                <a:latin typeface="Calibri" pitchFamily="34" charset="0"/>
              </a:rPr>
              <a:t>Emr = 0,40m</a:t>
            </a:r>
          </a:p>
          <a:p>
            <a:r>
              <a:rPr lang="fr-FR">
                <a:latin typeface="Calibri" pitchFamily="34" charset="0"/>
              </a:rPr>
              <a:t>Hmr= 0,60m</a:t>
            </a:r>
          </a:p>
        </p:txBody>
      </p:sp>
      <p:cxnSp>
        <p:nvCxnSpPr>
          <p:cNvPr id="22" name="Connecteur droit avec flèche 21"/>
          <p:cNvCxnSpPr/>
          <p:nvPr/>
        </p:nvCxnSpPr>
        <p:spPr>
          <a:xfrm>
            <a:off x="2387600" y="2752725"/>
            <a:ext cx="3811588" cy="21113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90" name="ZoneTexte 24"/>
          <p:cNvSpPr txBox="1">
            <a:spLocks noChangeArrowheads="1"/>
          </p:cNvSpPr>
          <p:nvPr/>
        </p:nvSpPr>
        <p:spPr bwMode="auto">
          <a:xfrm>
            <a:off x="4735513" y="4552950"/>
            <a:ext cx="885825" cy="369888"/>
          </a:xfrm>
          <a:prstGeom prst="rect">
            <a:avLst/>
          </a:prstGeom>
          <a:noFill/>
          <a:ln w="9525">
            <a:noFill/>
            <a:miter lim="800000"/>
            <a:headEnd/>
            <a:tailEnd/>
          </a:ln>
        </p:spPr>
        <p:txBody>
          <a:bodyPr>
            <a:spAutoFit/>
          </a:bodyPr>
          <a:lstStyle/>
          <a:p>
            <a:r>
              <a:rPr lang="fr-FR">
                <a:solidFill>
                  <a:srgbClr val="FF0000"/>
                </a:solidFill>
                <a:latin typeface="Calibri" pitchFamily="34" charset="0"/>
              </a:rPr>
              <a:t>Radier</a:t>
            </a:r>
          </a:p>
        </p:txBody>
      </p:sp>
      <p:sp>
        <p:nvSpPr>
          <p:cNvPr id="2" name="ZoneTexte 1">
            <a:extLst>
              <a:ext uri="{FF2B5EF4-FFF2-40B4-BE49-F238E27FC236}">
                <a16:creationId xmlns:a16="http://schemas.microsoft.com/office/drawing/2014/main" id="{4FE4546C-2BA3-BA15-EE5F-170CA60CC12C}"/>
              </a:ext>
            </a:extLst>
          </p:cNvPr>
          <p:cNvSpPr txBox="1"/>
          <p:nvPr/>
        </p:nvSpPr>
        <p:spPr>
          <a:xfrm>
            <a:off x="5385816" y="5929313"/>
            <a:ext cx="3200593" cy="369332"/>
          </a:xfrm>
          <a:prstGeom prst="rect">
            <a:avLst/>
          </a:prstGeom>
          <a:noFill/>
        </p:spPr>
        <p:txBody>
          <a:bodyPr wrap="square" rtlCol="0">
            <a:spAutoFit/>
          </a:bodyPr>
          <a:lstStyle/>
          <a:p>
            <a:r>
              <a:rPr lang="fr-FR" b="1" dirty="0">
                <a:solidFill>
                  <a:schemeClr val="bg1"/>
                </a:solidFill>
              </a:rPr>
              <a:t>SB6-Savane Plate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P108088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06425" y="461963"/>
            <a:ext cx="8116888" cy="6088062"/>
          </a:xfrm>
          <a:prstGeom prst="rect">
            <a:avLst/>
          </a:prstGeom>
          <a:noFill/>
          <a:ln w="9525">
            <a:noFill/>
            <a:miter lim="800000"/>
            <a:headEnd/>
            <a:tailEnd/>
          </a:ln>
        </p:spPr>
      </p:pic>
      <p:cxnSp>
        <p:nvCxnSpPr>
          <p:cNvPr id="4" name="Connecteur droit 3"/>
          <p:cNvCxnSpPr/>
          <p:nvPr/>
        </p:nvCxnSpPr>
        <p:spPr>
          <a:xfrm flipH="1">
            <a:off x="7170738" y="3425825"/>
            <a:ext cx="9525" cy="11366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7815263" y="3405188"/>
            <a:ext cx="19050" cy="12969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159375" y="4562475"/>
            <a:ext cx="2020888" cy="18669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6410325" y="4783138"/>
            <a:ext cx="1362075" cy="14732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510" name="ZoneTexte 11"/>
          <p:cNvSpPr txBox="1">
            <a:spLocks noChangeArrowheads="1"/>
          </p:cNvSpPr>
          <p:nvPr/>
        </p:nvSpPr>
        <p:spPr bwMode="auto">
          <a:xfrm>
            <a:off x="8855075" y="1433513"/>
            <a:ext cx="3148013" cy="1314450"/>
          </a:xfrm>
          <a:prstGeom prst="rect">
            <a:avLst/>
          </a:prstGeom>
          <a:noFill/>
          <a:ln w="9525">
            <a:noFill/>
            <a:miter lim="800000"/>
            <a:headEnd/>
            <a:tailEnd/>
          </a:ln>
        </p:spPr>
        <p:txBody>
          <a:bodyPr>
            <a:spAutoFit/>
          </a:bodyPr>
          <a:lstStyle/>
          <a:p>
            <a:r>
              <a:rPr lang="fr-FR" sz="1600">
                <a:latin typeface="Calibri" pitchFamily="34" charset="0"/>
              </a:rPr>
              <a:t>La bêche comprend : </a:t>
            </a:r>
          </a:p>
          <a:p>
            <a:endParaRPr lang="fr-FR" sz="1600">
              <a:latin typeface="Calibri" pitchFamily="34" charset="0"/>
            </a:endParaRPr>
          </a:p>
          <a:p>
            <a:r>
              <a:rPr lang="fr-FR" sz="1600">
                <a:latin typeface="Calibri" pitchFamily="34" charset="0"/>
              </a:rPr>
              <a:t>2 poteaux</a:t>
            </a:r>
          </a:p>
          <a:p>
            <a:r>
              <a:rPr lang="fr-FR" sz="1600">
                <a:latin typeface="Calibri" pitchFamily="34" charset="0"/>
              </a:rPr>
              <a:t>        +</a:t>
            </a:r>
          </a:p>
          <a:p>
            <a:r>
              <a:rPr lang="fr-FR" sz="1600">
                <a:latin typeface="Calibri" pitchFamily="34" charset="0"/>
              </a:rPr>
              <a:t>1 poutre en béton avec 4 fers 3/8</a:t>
            </a:r>
          </a:p>
        </p:txBody>
      </p:sp>
      <p:sp>
        <p:nvSpPr>
          <p:cNvPr id="2" name="ZoneTexte 1">
            <a:extLst>
              <a:ext uri="{FF2B5EF4-FFF2-40B4-BE49-F238E27FC236}">
                <a16:creationId xmlns:a16="http://schemas.microsoft.com/office/drawing/2014/main" id="{EA6DA47D-9937-224E-766E-D963CA8F1222}"/>
              </a:ext>
            </a:extLst>
          </p:cNvPr>
          <p:cNvSpPr txBox="1"/>
          <p:nvPr/>
        </p:nvSpPr>
        <p:spPr>
          <a:xfrm>
            <a:off x="606425" y="1721406"/>
            <a:ext cx="2612263" cy="369332"/>
          </a:xfrm>
          <a:prstGeom prst="rect">
            <a:avLst/>
          </a:prstGeom>
          <a:noFill/>
        </p:spPr>
        <p:txBody>
          <a:bodyPr wrap="square" rtlCol="0">
            <a:spAutoFit/>
          </a:bodyPr>
          <a:lstStyle/>
          <a:p>
            <a:r>
              <a:rPr lang="fr-FR" b="1" dirty="0">
                <a:solidFill>
                  <a:schemeClr val="bg1"/>
                </a:solidFill>
              </a:rPr>
              <a:t>SB6-Savane Plate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9"/>
          <p:cNvSpPr>
            <a:spLocks noChangeArrowheads="1"/>
          </p:cNvSpPr>
          <p:nvPr/>
        </p:nvSpPr>
        <p:spPr bwMode="auto">
          <a:xfrm>
            <a:off x="6172200" y="3124200"/>
            <a:ext cx="838200" cy="152400"/>
          </a:xfrm>
          <a:prstGeom prst="rect">
            <a:avLst/>
          </a:prstGeom>
          <a:solidFill>
            <a:schemeClr val="bg2"/>
          </a:solidFill>
          <a:ln w="9525">
            <a:noFill/>
            <a:miter lim="800000"/>
            <a:headEnd/>
            <a:tailEnd/>
          </a:ln>
        </p:spPr>
        <p:txBody>
          <a:bodyPr wrap="none" anchor="ctr"/>
          <a:lstStyle/>
          <a:p>
            <a:endParaRPr lang="fr-FR">
              <a:latin typeface="Calibri" pitchFamily="34" charset="0"/>
            </a:endParaRPr>
          </a:p>
        </p:txBody>
      </p:sp>
      <p:sp>
        <p:nvSpPr>
          <p:cNvPr id="29698" name="Rectangle 50"/>
          <p:cNvSpPr>
            <a:spLocks noChangeArrowheads="1"/>
          </p:cNvSpPr>
          <p:nvPr/>
        </p:nvSpPr>
        <p:spPr bwMode="auto">
          <a:xfrm>
            <a:off x="5334000" y="2438400"/>
            <a:ext cx="838200" cy="152400"/>
          </a:xfrm>
          <a:prstGeom prst="rect">
            <a:avLst/>
          </a:prstGeom>
          <a:solidFill>
            <a:schemeClr val="bg2"/>
          </a:solidFill>
          <a:ln w="9525">
            <a:noFill/>
            <a:miter lim="800000"/>
            <a:headEnd/>
            <a:tailEnd/>
          </a:ln>
        </p:spPr>
        <p:txBody>
          <a:bodyPr wrap="none" anchor="ctr"/>
          <a:lstStyle/>
          <a:p>
            <a:endParaRPr lang="fr-FR">
              <a:latin typeface="Calibri" pitchFamily="34" charset="0"/>
            </a:endParaRPr>
          </a:p>
        </p:txBody>
      </p:sp>
      <p:sp>
        <p:nvSpPr>
          <p:cNvPr id="29699" name="Rectangle 2"/>
          <p:cNvSpPr>
            <a:spLocks noChangeArrowheads="1"/>
          </p:cNvSpPr>
          <p:nvPr/>
        </p:nvSpPr>
        <p:spPr bwMode="auto">
          <a:xfrm>
            <a:off x="5257800" y="4343400"/>
            <a:ext cx="2638425" cy="165100"/>
          </a:xfrm>
          <a:prstGeom prst="rect">
            <a:avLst/>
          </a:prstGeom>
          <a:solidFill>
            <a:schemeClr val="bg2"/>
          </a:solidFill>
          <a:ln w="9525">
            <a:noFill/>
            <a:miter lim="800000"/>
            <a:headEnd/>
            <a:tailEnd/>
          </a:ln>
        </p:spPr>
        <p:txBody>
          <a:bodyPr wrap="none" anchor="ctr"/>
          <a:lstStyle/>
          <a:p>
            <a:endParaRPr lang="fr-FR">
              <a:latin typeface="Calibri" pitchFamily="34" charset="0"/>
            </a:endParaRPr>
          </a:p>
        </p:txBody>
      </p:sp>
      <p:sp>
        <p:nvSpPr>
          <p:cNvPr id="29700" name="Rectangle 3" descr="Treillis blanc"/>
          <p:cNvSpPr>
            <a:spLocks noChangeArrowheads="1"/>
          </p:cNvSpPr>
          <p:nvPr/>
        </p:nvSpPr>
        <p:spPr bwMode="auto">
          <a:xfrm>
            <a:off x="5292725" y="3990975"/>
            <a:ext cx="865188" cy="3651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01" name="Rectangle 4" descr="Treillis blanc"/>
          <p:cNvSpPr>
            <a:spLocks noChangeArrowheads="1"/>
          </p:cNvSpPr>
          <p:nvPr/>
        </p:nvSpPr>
        <p:spPr bwMode="auto">
          <a:xfrm>
            <a:off x="6157913" y="3990975"/>
            <a:ext cx="865187" cy="3651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02" name="Text Box 6"/>
          <p:cNvSpPr txBox="1">
            <a:spLocks noChangeArrowheads="1"/>
          </p:cNvSpPr>
          <p:nvPr/>
        </p:nvSpPr>
        <p:spPr bwMode="auto">
          <a:xfrm>
            <a:off x="3771900" y="484188"/>
            <a:ext cx="3827463" cy="560153"/>
          </a:xfrm>
          <a:prstGeom prst="rect">
            <a:avLst/>
          </a:prstGeom>
          <a:solidFill>
            <a:schemeClr val="bg1"/>
          </a:solidFill>
          <a:ln w="9525">
            <a:noFill/>
            <a:miter lim="800000"/>
            <a:headEnd/>
            <a:tailEnd/>
          </a:ln>
        </p:spPr>
        <p:txBody>
          <a:bodyPr>
            <a:spAutoFit/>
          </a:bodyPr>
          <a:lstStyle/>
          <a:p>
            <a:pPr algn="ctr">
              <a:lnSpc>
                <a:spcPct val="95000"/>
              </a:lnSpc>
              <a:buClr>
                <a:srgbClr val="000000"/>
              </a:buClr>
            </a:pPr>
            <a:r>
              <a:rPr lang="fr-FR" sz="1600" dirty="0">
                <a:solidFill>
                  <a:srgbClr val="000000"/>
                </a:solidFill>
                <a:latin typeface="Calibri" pitchFamily="34" charset="0"/>
              </a:rPr>
              <a:t>PLAN TYPE</a:t>
            </a:r>
          </a:p>
          <a:p>
            <a:pPr>
              <a:lnSpc>
                <a:spcPct val="95000"/>
              </a:lnSpc>
              <a:buClr>
                <a:srgbClr val="000000"/>
              </a:buClr>
            </a:pPr>
            <a:r>
              <a:rPr lang="fr-FR" sz="1600" dirty="0">
                <a:solidFill>
                  <a:srgbClr val="000000"/>
                </a:solidFill>
                <a:latin typeface="Calibri" pitchFamily="34" charset="0"/>
              </a:rPr>
              <a:t>Seuil gabion vu de côté (profil)</a:t>
            </a:r>
          </a:p>
        </p:txBody>
      </p:sp>
      <p:sp>
        <p:nvSpPr>
          <p:cNvPr id="29703" name="Rectangle 7" descr="Treillis blanc"/>
          <p:cNvSpPr>
            <a:spLocks noChangeArrowheads="1"/>
          </p:cNvSpPr>
          <p:nvPr/>
        </p:nvSpPr>
        <p:spPr bwMode="auto">
          <a:xfrm>
            <a:off x="5303838" y="3286125"/>
            <a:ext cx="865187" cy="7207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04" name="Rectangle 8" descr="Treillis blanc"/>
          <p:cNvSpPr>
            <a:spLocks noChangeArrowheads="1"/>
          </p:cNvSpPr>
          <p:nvPr/>
        </p:nvSpPr>
        <p:spPr bwMode="auto">
          <a:xfrm>
            <a:off x="6169025" y="3286125"/>
            <a:ext cx="865188" cy="7207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05" name="Rectangle 9" descr="Treillis blanc"/>
          <p:cNvSpPr>
            <a:spLocks noChangeArrowheads="1"/>
          </p:cNvSpPr>
          <p:nvPr/>
        </p:nvSpPr>
        <p:spPr bwMode="auto">
          <a:xfrm>
            <a:off x="5303838" y="2565400"/>
            <a:ext cx="865187" cy="7207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06" name="Line 10"/>
          <p:cNvSpPr>
            <a:spLocks noChangeShapeType="1"/>
          </p:cNvSpPr>
          <p:nvPr/>
        </p:nvSpPr>
        <p:spPr bwMode="auto">
          <a:xfrm>
            <a:off x="5303838" y="2282825"/>
            <a:ext cx="865187" cy="0"/>
          </a:xfrm>
          <a:prstGeom prst="line">
            <a:avLst/>
          </a:prstGeom>
          <a:noFill/>
          <a:ln w="28575">
            <a:solidFill>
              <a:srgbClr val="260AF4"/>
            </a:solidFill>
            <a:round/>
            <a:headEnd type="triangle" w="med" len="med"/>
            <a:tailEnd type="triangle" w="med" len="med"/>
          </a:ln>
        </p:spPr>
        <p:txBody>
          <a:bodyPr/>
          <a:lstStyle/>
          <a:p>
            <a:endParaRPr lang="fr-FR"/>
          </a:p>
        </p:txBody>
      </p:sp>
      <p:sp>
        <p:nvSpPr>
          <p:cNvPr id="29707" name="Line 11"/>
          <p:cNvSpPr>
            <a:spLocks noChangeShapeType="1"/>
          </p:cNvSpPr>
          <p:nvPr/>
        </p:nvSpPr>
        <p:spPr bwMode="auto">
          <a:xfrm>
            <a:off x="5087938" y="3286125"/>
            <a:ext cx="1587" cy="720725"/>
          </a:xfrm>
          <a:prstGeom prst="line">
            <a:avLst/>
          </a:prstGeom>
          <a:noFill/>
          <a:ln w="28575">
            <a:solidFill>
              <a:srgbClr val="260AF4"/>
            </a:solidFill>
            <a:round/>
            <a:headEnd type="triangle" w="med" len="med"/>
            <a:tailEnd type="triangle" w="med" len="med"/>
          </a:ln>
        </p:spPr>
        <p:txBody>
          <a:bodyPr/>
          <a:lstStyle/>
          <a:p>
            <a:endParaRPr lang="fr-FR"/>
          </a:p>
        </p:txBody>
      </p:sp>
      <p:sp>
        <p:nvSpPr>
          <p:cNvPr id="29708" name="Text Box 12" descr="Diagonales larges vers le haut"/>
          <p:cNvSpPr txBox="1">
            <a:spLocks noChangeArrowheads="1"/>
          </p:cNvSpPr>
          <p:nvPr/>
        </p:nvSpPr>
        <p:spPr bwMode="auto">
          <a:xfrm>
            <a:off x="6018213" y="4486275"/>
            <a:ext cx="338137" cy="369888"/>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rPr>
              <a:t>B</a:t>
            </a:r>
          </a:p>
        </p:txBody>
      </p:sp>
      <p:sp>
        <p:nvSpPr>
          <p:cNvPr id="29709" name="Text Box 13" descr="Diagonales larges vers le haut"/>
          <p:cNvSpPr txBox="1">
            <a:spLocks noChangeArrowheads="1"/>
          </p:cNvSpPr>
          <p:nvPr/>
        </p:nvSpPr>
        <p:spPr bwMode="auto">
          <a:xfrm>
            <a:off x="4751388" y="3465513"/>
            <a:ext cx="365125" cy="368300"/>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rPr>
              <a:t>H</a:t>
            </a:r>
          </a:p>
        </p:txBody>
      </p:sp>
      <p:sp>
        <p:nvSpPr>
          <p:cNvPr id="29710" name="Text Box 15" descr="Diagonales larges vers le haut"/>
          <p:cNvSpPr txBox="1">
            <a:spLocks noChangeArrowheads="1"/>
          </p:cNvSpPr>
          <p:nvPr/>
        </p:nvSpPr>
        <p:spPr bwMode="auto">
          <a:xfrm>
            <a:off x="325438" y="2995613"/>
            <a:ext cx="2149475" cy="461962"/>
          </a:xfrm>
          <a:prstGeom prst="rect">
            <a:avLst/>
          </a:prstGeom>
          <a:noFill/>
          <a:ln w="9525">
            <a:noFill/>
            <a:miter lim="800000"/>
            <a:headEnd/>
            <a:tailEnd/>
          </a:ln>
        </p:spPr>
        <p:txBody>
          <a:bodyPr wrap="none">
            <a:spAutoFit/>
          </a:bodyPr>
          <a:lstStyle/>
          <a:p>
            <a:r>
              <a:rPr lang="fr-FR" sz="2400">
                <a:latin typeface="Times New Roman" pitchFamily="18" charset="0"/>
              </a:rPr>
              <a:t>Sens du courant</a:t>
            </a:r>
          </a:p>
        </p:txBody>
      </p:sp>
      <p:sp>
        <p:nvSpPr>
          <p:cNvPr id="29711" name="Line 16"/>
          <p:cNvSpPr>
            <a:spLocks noChangeShapeType="1"/>
          </p:cNvSpPr>
          <p:nvPr/>
        </p:nvSpPr>
        <p:spPr bwMode="auto">
          <a:xfrm>
            <a:off x="7175500" y="3983038"/>
            <a:ext cx="0" cy="360362"/>
          </a:xfrm>
          <a:prstGeom prst="line">
            <a:avLst/>
          </a:prstGeom>
          <a:noFill/>
          <a:ln w="28575">
            <a:solidFill>
              <a:srgbClr val="260AF4"/>
            </a:solidFill>
            <a:round/>
            <a:headEnd type="triangle" w="med" len="med"/>
            <a:tailEnd type="triangle" w="med" len="med"/>
          </a:ln>
        </p:spPr>
        <p:txBody>
          <a:bodyPr/>
          <a:lstStyle/>
          <a:p>
            <a:endParaRPr lang="fr-FR"/>
          </a:p>
        </p:txBody>
      </p:sp>
      <p:sp>
        <p:nvSpPr>
          <p:cNvPr id="29712" name="Text Box 17" descr="Diagonales larges vers le haut"/>
          <p:cNvSpPr txBox="1">
            <a:spLocks noChangeArrowheads="1"/>
          </p:cNvSpPr>
          <p:nvPr/>
        </p:nvSpPr>
        <p:spPr bwMode="auto">
          <a:xfrm>
            <a:off x="7246938" y="3959225"/>
            <a:ext cx="704850" cy="366713"/>
          </a:xfrm>
          <a:prstGeom prst="rect">
            <a:avLst/>
          </a:prstGeom>
          <a:noFill/>
          <a:ln w="9525">
            <a:noFill/>
            <a:miter lim="800000"/>
            <a:headEnd/>
            <a:tailEnd/>
          </a:ln>
        </p:spPr>
        <p:txBody>
          <a:bodyPr wrap="none">
            <a:spAutoFit/>
          </a:bodyPr>
          <a:lstStyle/>
          <a:p>
            <a:r>
              <a:rPr lang="fr-FR">
                <a:latin typeface="Times New Roman" pitchFamily="18" charset="0"/>
              </a:rPr>
              <a:t>0,5 m</a:t>
            </a:r>
          </a:p>
        </p:txBody>
      </p:sp>
      <p:sp>
        <p:nvSpPr>
          <p:cNvPr id="29713" name="Text Box 18" descr="Diagonales larges vers le haut"/>
          <p:cNvSpPr txBox="1">
            <a:spLocks noChangeArrowheads="1"/>
          </p:cNvSpPr>
          <p:nvPr/>
        </p:nvSpPr>
        <p:spPr bwMode="auto">
          <a:xfrm>
            <a:off x="3105150" y="2990850"/>
            <a:ext cx="1044575" cy="400050"/>
          </a:xfrm>
          <a:prstGeom prst="rect">
            <a:avLst/>
          </a:prstGeom>
          <a:noFill/>
          <a:ln w="9525">
            <a:noFill/>
            <a:miter lim="800000"/>
            <a:headEnd/>
            <a:tailEnd/>
          </a:ln>
        </p:spPr>
        <p:txBody>
          <a:bodyPr wrap="none">
            <a:spAutoFit/>
          </a:bodyPr>
          <a:lstStyle/>
          <a:p>
            <a:r>
              <a:rPr lang="fr-FR" sz="2000">
                <a:latin typeface="Times New Roman" pitchFamily="18" charset="0"/>
              </a:rPr>
              <a:t>Hors sol</a:t>
            </a:r>
          </a:p>
        </p:txBody>
      </p:sp>
      <p:sp>
        <p:nvSpPr>
          <p:cNvPr id="29714" name="Line 52"/>
          <p:cNvSpPr>
            <a:spLocks noChangeShapeType="1"/>
          </p:cNvSpPr>
          <p:nvPr/>
        </p:nvSpPr>
        <p:spPr bwMode="auto">
          <a:xfrm>
            <a:off x="4038600" y="2438400"/>
            <a:ext cx="1146175" cy="0"/>
          </a:xfrm>
          <a:prstGeom prst="line">
            <a:avLst/>
          </a:prstGeom>
          <a:noFill/>
          <a:ln w="9525">
            <a:solidFill>
              <a:schemeClr val="tx1"/>
            </a:solidFill>
            <a:round/>
            <a:headEnd/>
            <a:tailEnd type="triangle" w="med" len="med"/>
          </a:ln>
        </p:spPr>
        <p:txBody>
          <a:bodyPr wrap="none" anchor="ctr"/>
          <a:lstStyle/>
          <a:p>
            <a:endParaRPr lang="fr-FR"/>
          </a:p>
        </p:txBody>
      </p:sp>
      <p:sp>
        <p:nvSpPr>
          <p:cNvPr id="29715" name="Text Box 53" descr="Diagonales larges vers le haut"/>
          <p:cNvSpPr txBox="1">
            <a:spLocks noChangeArrowheads="1"/>
          </p:cNvSpPr>
          <p:nvPr/>
        </p:nvSpPr>
        <p:spPr bwMode="auto">
          <a:xfrm>
            <a:off x="1497013" y="2179638"/>
            <a:ext cx="2620962" cy="646112"/>
          </a:xfrm>
          <a:prstGeom prst="rect">
            <a:avLst/>
          </a:prstGeom>
          <a:noFill/>
          <a:ln w="9525">
            <a:noFill/>
            <a:miter lim="800000"/>
            <a:headEnd/>
            <a:tailEnd/>
          </a:ln>
        </p:spPr>
        <p:txBody>
          <a:bodyPr wrap="none">
            <a:spAutoFit/>
          </a:bodyPr>
          <a:lstStyle/>
          <a:p>
            <a:r>
              <a:rPr lang="fr-FR">
                <a:latin typeface="Times New Roman" pitchFamily="18" charset="0"/>
              </a:rPr>
              <a:t>Béton de surface ou chape</a:t>
            </a:r>
          </a:p>
          <a:p>
            <a:r>
              <a:rPr lang="fr-FR">
                <a:latin typeface="Times New Roman" pitchFamily="18" charset="0"/>
              </a:rPr>
              <a:t>épaisseur : </a:t>
            </a:r>
            <a:r>
              <a:rPr lang="fr-FR" b="1">
                <a:solidFill>
                  <a:srgbClr val="FF0000"/>
                </a:solidFill>
                <a:latin typeface="Times New Roman" pitchFamily="18" charset="0"/>
              </a:rPr>
              <a:t>Ch</a:t>
            </a:r>
          </a:p>
        </p:txBody>
      </p:sp>
      <p:sp>
        <p:nvSpPr>
          <p:cNvPr id="29716" name="Text Box 54" descr="Diagonales larges vers le haut"/>
          <p:cNvSpPr txBox="1">
            <a:spLocks noChangeArrowheads="1"/>
          </p:cNvSpPr>
          <p:nvPr/>
        </p:nvSpPr>
        <p:spPr bwMode="auto">
          <a:xfrm>
            <a:off x="2311400" y="4787900"/>
            <a:ext cx="1838325" cy="646113"/>
          </a:xfrm>
          <a:prstGeom prst="rect">
            <a:avLst/>
          </a:prstGeom>
          <a:noFill/>
          <a:ln w="9525">
            <a:noFill/>
            <a:miter lim="800000"/>
            <a:headEnd/>
            <a:tailEnd/>
          </a:ln>
        </p:spPr>
        <p:txBody>
          <a:bodyPr wrap="none">
            <a:spAutoFit/>
          </a:bodyPr>
          <a:lstStyle/>
          <a:p>
            <a:r>
              <a:rPr lang="fr-FR">
                <a:latin typeface="Times New Roman" pitchFamily="18" charset="0"/>
              </a:rPr>
              <a:t>Béton de propreté</a:t>
            </a:r>
          </a:p>
          <a:p>
            <a:r>
              <a:rPr lang="fr-FR">
                <a:latin typeface="Times New Roman" pitchFamily="18" charset="0"/>
              </a:rPr>
              <a:t>(facultatif)</a:t>
            </a:r>
          </a:p>
        </p:txBody>
      </p:sp>
      <p:sp>
        <p:nvSpPr>
          <p:cNvPr id="29717" name="Rectangle 56" descr="Treillis blanc"/>
          <p:cNvSpPr>
            <a:spLocks noChangeArrowheads="1"/>
          </p:cNvSpPr>
          <p:nvPr/>
        </p:nvSpPr>
        <p:spPr bwMode="auto">
          <a:xfrm>
            <a:off x="7031038" y="4005263"/>
            <a:ext cx="865187" cy="365125"/>
          </a:xfrm>
          <a:prstGeom prst="rect">
            <a:avLst/>
          </a:prstGeom>
          <a:pattFill prst="openDmnd">
            <a:fgClr>
              <a:srgbClr val="546059"/>
            </a:fgClr>
            <a:bgClr>
              <a:schemeClr val="bg1"/>
            </a:bgClr>
          </a:pattFill>
          <a:ln w="28575">
            <a:solidFill>
              <a:srgbClr val="546059"/>
            </a:solidFill>
            <a:miter lim="800000"/>
            <a:headEnd/>
            <a:tailEnd/>
          </a:ln>
        </p:spPr>
        <p:txBody>
          <a:bodyPr wrap="none" anchor="ctr"/>
          <a:lstStyle/>
          <a:p>
            <a:endParaRPr lang="fr-FR">
              <a:latin typeface="Calibri" pitchFamily="34" charset="0"/>
            </a:endParaRPr>
          </a:p>
        </p:txBody>
      </p:sp>
      <p:sp>
        <p:nvSpPr>
          <p:cNvPr id="29718" name="Line 57"/>
          <p:cNvSpPr>
            <a:spLocks noChangeShapeType="1"/>
          </p:cNvSpPr>
          <p:nvPr/>
        </p:nvSpPr>
        <p:spPr bwMode="auto">
          <a:xfrm>
            <a:off x="5078413" y="4017963"/>
            <a:ext cx="9525" cy="347662"/>
          </a:xfrm>
          <a:prstGeom prst="line">
            <a:avLst/>
          </a:prstGeom>
          <a:noFill/>
          <a:ln w="28575">
            <a:solidFill>
              <a:srgbClr val="260AF4"/>
            </a:solidFill>
            <a:round/>
            <a:headEnd type="triangle" w="med" len="med"/>
            <a:tailEnd type="triangle" w="med" len="med"/>
          </a:ln>
        </p:spPr>
        <p:txBody>
          <a:bodyPr/>
          <a:lstStyle/>
          <a:p>
            <a:endParaRPr lang="fr-FR"/>
          </a:p>
        </p:txBody>
      </p:sp>
      <p:sp>
        <p:nvSpPr>
          <p:cNvPr id="29719" name="Text Box 58" descr="Diagonales larges vers le haut"/>
          <p:cNvSpPr txBox="1">
            <a:spLocks noChangeArrowheads="1"/>
          </p:cNvSpPr>
          <p:nvPr/>
        </p:nvSpPr>
        <p:spPr bwMode="auto">
          <a:xfrm>
            <a:off x="4757738" y="4010025"/>
            <a:ext cx="325437" cy="369888"/>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rPr>
              <a:t>P</a:t>
            </a:r>
          </a:p>
        </p:txBody>
      </p:sp>
      <p:cxnSp>
        <p:nvCxnSpPr>
          <p:cNvPr id="44" name="Connecteur droit avec flèche 43"/>
          <p:cNvCxnSpPr/>
          <p:nvPr/>
        </p:nvCxnSpPr>
        <p:spPr>
          <a:xfrm>
            <a:off x="134938" y="3567113"/>
            <a:ext cx="2339975" cy="0"/>
          </a:xfrm>
          <a:prstGeom prst="straightConnector1">
            <a:avLst/>
          </a:prstGeom>
          <a:ln w="635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721" name="Line 11"/>
          <p:cNvSpPr>
            <a:spLocks noChangeShapeType="1"/>
          </p:cNvSpPr>
          <p:nvPr/>
        </p:nvSpPr>
        <p:spPr bwMode="auto">
          <a:xfrm>
            <a:off x="5084763" y="2559050"/>
            <a:ext cx="1587" cy="720725"/>
          </a:xfrm>
          <a:prstGeom prst="line">
            <a:avLst/>
          </a:prstGeom>
          <a:noFill/>
          <a:ln w="28575">
            <a:solidFill>
              <a:srgbClr val="260AF4"/>
            </a:solidFill>
            <a:round/>
            <a:headEnd type="triangle" w="med" len="med"/>
            <a:tailEnd type="triangle" w="med" len="med"/>
          </a:ln>
        </p:spPr>
        <p:txBody>
          <a:bodyPr/>
          <a:lstStyle/>
          <a:p>
            <a:endParaRPr lang="fr-FR"/>
          </a:p>
        </p:txBody>
      </p:sp>
      <p:sp>
        <p:nvSpPr>
          <p:cNvPr id="29722" name="Text Box 13" descr="Diagonales larges vers le haut"/>
          <p:cNvSpPr txBox="1">
            <a:spLocks noChangeArrowheads="1"/>
          </p:cNvSpPr>
          <p:nvPr/>
        </p:nvSpPr>
        <p:spPr bwMode="auto">
          <a:xfrm>
            <a:off x="4657725" y="2730500"/>
            <a:ext cx="427038" cy="369888"/>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rPr>
              <a:t>h1</a:t>
            </a:r>
          </a:p>
        </p:txBody>
      </p:sp>
      <p:cxnSp>
        <p:nvCxnSpPr>
          <p:cNvPr id="51" name="Connecteur droit 50"/>
          <p:cNvCxnSpPr/>
          <p:nvPr/>
        </p:nvCxnSpPr>
        <p:spPr>
          <a:xfrm>
            <a:off x="1536700" y="3806825"/>
            <a:ext cx="3756025" cy="198438"/>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1098550" y="3597275"/>
            <a:ext cx="590550" cy="369888"/>
          </a:xfrm>
          <a:prstGeom prst="rect">
            <a:avLst/>
          </a:prstGeom>
          <a:noFill/>
        </p:spPr>
        <p:txBody>
          <a:bodyPr>
            <a:spAutoFit/>
          </a:bodyPr>
          <a:lstStyle/>
          <a:p>
            <a:pPr fontAlgn="auto">
              <a:spcBef>
                <a:spcPts val="0"/>
              </a:spcBef>
              <a:spcAft>
                <a:spcPts val="0"/>
              </a:spcAft>
              <a:defRPr/>
            </a:pPr>
            <a:r>
              <a:rPr lang="fr-FR" dirty="0">
                <a:solidFill>
                  <a:schemeClr val="accent2">
                    <a:lumMod val="75000"/>
                  </a:schemeClr>
                </a:solidFill>
                <a:latin typeface="Times New Roman" panose="02020603050405020304" pitchFamily="18" charset="0"/>
                <a:cs typeface="Times New Roman" panose="02020603050405020304" pitchFamily="18" charset="0"/>
              </a:rPr>
              <a:t>Sol</a:t>
            </a:r>
          </a:p>
        </p:txBody>
      </p:sp>
      <p:sp>
        <p:nvSpPr>
          <p:cNvPr id="29725" name="Line 10"/>
          <p:cNvSpPr>
            <a:spLocks noChangeShapeType="1"/>
          </p:cNvSpPr>
          <p:nvPr/>
        </p:nvSpPr>
        <p:spPr bwMode="auto">
          <a:xfrm>
            <a:off x="5292725" y="4508500"/>
            <a:ext cx="1717675" cy="0"/>
          </a:xfrm>
          <a:prstGeom prst="line">
            <a:avLst/>
          </a:prstGeom>
          <a:noFill/>
          <a:ln w="28575">
            <a:solidFill>
              <a:srgbClr val="260AF4"/>
            </a:solidFill>
            <a:round/>
            <a:headEnd type="triangle" w="med" len="med"/>
            <a:tailEnd type="triangle" w="med" len="med"/>
          </a:ln>
        </p:spPr>
        <p:txBody>
          <a:bodyPr/>
          <a:lstStyle/>
          <a:p>
            <a:endParaRPr lang="fr-FR"/>
          </a:p>
        </p:txBody>
      </p:sp>
      <p:sp>
        <p:nvSpPr>
          <p:cNvPr id="29726" name="Text Box 12" descr="Diagonales larges vers le haut"/>
          <p:cNvSpPr txBox="1">
            <a:spLocks noChangeArrowheads="1"/>
          </p:cNvSpPr>
          <p:nvPr/>
        </p:nvSpPr>
        <p:spPr bwMode="auto">
          <a:xfrm>
            <a:off x="5595938" y="1997075"/>
            <a:ext cx="314325" cy="368300"/>
          </a:xfrm>
          <a:prstGeom prst="rect">
            <a:avLst/>
          </a:prstGeom>
          <a:noFill/>
          <a:ln w="9525">
            <a:noFill/>
            <a:miter lim="800000"/>
            <a:headEnd/>
            <a:tailEnd/>
          </a:ln>
        </p:spPr>
        <p:txBody>
          <a:bodyPr wrap="none">
            <a:spAutoFit/>
          </a:bodyPr>
          <a:lstStyle/>
          <a:p>
            <a:r>
              <a:rPr lang="fr-FR" b="1">
                <a:solidFill>
                  <a:srgbClr val="FF0000"/>
                </a:solidFill>
                <a:latin typeface="Times New Roman" pitchFamily="18" charset="0"/>
              </a:rPr>
              <a:t>b</a:t>
            </a:r>
          </a:p>
        </p:txBody>
      </p:sp>
      <p:sp>
        <p:nvSpPr>
          <p:cNvPr id="8" name="Arc 7"/>
          <p:cNvSpPr/>
          <p:nvPr/>
        </p:nvSpPr>
        <p:spPr>
          <a:xfrm rot="14562533">
            <a:off x="8201025" y="4003675"/>
            <a:ext cx="466725" cy="631825"/>
          </a:xfrm>
          <a:prstGeom prst="arc">
            <a:avLst>
              <a:gd name="adj1" fmla="val 16396552"/>
              <a:gd name="adj2" fmla="val 0"/>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9" name="Arc 8"/>
          <p:cNvSpPr/>
          <p:nvPr/>
        </p:nvSpPr>
        <p:spPr>
          <a:xfrm rot="1590475">
            <a:off x="7972425" y="4090988"/>
            <a:ext cx="512763" cy="492125"/>
          </a:xfrm>
          <a:prstGeom prst="arc">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60" name="Arc 59"/>
          <p:cNvSpPr/>
          <p:nvPr/>
        </p:nvSpPr>
        <p:spPr>
          <a:xfrm rot="16200000">
            <a:off x="8280401" y="4170362"/>
            <a:ext cx="868362" cy="500063"/>
          </a:xfrm>
          <a:prstGeom prst="arc">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sp>
        <p:nvSpPr>
          <p:cNvPr id="66" name="Arc 65"/>
          <p:cNvSpPr/>
          <p:nvPr/>
        </p:nvSpPr>
        <p:spPr>
          <a:xfrm>
            <a:off x="7859713" y="4151313"/>
            <a:ext cx="274637" cy="520700"/>
          </a:xfrm>
          <a:prstGeom prst="arc">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a:p>
        </p:txBody>
      </p:sp>
      <p:cxnSp>
        <p:nvCxnSpPr>
          <p:cNvPr id="11" name="Connecteur droit avec flèche 10"/>
          <p:cNvCxnSpPr/>
          <p:nvPr/>
        </p:nvCxnSpPr>
        <p:spPr>
          <a:xfrm flipV="1">
            <a:off x="4084638" y="4541838"/>
            <a:ext cx="1052512" cy="569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684963" y="5170488"/>
            <a:ext cx="1828800" cy="647700"/>
          </a:xfrm>
          <a:prstGeom prst="rect">
            <a:avLst/>
          </a:prstGeom>
          <a:noFill/>
        </p:spPr>
        <p:txBody>
          <a:bodyPr>
            <a:spAutoFit/>
          </a:bodyPr>
          <a:lstStyle/>
          <a:p>
            <a:pPr fontAlgn="auto">
              <a:spcBef>
                <a:spcPts val="0"/>
              </a:spcBef>
              <a:spcAft>
                <a:spcPts val="0"/>
              </a:spcAft>
              <a:defRPr/>
            </a:pPr>
            <a:r>
              <a:rPr lang="fr-FR" dirty="0">
                <a:solidFill>
                  <a:schemeClr val="accent6">
                    <a:lumMod val="50000"/>
                  </a:schemeClr>
                </a:solidFill>
                <a:latin typeface="+mn-lt"/>
                <a:cs typeface="+mn-cs"/>
              </a:rPr>
              <a:t>Filtre végétal en aval du seuil</a:t>
            </a:r>
          </a:p>
        </p:txBody>
      </p:sp>
      <p:sp>
        <p:nvSpPr>
          <p:cNvPr id="29733" name="Line 10"/>
          <p:cNvSpPr>
            <a:spLocks noChangeShapeType="1"/>
          </p:cNvSpPr>
          <p:nvPr/>
        </p:nvSpPr>
        <p:spPr bwMode="auto">
          <a:xfrm>
            <a:off x="7058025" y="3846513"/>
            <a:ext cx="847725" cy="19050"/>
          </a:xfrm>
          <a:prstGeom prst="line">
            <a:avLst/>
          </a:prstGeom>
          <a:noFill/>
          <a:ln w="28575">
            <a:solidFill>
              <a:srgbClr val="260AF4"/>
            </a:solidFill>
            <a:round/>
            <a:headEnd type="triangle" w="med" len="med"/>
            <a:tailEnd type="triangle" w="med" len="med"/>
          </a:ln>
        </p:spPr>
        <p:txBody>
          <a:bodyPr/>
          <a:lstStyle/>
          <a:p>
            <a:endParaRPr lang="fr-FR"/>
          </a:p>
        </p:txBody>
      </p:sp>
      <p:sp>
        <p:nvSpPr>
          <p:cNvPr id="29734" name="ZoneTexte 15"/>
          <p:cNvSpPr txBox="1">
            <a:spLocks noChangeArrowheads="1"/>
          </p:cNvSpPr>
          <p:nvPr/>
        </p:nvSpPr>
        <p:spPr bwMode="auto">
          <a:xfrm>
            <a:off x="7297738" y="3543300"/>
            <a:ext cx="544512" cy="368300"/>
          </a:xfrm>
          <a:prstGeom prst="rect">
            <a:avLst/>
          </a:prstGeom>
          <a:noFill/>
          <a:ln w="9525">
            <a:noFill/>
            <a:miter lim="800000"/>
            <a:headEnd/>
            <a:tailEnd/>
          </a:ln>
        </p:spPr>
        <p:txBody>
          <a:bodyPr>
            <a:spAutoFit/>
          </a:bodyPr>
          <a:lstStyle/>
          <a:p>
            <a:r>
              <a:rPr lang="fr-FR" b="1">
                <a:solidFill>
                  <a:srgbClr val="FF0000"/>
                </a:solidFill>
                <a:latin typeface="Calibri" pitchFamily="34" charset="0"/>
              </a:rPr>
              <a:t>Lr2</a:t>
            </a:r>
          </a:p>
        </p:txBody>
      </p:sp>
      <p:graphicFrame>
        <p:nvGraphicFramePr>
          <p:cNvPr id="17" name="Tableau 16"/>
          <p:cNvGraphicFramePr>
            <a:graphicFrameLocks noGrp="1"/>
          </p:cNvGraphicFramePr>
          <p:nvPr/>
        </p:nvGraphicFramePr>
        <p:xfrm>
          <a:off x="8963025" y="1579563"/>
          <a:ext cx="3064238" cy="3750960"/>
        </p:xfrm>
        <a:graphic>
          <a:graphicData uri="http://schemas.openxmlformats.org/drawingml/2006/table">
            <a:tbl>
              <a:tblPr firstRow="1" firstCol="1" bandRow="1">
                <a:tableStyleId>{5C22544A-7EE6-4342-B048-85BDC9FD1C3A}</a:tableStyleId>
              </a:tblPr>
              <a:tblGrid>
                <a:gridCol w="2623906">
                  <a:extLst>
                    <a:ext uri="{9D8B030D-6E8A-4147-A177-3AD203B41FA5}">
                      <a16:colId xmlns:a16="http://schemas.microsoft.com/office/drawing/2014/main" val="20000"/>
                    </a:ext>
                  </a:extLst>
                </a:gridCol>
                <a:gridCol w="440332">
                  <a:extLst>
                    <a:ext uri="{9D8B030D-6E8A-4147-A177-3AD203B41FA5}">
                      <a16:colId xmlns:a16="http://schemas.microsoft.com/office/drawing/2014/main" val="20001"/>
                    </a:ext>
                  </a:extLst>
                </a:gridCol>
              </a:tblGrid>
              <a:tr h="375334">
                <a:tc>
                  <a:txBody>
                    <a:bodyPr/>
                    <a:lstStyle/>
                    <a:p>
                      <a:pPr algn="ctr">
                        <a:spcAft>
                          <a:spcPts val="0"/>
                        </a:spcAft>
                      </a:pPr>
                      <a:r>
                        <a:rPr lang="fr-FR" sz="1200" dirty="0">
                          <a:solidFill>
                            <a:schemeClr val="tx1"/>
                          </a:solidFill>
                          <a:effectLst/>
                        </a:rPr>
                        <a:t>Seuil gabion</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a:effectLst/>
                        </a:rPr>
                        <a:t> </a:t>
                      </a:r>
                      <a:endParaRPr lang="fr-FR"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64518">
                <a:tc>
                  <a:txBody>
                    <a:bodyPr/>
                    <a:lstStyle/>
                    <a:p>
                      <a:pPr algn="l">
                        <a:spcAft>
                          <a:spcPts val="0"/>
                        </a:spcAft>
                      </a:pPr>
                      <a:r>
                        <a:rPr lang="fr-FR" sz="1000" dirty="0">
                          <a:solidFill>
                            <a:schemeClr val="tx1"/>
                          </a:solidFill>
                          <a:effectLst/>
                        </a:rPr>
                        <a:t>Longueur du seuil à la hauteur des ailes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L1</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64518">
                <a:tc>
                  <a:txBody>
                    <a:bodyPr/>
                    <a:lstStyle/>
                    <a:p>
                      <a:pPr algn="l">
                        <a:spcAft>
                          <a:spcPts val="0"/>
                        </a:spcAft>
                      </a:pPr>
                      <a:r>
                        <a:rPr lang="fr-FR" sz="1000" dirty="0">
                          <a:solidFill>
                            <a:schemeClr val="tx1"/>
                          </a:solidFill>
                          <a:effectLst/>
                        </a:rPr>
                        <a:t>Longueur du déversoir  entre les ailes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L2</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64518">
                <a:tc>
                  <a:txBody>
                    <a:bodyPr/>
                    <a:lstStyle/>
                    <a:p>
                      <a:pPr algn="l">
                        <a:spcAft>
                          <a:spcPts val="0"/>
                        </a:spcAft>
                      </a:pPr>
                      <a:r>
                        <a:rPr lang="fr-FR" sz="1000" dirty="0">
                          <a:solidFill>
                            <a:schemeClr val="tx1"/>
                          </a:solidFill>
                          <a:effectLst/>
                        </a:rPr>
                        <a:t>Hauteur des ailes au-dessus du déversoir</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h    1</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64518">
                <a:tc>
                  <a:txBody>
                    <a:bodyPr/>
                    <a:lstStyle/>
                    <a:p>
                      <a:pPr algn="l">
                        <a:spcAft>
                          <a:spcPts val="0"/>
                        </a:spcAft>
                      </a:pPr>
                      <a:r>
                        <a:rPr lang="fr-FR" sz="1000" dirty="0">
                          <a:solidFill>
                            <a:schemeClr val="tx1"/>
                          </a:solidFill>
                          <a:effectLst/>
                        </a:rPr>
                        <a:t>Hauteur du déversoir au-dessus du sol</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H</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2546">
                <a:tc>
                  <a:txBody>
                    <a:bodyPr/>
                    <a:lstStyle/>
                    <a:p>
                      <a:pPr algn="l">
                        <a:spcAft>
                          <a:spcPts val="0"/>
                        </a:spcAft>
                      </a:pPr>
                      <a:r>
                        <a:rPr lang="fr-FR" sz="1000" dirty="0">
                          <a:solidFill>
                            <a:schemeClr val="tx1"/>
                          </a:solidFill>
                          <a:effectLst/>
                        </a:rPr>
                        <a:t>Profondeur des fondations par rapport au sol en place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P</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82546">
                <a:tc>
                  <a:txBody>
                    <a:bodyPr/>
                    <a:lstStyle/>
                    <a:p>
                      <a:pPr algn="l">
                        <a:spcAft>
                          <a:spcPts val="0"/>
                        </a:spcAft>
                      </a:pPr>
                      <a:r>
                        <a:rPr lang="fr-FR" sz="1000" dirty="0">
                          <a:solidFill>
                            <a:schemeClr val="tx1"/>
                          </a:solidFill>
                          <a:effectLst/>
                        </a:rPr>
                        <a:t>Hauteur du seuil au déversoir  au-dessus des fondations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P+H</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141273">
                <a:tc>
                  <a:txBody>
                    <a:bodyPr/>
                    <a:lstStyle/>
                    <a:p>
                      <a:pPr algn="l">
                        <a:spcAft>
                          <a:spcPts val="0"/>
                        </a:spcAft>
                      </a:pPr>
                      <a:r>
                        <a:rPr lang="fr-FR" sz="1000" dirty="0">
                          <a:solidFill>
                            <a:schemeClr val="tx1"/>
                          </a:solidFill>
                          <a:effectLst/>
                        </a:rPr>
                        <a:t>Epaisseur du seuil à la base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B</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141273">
                <a:tc>
                  <a:txBody>
                    <a:bodyPr/>
                    <a:lstStyle/>
                    <a:p>
                      <a:pPr algn="l">
                        <a:spcAft>
                          <a:spcPts val="0"/>
                        </a:spcAft>
                      </a:pPr>
                      <a:r>
                        <a:rPr lang="fr-FR" sz="1000" dirty="0">
                          <a:solidFill>
                            <a:schemeClr val="tx1"/>
                          </a:solidFill>
                          <a:effectLst/>
                        </a:rPr>
                        <a:t>Epaisseur du seuil au déversoir</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b</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64518">
                <a:tc>
                  <a:txBody>
                    <a:bodyPr/>
                    <a:lstStyle/>
                    <a:p>
                      <a:pPr algn="l">
                        <a:spcAft>
                          <a:spcPts val="0"/>
                        </a:spcAft>
                      </a:pPr>
                      <a:r>
                        <a:rPr lang="fr-FR" sz="1000" dirty="0">
                          <a:solidFill>
                            <a:schemeClr val="tx1"/>
                          </a:solidFill>
                          <a:effectLst/>
                        </a:rPr>
                        <a:t>Epaisseur du béton de surface (chape)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err="1">
                          <a:solidFill>
                            <a:srgbClr val="FF0000"/>
                          </a:solidFill>
                          <a:effectLst/>
                        </a:rPr>
                        <a:t>Ch</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141273">
                <a:tc>
                  <a:txBody>
                    <a:bodyPr/>
                    <a:lstStyle/>
                    <a:p>
                      <a:pPr algn="l">
                        <a:spcAft>
                          <a:spcPts val="0"/>
                        </a:spcAft>
                      </a:pPr>
                      <a:r>
                        <a:rPr lang="fr-FR" sz="1000" dirty="0">
                          <a:solidFill>
                            <a:schemeClr val="tx1"/>
                          </a:solidFill>
                          <a:effectLst/>
                        </a:rPr>
                        <a:t>Radier</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 </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141273">
                <a:tc>
                  <a:txBody>
                    <a:bodyPr/>
                    <a:lstStyle/>
                    <a:p>
                      <a:pPr algn="l">
                        <a:spcAft>
                          <a:spcPts val="0"/>
                        </a:spcAft>
                      </a:pPr>
                      <a:r>
                        <a:rPr lang="fr-FR" sz="1000" dirty="0">
                          <a:solidFill>
                            <a:schemeClr val="tx1"/>
                          </a:solidFill>
                          <a:effectLst/>
                        </a:rPr>
                        <a:t>Epaisseur du radier</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E2</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64518">
                <a:tc>
                  <a:txBody>
                    <a:bodyPr/>
                    <a:lstStyle/>
                    <a:p>
                      <a:pPr algn="l">
                        <a:spcAft>
                          <a:spcPts val="0"/>
                        </a:spcAft>
                      </a:pPr>
                      <a:r>
                        <a:rPr lang="fr-FR" sz="1000" dirty="0">
                          <a:solidFill>
                            <a:schemeClr val="tx1"/>
                          </a:solidFill>
                          <a:effectLst/>
                        </a:rPr>
                        <a:t>Largeur radier en travers de la ravine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Lr1</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64518">
                <a:tc>
                  <a:txBody>
                    <a:bodyPr/>
                    <a:lstStyle/>
                    <a:p>
                      <a:pPr algn="l">
                        <a:spcAft>
                          <a:spcPts val="0"/>
                        </a:spcAft>
                      </a:pPr>
                      <a:r>
                        <a:rPr lang="fr-FR" sz="1000" dirty="0">
                          <a:solidFill>
                            <a:schemeClr val="tx1"/>
                          </a:solidFill>
                          <a:effectLst/>
                        </a:rPr>
                        <a:t>Longueur radier dans le sens de l’écoulement</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Lr2</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141273">
                <a:tc>
                  <a:txBody>
                    <a:bodyPr/>
                    <a:lstStyle/>
                    <a:p>
                      <a:pPr algn="l">
                        <a:spcAft>
                          <a:spcPts val="0"/>
                        </a:spcAft>
                      </a:pPr>
                      <a:r>
                        <a:rPr lang="fr-FR" sz="1000" dirty="0">
                          <a:solidFill>
                            <a:schemeClr val="tx1"/>
                          </a:solidFill>
                          <a:effectLst/>
                        </a:rPr>
                        <a:t>Hauteur murets hors sol</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Hm</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141273">
                <a:tc>
                  <a:txBody>
                    <a:bodyPr/>
                    <a:lstStyle/>
                    <a:p>
                      <a:pPr algn="l">
                        <a:spcAft>
                          <a:spcPts val="0"/>
                        </a:spcAft>
                      </a:pPr>
                      <a:r>
                        <a:rPr lang="fr-FR" sz="1000" dirty="0">
                          <a:solidFill>
                            <a:schemeClr val="tx1"/>
                          </a:solidFill>
                          <a:effectLst/>
                        </a:rPr>
                        <a:t>Epaisseur du muret</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fr-FR" sz="1000" dirty="0">
                          <a:solidFill>
                            <a:srgbClr val="FF0000"/>
                          </a:solidFill>
                          <a:effectLst/>
                        </a:rPr>
                        <a:t>b</a:t>
                      </a:r>
                      <a:endParaRPr lang="fr-FR"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5"/>
                  </a:ext>
                </a:extLst>
              </a:tr>
            </a:tbl>
          </a:graphicData>
        </a:graphic>
      </p:graphicFrame>
      <p:cxnSp>
        <p:nvCxnSpPr>
          <p:cNvPr id="3" name="Connecteur droit avec flèche 2"/>
          <p:cNvCxnSpPr/>
          <p:nvPr/>
        </p:nvCxnSpPr>
        <p:spPr>
          <a:xfrm flipV="1">
            <a:off x="7775575" y="4570413"/>
            <a:ext cx="452438" cy="541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4"/>
          <p:cNvSpPr txBox="1">
            <a:spLocks noChangeArrowheads="1"/>
          </p:cNvSpPr>
          <p:nvPr/>
        </p:nvSpPr>
        <p:spPr bwMode="auto">
          <a:xfrm>
            <a:off x="1020763" y="2092325"/>
            <a:ext cx="10153650" cy="350837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SB7-Savane Plate</a:t>
            </a:r>
          </a:p>
          <a:p>
            <a:pPr algn="ctr"/>
            <a:r>
              <a:rPr lang="fr-FR" altLang="fr-FR" sz="2800" b="1" dirty="0">
                <a:latin typeface="Calibri" pitchFamily="34" charset="0"/>
              </a:rPr>
              <a:t>Terrain Cadet </a:t>
            </a:r>
            <a:r>
              <a:rPr lang="fr-FR" altLang="fr-FR" sz="2800" b="1" dirty="0" err="1">
                <a:latin typeface="Calibri" pitchFamily="34" charset="0"/>
              </a:rPr>
              <a:t>Françoine</a:t>
            </a:r>
            <a:r>
              <a:rPr lang="fr-FR" altLang="fr-FR" sz="2800" b="1" dirty="0">
                <a:latin typeface="Calibri" pitchFamily="34" charset="0"/>
              </a:rPr>
              <a:t>  </a:t>
            </a:r>
          </a:p>
          <a:p>
            <a:pPr algn="ctr"/>
            <a:endParaRPr lang="fr-FR" altLang="fr-FR" sz="2800" b="1" dirty="0">
              <a:latin typeface="Calibri" pitchFamily="34" charset="0"/>
            </a:endParaRPr>
          </a:p>
          <a:p>
            <a:pPr algn="ctr"/>
            <a:r>
              <a:rPr lang="fr-FR" altLang="fr-FR" sz="2800" b="1" dirty="0">
                <a:latin typeface="Calibri" pitchFamily="34" charset="0"/>
              </a:rPr>
              <a:t>Savane Plate</a:t>
            </a: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latin typeface="Calibri" pitchFamily="34" charset="0"/>
              </a:rPr>
              <a:t> 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14338"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14339" name="il_fi" descr="http://www.haitilibre.com/images-a/g-6125.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32400" y="476250"/>
            <a:ext cx="1585913" cy="1181100"/>
          </a:xfrm>
          <a:prstGeom prst="rect">
            <a:avLst/>
          </a:prstGeom>
          <a:noFill/>
          <a:ln w="9525">
            <a:noFill/>
            <a:miter lim="800000"/>
            <a:headEnd/>
            <a:tailEnd/>
          </a:ln>
        </p:spPr>
      </p:pic>
      <p:pic>
        <p:nvPicPr>
          <p:cNvPr id="14340"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14341"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14342"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08485413-BBF5-1589-9198-70D167B683D6}"/>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E2EC347D-05F8-1FD3-B611-E2908692D3BB}"/>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EAC0CE18-2ED4-5BAB-EB0D-555D76B3464D}"/>
              </a:ext>
            </a:extLst>
          </p:cNvPr>
          <p:cNvGraphicFramePr>
            <a:graphicFrameLocks noGrp="1"/>
          </p:cNvGraphicFramePr>
          <p:nvPr>
            <p:extLst>
              <p:ext uri="{D42A27DB-BD31-4B8C-83A1-F6EECF244321}">
                <p14:modId xmlns:p14="http://schemas.microsoft.com/office/powerpoint/2010/main" val="41222423"/>
              </p:ext>
            </p:extLst>
          </p:nvPr>
        </p:nvGraphicFramePr>
        <p:xfrm>
          <a:off x="675068" y="499919"/>
          <a:ext cx="11212132" cy="6526645"/>
        </p:xfrm>
        <a:graphic>
          <a:graphicData uri="http://schemas.openxmlformats.org/drawingml/2006/table">
            <a:tbl>
              <a:tblPr firstRow="1" bandRow="1">
                <a:tableStyleId>{2D5ABB26-0587-4C30-8999-92F81FD0307C}</a:tableStyleId>
              </a:tblPr>
              <a:tblGrid>
                <a:gridCol w="1375405">
                  <a:extLst>
                    <a:ext uri="{9D8B030D-6E8A-4147-A177-3AD203B41FA5}">
                      <a16:colId xmlns:a16="http://schemas.microsoft.com/office/drawing/2014/main" val="20000"/>
                    </a:ext>
                  </a:extLst>
                </a:gridCol>
                <a:gridCol w="9836727">
                  <a:extLst>
                    <a:ext uri="{9D8B030D-6E8A-4147-A177-3AD203B41FA5}">
                      <a16:colId xmlns:a16="http://schemas.microsoft.com/office/drawing/2014/main" val="20001"/>
                    </a:ext>
                  </a:extLst>
                </a:gridCol>
              </a:tblGrid>
              <a:tr h="319853">
                <a:tc>
                  <a:txBody>
                    <a:bodyPr/>
                    <a:lstStyle/>
                    <a:p>
                      <a:pPr marL="67945" marR="588010">
                        <a:lnSpc>
                          <a:spcPts val="1270"/>
                        </a:lnSpc>
                      </a:pPr>
                      <a:r>
                        <a:rPr sz="1200" b="1" dirty="0">
                          <a:latin typeface="Arial"/>
                          <a:cs typeface="Arial"/>
                        </a:rPr>
                        <a:t>Date</a:t>
                      </a:r>
                      <a:r>
                        <a:rPr sz="1200" b="1" spc="-25" dirty="0">
                          <a:latin typeface="Arial"/>
                          <a:cs typeface="Arial"/>
                        </a:rPr>
                        <a:t> 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29</a:t>
                      </a:r>
                      <a:r>
                        <a:rPr sz="1200" spc="-20" dirty="0">
                          <a:latin typeface="Arial"/>
                          <a:cs typeface="Arial"/>
                        </a:rPr>
                        <a:t> </a:t>
                      </a:r>
                      <a:r>
                        <a:rPr sz="1200" dirty="0">
                          <a:latin typeface="Arial"/>
                          <a:cs typeface="Arial"/>
                        </a:rPr>
                        <a:t>octobre</a:t>
                      </a:r>
                      <a:r>
                        <a:rPr sz="1200" spc="-15" dirty="0">
                          <a:latin typeface="Arial"/>
                          <a:cs typeface="Arial"/>
                        </a:rPr>
                        <a:t> </a:t>
                      </a:r>
                      <a:r>
                        <a:rPr sz="1200" dirty="0">
                          <a:latin typeface="Arial"/>
                          <a:cs typeface="Arial"/>
                        </a:rPr>
                        <a:t>2015</a:t>
                      </a:r>
                      <a:r>
                        <a:rPr sz="1200" spc="-2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1</a:t>
                      </a:r>
                      <a:r>
                        <a:rPr sz="1200" baseline="31746" dirty="0">
                          <a:latin typeface="Arial"/>
                          <a:cs typeface="Arial"/>
                        </a:rPr>
                        <a:t>er</a:t>
                      </a:r>
                      <a:r>
                        <a:rPr sz="1200" spc="150" baseline="31746" dirty="0">
                          <a:latin typeface="Arial"/>
                          <a:cs typeface="Arial"/>
                        </a:rPr>
                        <a:t> </a:t>
                      </a:r>
                      <a:r>
                        <a:rPr sz="1200" dirty="0">
                          <a:latin typeface="Arial"/>
                          <a:cs typeface="Arial"/>
                        </a:rPr>
                        <a:t>décembre</a:t>
                      </a:r>
                      <a:r>
                        <a:rPr sz="1200" spc="-25" dirty="0">
                          <a:latin typeface="Arial"/>
                          <a:cs typeface="Arial"/>
                        </a:rPr>
                        <a:t> </a:t>
                      </a:r>
                      <a:r>
                        <a:rPr sz="1200" spc="-20" dirty="0">
                          <a:latin typeface="Arial"/>
                          <a:cs typeface="Arial"/>
                        </a:rPr>
                        <a:t>2015</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67942">
                <a:tc>
                  <a:txBody>
                    <a:bodyPr/>
                    <a:lstStyle/>
                    <a:p>
                      <a:pPr marL="67945">
                        <a:lnSpc>
                          <a:spcPts val="1275"/>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60960">
                        <a:lnSpc>
                          <a:spcPts val="1270"/>
                        </a:lnSpc>
                        <a:spcBef>
                          <a:spcPts val="40"/>
                        </a:spcBef>
                      </a:pPr>
                      <a:r>
                        <a:rPr sz="1200" dirty="0">
                          <a:latin typeface="Arial"/>
                          <a:cs typeface="Arial"/>
                        </a:rPr>
                        <a:t>Le</a:t>
                      </a:r>
                      <a:r>
                        <a:rPr sz="1200" spc="-15" dirty="0">
                          <a:latin typeface="Arial"/>
                          <a:cs typeface="Arial"/>
                        </a:rPr>
                        <a:t> </a:t>
                      </a:r>
                      <a:r>
                        <a:rPr sz="1200" dirty="0">
                          <a:latin typeface="Arial"/>
                          <a:cs typeface="Arial"/>
                        </a:rPr>
                        <a:t>Seuil</a:t>
                      </a:r>
                      <a:r>
                        <a:rPr sz="1200" spc="-10" dirty="0">
                          <a:latin typeface="Arial"/>
                          <a:cs typeface="Arial"/>
                        </a:rPr>
                        <a:t> </a:t>
                      </a:r>
                      <a:r>
                        <a:rPr sz="1200" dirty="0">
                          <a:latin typeface="Arial"/>
                          <a:cs typeface="Arial"/>
                        </a:rPr>
                        <a:t>Bassin</a:t>
                      </a:r>
                      <a:r>
                        <a:rPr sz="1200" spc="-10" dirty="0">
                          <a:latin typeface="Arial"/>
                          <a:cs typeface="Arial"/>
                        </a:rPr>
                        <a:t> </a:t>
                      </a:r>
                      <a:r>
                        <a:rPr sz="1200" dirty="0">
                          <a:latin typeface="Arial"/>
                          <a:cs typeface="Arial"/>
                        </a:rPr>
                        <a:t>SB7</a:t>
                      </a:r>
                      <a:r>
                        <a:rPr sz="1200" spc="-5" dirty="0">
                          <a:latin typeface="Arial"/>
                          <a:cs typeface="Arial"/>
                        </a:rPr>
                        <a:t> </a:t>
                      </a:r>
                      <a:r>
                        <a:rPr sz="1200" dirty="0">
                          <a:latin typeface="Arial"/>
                          <a:cs typeface="Arial"/>
                        </a:rPr>
                        <a:t>a</a:t>
                      </a:r>
                      <a:r>
                        <a:rPr sz="1200" spc="-5" dirty="0">
                          <a:latin typeface="Arial"/>
                          <a:cs typeface="Arial"/>
                        </a:rPr>
                        <a:t> </a:t>
                      </a:r>
                      <a:r>
                        <a:rPr sz="1200" dirty="0">
                          <a:latin typeface="Arial"/>
                          <a:cs typeface="Arial"/>
                        </a:rPr>
                        <a:t>été</a:t>
                      </a:r>
                      <a:r>
                        <a:rPr sz="1200" spc="-10" dirty="0">
                          <a:latin typeface="Arial"/>
                          <a:cs typeface="Arial"/>
                        </a:rPr>
                        <a:t> </a:t>
                      </a:r>
                      <a:r>
                        <a:rPr sz="1200" dirty="0">
                          <a:latin typeface="Arial"/>
                          <a:cs typeface="Arial"/>
                        </a:rPr>
                        <a:t>réalisé à</a:t>
                      </a:r>
                      <a:r>
                        <a:rPr sz="1200" spc="-10" dirty="0">
                          <a:latin typeface="Arial"/>
                          <a:cs typeface="Arial"/>
                        </a:rPr>
                        <a:t> </a:t>
                      </a:r>
                      <a:r>
                        <a:rPr sz="1200" dirty="0">
                          <a:latin typeface="Arial"/>
                          <a:cs typeface="Arial"/>
                        </a:rPr>
                        <a:t>Savane</a:t>
                      </a:r>
                      <a:r>
                        <a:rPr sz="1200" spc="-10" dirty="0">
                          <a:latin typeface="Arial"/>
                          <a:cs typeface="Arial"/>
                        </a:rPr>
                        <a:t> </a:t>
                      </a:r>
                      <a:r>
                        <a:rPr sz="1200" dirty="0">
                          <a:latin typeface="Arial"/>
                          <a:cs typeface="Arial"/>
                        </a:rPr>
                        <a:t>Plate</a:t>
                      </a:r>
                      <a:r>
                        <a:rPr sz="1200" spc="-5" dirty="0">
                          <a:latin typeface="Arial"/>
                          <a:cs typeface="Arial"/>
                        </a:rPr>
                        <a:t> </a:t>
                      </a:r>
                      <a:r>
                        <a:rPr sz="1200" dirty="0">
                          <a:latin typeface="Arial"/>
                          <a:cs typeface="Arial"/>
                        </a:rPr>
                        <a:t>dans</a:t>
                      </a:r>
                      <a:r>
                        <a:rPr sz="1200" spc="-10" dirty="0">
                          <a:latin typeface="Arial"/>
                          <a:cs typeface="Arial"/>
                        </a:rPr>
                        <a:t> </a:t>
                      </a:r>
                      <a:r>
                        <a:rPr sz="1200" dirty="0">
                          <a:latin typeface="Arial"/>
                          <a:cs typeface="Arial"/>
                        </a:rPr>
                        <a:t>une</a:t>
                      </a:r>
                      <a:r>
                        <a:rPr sz="1200" spc="-5" dirty="0">
                          <a:latin typeface="Arial"/>
                          <a:cs typeface="Arial"/>
                        </a:rPr>
                        <a:t> </a:t>
                      </a:r>
                      <a:r>
                        <a:rPr sz="1200" dirty="0">
                          <a:latin typeface="Arial"/>
                          <a:cs typeface="Arial"/>
                        </a:rPr>
                        <a:t>ravine</a:t>
                      </a:r>
                      <a:r>
                        <a:rPr sz="1200" spc="-15" dirty="0">
                          <a:latin typeface="Arial"/>
                          <a:cs typeface="Arial"/>
                        </a:rPr>
                        <a:t> </a:t>
                      </a:r>
                      <a:r>
                        <a:rPr sz="1200" dirty="0">
                          <a:latin typeface="Arial"/>
                          <a:cs typeface="Arial"/>
                        </a:rPr>
                        <a:t>qui</a:t>
                      </a:r>
                      <a:r>
                        <a:rPr sz="1200" spc="-10" dirty="0">
                          <a:latin typeface="Arial"/>
                          <a:cs typeface="Arial"/>
                        </a:rPr>
                        <a:t> </a:t>
                      </a:r>
                      <a:r>
                        <a:rPr sz="1200" spc="-25" dirty="0">
                          <a:latin typeface="Arial"/>
                          <a:cs typeface="Arial"/>
                        </a:rPr>
                        <a:t>se </a:t>
                      </a:r>
                      <a:r>
                        <a:rPr sz="1200" dirty="0">
                          <a:latin typeface="Arial"/>
                          <a:cs typeface="Arial"/>
                        </a:rPr>
                        <a:t>jette</a:t>
                      </a:r>
                      <a:r>
                        <a:rPr sz="1200" spc="-20" dirty="0">
                          <a:latin typeface="Arial"/>
                          <a:cs typeface="Arial"/>
                        </a:rPr>
                        <a:t> </a:t>
                      </a:r>
                      <a:r>
                        <a:rPr sz="1200" dirty="0">
                          <a:latin typeface="Arial"/>
                          <a:cs typeface="Arial"/>
                        </a:rPr>
                        <a:t>dans</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rivière</a:t>
                      </a:r>
                      <a:r>
                        <a:rPr sz="1200" spc="-10" dirty="0">
                          <a:latin typeface="Arial"/>
                          <a:cs typeface="Arial"/>
                        </a:rPr>
                        <a:t> Féliciane.</a:t>
                      </a:r>
                      <a:endParaRPr sz="1200" dirty="0">
                        <a:latin typeface="Arial"/>
                        <a:cs typeface="Arial"/>
                      </a:endParaRPr>
                    </a:p>
                    <a:p>
                      <a:pPr marL="68580">
                        <a:lnSpc>
                          <a:spcPts val="1160"/>
                        </a:lnSpc>
                      </a:pPr>
                      <a:r>
                        <a:rPr sz="1200" dirty="0">
                          <a:latin typeface="Arial"/>
                          <a:cs typeface="Arial"/>
                        </a:rPr>
                        <a:t>Propriétaire</a:t>
                      </a:r>
                      <a:r>
                        <a:rPr sz="1200" spc="-3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terrain</a:t>
                      </a:r>
                      <a:r>
                        <a:rPr sz="1200" spc="-10" dirty="0">
                          <a:latin typeface="Arial"/>
                          <a:cs typeface="Arial"/>
                        </a:rPr>
                        <a:t> </a:t>
                      </a:r>
                      <a:r>
                        <a:rPr sz="1200" dirty="0">
                          <a:latin typeface="Arial"/>
                          <a:cs typeface="Arial"/>
                        </a:rPr>
                        <a:t>:</a:t>
                      </a:r>
                      <a:r>
                        <a:rPr sz="1200" spc="-35" dirty="0">
                          <a:latin typeface="Arial"/>
                          <a:cs typeface="Arial"/>
                        </a:rPr>
                        <a:t> </a:t>
                      </a:r>
                      <a:r>
                        <a:rPr sz="1200" dirty="0">
                          <a:latin typeface="Arial"/>
                          <a:cs typeface="Arial"/>
                        </a:rPr>
                        <a:t>Cadet</a:t>
                      </a:r>
                      <a:r>
                        <a:rPr sz="1200" spc="-15" dirty="0">
                          <a:latin typeface="Arial"/>
                          <a:cs typeface="Arial"/>
                        </a:rPr>
                        <a:t> </a:t>
                      </a:r>
                      <a:r>
                        <a:rPr sz="1200" spc="-10" dirty="0">
                          <a:latin typeface="Arial"/>
                          <a:cs typeface="Arial"/>
                        </a:rPr>
                        <a:t>Françoine.</a:t>
                      </a:r>
                      <a:endParaRPr sz="1200" dirty="0">
                        <a:latin typeface="Arial"/>
                        <a:cs typeface="Arial"/>
                      </a:endParaRPr>
                    </a:p>
                  </a:txBody>
                  <a:tcPr marL="0" marR="0" marT="508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172048">
                <a:tc>
                  <a:txBody>
                    <a:bodyPr/>
                    <a:lstStyle/>
                    <a:p>
                      <a:pPr marL="67945">
                        <a:lnSpc>
                          <a:spcPts val="126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a:latin typeface="Arial"/>
                        <a:cs typeface="Arial"/>
                      </a:endParaRPr>
                    </a:p>
                    <a:p>
                      <a:pPr marL="67945">
                        <a:lnSpc>
                          <a:spcPts val="1290"/>
                        </a:lnSpc>
                      </a:pPr>
                      <a:r>
                        <a:rPr sz="1200" b="1" spc="-10" dirty="0">
                          <a:latin typeface="Arial"/>
                          <a:cs typeface="Arial"/>
                        </a:rPr>
                        <a:t>l’implantation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60"/>
                        </a:lnSpc>
                      </a:pPr>
                      <a:r>
                        <a:rPr sz="1200" dirty="0">
                          <a:latin typeface="Arial"/>
                          <a:cs typeface="Arial"/>
                        </a:rPr>
                        <a:t>Ce</a:t>
                      </a:r>
                      <a:r>
                        <a:rPr sz="1200" spc="-20" dirty="0">
                          <a:latin typeface="Arial"/>
                          <a:cs typeface="Arial"/>
                        </a:rPr>
                        <a:t> </a:t>
                      </a:r>
                      <a:r>
                        <a:rPr sz="1200" dirty="0">
                          <a:latin typeface="Arial"/>
                          <a:cs typeface="Arial"/>
                        </a:rPr>
                        <a:t>qui</a:t>
                      </a:r>
                      <a:r>
                        <a:rPr sz="1200" spc="-15" dirty="0">
                          <a:latin typeface="Arial"/>
                          <a:cs typeface="Arial"/>
                        </a:rPr>
                        <a:t> </a:t>
                      </a:r>
                      <a:r>
                        <a:rPr sz="1200" dirty="0">
                          <a:latin typeface="Arial"/>
                          <a:cs typeface="Arial"/>
                        </a:rPr>
                        <a:t>a</a:t>
                      </a:r>
                      <a:r>
                        <a:rPr sz="1200" spc="-20" dirty="0">
                          <a:latin typeface="Arial"/>
                          <a:cs typeface="Arial"/>
                        </a:rPr>
                        <a:t> </a:t>
                      </a:r>
                      <a:r>
                        <a:rPr sz="1200" dirty="0">
                          <a:latin typeface="Arial"/>
                          <a:cs typeface="Arial"/>
                        </a:rPr>
                        <a:t>motivé</a:t>
                      </a:r>
                      <a:r>
                        <a:rPr sz="1200" spc="-2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choix</a:t>
                      </a:r>
                      <a:r>
                        <a:rPr sz="1200" spc="-2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ce</a:t>
                      </a:r>
                      <a:r>
                        <a:rPr sz="1200" spc="-15" dirty="0">
                          <a:latin typeface="Arial"/>
                          <a:cs typeface="Arial"/>
                        </a:rPr>
                        <a:t> </a:t>
                      </a:r>
                      <a:r>
                        <a:rPr sz="1200" dirty="0">
                          <a:latin typeface="Arial"/>
                          <a:cs typeface="Arial"/>
                        </a:rPr>
                        <a:t>site</a:t>
                      </a:r>
                      <a:r>
                        <a:rPr sz="1200" spc="-15" dirty="0">
                          <a:latin typeface="Arial"/>
                          <a:cs typeface="Arial"/>
                        </a:rPr>
                        <a:t> </a:t>
                      </a:r>
                      <a:r>
                        <a:rPr sz="1200" spc="-50" dirty="0">
                          <a:latin typeface="Arial"/>
                          <a:cs typeface="Arial"/>
                        </a:rPr>
                        <a:t>:</a:t>
                      </a:r>
                      <a:endParaRPr sz="1200" dirty="0">
                        <a:latin typeface="Arial"/>
                        <a:cs typeface="Arial"/>
                      </a:endParaRPr>
                    </a:p>
                    <a:p>
                      <a:pPr marL="68580" marR="60325" indent="135255">
                        <a:lnSpc>
                          <a:spcPts val="1260"/>
                        </a:lnSpc>
                        <a:spcBef>
                          <a:spcPts val="60"/>
                        </a:spcBef>
                        <a:buChar char="-"/>
                        <a:tabLst>
                          <a:tab pos="203835" algn="l"/>
                        </a:tabLst>
                      </a:pPr>
                      <a:r>
                        <a:rPr sz="1200" dirty="0">
                          <a:latin typeface="Arial"/>
                          <a:cs typeface="Arial"/>
                        </a:rPr>
                        <a:t>Faciliter</a:t>
                      </a:r>
                      <a:r>
                        <a:rPr sz="1200" spc="345" dirty="0">
                          <a:latin typeface="Arial"/>
                          <a:cs typeface="Arial"/>
                        </a:rPr>
                        <a:t> </a:t>
                      </a:r>
                      <a:r>
                        <a:rPr sz="1200" dirty="0">
                          <a:latin typeface="Arial"/>
                          <a:cs typeface="Arial"/>
                        </a:rPr>
                        <a:t>l’accès</a:t>
                      </a:r>
                      <a:r>
                        <a:rPr sz="1200" spc="345" dirty="0">
                          <a:latin typeface="Arial"/>
                          <a:cs typeface="Arial"/>
                        </a:rPr>
                        <a:t> </a:t>
                      </a:r>
                      <a:r>
                        <a:rPr sz="1200" dirty="0">
                          <a:latin typeface="Arial"/>
                          <a:cs typeface="Arial"/>
                        </a:rPr>
                        <a:t>à</a:t>
                      </a:r>
                      <a:r>
                        <a:rPr sz="1200" spc="350" dirty="0">
                          <a:latin typeface="Arial"/>
                          <a:cs typeface="Arial"/>
                        </a:rPr>
                        <a:t> </a:t>
                      </a:r>
                      <a:r>
                        <a:rPr sz="1200" dirty="0">
                          <a:latin typeface="Arial"/>
                          <a:cs typeface="Arial"/>
                        </a:rPr>
                        <a:t>l’eau</a:t>
                      </a:r>
                      <a:r>
                        <a:rPr sz="1200" spc="350" dirty="0">
                          <a:latin typeface="Arial"/>
                          <a:cs typeface="Arial"/>
                        </a:rPr>
                        <a:t> </a:t>
                      </a:r>
                      <a:r>
                        <a:rPr sz="1200" dirty="0">
                          <a:latin typeface="Arial"/>
                          <a:cs typeface="Arial"/>
                        </a:rPr>
                        <a:t>pour</a:t>
                      </a:r>
                      <a:r>
                        <a:rPr sz="1200" spc="350" dirty="0">
                          <a:latin typeface="Arial"/>
                          <a:cs typeface="Arial"/>
                        </a:rPr>
                        <a:t> </a:t>
                      </a:r>
                      <a:r>
                        <a:rPr sz="1200" dirty="0">
                          <a:latin typeface="Arial"/>
                          <a:cs typeface="Arial"/>
                        </a:rPr>
                        <a:t>l’abreuvement</a:t>
                      </a:r>
                      <a:r>
                        <a:rPr sz="1200" spc="350" dirty="0">
                          <a:latin typeface="Arial"/>
                          <a:cs typeface="Arial"/>
                        </a:rPr>
                        <a:t> </a:t>
                      </a:r>
                      <a:r>
                        <a:rPr sz="1200" dirty="0">
                          <a:latin typeface="Arial"/>
                          <a:cs typeface="Arial"/>
                        </a:rPr>
                        <a:t>du</a:t>
                      </a:r>
                      <a:r>
                        <a:rPr sz="1200" spc="335" dirty="0">
                          <a:latin typeface="Arial"/>
                          <a:cs typeface="Arial"/>
                        </a:rPr>
                        <a:t> </a:t>
                      </a:r>
                      <a:r>
                        <a:rPr sz="1200" dirty="0">
                          <a:latin typeface="Arial"/>
                          <a:cs typeface="Arial"/>
                        </a:rPr>
                        <a:t>bétail,</a:t>
                      </a:r>
                      <a:r>
                        <a:rPr sz="1200" spc="350" dirty="0">
                          <a:latin typeface="Arial"/>
                          <a:cs typeface="Arial"/>
                        </a:rPr>
                        <a:t> </a:t>
                      </a:r>
                      <a:r>
                        <a:rPr sz="1200" dirty="0">
                          <a:latin typeface="Arial"/>
                          <a:cs typeface="Arial"/>
                        </a:rPr>
                        <a:t>facilitant</a:t>
                      </a:r>
                      <a:r>
                        <a:rPr sz="1200" spc="360" dirty="0">
                          <a:latin typeface="Arial"/>
                          <a:cs typeface="Arial"/>
                        </a:rPr>
                        <a:t> </a:t>
                      </a:r>
                      <a:r>
                        <a:rPr sz="1200" spc="-25" dirty="0">
                          <a:latin typeface="Arial"/>
                          <a:cs typeface="Arial"/>
                        </a:rPr>
                        <a:t>la </a:t>
                      </a:r>
                      <a:r>
                        <a:rPr sz="1200" dirty="0">
                          <a:latin typeface="Arial"/>
                          <a:cs typeface="Arial"/>
                        </a:rPr>
                        <a:t>consommation</a:t>
                      </a:r>
                      <a:r>
                        <a:rPr sz="1200" spc="-45" dirty="0">
                          <a:latin typeface="Arial"/>
                          <a:cs typeface="Arial"/>
                        </a:rPr>
                        <a:t> </a:t>
                      </a:r>
                      <a:r>
                        <a:rPr sz="1200" dirty="0">
                          <a:latin typeface="Arial"/>
                          <a:cs typeface="Arial"/>
                        </a:rPr>
                        <a:t>d’herbe</a:t>
                      </a:r>
                      <a:r>
                        <a:rPr sz="1200" spc="-45" dirty="0">
                          <a:latin typeface="Arial"/>
                          <a:cs typeface="Arial"/>
                        </a:rPr>
                        <a:t> </a:t>
                      </a:r>
                      <a:r>
                        <a:rPr sz="1200" spc="-10" dirty="0">
                          <a:latin typeface="Arial"/>
                          <a:cs typeface="Arial"/>
                        </a:rPr>
                        <a:t>sèche</a:t>
                      </a:r>
                      <a:endParaRPr sz="1200" dirty="0">
                        <a:latin typeface="Arial"/>
                        <a:cs typeface="Arial"/>
                      </a:endParaRPr>
                    </a:p>
                    <a:p>
                      <a:pPr marL="164465" indent="-95885">
                        <a:lnSpc>
                          <a:spcPts val="1210"/>
                        </a:lnSpc>
                        <a:buChar char="-"/>
                        <a:tabLst>
                          <a:tab pos="164465" algn="l"/>
                        </a:tabLst>
                      </a:pPr>
                      <a:r>
                        <a:rPr sz="1200" dirty="0">
                          <a:latin typeface="Arial"/>
                          <a:cs typeface="Arial"/>
                        </a:rPr>
                        <a:t>Faciliter</a:t>
                      </a:r>
                      <a:r>
                        <a:rPr sz="1200" spc="45" dirty="0">
                          <a:latin typeface="Arial"/>
                          <a:cs typeface="Arial"/>
                        </a:rPr>
                        <a:t> </a:t>
                      </a:r>
                      <a:r>
                        <a:rPr sz="1200" dirty="0">
                          <a:latin typeface="Arial"/>
                          <a:cs typeface="Arial"/>
                        </a:rPr>
                        <a:t>la</a:t>
                      </a:r>
                      <a:r>
                        <a:rPr sz="1200" spc="60" dirty="0">
                          <a:latin typeface="Arial"/>
                          <a:cs typeface="Arial"/>
                        </a:rPr>
                        <a:t> </a:t>
                      </a:r>
                      <a:r>
                        <a:rPr sz="1200" dirty="0">
                          <a:latin typeface="Arial"/>
                          <a:cs typeface="Arial"/>
                        </a:rPr>
                        <a:t>lutte</a:t>
                      </a:r>
                      <a:r>
                        <a:rPr sz="1200" spc="45" dirty="0">
                          <a:latin typeface="Arial"/>
                          <a:cs typeface="Arial"/>
                        </a:rPr>
                        <a:t> </a:t>
                      </a:r>
                      <a:r>
                        <a:rPr sz="1200" dirty="0">
                          <a:latin typeface="Arial"/>
                          <a:cs typeface="Arial"/>
                        </a:rPr>
                        <a:t>contre</a:t>
                      </a:r>
                      <a:r>
                        <a:rPr sz="1200" spc="35" dirty="0">
                          <a:latin typeface="Arial"/>
                          <a:cs typeface="Arial"/>
                        </a:rPr>
                        <a:t> </a:t>
                      </a:r>
                      <a:r>
                        <a:rPr sz="1200" dirty="0">
                          <a:latin typeface="Arial"/>
                          <a:cs typeface="Arial"/>
                        </a:rPr>
                        <a:t>les</a:t>
                      </a:r>
                      <a:r>
                        <a:rPr sz="1200" spc="55" dirty="0">
                          <a:latin typeface="Arial"/>
                          <a:cs typeface="Arial"/>
                        </a:rPr>
                        <a:t> </a:t>
                      </a:r>
                      <a:r>
                        <a:rPr sz="1200" dirty="0">
                          <a:latin typeface="Arial"/>
                          <a:cs typeface="Arial"/>
                        </a:rPr>
                        <a:t>départs</a:t>
                      </a:r>
                      <a:r>
                        <a:rPr sz="1200" spc="50" dirty="0">
                          <a:latin typeface="Arial"/>
                          <a:cs typeface="Arial"/>
                        </a:rPr>
                        <a:t> </a:t>
                      </a:r>
                      <a:r>
                        <a:rPr sz="1200" dirty="0">
                          <a:latin typeface="Arial"/>
                          <a:cs typeface="Arial"/>
                        </a:rPr>
                        <a:t>d’incendie</a:t>
                      </a:r>
                      <a:r>
                        <a:rPr sz="1200" spc="50" dirty="0">
                          <a:latin typeface="Arial"/>
                          <a:cs typeface="Arial"/>
                        </a:rPr>
                        <a:t> </a:t>
                      </a:r>
                      <a:r>
                        <a:rPr sz="1200" dirty="0">
                          <a:latin typeface="Arial"/>
                          <a:cs typeface="Arial"/>
                        </a:rPr>
                        <a:t>très</a:t>
                      </a:r>
                      <a:r>
                        <a:rPr sz="1200" spc="45" dirty="0">
                          <a:latin typeface="Arial"/>
                          <a:cs typeface="Arial"/>
                        </a:rPr>
                        <a:t> </a:t>
                      </a:r>
                      <a:r>
                        <a:rPr sz="1200" dirty="0">
                          <a:latin typeface="Arial"/>
                          <a:cs typeface="Arial"/>
                        </a:rPr>
                        <a:t>fréquents</a:t>
                      </a:r>
                      <a:r>
                        <a:rPr sz="1200" spc="50" dirty="0">
                          <a:latin typeface="Arial"/>
                          <a:cs typeface="Arial"/>
                        </a:rPr>
                        <a:t> </a:t>
                      </a:r>
                      <a:r>
                        <a:rPr sz="1200" dirty="0">
                          <a:latin typeface="Arial"/>
                          <a:cs typeface="Arial"/>
                        </a:rPr>
                        <a:t>dans</a:t>
                      </a:r>
                      <a:r>
                        <a:rPr sz="1200" spc="45" dirty="0">
                          <a:latin typeface="Arial"/>
                          <a:cs typeface="Arial"/>
                        </a:rPr>
                        <a:t> </a:t>
                      </a:r>
                      <a:r>
                        <a:rPr sz="1200" spc="-10" dirty="0" err="1">
                          <a:latin typeface="Arial"/>
                          <a:cs typeface="Arial"/>
                        </a:rPr>
                        <a:t>cette</a:t>
                      </a:r>
                      <a:r>
                        <a:rPr lang="fr-FR" sz="1200" spc="-10" dirty="0">
                          <a:latin typeface="Arial"/>
                          <a:cs typeface="Arial"/>
                        </a:rPr>
                        <a:t> </a:t>
                      </a:r>
                      <a:r>
                        <a:rPr sz="1200" spc="-20" dirty="0">
                          <a:latin typeface="Arial"/>
                          <a:cs typeface="Arial"/>
                        </a:rPr>
                        <a:t>zone</a:t>
                      </a:r>
                      <a:endParaRPr sz="1200" dirty="0">
                        <a:latin typeface="Arial"/>
                        <a:cs typeface="Arial"/>
                      </a:endParaRPr>
                    </a:p>
                    <a:p>
                      <a:pPr marL="154305" indent="-85725">
                        <a:lnSpc>
                          <a:spcPts val="1265"/>
                        </a:lnSpc>
                        <a:buChar char="-"/>
                        <a:tabLst>
                          <a:tab pos="154305" algn="l"/>
                        </a:tabLst>
                      </a:pPr>
                      <a:r>
                        <a:rPr sz="1200" dirty="0">
                          <a:latin typeface="Arial"/>
                          <a:cs typeface="Arial"/>
                        </a:rPr>
                        <a:t>Faciliter</a:t>
                      </a:r>
                      <a:r>
                        <a:rPr sz="1200" spc="-35" dirty="0">
                          <a:latin typeface="Arial"/>
                          <a:cs typeface="Arial"/>
                        </a:rPr>
                        <a:t> </a:t>
                      </a:r>
                      <a:r>
                        <a:rPr sz="1200" dirty="0">
                          <a:latin typeface="Arial"/>
                          <a:cs typeface="Arial"/>
                        </a:rPr>
                        <a:t>l’accès</a:t>
                      </a:r>
                      <a:r>
                        <a:rPr sz="1200" spc="-20" dirty="0">
                          <a:latin typeface="Arial"/>
                          <a:cs typeface="Arial"/>
                        </a:rPr>
                        <a:t> </a:t>
                      </a:r>
                      <a:r>
                        <a:rPr sz="1200" dirty="0">
                          <a:latin typeface="Arial"/>
                          <a:cs typeface="Arial"/>
                        </a:rPr>
                        <a:t>à</a:t>
                      </a:r>
                      <a:r>
                        <a:rPr sz="1200" spc="-25" dirty="0">
                          <a:latin typeface="Arial"/>
                          <a:cs typeface="Arial"/>
                        </a:rPr>
                        <a:t> </a:t>
                      </a:r>
                      <a:r>
                        <a:rPr sz="1200" dirty="0">
                          <a:latin typeface="Arial"/>
                          <a:cs typeface="Arial"/>
                        </a:rPr>
                        <a:t>l’eau</a:t>
                      </a:r>
                      <a:r>
                        <a:rPr sz="1200" spc="-35" dirty="0">
                          <a:latin typeface="Arial"/>
                          <a:cs typeface="Arial"/>
                        </a:rPr>
                        <a:t> </a:t>
                      </a:r>
                      <a:r>
                        <a:rPr sz="1200" dirty="0">
                          <a:latin typeface="Arial"/>
                          <a:cs typeface="Arial"/>
                        </a:rPr>
                        <a:t>pour</a:t>
                      </a:r>
                      <a:r>
                        <a:rP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usages</a:t>
                      </a:r>
                      <a:r>
                        <a:rPr sz="1200" spc="-20" dirty="0">
                          <a:latin typeface="Arial"/>
                          <a:cs typeface="Arial"/>
                        </a:rPr>
                        <a:t> </a:t>
                      </a:r>
                      <a:r>
                        <a:rPr sz="1200" dirty="0">
                          <a:latin typeface="Arial"/>
                          <a:cs typeface="Arial"/>
                        </a:rPr>
                        <a:t>domestiques</a:t>
                      </a:r>
                      <a:r>
                        <a:rPr sz="1200" spc="-25" dirty="0">
                          <a:latin typeface="Arial"/>
                          <a:cs typeface="Arial"/>
                        </a:rPr>
                        <a:t> </a:t>
                      </a:r>
                      <a:r>
                        <a:rPr sz="1200" dirty="0">
                          <a:latin typeface="Arial"/>
                          <a:cs typeface="Arial"/>
                        </a:rPr>
                        <a:t>dans</a:t>
                      </a:r>
                      <a:r>
                        <a:rPr sz="1200" spc="-30" dirty="0">
                          <a:latin typeface="Arial"/>
                          <a:cs typeface="Arial"/>
                        </a:rPr>
                        <a:t> </a:t>
                      </a:r>
                      <a:r>
                        <a:rPr sz="1200" dirty="0">
                          <a:latin typeface="Arial"/>
                          <a:cs typeface="Arial"/>
                        </a:rPr>
                        <a:t>une</a:t>
                      </a:r>
                      <a:r>
                        <a:rPr sz="1200" spc="-35" dirty="0">
                          <a:latin typeface="Arial"/>
                          <a:cs typeface="Arial"/>
                        </a:rPr>
                        <a:t> </a:t>
                      </a:r>
                      <a:r>
                        <a:rPr sz="1200" dirty="0">
                          <a:latin typeface="Arial"/>
                          <a:cs typeface="Arial"/>
                        </a:rPr>
                        <a:t>zone</a:t>
                      </a:r>
                      <a:r>
                        <a:rPr sz="1200" spc="-35" dirty="0">
                          <a:latin typeface="Arial"/>
                          <a:cs typeface="Arial"/>
                        </a:rPr>
                        <a:t> </a:t>
                      </a:r>
                      <a:r>
                        <a:rPr sz="1200" spc="-25" dirty="0">
                          <a:latin typeface="Arial"/>
                          <a:cs typeface="Arial"/>
                        </a:rPr>
                        <a:t>qui</a:t>
                      </a:r>
                      <a:r>
                        <a:rPr lang="fr-FR" sz="1200" spc="-25" dirty="0">
                          <a:latin typeface="Arial"/>
                          <a:cs typeface="Arial"/>
                        </a:rPr>
                        <a:t> </a:t>
                      </a:r>
                      <a:r>
                        <a:rPr sz="1200" dirty="0" err="1">
                          <a:latin typeface="Arial"/>
                          <a:cs typeface="Arial"/>
                        </a:rPr>
                        <a:t>en</a:t>
                      </a:r>
                      <a:r>
                        <a:rPr sz="1200" spc="-5" dirty="0">
                          <a:latin typeface="Arial"/>
                          <a:cs typeface="Arial"/>
                        </a:rPr>
                        <a:t> </a:t>
                      </a:r>
                      <a:r>
                        <a:rPr sz="1200" dirty="0">
                          <a:latin typeface="Arial"/>
                          <a:cs typeface="Arial"/>
                        </a:rPr>
                        <a:t>est</a:t>
                      </a:r>
                      <a:r>
                        <a:rPr sz="1200" spc="-5" dirty="0">
                          <a:latin typeface="Arial"/>
                          <a:cs typeface="Arial"/>
                        </a:rPr>
                        <a:t> </a:t>
                      </a:r>
                      <a:r>
                        <a:rPr sz="1200" spc="-10" dirty="0">
                          <a:latin typeface="Arial"/>
                          <a:cs typeface="Arial"/>
                        </a:rPr>
                        <a:t>dépourvue</a:t>
                      </a:r>
                      <a:endParaRPr sz="1200" dirty="0">
                        <a:latin typeface="Arial"/>
                        <a:cs typeface="Arial"/>
                      </a:endParaRPr>
                    </a:p>
                    <a:p>
                      <a:pPr marL="163195" indent="-94615">
                        <a:lnSpc>
                          <a:spcPts val="1265"/>
                        </a:lnSpc>
                        <a:buChar char="-"/>
                        <a:tabLst>
                          <a:tab pos="163195" algn="l"/>
                        </a:tabLst>
                      </a:pPr>
                      <a:r>
                        <a:rPr sz="1200" dirty="0">
                          <a:latin typeface="Arial"/>
                          <a:cs typeface="Arial"/>
                        </a:rPr>
                        <a:t>Permettre</a:t>
                      </a:r>
                      <a:r>
                        <a:rPr sz="1200" spc="20" dirty="0">
                          <a:latin typeface="Arial"/>
                          <a:cs typeface="Arial"/>
                        </a:rPr>
                        <a:t> </a:t>
                      </a:r>
                      <a:r>
                        <a:rPr sz="1200" dirty="0">
                          <a:latin typeface="Arial"/>
                          <a:cs typeface="Arial"/>
                        </a:rPr>
                        <a:t>l’utilisation</a:t>
                      </a:r>
                      <a:r>
                        <a:rPr sz="1200" spc="40"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l’eau</a:t>
                      </a:r>
                      <a:r>
                        <a:rPr sz="1200" spc="40" dirty="0">
                          <a:latin typeface="Arial"/>
                          <a:cs typeface="Arial"/>
                        </a:rPr>
                        <a:t> </a:t>
                      </a:r>
                      <a:r>
                        <a:rPr sz="1200" dirty="0">
                          <a:latin typeface="Arial"/>
                          <a:cs typeface="Arial"/>
                        </a:rPr>
                        <a:t>pour</a:t>
                      </a:r>
                      <a:r>
                        <a:rPr sz="1200" spc="40" dirty="0">
                          <a:latin typeface="Arial"/>
                          <a:cs typeface="Arial"/>
                        </a:rPr>
                        <a:t> </a:t>
                      </a:r>
                      <a:r>
                        <a:rPr sz="1200" dirty="0">
                          <a:latin typeface="Arial"/>
                          <a:cs typeface="Arial"/>
                        </a:rPr>
                        <a:t>parcelles</a:t>
                      </a:r>
                      <a:r>
                        <a:rPr sz="1200" spc="25" dirty="0">
                          <a:latin typeface="Arial"/>
                          <a:cs typeface="Arial"/>
                        </a:rPr>
                        <a:t> </a:t>
                      </a:r>
                      <a:r>
                        <a:rPr sz="1200" dirty="0">
                          <a:latin typeface="Arial"/>
                          <a:cs typeface="Arial"/>
                        </a:rPr>
                        <a:t>maraîchères</a:t>
                      </a:r>
                      <a:r>
                        <a:rPr sz="1200" spc="25" dirty="0">
                          <a:latin typeface="Arial"/>
                          <a:cs typeface="Arial"/>
                        </a:rPr>
                        <a:t> </a:t>
                      </a:r>
                      <a:r>
                        <a:rPr sz="1200" dirty="0">
                          <a:latin typeface="Arial"/>
                          <a:cs typeface="Arial"/>
                        </a:rPr>
                        <a:t>dans</a:t>
                      </a:r>
                      <a:r>
                        <a:rPr sz="1200" spc="25" dirty="0">
                          <a:latin typeface="Arial"/>
                          <a:cs typeface="Arial"/>
                        </a:rPr>
                        <a:t> </a:t>
                      </a:r>
                      <a:r>
                        <a:rPr sz="1200" dirty="0">
                          <a:latin typeface="Arial"/>
                          <a:cs typeface="Arial"/>
                        </a:rPr>
                        <a:t>le</a:t>
                      </a:r>
                      <a:r>
                        <a:rPr sz="1200" spc="20" dirty="0">
                          <a:latin typeface="Arial"/>
                          <a:cs typeface="Arial"/>
                        </a:rPr>
                        <a:t> </a:t>
                      </a:r>
                      <a:r>
                        <a:rPr sz="1200" spc="-20" dirty="0">
                          <a:latin typeface="Arial"/>
                          <a:cs typeface="Arial"/>
                        </a:rPr>
                        <a:t>fond</a:t>
                      </a:r>
                      <a:r>
                        <a:rPr lang="fr-FR" sz="1200" spc="-20" dirty="0">
                          <a:latin typeface="Arial"/>
                          <a:cs typeface="Arial"/>
                        </a:rPr>
                        <a:t> </a:t>
                      </a:r>
                      <a:r>
                        <a:rPr sz="1200" dirty="0">
                          <a:latin typeface="Arial"/>
                          <a:cs typeface="Arial"/>
                        </a:rPr>
                        <a:t>frais</a:t>
                      </a:r>
                      <a:r>
                        <a:rPr sz="1200" spc="-25" dirty="0">
                          <a:latin typeface="Arial"/>
                          <a:cs typeface="Arial"/>
                        </a:rPr>
                        <a:t> </a:t>
                      </a:r>
                      <a:r>
                        <a:rPr sz="1200" dirty="0">
                          <a:latin typeface="Arial"/>
                          <a:cs typeface="Arial"/>
                        </a:rPr>
                        <a:t>situé</a:t>
                      </a:r>
                      <a:r>
                        <a:rPr sz="1200" spc="-15" dirty="0">
                          <a:latin typeface="Arial"/>
                          <a:cs typeface="Arial"/>
                        </a:rPr>
                        <a:t> </a:t>
                      </a:r>
                      <a:r>
                        <a:rPr sz="1200" dirty="0">
                          <a:latin typeface="Arial"/>
                          <a:cs typeface="Arial"/>
                        </a:rPr>
                        <a:t>en</a:t>
                      </a:r>
                      <a:r>
                        <a:rPr sz="1200" spc="-25" dirty="0">
                          <a:latin typeface="Arial"/>
                          <a:cs typeface="Arial"/>
                        </a:rPr>
                        <a:t> </a:t>
                      </a:r>
                      <a:r>
                        <a:rPr sz="1200" spc="-20" dirty="0">
                          <a:latin typeface="Arial"/>
                          <a:cs typeface="Arial"/>
                        </a:rPr>
                        <a:t>aval</a:t>
                      </a:r>
                      <a:endParaRPr sz="1200" dirty="0">
                        <a:latin typeface="Arial"/>
                        <a:cs typeface="Arial"/>
                      </a:endParaRPr>
                    </a:p>
                    <a:p>
                      <a:pPr marL="154305" indent="-85725">
                        <a:lnSpc>
                          <a:spcPts val="1290"/>
                        </a:lnSpc>
                        <a:buChar char="-"/>
                        <a:tabLst>
                          <a:tab pos="154305" algn="l"/>
                        </a:tabLst>
                      </a:pPr>
                      <a:r>
                        <a:rPr sz="1200" dirty="0">
                          <a:latin typeface="Arial"/>
                          <a:cs typeface="Arial"/>
                        </a:rPr>
                        <a:t>Améliorer</a:t>
                      </a:r>
                      <a:r>
                        <a:rPr sz="1200" spc="-20"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protection</a:t>
                      </a:r>
                      <a:r>
                        <a:rPr sz="1200" spc="-3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route</a:t>
                      </a:r>
                      <a:r>
                        <a:rPr sz="1200" spc="-30" dirty="0">
                          <a:latin typeface="Arial"/>
                          <a:cs typeface="Arial"/>
                        </a:rPr>
                        <a:t> </a:t>
                      </a:r>
                      <a:r>
                        <a:rPr sz="1200" dirty="0">
                          <a:latin typeface="Arial"/>
                          <a:cs typeface="Arial"/>
                        </a:rPr>
                        <a:t>nationale</a:t>
                      </a:r>
                      <a:r>
                        <a:rPr sz="1200" spc="-25" dirty="0">
                          <a:latin typeface="Arial"/>
                          <a:cs typeface="Arial"/>
                        </a:rPr>
                        <a:t> </a:t>
                      </a:r>
                      <a:r>
                        <a:rPr sz="1200" dirty="0">
                          <a:latin typeface="Arial"/>
                          <a:cs typeface="Arial"/>
                        </a:rPr>
                        <a:t>N°3</a:t>
                      </a:r>
                      <a:r>
                        <a:rPr sz="1200" spc="-35" dirty="0">
                          <a:latin typeface="Arial"/>
                          <a:cs typeface="Arial"/>
                        </a:rPr>
                        <a:t> </a:t>
                      </a:r>
                      <a:r>
                        <a:rPr sz="1200" dirty="0">
                          <a:latin typeface="Arial"/>
                          <a:cs typeface="Arial"/>
                        </a:rPr>
                        <a:t>située</a:t>
                      </a:r>
                      <a:r>
                        <a:rPr sz="1200" spc="-25" dirty="0">
                          <a:latin typeface="Arial"/>
                          <a:cs typeface="Arial"/>
                        </a:rPr>
                        <a:t> </a:t>
                      </a:r>
                      <a:r>
                        <a:rPr sz="1200" dirty="0">
                          <a:latin typeface="Arial"/>
                          <a:cs typeface="Arial"/>
                        </a:rPr>
                        <a:t>en</a:t>
                      </a:r>
                      <a:r>
                        <a:rPr sz="1200" spc="-35" dirty="0">
                          <a:latin typeface="Arial"/>
                          <a:cs typeface="Arial"/>
                        </a:rPr>
                        <a:t> </a:t>
                      </a:r>
                      <a:r>
                        <a:rPr sz="1200" spc="-10" dirty="0" err="1">
                          <a:latin typeface="Arial"/>
                          <a:cs typeface="Arial"/>
                        </a:rPr>
                        <a:t>aval.</a:t>
                      </a:r>
                      <a:r>
                        <a:rPr sz="1200" dirty="0" err="1">
                          <a:latin typeface="Arial"/>
                          <a:cs typeface="Arial"/>
                        </a:rPr>
                        <a:t>De</a:t>
                      </a:r>
                      <a:r>
                        <a:rPr sz="1200" spc="85" dirty="0">
                          <a:latin typeface="Arial"/>
                          <a:cs typeface="Arial"/>
                        </a:rPr>
                        <a:t> </a:t>
                      </a:r>
                      <a:r>
                        <a:rPr sz="1200" dirty="0">
                          <a:latin typeface="Arial"/>
                          <a:cs typeface="Arial"/>
                        </a:rPr>
                        <a:t>plus,</a:t>
                      </a:r>
                      <a:r>
                        <a:rPr sz="1200" spc="90" dirty="0">
                          <a:latin typeface="Arial"/>
                          <a:cs typeface="Arial"/>
                        </a:rPr>
                        <a:t> </a:t>
                      </a:r>
                      <a:r>
                        <a:rPr sz="1200" dirty="0">
                          <a:latin typeface="Arial"/>
                          <a:cs typeface="Arial"/>
                        </a:rPr>
                        <a:t>à</a:t>
                      </a:r>
                      <a:r>
                        <a:rPr sz="1200" spc="70" dirty="0">
                          <a:latin typeface="Arial"/>
                          <a:cs typeface="Arial"/>
                        </a:rPr>
                        <a:t> </a:t>
                      </a:r>
                      <a:r>
                        <a:rPr sz="1200" dirty="0">
                          <a:latin typeface="Arial"/>
                          <a:cs typeface="Arial"/>
                        </a:rPr>
                        <a:t>cet</a:t>
                      </a:r>
                      <a:r>
                        <a:rPr sz="1200" spc="90" dirty="0">
                          <a:latin typeface="Arial"/>
                          <a:cs typeface="Arial"/>
                        </a:rPr>
                        <a:t> </a:t>
                      </a:r>
                      <a:r>
                        <a:rPr sz="1200" dirty="0">
                          <a:latin typeface="Arial"/>
                          <a:cs typeface="Arial"/>
                        </a:rPr>
                        <a:t>endroit,</a:t>
                      </a:r>
                      <a:r>
                        <a:rPr sz="1200" spc="80" dirty="0">
                          <a:latin typeface="Arial"/>
                          <a:cs typeface="Arial"/>
                        </a:rPr>
                        <a:t> </a:t>
                      </a:r>
                      <a:r>
                        <a:rPr sz="1200" dirty="0">
                          <a:latin typeface="Arial"/>
                          <a:cs typeface="Arial"/>
                        </a:rPr>
                        <a:t>il</a:t>
                      </a:r>
                      <a:r>
                        <a:rPr sz="1200" spc="80" dirty="0">
                          <a:latin typeface="Arial"/>
                          <a:cs typeface="Arial"/>
                        </a:rPr>
                        <a:t> </a:t>
                      </a:r>
                      <a:r>
                        <a:rPr sz="1200" dirty="0">
                          <a:latin typeface="Arial"/>
                          <a:cs typeface="Arial"/>
                        </a:rPr>
                        <a:t>était</a:t>
                      </a:r>
                      <a:r>
                        <a:rPr sz="1200" spc="85" dirty="0">
                          <a:latin typeface="Arial"/>
                          <a:cs typeface="Arial"/>
                        </a:rPr>
                        <a:t> </a:t>
                      </a:r>
                      <a:r>
                        <a:rPr sz="1200" dirty="0">
                          <a:latin typeface="Arial"/>
                          <a:cs typeface="Arial"/>
                        </a:rPr>
                        <a:t>possible</a:t>
                      </a:r>
                      <a:r>
                        <a:rPr sz="1200" spc="85" dirty="0">
                          <a:latin typeface="Arial"/>
                          <a:cs typeface="Arial"/>
                        </a:rPr>
                        <a:t> </a:t>
                      </a:r>
                      <a:r>
                        <a:rPr sz="1200" dirty="0">
                          <a:latin typeface="Arial"/>
                          <a:cs typeface="Arial"/>
                        </a:rPr>
                        <a:t>de</a:t>
                      </a:r>
                      <a:r>
                        <a:rPr sz="1200" spc="70" dirty="0">
                          <a:latin typeface="Arial"/>
                          <a:cs typeface="Arial"/>
                        </a:rPr>
                        <a:t> </a:t>
                      </a:r>
                      <a:r>
                        <a:rPr sz="1200" dirty="0">
                          <a:latin typeface="Arial"/>
                          <a:cs typeface="Arial"/>
                        </a:rPr>
                        <a:t>construire</a:t>
                      </a:r>
                      <a:r>
                        <a:rPr sz="1200" spc="85" dirty="0">
                          <a:latin typeface="Arial"/>
                          <a:cs typeface="Arial"/>
                        </a:rPr>
                        <a:t> </a:t>
                      </a:r>
                      <a:r>
                        <a:rPr sz="1200" dirty="0">
                          <a:latin typeface="Arial"/>
                          <a:cs typeface="Arial"/>
                        </a:rPr>
                        <a:t>un</a:t>
                      </a:r>
                      <a:r>
                        <a:rPr sz="1200" spc="80" dirty="0">
                          <a:latin typeface="Arial"/>
                          <a:cs typeface="Arial"/>
                        </a:rPr>
                        <a:t> </a:t>
                      </a:r>
                      <a:r>
                        <a:rPr sz="1200" dirty="0">
                          <a:latin typeface="Arial"/>
                          <a:cs typeface="Arial"/>
                        </a:rPr>
                        <a:t>ouvrage,</a:t>
                      </a:r>
                      <a:r>
                        <a:rPr sz="1200" spc="80" dirty="0">
                          <a:latin typeface="Arial"/>
                          <a:cs typeface="Arial"/>
                        </a:rPr>
                        <a:t> </a:t>
                      </a:r>
                      <a:r>
                        <a:rPr sz="1200" spc="-20" dirty="0">
                          <a:latin typeface="Arial"/>
                          <a:cs typeface="Arial"/>
                        </a:rPr>
                        <a:t>même </a:t>
                      </a:r>
                      <a:r>
                        <a:rPr sz="1200" dirty="0">
                          <a:latin typeface="Arial"/>
                          <a:cs typeface="Arial"/>
                        </a:rPr>
                        <a:t>en</a:t>
                      </a:r>
                      <a:r>
                        <a:rPr sz="1200" spc="114" dirty="0">
                          <a:latin typeface="Arial"/>
                          <a:cs typeface="Arial"/>
                        </a:rPr>
                        <a:t> </a:t>
                      </a:r>
                      <a:r>
                        <a:rPr sz="1200" dirty="0">
                          <a:latin typeface="Arial"/>
                          <a:cs typeface="Arial"/>
                        </a:rPr>
                        <a:t>saison</a:t>
                      </a:r>
                      <a:r>
                        <a:rPr sz="1200" spc="120" dirty="0">
                          <a:latin typeface="Arial"/>
                          <a:cs typeface="Arial"/>
                        </a:rPr>
                        <a:t> </a:t>
                      </a:r>
                      <a:r>
                        <a:rPr sz="1200" dirty="0">
                          <a:latin typeface="Arial"/>
                          <a:cs typeface="Arial"/>
                        </a:rPr>
                        <a:t>des</a:t>
                      </a:r>
                      <a:r>
                        <a:rPr sz="1200" spc="110" dirty="0">
                          <a:latin typeface="Arial"/>
                          <a:cs typeface="Arial"/>
                        </a:rPr>
                        <a:t> </a:t>
                      </a:r>
                      <a:r>
                        <a:rPr sz="1200" dirty="0">
                          <a:latin typeface="Arial"/>
                          <a:cs typeface="Arial"/>
                        </a:rPr>
                        <a:t>pluies,</a:t>
                      </a:r>
                      <a:r>
                        <a:rPr sz="1200" spc="125" dirty="0">
                          <a:latin typeface="Arial"/>
                          <a:cs typeface="Arial"/>
                        </a:rPr>
                        <a:t> </a:t>
                      </a:r>
                      <a:r>
                        <a:rPr sz="1200" dirty="0">
                          <a:latin typeface="Arial"/>
                          <a:cs typeface="Arial"/>
                        </a:rPr>
                        <a:t>car</a:t>
                      </a:r>
                      <a:r>
                        <a:rPr sz="1200" spc="125" dirty="0">
                          <a:latin typeface="Arial"/>
                          <a:cs typeface="Arial"/>
                        </a:rPr>
                        <a:t> </a:t>
                      </a:r>
                      <a:r>
                        <a:rPr sz="1200" dirty="0">
                          <a:latin typeface="Arial"/>
                          <a:cs typeface="Arial"/>
                        </a:rPr>
                        <a:t>les</a:t>
                      </a:r>
                      <a:r>
                        <a:rPr sz="1200" spc="110" dirty="0">
                          <a:latin typeface="Arial"/>
                          <a:cs typeface="Arial"/>
                        </a:rPr>
                        <a:t> </a:t>
                      </a:r>
                      <a:r>
                        <a:rPr sz="1200" dirty="0">
                          <a:latin typeface="Arial"/>
                          <a:cs typeface="Arial"/>
                        </a:rPr>
                        <a:t>matériaux</a:t>
                      </a:r>
                      <a:r>
                        <a:rPr sz="1200" spc="114" dirty="0">
                          <a:latin typeface="Arial"/>
                          <a:cs typeface="Arial"/>
                        </a:rPr>
                        <a:t> </a:t>
                      </a:r>
                      <a:r>
                        <a:rPr sz="1200" dirty="0">
                          <a:latin typeface="Arial"/>
                          <a:cs typeface="Arial"/>
                        </a:rPr>
                        <a:t>peuvent</a:t>
                      </a:r>
                      <a:r>
                        <a:rPr sz="1200" spc="120" dirty="0">
                          <a:latin typeface="Arial"/>
                          <a:cs typeface="Arial"/>
                        </a:rPr>
                        <a:t> </a:t>
                      </a:r>
                      <a:r>
                        <a:rPr sz="1200" dirty="0">
                          <a:latin typeface="Arial"/>
                          <a:cs typeface="Arial"/>
                        </a:rPr>
                        <a:t>être</a:t>
                      </a:r>
                      <a:r>
                        <a:rPr sz="1200" spc="120" dirty="0">
                          <a:latin typeface="Arial"/>
                          <a:cs typeface="Arial"/>
                        </a:rPr>
                        <a:t> </a:t>
                      </a:r>
                      <a:r>
                        <a:rPr sz="1200" dirty="0">
                          <a:latin typeface="Arial"/>
                          <a:cs typeface="Arial"/>
                        </a:rPr>
                        <a:t>acheminés</a:t>
                      </a:r>
                      <a:r>
                        <a:rPr sz="1200" spc="110" dirty="0">
                          <a:latin typeface="Arial"/>
                          <a:cs typeface="Arial"/>
                        </a:rPr>
                        <a:t> </a:t>
                      </a:r>
                      <a:r>
                        <a:rPr sz="1200" dirty="0">
                          <a:latin typeface="Arial"/>
                          <a:cs typeface="Arial"/>
                        </a:rPr>
                        <a:t>par</a:t>
                      </a:r>
                      <a:r>
                        <a:rPr sz="1200" spc="125" dirty="0">
                          <a:latin typeface="Arial"/>
                          <a:cs typeface="Arial"/>
                        </a:rPr>
                        <a:t> </a:t>
                      </a:r>
                      <a:r>
                        <a:rPr sz="1200" spc="-25" dirty="0">
                          <a:latin typeface="Arial"/>
                          <a:cs typeface="Arial"/>
                        </a:rPr>
                        <a:t>la </a:t>
                      </a:r>
                      <a:r>
                        <a:rPr sz="1200" dirty="0">
                          <a:latin typeface="Arial"/>
                          <a:cs typeface="Arial"/>
                        </a:rPr>
                        <a:t>Nationale</a:t>
                      </a:r>
                      <a:r>
                        <a:rPr sz="1200" spc="-25" dirty="0">
                          <a:latin typeface="Arial"/>
                          <a:cs typeface="Arial"/>
                        </a:rPr>
                        <a:t> </a:t>
                      </a:r>
                      <a:r>
                        <a:rPr sz="1200" dirty="0">
                          <a:latin typeface="Arial"/>
                          <a:cs typeface="Arial"/>
                        </a:rPr>
                        <a:t>3</a:t>
                      </a:r>
                      <a:r>
                        <a:rPr sz="1200" spc="-20" dirty="0">
                          <a:latin typeface="Arial"/>
                          <a:cs typeface="Arial"/>
                        </a:rPr>
                        <a:t> </a:t>
                      </a:r>
                      <a:r>
                        <a:rPr sz="1200" dirty="0">
                          <a:latin typeface="Arial"/>
                          <a:cs typeface="Arial"/>
                        </a:rPr>
                        <a:t>proche</a:t>
                      </a:r>
                      <a:r>
                        <a:rPr sz="1200" spc="-35" dirty="0">
                          <a:latin typeface="Arial"/>
                          <a:cs typeface="Arial"/>
                        </a:rPr>
                        <a:t> </a:t>
                      </a:r>
                      <a:r>
                        <a:rPr sz="1200" dirty="0">
                          <a:latin typeface="Arial"/>
                          <a:cs typeface="Arial"/>
                        </a:rPr>
                        <a:t>du</a:t>
                      </a:r>
                      <a:r>
                        <a:rPr sz="1200" spc="-30" dirty="0">
                          <a:latin typeface="Arial"/>
                          <a:cs typeface="Arial"/>
                        </a:rPr>
                        <a:t> </a:t>
                      </a:r>
                      <a:r>
                        <a:rPr sz="1200" spc="-10" dirty="0">
                          <a:latin typeface="Arial"/>
                          <a:cs typeface="Arial"/>
                        </a:rPr>
                        <a:t>chantier.</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24199">
                <a:tc>
                  <a:txBody>
                    <a:bodyPr/>
                    <a:lstStyle/>
                    <a:p>
                      <a:pPr marL="67945">
                        <a:lnSpc>
                          <a:spcPts val="1250"/>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5"/>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325">
                        <a:lnSpc>
                          <a:spcPts val="1270"/>
                        </a:lnSpc>
                        <a:spcBef>
                          <a:spcPts val="40"/>
                        </a:spcBef>
                      </a:pPr>
                      <a:r>
                        <a:rPr sz="1200" dirty="0">
                          <a:latin typeface="Arial"/>
                          <a:cs typeface="Arial"/>
                        </a:rPr>
                        <a:t>La</a:t>
                      </a:r>
                      <a:r>
                        <a:rPr sz="1200" spc="375" dirty="0">
                          <a:latin typeface="Arial"/>
                          <a:cs typeface="Arial"/>
                        </a:rPr>
                        <a:t> </a:t>
                      </a:r>
                      <a:r>
                        <a:rPr sz="1200" dirty="0">
                          <a:latin typeface="Arial"/>
                          <a:cs typeface="Arial"/>
                        </a:rPr>
                        <a:t>roche</a:t>
                      </a:r>
                      <a:r>
                        <a:rPr sz="1200" spc="375" dirty="0">
                          <a:latin typeface="Arial"/>
                          <a:cs typeface="Arial"/>
                        </a:rPr>
                        <a:t> </a:t>
                      </a:r>
                      <a:r>
                        <a:rPr sz="1200" dirty="0">
                          <a:latin typeface="Arial"/>
                          <a:cs typeface="Arial"/>
                        </a:rPr>
                        <a:t>mère</a:t>
                      </a:r>
                      <a:r>
                        <a:rPr sz="1200" spc="375" dirty="0">
                          <a:latin typeface="Arial"/>
                          <a:cs typeface="Arial"/>
                        </a:rPr>
                        <a:t> </a:t>
                      </a:r>
                      <a:r>
                        <a:rPr sz="1200" dirty="0">
                          <a:latin typeface="Arial"/>
                          <a:cs typeface="Arial"/>
                        </a:rPr>
                        <a:t>permet</a:t>
                      </a:r>
                      <a:r>
                        <a:rPr sz="1200" spc="370" dirty="0">
                          <a:latin typeface="Arial"/>
                          <a:cs typeface="Arial"/>
                        </a:rPr>
                        <a:t> </a:t>
                      </a:r>
                      <a:r>
                        <a:rPr sz="1200" dirty="0">
                          <a:latin typeface="Arial"/>
                          <a:cs typeface="Arial"/>
                        </a:rPr>
                        <a:t>de</a:t>
                      </a:r>
                      <a:r>
                        <a:rPr sz="1200" spc="375" dirty="0">
                          <a:latin typeface="Arial"/>
                          <a:cs typeface="Arial"/>
                        </a:rPr>
                        <a:t> </a:t>
                      </a:r>
                      <a:r>
                        <a:rPr sz="1200" dirty="0">
                          <a:latin typeface="Arial"/>
                          <a:cs typeface="Arial"/>
                        </a:rPr>
                        <a:t>construire</a:t>
                      </a:r>
                      <a:r>
                        <a:rPr sz="1200" spc="375" dirty="0">
                          <a:latin typeface="Arial"/>
                          <a:cs typeface="Arial"/>
                        </a:rPr>
                        <a:t> </a:t>
                      </a:r>
                      <a:r>
                        <a:rPr sz="1200" dirty="0">
                          <a:latin typeface="Arial"/>
                          <a:cs typeface="Arial"/>
                        </a:rPr>
                        <a:t>un</a:t>
                      </a:r>
                      <a:r>
                        <a:rPr sz="1200" spc="375" dirty="0">
                          <a:latin typeface="Arial"/>
                          <a:cs typeface="Arial"/>
                        </a:rPr>
                        <a:t> </a:t>
                      </a:r>
                      <a:r>
                        <a:rPr sz="1200" dirty="0">
                          <a:latin typeface="Arial"/>
                          <a:cs typeface="Arial"/>
                        </a:rPr>
                        <a:t>seuil</a:t>
                      </a:r>
                      <a:r>
                        <a:rPr sz="1200" spc="370" dirty="0">
                          <a:latin typeface="Arial"/>
                          <a:cs typeface="Arial"/>
                        </a:rPr>
                        <a:t> </a:t>
                      </a:r>
                      <a:r>
                        <a:rPr sz="1200" spc="-10" dirty="0">
                          <a:latin typeface="Arial"/>
                          <a:cs typeface="Arial"/>
                        </a:rPr>
                        <a:t>bassin-</a:t>
                      </a:r>
                      <a:r>
                        <a:rPr sz="1200" dirty="0">
                          <a:latin typeface="Arial"/>
                          <a:cs typeface="Arial"/>
                        </a:rPr>
                        <a:t>maçonné,</a:t>
                      </a:r>
                      <a:r>
                        <a:rPr sz="1200" spc="385" dirty="0">
                          <a:latin typeface="Arial"/>
                          <a:cs typeface="Arial"/>
                        </a:rPr>
                        <a:t> </a:t>
                      </a:r>
                      <a:r>
                        <a:rPr sz="1200" spc="-25" dirty="0">
                          <a:latin typeface="Arial"/>
                          <a:cs typeface="Arial"/>
                        </a:rPr>
                        <a:t>qui </a:t>
                      </a:r>
                      <a:r>
                        <a:rPr sz="1200" dirty="0" err="1">
                          <a:latin typeface="Arial"/>
                          <a:cs typeface="Arial"/>
                        </a:rPr>
                        <a:t>complète</a:t>
                      </a:r>
                      <a:r>
                        <a:rPr sz="1200" spc="-40" dirty="0">
                          <a:latin typeface="Arial"/>
                          <a:cs typeface="Arial"/>
                        </a:rPr>
                        <a:t> </a:t>
                      </a:r>
                      <a:r>
                        <a:rPr sz="1200" dirty="0">
                          <a:latin typeface="Arial"/>
                          <a:cs typeface="Arial"/>
                        </a:rPr>
                        <a:t>les</a:t>
                      </a:r>
                      <a:r>
                        <a:rPr sz="1200" spc="-35" dirty="0">
                          <a:latin typeface="Arial"/>
                          <a:cs typeface="Arial"/>
                        </a:rPr>
                        <a:t> </a:t>
                      </a:r>
                      <a:r>
                        <a:rPr sz="1200" dirty="0">
                          <a:latin typeface="Arial"/>
                          <a:cs typeface="Arial"/>
                        </a:rPr>
                        <a:t>seuils</a:t>
                      </a:r>
                      <a:r>
                        <a:rPr sz="1200" spc="-25" dirty="0">
                          <a:latin typeface="Arial"/>
                          <a:cs typeface="Arial"/>
                        </a:rPr>
                        <a:t> </a:t>
                      </a:r>
                      <a:r>
                        <a:rPr sz="1200" dirty="0">
                          <a:latin typeface="Arial"/>
                          <a:cs typeface="Arial"/>
                        </a:rPr>
                        <a:t>en</a:t>
                      </a:r>
                      <a:r>
                        <a:rPr sz="1200" spc="-25" dirty="0">
                          <a:latin typeface="Arial"/>
                          <a:cs typeface="Arial"/>
                        </a:rPr>
                        <a:t> </a:t>
                      </a:r>
                      <a:r>
                        <a:rPr sz="1200" dirty="0">
                          <a:latin typeface="Arial"/>
                          <a:cs typeface="Arial"/>
                        </a:rPr>
                        <a:t>murs</a:t>
                      </a:r>
                      <a:r>
                        <a:rPr sz="1200" spc="-40" dirty="0">
                          <a:latin typeface="Arial"/>
                          <a:cs typeface="Arial"/>
                        </a:rPr>
                        <a:t> </a:t>
                      </a:r>
                      <a:r>
                        <a:rPr sz="1200" dirty="0">
                          <a:latin typeface="Arial"/>
                          <a:cs typeface="Arial"/>
                        </a:rPr>
                        <a:t>secs</a:t>
                      </a:r>
                      <a:r>
                        <a:rPr sz="1200" spc="-25" dirty="0">
                          <a:latin typeface="Arial"/>
                          <a:cs typeface="Arial"/>
                        </a:rPr>
                        <a:t> </a:t>
                      </a:r>
                      <a:r>
                        <a:rPr sz="1200" dirty="0">
                          <a:latin typeface="Arial"/>
                          <a:cs typeface="Arial"/>
                        </a:rPr>
                        <a:t>des</a:t>
                      </a:r>
                      <a:r>
                        <a:rPr sz="1200" spc="-20" dirty="0">
                          <a:latin typeface="Arial"/>
                          <a:cs typeface="Arial"/>
                        </a:rPr>
                        <a:t> </a:t>
                      </a:r>
                      <a:r>
                        <a:rPr sz="1200" dirty="0">
                          <a:latin typeface="Arial"/>
                          <a:cs typeface="Arial"/>
                        </a:rPr>
                        <a:t>précédents</a:t>
                      </a:r>
                      <a:r>
                        <a:rPr sz="1200" spc="-35" dirty="0">
                          <a:latin typeface="Arial"/>
                          <a:cs typeface="Arial"/>
                        </a:rPr>
                        <a:t> </a:t>
                      </a:r>
                      <a:r>
                        <a:rPr sz="1200" spc="-10" dirty="0">
                          <a:latin typeface="Arial"/>
                          <a:cs typeface="Arial"/>
                        </a:rPr>
                        <a:t>projets.</a:t>
                      </a:r>
                      <a:endParaRPr sz="1200" dirty="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4178385">
                <a:tc>
                  <a:txBody>
                    <a:bodyPr/>
                    <a:lstStyle/>
                    <a:p>
                      <a:pPr marL="67945" marR="60325">
                        <a:lnSpc>
                          <a:spcPts val="1260"/>
                        </a:lnSpc>
                        <a:spcBef>
                          <a:spcPts val="45"/>
                        </a:spcBef>
                      </a:pPr>
                      <a:r>
                        <a:rPr sz="1200" b="1" spc="-10" dirty="0">
                          <a:latin typeface="Arial"/>
                          <a:cs typeface="Arial"/>
                        </a:rPr>
                        <a:t>Caractéristiques techniques</a:t>
                      </a:r>
                      <a:endParaRPr sz="12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SB7</a:t>
                      </a:r>
                      <a:r>
                        <a:rPr sz="1200" spc="-25" dirty="0">
                          <a:latin typeface="Arial"/>
                          <a:cs typeface="Arial"/>
                        </a:rPr>
                        <a:t> </a:t>
                      </a:r>
                      <a:r>
                        <a:rPr sz="1200" dirty="0">
                          <a:latin typeface="Arial"/>
                          <a:cs typeface="Arial"/>
                        </a:rPr>
                        <a:t>comporte</a:t>
                      </a:r>
                      <a:r>
                        <a:rPr sz="1200" spc="-25" dirty="0">
                          <a:latin typeface="Arial"/>
                          <a:cs typeface="Arial"/>
                        </a:rPr>
                        <a:t> </a:t>
                      </a:r>
                      <a:r>
                        <a:rPr sz="1200" spc="-50" dirty="0">
                          <a:latin typeface="Arial"/>
                          <a:cs typeface="Arial"/>
                        </a:rPr>
                        <a:t>:</a:t>
                      </a:r>
                      <a:endParaRPr sz="1200" dirty="0">
                        <a:latin typeface="Arial"/>
                        <a:cs typeface="Arial"/>
                      </a:endParaRPr>
                    </a:p>
                    <a:p>
                      <a:pPr marL="154305" indent="-85725">
                        <a:lnSpc>
                          <a:spcPct val="100000"/>
                        </a:lnSpc>
                        <a:spcBef>
                          <a:spcPts val="1210"/>
                        </a:spcBef>
                        <a:buChar char="-"/>
                        <a:tabLst>
                          <a:tab pos="154305" algn="l"/>
                        </a:tabLst>
                      </a:pPr>
                      <a:r>
                        <a:rPr sz="1200" b="1" dirty="0">
                          <a:latin typeface="Arial"/>
                          <a:cs typeface="Arial"/>
                        </a:rPr>
                        <a:t>Un</a:t>
                      </a:r>
                      <a:r>
                        <a:rPr sz="1200" b="1" spc="-25" dirty="0">
                          <a:latin typeface="Arial"/>
                          <a:cs typeface="Arial"/>
                        </a:rPr>
                        <a:t> </a:t>
                      </a:r>
                      <a:r>
                        <a:rPr sz="1200" b="1" dirty="0">
                          <a:latin typeface="Arial"/>
                          <a:cs typeface="Arial"/>
                        </a:rPr>
                        <a:t>seuil</a:t>
                      </a:r>
                      <a:r>
                        <a:rPr sz="1200" b="1" spc="-25" dirty="0">
                          <a:latin typeface="Arial"/>
                          <a:cs typeface="Arial"/>
                        </a:rPr>
                        <a:t> </a:t>
                      </a:r>
                      <a:r>
                        <a:rPr sz="1200" b="1" dirty="0">
                          <a:latin typeface="Arial"/>
                          <a:cs typeface="Arial"/>
                        </a:rPr>
                        <a:t>maçonné</a:t>
                      </a:r>
                      <a:r>
                        <a:rPr sz="1200" b="1" spc="-30" dirty="0">
                          <a:latin typeface="Arial"/>
                          <a:cs typeface="Arial"/>
                        </a:rPr>
                        <a:t> </a:t>
                      </a:r>
                      <a:r>
                        <a:rPr sz="1200" b="1" spc="-10" dirty="0">
                          <a:latin typeface="Arial"/>
                          <a:cs typeface="Arial"/>
                        </a:rPr>
                        <a:t>vertical</a:t>
                      </a:r>
                      <a:endParaRPr sz="1200" dirty="0">
                        <a:latin typeface="Arial"/>
                        <a:cs typeface="Arial"/>
                      </a:endParaRPr>
                    </a:p>
                    <a:p>
                      <a:pPr marL="525780" marR="60325" lvl="1" indent="-228600">
                        <a:lnSpc>
                          <a:spcPts val="1260"/>
                        </a:lnSpc>
                        <a:spcBef>
                          <a:spcPts val="114"/>
                        </a:spcBef>
                        <a:buFont typeface="Symbol"/>
                        <a:buChar char=""/>
                        <a:tabLst>
                          <a:tab pos="525780" algn="l"/>
                        </a:tabLst>
                      </a:pPr>
                      <a:r>
                        <a:rPr sz="1200" dirty="0">
                          <a:latin typeface="Arial"/>
                          <a:cs typeface="Arial"/>
                        </a:rPr>
                        <a:t>Longueur</a:t>
                      </a:r>
                      <a:r>
                        <a:rPr sz="1200" spc="45" dirty="0">
                          <a:latin typeface="Arial"/>
                          <a:cs typeface="Arial"/>
                        </a:rPr>
                        <a:t> </a:t>
                      </a:r>
                      <a:r>
                        <a:rPr sz="1200" dirty="0">
                          <a:latin typeface="Arial"/>
                          <a:cs typeface="Arial"/>
                        </a:rPr>
                        <a:t>totale</a:t>
                      </a:r>
                      <a:r>
                        <a:rPr sz="1200" spc="40" dirty="0">
                          <a:latin typeface="Arial"/>
                          <a:cs typeface="Arial"/>
                        </a:rPr>
                        <a:t> </a:t>
                      </a:r>
                      <a:r>
                        <a:rPr sz="1200" dirty="0">
                          <a:latin typeface="Arial"/>
                          <a:cs typeface="Arial"/>
                        </a:rPr>
                        <a:t>L1</a:t>
                      </a:r>
                      <a:r>
                        <a:rPr sz="1200" spc="30" dirty="0">
                          <a:latin typeface="Arial"/>
                          <a:cs typeface="Arial"/>
                        </a:rPr>
                        <a:t> </a:t>
                      </a:r>
                      <a:r>
                        <a:rPr sz="1200" dirty="0">
                          <a:latin typeface="Arial"/>
                          <a:cs typeface="Arial"/>
                        </a:rPr>
                        <a:t>=</a:t>
                      </a:r>
                      <a:r>
                        <a:rPr sz="1200" spc="50" dirty="0">
                          <a:latin typeface="Arial"/>
                          <a:cs typeface="Arial"/>
                        </a:rPr>
                        <a:t> </a:t>
                      </a:r>
                      <a:r>
                        <a:rPr sz="1200" dirty="0">
                          <a:latin typeface="Arial"/>
                          <a:cs typeface="Arial"/>
                        </a:rPr>
                        <a:t>13,00m,</a:t>
                      </a:r>
                      <a:r>
                        <a:rPr sz="1200" spc="35" dirty="0">
                          <a:latin typeface="Arial"/>
                          <a:cs typeface="Arial"/>
                        </a:rPr>
                        <a:t> </a:t>
                      </a:r>
                      <a:r>
                        <a:rPr sz="1200" dirty="0">
                          <a:latin typeface="Arial"/>
                          <a:cs typeface="Arial"/>
                        </a:rPr>
                        <a:t>longueur</a:t>
                      </a:r>
                      <a:r>
                        <a:rPr sz="1200" spc="45" dirty="0">
                          <a:latin typeface="Arial"/>
                          <a:cs typeface="Arial"/>
                        </a:rPr>
                        <a:t> </a:t>
                      </a:r>
                      <a:r>
                        <a:rPr sz="1200" dirty="0">
                          <a:latin typeface="Arial"/>
                          <a:cs typeface="Arial"/>
                        </a:rPr>
                        <a:t>du</a:t>
                      </a:r>
                      <a:r>
                        <a:rPr sz="1200" spc="45" dirty="0">
                          <a:latin typeface="Arial"/>
                          <a:cs typeface="Arial"/>
                        </a:rPr>
                        <a:t> </a:t>
                      </a:r>
                      <a:r>
                        <a:rPr sz="1200" dirty="0">
                          <a:latin typeface="Arial"/>
                          <a:cs typeface="Arial"/>
                        </a:rPr>
                        <a:t>déversoir L2</a:t>
                      </a:r>
                      <a:r>
                        <a:rPr sz="1200" spc="30" dirty="0">
                          <a:latin typeface="Arial"/>
                          <a:cs typeface="Arial"/>
                        </a:rPr>
                        <a:t> </a:t>
                      </a:r>
                      <a:r>
                        <a:rPr sz="1200" dirty="0">
                          <a:latin typeface="Arial"/>
                          <a:cs typeface="Arial"/>
                        </a:rPr>
                        <a:t>=</a:t>
                      </a:r>
                      <a:r>
                        <a:rPr sz="1200" spc="45" dirty="0">
                          <a:latin typeface="Arial"/>
                          <a:cs typeface="Arial"/>
                        </a:rPr>
                        <a:t> </a:t>
                      </a:r>
                      <a:r>
                        <a:rPr sz="1200" spc="-10" dirty="0">
                          <a:latin typeface="Arial"/>
                          <a:cs typeface="Arial"/>
                        </a:rPr>
                        <a:t>2,90m, </a:t>
                      </a:r>
                      <a:r>
                        <a:rPr sz="1200" dirty="0">
                          <a:latin typeface="Arial"/>
                          <a:cs typeface="Arial"/>
                        </a:rPr>
                        <a:t>épaisseur=</a:t>
                      </a:r>
                      <a:r>
                        <a:rPr sz="1200" spc="-50" dirty="0">
                          <a:latin typeface="Arial"/>
                          <a:cs typeface="Arial"/>
                        </a:rPr>
                        <a:t> </a:t>
                      </a:r>
                      <a:r>
                        <a:rPr sz="1200" spc="-10" dirty="0">
                          <a:latin typeface="Arial"/>
                          <a:cs typeface="Arial"/>
                        </a:rPr>
                        <a:t>0,60m.</a:t>
                      </a:r>
                      <a:endParaRPr sz="1200" dirty="0">
                        <a:latin typeface="Arial"/>
                        <a:cs typeface="Arial"/>
                      </a:endParaRPr>
                    </a:p>
                    <a:p>
                      <a:pPr marL="525780" lvl="1" indent="-228600">
                        <a:lnSpc>
                          <a:spcPts val="1285"/>
                        </a:lnSpc>
                        <a:buFont typeface="Symbol"/>
                        <a:buChar char=""/>
                        <a:tabLst>
                          <a:tab pos="525780" algn="l"/>
                        </a:tabLst>
                      </a:pPr>
                      <a:r>
                        <a:rPr sz="1200" b="1" dirty="0" err="1">
                          <a:latin typeface="Arial"/>
                          <a:cs typeface="Arial"/>
                        </a:rPr>
                        <a:t>Poteaux</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2</a:t>
                      </a:r>
                      <a:r>
                        <a:rPr sz="1200" spc="-15"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1,00m</a:t>
                      </a:r>
                      <a:r>
                        <a:rPr sz="1200" spc="-5" dirty="0">
                          <a:latin typeface="Arial"/>
                          <a:cs typeface="Arial"/>
                        </a:rPr>
                        <a:t> </a:t>
                      </a:r>
                      <a:r>
                        <a:rPr sz="1200" dirty="0">
                          <a:latin typeface="Arial"/>
                          <a:cs typeface="Arial"/>
                        </a:rPr>
                        <a:t>aux</a:t>
                      </a:r>
                      <a:r>
                        <a:rPr sz="1200" spc="-30" dirty="0">
                          <a:latin typeface="Arial"/>
                          <a:cs typeface="Arial"/>
                        </a:rPr>
                        <a:t> </a:t>
                      </a:r>
                      <a:r>
                        <a:rPr sz="1200" spc="-10" dirty="0" err="1">
                          <a:latin typeface="Arial"/>
                          <a:cs typeface="Arial"/>
                        </a:rPr>
                        <a:t>extrémités</a:t>
                      </a:r>
                      <a:r>
                        <a:rPr sz="1200" spc="-10" dirty="0">
                          <a:latin typeface="Arial"/>
                          <a:cs typeface="Arial"/>
                        </a:rPr>
                        <a:t>,</a:t>
                      </a:r>
                      <a:r>
                        <a:rPr lang="fr-FR" sz="1200" spc="-10" dirty="0">
                          <a:latin typeface="Arial"/>
                          <a:cs typeface="Arial"/>
                        </a:rPr>
                        <a:t> </a:t>
                      </a:r>
                      <a:r>
                        <a:rPr sz="1200" dirty="0" err="1">
                          <a:latin typeface="Arial"/>
                          <a:cs typeface="Arial"/>
                        </a:rPr>
                        <a:t>poteaux</a:t>
                      </a:r>
                      <a:r>
                        <a:rPr sz="1200" spc="-2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2,70m</a:t>
                      </a:r>
                      <a:r>
                        <a:rPr sz="1200" spc="-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part</a:t>
                      </a:r>
                      <a:r>
                        <a:rPr sz="1200" spc="-10"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d’autre</a:t>
                      </a:r>
                      <a:r>
                        <a:rPr sz="1200" spc="-20" dirty="0">
                          <a:latin typeface="Arial"/>
                          <a:cs typeface="Arial"/>
                        </a:rPr>
                        <a:t> </a:t>
                      </a:r>
                      <a:r>
                        <a:rPr sz="1200" dirty="0">
                          <a:latin typeface="Arial"/>
                          <a:cs typeface="Arial"/>
                        </a:rPr>
                        <a:t>du</a:t>
                      </a:r>
                      <a:r>
                        <a:rPr sz="1200" spc="-10" dirty="0">
                          <a:latin typeface="Arial"/>
                          <a:cs typeface="Arial"/>
                        </a:rPr>
                        <a:t> déversoir, </a:t>
                      </a:r>
                      <a:r>
                        <a:rPr sz="1200" dirty="0">
                          <a:latin typeface="Arial"/>
                          <a:cs typeface="Arial"/>
                        </a:rPr>
                        <a:t>La</a:t>
                      </a:r>
                      <a:r>
                        <a:rPr sz="1200" spc="-15" dirty="0">
                          <a:latin typeface="Arial"/>
                          <a:cs typeface="Arial"/>
                        </a:rPr>
                        <a:t> </a:t>
                      </a:r>
                      <a:r>
                        <a:rPr sz="1200" dirty="0">
                          <a:latin typeface="Arial"/>
                          <a:cs typeface="Arial"/>
                        </a:rPr>
                        <a:t>section</a:t>
                      </a:r>
                      <a:r>
                        <a:rPr sz="1200" spc="-25" dirty="0">
                          <a:latin typeface="Arial"/>
                          <a:cs typeface="Arial"/>
                        </a:rPr>
                        <a:t> </a:t>
                      </a:r>
                      <a:r>
                        <a:rPr sz="1200" dirty="0">
                          <a:latin typeface="Arial"/>
                          <a:cs typeface="Arial"/>
                        </a:rPr>
                        <a:t>d’un</a:t>
                      </a:r>
                      <a:r>
                        <a:rPr sz="1200" spc="-15" dirty="0">
                          <a:latin typeface="Arial"/>
                          <a:cs typeface="Arial"/>
                        </a:rPr>
                        <a:t> </a:t>
                      </a:r>
                      <a:r>
                        <a:rPr sz="1200" dirty="0">
                          <a:latin typeface="Arial"/>
                          <a:cs typeface="Arial"/>
                        </a:rPr>
                        <a:t>poteau</a:t>
                      </a:r>
                      <a:r>
                        <a:rPr sz="1200" spc="-25" dirty="0">
                          <a:latin typeface="Arial"/>
                          <a:cs typeface="Arial"/>
                        </a:rPr>
                        <a:t> </a:t>
                      </a:r>
                      <a:r>
                        <a:rPr sz="1200" dirty="0">
                          <a:latin typeface="Arial"/>
                          <a:cs typeface="Arial"/>
                        </a:rPr>
                        <a:t>est</a:t>
                      </a:r>
                      <a:r>
                        <a:rPr sz="1200" spc="-5" dirty="0">
                          <a:latin typeface="Arial"/>
                          <a:cs typeface="Arial"/>
                        </a:rPr>
                        <a:t> </a:t>
                      </a:r>
                      <a:r>
                        <a:rPr sz="1200" dirty="0">
                          <a:latin typeface="Arial"/>
                          <a:cs typeface="Arial"/>
                        </a:rPr>
                        <a:t>de</a:t>
                      </a:r>
                      <a:r>
                        <a:rPr sz="1200" spc="-25" dirty="0">
                          <a:latin typeface="Arial"/>
                          <a:cs typeface="Arial"/>
                        </a:rPr>
                        <a:t> </a:t>
                      </a:r>
                      <a:r>
                        <a:rPr sz="1200" spc="-10" dirty="0">
                          <a:latin typeface="Arial"/>
                          <a:cs typeface="Arial"/>
                        </a:rPr>
                        <a:t>0,60x0,60m</a:t>
                      </a:r>
                      <a:endParaRPr sz="1200" dirty="0">
                        <a:latin typeface="Arial"/>
                        <a:cs typeface="Arial"/>
                      </a:endParaRPr>
                    </a:p>
                    <a:p>
                      <a:pPr marL="525780" indent="-228600">
                        <a:lnSpc>
                          <a:spcPts val="1290"/>
                        </a:lnSpc>
                        <a:buFont typeface="Symbol"/>
                        <a:buChar char=""/>
                        <a:tabLst>
                          <a:tab pos="525780" algn="l"/>
                        </a:tabLst>
                      </a:pPr>
                      <a:r>
                        <a:rPr sz="1200" b="1" dirty="0">
                          <a:latin typeface="Arial"/>
                          <a:cs typeface="Arial"/>
                        </a:rPr>
                        <a:t>Poutres</a:t>
                      </a:r>
                      <a:r>
                        <a:rPr sz="1200" spc="-40" dirty="0">
                          <a:latin typeface="Arial"/>
                          <a:cs typeface="Arial"/>
                        </a:rPr>
                        <a:t> </a:t>
                      </a:r>
                      <a:r>
                        <a:rPr sz="1200" dirty="0">
                          <a:latin typeface="Arial"/>
                          <a:cs typeface="Arial"/>
                        </a:rPr>
                        <a:t>horizontales</a:t>
                      </a:r>
                      <a:r>
                        <a:rPr sz="1200" spc="-35" dirty="0">
                          <a:latin typeface="Arial"/>
                          <a:cs typeface="Arial"/>
                        </a:rPr>
                        <a:t> </a:t>
                      </a:r>
                      <a:r>
                        <a:rPr sz="1200" dirty="0">
                          <a:latin typeface="Arial"/>
                          <a:cs typeface="Arial"/>
                        </a:rPr>
                        <a:t>du</a:t>
                      </a:r>
                      <a:r>
                        <a:rPr sz="1200" spc="-35" dirty="0">
                          <a:latin typeface="Arial"/>
                          <a:cs typeface="Arial"/>
                        </a:rPr>
                        <a:t> </a:t>
                      </a:r>
                      <a:r>
                        <a:rPr sz="1200" dirty="0" err="1">
                          <a:latin typeface="Arial"/>
                          <a:cs typeface="Arial"/>
                        </a:rPr>
                        <a:t>seuil</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1</a:t>
                      </a:r>
                      <a:r>
                        <a:rPr sz="1200" spc="-15" dirty="0">
                          <a:latin typeface="Arial"/>
                          <a:cs typeface="Arial"/>
                        </a:rPr>
                        <a:t> </a:t>
                      </a:r>
                      <a:r>
                        <a:rPr sz="1200" dirty="0">
                          <a:latin typeface="Arial"/>
                          <a:cs typeface="Arial"/>
                        </a:rPr>
                        <a:t>poutre</a:t>
                      </a:r>
                      <a:r>
                        <a:rPr sz="1200" spc="-1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libage</a:t>
                      </a:r>
                      <a:r>
                        <a:rPr sz="1200" spc="-15" dirty="0">
                          <a:latin typeface="Arial"/>
                          <a:cs typeface="Arial"/>
                        </a:rPr>
                        <a:t> </a:t>
                      </a:r>
                      <a:r>
                        <a:rPr sz="1200" spc="-10" dirty="0">
                          <a:latin typeface="Arial"/>
                          <a:cs typeface="Arial"/>
                        </a:rPr>
                        <a:t>(0,60X0,60)</a:t>
                      </a:r>
                      <a:r>
                        <a:rPr lang="fr-FR" sz="1200" spc="-10" dirty="0">
                          <a:latin typeface="Arial"/>
                          <a:cs typeface="Arial"/>
                        </a:rPr>
                        <a:t>, </a:t>
                      </a:r>
                      <a:r>
                        <a:rPr sz="1200" dirty="0">
                          <a:latin typeface="Arial"/>
                          <a:cs typeface="Arial"/>
                        </a:rPr>
                        <a:t>1</a:t>
                      </a:r>
                      <a:r>
                        <a:rPr sz="1200" spc="-10" dirty="0">
                          <a:latin typeface="Arial"/>
                          <a:cs typeface="Arial"/>
                        </a:rPr>
                        <a:t> </a:t>
                      </a:r>
                      <a:r>
                        <a:rPr sz="1200" dirty="0">
                          <a:latin typeface="Arial"/>
                          <a:cs typeface="Arial"/>
                        </a:rPr>
                        <a:t>poutre</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chaînage</a:t>
                      </a:r>
                      <a:r>
                        <a:rPr sz="1200" spc="-20" dirty="0">
                          <a:latin typeface="Arial"/>
                          <a:cs typeface="Arial"/>
                        </a:rPr>
                        <a:t> </a:t>
                      </a:r>
                      <a:r>
                        <a:rPr sz="1200" spc="-10" dirty="0">
                          <a:latin typeface="Arial"/>
                          <a:cs typeface="Arial"/>
                        </a:rPr>
                        <a:t>(0,15X0,60)</a:t>
                      </a:r>
                      <a:endParaRPr sz="1200" dirty="0">
                        <a:latin typeface="Arial"/>
                        <a:cs typeface="Arial"/>
                      </a:endParaRPr>
                    </a:p>
                    <a:p>
                      <a:pPr marL="68580" marR="62230" indent="110489">
                        <a:lnSpc>
                          <a:spcPts val="1260"/>
                        </a:lnSpc>
                        <a:spcBef>
                          <a:spcPts val="945"/>
                        </a:spcBef>
                        <a:buChar char="-"/>
                        <a:tabLst>
                          <a:tab pos="179070" algn="l"/>
                        </a:tabLst>
                      </a:pPr>
                      <a:r>
                        <a:rPr sz="1200" b="1" dirty="0">
                          <a:latin typeface="Arial"/>
                          <a:cs typeface="Arial"/>
                        </a:rPr>
                        <a:t>Un</a:t>
                      </a:r>
                      <a:r>
                        <a:rPr sz="1200" b="1" spc="175" dirty="0">
                          <a:latin typeface="Arial"/>
                          <a:cs typeface="Arial"/>
                        </a:rPr>
                        <a:t> </a:t>
                      </a:r>
                      <a:r>
                        <a:rPr sz="1200" b="1" dirty="0">
                          <a:latin typeface="Arial"/>
                          <a:cs typeface="Arial"/>
                        </a:rPr>
                        <a:t>bassin</a:t>
                      </a:r>
                      <a:r>
                        <a:rPr sz="1200" b="1" spc="180" dirty="0">
                          <a:latin typeface="Arial"/>
                          <a:cs typeface="Arial"/>
                        </a:rPr>
                        <a:t> </a:t>
                      </a:r>
                      <a:r>
                        <a:rPr sz="1200" dirty="0">
                          <a:latin typeface="Arial"/>
                          <a:cs typeface="Arial"/>
                        </a:rPr>
                        <a:t>décanteur</a:t>
                      </a:r>
                      <a:r>
                        <a:rPr sz="1200" spc="160" dirty="0">
                          <a:latin typeface="Arial"/>
                          <a:cs typeface="Arial"/>
                        </a:rPr>
                        <a:t> </a:t>
                      </a:r>
                      <a:r>
                        <a:rPr sz="1200" dirty="0">
                          <a:latin typeface="Arial"/>
                          <a:cs typeface="Arial"/>
                        </a:rPr>
                        <a:t>adossé</a:t>
                      </a:r>
                      <a:r>
                        <a:rPr sz="1200" spc="175" dirty="0">
                          <a:latin typeface="Arial"/>
                          <a:cs typeface="Arial"/>
                        </a:rPr>
                        <a:t> </a:t>
                      </a:r>
                      <a:r>
                        <a:rPr sz="1200" dirty="0">
                          <a:latin typeface="Arial"/>
                          <a:cs typeface="Arial"/>
                        </a:rPr>
                        <a:t>au</a:t>
                      </a:r>
                      <a:r>
                        <a:rPr sz="1200" spc="175" dirty="0">
                          <a:latin typeface="Arial"/>
                          <a:cs typeface="Arial"/>
                        </a:rPr>
                        <a:t> </a:t>
                      </a:r>
                      <a:r>
                        <a:rPr sz="1200" dirty="0">
                          <a:latin typeface="Arial"/>
                          <a:cs typeface="Arial"/>
                        </a:rPr>
                        <a:t>seuil</a:t>
                      </a:r>
                      <a:r>
                        <a:rPr sz="1200" spc="175" dirty="0">
                          <a:latin typeface="Arial"/>
                          <a:cs typeface="Arial"/>
                        </a:rPr>
                        <a:t> </a:t>
                      </a:r>
                      <a:r>
                        <a:rPr sz="1200" dirty="0">
                          <a:latin typeface="Arial"/>
                          <a:cs typeface="Arial"/>
                        </a:rPr>
                        <a:t>en</a:t>
                      </a:r>
                      <a:r>
                        <a:rPr sz="1200" spc="160" dirty="0">
                          <a:latin typeface="Arial"/>
                          <a:cs typeface="Arial"/>
                        </a:rPr>
                        <a:t> </a:t>
                      </a:r>
                      <a:r>
                        <a:rPr sz="1200" dirty="0">
                          <a:latin typeface="Arial"/>
                          <a:cs typeface="Arial"/>
                        </a:rPr>
                        <a:t>aval</a:t>
                      </a:r>
                      <a:r>
                        <a:rPr sz="1200" spc="175" dirty="0">
                          <a:latin typeface="Arial"/>
                          <a:cs typeface="Arial"/>
                        </a:rPr>
                        <a:t> </a:t>
                      </a:r>
                      <a:r>
                        <a:rPr sz="1200" dirty="0">
                          <a:latin typeface="Arial"/>
                          <a:cs typeface="Arial"/>
                        </a:rPr>
                        <a:t>2,75</a:t>
                      </a:r>
                      <a:r>
                        <a:rPr sz="1200" spc="180" dirty="0">
                          <a:latin typeface="Arial"/>
                          <a:cs typeface="Arial"/>
                        </a:rPr>
                        <a:t> </a:t>
                      </a:r>
                      <a:r>
                        <a:rPr sz="1200" dirty="0">
                          <a:latin typeface="Arial"/>
                          <a:cs typeface="Arial"/>
                        </a:rPr>
                        <a:t>X</a:t>
                      </a:r>
                      <a:r>
                        <a:rPr sz="1200" spc="175" dirty="0">
                          <a:latin typeface="Arial"/>
                          <a:cs typeface="Arial"/>
                        </a:rPr>
                        <a:t> </a:t>
                      </a:r>
                      <a:r>
                        <a:rPr sz="1200" dirty="0">
                          <a:latin typeface="Arial"/>
                          <a:cs typeface="Arial"/>
                        </a:rPr>
                        <a:t>2,90</a:t>
                      </a:r>
                      <a:r>
                        <a:rPr sz="1200" spc="175" dirty="0">
                          <a:latin typeface="Arial"/>
                          <a:cs typeface="Arial"/>
                        </a:rPr>
                        <a:t> </a:t>
                      </a:r>
                      <a:r>
                        <a:rPr sz="1200" dirty="0">
                          <a:latin typeface="Arial"/>
                          <a:cs typeface="Arial"/>
                        </a:rPr>
                        <a:t>X</a:t>
                      </a:r>
                      <a:r>
                        <a:rPr sz="1200" spc="165" dirty="0">
                          <a:latin typeface="Arial"/>
                          <a:cs typeface="Arial"/>
                        </a:rPr>
                        <a:t> </a:t>
                      </a:r>
                      <a:r>
                        <a:rPr sz="1200" spc="-10" dirty="0">
                          <a:latin typeface="Arial"/>
                          <a:cs typeface="Arial"/>
                        </a:rPr>
                        <a:t>1,00= 7,97m3</a:t>
                      </a:r>
                      <a:r>
                        <a:rPr lang="fr-FR" sz="1200" spc="-10" dirty="0">
                          <a:latin typeface="Arial"/>
                          <a:cs typeface="Arial"/>
                        </a:rPr>
                        <a:t>. </a:t>
                      </a:r>
                      <a:r>
                        <a:rPr sz="1200" dirty="0" err="1">
                          <a:latin typeface="Arial"/>
                          <a:cs typeface="Arial"/>
                        </a:rPr>
                        <a:t>Epaisseur</a:t>
                      </a:r>
                      <a:r>
                        <a:rPr sz="1200" spc="-1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murs</a:t>
                      </a:r>
                      <a:r>
                        <a:rPr sz="1200" spc="-20" dirty="0">
                          <a:latin typeface="Arial"/>
                          <a:cs typeface="Arial"/>
                        </a:rPr>
                        <a:t> </a:t>
                      </a:r>
                      <a:r>
                        <a:rPr sz="1200" dirty="0">
                          <a:latin typeface="Arial"/>
                          <a:cs typeface="Arial"/>
                        </a:rPr>
                        <a:t>:</a:t>
                      </a:r>
                      <a:r>
                        <a:rPr sz="1200" spc="-5" dirty="0">
                          <a:latin typeface="Arial"/>
                          <a:cs typeface="Arial"/>
                        </a:rPr>
                        <a:t> </a:t>
                      </a:r>
                      <a:r>
                        <a:rPr sz="1200" spc="-20" dirty="0">
                          <a:latin typeface="Arial"/>
                          <a:cs typeface="Arial"/>
                        </a:rPr>
                        <a:t>0,60m</a:t>
                      </a:r>
                      <a:r>
                        <a:rPr lang="fr-FR" sz="1200" spc="-20" dirty="0">
                          <a:latin typeface="Arial"/>
                          <a:cs typeface="Arial"/>
                        </a:rPr>
                        <a:t>, </a:t>
                      </a:r>
                      <a:r>
                        <a:rPr sz="1200" dirty="0" err="1">
                          <a:latin typeface="Arial"/>
                          <a:cs typeface="Arial"/>
                        </a:rPr>
                        <a:t>Epaisseur</a:t>
                      </a:r>
                      <a:r>
                        <a:rPr sz="1200" spc="-1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béton</a:t>
                      </a:r>
                      <a:r>
                        <a:rPr sz="1200" spc="-30" dirty="0">
                          <a:latin typeface="Arial"/>
                          <a:cs typeface="Arial"/>
                        </a:rPr>
                        <a:t> </a:t>
                      </a:r>
                      <a:r>
                        <a:rPr sz="1200" dirty="0">
                          <a:latin typeface="Arial"/>
                          <a:cs typeface="Arial"/>
                        </a:rPr>
                        <a:t>fond</a:t>
                      </a:r>
                      <a:r>
                        <a:rPr sz="1200" spc="-3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bassin</a:t>
                      </a:r>
                      <a:r>
                        <a:rPr sz="1200" spc="-25" dirty="0">
                          <a:latin typeface="Arial"/>
                          <a:cs typeface="Arial"/>
                        </a:rPr>
                        <a:t> </a:t>
                      </a:r>
                      <a:r>
                        <a:rPr sz="1200" dirty="0">
                          <a:latin typeface="Arial"/>
                          <a:cs typeface="Arial"/>
                        </a:rPr>
                        <a:t>=</a:t>
                      </a:r>
                      <a:r>
                        <a:rPr sz="1200" spc="-15" dirty="0">
                          <a:latin typeface="Arial"/>
                          <a:cs typeface="Arial"/>
                        </a:rPr>
                        <a:t> </a:t>
                      </a:r>
                      <a:r>
                        <a:rPr sz="1200" spc="-20" dirty="0">
                          <a:latin typeface="Arial"/>
                          <a:cs typeface="Arial"/>
                        </a:rPr>
                        <a:t>0,15m</a:t>
                      </a:r>
                      <a:endParaRPr sz="1200" dirty="0">
                        <a:latin typeface="Arial"/>
                        <a:cs typeface="Arial"/>
                      </a:endParaRPr>
                    </a:p>
                    <a:p>
                      <a:pPr marL="154305" indent="-85725">
                        <a:lnSpc>
                          <a:spcPts val="1295"/>
                        </a:lnSpc>
                        <a:spcBef>
                          <a:spcPts val="855"/>
                        </a:spcBef>
                        <a:buChar char="-"/>
                        <a:tabLst>
                          <a:tab pos="154305" algn="l"/>
                        </a:tabLst>
                      </a:pPr>
                      <a:r>
                        <a:rPr sz="1200" b="1" dirty="0">
                          <a:latin typeface="Arial"/>
                          <a:cs typeface="Arial"/>
                        </a:rPr>
                        <a:t>Le</a:t>
                      </a:r>
                      <a:r>
                        <a:rPr sz="1200" b="1" spc="-30" dirty="0">
                          <a:latin typeface="Arial"/>
                          <a:cs typeface="Arial"/>
                        </a:rPr>
                        <a:t> </a:t>
                      </a:r>
                      <a:r>
                        <a:rPr sz="1200" b="1" dirty="0">
                          <a:latin typeface="Arial"/>
                          <a:cs typeface="Arial"/>
                        </a:rPr>
                        <a:t>bassin</a:t>
                      </a:r>
                      <a:r>
                        <a:rPr sz="1200" b="1" spc="-25" dirty="0">
                          <a:latin typeface="Arial"/>
                          <a:cs typeface="Arial"/>
                        </a:rPr>
                        <a:t> </a:t>
                      </a:r>
                      <a:r>
                        <a:rPr sz="1200" b="1" spc="-10" dirty="0">
                          <a:latin typeface="Arial"/>
                          <a:cs typeface="Arial"/>
                        </a:rPr>
                        <a:t>principal</a:t>
                      </a:r>
                      <a:endParaRPr sz="1200" dirty="0">
                        <a:latin typeface="Arial"/>
                        <a:cs typeface="Arial"/>
                      </a:endParaRPr>
                    </a:p>
                    <a:p>
                      <a:pPr marL="525780">
                        <a:lnSpc>
                          <a:spcPts val="1295"/>
                        </a:lnSpc>
                      </a:pPr>
                      <a:r>
                        <a:rPr sz="1200" dirty="0">
                          <a:latin typeface="Arial"/>
                          <a:cs typeface="Arial"/>
                        </a:rPr>
                        <a:t>Volume</a:t>
                      </a:r>
                      <a:r>
                        <a:rPr sz="1200" spc="-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4,05</a:t>
                      </a:r>
                      <a:r>
                        <a:rPr sz="1200" spc="-15" dirty="0">
                          <a:latin typeface="Arial"/>
                          <a:cs typeface="Arial"/>
                        </a:rPr>
                        <a:t> </a:t>
                      </a:r>
                      <a:r>
                        <a:rPr sz="1200" dirty="0">
                          <a:latin typeface="Arial"/>
                          <a:cs typeface="Arial"/>
                        </a:rPr>
                        <a:t>X</a:t>
                      </a:r>
                      <a:r>
                        <a:rPr sz="1200" spc="-10" dirty="0">
                          <a:latin typeface="Arial"/>
                          <a:cs typeface="Arial"/>
                        </a:rPr>
                        <a:t> </a:t>
                      </a:r>
                      <a:r>
                        <a:rPr sz="1200" dirty="0">
                          <a:latin typeface="Arial"/>
                          <a:cs typeface="Arial"/>
                        </a:rPr>
                        <a:t>5,10</a:t>
                      </a:r>
                      <a:r>
                        <a:rPr sz="1200" spc="-10" dirty="0">
                          <a:latin typeface="Arial"/>
                          <a:cs typeface="Arial"/>
                        </a:rPr>
                        <a:t> </a:t>
                      </a:r>
                      <a:r>
                        <a:rPr sz="1200" dirty="0">
                          <a:latin typeface="Arial"/>
                          <a:cs typeface="Arial"/>
                        </a:rPr>
                        <a:t>X</a:t>
                      </a:r>
                      <a:r>
                        <a:rPr sz="1200" spc="-15" dirty="0">
                          <a:latin typeface="Arial"/>
                          <a:cs typeface="Arial"/>
                        </a:rPr>
                        <a:t> </a:t>
                      </a:r>
                      <a:r>
                        <a:rPr sz="1200" dirty="0">
                          <a:latin typeface="Arial"/>
                          <a:cs typeface="Arial"/>
                        </a:rPr>
                        <a:t>1,62</a:t>
                      </a:r>
                      <a:r>
                        <a:rPr sz="1200" spc="-15" dirty="0">
                          <a:latin typeface="Arial"/>
                          <a:cs typeface="Arial"/>
                        </a:rPr>
                        <a:t> </a:t>
                      </a:r>
                      <a:r>
                        <a:rPr sz="1200" dirty="0">
                          <a:latin typeface="Arial"/>
                          <a:cs typeface="Arial"/>
                        </a:rPr>
                        <a:t>=</a:t>
                      </a:r>
                      <a:r>
                        <a:rPr sz="1200" spc="280" dirty="0">
                          <a:latin typeface="Arial"/>
                          <a:cs typeface="Arial"/>
                        </a:rPr>
                        <a:t> </a:t>
                      </a:r>
                      <a:r>
                        <a:rPr sz="1200" spc="-10" dirty="0">
                          <a:latin typeface="Arial"/>
                          <a:cs typeface="Arial"/>
                        </a:rPr>
                        <a:t>33,50m3</a:t>
                      </a:r>
                      <a:r>
                        <a:rPr lang="fr-FR" sz="1200" spc="-10" dirty="0">
                          <a:latin typeface="Arial"/>
                          <a:cs typeface="Arial"/>
                        </a:rPr>
                        <a:t>, </a:t>
                      </a:r>
                      <a:r>
                        <a:rPr sz="1200" dirty="0" err="1">
                          <a:latin typeface="Arial"/>
                          <a:cs typeface="Arial"/>
                        </a:rPr>
                        <a:t>Epaisseur</a:t>
                      </a:r>
                      <a:r>
                        <a:rPr sz="1200" spc="-1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murs</a:t>
                      </a:r>
                      <a:r>
                        <a:rPr sz="1200" spc="-20" dirty="0">
                          <a:latin typeface="Arial"/>
                          <a:cs typeface="Arial"/>
                        </a:rPr>
                        <a:t> </a:t>
                      </a:r>
                      <a:r>
                        <a:rPr sz="1200" dirty="0">
                          <a:latin typeface="Arial"/>
                          <a:cs typeface="Arial"/>
                        </a:rPr>
                        <a:t>:</a:t>
                      </a:r>
                      <a:r>
                        <a:rPr sz="1200" spc="-5" dirty="0">
                          <a:latin typeface="Arial"/>
                          <a:cs typeface="Arial"/>
                        </a:rPr>
                        <a:t> </a:t>
                      </a:r>
                      <a:r>
                        <a:rPr sz="1200" spc="-20" dirty="0">
                          <a:latin typeface="Arial"/>
                          <a:cs typeface="Arial"/>
                        </a:rPr>
                        <a:t>0,60m</a:t>
                      </a:r>
                      <a:r>
                        <a:rPr lang="fr-FR" sz="1200" spc="-20" dirty="0">
                          <a:latin typeface="Arial"/>
                          <a:cs typeface="Arial"/>
                        </a:rPr>
                        <a:t>, </a:t>
                      </a:r>
                      <a:r>
                        <a:rPr sz="1200" dirty="0" err="1">
                          <a:latin typeface="Arial"/>
                          <a:cs typeface="Arial"/>
                        </a:rPr>
                        <a:t>Epaisseur</a:t>
                      </a:r>
                      <a:r>
                        <a:rPr sz="1200" spc="-1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béton</a:t>
                      </a:r>
                      <a:r>
                        <a:rPr sz="1200" spc="-30" dirty="0">
                          <a:latin typeface="Arial"/>
                          <a:cs typeface="Arial"/>
                        </a:rPr>
                        <a:t> </a:t>
                      </a:r>
                      <a:r>
                        <a:rPr sz="1200" dirty="0">
                          <a:latin typeface="Arial"/>
                          <a:cs typeface="Arial"/>
                        </a:rPr>
                        <a:t>fond</a:t>
                      </a:r>
                      <a:r>
                        <a:rPr sz="1200" spc="-3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bassin</a:t>
                      </a:r>
                      <a:r>
                        <a:rPr sz="1200" spc="-25" dirty="0">
                          <a:latin typeface="Arial"/>
                          <a:cs typeface="Arial"/>
                        </a:rPr>
                        <a:t> </a:t>
                      </a:r>
                      <a:r>
                        <a:rPr sz="1200" dirty="0">
                          <a:latin typeface="Arial"/>
                          <a:cs typeface="Arial"/>
                        </a:rPr>
                        <a:t>=</a:t>
                      </a:r>
                      <a:r>
                        <a:rPr sz="1200" spc="-15" dirty="0">
                          <a:latin typeface="Arial"/>
                          <a:cs typeface="Arial"/>
                        </a:rPr>
                        <a:t> </a:t>
                      </a:r>
                      <a:r>
                        <a:rPr sz="1200" spc="-20" dirty="0">
                          <a:latin typeface="Arial"/>
                          <a:cs typeface="Arial"/>
                        </a:rPr>
                        <a:t>0,15m</a:t>
                      </a:r>
                      <a:endParaRPr lang="fr-FR" sz="1200" spc="-20" dirty="0">
                        <a:latin typeface="Arial"/>
                        <a:cs typeface="Arial"/>
                      </a:endParaRPr>
                    </a:p>
                    <a:p>
                      <a:pPr marL="525780" algn="just">
                        <a:lnSpc>
                          <a:spcPts val="1290"/>
                        </a:lnSpc>
                      </a:pPr>
                      <a:r>
                        <a:rPr lang="fr-FR" sz="1200" dirty="0">
                          <a:latin typeface="Arial"/>
                          <a:cs typeface="Arial"/>
                        </a:rPr>
                        <a:t>Poteaux</a:t>
                      </a:r>
                      <a:r>
                        <a:rPr lang="fr-FR" sz="1200" spc="-25" dirty="0">
                          <a:latin typeface="Arial"/>
                          <a:cs typeface="Arial"/>
                        </a:rPr>
                        <a:t> </a:t>
                      </a:r>
                      <a:r>
                        <a:rPr lang="fr-FR" sz="1200" dirty="0">
                          <a:latin typeface="Arial"/>
                          <a:cs typeface="Arial"/>
                        </a:rPr>
                        <a:t>:</a:t>
                      </a:r>
                      <a:r>
                        <a:rPr lang="fr-FR" sz="1200" spc="-5" dirty="0">
                          <a:latin typeface="Arial"/>
                          <a:cs typeface="Arial"/>
                        </a:rPr>
                        <a:t> </a:t>
                      </a:r>
                      <a:r>
                        <a:rPr lang="fr-FR" sz="1200" dirty="0">
                          <a:latin typeface="Arial"/>
                          <a:cs typeface="Arial"/>
                        </a:rPr>
                        <a:t>5</a:t>
                      </a:r>
                      <a:r>
                        <a:rPr lang="fr-FR" sz="1200" spc="-20" dirty="0">
                          <a:latin typeface="Arial"/>
                          <a:cs typeface="Arial"/>
                        </a:rPr>
                        <a:t> </a:t>
                      </a:r>
                      <a:r>
                        <a:rPr lang="fr-FR" sz="1200" dirty="0">
                          <a:latin typeface="Arial"/>
                          <a:cs typeface="Arial"/>
                        </a:rPr>
                        <a:t>poteaux</a:t>
                      </a:r>
                      <a:r>
                        <a:rPr lang="fr-FR" sz="1200" spc="-10"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0,60</a:t>
                      </a:r>
                      <a:r>
                        <a:rPr lang="fr-FR" sz="1200" spc="-15" dirty="0">
                          <a:latin typeface="Arial"/>
                          <a:cs typeface="Arial"/>
                        </a:rPr>
                        <a:t> </a:t>
                      </a:r>
                      <a:r>
                        <a:rPr lang="fr-FR" sz="1200" dirty="0">
                          <a:latin typeface="Arial"/>
                          <a:cs typeface="Arial"/>
                        </a:rPr>
                        <a:t>X</a:t>
                      </a:r>
                      <a:r>
                        <a:rPr lang="fr-FR" sz="1200" spc="-10" dirty="0">
                          <a:latin typeface="Arial"/>
                          <a:cs typeface="Arial"/>
                        </a:rPr>
                        <a:t> </a:t>
                      </a:r>
                      <a:r>
                        <a:rPr lang="fr-FR" sz="1200" dirty="0">
                          <a:latin typeface="Arial"/>
                          <a:cs typeface="Arial"/>
                        </a:rPr>
                        <a:t>0,6m,</a:t>
                      </a:r>
                      <a:r>
                        <a:rPr lang="fr-FR" sz="1200" spc="-5" dirty="0">
                          <a:latin typeface="Arial"/>
                          <a:cs typeface="Arial"/>
                        </a:rPr>
                        <a:t> </a:t>
                      </a:r>
                      <a:r>
                        <a:rPr lang="fr-FR" sz="1200" dirty="0">
                          <a:latin typeface="Arial"/>
                          <a:cs typeface="Arial"/>
                        </a:rPr>
                        <a:t>longueur</a:t>
                      </a:r>
                      <a:r>
                        <a:rPr lang="fr-FR" sz="1200" spc="-5" dirty="0">
                          <a:latin typeface="Arial"/>
                          <a:cs typeface="Arial"/>
                        </a:rPr>
                        <a:t> </a:t>
                      </a:r>
                      <a:r>
                        <a:rPr lang="fr-FR" sz="1200" dirty="0">
                          <a:latin typeface="Arial"/>
                          <a:cs typeface="Arial"/>
                        </a:rPr>
                        <a:t>de</a:t>
                      </a:r>
                      <a:r>
                        <a:rPr lang="fr-FR" sz="1200" spc="-40" dirty="0">
                          <a:latin typeface="Arial"/>
                          <a:cs typeface="Arial"/>
                        </a:rPr>
                        <a:t> </a:t>
                      </a:r>
                      <a:r>
                        <a:rPr lang="fr-FR" sz="1200" spc="-10" dirty="0">
                          <a:latin typeface="Arial"/>
                          <a:cs typeface="Arial"/>
                        </a:rPr>
                        <a:t>2,00m.</a:t>
                      </a:r>
                      <a:endParaRPr lang="fr-FR" sz="1200" dirty="0">
                        <a:latin typeface="Arial"/>
                        <a:cs typeface="Arial"/>
                      </a:endParaRPr>
                    </a:p>
                    <a:p>
                      <a:pPr marL="68580" marR="60325" indent="167640" algn="just">
                        <a:lnSpc>
                          <a:spcPct val="95900"/>
                        </a:lnSpc>
                        <a:spcBef>
                          <a:spcPts val="595"/>
                        </a:spcBef>
                        <a:buChar char="-"/>
                        <a:tabLst>
                          <a:tab pos="236220" algn="l"/>
                        </a:tabLst>
                      </a:pPr>
                      <a:r>
                        <a:rPr lang="fr-FR" sz="1200" b="1" dirty="0">
                          <a:latin typeface="Arial"/>
                          <a:cs typeface="Arial"/>
                        </a:rPr>
                        <a:t>Un</a:t>
                      </a:r>
                      <a:r>
                        <a:rPr lang="fr-FR" sz="1200" b="1" spc="150" dirty="0">
                          <a:latin typeface="Arial"/>
                          <a:cs typeface="Arial"/>
                        </a:rPr>
                        <a:t>  </a:t>
                      </a:r>
                      <a:r>
                        <a:rPr lang="fr-FR" sz="1200" b="1" dirty="0">
                          <a:latin typeface="Arial"/>
                          <a:cs typeface="Arial"/>
                        </a:rPr>
                        <a:t>radier</a:t>
                      </a:r>
                      <a:r>
                        <a:rPr lang="fr-FR" sz="1200" b="1" spc="160" dirty="0">
                          <a:latin typeface="Arial"/>
                          <a:cs typeface="Arial"/>
                        </a:rPr>
                        <a:t>  </a:t>
                      </a:r>
                      <a:r>
                        <a:rPr lang="fr-FR" sz="1200" dirty="0">
                          <a:latin typeface="Arial"/>
                          <a:cs typeface="Arial"/>
                        </a:rPr>
                        <a:t>placé</a:t>
                      </a:r>
                      <a:r>
                        <a:rPr lang="fr-FR" sz="1200" spc="155" dirty="0">
                          <a:latin typeface="Arial"/>
                          <a:cs typeface="Arial"/>
                        </a:rPr>
                        <a:t>  </a:t>
                      </a:r>
                      <a:r>
                        <a:rPr lang="fr-FR" sz="1200" dirty="0">
                          <a:latin typeface="Arial"/>
                          <a:cs typeface="Arial"/>
                        </a:rPr>
                        <a:t>latéralement</a:t>
                      </a:r>
                      <a:r>
                        <a:rPr lang="fr-FR" sz="1200" spc="160" dirty="0">
                          <a:latin typeface="Arial"/>
                          <a:cs typeface="Arial"/>
                        </a:rPr>
                        <a:t>  </a:t>
                      </a:r>
                      <a:r>
                        <a:rPr lang="fr-FR" sz="1200" dirty="0">
                          <a:latin typeface="Arial"/>
                          <a:cs typeface="Arial"/>
                        </a:rPr>
                        <a:t>par</a:t>
                      </a:r>
                      <a:r>
                        <a:rPr lang="fr-FR" sz="1200" spc="150" dirty="0">
                          <a:latin typeface="Arial"/>
                          <a:cs typeface="Arial"/>
                        </a:rPr>
                        <a:t>  </a:t>
                      </a:r>
                      <a:r>
                        <a:rPr lang="fr-FR" sz="1200" dirty="0">
                          <a:latin typeface="Arial"/>
                          <a:cs typeface="Arial"/>
                        </a:rPr>
                        <a:t>rapport</a:t>
                      </a:r>
                      <a:r>
                        <a:rPr lang="fr-FR" sz="1200" spc="160" dirty="0">
                          <a:latin typeface="Arial"/>
                          <a:cs typeface="Arial"/>
                        </a:rPr>
                        <a:t>  </a:t>
                      </a:r>
                      <a:r>
                        <a:rPr lang="fr-FR" sz="1200" dirty="0">
                          <a:latin typeface="Arial"/>
                          <a:cs typeface="Arial"/>
                        </a:rPr>
                        <a:t>à</a:t>
                      </a:r>
                      <a:r>
                        <a:rPr lang="fr-FR" sz="1200" spc="155" dirty="0">
                          <a:latin typeface="Arial"/>
                          <a:cs typeface="Arial"/>
                        </a:rPr>
                        <a:t>  </a:t>
                      </a:r>
                      <a:r>
                        <a:rPr lang="fr-FR" sz="1200" dirty="0">
                          <a:latin typeface="Arial"/>
                          <a:cs typeface="Arial"/>
                        </a:rPr>
                        <a:t>l’axe</a:t>
                      </a:r>
                      <a:r>
                        <a:rPr lang="fr-FR" sz="1200" spc="160" dirty="0">
                          <a:latin typeface="Arial"/>
                          <a:cs typeface="Arial"/>
                        </a:rPr>
                        <a:t>  </a:t>
                      </a:r>
                      <a:r>
                        <a:rPr lang="fr-FR" sz="1200" dirty="0">
                          <a:latin typeface="Arial"/>
                          <a:cs typeface="Arial"/>
                        </a:rPr>
                        <a:t>central</a:t>
                      </a:r>
                      <a:r>
                        <a:rPr lang="fr-FR" sz="1200" spc="155" dirty="0">
                          <a:latin typeface="Arial"/>
                          <a:cs typeface="Arial"/>
                        </a:rPr>
                        <a:t>  </a:t>
                      </a:r>
                      <a:r>
                        <a:rPr lang="fr-FR" sz="1200" spc="-25" dirty="0">
                          <a:latin typeface="Arial"/>
                          <a:cs typeface="Arial"/>
                        </a:rPr>
                        <a:t>de </a:t>
                      </a:r>
                      <a:r>
                        <a:rPr lang="fr-FR" sz="1200" dirty="0">
                          <a:latin typeface="Arial"/>
                          <a:cs typeface="Arial"/>
                        </a:rPr>
                        <a:t>l’aménagement.</a:t>
                      </a:r>
                      <a:r>
                        <a:rPr lang="fr-FR" sz="1200" spc="135" dirty="0">
                          <a:latin typeface="Arial"/>
                          <a:cs typeface="Arial"/>
                        </a:rPr>
                        <a:t> </a:t>
                      </a:r>
                      <a:r>
                        <a:rPr lang="fr-FR" sz="1200" dirty="0">
                          <a:latin typeface="Arial"/>
                          <a:cs typeface="Arial"/>
                        </a:rPr>
                        <a:t>Il</a:t>
                      </a:r>
                      <a:r>
                        <a:rPr lang="fr-FR" sz="1200" spc="130" dirty="0">
                          <a:latin typeface="Arial"/>
                          <a:cs typeface="Arial"/>
                        </a:rPr>
                        <a:t> </a:t>
                      </a:r>
                      <a:r>
                        <a:rPr lang="fr-FR" sz="1200" dirty="0">
                          <a:latin typeface="Arial"/>
                          <a:cs typeface="Arial"/>
                        </a:rPr>
                        <a:t>est</a:t>
                      </a:r>
                      <a:r>
                        <a:rPr lang="fr-FR" sz="1200" spc="140" dirty="0">
                          <a:latin typeface="Arial"/>
                          <a:cs typeface="Arial"/>
                        </a:rPr>
                        <a:t> </a:t>
                      </a:r>
                      <a:r>
                        <a:rPr lang="fr-FR" sz="1200" dirty="0">
                          <a:latin typeface="Arial"/>
                          <a:cs typeface="Arial"/>
                        </a:rPr>
                        <a:t>réalisé</a:t>
                      </a:r>
                      <a:r>
                        <a:rPr lang="fr-FR" sz="1200" spc="145" dirty="0">
                          <a:latin typeface="Arial"/>
                          <a:cs typeface="Arial"/>
                        </a:rPr>
                        <a:t> </a:t>
                      </a:r>
                      <a:r>
                        <a:rPr lang="fr-FR" sz="1200" dirty="0">
                          <a:latin typeface="Arial"/>
                          <a:cs typeface="Arial"/>
                        </a:rPr>
                        <a:t>sur</a:t>
                      </a:r>
                      <a:r>
                        <a:rPr lang="fr-FR" sz="1200" spc="135" dirty="0">
                          <a:latin typeface="Arial"/>
                          <a:cs typeface="Arial"/>
                        </a:rPr>
                        <a:t> </a:t>
                      </a:r>
                      <a:r>
                        <a:rPr lang="fr-FR" sz="1200" dirty="0">
                          <a:latin typeface="Arial"/>
                          <a:cs typeface="Arial"/>
                        </a:rPr>
                        <a:t>le</a:t>
                      </a:r>
                      <a:r>
                        <a:rPr lang="fr-FR" sz="1200" spc="130" dirty="0">
                          <a:latin typeface="Arial"/>
                          <a:cs typeface="Arial"/>
                        </a:rPr>
                        <a:t> </a:t>
                      </a:r>
                      <a:r>
                        <a:rPr lang="fr-FR" sz="1200" dirty="0">
                          <a:latin typeface="Arial"/>
                          <a:cs typeface="Arial"/>
                        </a:rPr>
                        <a:t>côté</a:t>
                      </a:r>
                      <a:r>
                        <a:rPr lang="fr-FR" sz="1200" spc="130" dirty="0">
                          <a:latin typeface="Arial"/>
                          <a:cs typeface="Arial"/>
                        </a:rPr>
                        <a:t> </a:t>
                      </a:r>
                      <a:r>
                        <a:rPr lang="fr-FR" sz="1200" dirty="0">
                          <a:latin typeface="Arial"/>
                          <a:cs typeface="Arial"/>
                        </a:rPr>
                        <a:t>droit</a:t>
                      </a:r>
                      <a:r>
                        <a:rPr lang="fr-FR" sz="1200" spc="140" dirty="0">
                          <a:latin typeface="Arial"/>
                          <a:cs typeface="Arial"/>
                        </a:rPr>
                        <a:t> </a:t>
                      </a:r>
                      <a:r>
                        <a:rPr lang="fr-FR" sz="1200" dirty="0">
                          <a:latin typeface="Arial"/>
                          <a:cs typeface="Arial"/>
                        </a:rPr>
                        <a:t>en</a:t>
                      </a:r>
                      <a:r>
                        <a:rPr lang="fr-FR" sz="1200" spc="130" dirty="0">
                          <a:latin typeface="Arial"/>
                          <a:cs typeface="Arial"/>
                        </a:rPr>
                        <a:t> </a:t>
                      </a:r>
                      <a:r>
                        <a:rPr lang="fr-FR" sz="1200" dirty="0">
                          <a:latin typeface="Arial"/>
                          <a:cs typeface="Arial"/>
                        </a:rPr>
                        <a:t>regardant</a:t>
                      </a:r>
                      <a:r>
                        <a:rPr lang="fr-FR" sz="1200" spc="140" dirty="0">
                          <a:latin typeface="Arial"/>
                          <a:cs typeface="Arial"/>
                        </a:rPr>
                        <a:t> </a:t>
                      </a:r>
                      <a:r>
                        <a:rPr lang="fr-FR" sz="1200" dirty="0">
                          <a:latin typeface="Arial"/>
                          <a:cs typeface="Arial"/>
                        </a:rPr>
                        <a:t>vers</a:t>
                      </a:r>
                      <a:r>
                        <a:rPr lang="fr-FR" sz="1200" spc="130" dirty="0">
                          <a:latin typeface="Arial"/>
                          <a:cs typeface="Arial"/>
                        </a:rPr>
                        <a:t> </a:t>
                      </a:r>
                      <a:r>
                        <a:rPr lang="fr-FR" sz="1200" spc="-10" dirty="0">
                          <a:latin typeface="Arial"/>
                          <a:cs typeface="Arial"/>
                        </a:rPr>
                        <a:t>l’aval, </a:t>
                      </a:r>
                      <a:r>
                        <a:rPr lang="fr-FR" sz="1200" dirty="0">
                          <a:latin typeface="Arial"/>
                          <a:cs typeface="Arial"/>
                        </a:rPr>
                        <a:t>pour</a:t>
                      </a:r>
                      <a:r>
                        <a:rPr lang="fr-FR" sz="1200" spc="415" dirty="0">
                          <a:latin typeface="Arial"/>
                          <a:cs typeface="Arial"/>
                        </a:rPr>
                        <a:t> </a:t>
                      </a:r>
                      <a:r>
                        <a:rPr lang="fr-FR" sz="1200" dirty="0">
                          <a:latin typeface="Arial"/>
                          <a:cs typeface="Arial"/>
                        </a:rPr>
                        <a:t>bénéficier</a:t>
                      </a:r>
                      <a:r>
                        <a:rPr lang="fr-FR" sz="1200" spc="420" dirty="0">
                          <a:latin typeface="Arial"/>
                          <a:cs typeface="Arial"/>
                        </a:rPr>
                        <a:t> </a:t>
                      </a:r>
                      <a:r>
                        <a:rPr lang="fr-FR" sz="1200" dirty="0">
                          <a:latin typeface="Arial"/>
                          <a:cs typeface="Arial"/>
                        </a:rPr>
                        <a:t>d’un</a:t>
                      </a:r>
                      <a:r>
                        <a:rPr lang="fr-FR" sz="1200" spc="420" dirty="0">
                          <a:latin typeface="Arial"/>
                          <a:cs typeface="Arial"/>
                        </a:rPr>
                        <a:t> </a:t>
                      </a:r>
                      <a:r>
                        <a:rPr lang="fr-FR" sz="1200" dirty="0">
                          <a:latin typeface="Arial"/>
                          <a:cs typeface="Arial"/>
                        </a:rPr>
                        <a:t>affleurement</a:t>
                      </a:r>
                      <a:r>
                        <a:rPr lang="fr-FR" sz="1200" spc="415" dirty="0">
                          <a:latin typeface="Arial"/>
                          <a:cs typeface="Arial"/>
                        </a:rPr>
                        <a:t> </a:t>
                      </a:r>
                      <a:r>
                        <a:rPr lang="fr-FR" sz="1200" dirty="0">
                          <a:latin typeface="Arial"/>
                          <a:cs typeface="Arial"/>
                        </a:rPr>
                        <a:t>rocheux</a:t>
                      </a:r>
                      <a:r>
                        <a:rPr lang="fr-FR" sz="1200" spc="415" dirty="0">
                          <a:latin typeface="Arial"/>
                          <a:cs typeface="Arial"/>
                        </a:rPr>
                        <a:t> </a:t>
                      </a:r>
                      <a:r>
                        <a:rPr lang="fr-FR" sz="1200" dirty="0">
                          <a:latin typeface="Arial"/>
                          <a:cs typeface="Arial"/>
                        </a:rPr>
                        <a:t>tenant</a:t>
                      </a:r>
                      <a:r>
                        <a:rPr lang="fr-FR" sz="1200" spc="420" dirty="0">
                          <a:latin typeface="Arial"/>
                          <a:cs typeface="Arial"/>
                        </a:rPr>
                        <a:t> </a:t>
                      </a:r>
                      <a:r>
                        <a:rPr lang="fr-FR" sz="1200" dirty="0">
                          <a:latin typeface="Arial"/>
                          <a:cs typeface="Arial"/>
                        </a:rPr>
                        <a:t>lieu</a:t>
                      </a:r>
                      <a:r>
                        <a:rPr lang="fr-FR" sz="1200" spc="420" dirty="0">
                          <a:latin typeface="Arial"/>
                          <a:cs typeface="Arial"/>
                        </a:rPr>
                        <a:t> </a:t>
                      </a:r>
                      <a:r>
                        <a:rPr lang="fr-FR" sz="1200" dirty="0">
                          <a:latin typeface="Arial"/>
                          <a:cs typeface="Arial"/>
                        </a:rPr>
                        <a:t>de</a:t>
                      </a:r>
                      <a:r>
                        <a:rPr lang="fr-FR" sz="1200" spc="415" dirty="0">
                          <a:latin typeface="Arial"/>
                          <a:cs typeface="Arial"/>
                        </a:rPr>
                        <a:t> </a:t>
                      </a:r>
                      <a:r>
                        <a:rPr lang="fr-FR" sz="1200" dirty="0">
                          <a:latin typeface="Arial"/>
                          <a:cs typeface="Arial"/>
                        </a:rPr>
                        <a:t>radier</a:t>
                      </a:r>
                      <a:r>
                        <a:rPr lang="fr-FR" sz="1200" spc="415" dirty="0">
                          <a:latin typeface="Arial"/>
                          <a:cs typeface="Arial"/>
                        </a:rPr>
                        <a:t> </a:t>
                      </a:r>
                      <a:r>
                        <a:rPr lang="fr-FR" sz="1200" spc="-25" dirty="0">
                          <a:latin typeface="Arial"/>
                          <a:cs typeface="Arial"/>
                        </a:rPr>
                        <a:t>et </a:t>
                      </a:r>
                      <a:r>
                        <a:rPr lang="fr-FR" sz="1200" dirty="0">
                          <a:latin typeface="Arial"/>
                          <a:cs typeface="Arial"/>
                        </a:rPr>
                        <a:t>bénéficier</a:t>
                      </a:r>
                      <a:r>
                        <a:rPr lang="fr-FR" sz="1200" spc="145" dirty="0">
                          <a:latin typeface="Arial"/>
                          <a:cs typeface="Arial"/>
                        </a:rPr>
                        <a:t> </a:t>
                      </a:r>
                      <a:r>
                        <a:rPr lang="fr-FR" sz="1200" dirty="0">
                          <a:latin typeface="Arial"/>
                          <a:cs typeface="Arial"/>
                        </a:rPr>
                        <a:t>d’une</a:t>
                      </a:r>
                      <a:r>
                        <a:rPr lang="fr-FR" sz="1200" spc="135" dirty="0">
                          <a:latin typeface="Arial"/>
                          <a:cs typeface="Arial"/>
                        </a:rPr>
                        <a:t> </a:t>
                      </a:r>
                      <a:r>
                        <a:rPr lang="fr-FR" sz="1200" dirty="0">
                          <a:latin typeface="Arial"/>
                          <a:cs typeface="Arial"/>
                        </a:rPr>
                        <a:t>hauteur</a:t>
                      </a:r>
                      <a:r>
                        <a:rPr lang="fr-FR" sz="1200" spc="145" dirty="0">
                          <a:latin typeface="Arial"/>
                          <a:cs typeface="Arial"/>
                        </a:rPr>
                        <a:t> </a:t>
                      </a:r>
                      <a:r>
                        <a:rPr lang="fr-FR" sz="1200" dirty="0">
                          <a:latin typeface="Arial"/>
                          <a:cs typeface="Arial"/>
                        </a:rPr>
                        <a:t>au</a:t>
                      </a:r>
                      <a:r>
                        <a:rPr lang="fr-FR" sz="1200" spc="140" dirty="0">
                          <a:latin typeface="Arial"/>
                          <a:cs typeface="Arial"/>
                        </a:rPr>
                        <a:t> </a:t>
                      </a:r>
                      <a:r>
                        <a:rPr lang="fr-FR" sz="1200" dirty="0">
                          <a:latin typeface="Arial"/>
                          <a:cs typeface="Arial"/>
                        </a:rPr>
                        <a:t>déversoir</a:t>
                      </a:r>
                      <a:r>
                        <a:rPr lang="fr-FR" sz="1200" spc="140" dirty="0">
                          <a:latin typeface="Arial"/>
                          <a:cs typeface="Arial"/>
                        </a:rPr>
                        <a:t> </a:t>
                      </a:r>
                      <a:r>
                        <a:rPr lang="fr-FR" sz="1200" dirty="0">
                          <a:latin typeface="Arial"/>
                          <a:cs typeface="Arial"/>
                        </a:rPr>
                        <a:t>de</a:t>
                      </a:r>
                      <a:r>
                        <a:rPr lang="fr-FR" sz="1200" spc="135" dirty="0">
                          <a:latin typeface="Arial"/>
                          <a:cs typeface="Arial"/>
                        </a:rPr>
                        <a:t> </a:t>
                      </a:r>
                      <a:r>
                        <a:rPr lang="fr-FR" sz="1200" dirty="0">
                          <a:latin typeface="Arial"/>
                          <a:cs typeface="Arial"/>
                        </a:rPr>
                        <a:t>seulement</a:t>
                      </a:r>
                      <a:r>
                        <a:rPr lang="fr-FR" sz="1200" spc="140" dirty="0">
                          <a:latin typeface="Arial"/>
                          <a:cs typeface="Arial"/>
                        </a:rPr>
                        <a:t> </a:t>
                      </a:r>
                      <a:r>
                        <a:rPr lang="fr-FR" sz="1200" dirty="0">
                          <a:latin typeface="Arial"/>
                          <a:cs typeface="Arial"/>
                        </a:rPr>
                        <a:t>1,40m</a:t>
                      </a:r>
                      <a:r>
                        <a:rPr lang="fr-FR" sz="1200" spc="140" dirty="0">
                          <a:latin typeface="Arial"/>
                          <a:cs typeface="Arial"/>
                        </a:rPr>
                        <a:t> </a:t>
                      </a:r>
                      <a:r>
                        <a:rPr lang="fr-FR" sz="1200" dirty="0">
                          <a:latin typeface="Arial"/>
                          <a:cs typeface="Arial"/>
                        </a:rPr>
                        <a:t>(au</a:t>
                      </a:r>
                      <a:r>
                        <a:rPr lang="fr-FR" sz="1200" spc="130" dirty="0">
                          <a:latin typeface="Arial"/>
                          <a:cs typeface="Arial"/>
                        </a:rPr>
                        <a:t> </a:t>
                      </a:r>
                      <a:r>
                        <a:rPr lang="fr-FR" sz="1200" dirty="0">
                          <a:latin typeface="Arial"/>
                          <a:cs typeface="Arial"/>
                        </a:rPr>
                        <a:t>lieu</a:t>
                      </a:r>
                      <a:r>
                        <a:rPr lang="fr-FR" sz="1200" spc="145" dirty="0">
                          <a:latin typeface="Arial"/>
                          <a:cs typeface="Arial"/>
                        </a:rPr>
                        <a:t> </a:t>
                      </a:r>
                      <a:r>
                        <a:rPr lang="fr-FR" sz="1200" spc="-25" dirty="0">
                          <a:latin typeface="Arial"/>
                          <a:cs typeface="Arial"/>
                        </a:rPr>
                        <a:t>de </a:t>
                      </a:r>
                      <a:r>
                        <a:rPr lang="fr-FR" sz="1200" dirty="0">
                          <a:latin typeface="Arial"/>
                          <a:cs typeface="Arial"/>
                        </a:rPr>
                        <a:t>2,35</a:t>
                      </a:r>
                      <a:r>
                        <a:rPr lang="fr-FR" sz="1200" spc="-25" dirty="0">
                          <a:latin typeface="Arial"/>
                          <a:cs typeface="Arial"/>
                        </a:rPr>
                        <a:t> m). </a:t>
                      </a:r>
                      <a:r>
                        <a:rPr lang="fr-FR" sz="1200" dirty="0">
                          <a:latin typeface="Arial"/>
                          <a:cs typeface="Arial"/>
                        </a:rPr>
                        <a:t>Lr1 =</a:t>
                      </a:r>
                      <a:r>
                        <a:rPr lang="fr-FR" sz="1200" spc="-10" dirty="0">
                          <a:latin typeface="Arial"/>
                          <a:cs typeface="Arial"/>
                        </a:rPr>
                        <a:t> </a:t>
                      </a:r>
                      <a:r>
                        <a:rPr lang="fr-FR" sz="1200" dirty="0">
                          <a:latin typeface="Arial"/>
                          <a:cs typeface="Arial"/>
                        </a:rPr>
                        <a:t>3,40m</a:t>
                      </a:r>
                      <a:r>
                        <a:rPr lang="fr-FR" sz="1200" spc="-10" dirty="0">
                          <a:latin typeface="Arial"/>
                          <a:cs typeface="Arial"/>
                        </a:rPr>
                        <a:t> </a:t>
                      </a:r>
                      <a:r>
                        <a:rPr lang="fr-FR" sz="1200" dirty="0">
                          <a:latin typeface="Arial"/>
                          <a:cs typeface="Arial"/>
                        </a:rPr>
                        <a:t>et</a:t>
                      </a:r>
                      <a:r>
                        <a:rPr lang="fr-FR" sz="1200" spc="-10" dirty="0">
                          <a:latin typeface="Arial"/>
                          <a:cs typeface="Arial"/>
                        </a:rPr>
                        <a:t> </a:t>
                      </a:r>
                      <a:r>
                        <a:rPr lang="fr-FR" sz="1200" dirty="0">
                          <a:latin typeface="Arial"/>
                          <a:cs typeface="Arial"/>
                        </a:rPr>
                        <a:t>Lr2</a:t>
                      </a:r>
                      <a:r>
                        <a:rPr lang="fr-FR" sz="1200" spc="-15" dirty="0">
                          <a:latin typeface="Arial"/>
                          <a:cs typeface="Arial"/>
                        </a:rPr>
                        <a:t> </a:t>
                      </a:r>
                      <a:r>
                        <a:rPr lang="fr-FR" sz="1200" dirty="0">
                          <a:latin typeface="Arial"/>
                          <a:cs typeface="Arial"/>
                        </a:rPr>
                        <a:t>=</a:t>
                      </a:r>
                      <a:r>
                        <a:rPr lang="fr-FR" sz="1200" spc="-5" dirty="0">
                          <a:latin typeface="Arial"/>
                          <a:cs typeface="Arial"/>
                        </a:rPr>
                        <a:t> </a:t>
                      </a:r>
                      <a:r>
                        <a:rPr lang="fr-FR" sz="1200" spc="-20" dirty="0">
                          <a:latin typeface="Arial"/>
                          <a:cs typeface="Arial"/>
                        </a:rPr>
                        <a:t>3,95m</a:t>
                      </a:r>
                      <a:endParaRPr lang="fr-FR" sz="1200" dirty="0">
                        <a:latin typeface="Arial"/>
                        <a:cs typeface="Arial"/>
                      </a:endParaRPr>
                    </a:p>
                    <a:p>
                      <a:pPr marL="525780" marR="60325">
                        <a:lnSpc>
                          <a:spcPct val="103600"/>
                        </a:lnSpc>
                      </a:pPr>
                      <a:r>
                        <a:rPr lang="fr-FR" sz="1200" dirty="0">
                          <a:latin typeface="Arial"/>
                          <a:cs typeface="Arial"/>
                        </a:rPr>
                        <a:t>Pas</a:t>
                      </a:r>
                      <a:r>
                        <a:rPr lang="fr-FR" sz="1200" spc="35" dirty="0">
                          <a:latin typeface="Arial"/>
                          <a:cs typeface="Arial"/>
                        </a:rPr>
                        <a:t> </a:t>
                      </a:r>
                      <a:r>
                        <a:rPr lang="fr-FR" sz="1200" dirty="0">
                          <a:latin typeface="Arial"/>
                          <a:cs typeface="Arial"/>
                        </a:rPr>
                        <a:t>de</a:t>
                      </a:r>
                      <a:r>
                        <a:rPr lang="fr-FR" sz="1200" spc="30" dirty="0">
                          <a:latin typeface="Arial"/>
                          <a:cs typeface="Arial"/>
                        </a:rPr>
                        <a:t> </a:t>
                      </a:r>
                      <a:r>
                        <a:rPr lang="fr-FR" sz="1200" dirty="0">
                          <a:latin typeface="Arial"/>
                          <a:cs typeface="Arial"/>
                        </a:rPr>
                        <a:t>bêche</a:t>
                      </a:r>
                      <a:r>
                        <a:rPr lang="fr-FR" sz="1200" spc="30" dirty="0">
                          <a:latin typeface="Arial"/>
                          <a:cs typeface="Arial"/>
                        </a:rPr>
                        <a:t> </a:t>
                      </a:r>
                      <a:r>
                        <a:rPr lang="fr-FR" sz="1200" dirty="0">
                          <a:latin typeface="Arial"/>
                          <a:cs typeface="Arial"/>
                        </a:rPr>
                        <a:t>à</a:t>
                      </a:r>
                      <a:r>
                        <a:rPr lang="fr-FR" sz="1200" spc="20" dirty="0">
                          <a:latin typeface="Arial"/>
                          <a:cs typeface="Arial"/>
                        </a:rPr>
                        <a:t> </a:t>
                      </a:r>
                      <a:r>
                        <a:rPr lang="fr-FR" sz="1200" dirty="0">
                          <a:latin typeface="Arial"/>
                          <a:cs typeface="Arial"/>
                        </a:rPr>
                        <a:t>l’extrémité</a:t>
                      </a:r>
                      <a:r>
                        <a:rPr lang="fr-FR" sz="1200" spc="35" dirty="0">
                          <a:latin typeface="Arial"/>
                          <a:cs typeface="Arial"/>
                        </a:rPr>
                        <a:t> </a:t>
                      </a:r>
                      <a:r>
                        <a:rPr lang="fr-FR" sz="1200" dirty="0">
                          <a:latin typeface="Arial"/>
                          <a:cs typeface="Arial"/>
                        </a:rPr>
                        <a:t>du</a:t>
                      </a:r>
                      <a:r>
                        <a:rPr lang="fr-FR" sz="1200" spc="20" dirty="0">
                          <a:latin typeface="Arial"/>
                          <a:cs typeface="Arial"/>
                        </a:rPr>
                        <a:t> </a:t>
                      </a:r>
                      <a:r>
                        <a:rPr lang="fr-FR" sz="1200" dirty="0">
                          <a:latin typeface="Arial"/>
                          <a:cs typeface="Arial"/>
                        </a:rPr>
                        <a:t>radier,</a:t>
                      </a:r>
                      <a:r>
                        <a:rPr lang="fr-FR" sz="1200" spc="30" dirty="0">
                          <a:latin typeface="Arial"/>
                          <a:cs typeface="Arial"/>
                        </a:rPr>
                        <a:t> </a:t>
                      </a:r>
                      <a:r>
                        <a:rPr lang="fr-FR" sz="1200" dirty="0">
                          <a:latin typeface="Arial"/>
                          <a:cs typeface="Arial"/>
                        </a:rPr>
                        <a:t>car</a:t>
                      </a:r>
                      <a:r>
                        <a:rPr lang="fr-FR" sz="1200" spc="25" dirty="0">
                          <a:latin typeface="Arial"/>
                          <a:cs typeface="Arial"/>
                        </a:rPr>
                        <a:t> </a:t>
                      </a:r>
                      <a:r>
                        <a:rPr lang="fr-FR" sz="1200" spc="-10" dirty="0">
                          <a:latin typeface="Arial"/>
                          <a:cs typeface="Arial"/>
                        </a:rPr>
                        <a:t>celui-</a:t>
                      </a:r>
                      <a:r>
                        <a:rPr lang="fr-FR" sz="1200" dirty="0">
                          <a:latin typeface="Arial"/>
                          <a:cs typeface="Arial"/>
                        </a:rPr>
                        <a:t>ci</a:t>
                      </a:r>
                      <a:r>
                        <a:rPr lang="fr-FR" sz="1200" spc="5" dirty="0">
                          <a:latin typeface="Arial"/>
                          <a:cs typeface="Arial"/>
                        </a:rPr>
                        <a:t> </a:t>
                      </a:r>
                      <a:r>
                        <a:rPr lang="fr-FR" sz="1200" dirty="0">
                          <a:latin typeface="Arial"/>
                          <a:cs typeface="Arial"/>
                        </a:rPr>
                        <a:t>est</a:t>
                      </a:r>
                      <a:r>
                        <a:rPr lang="fr-FR" sz="1200" spc="25" dirty="0">
                          <a:latin typeface="Arial"/>
                          <a:cs typeface="Arial"/>
                        </a:rPr>
                        <a:t> </a:t>
                      </a:r>
                      <a:r>
                        <a:rPr lang="fr-FR" sz="1200" dirty="0">
                          <a:latin typeface="Arial"/>
                          <a:cs typeface="Arial"/>
                        </a:rPr>
                        <a:t>construit</a:t>
                      </a:r>
                      <a:r>
                        <a:rPr lang="fr-FR" sz="1200" spc="30" dirty="0">
                          <a:latin typeface="Arial"/>
                          <a:cs typeface="Arial"/>
                        </a:rPr>
                        <a:t> </a:t>
                      </a:r>
                      <a:r>
                        <a:rPr lang="fr-FR" sz="1200" spc="-25" dirty="0">
                          <a:latin typeface="Arial"/>
                          <a:cs typeface="Arial"/>
                        </a:rPr>
                        <a:t>sur </a:t>
                      </a:r>
                      <a:r>
                        <a:rPr lang="fr-FR" sz="1200" dirty="0">
                          <a:latin typeface="Arial"/>
                          <a:cs typeface="Arial"/>
                        </a:rPr>
                        <a:t>une</a:t>
                      </a:r>
                      <a:r>
                        <a:rPr lang="fr-FR" sz="1200" spc="-30" dirty="0">
                          <a:latin typeface="Arial"/>
                          <a:cs typeface="Arial"/>
                        </a:rPr>
                        <a:t> </a:t>
                      </a:r>
                      <a:r>
                        <a:rPr lang="fr-FR" sz="1200" dirty="0">
                          <a:latin typeface="Arial"/>
                          <a:cs typeface="Arial"/>
                        </a:rPr>
                        <a:t>dalle</a:t>
                      </a:r>
                      <a:r>
                        <a:rPr lang="fr-FR" sz="1200" spc="-25" dirty="0">
                          <a:latin typeface="Arial"/>
                          <a:cs typeface="Arial"/>
                        </a:rPr>
                        <a:t> </a:t>
                      </a:r>
                      <a:r>
                        <a:rPr lang="fr-FR" sz="1200" dirty="0">
                          <a:latin typeface="Arial"/>
                          <a:cs typeface="Arial"/>
                        </a:rPr>
                        <a:t>rocheuse</a:t>
                      </a:r>
                      <a:r>
                        <a:rPr lang="fr-FR" sz="1200" spc="-40" dirty="0">
                          <a:latin typeface="Arial"/>
                          <a:cs typeface="Arial"/>
                        </a:rPr>
                        <a:t> </a:t>
                      </a:r>
                      <a:r>
                        <a:rPr lang="fr-FR" sz="1200" spc="-10" dirty="0">
                          <a:latin typeface="Arial"/>
                          <a:cs typeface="Arial"/>
                        </a:rPr>
                        <a:t>affleurante.</a:t>
                      </a:r>
                      <a:endParaRPr lang="fr-FR" sz="1200" dirty="0">
                        <a:latin typeface="Arial"/>
                        <a:cs typeface="Arial"/>
                      </a:endParaRPr>
                    </a:p>
                    <a:p>
                      <a:pPr marL="525780">
                        <a:lnSpc>
                          <a:spcPct val="100000"/>
                        </a:lnSpc>
                        <a:spcBef>
                          <a:spcPts val="20"/>
                        </a:spcBef>
                      </a:pPr>
                      <a:r>
                        <a:rPr lang="fr-FR" sz="1200" dirty="0">
                          <a:latin typeface="Arial"/>
                          <a:cs typeface="Arial"/>
                        </a:rPr>
                        <a:t>Un</a:t>
                      </a:r>
                      <a:r>
                        <a:rPr lang="fr-FR" sz="1200" spc="-15" dirty="0">
                          <a:latin typeface="Arial"/>
                          <a:cs typeface="Arial"/>
                        </a:rPr>
                        <a:t> </a:t>
                      </a:r>
                      <a:r>
                        <a:rPr lang="fr-FR" sz="1200" dirty="0">
                          <a:latin typeface="Arial"/>
                          <a:cs typeface="Arial"/>
                        </a:rPr>
                        <a:t>seul</a:t>
                      </a:r>
                      <a:r>
                        <a:rPr lang="fr-FR" sz="1200" spc="-15" dirty="0">
                          <a:latin typeface="Arial"/>
                          <a:cs typeface="Arial"/>
                        </a:rPr>
                        <a:t> </a:t>
                      </a:r>
                      <a:r>
                        <a:rPr lang="fr-FR" sz="1200" dirty="0">
                          <a:latin typeface="Arial"/>
                          <a:cs typeface="Arial"/>
                        </a:rPr>
                        <a:t>muret</a:t>
                      </a:r>
                      <a:r>
                        <a:rPr lang="fr-FR" sz="1200" spc="-20" dirty="0">
                          <a:latin typeface="Arial"/>
                          <a:cs typeface="Arial"/>
                        </a:rPr>
                        <a:t> </a:t>
                      </a:r>
                      <a:r>
                        <a:rPr lang="fr-FR" sz="1200" dirty="0">
                          <a:latin typeface="Arial"/>
                          <a:cs typeface="Arial"/>
                        </a:rPr>
                        <a:t>latéral:</a:t>
                      </a:r>
                      <a:r>
                        <a:rPr lang="fr-FR" sz="1200" spc="5" dirty="0">
                          <a:latin typeface="Arial"/>
                          <a:cs typeface="Arial"/>
                        </a:rPr>
                        <a:t> </a:t>
                      </a:r>
                      <a:r>
                        <a:rPr lang="fr-FR" sz="1200" dirty="0">
                          <a:latin typeface="Arial"/>
                          <a:cs typeface="Arial"/>
                        </a:rPr>
                        <a:t>Lm</a:t>
                      </a:r>
                      <a:r>
                        <a:rPr lang="fr-FR" sz="1200" spc="-20" dirty="0">
                          <a:latin typeface="Arial"/>
                          <a:cs typeface="Arial"/>
                        </a:rPr>
                        <a:t> </a:t>
                      </a:r>
                      <a:r>
                        <a:rPr lang="fr-FR" sz="1200" dirty="0">
                          <a:latin typeface="Arial"/>
                          <a:cs typeface="Arial"/>
                        </a:rPr>
                        <a:t>=</a:t>
                      </a:r>
                      <a:r>
                        <a:rPr lang="fr-FR" sz="1200" spc="-10" dirty="0">
                          <a:latin typeface="Arial"/>
                          <a:cs typeface="Arial"/>
                        </a:rPr>
                        <a:t> </a:t>
                      </a:r>
                      <a:r>
                        <a:rPr lang="fr-FR" sz="1200" dirty="0">
                          <a:latin typeface="Arial"/>
                          <a:cs typeface="Arial"/>
                        </a:rPr>
                        <a:t>3,95m</a:t>
                      </a:r>
                      <a:r>
                        <a:rPr lang="fr-FR" sz="1200" spc="270" dirty="0">
                          <a:latin typeface="Arial"/>
                          <a:cs typeface="Arial"/>
                        </a:rPr>
                        <a:t> </a:t>
                      </a:r>
                      <a:r>
                        <a:rPr lang="fr-FR" sz="1200" dirty="0" err="1">
                          <a:latin typeface="Arial"/>
                          <a:cs typeface="Arial"/>
                        </a:rPr>
                        <a:t>Emr</a:t>
                      </a:r>
                      <a:r>
                        <a:rPr lang="fr-FR" sz="1200" spc="-15" dirty="0">
                          <a:latin typeface="Arial"/>
                          <a:cs typeface="Arial"/>
                        </a:rPr>
                        <a:t> </a:t>
                      </a:r>
                      <a:r>
                        <a:rPr lang="fr-FR" sz="1200" dirty="0">
                          <a:latin typeface="Arial"/>
                          <a:cs typeface="Arial"/>
                        </a:rPr>
                        <a:t>=</a:t>
                      </a:r>
                      <a:r>
                        <a:rPr lang="fr-FR" sz="1200" spc="-20" dirty="0">
                          <a:latin typeface="Arial"/>
                          <a:cs typeface="Arial"/>
                        </a:rPr>
                        <a:t> 0,60m</a:t>
                      </a:r>
                      <a:endParaRPr lang="fr-FR" sz="1200" dirty="0">
                        <a:latin typeface="Arial"/>
                        <a:cs typeface="Arial"/>
                      </a:endParaRPr>
                    </a:p>
                    <a:p>
                      <a:pPr marL="154305" indent="-85725">
                        <a:lnSpc>
                          <a:spcPts val="1290"/>
                        </a:lnSpc>
                        <a:spcBef>
                          <a:spcPts val="855"/>
                        </a:spcBef>
                        <a:buChar char="-"/>
                        <a:tabLst>
                          <a:tab pos="154305" algn="l"/>
                        </a:tabLst>
                      </a:pPr>
                      <a:r>
                        <a:rPr lang="fr-FR" sz="1200" b="1" spc="-10" dirty="0">
                          <a:latin typeface="Arial"/>
                          <a:cs typeface="Arial"/>
                        </a:rPr>
                        <a:t>Ferraillage</a:t>
                      </a:r>
                      <a:endParaRPr lang="fr-FR" sz="1200" dirty="0">
                        <a:latin typeface="Arial"/>
                        <a:cs typeface="Arial"/>
                      </a:endParaRPr>
                    </a:p>
                    <a:p>
                      <a:pPr marL="68580">
                        <a:lnSpc>
                          <a:spcPts val="1270"/>
                        </a:lnSpc>
                      </a:pPr>
                      <a:r>
                        <a:rPr lang="fr-FR" sz="1200" u="sng" dirty="0">
                          <a:uFill>
                            <a:solidFill>
                              <a:srgbClr val="000000"/>
                            </a:solidFill>
                          </a:uFill>
                          <a:latin typeface="Arial"/>
                          <a:cs typeface="Arial"/>
                        </a:rPr>
                        <a:t>Pour</a:t>
                      </a:r>
                      <a:r>
                        <a:rPr lang="fr-FR" sz="1200" u="sng" spc="-20" dirty="0">
                          <a:uFill>
                            <a:solidFill>
                              <a:srgbClr val="000000"/>
                            </a:solidFill>
                          </a:uFill>
                          <a:latin typeface="Arial"/>
                          <a:cs typeface="Arial"/>
                        </a:rPr>
                        <a:t> </a:t>
                      </a:r>
                      <a:r>
                        <a:rPr lang="fr-FR" sz="1200" u="sng" dirty="0">
                          <a:uFill>
                            <a:solidFill>
                              <a:srgbClr val="000000"/>
                            </a:solidFill>
                          </a:uFill>
                          <a:latin typeface="Arial"/>
                          <a:cs typeface="Arial"/>
                        </a:rPr>
                        <a:t>le</a:t>
                      </a:r>
                      <a:r>
                        <a:rPr lang="fr-FR" sz="1200" u="sng" spc="-20" dirty="0">
                          <a:uFill>
                            <a:solidFill>
                              <a:srgbClr val="000000"/>
                            </a:solidFill>
                          </a:uFill>
                          <a:latin typeface="Arial"/>
                          <a:cs typeface="Arial"/>
                        </a:rPr>
                        <a:t> </a:t>
                      </a:r>
                      <a:r>
                        <a:rPr lang="fr-FR" sz="1200" b="1" u="sng" dirty="0">
                          <a:uFill>
                            <a:solidFill>
                              <a:srgbClr val="000000"/>
                            </a:solidFill>
                          </a:uFill>
                          <a:latin typeface="Arial"/>
                          <a:cs typeface="Arial"/>
                        </a:rPr>
                        <a:t>seuil</a:t>
                      </a:r>
                      <a:r>
                        <a:rPr lang="fr-FR" sz="1200" spc="-30" dirty="0">
                          <a:latin typeface="Arial"/>
                          <a:cs typeface="Arial"/>
                        </a:rPr>
                        <a:t> </a:t>
                      </a:r>
                      <a:r>
                        <a:rPr lang="fr-FR" sz="1200" spc="-50" dirty="0">
                          <a:latin typeface="Arial"/>
                          <a:cs typeface="Arial"/>
                        </a:rPr>
                        <a:t>: </a:t>
                      </a:r>
                      <a:r>
                        <a:rPr lang="fr-FR" sz="1200" dirty="0">
                          <a:latin typeface="Arial"/>
                          <a:cs typeface="Arial"/>
                        </a:rPr>
                        <a:t>4</a:t>
                      </a:r>
                      <a:r>
                        <a:rPr lang="fr-FR" sz="1200" spc="35" dirty="0">
                          <a:latin typeface="Arial"/>
                          <a:cs typeface="Arial"/>
                        </a:rPr>
                        <a:t> </a:t>
                      </a:r>
                      <a:r>
                        <a:rPr lang="fr-FR" sz="1200" dirty="0">
                          <a:latin typeface="Arial"/>
                          <a:cs typeface="Arial"/>
                        </a:rPr>
                        <a:t>poteaux</a:t>
                      </a:r>
                      <a:r>
                        <a:rPr lang="fr-FR" sz="1200" spc="20" dirty="0">
                          <a:latin typeface="Arial"/>
                          <a:cs typeface="Arial"/>
                        </a:rPr>
                        <a:t> </a:t>
                      </a:r>
                      <a:r>
                        <a:rPr lang="fr-FR" sz="1200" dirty="0">
                          <a:latin typeface="Arial"/>
                          <a:cs typeface="Arial"/>
                        </a:rPr>
                        <a:t>verticaux</a:t>
                      </a:r>
                      <a:r>
                        <a:rPr lang="fr-FR" sz="1200" spc="40" dirty="0">
                          <a:latin typeface="Arial"/>
                          <a:cs typeface="Arial"/>
                        </a:rPr>
                        <a:t> </a:t>
                      </a:r>
                      <a:r>
                        <a:rPr lang="fr-FR" sz="1200" dirty="0">
                          <a:latin typeface="Arial"/>
                          <a:cs typeface="Arial"/>
                        </a:rPr>
                        <a:t>armés</a:t>
                      </a:r>
                      <a:r>
                        <a:rPr lang="fr-FR" sz="1200" spc="35" dirty="0">
                          <a:latin typeface="Arial"/>
                          <a:cs typeface="Arial"/>
                        </a:rPr>
                        <a:t> </a:t>
                      </a:r>
                      <a:r>
                        <a:rPr lang="fr-FR" sz="1200" dirty="0">
                          <a:latin typeface="Arial"/>
                          <a:cs typeface="Arial"/>
                        </a:rPr>
                        <a:t>de</a:t>
                      </a:r>
                      <a:r>
                        <a:rPr lang="fr-FR" sz="1200" spc="30" dirty="0">
                          <a:latin typeface="Arial"/>
                          <a:cs typeface="Arial"/>
                        </a:rPr>
                        <a:t> </a:t>
                      </a:r>
                      <a:r>
                        <a:rPr lang="fr-FR" sz="1200" dirty="0">
                          <a:latin typeface="Arial"/>
                          <a:cs typeface="Arial"/>
                        </a:rPr>
                        <a:t>12</a:t>
                      </a:r>
                      <a:r>
                        <a:rPr lang="fr-FR" sz="1200" spc="25" dirty="0">
                          <a:latin typeface="Arial"/>
                          <a:cs typeface="Arial"/>
                        </a:rPr>
                        <a:t> </a:t>
                      </a:r>
                      <a:r>
                        <a:rPr lang="fr-FR" sz="1200" dirty="0">
                          <a:latin typeface="Arial"/>
                          <a:cs typeface="Arial"/>
                        </a:rPr>
                        <a:t>fers</a:t>
                      </a:r>
                      <a:r>
                        <a:rPr lang="fr-FR" sz="1200" spc="35" dirty="0">
                          <a:latin typeface="Arial"/>
                          <a:cs typeface="Arial"/>
                        </a:rPr>
                        <a:t> </a:t>
                      </a:r>
                      <a:r>
                        <a:rPr lang="fr-FR" sz="1200" dirty="0">
                          <a:latin typeface="Arial"/>
                          <a:cs typeface="Arial"/>
                        </a:rPr>
                        <a:t>3/8</a:t>
                      </a:r>
                      <a:r>
                        <a:rPr lang="fr-FR" sz="1200" spc="35" dirty="0">
                          <a:latin typeface="Arial"/>
                          <a:cs typeface="Arial"/>
                        </a:rPr>
                        <a:t> </a:t>
                      </a:r>
                      <a:r>
                        <a:rPr lang="fr-FR" sz="1200" dirty="0">
                          <a:latin typeface="Arial"/>
                          <a:cs typeface="Arial"/>
                        </a:rPr>
                        <a:t>et</a:t>
                      </a:r>
                      <a:r>
                        <a:rPr lang="fr-FR" sz="1200" spc="45" dirty="0">
                          <a:latin typeface="Arial"/>
                          <a:cs typeface="Arial"/>
                        </a:rPr>
                        <a:t> </a:t>
                      </a:r>
                      <a:r>
                        <a:rPr lang="fr-FR" sz="1200" dirty="0">
                          <a:latin typeface="Arial"/>
                          <a:cs typeface="Arial"/>
                        </a:rPr>
                        <a:t>de</a:t>
                      </a:r>
                      <a:r>
                        <a:rPr lang="fr-FR" sz="1200" spc="35" dirty="0">
                          <a:latin typeface="Arial"/>
                          <a:cs typeface="Arial"/>
                        </a:rPr>
                        <a:t> </a:t>
                      </a:r>
                      <a:r>
                        <a:rPr lang="fr-FR" sz="1200" dirty="0">
                          <a:latin typeface="Arial"/>
                          <a:cs typeface="Arial"/>
                        </a:rPr>
                        <a:t>cadres</a:t>
                      </a:r>
                      <a:r>
                        <a:rPr lang="fr-FR" sz="1200" spc="3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¼</a:t>
                      </a:r>
                      <a:r>
                        <a:rPr lang="fr-FR" sz="1200" spc="25" dirty="0">
                          <a:latin typeface="Arial"/>
                          <a:cs typeface="Arial"/>
                        </a:rPr>
                        <a:t> </a:t>
                      </a:r>
                      <a:r>
                        <a:rPr lang="fr-FR" sz="1200" dirty="0">
                          <a:latin typeface="Arial"/>
                          <a:cs typeface="Arial"/>
                        </a:rPr>
                        <a:t>espacés</a:t>
                      </a:r>
                      <a:r>
                        <a:rPr lang="fr-FR" sz="1200" spc="30" dirty="0">
                          <a:latin typeface="Arial"/>
                          <a:cs typeface="Arial"/>
                        </a:rPr>
                        <a:t> </a:t>
                      </a:r>
                      <a:r>
                        <a:rPr lang="fr-FR" sz="1200" spc="-25" dirty="0">
                          <a:latin typeface="Arial"/>
                          <a:cs typeface="Arial"/>
                        </a:rPr>
                        <a:t>de </a:t>
                      </a:r>
                      <a:r>
                        <a:rPr lang="fr-FR" sz="1200" dirty="0">
                          <a:latin typeface="Arial"/>
                          <a:cs typeface="Arial"/>
                        </a:rPr>
                        <a:t>20</a:t>
                      </a:r>
                      <a:r>
                        <a:rPr lang="fr-FR" sz="1200" spc="-5" dirty="0">
                          <a:latin typeface="Arial"/>
                          <a:cs typeface="Arial"/>
                        </a:rPr>
                        <a:t> </a:t>
                      </a:r>
                      <a:r>
                        <a:rPr lang="fr-FR" sz="1200" spc="-25" dirty="0">
                          <a:latin typeface="Arial"/>
                          <a:cs typeface="Arial"/>
                        </a:rPr>
                        <a:t>cm. </a:t>
                      </a:r>
                      <a:r>
                        <a:rPr lang="fr-FR" sz="1200" dirty="0">
                          <a:latin typeface="Arial"/>
                          <a:cs typeface="Arial"/>
                        </a:rPr>
                        <a:t>Poutre</a:t>
                      </a:r>
                      <a:r>
                        <a:rPr lang="fr-FR" sz="1200" spc="-15"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libage</a:t>
                      </a:r>
                      <a:r>
                        <a:rPr lang="fr-FR" sz="1200" spc="-15" dirty="0">
                          <a:latin typeface="Arial"/>
                          <a:cs typeface="Arial"/>
                        </a:rPr>
                        <a:t> </a:t>
                      </a:r>
                      <a:r>
                        <a:rPr lang="fr-FR" sz="1200" dirty="0">
                          <a:latin typeface="Arial"/>
                          <a:cs typeface="Arial"/>
                        </a:rPr>
                        <a:t>armée</a:t>
                      </a:r>
                      <a:r>
                        <a:rPr lang="fr-FR" sz="1200" spc="-35"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12</a:t>
                      </a:r>
                      <a:r>
                        <a:rPr lang="fr-FR" sz="1200" spc="-20" dirty="0">
                          <a:latin typeface="Arial"/>
                          <a:cs typeface="Arial"/>
                        </a:rPr>
                        <a:t> </a:t>
                      </a:r>
                      <a:r>
                        <a:rPr lang="fr-FR" sz="1200" dirty="0">
                          <a:latin typeface="Arial"/>
                          <a:cs typeface="Arial"/>
                        </a:rPr>
                        <a:t>fers</a:t>
                      </a:r>
                      <a:r>
                        <a:rPr lang="fr-FR" sz="1200" spc="-20" dirty="0">
                          <a:latin typeface="Arial"/>
                          <a:cs typeface="Arial"/>
                        </a:rPr>
                        <a:t> 3/8. </a:t>
                      </a:r>
                      <a:r>
                        <a:rPr lang="fr-FR" sz="1200" dirty="0">
                          <a:latin typeface="Arial"/>
                          <a:cs typeface="Arial"/>
                        </a:rPr>
                        <a:t>Poutre</a:t>
                      </a:r>
                      <a:r>
                        <a:rPr lang="fr-FR" sz="1200" spc="65" dirty="0">
                          <a:latin typeface="Arial"/>
                          <a:cs typeface="Arial"/>
                        </a:rPr>
                        <a:t> </a:t>
                      </a:r>
                      <a:r>
                        <a:rPr lang="fr-FR" sz="1200" dirty="0">
                          <a:latin typeface="Arial"/>
                          <a:cs typeface="Arial"/>
                        </a:rPr>
                        <a:t>de</a:t>
                      </a:r>
                      <a:r>
                        <a:rPr lang="fr-FR" sz="1200" spc="80" dirty="0">
                          <a:latin typeface="Arial"/>
                          <a:cs typeface="Arial"/>
                        </a:rPr>
                        <a:t> </a:t>
                      </a:r>
                      <a:r>
                        <a:rPr lang="fr-FR" sz="1200" dirty="0">
                          <a:latin typeface="Arial"/>
                          <a:cs typeface="Arial"/>
                        </a:rPr>
                        <a:t>chaînage</a:t>
                      </a:r>
                      <a:r>
                        <a:rPr lang="fr-FR" sz="1200" spc="70" dirty="0">
                          <a:latin typeface="Arial"/>
                          <a:cs typeface="Arial"/>
                        </a:rPr>
                        <a:t> </a:t>
                      </a:r>
                      <a:r>
                        <a:rPr lang="fr-FR" sz="1200" dirty="0">
                          <a:latin typeface="Arial"/>
                          <a:cs typeface="Arial"/>
                        </a:rPr>
                        <a:t>sous</a:t>
                      </a:r>
                      <a:r>
                        <a:rPr lang="fr-FR" sz="1200" spc="85" dirty="0">
                          <a:latin typeface="Arial"/>
                          <a:cs typeface="Arial"/>
                        </a:rPr>
                        <a:t> </a:t>
                      </a:r>
                      <a:r>
                        <a:rPr lang="fr-FR" sz="1200" dirty="0">
                          <a:latin typeface="Arial"/>
                          <a:cs typeface="Arial"/>
                        </a:rPr>
                        <a:t>le</a:t>
                      </a:r>
                      <a:r>
                        <a:rPr lang="fr-FR" sz="1200" spc="80" dirty="0">
                          <a:latin typeface="Arial"/>
                          <a:cs typeface="Arial"/>
                        </a:rPr>
                        <a:t> </a:t>
                      </a:r>
                      <a:r>
                        <a:rPr lang="fr-FR" sz="1200" dirty="0">
                          <a:latin typeface="Arial"/>
                          <a:cs typeface="Arial"/>
                        </a:rPr>
                        <a:t>déversoir,</a:t>
                      </a:r>
                      <a:r>
                        <a:rPr lang="fr-FR" sz="1200" spc="75" dirty="0">
                          <a:latin typeface="Arial"/>
                          <a:cs typeface="Arial"/>
                        </a:rPr>
                        <a:t> </a:t>
                      </a:r>
                      <a:r>
                        <a:rPr lang="fr-FR" sz="1200" dirty="0">
                          <a:latin typeface="Arial"/>
                          <a:cs typeface="Arial"/>
                        </a:rPr>
                        <a:t>armée</a:t>
                      </a:r>
                      <a:r>
                        <a:rPr lang="fr-FR" sz="1200" spc="70" dirty="0">
                          <a:latin typeface="Arial"/>
                          <a:cs typeface="Arial"/>
                        </a:rPr>
                        <a:t> </a:t>
                      </a:r>
                      <a:r>
                        <a:rPr lang="fr-FR" sz="1200" dirty="0">
                          <a:latin typeface="Arial"/>
                          <a:cs typeface="Arial"/>
                        </a:rPr>
                        <a:t>de</a:t>
                      </a:r>
                      <a:r>
                        <a:rPr lang="fr-FR" sz="1200" spc="70" dirty="0">
                          <a:latin typeface="Arial"/>
                          <a:cs typeface="Arial"/>
                        </a:rPr>
                        <a:t> </a:t>
                      </a:r>
                      <a:r>
                        <a:rPr lang="fr-FR" sz="1200" dirty="0">
                          <a:latin typeface="Arial"/>
                          <a:cs typeface="Arial"/>
                        </a:rPr>
                        <a:t>4</a:t>
                      </a:r>
                      <a:r>
                        <a:rPr lang="fr-FR" sz="1200" spc="80" dirty="0">
                          <a:latin typeface="Arial"/>
                          <a:cs typeface="Arial"/>
                        </a:rPr>
                        <a:t> </a:t>
                      </a:r>
                      <a:r>
                        <a:rPr lang="fr-FR" sz="1200" dirty="0">
                          <a:latin typeface="Arial"/>
                          <a:cs typeface="Arial"/>
                        </a:rPr>
                        <a:t>fers</a:t>
                      </a:r>
                      <a:r>
                        <a:rPr lang="fr-FR" sz="1200" spc="70" dirty="0">
                          <a:latin typeface="Arial"/>
                          <a:cs typeface="Arial"/>
                        </a:rPr>
                        <a:t> </a:t>
                      </a:r>
                      <a:r>
                        <a:rPr lang="fr-FR" sz="1200" dirty="0">
                          <a:latin typeface="Arial"/>
                          <a:cs typeface="Arial"/>
                        </a:rPr>
                        <a:t>3/8</a:t>
                      </a:r>
                      <a:r>
                        <a:rPr lang="fr-FR" sz="1200" spc="75" dirty="0">
                          <a:latin typeface="Arial"/>
                          <a:cs typeface="Arial"/>
                        </a:rPr>
                        <a:t> </a:t>
                      </a:r>
                      <a:r>
                        <a:rPr lang="fr-FR" sz="1200" dirty="0">
                          <a:latin typeface="Arial"/>
                          <a:cs typeface="Arial"/>
                        </a:rPr>
                        <a:t>et</a:t>
                      </a:r>
                      <a:r>
                        <a:rPr lang="fr-FR" sz="1200" spc="75" dirty="0">
                          <a:latin typeface="Arial"/>
                          <a:cs typeface="Arial"/>
                        </a:rPr>
                        <a:t> </a:t>
                      </a:r>
                      <a:r>
                        <a:rPr lang="fr-FR" sz="1200" dirty="0">
                          <a:latin typeface="Arial"/>
                          <a:cs typeface="Arial"/>
                        </a:rPr>
                        <a:t>de</a:t>
                      </a:r>
                      <a:r>
                        <a:rPr lang="fr-FR" sz="1200" spc="70" dirty="0">
                          <a:latin typeface="Arial"/>
                          <a:cs typeface="Arial"/>
                        </a:rPr>
                        <a:t> </a:t>
                      </a:r>
                      <a:r>
                        <a:rPr lang="fr-FR" sz="1200" spc="-10" dirty="0">
                          <a:latin typeface="Arial"/>
                          <a:cs typeface="Arial"/>
                        </a:rPr>
                        <a:t>cadres </a:t>
                      </a:r>
                      <a:r>
                        <a:rPr lang="fr-FR" sz="1200" dirty="0">
                          <a:latin typeface="Arial"/>
                          <a:cs typeface="Arial"/>
                        </a:rPr>
                        <a:t>de</a:t>
                      </a:r>
                      <a:r>
                        <a:rPr lang="fr-FR" sz="1200" spc="-10" dirty="0">
                          <a:latin typeface="Arial"/>
                          <a:cs typeface="Arial"/>
                        </a:rPr>
                        <a:t> </a:t>
                      </a:r>
                      <a:r>
                        <a:rPr lang="fr-FR" sz="1200" dirty="0">
                          <a:latin typeface="Arial"/>
                          <a:cs typeface="Arial"/>
                        </a:rPr>
                        <a:t>¼</a:t>
                      </a:r>
                      <a:r>
                        <a:rPr lang="fr-FR" sz="1200" spc="-15" dirty="0">
                          <a:latin typeface="Arial"/>
                          <a:cs typeface="Arial"/>
                        </a:rPr>
                        <a:t> </a:t>
                      </a:r>
                      <a:r>
                        <a:rPr lang="fr-FR" sz="1200" dirty="0">
                          <a:latin typeface="Arial"/>
                          <a:cs typeface="Arial"/>
                        </a:rPr>
                        <a:t>espacés</a:t>
                      </a:r>
                      <a:r>
                        <a:rPr lang="fr-FR" sz="1200" spc="-2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20</a:t>
                      </a:r>
                      <a:r>
                        <a:rPr lang="fr-FR" sz="1200" spc="-1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90"/>
                        </a:lnSpc>
                        <a:spcBef>
                          <a:spcPts val="1180"/>
                        </a:spcBef>
                      </a:pPr>
                      <a:r>
                        <a:rPr lang="fr-FR" sz="1200" u="sng" dirty="0">
                          <a:uFill>
                            <a:solidFill>
                              <a:srgbClr val="000000"/>
                            </a:solidFill>
                          </a:uFill>
                          <a:latin typeface="Arial"/>
                          <a:cs typeface="Arial"/>
                        </a:rPr>
                        <a:t>Pour</a:t>
                      </a:r>
                      <a:r>
                        <a:rPr lang="fr-FR" sz="1200" u="sng" spc="-20" dirty="0">
                          <a:uFill>
                            <a:solidFill>
                              <a:srgbClr val="000000"/>
                            </a:solidFill>
                          </a:uFill>
                          <a:latin typeface="Arial"/>
                          <a:cs typeface="Arial"/>
                        </a:rPr>
                        <a:t> </a:t>
                      </a:r>
                      <a:r>
                        <a:rPr lang="fr-FR" sz="1200" u="sng" dirty="0">
                          <a:uFill>
                            <a:solidFill>
                              <a:srgbClr val="000000"/>
                            </a:solidFill>
                          </a:uFill>
                          <a:latin typeface="Arial"/>
                          <a:cs typeface="Arial"/>
                        </a:rPr>
                        <a:t>le</a:t>
                      </a:r>
                      <a:r>
                        <a:rPr lang="fr-FR" sz="1200" u="sng" spc="-20" dirty="0">
                          <a:uFill>
                            <a:solidFill>
                              <a:srgbClr val="000000"/>
                            </a:solidFill>
                          </a:uFill>
                          <a:latin typeface="Arial"/>
                          <a:cs typeface="Arial"/>
                        </a:rPr>
                        <a:t> </a:t>
                      </a:r>
                      <a:r>
                        <a:rPr lang="fr-FR" sz="1200" b="1" u="sng" dirty="0">
                          <a:uFill>
                            <a:solidFill>
                              <a:srgbClr val="000000"/>
                            </a:solidFill>
                          </a:uFill>
                          <a:latin typeface="Arial"/>
                          <a:cs typeface="Arial"/>
                        </a:rPr>
                        <a:t>bassin</a:t>
                      </a:r>
                      <a:r>
                        <a:rPr lang="fr-FR" sz="1200" spc="-30" dirty="0">
                          <a:latin typeface="Arial"/>
                          <a:cs typeface="Arial"/>
                        </a:rPr>
                        <a:t> </a:t>
                      </a:r>
                      <a:r>
                        <a:rPr lang="fr-FR" sz="1200" spc="-50" dirty="0">
                          <a:latin typeface="Arial"/>
                          <a:cs typeface="Arial"/>
                        </a:rPr>
                        <a:t>: </a:t>
                      </a:r>
                      <a:r>
                        <a:rPr lang="fr-FR" sz="1200" dirty="0">
                          <a:latin typeface="Arial"/>
                          <a:cs typeface="Arial"/>
                        </a:rPr>
                        <a:t>6</a:t>
                      </a:r>
                      <a:r>
                        <a:rPr lang="fr-FR" sz="1200" spc="60" dirty="0">
                          <a:latin typeface="Arial"/>
                          <a:cs typeface="Arial"/>
                        </a:rPr>
                        <a:t> </a:t>
                      </a:r>
                      <a:r>
                        <a:rPr lang="fr-FR" sz="1200" dirty="0">
                          <a:latin typeface="Arial"/>
                          <a:cs typeface="Arial"/>
                        </a:rPr>
                        <a:t>poteaux</a:t>
                      </a:r>
                      <a:r>
                        <a:rPr lang="fr-FR" sz="1200" spc="60" dirty="0">
                          <a:latin typeface="Arial"/>
                          <a:cs typeface="Arial"/>
                        </a:rPr>
                        <a:t> </a:t>
                      </a:r>
                      <a:r>
                        <a:rPr lang="fr-FR" sz="1200" dirty="0">
                          <a:latin typeface="Arial"/>
                          <a:cs typeface="Arial"/>
                        </a:rPr>
                        <a:t>verticaux</a:t>
                      </a:r>
                      <a:r>
                        <a:rPr lang="fr-FR" sz="1200" spc="50" dirty="0">
                          <a:latin typeface="Arial"/>
                          <a:cs typeface="Arial"/>
                        </a:rPr>
                        <a:t> </a:t>
                      </a:r>
                      <a:r>
                        <a:rPr lang="fr-FR" sz="1200" dirty="0">
                          <a:latin typeface="Arial"/>
                          <a:cs typeface="Arial"/>
                        </a:rPr>
                        <a:t>armés</a:t>
                      </a:r>
                      <a:r>
                        <a:rPr lang="fr-FR" sz="1200" spc="60" dirty="0">
                          <a:latin typeface="Arial"/>
                          <a:cs typeface="Arial"/>
                        </a:rPr>
                        <a:t> </a:t>
                      </a:r>
                      <a:r>
                        <a:rPr lang="fr-FR" sz="1200" dirty="0">
                          <a:latin typeface="Arial"/>
                          <a:cs typeface="Arial"/>
                        </a:rPr>
                        <a:t>de</a:t>
                      </a:r>
                      <a:r>
                        <a:rPr lang="fr-FR" sz="1200" spc="60" dirty="0">
                          <a:latin typeface="Arial"/>
                          <a:cs typeface="Arial"/>
                        </a:rPr>
                        <a:t> </a:t>
                      </a:r>
                      <a:r>
                        <a:rPr lang="fr-FR" sz="1200" dirty="0">
                          <a:latin typeface="Arial"/>
                          <a:cs typeface="Arial"/>
                        </a:rPr>
                        <a:t>8</a:t>
                      </a:r>
                      <a:r>
                        <a:rPr lang="fr-FR" sz="1200" spc="60" dirty="0">
                          <a:latin typeface="Arial"/>
                          <a:cs typeface="Arial"/>
                        </a:rPr>
                        <a:t> </a:t>
                      </a:r>
                      <a:r>
                        <a:rPr lang="fr-FR" sz="1200" dirty="0">
                          <a:latin typeface="Arial"/>
                          <a:cs typeface="Arial"/>
                        </a:rPr>
                        <a:t>fers</a:t>
                      </a:r>
                      <a:r>
                        <a:rPr lang="fr-FR" sz="1200" spc="60" dirty="0">
                          <a:latin typeface="Arial"/>
                          <a:cs typeface="Arial"/>
                        </a:rPr>
                        <a:t> </a:t>
                      </a:r>
                      <a:r>
                        <a:rPr lang="fr-FR" sz="1200" dirty="0">
                          <a:latin typeface="Arial"/>
                          <a:cs typeface="Arial"/>
                        </a:rPr>
                        <a:t>3/8</a:t>
                      </a:r>
                      <a:r>
                        <a:rPr lang="fr-FR" sz="1200" spc="60" dirty="0">
                          <a:latin typeface="Arial"/>
                          <a:cs typeface="Arial"/>
                        </a:rPr>
                        <a:t> </a:t>
                      </a:r>
                      <a:r>
                        <a:rPr lang="fr-FR" sz="1200" dirty="0">
                          <a:latin typeface="Arial"/>
                          <a:cs typeface="Arial"/>
                        </a:rPr>
                        <a:t>et</a:t>
                      </a:r>
                      <a:r>
                        <a:rPr lang="fr-FR" sz="1200" spc="70" dirty="0">
                          <a:latin typeface="Arial"/>
                          <a:cs typeface="Arial"/>
                        </a:rPr>
                        <a:t> </a:t>
                      </a:r>
                      <a:r>
                        <a:rPr lang="fr-FR" sz="1200" dirty="0">
                          <a:latin typeface="Arial"/>
                          <a:cs typeface="Arial"/>
                        </a:rPr>
                        <a:t>de</a:t>
                      </a:r>
                      <a:r>
                        <a:rPr lang="fr-FR" sz="1200" spc="55" dirty="0">
                          <a:latin typeface="Arial"/>
                          <a:cs typeface="Arial"/>
                        </a:rPr>
                        <a:t> </a:t>
                      </a:r>
                      <a:r>
                        <a:rPr lang="fr-FR" sz="1200" dirty="0">
                          <a:latin typeface="Arial"/>
                          <a:cs typeface="Arial"/>
                        </a:rPr>
                        <a:t>cadres</a:t>
                      </a:r>
                      <a:r>
                        <a:rPr lang="fr-FR" sz="1200" spc="60" dirty="0">
                          <a:latin typeface="Arial"/>
                          <a:cs typeface="Arial"/>
                        </a:rPr>
                        <a:t> </a:t>
                      </a:r>
                      <a:r>
                        <a:rPr lang="fr-FR" sz="1200" dirty="0">
                          <a:latin typeface="Arial"/>
                          <a:cs typeface="Arial"/>
                        </a:rPr>
                        <a:t>de1/4</a:t>
                      </a:r>
                      <a:r>
                        <a:rPr lang="fr-FR" sz="1200" spc="50" dirty="0">
                          <a:latin typeface="Arial"/>
                          <a:cs typeface="Arial"/>
                        </a:rPr>
                        <a:t> </a:t>
                      </a:r>
                      <a:r>
                        <a:rPr lang="fr-FR" sz="1200" dirty="0">
                          <a:latin typeface="Arial"/>
                          <a:cs typeface="Arial"/>
                        </a:rPr>
                        <a:t>espacés</a:t>
                      </a:r>
                      <a:r>
                        <a:rPr lang="fr-FR" sz="1200" spc="55" dirty="0">
                          <a:latin typeface="Arial"/>
                          <a:cs typeface="Arial"/>
                        </a:rPr>
                        <a:t> </a:t>
                      </a:r>
                      <a:r>
                        <a:rPr lang="fr-FR" sz="1200" spc="-25" dirty="0">
                          <a:latin typeface="Arial"/>
                          <a:cs typeface="Arial"/>
                        </a:rPr>
                        <a:t>de </a:t>
                      </a:r>
                      <a:r>
                        <a:rPr lang="fr-FR" sz="1200" dirty="0">
                          <a:latin typeface="Arial"/>
                          <a:cs typeface="Arial"/>
                        </a:rPr>
                        <a:t>20</a:t>
                      </a:r>
                      <a:r>
                        <a:rPr lang="fr-FR" sz="1200" spc="-5" dirty="0">
                          <a:latin typeface="Arial"/>
                          <a:cs typeface="Arial"/>
                        </a:rPr>
                        <a:t> </a:t>
                      </a:r>
                      <a:r>
                        <a:rPr lang="fr-FR" sz="1200" spc="-25" dirty="0">
                          <a:latin typeface="Arial"/>
                          <a:cs typeface="Arial"/>
                        </a:rPr>
                        <a:t>cm. </a:t>
                      </a:r>
                      <a:r>
                        <a:rPr lang="fr-FR" sz="1200" dirty="0">
                          <a:latin typeface="Arial"/>
                          <a:cs typeface="Arial"/>
                        </a:rPr>
                        <a:t>Le</a:t>
                      </a:r>
                      <a:r>
                        <a:rPr lang="fr-FR" sz="1200" spc="-20" dirty="0">
                          <a:latin typeface="Arial"/>
                          <a:cs typeface="Arial"/>
                        </a:rPr>
                        <a:t> </a:t>
                      </a:r>
                      <a:r>
                        <a:rPr lang="fr-FR" sz="1200" dirty="0">
                          <a:latin typeface="Arial"/>
                          <a:cs typeface="Arial"/>
                        </a:rPr>
                        <a:t>quadrillage</a:t>
                      </a:r>
                      <a:r>
                        <a:rPr lang="fr-FR" sz="1200" spc="-15" dirty="0">
                          <a:latin typeface="Arial"/>
                          <a:cs typeface="Arial"/>
                        </a:rPr>
                        <a:t> </a:t>
                      </a:r>
                      <a:r>
                        <a:rPr lang="fr-FR" sz="1200" dirty="0">
                          <a:latin typeface="Arial"/>
                          <a:cs typeface="Arial"/>
                        </a:rPr>
                        <a:t>du</a:t>
                      </a:r>
                      <a:r>
                        <a:rPr lang="fr-FR" sz="1200" spc="-25" dirty="0">
                          <a:latin typeface="Arial"/>
                          <a:cs typeface="Arial"/>
                        </a:rPr>
                        <a:t> </a:t>
                      </a:r>
                      <a:r>
                        <a:rPr lang="fr-FR" sz="1200" dirty="0">
                          <a:latin typeface="Arial"/>
                          <a:cs typeface="Arial"/>
                        </a:rPr>
                        <a:t>fond</a:t>
                      </a:r>
                      <a:r>
                        <a:rPr lang="fr-FR" sz="1200" spc="-20" dirty="0">
                          <a:latin typeface="Arial"/>
                          <a:cs typeface="Arial"/>
                        </a:rPr>
                        <a:t> </a:t>
                      </a:r>
                      <a:r>
                        <a:rPr lang="fr-FR" sz="1200" dirty="0">
                          <a:latin typeface="Arial"/>
                          <a:cs typeface="Arial"/>
                        </a:rPr>
                        <a:t>du</a:t>
                      </a:r>
                      <a:r>
                        <a:rPr lang="fr-FR" sz="1200" spc="-15" dirty="0">
                          <a:latin typeface="Arial"/>
                          <a:cs typeface="Arial"/>
                        </a:rPr>
                        <a:t> </a:t>
                      </a:r>
                      <a:r>
                        <a:rPr lang="fr-FR" sz="1200" dirty="0">
                          <a:latin typeface="Arial"/>
                          <a:cs typeface="Arial"/>
                        </a:rPr>
                        <a:t>bassin</a:t>
                      </a:r>
                      <a:r>
                        <a:rPr lang="fr-FR" sz="1200" spc="-20" dirty="0">
                          <a:latin typeface="Arial"/>
                          <a:cs typeface="Arial"/>
                        </a:rPr>
                        <a:t> </a:t>
                      </a:r>
                      <a:r>
                        <a:rPr lang="fr-FR" sz="1200" dirty="0">
                          <a:latin typeface="Arial"/>
                          <a:cs typeface="Arial"/>
                        </a:rPr>
                        <a:t>est</a:t>
                      </a:r>
                      <a:r>
                        <a:rPr lang="fr-FR" sz="1200" spc="-5" dirty="0">
                          <a:latin typeface="Arial"/>
                          <a:cs typeface="Arial"/>
                        </a:rPr>
                        <a:t> </a:t>
                      </a:r>
                      <a:r>
                        <a:rPr lang="fr-FR" sz="1200" dirty="0">
                          <a:latin typeface="Arial"/>
                          <a:cs typeface="Arial"/>
                        </a:rPr>
                        <a:t>armé</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fers</a:t>
                      </a:r>
                      <a:r>
                        <a:rPr lang="fr-FR" sz="1200" spc="-15" dirty="0">
                          <a:latin typeface="Arial"/>
                          <a:cs typeface="Arial"/>
                        </a:rPr>
                        <a:t> </a:t>
                      </a:r>
                      <a:r>
                        <a:rPr lang="fr-FR" sz="1200" dirty="0">
                          <a:latin typeface="Arial"/>
                          <a:cs typeface="Arial"/>
                        </a:rPr>
                        <a:t>3/8</a:t>
                      </a:r>
                      <a:r>
                        <a:rPr lang="fr-FR" sz="1200" spc="-25" dirty="0">
                          <a:latin typeface="Arial"/>
                          <a:cs typeface="Arial"/>
                        </a:rPr>
                        <a:t> </a:t>
                      </a:r>
                      <a:r>
                        <a:rPr lang="fr-FR" sz="1200" dirty="0">
                          <a:latin typeface="Arial"/>
                          <a:cs typeface="Arial"/>
                        </a:rPr>
                        <a:t>espacés</a:t>
                      </a:r>
                      <a:r>
                        <a:rPr lang="fr-FR" sz="1200" spc="-25" dirty="0">
                          <a:latin typeface="Arial"/>
                          <a:cs typeface="Arial"/>
                        </a:rPr>
                        <a:t> </a:t>
                      </a:r>
                      <a:r>
                        <a:rPr lang="fr-FR" sz="1200" dirty="0">
                          <a:latin typeface="Arial"/>
                          <a:cs typeface="Arial"/>
                        </a:rPr>
                        <a:t>de</a:t>
                      </a:r>
                      <a:r>
                        <a:rPr lang="fr-FR" sz="1200" spc="-20" dirty="0">
                          <a:latin typeface="Arial"/>
                          <a:cs typeface="Arial"/>
                        </a:rPr>
                        <a:t> </a:t>
                      </a:r>
                      <a:r>
                        <a:rPr lang="fr-FR" sz="1200" spc="-10" dirty="0">
                          <a:latin typeface="Arial"/>
                          <a:cs typeface="Arial"/>
                        </a:rPr>
                        <a:t>20cm.</a:t>
                      </a:r>
                      <a:endParaRPr lang="fr-FR" sz="1200" dirty="0">
                        <a:latin typeface="Arial"/>
                        <a:cs typeface="Arial"/>
                      </a:endParaRPr>
                    </a:p>
                    <a:p>
                      <a:pPr marL="525780">
                        <a:lnSpc>
                          <a:spcPct val="100000"/>
                        </a:lnSpc>
                        <a:spcBef>
                          <a:spcPts val="50"/>
                        </a:spcBef>
                      </a:pP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7650B49C-226E-BC3E-5DE4-25CA0CD23EF1}"/>
              </a:ext>
            </a:extLst>
          </p:cNvPr>
          <p:cNvSpPr txBox="1"/>
          <p:nvPr/>
        </p:nvSpPr>
        <p:spPr>
          <a:xfrm>
            <a:off x="1921164" y="83128"/>
            <a:ext cx="6280727" cy="338554"/>
          </a:xfrm>
          <a:prstGeom prst="rect">
            <a:avLst/>
          </a:prstGeom>
          <a:noFill/>
        </p:spPr>
        <p:txBody>
          <a:bodyPr wrap="square" rtlCol="0">
            <a:spAutoFit/>
          </a:bodyPr>
          <a:lstStyle/>
          <a:p>
            <a:r>
              <a:rPr lang="fr-FR" altLang="fr-FR" sz="1600" b="1" dirty="0">
                <a:latin typeface="Calibri" pitchFamily="34" charset="0"/>
              </a:rPr>
              <a:t>SB7-Savane Plate</a:t>
            </a:r>
            <a:endParaRPr lang="fr-FR" sz="1600" dirty="0"/>
          </a:p>
        </p:txBody>
      </p:sp>
    </p:spTree>
    <p:extLst>
      <p:ext uri="{BB962C8B-B14F-4D97-AF65-F5344CB8AC3E}">
        <p14:creationId xmlns:p14="http://schemas.microsoft.com/office/powerpoint/2010/main" val="3368822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P1080886"/>
          <p:cNvPicPr>
            <a:picLocks noGrp="1" noChangeAspect="1"/>
          </p:cNvPicPr>
          <p:nvPr isPhoto="1"/>
        </p:nvPicPr>
        <p:blipFill>
          <a:blip r:embed="rId2"/>
          <a:srcRect/>
          <a:stretch>
            <a:fillRect/>
          </a:stretch>
        </p:blipFill>
        <p:spPr bwMode="auto">
          <a:xfrm>
            <a:off x="4751387" y="1185863"/>
            <a:ext cx="7315200" cy="5486400"/>
          </a:xfrm>
          <a:prstGeom prst="rect">
            <a:avLst/>
          </a:prstGeom>
          <a:noFill/>
          <a:ln w="9525">
            <a:noFill/>
            <a:miter lim="800000"/>
            <a:headEnd/>
            <a:tailEnd/>
          </a:ln>
        </p:spPr>
      </p:pic>
      <p:sp>
        <p:nvSpPr>
          <p:cNvPr id="15362" name="ZoneTexte 2"/>
          <p:cNvSpPr txBox="1">
            <a:spLocks noChangeArrowheads="1"/>
          </p:cNvSpPr>
          <p:nvPr/>
        </p:nvSpPr>
        <p:spPr bwMode="auto">
          <a:xfrm>
            <a:off x="5202238" y="106363"/>
            <a:ext cx="4610100" cy="830997"/>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SB7-Savane </a:t>
            </a:r>
            <a:r>
              <a:rPr lang="fr-FR" sz="1600" dirty="0">
                <a:latin typeface="Calibri" pitchFamily="34" charset="0"/>
              </a:rPr>
              <a:t>Plate chez Cadet </a:t>
            </a:r>
            <a:r>
              <a:rPr lang="fr-FR" sz="1600" dirty="0" err="1">
                <a:latin typeface="Calibri" pitchFamily="34" charset="0"/>
              </a:rPr>
              <a:t>Françoine</a:t>
            </a:r>
            <a:endParaRPr lang="fr-FR" sz="1600" dirty="0">
              <a:latin typeface="Calibri" pitchFamily="34" charset="0"/>
            </a:endParaRPr>
          </a:p>
          <a:p>
            <a:pPr algn="ctr"/>
            <a:r>
              <a:rPr lang="fr-FR" sz="1600" dirty="0">
                <a:latin typeface="Calibri" pitchFamily="34" charset="0"/>
              </a:rPr>
              <a:t>Coordonnées GPS : N 18°57’48.9’’ W 72°00’26’’</a:t>
            </a:r>
          </a:p>
          <a:p>
            <a:pPr algn="ctr"/>
            <a:r>
              <a:rPr lang="fr-FR" sz="1600" dirty="0">
                <a:latin typeface="Calibri" pitchFamily="34" charset="0"/>
              </a:rPr>
              <a:t>Commune de Thomonde Savane Plate – Cange</a:t>
            </a:r>
          </a:p>
        </p:txBody>
      </p:sp>
      <p:sp>
        <p:nvSpPr>
          <p:cNvPr id="15363" name="ZoneTexte 3"/>
          <p:cNvSpPr txBox="1">
            <a:spLocks noChangeArrowheads="1"/>
          </p:cNvSpPr>
          <p:nvPr/>
        </p:nvSpPr>
        <p:spPr bwMode="auto">
          <a:xfrm>
            <a:off x="4110435" y="2720832"/>
            <a:ext cx="760412" cy="365125"/>
          </a:xfrm>
          <a:prstGeom prst="rect">
            <a:avLst/>
          </a:prstGeom>
          <a:noFill/>
          <a:ln w="9525">
            <a:noFill/>
            <a:miter lim="800000"/>
            <a:headEnd/>
            <a:tailEnd/>
          </a:ln>
        </p:spPr>
        <p:txBody>
          <a:bodyPr>
            <a:spAutoFit/>
          </a:bodyPr>
          <a:lstStyle/>
          <a:p>
            <a:r>
              <a:rPr lang="fr-FR" b="1" dirty="0">
                <a:solidFill>
                  <a:srgbClr val="FF0000"/>
                </a:solidFill>
                <a:latin typeface="Calibri" pitchFamily="34" charset="0"/>
              </a:rPr>
              <a:t>RN3</a:t>
            </a:r>
          </a:p>
        </p:txBody>
      </p:sp>
      <p:sp>
        <p:nvSpPr>
          <p:cNvPr id="15364" name="ZoneTexte 6"/>
          <p:cNvSpPr txBox="1">
            <a:spLocks noChangeArrowheads="1"/>
          </p:cNvSpPr>
          <p:nvPr/>
        </p:nvSpPr>
        <p:spPr bwMode="auto">
          <a:xfrm>
            <a:off x="1597892" y="6091382"/>
            <a:ext cx="1699780" cy="461665"/>
          </a:xfrm>
          <a:prstGeom prst="rect">
            <a:avLst/>
          </a:prstGeom>
          <a:noFill/>
          <a:ln w="9525">
            <a:noFill/>
            <a:miter lim="800000"/>
            <a:headEnd/>
            <a:tailEnd/>
          </a:ln>
        </p:spPr>
        <p:txBody>
          <a:bodyPr wrap="square">
            <a:spAutoFit/>
          </a:bodyPr>
          <a:lstStyle/>
          <a:p>
            <a:pPr algn="ctr"/>
            <a:r>
              <a:rPr lang="fr-FR" sz="1200" dirty="0">
                <a:latin typeface="Calibri" pitchFamily="34" charset="0"/>
              </a:rPr>
              <a:t>Photo </a:t>
            </a:r>
          </a:p>
          <a:p>
            <a:pPr algn="ctr"/>
            <a:r>
              <a:rPr lang="fr-FR" sz="1200" dirty="0">
                <a:latin typeface="Calibri" pitchFamily="34" charset="0"/>
              </a:rPr>
              <a:t> 8 avril 2016</a:t>
            </a:r>
          </a:p>
        </p:txBody>
      </p:sp>
      <p:sp>
        <p:nvSpPr>
          <p:cNvPr id="15365" name="ZoneTexte 7"/>
          <p:cNvSpPr txBox="1">
            <a:spLocks noChangeArrowheads="1"/>
          </p:cNvSpPr>
          <p:nvPr/>
        </p:nvSpPr>
        <p:spPr bwMode="auto">
          <a:xfrm>
            <a:off x="177944" y="213158"/>
            <a:ext cx="3402012" cy="1384995"/>
          </a:xfrm>
          <a:prstGeom prst="rect">
            <a:avLst/>
          </a:prstGeom>
          <a:noFill/>
          <a:ln w="9525">
            <a:noFill/>
            <a:miter lim="800000"/>
            <a:headEnd/>
            <a:tailEnd/>
          </a:ln>
        </p:spPr>
        <p:txBody>
          <a:bodyPr>
            <a:spAutoFit/>
          </a:bodyPr>
          <a:lstStyle/>
          <a:p>
            <a:endParaRPr lang="fr-FR" sz="1200" dirty="0">
              <a:latin typeface="Calibri" pitchFamily="34" charset="0"/>
            </a:endParaRPr>
          </a:p>
          <a:p>
            <a:r>
              <a:rPr lang="fr-FR" sz="1200" dirty="0">
                <a:latin typeface="Calibri" pitchFamily="34" charset="0"/>
              </a:rPr>
              <a:t>Début de construction : 29 octobre 2015</a:t>
            </a:r>
          </a:p>
          <a:p>
            <a:r>
              <a:rPr lang="fr-FR" sz="1200" dirty="0">
                <a:latin typeface="Calibri" pitchFamily="34" charset="0"/>
              </a:rPr>
              <a:t>Fin de construction : 1er décembre 2015</a:t>
            </a:r>
          </a:p>
          <a:p>
            <a:endParaRPr lang="fr-FR" sz="1200" dirty="0">
              <a:latin typeface="Calibri" pitchFamily="34" charset="0"/>
            </a:endParaRPr>
          </a:p>
          <a:p>
            <a:r>
              <a:rPr lang="fr-FR" sz="1200" dirty="0">
                <a:latin typeface="Calibri" pitchFamily="34" charset="0"/>
              </a:rPr>
              <a:t>Chef de chantier : Boss Josselin </a:t>
            </a:r>
            <a:r>
              <a:rPr lang="fr-FR" sz="1200" dirty="0" err="1">
                <a:latin typeface="Calibri" pitchFamily="34" charset="0"/>
              </a:rPr>
              <a:t>Cantave</a:t>
            </a:r>
            <a:r>
              <a:rPr lang="fr-FR" sz="1200" dirty="0">
                <a:latin typeface="Calibri" pitchFamily="34" charset="0"/>
              </a:rPr>
              <a:t>, </a:t>
            </a:r>
            <a:r>
              <a:rPr lang="fr-FR" sz="1200" dirty="0" err="1">
                <a:latin typeface="Calibri" pitchFamily="34" charset="0"/>
              </a:rPr>
              <a:t>Delile</a:t>
            </a:r>
            <a:r>
              <a:rPr lang="fr-FR" sz="1200" dirty="0">
                <a:latin typeface="Calibri" pitchFamily="34" charset="0"/>
              </a:rPr>
              <a:t> Jean-Louis</a:t>
            </a:r>
          </a:p>
          <a:p>
            <a:r>
              <a:rPr lang="fr-FR" sz="1200" dirty="0">
                <a:latin typeface="Calibri" pitchFamily="34" charset="0"/>
              </a:rPr>
              <a:t>Firmes participantes : Agro Service</a:t>
            </a:r>
          </a:p>
        </p:txBody>
      </p:sp>
      <p:sp>
        <p:nvSpPr>
          <p:cNvPr id="2" name="ZoneTexte 3">
            <a:extLst>
              <a:ext uri="{FF2B5EF4-FFF2-40B4-BE49-F238E27FC236}">
                <a16:creationId xmlns:a16="http://schemas.microsoft.com/office/drawing/2014/main" id="{4034B62E-2988-1BC6-14B0-0F4E96F9D29A}"/>
              </a:ext>
            </a:extLst>
          </p:cNvPr>
          <p:cNvSpPr txBox="1">
            <a:spLocks noChangeArrowheads="1"/>
          </p:cNvSpPr>
          <p:nvPr/>
        </p:nvSpPr>
        <p:spPr bwMode="auto">
          <a:xfrm>
            <a:off x="72232" y="3929063"/>
            <a:ext cx="4157662" cy="954107"/>
          </a:xfrm>
          <a:prstGeom prst="rect">
            <a:avLst/>
          </a:prstGeom>
          <a:noFill/>
          <a:ln w="9525">
            <a:solidFill>
              <a:schemeClr val="tx1"/>
            </a:solidFill>
            <a:miter lim="800000"/>
            <a:headEnd/>
            <a:tailEnd/>
          </a:ln>
        </p:spPr>
        <p:txBody>
          <a:bodyPr>
            <a:spAutoFit/>
          </a:bodyPr>
          <a:lstStyle/>
          <a:p>
            <a:r>
              <a:rPr lang="fr-FR" sz="1400" dirty="0">
                <a:latin typeface="Calibri" pitchFamily="34" charset="0"/>
              </a:rPr>
              <a:t>Longueur du seuil =         		           13 m</a:t>
            </a:r>
          </a:p>
          <a:p>
            <a:r>
              <a:rPr lang="fr-FR" sz="1400" dirty="0">
                <a:latin typeface="Calibri" pitchFamily="34" charset="0"/>
              </a:rPr>
              <a:t>Bassin de décantation = 2,75X2,90X1=          7,97 m3</a:t>
            </a:r>
          </a:p>
          <a:p>
            <a:r>
              <a:rPr lang="fr-FR" sz="1400" dirty="0">
                <a:latin typeface="Calibri" pitchFamily="34" charset="0"/>
              </a:rPr>
              <a:t>Grand bassin =                 4,05X5,10X1,62 =   33,50 m3</a:t>
            </a:r>
          </a:p>
          <a:p>
            <a:r>
              <a:rPr lang="fr-FR" sz="1400" dirty="0">
                <a:latin typeface="Calibri" pitchFamily="34" charset="0"/>
              </a:rPr>
              <a:t>Capacité totale  de stockage =                         41,47 m3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P1080884"/>
          <p:cNvPicPr>
            <a:picLocks noGrp="1" noChangeAspect="1"/>
          </p:cNvPicPr>
          <p:nvPr isPhoto="1"/>
        </p:nvPicPr>
        <p:blipFill>
          <a:blip r:embed="rId2"/>
          <a:srcRect/>
          <a:stretch>
            <a:fillRect/>
          </a:stretch>
        </p:blipFill>
        <p:spPr bwMode="auto">
          <a:xfrm>
            <a:off x="2444750" y="1116013"/>
            <a:ext cx="7386638" cy="5540375"/>
          </a:xfrm>
          <a:prstGeom prst="rect">
            <a:avLst/>
          </a:prstGeom>
          <a:noFill/>
          <a:ln w="9525">
            <a:noFill/>
            <a:miter lim="800000"/>
            <a:headEnd/>
            <a:tailEnd/>
          </a:ln>
        </p:spPr>
      </p:pic>
      <p:sp>
        <p:nvSpPr>
          <p:cNvPr id="16386" name="ZoneTexte 2"/>
          <p:cNvSpPr txBox="1">
            <a:spLocks noChangeArrowheads="1"/>
          </p:cNvSpPr>
          <p:nvPr/>
        </p:nvSpPr>
        <p:spPr bwMode="auto">
          <a:xfrm>
            <a:off x="2444750" y="133350"/>
            <a:ext cx="7386638" cy="1130300"/>
          </a:xfrm>
          <a:prstGeom prst="rect">
            <a:avLst/>
          </a:prstGeom>
          <a:noFill/>
          <a:ln w="9525">
            <a:noFill/>
            <a:miter lim="800000"/>
            <a:headEnd/>
            <a:tailEnd/>
          </a:ln>
        </p:spPr>
        <p:txBody>
          <a:bodyPr>
            <a:spAutoFit/>
          </a:bodyPr>
          <a:lstStyle/>
          <a:p>
            <a:pPr algn="ctr"/>
            <a:r>
              <a:rPr lang="fr-FR" dirty="0">
                <a:latin typeface="Calibri" pitchFamily="34" charset="0"/>
              </a:rPr>
              <a:t>Seuil bassin </a:t>
            </a:r>
            <a:r>
              <a:rPr lang="fr-FR" b="1" dirty="0">
                <a:latin typeface="Calibri" pitchFamily="34" charset="0"/>
              </a:rPr>
              <a:t>SB7-</a:t>
            </a:r>
            <a:r>
              <a:rPr lang="fr-FR" sz="1800" b="1" dirty="0">
                <a:latin typeface="Calibri" pitchFamily="34" charset="0"/>
              </a:rPr>
              <a:t>Savane Plate</a:t>
            </a:r>
            <a:r>
              <a:rPr lang="fr-FR" sz="1800" dirty="0">
                <a:latin typeface="Calibri" pitchFamily="34" charset="0"/>
              </a:rPr>
              <a:t> </a:t>
            </a:r>
            <a:r>
              <a:rPr lang="fr-FR" dirty="0">
                <a:latin typeface="Calibri" pitchFamily="34" charset="0"/>
              </a:rPr>
              <a:t>chez Cadet </a:t>
            </a:r>
            <a:r>
              <a:rPr lang="fr-FR" sz="1600" dirty="0" err="1">
                <a:latin typeface="Calibri" pitchFamily="34" charset="0"/>
              </a:rPr>
              <a:t>Françoine</a:t>
            </a:r>
            <a:endParaRPr lang="fr-FR" sz="1600" dirty="0">
              <a:latin typeface="Calibri" pitchFamily="34" charset="0"/>
            </a:endParaRPr>
          </a:p>
          <a:p>
            <a:pPr algn="ctr"/>
            <a:endParaRPr lang="fr-FR" sz="1600" dirty="0">
              <a:latin typeface="Calibri" pitchFamily="34" charset="0"/>
            </a:endParaRPr>
          </a:p>
          <a:p>
            <a:pPr algn="ctr"/>
            <a:r>
              <a:rPr lang="fr-FR" sz="1600" dirty="0">
                <a:latin typeface="Calibri" pitchFamily="34" charset="0"/>
              </a:rPr>
              <a:t>En amont : régosol sur lequel le ruissellement des eaux de pluie est important</a:t>
            </a:r>
          </a:p>
          <a:p>
            <a:pPr algn="ctr"/>
            <a:endParaRPr lang="fr-FR" dirty="0">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P1080889"/>
          <p:cNvPicPr>
            <a:picLocks noGrp="1" noChangeAspect="1"/>
          </p:cNvPicPr>
          <p:nvPr isPhoto="1"/>
        </p:nvPicPr>
        <p:blipFill>
          <a:blip r:embed="rId2"/>
          <a:srcRect/>
          <a:stretch>
            <a:fillRect/>
          </a:stretch>
        </p:blipFill>
        <p:spPr bwMode="auto">
          <a:xfrm>
            <a:off x="1524000" y="0"/>
            <a:ext cx="9144000" cy="6858000"/>
          </a:xfrm>
          <a:prstGeom prst="rect">
            <a:avLst/>
          </a:prstGeom>
          <a:noFill/>
          <a:ln w="9525">
            <a:noFill/>
            <a:miter lim="800000"/>
            <a:headEnd/>
            <a:tailEnd/>
          </a:ln>
        </p:spPr>
      </p:pic>
      <p:pic>
        <p:nvPicPr>
          <p:cNvPr id="18434" name="Image 2" descr="P1080630"/>
          <p:cNvPicPr>
            <a:picLocks noGrp="1" noChangeAspect="1"/>
          </p:cNvPicPr>
          <p:nvPr isPhoto="1"/>
        </p:nvPicPr>
        <p:blipFill>
          <a:blip r:embed="rId3"/>
          <a:srcRect/>
          <a:stretch>
            <a:fillRect/>
          </a:stretch>
        </p:blipFill>
        <p:spPr bwMode="auto">
          <a:xfrm>
            <a:off x="1524000" y="4711700"/>
            <a:ext cx="2605088" cy="1954213"/>
          </a:xfrm>
          <a:prstGeom prst="rect">
            <a:avLst/>
          </a:prstGeom>
          <a:noFill/>
          <a:ln w="9525">
            <a:noFill/>
            <a:miter lim="800000"/>
            <a:headEnd/>
            <a:tailEnd/>
          </a:ln>
        </p:spPr>
      </p:pic>
      <p:sp>
        <p:nvSpPr>
          <p:cNvPr id="18435" name="ZoneTexte 3"/>
          <p:cNvSpPr txBox="1">
            <a:spLocks noChangeArrowheads="1"/>
          </p:cNvSpPr>
          <p:nvPr/>
        </p:nvSpPr>
        <p:spPr bwMode="auto">
          <a:xfrm>
            <a:off x="3790950" y="614363"/>
            <a:ext cx="5590794" cy="646331"/>
          </a:xfrm>
          <a:prstGeom prst="rect">
            <a:avLst/>
          </a:prstGeom>
          <a:noFill/>
          <a:ln w="9525">
            <a:noFill/>
            <a:miter lim="800000"/>
            <a:headEnd/>
            <a:tailEnd/>
          </a:ln>
        </p:spPr>
        <p:txBody>
          <a:bodyPr wrap="square">
            <a:spAutoFit/>
          </a:bodyPr>
          <a:lstStyle/>
          <a:p>
            <a:pPr algn="ctr"/>
            <a:r>
              <a:rPr lang="fr-FR" dirty="0">
                <a:latin typeface="Calibri" pitchFamily="34" charset="0"/>
              </a:rPr>
              <a:t>Seuil bassin SB7-</a:t>
            </a:r>
            <a:r>
              <a:rPr lang="fr-FR" sz="1800" dirty="0">
                <a:latin typeface="Calibri" pitchFamily="34" charset="0"/>
              </a:rPr>
              <a:t>Savane Plate </a:t>
            </a:r>
            <a:r>
              <a:rPr lang="fr-FR" dirty="0">
                <a:latin typeface="Calibri" pitchFamily="34" charset="0"/>
              </a:rPr>
              <a:t>chez Cadet </a:t>
            </a:r>
            <a:r>
              <a:rPr lang="fr-FR" sz="1600" dirty="0" err="1">
                <a:latin typeface="Calibri" pitchFamily="34" charset="0"/>
              </a:rPr>
              <a:t>Françoine</a:t>
            </a:r>
            <a:endParaRPr lang="fr-FR" sz="1600" dirty="0">
              <a:latin typeface="Calibri" pitchFamily="34" charset="0"/>
            </a:endParaRPr>
          </a:p>
          <a:p>
            <a:pPr algn="ctr"/>
            <a:endParaRPr lang="fr-FR" dirty="0">
              <a:latin typeface="Calibri"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P1080890"/>
          <p:cNvPicPr>
            <a:picLocks noGrp="1" noChangeAspect="1"/>
          </p:cNvPicPr>
          <p:nvPr isPhoto="1"/>
        </p:nvPicPr>
        <p:blipFill>
          <a:blip r:embed="rId2"/>
          <a:srcRect/>
          <a:stretch>
            <a:fillRect/>
          </a:stretch>
        </p:blipFill>
        <p:spPr bwMode="auto">
          <a:xfrm>
            <a:off x="500063" y="560388"/>
            <a:ext cx="8088312" cy="6065837"/>
          </a:xfrm>
          <a:prstGeom prst="rect">
            <a:avLst/>
          </a:prstGeom>
          <a:noFill/>
          <a:ln w="9525">
            <a:noFill/>
            <a:miter lim="800000"/>
            <a:headEnd/>
            <a:tailEnd/>
          </a:ln>
        </p:spPr>
      </p:pic>
      <p:sp>
        <p:nvSpPr>
          <p:cNvPr id="19458" name="ZoneTexte 2"/>
          <p:cNvSpPr txBox="1">
            <a:spLocks noChangeArrowheads="1"/>
          </p:cNvSpPr>
          <p:nvPr/>
        </p:nvSpPr>
        <p:spPr bwMode="auto">
          <a:xfrm>
            <a:off x="8588375" y="2316163"/>
            <a:ext cx="3538970" cy="1015663"/>
          </a:xfrm>
          <a:prstGeom prst="rect">
            <a:avLst/>
          </a:prstGeom>
          <a:noFill/>
          <a:ln w="9525">
            <a:noFill/>
            <a:miter lim="800000"/>
            <a:headEnd/>
            <a:tailEnd/>
          </a:ln>
        </p:spPr>
        <p:txBody>
          <a:bodyPr wrap="square">
            <a:spAutoFit/>
          </a:bodyPr>
          <a:lstStyle/>
          <a:p>
            <a:r>
              <a:rPr lang="fr-FR" sz="1200" dirty="0">
                <a:latin typeface="Calibri" pitchFamily="34" charset="0"/>
              </a:rPr>
              <a:t>Le déversoir n’est pas dans l’axe de la ravine.</a:t>
            </a:r>
          </a:p>
          <a:p>
            <a:r>
              <a:rPr lang="fr-FR" sz="1200" dirty="0">
                <a:latin typeface="Calibri" pitchFamily="34" charset="0"/>
              </a:rPr>
              <a:t>Il est réalisé sur le côté droit en regardant vers l’aval, pour bénéficier d’un affleurement rocheux tenant lieu de radier et bénéficier d’une hauteur au déversoir de seulement 1,40m (au lieu de 2,35 m).</a:t>
            </a:r>
          </a:p>
        </p:txBody>
      </p:sp>
      <p:sp>
        <p:nvSpPr>
          <p:cNvPr id="19459" name="ZoneTexte 3"/>
          <p:cNvSpPr txBox="1">
            <a:spLocks noChangeArrowheads="1"/>
          </p:cNvSpPr>
          <p:nvPr/>
        </p:nvSpPr>
        <p:spPr bwMode="auto">
          <a:xfrm>
            <a:off x="6478588" y="185738"/>
            <a:ext cx="1808162" cy="336550"/>
          </a:xfrm>
          <a:prstGeom prst="rect">
            <a:avLst/>
          </a:prstGeom>
          <a:noFill/>
          <a:ln w="9525">
            <a:noFill/>
            <a:miter lim="800000"/>
            <a:headEnd/>
            <a:tailEnd/>
          </a:ln>
        </p:spPr>
        <p:txBody>
          <a:bodyPr>
            <a:spAutoFit/>
          </a:bodyPr>
          <a:lstStyle/>
          <a:p>
            <a:r>
              <a:rPr lang="fr-FR" sz="1600">
                <a:latin typeface="Calibri" pitchFamily="34" charset="0"/>
              </a:rPr>
              <a:t>Déversoir latéral </a:t>
            </a:r>
          </a:p>
        </p:txBody>
      </p:sp>
      <p:cxnSp>
        <p:nvCxnSpPr>
          <p:cNvPr id="6" name="Connecteur droit avec flèche 5"/>
          <p:cNvCxnSpPr/>
          <p:nvPr/>
        </p:nvCxnSpPr>
        <p:spPr>
          <a:xfrm flipH="1">
            <a:off x="4754563" y="560388"/>
            <a:ext cx="2338387" cy="29622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A5511EE2-506D-319E-B70C-5992D5A22F5E}"/>
              </a:ext>
            </a:extLst>
          </p:cNvPr>
          <p:cNvSpPr txBox="1"/>
          <p:nvPr/>
        </p:nvSpPr>
        <p:spPr>
          <a:xfrm>
            <a:off x="6873939" y="6297612"/>
            <a:ext cx="1714436" cy="307777"/>
          </a:xfrm>
          <a:prstGeom prst="rect">
            <a:avLst/>
          </a:prstGeom>
          <a:noFill/>
        </p:spPr>
        <p:txBody>
          <a:bodyPr wrap="square" rtlCol="0">
            <a:spAutoFit/>
          </a:bodyPr>
          <a:lstStyle/>
          <a:p>
            <a:r>
              <a:rPr lang="fr-FR" sz="1400" b="1" dirty="0">
                <a:solidFill>
                  <a:schemeClr val="bg1"/>
                </a:solidFill>
              </a:rPr>
              <a:t>SB7-Savane Plate</a:t>
            </a:r>
          </a:p>
        </p:txBody>
      </p:sp>
      <p:sp>
        <p:nvSpPr>
          <p:cNvPr id="3" name="ZoneTexte 5">
            <a:extLst>
              <a:ext uri="{FF2B5EF4-FFF2-40B4-BE49-F238E27FC236}">
                <a16:creationId xmlns:a16="http://schemas.microsoft.com/office/drawing/2014/main" id="{1EC061C1-CD98-D2AB-06AC-B198CC843E3E}"/>
              </a:ext>
            </a:extLst>
          </p:cNvPr>
          <p:cNvSpPr txBox="1">
            <a:spLocks noChangeArrowheads="1"/>
          </p:cNvSpPr>
          <p:nvPr/>
        </p:nvSpPr>
        <p:spPr bwMode="auto">
          <a:xfrm>
            <a:off x="500063" y="183734"/>
            <a:ext cx="4611688" cy="338554"/>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SB7-Savane</a:t>
            </a:r>
            <a:r>
              <a:rPr lang="fr-FR" sz="1600" dirty="0">
                <a:latin typeface="Calibri" pitchFamily="34" charset="0"/>
              </a:rPr>
              <a:t> </a:t>
            </a:r>
            <a:r>
              <a:rPr lang="fr-FR" sz="1600" b="1" dirty="0">
                <a:latin typeface="Calibri" pitchFamily="34" charset="0"/>
              </a:rPr>
              <a:t>Plate</a:t>
            </a:r>
            <a:r>
              <a:rPr lang="fr-FR" sz="1600" dirty="0">
                <a:latin typeface="Calibri" pitchFamily="34" charset="0"/>
              </a:rPr>
              <a:t> chez Cadet </a:t>
            </a:r>
            <a:r>
              <a:rPr lang="fr-FR" sz="1600" dirty="0" err="1">
                <a:latin typeface="Calibri" pitchFamily="34" charset="0"/>
              </a:rPr>
              <a:t>Françoine</a:t>
            </a:r>
            <a:endParaRPr lang="fr-FR" sz="1600" dirty="0">
              <a:latin typeface="Calibri" pitchFamily="34" charset="0"/>
            </a:endParaRPr>
          </a:p>
        </p:txBody>
      </p:sp>
      <p:sp>
        <p:nvSpPr>
          <p:cNvPr id="4" name="ZoneTexte 2">
            <a:extLst>
              <a:ext uri="{FF2B5EF4-FFF2-40B4-BE49-F238E27FC236}">
                <a16:creationId xmlns:a16="http://schemas.microsoft.com/office/drawing/2014/main" id="{F9E4FCDA-B5DA-BE36-107D-BAE14E5C2C76}"/>
              </a:ext>
            </a:extLst>
          </p:cNvPr>
          <p:cNvSpPr txBox="1">
            <a:spLocks noChangeArrowheads="1"/>
          </p:cNvSpPr>
          <p:nvPr/>
        </p:nvSpPr>
        <p:spPr bwMode="auto">
          <a:xfrm>
            <a:off x="8588375" y="3522663"/>
            <a:ext cx="3603625" cy="646331"/>
          </a:xfrm>
          <a:prstGeom prst="rect">
            <a:avLst/>
          </a:prstGeom>
          <a:noFill/>
          <a:ln w="9525">
            <a:noFill/>
            <a:miter lim="800000"/>
            <a:headEnd/>
            <a:tailEnd/>
          </a:ln>
        </p:spPr>
        <p:txBody>
          <a:bodyPr wrap="square">
            <a:spAutoFit/>
          </a:bodyPr>
          <a:lstStyle/>
          <a:p>
            <a:r>
              <a:rPr lang="fr-FR" sz="1200" dirty="0">
                <a:latin typeface="Calibri" pitchFamily="34" charset="0"/>
              </a:rPr>
              <a:t>L2 = 2,90m</a:t>
            </a:r>
          </a:p>
          <a:p>
            <a:r>
              <a:rPr lang="fr-FR" sz="1200" dirty="0">
                <a:latin typeface="Calibri" pitchFamily="34" charset="0"/>
              </a:rPr>
              <a:t>H = 0,50m</a:t>
            </a:r>
          </a:p>
          <a:p>
            <a:r>
              <a:rPr lang="fr-FR" sz="1200" dirty="0">
                <a:latin typeface="Calibri" pitchFamily="34" charset="0"/>
              </a:rPr>
              <a:t>hauteur du seuil (entre les ailes) au-dessus du sol</a:t>
            </a:r>
          </a:p>
        </p:txBody>
      </p:sp>
      <p:sp>
        <p:nvSpPr>
          <p:cNvPr id="10" name="ZoneTexte 15">
            <a:extLst>
              <a:ext uri="{FF2B5EF4-FFF2-40B4-BE49-F238E27FC236}">
                <a16:creationId xmlns:a16="http://schemas.microsoft.com/office/drawing/2014/main" id="{B8BBF455-93E0-C67E-C0C7-D3C62A2E369C}"/>
              </a:ext>
            </a:extLst>
          </p:cNvPr>
          <p:cNvSpPr txBox="1">
            <a:spLocks noChangeArrowheads="1"/>
          </p:cNvSpPr>
          <p:nvPr/>
        </p:nvSpPr>
        <p:spPr bwMode="auto">
          <a:xfrm>
            <a:off x="8783638" y="5800725"/>
            <a:ext cx="3343707" cy="461665"/>
          </a:xfrm>
          <a:prstGeom prst="rect">
            <a:avLst/>
          </a:prstGeom>
          <a:noFill/>
          <a:ln w="9525">
            <a:noFill/>
            <a:miter lim="800000"/>
            <a:headEnd/>
            <a:tailEnd/>
          </a:ln>
        </p:spPr>
        <p:txBody>
          <a:bodyPr wrap="square">
            <a:spAutoFit/>
          </a:bodyPr>
          <a:lstStyle/>
          <a:p>
            <a:r>
              <a:rPr lang="fr-FR" sz="1200" dirty="0">
                <a:latin typeface="Calibri" pitchFamily="34" charset="0"/>
              </a:rPr>
              <a:t>La première pluie du 1</a:t>
            </a:r>
            <a:r>
              <a:rPr lang="fr-FR" sz="1200" baseline="30000" dirty="0">
                <a:latin typeface="Calibri" pitchFamily="34" charset="0"/>
              </a:rPr>
              <a:t>er</a:t>
            </a:r>
            <a:r>
              <a:rPr lang="fr-FR" sz="1200" dirty="0">
                <a:latin typeface="Calibri" pitchFamily="34" charset="0"/>
              </a:rPr>
              <a:t> avril (110mm) a rempli les 2 bassins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SB7"/>
          <p:cNvPicPr>
            <a:picLocks noGrp="1" noChangeAspect="1"/>
          </p:cNvPicPr>
          <p:nvPr isPhoto="1"/>
        </p:nvPicPr>
        <p:blipFill>
          <a:blip r:embed="rId2"/>
          <a:srcRect/>
          <a:stretch>
            <a:fillRect/>
          </a:stretch>
        </p:blipFill>
        <p:spPr bwMode="auto">
          <a:xfrm>
            <a:off x="1819275" y="858838"/>
            <a:ext cx="7597775" cy="5699125"/>
          </a:xfrm>
          <a:prstGeom prst="rect">
            <a:avLst/>
          </a:prstGeom>
          <a:noFill/>
          <a:ln w="9525">
            <a:noFill/>
            <a:miter lim="800000"/>
            <a:headEnd/>
            <a:tailEnd/>
          </a:ln>
        </p:spPr>
      </p:pic>
      <p:cxnSp>
        <p:nvCxnSpPr>
          <p:cNvPr id="4" name="Connecteur droit avec flèche 3"/>
          <p:cNvCxnSpPr/>
          <p:nvPr/>
        </p:nvCxnSpPr>
        <p:spPr>
          <a:xfrm flipV="1">
            <a:off x="3570288" y="4278313"/>
            <a:ext cx="511175" cy="201612"/>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3" name="ZoneTexte 4"/>
          <p:cNvSpPr txBox="1">
            <a:spLocks noChangeArrowheads="1"/>
          </p:cNvSpPr>
          <p:nvPr/>
        </p:nvSpPr>
        <p:spPr bwMode="auto">
          <a:xfrm>
            <a:off x="3717925" y="4337050"/>
            <a:ext cx="727075" cy="306388"/>
          </a:xfrm>
          <a:prstGeom prst="rect">
            <a:avLst/>
          </a:prstGeom>
          <a:noFill/>
          <a:ln w="9525">
            <a:noFill/>
            <a:miter lim="800000"/>
            <a:headEnd/>
            <a:tailEnd/>
          </a:ln>
        </p:spPr>
        <p:txBody>
          <a:bodyPr>
            <a:spAutoFit/>
          </a:bodyPr>
          <a:lstStyle/>
          <a:p>
            <a:r>
              <a:rPr lang="fr-FR" sz="1400">
                <a:solidFill>
                  <a:srgbClr val="FF0000"/>
                </a:solidFill>
                <a:latin typeface="Calibri" pitchFamily="34" charset="0"/>
              </a:rPr>
              <a:t>0,60m</a:t>
            </a:r>
          </a:p>
        </p:txBody>
      </p:sp>
      <p:sp>
        <p:nvSpPr>
          <p:cNvPr id="20484" name="ZoneTexte 5"/>
          <p:cNvSpPr txBox="1">
            <a:spLocks noChangeArrowheads="1"/>
          </p:cNvSpPr>
          <p:nvPr/>
        </p:nvSpPr>
        <p:spPr bwMode="auto">
          <a:xfrm>
            <a:off x="9712325" y="2397125"/>
            <a:ext cx="2271713" cy="338138"/>
          </a:xfrm>
          <a:prstGeom prst="rect">
            <a:avLst/>
          </a:prstGeom>
          <a:noFill/>
          <a:ln w="9525">
            <a:noFill/>
            <a:miter lim="800000"/>
            <a:headEnd/>
            <a:tailEnd/>
          </a:ln>
        </p:spPr>
        <p:txBody>
          <a:bodyPr>
            <a:spAutoFit/>
          </a:bodyPr>
          <a:lstStyle/>
          <a:p>
            <a:r>
              <a:rPr lang="fr-FR" sz="1600">
                <a:latin typeface="Calibri" pitchFamily="34" charset="0"/>
              </a:rPr>
              <a:t>Radier sur dalle rocheuse</a:t>
            </a:r>
          </a:p>
        </p:txBody>
      </p:sp>
      <p:cxnSp>
        <p:nvCxnSpPr>
          <p:cNvPr id="8" name="Connecteur droit avec flèche 7"/>
          <p:cNvCxnSpPr/>
          <p:nvPr/>
        </p:nvCxnSpPr>
        <p:spPr>
          <a:xfrm flipH="1">
            <a:off x="7720013" y="2735263"/>
            <a:ext cx="2482850" cy="15430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6932613" y="3506788"/>
            <a:ext cx="0" cy="650875"/>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7" name="ZoneTexte 15"/>
          <p:cNvSpPr txBox="1">
            <a:spLocks noChangeArrowheads="1"/>
          </p:cNvSpPr>
          <p:nvPr/>
        </p:nvSpPr>
        <p:spPr bwMode="auto">
          <a:xfrm>
            <a:off x="6235700" y="3708400"/>
            <a:ext cx="727075" cy="307975"/>
          </a:xfrm>
          <a:prstGeom prst="rect">
            <a:avLst/>
          </a:prstGeom>
          <a:noFill/>
          <a:ln w="9525">
            <a:noFill/>
            <a:miter lim="800000"/>
            <a:headEnd/>
            <a:tailEnd/>
          </a:ln>
        </p:spPr>
        <p:txBody>
          <a:bodyPr>
            <a:spAutoFit/>
          </a:bodyPr>
          <a:lstStyle/>
          <a:p>
            <a:r>
              <a:rPr lang="fr-FR" sz="1400">
                <a:solidFill>
                  <a:srgbClr val="FF0000"/>
                </a:solidFill>
                <a:latin typeface="Calibri" pitchFamily="34" charset="0"/>
              </a:rPr>
              <a:t>1,40m</a:t>
            </a:r>
          </a:p>
        </p:txBody>
      </p:sp>
      <p:cxnSp>
        <p:nvCxnSpPr>
          <p:cNvPr id="17" name="Connecteur droit avec flèche 16"/>
          <p:cNvCxnSpPr/>
          <p:nvPr/>
        </p:nvCxnSpPr>
        <p:spPr>
          <a:xfrm flipH="1" flipV="1">
            <a:off x="2724150" y="3546475"/>
            <a:ext cx="7938" cy="32385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489" name="ZoneTexte 21"/>
          <p:cNvSpPr txBox="1">
            <a:spLocks noChangeArrowheads="1"/>
          </p:cNvSpPr>
          <p:nvPr/>
        </p:nvSpPr>
        <p:spPr bwMode="auto">
          <a:xfrm>
            <a:off x="2559050" y="3832225"/>
            <a:ext cx="727075" cy="307975"/>
          </a:xfrm>
          <a:prstGeom prst="rect">
            <a:avLst/>
          </a:prstGeom>
          <a:noFill/>
          <a:ln w="9525">
            <a:noFill/>
            <a:miter lim="800000"/>
            <a:headEnd/>
            <a:tailEnd/>
          </a:ln>
        </p:spPr>
        <p:txBody>
          <a:bodyPr>
            <a:spAutoFit/>
          </a:bodyPr>
          <a:lstStyle/>
          <a:p>
            <a:r>
              <a:rPr lang="fr-FR" sz="1400">
                <a:solidFill>
                  <a:srgbClr val="FF0000"/>
                </a:solidFill>
                <a:latin typeface="Calibri" pitchFamily="34" charset="0"/>
              </a:rPr>
              <a:t>0,35m</a:t>
            </a:r>
          </a:p>
        </p:txBody>
      </p:sp>
      <p:sp>
        <p:nvSpPr>
          <p:cNvPr id="20490" name="ZoneTexte 22"/>
          <p:cNvSpPr txBox="1">
            <a:spLocks noChangeArrowheads="1"/>
          </p:cNvSpPr>
          <p:nvPr/>
        </p:nvSpPr>
        <p:spPr bwMode="auto">
          <a:xfrm>
            <a:off x="3313113" y="304800"/>
            <a:ext cx="4610100" cy="581025"/>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SB7-Savane Plate</a:t>
            </a:r>
            <a:r>
              <a:rPr lang="fr-FR" sz="1600" dirty="0">
                <a:latin typeface="Calibri" pitchFamily="34" charset="0"/>
              </a:rPr>
              <a:t> chez Cadet </a:t>
            </a:r>
            <a:r>
              <a:rPr lang="fr-FR" sz="1600" dirty="0" err="1">
                <a:latin typeface="Calibri" pitchFamily="34" charset="0"/>
              </a:rPr>
              <a:t>Françoine</a:t>
            </a:r>
            <a:endParaRPr lang="fr-FR" sz="1600" dirty="0">
              <a:latin typeface="Calibri" pitchFamily="34" charset="0"/>
            </a:endParaRPr>
          </a:p>
          <a:p>
            <a:pPr algn="ctr"/>
            <a:endParaRPr lang="fr-FR" sz="1600" dirty="0">
              <a:latin typeface="Calibri"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1020763" y="2092325"/>
            <a:ext cx="10153650" cy="350837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SB8-Savane Plate</a:t>
            </a:r>
          </a:p>
          <a:p>
            <a:pPr algn="ctr"/>
            <a:r>
              <a:rPr lang="fr-FR" altLang="fr-FR" sz="2800" b="1" dirty="0">
                <a:latin typeface="Calibri" pitchFamily="34" charset="0"/>
              </a:rPr>
              <a:t>Terrain Emma </a:t>
            </a:r>
            <a:r>
              <a:rPr lang="fr-FR" altLang="fr-FR" sz="2800" b="1" dirty="0" err="1">
                <a:latin typeface="Calibri" pitchFamily="34" charset="0"/>
              </a:rPr>
              <a:t>Merçon</a:t>
            </a:r>
            <a:r>
              <a:rPr lang="fr-FR" altLang="fr-FR" sz="2800" b="1" dirty="0">
                <a:latin typeface="Calibri" pitchFamily="34" charset="0"/>
              </a:rPr>
              <a:t>  </a:t>
            </a:r>
          </a:p>
          <a:p>
            <a:pPr algn="ctr"/>
            <a:endParaRPr lang="fr-FR" altLang="fr-FR" sz="2800" b="1" dirty="0">
              <a:latin typeface="Calibri" pitchFamily="34" charset="0"/>
            </a:endParaRPr>
          </a:p>
          <a:p>
            <a:pPr algn="ctr"/>
            <a:r>
              <a:rPr lang="fr-FR" altLang="fr-FR" sz="2800" b="1" dirty="0">
                <a:latin typeface="Calibri" pitchFamily="34" charset="0"/>
              </a:rPr>
              <a:t>Savane Plate Cange</a:t>
            </a: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latin typeface="Calibri" pitchFamily="34" charset="0"/>
              </a:rPr>
              <a:t> - 1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16386"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16387" name="il_fi" descr="http://www.haitilibre.com/images-a/g-6125.jpg"/>
          <p:cNvPicPr>
            <a:picLocks noChangeAspect="1" noChangeArrowheads="1"/>
          </p:cNvPicPr>
          <p:nvPr/>
        </p:nvPicPr>
        <p:blipFill>
          <a:blip r:embed="rId3" r:link="rId4"/>
          <a:srcRect/>
          <a:stretch>
            <a:fillRect/>
          </a:stretch>
        </p:blipFill>
        <p:spPr bwMode="auto">
          <a:xfrm>
            <a:off x="5232400" y="476250"/>
            <a:ext cx="1585913" cy="1181100"/>
          </a:xfrm>
          <a:prstGeom prst="rect">
            <a:avLst/>
          </a:prstGeom>
          <a:noFill/>
          <a:ln w="9525">
            <a:noFill/>
            <a:miter lim="800000"/>
            <a:headEnd/>
            <a:tailEnd/>
          </a:ln>
        </p:spPr>
      </p:pic>
      <p:pic>
        <p:nvPicPr>
          <p:cNvPr id="16388"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16389"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16390"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CBF847C0-6BBA-EE9A-F7AB-1228985AD5CC}"/>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02F35E78-95FA-64AE-19F0-2F17CD7FE7B5}"/>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SB8 (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668838" y="1271588"/>
            <a:ext cx="7356475" cy="5518150"/>
          </a:xfrm>
          <a:prstGeom prst="rect">
            <a:avLst/>
          </a:prstGeom>
          <a:noFill/>
          <a:ln w="9525">
            <a:noFill/>
            <a:miter lim="800000"/>
            <a:headEnd/>
            <a:tailEnd/>
          </a:ln>
        </p:spPr>
      </p:pic>
      <p:sp>
        <p:nvSpPr>
          <p:cNvPr id="17410" name="Rectangle 2"/>
          <p:cNvSpPr>
            <a:spLocks noChangeArrowheads="1"/>
          </p:cNvSpPr>
          <p:nvPr/>
        </p:nvSpPr>
        <p:spPr bwMode="auto">
          <a:xfrm>
            <a:off x="2662238" y="220663"/>
            <a:ext cx="6924675" cy="8255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SB8-Savane Plate </a:t>
            </a:r>
            <a:r>
              <a:rPr lang="fr-FR" sz="1600" dirty="0">
                <a:latin typeface="Calibri" pitchFamily="34" charset="0"/>
              </a:rPr>
              <a:t>chez Madame Emma MERCON</a:t>
            </a:r>
          </a:p>
          <a:p>
            <a:pPr algn="ctr"/>
            <a:r>
              <a:rPr lang="fr-FR" sz="1600" dirty="0">
                <a:latin typeface="Calibri" pitchFamily="34" charset="0"/>
              </a:rPr>
              <a:t>Coordonnées GPS : N 18°57’50.9’’ W 72°00’30.5’’</a:t>
            </a:r>
          </a:p>
          <a:p>
            <a:pPr algn="ctr"/>
            <a:r>
              <a:rPr lang="fr-FR" sz="1600" dirty="0">
                <a:latin typeface="Calibri" pitchFamily="34" charset="0"/>
              </a:rPr>
              <a:t>Commune de Thomonde Savane Plate – Cange</a:t>
            </a:r>
          </a:p>
        </p:txBody>
      </p:sp>
      <p:sp>
        <p:nvSpPr>
          <p:cNvPr id="17411" name="ZoneTexte 3"/>
          <p:cNvSpPr txBox="1">
            <a:spLocks noChangeArrowheads="1"/>
          </p:cNvSpPr>
          <p:nvPr/>
        </p:nvSpPr>
        <p:spPr bwMode="auto">
          <a:xfrm>
            <a:off x="436563" y="1827213"/>
            <a:ext cx="4232275" cy="1323975"/>
          </a:xfrm>
          <a:prstGeom prst="rect">
            <a:avLst/>
          </a:prstGeom>
          <a:noFill/>
          <a:ln w="9525">
            <a:noFill/>
            <a:miter lim="800000"/>
            <a:headEnd/>
            <a:tailEnd/>
          </a:ln>
        </p:spPr>
        <p:txBody>
          <a:bodyPr>
            <a:spAutoFit/>
          </a:bodyPr>
          <a:lstStyle/>
          <a:p>
            <a:r>
              <a:rPr lang="fr-FR" sz="1600">
                <a:latin typeface="Calibri" pitchFamily="34" charset="0"/>
              </a:rPr>
              <a:t>Construction sur une ravine affluente de la rivière Féliciane, qui se jette dans la rivière Thomonde.</a:t>
            </a:r>
          </a:p>
          <a:p>
            <a:endParaRPr lang="fr-FR" sz="1600">
              <a:latin typeface="Calibri" pitchFamily="34" charset="0"/>
            </a:endParaRPr>
          </a:p>
          <a:p>
            <a:endParaRPr lang="fr-FR" sz="1600">
              <a:latin typeface="Calibri" pitchFamily="34" charset="0"/>
            </a:endParaRPr>
          </a:p>
        </p:txBody>
      </p:sp>
      <p:sp>
        <p:nvSpPr>
          <p:cNvPr id="17412" name="ZoneTexte 4"/>
          <p:cNvSpPr txBox="1">
            <a:spLocks noChangeArrowheads="1"/>
          </p:cNvSpPr>
          <p:nvPr/>
        </p:nvSpPr>
        <p:spPr bwMode="auto">
          <a:xfrm>
            <a:off x="2762250" y="6180138"/>
            <a:ext cx="1585913" cy="461665"/>
          </a:xfrm>
          <a:prstGeom prst="rect">
            <a:avLst/>
          </a:prstGeom>
          <a:noFill/>
          <a:ln w="9525">
            <a:noFill/>
            <a:miter lim="800000"/>
            <a:headEnd/>
            <a:tailEnd/>
          </a:ln>
        </p:spPr>
        <p:txBody>
          <a:bodyPr>
            <a:spAutoFit/>
          </a:bodyPr>
          <a:lstStyle/>
          <a:p>
            <a:pPr algn="ctr"/>
            <a:r>
              <a:rPr lang="fr-FR" sz="1200" dirty="0">
                <a:latin typeface="Calibri" pitchFamily="34" charset="0"/>
              </a:rPr>
              <a:t>Photo  </a:t>
            </a:r>
            <a:r>
              <a:rPr lang="fr-FR" sz="1200" dirty="0" err="1">
                <a:latin typeface="Calibri" pitchFamily="34" charset="0"/>
              </a:rPr>
              <a:t>Dieulès</a:t>
            </a:r>
            <a:r>
              <a:rPr lang="fr-FR" sz="1200" dirty="0">
                <a:latin typeface="Calibri" pitchFamily="34" charset="0"/>
              </a:rPr>
              <a:t> </a:t>
            </a:r>
            <a:r>
              <a:rPr lang="fr-FR" sz="1200" dirty="0" err="1">
                <a:latin typeface="Calibri" pitchFamily="34" charset="0"/>
              </a:rPr>
              <a:t>Mozard</a:t>
            </a:r>
            <a:endParaRPr lang="fr-FR" sz="1200" dirty="0">
              <a:latin typeface="Calibri" pitchFamily="34" charset="0"/>
            </a:endParaRPr>
          </a:p>
          <a:p>
            <a:pPr algn="ctr"/>
            <a:r>
              <a:rPr lang="fr-FR" sz="1200" dirty="0">
                <a:latin typeface="Calibri" pitchFamily="34" charset="0"/>
              </a:rPr>
              <a:t> 4 décembre 2015</a:t>
            </a:r>
          </a:p>
        </p:txBody>
      </p:sp>
      <p:cxnSp>
        <p:nvCxnSpPr>
          <p:cNvPr id="7" name="Connecteur droit avec flèche 6"/>
          <p:cNvCxnSpPr/>
          <p:nvPr/>
        </p:nvCxnSpPr>
        <p:spPr>
          <a:xfrm flipV="1">
            <a:off x="5322888" y="4308475"/>
            <a:ext cx="6702425" cy="18415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14" name="ZoneTexte 9"/>
          <p:cNvSpPr txBox="1">
            <a:spLocks noChangeArrowheads="1"/>
          </p:cNvSpPr>
          <p:nvPr/>
        </p:nvSpPr>
        <p:spPr bwMode="auto">
          <a:xfrm>
            <a:off x="6089650" y="4495800"/>
            <a:ext cx="1200150" cy="338138"/>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L2=5,10m </a:t>
            </a:r>
          </a:p>
        </p:txBody>
      </p:sp>
      <p:sp>
        <p:nvSpPr>
          <p:cNvPr id="17415" name="ZoneTexte 11"/>
          <p:cNvSpPr txBox="1">
            <a:spLocks noChangeArrowheads="1"/>
          </p:cNvSpPr>
          <p:nvPr/>
        </p:nvSpPr>
        <p:spPr bwMode="auto">
          <a:xfrm>
            <a:off x="11206163" y="4598988"/>
            <a:ext cx="985837" cy="33972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AMONT</a:t>
            </a:r>
            <a:endParaRPr lang="fr-FR" sz="1400">
              <a:solidFill>
                <a:schemeClr val="bg1"/>
              </a:solidFill>
              <a:latin typeface="Calibri" pitchFamily="34" charset="0"/>
            </a:endParaRPr>
          </a:p>
        </p:txBody>
      </p:sp>
      <p:sp>
        <p:nvSpPr>
          <p:cNvPr id="17416" name="ZoneTexte 12"/>
          <p:cNvSpPr txBox="1">
            <a:spLocks noChangeArrowheads="1"/>
          </p:cNvSpPr>
          <p:nvPr/>
        </p:nvSpPr>
        <p:spPr bwMode="auto">
          <a:xfrm>
            <a:off x="377825" y="3221038"/>
            <a:ext cx="3811588" cy="2536825"/>
          </a:xfrm>
          <a:prstGeom prst="rect">
            <a:avLst/>
          </a:prstGeom>
          <a:noFill/>
          <a:ln w="9525">
            <a:noFill/>
            <a:miter lim="800000"/>
            <a:headEnd/>
            <a:tailEnd/>
          </a:ln>
        </p:spPr>
        <p:txBody>
          <a:bodyPr>
            <a:spAutoFit/>
          </a:bodyPr>
          <a:lstStyle/>
          <a:p>
            <a:r>
              <a:rPr lang="fr-FR" sz="1600">
                <a:latin typeface="Calibri" pitchFamily="34" charset="0"/>
              </a:rPr>
              <a:t>Début de construction : 14 novembre 2015</a:t>
            </a:r>
            <a:endParaRPr lang="fr-FR" sz="1600">
              <a:solidFill>
                <a:srgbClr val="FF0000"/>
              </a:solidFill>
              <a:latin typeface="Calibri" pitchFamily="34" charset="0"/>
            </a:endParaRPr>
          </a:p>
          <a:p>
            <a:r>
              <a:rPr lang="fr-FR" sz="1600">
                <a:latin typeface="Calibri" pitchFamily="34" charset="0"/>
              </a:rPr>
              <a:t>Fin de construction : 4 décembre 2015</a:t>
            </a:r>
            <a:endParaRPr lang="fr-FR" sz="1600">
              <a:solidFill>
                <a:srgbClr val="FF0000"/>
              </a:solidFill>
              <a:latin typeface="Calibri" pitchFamily="34" charset="0"/>
            </a:endParaRPr>
          </a:p>
          <a:p>
            <a:endParaRPr lang="fr-FR" sz="1600">
              <a:latin typeface="Calibri" pitchFamily="34" charset="0"/>
            </a:endParaRPr>
          </a:p>
          <a:p>
            <a:endParaRPr lang="fr-FR" sz="1600">
              <a:latin typeface="Calibri" pitchFamily="34" charset="0"/>
            </a:endParaRPr>
          </a:p>
          <a:p>
            <a:r>
              <a:rPr lang="fr-FR" sz="1600">
                <a:latin typeface="Calibri" pitchFamily="34" charset="0"/>
              </a:rPr>
              <a:t>Chef de chantier : boss Wilnick Luzince</a:t>
            </a:r>
          </a:p>
          <a:p>
            <a:endParaRPr lang="fr-FR" sz="1600">
              <a:latin typeface="Calibri" pitchFamily="34" charset="0"/>
            </a:endParaRPr>
          </a:p>
          <a:p>
            <a:endParaRPr lang="fr-FR" sz="1600">
              <a:latin typeface="Calibri" pitchFamily="34" charset="0"/>
            </a:endParaRPr>
          </a:p>
          <a:p>
            <a:r>
              <a:rPr lang="fr-FR" sz="1600">
                <a:latin typeface="Calibri" pitchFamily="34" charset="0"/>
              </a:rPr>
              <a:t>Firmes participantes : Agroexpert Group</a:t>
            </a:r>
          </a:p>
          <a:p>
            <a:endParaRPr lang="fr-FR" sz="1600">
              <a:latin typeface="Calibri" pitchFamily="34" charset="0"/>
            </a:endParaRPr>
          </a:p>
          <a:p>
            <a:endParaRPr lang="fr-FR" sz="1600">
              <a:latin typeface="Calibri" pitchFamily="34" charset="0"/>
            </a:endParaRPr>
          </a:p>
        </p:txBody>
      </p:sp>
      <p:cxnSp>
        <p:nvCxnSpPr>
          <p:cNvPr id="14" name="Connecteur droit avec flèche 13"/>
          <p:cNvCxnSpPr/>
          <p:nvPr/>
        </p:nvCxnSpPr>
        <p:spPr>
          <a:xfrm>
            <a:off x="8347075" y="4492625"/>
            <a:ext cx="0" cy="74453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18" name="ZoneTexte 19"/>
          <p:cNvSpPr txBox="1">
            <a:spLocks noChangeArrowheads="1"/>
          </p:cNvSpPr>
          <p:nvPr/>
        </p:nvSpPr>
        <p:spPr bwMode="auto">
          <a:xfrm>
            <a:off x="8308975" y="4675188"/>
            <a:ext cx="1163638"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H=0,50m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CA3621-C012-7525-88BB-5D45AC1384B0}"/>
              </a:ext>
            </a:extLst>
          </p:cNvPr>
          <p:cNvSpPr txBox="1"/>
          <p:nvPr/>
        </p:nvSpPr>
        <p:spPr>
          <a:xfrm>
            <a:off x="3731491" y="138545"/>
            <a:ext cx="4858327" cy="338554"/>
          </a:xfrm>
          <a:prstGeom prst="rect">
            <a:avLst/>
          </a:prstGeom>
          <a:noFill/>
        </p:spPr>
        <p:txBody>
          <a:bodyPr wrap="square" rtlCol="0">
            <a:spAutoFit/>
          </a:bodyPr>
          <a:lstStyle/>
          <a:p>
            <a:r>
              <a:rPr lang="fr-FR" sz="1600" b="1" dirty="0">
                <a:latin typeface="Calibri" pitchFamily="34" charset="0"/>
              </a:rPr>
              <a:t>SB8-Savane Plate</a:t>
            </a:r>
            <a:endParaRPr lang="fr-FR" sz="1600" dirty="0"/>
          </a:p>
        </p:txBody>
      </p:sp>
      <p:graphicFrame>
        <p:nvGraphicFramePr>
          <p:cNvPr id="3" name="object 4">
            <a:extLst>
              <a:ext uri="{FF2B5EF4-FFF2-40B4-BE49-F238E27FC236}">
                <a16:creationId xmlns:a16="http://schemas.microsoft.com/office/drawing/2014/main" id="{4856BD64-EEFA-DCAD-1B39-0D0D7BD87210}"/>
              </a:ext>
            </a:extLst>
          </p:cNvPr>
          <p:cNvGraphicFramePr>
            <a:graphicFrameLocks noGrp="1"/>
          </p:cNvGraphicFramePr>
          <p:nvPr>
            <p:extLst>
              <p:ext uri="{D42A27DB-BD31-4B8C-83A1-F6EECF244321}">
                <p14:modId xmlns:p14="http://schemas.microsoft.com/office/powerpoint/2010/main" val="3803977485"/>
              </p:ext>
            </p:extLst>
          </p:nvPr>
        </p:nvGraphicFramePr>
        <p:xfrm>
          <a:off x="383308" y="477099"/>
          <a:ext cx="11554691" cy="5471119"/>
        </p:xfrm>
        <a:graphic>
          <a:graphicData uri="http://schemas.openxmlformats.org/drawingml/2006/table">
            <a:tbl>
              <a:tblPr firstRow="1" bandRow="1">
                <a:tableStyleId>{2D5ABB26-0587-4C30-8999-92F81FD0307C}</a:tableStyleId>
              </a:tblPr>
              <a:tblGrid>
                <a:gridCol w="2415156">
                  <a:extLst>
                    <a:ext uri="{9D8B030D-6E8A-4147-A177-3AD203B41FA5}">
                      <a16:colId xmlns:a16="http://schemas.microsoft.com/office/drawing/2014/main" val="20000"/>
                    </a:ext>
                  </a:extLst>
                </a:gridCol>
                <a:gridCol w="9139535">
                  <a:extLst>
                    <a:ext uri="{9D8B030D-6E8A-4147-A177-3AD203B41FA5}">
                      <a16:colId xmlns:a16="http://schemas.microsoft.com/office/drawing/2014/main" val="20001"/>
                    </a:ext>
                  </a:extLst>
                </a:gridCol>
              </a:tblGrid>
              <a:tr h="327025">
                <a:tc>
                  <a:txBody>
                    <a:bodyPr/>
                    <a:lstStyle/>
                    <a:p>
                      <a:pPr marL="67945" marR="588010">
                        <a:lnSpc>
                          <a:spcPts val="1270"/>
                        </a:lnSpc>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14</a:t>
                      </a:r>
                      <a:r>
                        <a:rPr sz="1100" spc="-20" dirty="0">
                          <a:latin typeface="Arial"/>
                          <a:cs typeface="Arial"/>
                        </a:rPr>
                        <a:t> </a:t>
                      </a:r>
                      <a:r>
                        <a:rPr sz="1100" dirty="0">
                          <a:latin typeface="Arial"/>
                          <a:cs typeface="Arial"/>
                        </a:rPr>
                        <a:t>novembre</a:t>
                      </a:r>
                      <a:r>
                        <a:rPr sz="1100" spc="-10" dirty="0">
                          <a:latin typeface="Arial"/>
                          <a:cs typeface="Arial"/>
                        </a:rPr>
                        <a:t> </a:t>
                      </a:r>
                      <a:r>
                        <a:rPr sz="1100" dirty="0">
                          <a:latin typeface="Arial"/>
                          <a:cs typeface="Arial"/>
                        </a:rPr>
                        <a:t>2015</a:t>
                      </a:r>
                      <a:r>
                        <a:rPr sz="1100" spc="-2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4</a:t>
                      </a:r>
                      <a:r>
                        <a:rPr sz="1100" spc="-20" dirty="0">
                          <a:latin typeface="Arial"/>
                          <a:cs typeface="Arial"/>
                        </a:rPr>
                        <a:t> </a:t>
                      </a:r>
                      <a:r>
                        <a:rPr sz="1100" dirty="0">
                          <a:latin typeface="Arial"/>
                          <a:cs typeface="Arial"/>
                        </a:rPr>
                        <a:t>décembre</a:t>
                      </a:r>
                      <a:r>
                        <a:rPr sz="1100" spc="-25" dirty="0">
                          <a:latin typeface="Arial"/>
                          <a:cs typeface="Arial"/>
                        </a:rPr>
                        <a:t> </a:t>
                      </a:r>
                      <a:r>
                        <a:rPr sz="1100" spc="-20" dirty="0">
                          <a:latin typeface="Arial"/>
                          <a:cs typeface="Arial"/>
                        </a:rPr>
                        <a:t>2015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27660">
                <a:tc>
                  <a:txBody>
                    <a:bodyPr/>
                    <a:lstStyle/>
                    <a:p>
                      <a:pPr marL="67945">
                        <a:lnSpc>
                          <a:spcPts val="1275"/>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61594">
                        <a:lnSpc>
                          <a:spcPts val="1280"/>
                        </a:lnSpc>
                      </a:pPr>
                      <a:r>
                        <a:rPr sz="1100" dirty="0">
                          <a:latin typeface="Arial"/>
                          <a:cs typeface="Arial"/>
                        </a:rPr>
                        <a:t>Le</a:t>
                      </a:r>
                      <a:r>
                        <a:rPr sz="1100" spc="60" dirty="0">
                          <a:latin typeface="Arial"/>
                          <a:cs typeface="Arial"/>
                        </a:rPr>
                        <a:t> </a:t>
                      </a:r>
                      <a:r>
                        <a:rPr sz="1100" dirty="0">
                          <a:latin typeface="Arial"/>
                          <a:cs typeface="Arial"/>
                        </a:rPr>
                        <a:t>seuil</a:t>
                      </a:r>
                      <a:r>
                        <a:rPr sz="1100" spc="55" dirty="0">
                          <a:latin typeface="Arial"/>
                          <a:cs typeface="Arial"/>
                        </a:rPr>
                        <a:t> </a:t>
                      </a:r>
                      <a:r>
                        <a:rPr sz="1100" dirty="0">
                          <a:latin typeface="Arial"/>
                          <a:cs typeface="Arial"/>
                        </a:rPr>
                        <a:t>bassin</a:t>
                      </a:r>
                      <a:r>
                        <a:rPr sz="1100" spc="60" dirty="0">
                          <a:latin typeface="Arial"/>
                          <a:cs typeface="Arial"/>
                        </a:rPr>
                        <a:t> </a:t>
                      </a:r>
                      <a:r>
                        <a:rPr sz="1100" dirty="0">
                          <a:latin typeface="Arial"/>
                          <a:cs typeface="Arial"/>
                        </a:rPr>
                        <a:t>a</a:t>
                      </a:r>
                      <a:r>
                        <a:rPr sz="1100" spc="65" dirty="0">
                          <a:latin typeface="Arial"/>
                          <a:cs typeface="Arial"/>
                        </a:rPr>
                        <a:t> </a:t>
                      </a:r>
                      <a:r>
                        <a:rPr sz="1100" dirty="0">
                          <a:latin typeface="Arial"/>
                          <a:cs typeface="Arial"/>
                        </a:rPr>
                        <a:t>été</a:t>
                      </a:r>
                      <a:r>
                        <a:rPr sz="1100" spc="50" dirty="0">
                          <a:latin typeface="Arial"/>
                          <a:cs typeface="Arial"/>
                        </a:rPr>
                        <a:t> </a:t>
                      </a:r>
                      <a:r>
                        <a:rPr sz="1100" dirty="0">
                          <a:latin typeface="Arial"/>
                          <a:cs typeface="Arial"/>
                        </a:rPr>
                        <a:t>réalisé</a:t>
                      </a:r>
                      <a:r>
                        <a:rPr sz="1100" spc="70" dirty="0">
                          <a:latin typeface="Arial"/>
                          <a:cs typeface="Arial"/>
                        </a:rPr>
                        <a:t> </a:t>
                      </a:r>
                      <a:r>
                        <a:rPr sz="1100" dirty="0">
                          <a:latin typeface="Arial"/>
                          <a:cs typeface="Arial"/>
                        </a:rPr>
                        <a:t>sur</a:t>
                      </a:r>
                      <a:r>
                        <a:rPr sz="1100" spc="65" dirty="0">
                          <a:latin typeface="Arial"/>
                          <a:cs typeface="Arial"/>
                        </a:rPr>
                        <a:t> </a:t>
                      </a:r>
                      <a:r>
                        <a:rPr sz="1100" dirty="0">
                          <a:latin typeface="Arial"/>
                          <a:cs typeface="Arial"/>
                        </a:rPr>
                        <a:t>Savane</a:t>
                      </a:r>
                      <a:r>
                        <a:rPr sz="1100" spc="65" dirty="0">
                          <a:latin typeface="Arial"/>
                          <a:cs typeface="Arial"/>
                        </a:rPr>
                        <a:t> </a:t>
                      </a:r>
                      <a:r>
                        <a:rPr sz="1100" dirty="0">
                          <a:latin typeface="Arial"/>
                          <a:cs typeface="Arial"/>
                        </a:rPr>
                        <a:t>Plate,</a:t>
                      </a:r>
                      <a:r>
                        <a:rPr sz="1100" spc="55" dirty="0">
                          <a:latin typeface="Arial"/>
                          <a:cs typeface="Arial"/>
                        </a:rPr>
                        <a:t> </a:t>
                      </a:r>
                      <a:r>
                        <a:rPr sz="1100" dirty="0">
                          <a:latin typeface="Arial"/>
                          <a:cs typeface="Arial"/>
                        </a:rPr>
                        <a:t>dans</a:t>
                      </a:r>
                      <a:r>
                        <a:rPr sz="1100" spc="60" dirty="0">
                          <a:latin typeface="Arial"/>
                          <a:cs typeface="Arial"/>
                        </a:rPr>
                        <a:t> </a:t>
                      </a:r>
                      <a:r>
                        <a:rPr sz="1100" dirty="0">
                          <a:latin typeface="Arial"/>
                          <a:cs typeface="Arial"/>
                        </a:rPr>
                        <a:t>une</a:t>
                      </a:r>
                      <a:r>
                        <a:rPr sz="1100" spc="65" dirty="0">
                          <a:latin typeface="Arial"/>
                          <a:cs typeface="Arial"/>
                        </a:rPr>
                        <a:t> </a:t>
                      </a:r>
                      <a:r>
                        <a:rPr sz="1100" dirty="0">
                          <a:latin typeface="Arial"/>
                          <a:cs typeface="Arial"/>
                        </a:rPr>
                        <a:t>ravine</a:t>
                      </a:r>
                      <a:r>
                        <a:rPr sz="1100" spc="60" dirty="0">
                          <a:latin typeface="Arial"/>
                          <a:cs typeface="Arial"/>
                        </a:rPr>
                        <a:t> </a:t>
                      </a:r>
                      <a:r>
                        <a:rPr sz="1100" spc="-10" dirty="0">
                          <a:latin typeface="Arial"/>
                          <a:cs typeface="Arial"/>
                        </a:rPr>
                        <a:t>affluent </a:t>
                      </a:r>
                      <a:r>
                        <a:rPr sz="1100" dirty="0">
                          <a:latin typeface="Arial"/>
                          <a:cs typeface="Arial"/>
                        </a:rPr>
                        <a:t>de</a:t>
                      </a:r>
                      <a:r>
                        <a:rPr sz="1100" spc="-20" dirty="0">
                          <a:latin typeface="Arial"/>
                          <a:cs typeface="Arial"/>
                        </a:rPr>
                        <a:t> </a:t>
                      </a:r>
                      <a:r>
                        <a:rPr sz="1100" dirty="0">
                          <a:latin typeface="Arial"/>
                          <a:cs typeface="Arial"/>
                        </a:rPr>
                        <a:t>la</a:t>
                      </a:r>
                      <a:r>
                        <a:rPr sz="1100" spc="-15" dirty="0">
                          <a:latin typeface="Arial"/>
                          <a:cs typeface="Arial"/>
                        </a:rPr>
                        <a:t> </a:t>
                      </a:r>
                      <a:r>
                        <a:rPr sz="1100" dirty="0">
                          <a:latin typeface="Arial"/>
                          <a:cs typeface="Arial"/>
                        </a:rPr>
                        <a:t>rivière</a:t>
                      </a:r>
                      <a:r>
                        <a:rPr sz="1100" spc="-25" dirty="0">
                          <a:latin typeface="Arial"/>
                          <a:cs typeface="Arial"/>
                        </a:rPr>
                        <a:t> </a:t>
                      </a:r>
                      <a:r>
                        <a:rPr sz="1100" dirty="0">
                          <a:latin typeface="Arial"/>
                          <a:cs typeface="Arial"/>
                        </a:rPr>
                        <a:t>Féliciane.</a:t>
                      </a:r>
                      <a:r>
                        <a:rPr sz="1100" spc="-15" dirty="0">
                          <a:latin typeface="Arial"/>
                          <a:cs typeface="Arial"/>
                        </a:rPr>
                        <a:t> </a:t>
                      </a:r>
                      <a:r>
                        <a:rPr sz="1100" spc="-20" dirty="0">
                          <a:latin typeface="Arial"/>
                          <a:cs typeface="Arial"/>
                        </a:rPr>
                        <a:t>Celle-</a:t>
                      </a:r>
                      <a:r>
                        <a:rPr sz="1100" dirty="0">
                          <a:latin typeface="Arial"/>
                          <a:cs typeface="Arial"/>
                        </a:rPr>
                        <a:t>ci</a:t>
                      </a:r>
                      <a:r>
                        <a:rPr sz="1100" spc="-15" dirty="0">
                          <a:latin typeface="Arial"/>
                          <a:cs typeface="Arial"/>
                        </a:rPr>
                        <a:t> </a:t>
                      </a:r>
                      <a:r>
                        <a:rPr sz="1100" dirty="0">
                          <a:latin typeface="Arial"/>
                          <a:cs typeface="Arial"/>
                        </a:rPr>
                        <a:t>se</a:t>
                      </a:r>
                      <a:r>
                        <a:rPr sz="1100" spc="-20" dirty="0">
                          <a:latin typeface="Arial"/>
                          <a:cs typeface="Arial"/>
                        </a:rPr>
                        <a:t> </a:t>
                      </a:r>
                      <a:r>
                        <a:rPr sz="1100" dirty="0">
                          <a:latin typeface="Arial"/>
                          <a:cs typeface="Arial"/>
                        </a:rPr>
                        <a:t>jette</a:t>
                      </a:r>
                      <a:r>
                        <a:rPr sz="1100" spc="-15" dirty="0">
                          <a:latin typeface="Arial"/>
                          <a:cs typeface="Arial"/>
                        </a:rPr>
                        <a:t> </a:t>
                      </a:r>
                      <a:r>
                        <a:rPr sz="1100" dirty="0">
                          <a:latin typeface="Arial"/>
                          <a:cs typeface="Arial"/>
                        </a:rPr>
                        <a:t>dans</a:t>
                      </a:r>
                      <a:r>
                        <a:rPr sz="1100" spc="-25" dirty="0">
                          <a:latin typeface="Arial"/>
                          <a:cs typeface="Arial"/>
                        </a:rPr>
                        <a:t> </a:t>
                      </a:r>
                      <a:r>
                        <a:rPr sz="1100" dirty="0">
                          <a:latin typeface="Arial"/>
                          <a:cs typeface="Arial"/>
                        </a:rPr>
                        <a:t>la</a:t>
                      </a:r>
                      <a:r>
                        <a:rPr sz="1100" spc="-20" dirty="0">
                          <a:latin typeface="Arial"/>
                          <a:cs typeface="Arial"/>
                        </a:rPr>
                        <a:t> </a:t>
                      </a:r>
                      <a:r>
                        <a:rPr sz="1100" dirty="0">
                          <a:latin typeface="Arial"/>
                          <a:cs typeface="Arial"/>
                        </a:rPr>
                        <a:t>rivière</a:t>
                      </a:r>
                      <a:r>
                        <a:rPr sz="1100" spc="-10" dirty="0">
                          <a:latin typeface="Arial"/>
                          <a:cs typeface="Arial"/>
                        </a:rPr>
                        <a:t> Thomonde.</a:t>
                      </a:r>
                      <a:endParaRPr sz="11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927925">
                <a:tc>
                  <a:txBody>
                    <a:bodyPr/>
                    <a:lstStyle/>
                    <a:p>
                      <a:pPr marL="67945">
                        <a:lnSpc>
                          <a:spcPts val="1250"/>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5"/>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0960" algn="just">
                        <a:lnSpc>
                          <a:spcPct val="95800"/>
                        </a:lnSpc>
                        <a:spcBef>
                          <a:spcPts val="10"/>
                        </a:spcBef>
                      </a:pPr>
                      <a:r>
                        <a:rPr sz="1100" dirty="0">
                          <a:latin typeface="Arial"/>
                          <a:cs typeface="Arial"/>
                        </a:rPr>
                        <a:t>Le</a:t>
                      </a:r>
                      <a:r>
                        <a:rPr sz="1100" spc="85" dirty="0">
                          <a:latin typeface="Arial"/>
                          <a:cs typeface="Arial"/>
                        </a:rPr>
                        <a:t> </a:t>
                      </a:r>
                      <a:r>
                        <a:rPr sz="1100" dirty="0">
                          <a:latin typeface="Arial"/>
                          <a:cs typeface="Arial"/>
                        </a:rPr>
                        <a:t>site</a:t>
                      </a:r>
                      <a:r>
                        <a:rPr sz="1100" spc="90" dirty="0">
                          <a:latin typeface="Arial"/>
                          <a:cs typeface="Arial"/>
                        </a:rPr>
                        <a:t> </a:t>
                      </a:r>
                      <a:r>
                        <a:rPr sz="1100" dirty="0">
                          <a:latin typeface="Arial"/>
                          <a:cs typeface="Arial"/>
                        </a:rPr>
                        <a:t>choisi</a:t>
                      </a:r>
                      <a:r>
                        <a:rPr sz="1100" spc="95" dirty="0">
                          <a:latin typeface="Arial"/>
                          <a:cs typeface="Arial"/>
                        </a:rPr>
                        <a:t> </a:t>
                      </a:r>
                      <a:r>
                        <a:rPr sz="1100" dirty="0">
                          <a:latin typeface="Arial"/>
                          <a:cs typeface="Arial"/>
                        </a:rPr>
                        <a:t>correspond</a:t>
                      </a:r>
                      <a:r>
                        <a:rPr sz="1100" spc="95" dirty="0">
                          <a:latin typeface="Arial"/>
                          <a:cs typeface="Arial"/>
                        </a:rPr>
                        <a:t> </a:t>
                      </a:r>
                      <a:r>
                        <a:rPr sz="1100" dirty="0">
                          <a:latin typeface="Arial"/>
                          <a:cs typeface="Arial"/>
                        </a:rPr>
                        <a:t>à</a:t>
                      </a:r>
                      <a:r>
                        <a:rPr sz="1100" spc="100" dirty="0">
                          <a:latin typeface="Arial"/>
                          <a:cs typeface="Arial"/>
                        </a:rPr>
                        <a:t> </a:t>
                      </a:r>
                      <a:r>
                        <a:rPr sz="1100" dirty="0">
                          <a:latin typeface="Arial"/>
                          <a:cs typeface="Arial"/>
                        </a:rPr>
                        <a:t>un</a:t>
                      </a:r>
                      <a:r>
                        <a:rPr sz="1100" spc="85" dirty="0">
                          <a:latin typeface="Arial"/>
                          <a:cs typeface="Arial"/>
                        </a:rPr>
                        <a:t> </a:t>
                      </a:r>
                      <a:r>
                        <a:rPr sz="1100" dirty="0">
                          <a:latin typeface="Arial"/>
                          <a:cs typeface="Arial"/>
                        </a:rPr>
                        <a:t>point</a:t>
                      </a:r>
                      <a:r>
                        <a:rPr sz="1100" spc="95" dirty="0">
                          <a:latin typeface="Arial"/>
                          <a:cs typeface="Arial"/>
                        </a:rPr>
                        <a:t> </a:t>
                      </a:r>
                      <a:r>
                        <a:rPr sz="1100" dirty="0">
                          <a:latin typeface="Arial"/>
                          <a:cs typeface="Arial"/>
                        </a:rPr>
                        <a:t>de</a:t>
                      </a:r>
                      <a:r>
                        <a:rPr sz="1100" spc="85" dirty="0">
                          <a:latin typeface="Arial"/>
                          <a:cs typeface="Arial"/>
                        </a:rPr>
                        <a:t> </a:t>
                      </a:r>
                      <a:r>
                        <a:rPr sz="1100" dirty="0">
                          <a:latin typeface="Arial"/>
                          <a:cs typeface="Arial"/>
                        </a:rPr>
                        <a:t>resserrement</a:t>
                      </a:r>
                      <a:r>
                        <a:rPr sz="1100" spc="90" dirty="0">
                          <a:latin typeface="Arial"/>
                          <a:cs typeface="Arial"/>
                        </a:rPr>
                        <a:t> </a:t>
                      </a:r>
                      <a:r>
                        <a:rPr sz="1100" dirty="0">
                          <a:latin typeface="Arial"/>
                          <a:cs typeface="Arial"/>
                        </a:rPr>
                        <a:t>de</a:t>
                      </a:r>
                      <a:r>
                        <a:rPr sz="1100" spc="85" dirty="0">
                          <a:latin typeface="Arial"/>
                          <a:cs typeface="Arial"/>
                        </a:rPr>
                        <a:t> </a:t>
                      </a:r>
                      <a:r>
                        <a:rPr sz="1100" dirty="0">
                          <a:latin typeface="Arial"/>
                          <a:cs typeface="Arial"/>
                        </a:rPr>
                        <a:t>la</a:t>
                      </a:r>
                      <a:r>
                        <a:rPr sz="1100" spc="100" dirty="0">
                          <a:latin typeface="Arial"/>
                          <a:cs typeface="Arial"/>
                        </a:rPr>
                        <a:t> </a:t>
                      </a:r>
                      <a:r>
                        <a:rPr sz="1100" dirty="0">
                          <a:latin typeface="Arial"/>
                          <a:cs typeface="Arial"/>
                        </a:rPr>
                        <a:t>ravine</a:t>
                      </a:r>
                      <a:r>
                        <a:rPr sz="1100" spc="100" dirty="0">
                          <a:latin typeface="Arial"/>
                          <a:cs typeface="Arial"/>
                        </a:rPr>
                        <a:t> </a:t>
                      </a:r>
                      <a:r>
                        <a:rPr sz="1100" spc="-20" dirty="0">
                          <a:latin typeface="Arial"/>
                          <a:cs typeface="Arial"/>
                        </a:rPr>
                        <a:t>avec </a:t>
                      </a:r>
                      <a:r>
                        <a:rPr sz="1100" dirty="0">
                          <a:latin typeface="Arial"/>
                          <a:cs typeface="Arial"/>
                        </a:rPr>
                        <a:t>possibilité</a:t>
                      </a:r>
                      <a:r>
                        <a:rPr sz="1100" spc="170" dirty="0">
                          <a:latin typeface="Arial"/>
                          <a:cs typeface="Arial"/>
                        </a:rPr>
                        <a:t> </a:t>
                      </a:r>
                      <a:r>
                        <a:rPr sz="1100" dirty="0">
                          <a:latin typeface="Arial"/>
                          <a:cs typeface="Arial"/>
                        </a:rPr>
                        <a:t>d’ancrage</a:t>
                      </a:r>
                      <a:r>
                        <a:rPr sz="1100" spc="155" dirty="0">
                          <a:latin typeface="Arial"/>
                          <a:cs typeface="Arial"/>
                        </a:rPr>
                        <a:t> </a:t>
                      </a:r>
                      <a:r>
                        <a:rPr sz="1100" dirty="0">
                          <a:latin typeface="Arial"/>
                          <a:cs typeface="Arial"/>
                        </a:rPr>
                        <a:t>dans</a:t>
                      </a:r>
                      <a:r>
                        <a:rPr sz="1100" spc="170" dirty="0">
                          <a:latin typeface="Arial"/>
                          <a:cs typeface="Arial"/>
                        </a:rPr>
                        <a:t> </a:t>
                      </a:r>
                      <a:r>
                        <a:rPr sz="1100" dirty="0">
                          <a:latin typeface="Arial"/>
                          <a:cs typeface="Arial"/>
                        </a:rPr>
                        <a:t>la</a:t>
                      </a:r>
                      <a:r>
                        <a:rPr sz="1100" spc="155" dirty="0">
                          <a:latin typeface="Arial"/>
                          <a:cs typeface="Arial"/>
                        </a:rPr>
                        <a:t> </a:t>
                      </a:r>
                      <a:r>
                        <a:rPr sz="1100" spc="-10" dirty="0">
                          <a:latin typeface="Arial"/>
                          <a:cs typeface="Arial"/>
                        </a:rPr>
                        <a:t>roche-</a:t>
                      </a:r>
                      <a:r>
                        <a:rPr sz="1100" dirty="0">
                          <a:latin typeface="Arial"/>
                          <a:cs typeface="Arial"/>
                        </a:rPr>
                        <a:t>mère</a:t>
                      </a:r>
                      <a:r>
                        <a:rPr sz="1100" spc="155" dirty="0">
                          <a:latin typeface="Arial"/>
                          <a:cs typeface="Arial"/>
                        </a:rPr>
                        <a:t> </a:t>
                      </a:r>
                      <a:r>
                        <a:rPr sz="1100" dirty="0">
                          <a:latin typeface="Arial"/>
                          <a:cs typeface="Arial"/>
                        </a:rPr>
                        <a:t>affleurante.</a:t>
                      </a:r>
                      <a:r>
                        <a:rPr sz="1100" spc="160" dirty="0">
                          <a:latin typeface="Arial"/>
                          <a:cs typeface="Arial"/>
                        </a:rPr>
                        <a:t> </a:t>
                      </a:r>
                      <a:r>
                        <a:rPr sz="1100" dirty="0">
                          <a:latin typeface="Arial"/>
                          <a:cs typeface="Arial"/>
                        </a:rPr>
                        <a:t>Des</a:t>
                      </a:r>
                      <a:r>
                        <a:rPr sz="1100" spc="155" dirty="0">
                          <a:latin typeface="Arial"/>
                          <a:cs typeface="Arial"/>
                        </a:rPr>
                        <a:t> </a:t>
                      </a:r>
                      <a:r>
                        <a:rPr sz="1100" dirty="0">
                          <a:latin typeface="Arial"/>
                          <a:cs typeface="Arial"/>
                        </a:rPr>
                        <a:t>entretiens,</a:t>
                      </a:r>
                      <a:r>
                        <a:rPr sz="1100" spc="165" dirty="0">
                          <a:latin typeface="Arial"/>
                          <a:cs typeface="Arial"/>
                        </a:rPr>
                        <a:t> </a:t>
                      </a:r>
                      <a:r>
                        <a:rPr sz="1100" spc="-25" dirty="0">
                          <a:latin typeface="Arial"/>
                          <a:cs typeface="Arial"/>
                        </a:rPr>
                        <a:t>il </a:t>
                      </a:r>
                      <a:r>
                        <a:rPr sz="1100" dirty="0">
                          <a:latin typeface="Arial"/>
                          <a:cs typeface="Arial"/>
                        </a:rPr>
                        <a:t>ressort</a:t>
                      </a:r>
                      <a:r>
                        <a:rPr sz="1100" spc="125" dirty="0">
                          <a:latin typeface="Arial"/>
                          <a:cs typeface="Arial"/>
                        </a:rPr>
                        <a:t> </a:t>
                      </a:r>
                      <a:r>
                        <a:rPr sz="1100" dirty="0">
                          <a:latin typeface="Arial"/>
                          <a:cs typeface="Arial"/>
                        </a:rPr>
                        <a:t>qu’à</a:t>
                      </a:r>
                      <a:r>
                        <a:rPr sz="1100" spc="130" dirty="0">
                          <a:latin typeface="Arial"/>
                          <a:cs typeface="Arial"/>
                        </a:rPr>
                        <a:t> </a:t>
                      </a:r>
                      <a:r>
                        <a:rPr sz="1100" dirty="0">
                          <a:latin typeface="Arial"/>
                          <a:cs typeface="Arial"/>
                        </a:rPr>
                        <a:t>ce</a:t>
                      </a:r>
                      <a:r>
                        <a:rPr sz="1100" spc="130" dirty="0">
                          <a:latin typeface="Arial"/>
                          <a:cs typeface="Arial"/>
                        </a:rPr>
                        <a:t> </a:t>
                      </a:r>
                      <a:r>
                        <a:rPr sz="1100" dirty="0">
                          <a:latin typeface="Arial"/>
                          <a:cs typeface="Arial"/>
                        </a:rPr>
                        <a:t>point</a:t>
                      </a:r>
                      <a:r>
                        <a:rPr sz="1100" spc="135" dirty="0">
                          <a:latin typeface="Arial"/>
                          <a:cs typeface="Arial"/>
                        </a:rPr>
                        <a:t> </a:t>
                      </a:r>
                      <a:r>
                        <a:rPr sz="1100" dirty="0">
                          <a:latin typeface="Arial"/>
                          <a:cs typeface="Arial"/>
                        </a:rPr>
                        <a:t>de</a:t>
                      </a:r>
                      <a:r>
                        <a:rPr sz="1100" spc="114" dirty="0">
                          <a:latin typeface="Arial"/>
                          <a:cs typeface="Arial"/>
                        </a:rPr>
                        <a:t> </a:t>
                      </a:r>
                      <a:r>
                        <a:rPr sz="1100" dirty="0">
                          <a:latin typeface="Arial"/>
                          <a:cs typeface="Arial"/>
                        </a:rPr>
                        <a:t>la</a:t>
                      </a:r>
                      <a:r>
                        <a:rPr sz="1100" spc="130" dirty="0">
                          <a:latin typeface="Arial"/>
                          <a:cs typeface="Arial"/>
                        </a:rPr>
                        <a:t> </a:t>
                      </a:r>
                      <a:r>
                        <a:rPr sz="1100" dirty="0">
                          <a:latin typeface="Arial"/>
                          <a:cs typeface="Arial"/>
                        </a:rPr>
                        <a:t>ravine,</a:t>
                      </a:r>
                      <a:r>
                        <a:rPr sz="1100" spc="130" dirty="0">
                          <a:latin typeface="Arial"/>
                          <a:cs typeface="Arial"/>
                        </a:rPr>
                        <a:t> </a:t>
                      </a:r>
                      <a:r>
                        <a:rPr sz="1100" dirty="0">
                          <a:latin typeface="Arial"/>
                          <a:cs typeface="Arial"/>
                        </a:rPr>
                        <a:t>il</a:t>
                      </a:r>
                      <a:r>
                        <a:rPr sz="1100" spc="125" dirty="0">
                          <a:latin typeface="Arial"/>
                          <a:cs typeface="Arial"/>
                        </a:rPr>
                        <a:t> </a:t>
                      </a:r>
                      <a:r>
                        <a:rPr sz="1100" dirty="0">
                          <a:latin typeface="Arial"/>
                          <a:cs typeface="Arial"/>
                        </a:rPr>
                        <a:t>y</a:t>
                      </a:r>
                      <a:r>
                        <a:rPr sz="1100" spc="130" dirty="0">
                          <a:latin typeface="Arial"/>
                          <a:cs typeface="Arial"/>
                        </a:rPr>
                        <a:t> </a:t>
                      </a:r>
                      <a:r>
                        <a:rPr sz="1100" dirty="0">
                          <a:latin typeface="Arial"/>
                          <a:cs typeface="Arial"/>
                        </a:rPr>
                        <a:t>a</a:t>
                      </a:r>
                      <a:r>
                        <a:rPr sz="1100" spc="130" dirty="0">
                          <a:latin typeface="Arial"/>
                          <a:cs typeface="Arial"/>
                        </a:rPr>
                        <a:t> </a:t>
                      </a:r>
                      <a:r>
                        <a:rPr sz="1100" dirty="0">
                          <a:latin typeface="Arial"/>
                          <a:cs typeface="Arial"/>
                        </a:rPr>
                        <a:t>ruissellement</a:t>
                      </a:r>
                      <a:r>
                        <a:rPr sz="1100" spc="130" dirty="0">
                          <a:latin typeface="Arial"/>
                          <a:cs typeface="Arial"/>
                        </a:rPr>
                        <a:t> </a:t>
                      </a:r>
                      <a:r>
                        <a:rPr sz="1100" dirty="0">
                          <a:latin typeface="Arial"/>
                          <a:cs typeface="Arial"/>
                        </a:rPr>
                        <a:t>en</a:t>
                      </a:r>
                      <a:r>
                        <a:rPr sz="1100" spc="114" dirty="0">
                          <a:latin typeface="Arial"/>
                          <a:cs typeface="Arial"/>
                        </a:rPr>
                        <a:t> </a:t>
                      </a:r>
                      <a:r>
                        <a:rPr sz="1100" dirty="0">
                          <a:latin typeface="Arial"/>
                          <a:cs typeface="Arial"/>
                        </a:rPr>
                        <a:t>cas</a:t>
                      </a:r>
                      <a:r>
                        <a:rPr sz="1100" spc="130" dirty="0">
                          <a:latin typeface="Arial"/>
                          <a:cs typeface="Arial"/>
                        </a:rPr>
                        <a:t> </a:t>
                      </a:r>
                      <a:r>
                        <a:rPr sz="1100" dirty="0">
                          <a:latin typeface="Arial"/>
                          <a:cs typeface="Arial"/>
                        </a:rPr>
                        <a:t>de</a:t>
                      </a:r>
                      <a:r>
                        <a:rPr sz="1100" spc="130" dirty="0">
                          <a:latin typeface="Arial"/>
                          <a:cs typeface="Arial"/>
                        </a:rPr>
                        <a:t> </a:t>
                      </a:r>
                      <a:r>
                        <a:rPr sz="1100" spc="-10" dirty="0">
                          <a:latin typeface="Arial"/>
                          <a:cs typeface="Arial"/>
                        </a:rPr>
                        <a:t>pluie. </a:t>
                      </a:r>
                      <a:r>
                        <a:rPr sz="1100" dirty="0">
                          <a:latin typeface="Arial"/>
                          <a:cs typeface="Arial"/>
                        </a:rPr>
                        <a:t>Enfin,</a:t>
                      </a:r>
                      <a:r>
                        <a:rPr sz="1100" spc="10"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aval</a:t>
                      </a:r>
                      <a:r>
                        <a:rPr sz="1100" spc="20" dirty="0">
                          <a:latin typeface="Arial"/>
                          <a:cs typeface="Arial"/>
                        </a:rPr>
                        <a:t> </a:t>
                      </a:r>
                      <a:r>
                        <a:rPr sz="1100" dirty="0">
                          <a:latin typeface="Arial"/>
                          <a:cs typeface="Arial"/>
                        </a:rPr>
                        <a:t>du</a:t>
                      </a:r>
                      <a:r>
                        <a:rPr sz="1100" spc="10" dirty="0">
                          <a:latin typeface="Arial"/>
                          <a:cs typeface="Arial"/>
                        </a:rPr>
                        <a:t> </a:t>
                      </a:r>
                      <a:r>
                        <a:rPr sz="1100" dirty="0">
                          <a:latin typeface="Arial"/>
                          <a:cs typeface="Arial"/>
                        </a:rPr>
                        <a:t>site,</a:t>
                      </a:r>
                      <a:r>
                        <a:rPr sz="1100" spc="15" dirty="0">
                          <a:latin typeface="Arial"/>
                          <a:cs typeface="Arial"/>
                        </a:rPr>
                        <a:t> </a:t>
                      </a:r>
                      <a:r>
                        <a:rPr sz="1100" dirty="0">
                          <a:latin typeface="Arial"/>
                          <a:cs typeface="Arial"/>
                        </a:rPr>
                        <a:t>il</a:t>
                      </a:r>
                      <a:r>
                        <a:rPr sz="1100" spc="5" dirty="0">
                          <a:latin typeface="Arial"/>
                          <a:cs typeface="Arial"/>
                        </a:rPr>
                        <a:t> </a:t>
                      </a:r>
                      <a:r>
                        <a:rPr sz="1100" dirty="0">
                          <a:latin typeface="Arial"/>
                          <a:cs typeface="Arial"/>
                        </a:rPr>
                        <a:t>y</a:t>
                      </a:r>
                      <a:r>
                        <a:rPr sz="1100" spc="25" dirty="0">
                          <a:latin typeface="Arial"/>
                          <a:cs typeface="Arial"/>
                        </a:rPr>
                        <a:t> </a:t>
                      </a:r>
                      <a:r>
                        <a:rPr sz="1100" dirty="0">
                          <a:latin typeface="Arial"/>
                          <a:cs typeface="Arial"/>
                        </a:rPr>
                        <a:t>a</a:t>
                      </a:r>
                      <a:r>
                        <a:rPr sz="1100" spc="10" dirty="0">
                          <a:latin typeface="Arial"/>
                          <a:cs typeface="Arial"/>
                        </a:rPr>
                        <a:t> </a:t>
                      </a:r>
                      <a:r>
                        <a:rPr sz="1100" dirty="0">
                          <a:latin typeface="Arial"/>
                          <a:cs typeface="Arial"/>
                        </a:rPr>
                        <a:t>un</a:t>
                      </a:r>
                      <a:r>
                        <a:rPr sz="1100" spc="10" dirty="0">
                          <a:latin typeface="Arial"/>
                          <a:cs typeface="Arial"/>
                        </a:rPr>
                        <a:t> </a:t>
                      </a:r>
                      <a:r>
                        <a:rPr sz="1100" dirty="0">
                          <a:latin typeface="Arial"/>
                          <a:cs typeface="Arial"/>
                        </a:rPr>
                        <a:t>espace</a:t>
                      </a:r>
                      <a:r>
                        <a:rPr sz="1100" spc="-5" dirty="0">
                          <a:latin typeface="Arial"/>
                          <a:cs typeface="Arial"/>
                        </a:rPr>
                        <a:t> </a:t>
                      </a:r>
                      <a:r>
                        <a:rPr sz="1100" dirty="0">
                          <a:latin typeface="Arial"/>
                          <a:cs typeface="Arial"/>
                        </a:rPr>
                        <a:t>fertile</a:t>
                      </a:r>
                      <a:r>
                        <a:rPr sz="1100" spc="20" dirty="0">
                          <a:latin typeface="Arial"/>
                          <a:cs typeface="Arial"/>
                        </a:rPr>
                        <a:t> </a:t>
                      </a:r>
                      <a:r>
                        <a:rPr sz="1100" dirty="0">
                          <a:latin typeface="Arial"/>
                          <a:cs typeface="Arial"/>
                        </a:rPr>
                        <a:t>sur</a:t>
                      </a:r>
                      <a:r>
                        <a:rPr sz="1100" spc="5" dirty="0">
                          <a:latin typeface="Arial"/>
                          <a:cs typeface="Arial"/>
                        </a:rPr>
                        <a:t> </a:t>
                      </a:r>
                      <a:r>
                        <a:rPr sz="1100" dirty="0">
                          <a:latin typeface="Arial"/>
                          <a:cs typeface="Arial"/>
                        </a:rPr>
                        <a:t>un</a:t>
                      </a:r>
                      <a:r>
                        <a:rPr sz="1100" spc="20" dirty="0">
                          <a:latin typeface="Arial"/>
                          <a:cs typeface="Arial"/>
                        </a:rPr>
                        <a:t> </a:t>
                      </a:r>
                      <a:r>
                        <a:rPr sz="1100" dirty="0">
                          <a:latin typeface="Arial"/>
                          <a:cs typeface="Arial"/>
                        </a:rPr>
                        <a:t>replat</a:t>
                      </a:r>
                      <a:r>
                        <a:rPr sz="1100" spc="15"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amont</a:t>
                      </a:r>
                      <a:r>
                        <a:rPr sz="1100" spc="15" dirty="0">
                          <a:latin typeface="Arial"/>
                          <a:cs typeface="Arial"/>
                        </a:rPr>
                        <a:t> </a:t>
                      </a:r>
                      <a:r>
                        <a:rPr sz="1100" spc="-20" dirty="0">
                          <a:latin typeface="Arial"/>
                          <a:cs typeface="Arial"/>
                        </a:rPr>
                        <a:t>d’un </a:t>
                      </a:r>
                      <a:r>
                        <a:rPr sz="1100" dirty="0">
                          <a:latin typeface="Arial"/>
                          <a:cs typeface="Arial"/>
                        </a:rPr>
                        <a:t>mur</a:t>
                      </a:r>
                      <a:r>
                        <a:rPr sz="1100" spc="45" dirty="0">
                          <a:latin typeface="Arial"/>
                          <a:cs typeface="Arial"/>
                        </a:rPr>
                        <a:t> </a:t>
                      </a:r>
                      <a:r>
                        <a:rPr sz="1100" dirty="0">
                          <a:latin typeface="Arial"/>
                          <a:cs typeface="Arial"/>
                        </a:rPr>
                        <a:t>sec,</a:t>
                      </a:r>
                      <a:r>
                        <a:rPr sz="1100" spc="55" dirty="0">
                          <a:latin typeface="Arial"/>
                          <a:cs typeface="Arial"/>
                        </a:rPr>
                        <a:t> </a:t>
                      </a:r>
                      <a:r>
                        <a:rPr sz="1100" dirty="0">
                          <a:latin typeface="Arial"/>
                          <a:cs typeface="Arial"/>
                        </a:rPr>
                        <a:t>où</a:t>
                      </a:r>
                      <a:r>
                        <a:rPr sz="1100" spc="55" dirty="0">
                          <a:latin typeface="Arial"/>
                          <a:cs typeface="Arial"/>
                        </a:rPr>
                        <a:t> </a:t>
                      </a:r>
                      <a:r>
                        <a:rPr sz="1100" dirty="0">
                          <a:latin typeface="Arial"/>
                          <a:cs typeface="Arial"/>
                        </a:rPr>
                        <a:t>il</a:t>
                      </a:r>
                      <a:r>
                        <a:rPr sz="1100" spc="45" dirty="0">
                          <a:latin typeface="Arial"/>
                          <a:cs typeface="Arial"/>
                        </a:rPr>
                        <a:t> </a:t>
                      </a:r>
                      <a:r>
                        <a:rPr sz="1100" dirty="0">
                          <a:latin typeface="Arial"/>
                          <a:cs typeface="Arial"/>
                        </a:rPr>
                        <a:t>est</a:t>
                      </a:r>
                      <a:r>
                        <a:rPr sz="1100" spc="55" dirty="0">
                          <a:latin typeface="Arial"/>
                          <a:cs typeface="Arial"/>
                        </a:rPr>
                        <a:t> </a:t>
                      </a:r>
                      <a:r>
                        <a:rPr sz="1100" dirty="0">
                          <a:latin typeface="Arial"/>
                          <a:cs typeface="Arial"/>
                        </a:rPr>
                        <a:t>envisageable</a:t>
                      </a:r>
                      <a:r>
                        <a:rPr sz="1100" spc="55" dirty="0">
                          <a:latin typeface="Arial"/>
                          <a:cs typeface="Arial"/>
                        </a:rPr>
                        <a:t> </a:t>
                      </a:r>
                      <a:r>
                        <a:rPr sz="1100" dirty="0">
                          <a:latin typeface="Arial"/>
                          <a:cs typeface="Arial"/>
                        </a:rPr>
                        <a:t>d’implanter</a:t>
                      </a:r>
                      <a:r>
                        <a:rPr sz="1100" spc="50" dirty="0">
                          <a:latin typeface="Arial"/>
                          <a:cs typeface="Arial"/>
                        </a:rPr>
                        <a:t> </a:t>
                      </a:r>
                      <a:r>
                        <a:rPr sz="1100" dirty="0">
                          <a:latin typeface="Arial"/>
                          <a:cs typeface="Arial"/>
                        </a:rPr>
                        <a:t>des</a:t>
                      </a:r>
                      <a:r>
                        <a:rPr sz="1100" spc="50" dirty="0">
                          <a:latin typeface="Arial"/>
                          <a:cs typeface="Arial"/>
                        </a:rPr>
                        <a:t> </a:t>
                      </a:r>
                      <a:r>
                        <a:rPr sz="1100" dirty="0">
                          <a:latin typeface="Arial"/>
                          <a:cs typeface="Arial"/>
                        </a:rPr>
                        <a:t>cultures</a:t>
                      </a:r>
                      <a:r>
                        <a:rPr sz="1100" spc="45" dirty="0">
                          <a:latin typeface="Arial"/>
                          <a:cs typeface="Arial"/>
                        </a:rPr>
                        <a:t> </a:t>
                      </a:r>
                      <a:r>
                        <a:rPr sz="1100" dirty="0">
                          <a:latin typeface="Arial"/>
                          <a:cs typeface="Arial"/>
                        </a:rPr>
                        <a:t>maraîchères,</a:t>
                      </a:r>
                      <a:r>
                        <a:rPr sz="1100" spc="55" dirty="0">
                          <a:latin typeface="Arial"/>
                          <a:cs typeface="Arial"/>
                        </a:rPr>
                        <a:t> </a:t>
                      </a:r>
                      <a:r>
                        <a:rPr sz="1100" spc="-25" dirty="0">
                          <a:latin typeface="Arial"/>
                          <a:cs typeface="Arial"/>
                        </a:rPr>
                        <a:t>si </a:t>
                      </a:r>
                      <a:r>
                        <a:rPr sz="1100" dirty="0">
                          <a:latin typeface="Arial"/>
                          <a:cs typeface="Arial"/>
                        </a:rPr>
                        <a:t>de</a:t>
                      </a:r>
                      <a:r>
                        <a:rPr sz="1100" spc="-10" dirty="0">
                          <a:latin typeface="Arial"/>
                          <a:cs typeface="Arial"/>
                        </a:rPr>
                        <a:t> </a:t>
                      </a:r>
                      <a:r>
                        <a:rPr sz="1100" dirty="0">
                          <a:latin typeface="Arial"/>
                          <a:cs typeface="Arial"/>
                        </a:rPr>
                        <a:t>l’eau</a:t>
                      </a:r>
                      <a:r>
                        <a:rPr sz="1100" spc="-5" dirty="0">
                          <a:latin typeface="Arial"/>
                          <a:cs typeface="Arial"/>
                        </a:rPr>
                        <a:t> </a:t>
                      </a:r>
                      <a:r>
                        <a:rPr sz="1100" dirty="0">
                          <a:latin typeface="Arial"/>
                          <a:cs typeface="Arial"/>
                        </a:rPr>
                        <a:t>est</a:t>
                      </a:r>
                      <a:r>
                        <a:rPr sz="1100" spc="-5" dirty="0">
                          <a:latin typeface="Arial"/>
                          <a:cs typeface="Arial"/>
                        </a:rPr>
                        <a:t> </a:t>
                      </a:r>
                      <a:r>
                        <a:rPr sz="1100" spc="-10" dirty="0">
                          <a:latin typeface="Arial"/>
                          <a:cs typeface="Arial"/>
                        </a:rPr>
                        <a:t>disponible</a:t>
                      </a:r>
                      <a:r>
                        <a:rPr sz="1100" spc="-5" dirty="0">
                          <a:latin typeface="Arial"/>
                          <a:cs typeface="Arial"/>
                        </a:rPr>
                        <a:t> </a:t>
                      </a:r>
                      <a:r>
                        <a:rPr sz="1100" dirty="0">
                          <a:latin typeface="Arial"/>
                          <a:cs typeface="Arial"/>
                        </a:rPr>
                        <a:t>à</a:t>
                      </a:r>
                      <a:r>
                        <a:rPr sz="1100" spc="-15" dirty="0">
                          <a:latin typeface="Arial"/>
                          <a:cs typeface="Arial"/>
                        </a:rPr>
                        <a:t> </a:t>
                      </a:r>
                      <a:r>
                        <a:rPr sz="1100" spc="-10" dirty="0">
                          <a:latin typeface="Arial"/>
                          <a:cs typeface="Arial"/>
                        </a:rPr>
                        <a:t>proximité.</a:t>
                      </a:r>
                      <a:endParaRPr sz="1100" dirty="0">
                        <a:latin typeface="Arial"/>
                        <a:cs typeface="Arial"/>
                      </a:endParaRPr>
                    </a:p>
                    <a:p>
                      <a:pPr marL="68580" marR="60960" algn="just">
                        <a:lnSpc>
                          <a:spcPts val="1260"/>
                        </a:lnSpc>
                      </a:pPr>
                      <a:r>
                        <a:rPr sz="1100" dirty="0">
                          <a:latin typeface="Arial"/>
                          <a:cs typeface="Arial"/>
                        </a:rPr>
                        <a:t>Autre</a:t>
                      </a:r>
                      <a:r>
                        <a:rPr sz="1100" spc="125" dirty="0">
                          <a:latin typeface="Arial"/>
                          <a:cs typeface="Arial"/>
                        </a:rPr>
                        <a:t> </a:t>
                      </a:r>
                      <a:r>
                        <a:rPr sz="1100" dirty="0">
                          <a:latin typeface="Arial"/>
                          <a:cs typeface="Arial"/>
                        </a:rPr>
                        <a:t>point</a:t>
                      </a:r>
                      <a:r>
                        <a:rPr sz="1100" spc="125" dirty="0">
                          <a:latin typeface="Arial"/>
                          <a:cs typeface="Arial"/>
                        </a:rPr>
                        <a:t> </a:t>
                      </a:r>
                      <a:r>
                        <a:rPr sz="1100" dirty="0">
                          <a:latin typeface="Arial"/>
                          <a:cs typeface="Arial"/>
                        </a:rPr>
                        <a:t>important</a:t>
                      </a:r>
                      <a:r>
                        <a:rPr sz="1100" spc="120" dirty="0">
                          <a:latin typeface="Arial"/>
                          <a:cs typeface="Arial"/>
                        </a:rPr>
                        <a:t> </a:t>
                      </a:r>
                      <a:r>
                        <a:rPr sz="1100" dirty="0">
                          <a:latin typeface="Arial"/>
                          <a:cs typeface="Arial"/>
                        </a:rPr>
                        <a:t>pour</a:t>
                      </a:r>
                      <a:r>
                        <a:rPr sz="1100" spc="135" dirty="0">
                          <a:latin typeface="Arial"/>
                          <a:cs typeface="Arial"/>
                        </a:rPr>
                        <a:t> </a:t>
                      </a:r>
                      <a:r>
                        <a:rPr sz="1100" dirty="0">
                          <a:latin typeface="Arial"/>
                          <a:cs typeface="Arial"/>
                        </a:rPr>
                        <a:t>le</a:t>
                      </a:r>
                      <a:r>
                        <a:rPr sz="1100" spc="1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120" dirty="0">
                          <a:latin typeface="Arial"/>
                          <a:cs typeface="Arial"/>
                        </a:rPr>
                        <a:t> </a:t>
                      </a:r>
                      <a:r>
                        <a:rPr sz="1100" dirty="0">
                          <a:latin typeface="Arial"/>
                          <a:cs typeface="Arial"/>
                        </a:rPr>
                        <a:t>les</a:t>
                      </a:r>
                      <a:r>
                        <a:rPr sz="1100" spc="130" dirty="0">
                          <a:latin typeface="Arial"/>
                          <a:cs typeface="Arial"/>
                        </a:rPr>
                        <a:t> </a:t>
                      </a:r>
                      <a:r>
                        <a:rPr sz="1100" dirty="0">
                          <a:latin typeface="Arial"/>
                          <a:cs typeface="Arial"/>
                        </a:rPr>
                        <a:t>roches</a:t>
                      </a:r>
                      <a:r>
                        <a:rPr sz="1100" spc="125" dirty="0">
                          <a:latin typeface="Arial"/>
                          <a:cs typeface="Arial"/>
                        </a:rPr>
                        <a:t> </a:t>
                      </a:r>
                      <a:r>
                        <a:rPr sz="1100" dirty="0">
                          <a:latin typeface="Arial"/>
                          <a:cs typeface="Arial"/>
                        </a:rPr>
                        <a:t>sont</a:t>
                      </a:r>
                      <a:r>
                        <a:rPr sz="1100" spc="135" dirty="0">
                          <a:latin typeface="Arial"/>
                          <a:cs typeface="Arial"/>
                        </a:rPr>
                        <a:t> </a:t>
                      </a:r>
                      <a:r>
                        <a:rPr sz="1100" dirty="0">
                          <a:latin typeface="Arial"/>
                          <a:cs typeface="Arial"/>
                        </a:rPr>
                        <a:t>disponibles</a:t>
                      </a:r>
                      <a:r>
                        <a:rPr sz="1100" spc="125" dirty="0">
                          <a:latin typeface="Arial"/>
                          <a:cs typeface="Arial"/>
                        </a:rPr>
                        <a:t> </a:t>
                      </a:r>
                      <a:r>
                        <a:rPr sz="1100" spc="-25" dirty="0">
                          <a:latin typeface="Arial"/>
                          <a:cs typeface="Arial"/>
                        </a:rPr>
                        <a:t>sur </a:t>
                      </a:r>
                      <a:r>
                        <a:rPr sz="1100" dirty="0">
                          <a:latin typeface="Arial"/>
                          <a:cs typeface="Arial"/>
                        </a:rPr>
                        <a:t>place</a:t>
                      </a:r>
                      <a:r>
                        <a:rPr sz="1100" spc="75" dirty="0">
                          <a:latin typeface="Arial"/>
                          <a:cs typeface="Arial"/>
                        </a:rPr>
                        <a:t> </a:t>
                      </a:r>
                      <a:r>
                        <a:rPr sz="1100" dirty="0">
                          <a:latin typeface="Arial"/>
                          <a:cs typeface="Arial"/>
                        </a:rPr>
                        <a:t>et</a:t>
                      </a:r>
                      <a:r>
                        <a:rPr sz="1100" spc="75" dirty="0">
                          <a:latin typeface="Arial"/>
                          <a:cs typeface="Arial"/>
                        </a:rPr>
                        <a:t> </a:t>
                      </a:r>
                      <a:r>
                        <a:rPr sz="1100" dirty="0">
                          <a:latin typeface="Arial"/>
                          <a:cs typeface="Arial"/>
                        </a:rPr>
                        <a:t>le</a:t>
                      </a:r>
                      <a:r>
                        <a:rPr sz="1100" spc="85" dirty="0">
                          <a:latin typeface="Arial"/>
                          <a:cs typeface="Arial"/>
                        </a:rPr>
                        <a:t> </a:t>
                      </a:r>
                      <a:r>
                        <a:rPr sz="1100" dirty="0">
                          <a:latin typeface="Arial"/>
                          <a:cs typeface="Arial"/>
                        </a:rPr>
                        <a:t>site</a:t>
                      </a:r>
                      <a:r>
                        <a:rPr sz="1100" spc="70" dirty="0">
                          <a:latin typeface="Arial"/>
                          <a:cs typeface="Arial"/>
                        </a:rPr>
                        <a:t> </a:t>
                      </a:r>
                      <a:r>
                        <a:rPr sz="1100" dirty="0">
                          <a:latin typeface="Arial"/>
                          <a:cs typeface="Arial"/>
                        </a:rPr>
                        <a:t>est</a:t>
                      </a:r>
                      <a:r>
                        <a:rPr sz="1100" spc="70" dirty="0">
                          <a:latin typeface="Arial"/>
                          <a:cs typeface="Arial"/>
                        </a:rPr>
                        <a:t> </a:t>
                      </a:r>
                      <a:r>
                        <a:rPr sz="1100" dirty="0">
                          <a:latin typeface="Arial"/>
                          <a:cs typeface="Arial"/>
                        </a:rPr>
                        <a:t>accessible</a:t>
                      </a:r>
                      <a:r>
                        <a:rPr sz="1100" spc="85" dirty="0">
                          <a:latin typeface="Arial"/>
                          <a:cs typeface="Arial"/>
                        </a:rPr>
                        <a:t> </a:t>
                      </a:r>
                      <a:r>
                        <a:rPr sz="1100" dirty="0">
                          <a:latin typeface="Arial"/>
                          <a:cs typeface="Arial"/>
                        </a:rPr>
                        <a:t>aux</a:t>
                      </a:r>
                      <a:r>
                        <a:rPr sz="1100" spc="85" dirty="0">
                          <a:latin typeface="Arial"/>
                          <a:cs typeface="Arial"/>
                        </a:rPr>
                        <a:t> </a:t>
                      </a:r>
                      <a:r>
                        <a:rPr sz="1100" dirty="0">
                          <a:latin typeface="Arial"/>
                          <a:cs typeface="Arial"/>
                        </a:rPr>
                        <a:t>camions</a:t>
                      </a:r>
                      <a:r>
                        <a:rPr sz="1100" spc="80" dirty="0">
                          <a:latin typeface="Arial"/>
                          <a:cs typeface="Arial"/>
                        </a:rPr>
                        <a:t> </a:t>
                      </a:r>
                      <a:r>
                        <a:rPr sz="1100" dirty="0">
                          <a:latin typeface="Arial"/>
                          <a:cs typeface="Arial"/>
                        </a:rPr>
                        <a:t>pour</a:t>
                      </a:r>
                      <a:r>
                        <a:rPr sz="1100" spc="80" dirty="0">
                          <a:latin typeface="Arial"/>
                          <a:cs typeface="Arial"/>
                        </a:rPr>
                        <a:t> </a:t>
                      </a:r>
                      <a:r>
                        <a:rPr sz="1100" dirty="0">
                          <a:latin typeface="Arial"/>
                          <a:cs typeface="Arial"/>
                        </a:rPr>
                        <a:t>acheminer</a:t>
                      </a:r>
                      <a:r>
                        <a:rPr sz="1100" spc="90" dirty="0">
                          <a:latin typeface="Arial"/>
                          <a:cs typeface="Arial"/>
                        </a:rPr>
                        <a:t> </a:t>
                      </a:r>
                      <a:r>
                        <a:rPr sz="1100" dirty="0">
                          <a:latin typeface="Arial"/>
                          <a:cs typeface="Arial"/>
                        </a:rPr>
                        <a:t>du</a:t>
                      </a:r>
                      <a:r>
                        <a:rPr sz="1100" spc="70" dirty="0">
                          <a:latin typeface="Arial"/>
                          <a:cs typeface="Arial"/>
                        </a:rPr>
                        <a:t> </a:t>
                      </a:r>
                      <a:r>
                        <a:rPr sz="1100" dirty="0">
                          <a:latin typeface="Arial"/>
                          <a:cs typeface="Arial"/>
                        </a:rPr>
                        <a:t>sable</a:t>
                      </a:r>
                      <a:r>
                        <a:rPr sz="1100" spc="80" dirty="0">
                          <a:latin typeface="Arial"/>
                          <a:cs typeface="Arial"/>
                        </a:rPr>
                        <a:t> </a:t>
                      </a:r>
                      <a:r>
                        <a:rPr sz="1100" spc="-25" dirty="0">
                          <a:latin typeface="Arial"/>
                          <a:cs typeface="Arial"/>
                        </a:rPr>
                        <a:t>et </a:t>
                      </a:r>
                      <a:r>
                        <a:rPr sz="1100" dirty="0">
                          <a:latin typeface="Arial"/>
                          <a:cs typeface="Arial"/>
                        </a:rPr>
                        <a:t>du</a:t>
                      </a:r>
                      <a:r>
                        <a:rPr sz="1100" spc="-15" dirty="0">
                          <a:latin typeface="Arial"/>
                          <a:cs typeface="Arial"/>
                        </a:rPr>
                        <a:t> </a:t>
                      </a:r>
                      <a:r>
                        <a:rPr sz="1100" spc="-10" dirty="0">
                          <a:latin typeface="Arial"/>
                          <a:cs typeface="Arial"/>
                        </a:rPr>
                        <a:t>ciment.</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895927">
                <a:tc>
                  <a:txBody>
                    <a:bodyPr/>
                    <a:lstStyle/>
                    <a:p>
                      <a:pPr marL="67945">
                        <a:lnSpc>
                          <a:spcPts val="1245"/>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0"/>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7785" algn="just">
                        <a:lnSpc>
                          <a:spcPct val="95800"/>
                        </a:lnSpc>
                        <a:spcBef>
                          <a:spcPts val="10"/>
                        </a:spcBef>
                      </a:pPr>
                      <a:r>
                        <a:rPr sz="1100" dirty="0">
                          <a:latin typeface="Arial"/>
                          <a:cs typeface="Arial"/>
                        </a:rPr>
                        <a:t>Cette</a:t>
                      </a:r>
                      <a:r>
                        <a:rPr sz="1100" spc="300" dirty="0">
                          <a:latin typeface="Arial"/>
                          <a:cs typeface="Arial"/>
                        </a:rPr>
                        <a:t> </a:t>
                      </a:r>
                      <a:r>
                        <a:rPr sz="1100" dirty="0">
                          <a:latin typeface="Arial"/>
                          <a:cs typeface="Arial"/>
                        </a:rPr>
                        <a:t>ravine</a:t>
                      </a:r>
                      <a:r>
                        <a:rPr sz="1100" spc="305" dirty="0">
                          <a:latin typeface="Arial"/>
                          <a:cs typeface="Arial"/>
                        </a:rPr>
                        <a:t> </a:t>
                      </a:r>
                      <a:r>
                        <a:rPr sz="1100" dirty="0">
                          <a:latin typeface="Arial"/>
                          <a:cs typeface="Arial"/>
                        </a:rPr>
                        <a:t>a</a:t>
                      </a:r>
                      <a:r>
                        <a:rPr sz="1100" spc="315" dirty="0">
                          <a:latin typeface="Arial"/>
                          <a:cs typeface="Arial"/>
                        </a:rPr>
                        <a:t> </a:t>
                      </a:r>
                      <a:r>
                        <a:rPr sz="1100" dirty="0">
                          <a:latin typeface="Arial"/>
                          <a:cs typeface="Arial"/>
                        </a:rPr>
                        <a:t>déjà</a:t>
                      </a:r>
                      <a:r>
                        <a:rPr sz="1100" spc="300" dirty="0">
                          <a:latin typeface="Arial"/>
                          <a:cs typeface="Arial"/>
                        </a:rPr>
                        <a:t> </a:t>
                      </a:r>
                      <a:r>
                        <a:rPr sz="1100" dirty="0">
                          <a:latin typeface="Arial"/>
                          <a:cs typeface="Arial"/>
                        </a:rPr>
                        <a:t>été</a:t>
                      </a:r>
                      <a:r>
                        <a:rPr sz="1100" spc="315" dirty="0">
                          <a:latin typeface="Arial"/>
                          <a:cs typeface="Arial"/>
                        </a:rPr>
                        <a:t> </a:t>
                      </a:r>
                      <a:r>
                        <a:rPr sz="1100" dirty="0">
                          <a:latin typeface="Arial"/>
                          <a:cs typeface="Arial"/>
                        </a:rPr>
                        <a:t>aménagée</a:t>
                      </a:r>
                      <a:r>
                        <a:rPr sz="1100" spc="305" dirty="0">
                          <a:latin typeface="Arial"/>
                          <a:cs typeface="Arial"/>
                        </a:rPr>
                        <a:t> </a:t>
                      </a:r>
                      <a:r>
                        <a:rPr sz="1100" dirty="0">
                          <a:latin typeface="Arial"/>
                          <a:cs typeface="Arial"/>
                        </a:rPr>
                        <a:t>depuis</a:t>
                      </a:r>
                      <a:r>
                        <a:rPr sz="1100" spc="305" dirty="0">
                          <a:latin typeface="Arial"/>
                          <a:cs typeface="Arial"/>
                        </a:rPr>
                        <a:t> </a:t>
                      </a:r>
                      <a:r>
                        <a:rPr sz="1100" spc="-10" dirty="0">
                          <a:latin typeface="Arial"/>
                          <a:cs typeface="Arial"/>
                        </a:rPr>
                        <a:t>1985-</a:t>
                      </a:r>
                      <a:r>
                        <a:rPr sz="1100" dirty="0">
                          <a:latin typeface="Arial"/>
                          <a:cs typeface="Arial"/>
                        </a:rPr>
                        <a:t>1986</a:t>
                      </a:r>
                      <a:r>
                        <a:rPr sz="1100" spc="300" dirty="0">
                          <a:latin typeface="Arial"/>
                          <a:cs typeface="Arial"/>
                        </a:rPr>
                        <a:t> </a:t>
                      </a:r>
                      <a:r>
                        <a:rPr sz="1100" dirty="0">
                          <a:latin typeface="Arial"/>
                          <a:cs typeface="Arial"/>
                        </a:rPr>
                        <a:t>(ODBFA)</a:t>
                      </a:r>
                      <a:r>
                        <a:rPr sz="1100" spc="-20" dirty="0">
                          <a:latin typeface="Arial"/>
                          <a:cs typeface="Arial"/>
                        </a:rPr>
                        <a:t> </a:t>
                      </a:r>
                      <a:r>
                        <a:rPr sz="1100" dirty="0">
                          <a:latin typeface="Arial"/>
                          <a:cs typeface="Arial"/>
                        </a:rPr>
                        <a:t>:</a:t>
                      </a:r>
                      <a:r>
                        <a:rPr sz="1100" spc="320" dirty="0">
                          <a:latin typeface="Arial"/>
                          <a:cs typeface="Arial"/>
                        </a:rPr>
                        <a:t> </a:t>
                      </a:r>
                      <a:r>
                        <a:rPr sz="1100" spc="-25" dirty="0">
                          <a:latin typeface="Arial"/>
                          <a:cs typeface="Arial"/>
                        </a:rPr>
                        <a:t>de </a:t>
                      </a:r>
                      <a:r>
                        <a:rPr sz="1100" dirty="0">
                          <a:latin typeface="Arial"/>
                          <a:cs typeface="Arial"/>
                        </a:rPr>
                        <a:t>nombreux murs</a:t>
                      </a:r>
                      <a:r>
                        <a:rPr sz="1100" spc="20" dirty="0">
                          <a:latin typeface="Arial"/>
                          <a:cs typeface="Arial"/>
                        </a:rPr>
                        <a:t> </a:t>
                      </a:r>
                      <a:r>
                        <a:rPr sz="1100" dirty="0">
                          <a:latin typeface="Arial"/>
                          <a:cs typeface="Arial"/>
                        </a:rPr>
                        <a:t>secs</a:t>
                      </a:r>
                      <a:r>
                        <a:rPr sz="1100" spc="15" dirty="0">
                          <a:latin typeface="Arial"/>
                          <a:cs typeface="Arial"/>
                        </a:rPr>
                        <a:t> </a:t>
                      </a:r>
                      <a:r>
                        <a:rPr sz="1100" dirty="0">
                          <a:latin typeface="Arial"/>
                          <a:cs typeface="Arial"/>
                        </a:rPr>
                        <a:t>subsistent,</a:t>
                      </a:r>
                      <a:r>
                        <a:rPr sz="1100" spc="25" dirty="0">
                          <a:latin typeface="Arial"/>
                          <a:cs typeface="Arial"/>
                        </a:rPr>
                        <a:t> </a:t>
                      </a:r>
                      <a:r>
                        <a:rPr sz="1100" dirty="0">
                          <a:latin typeface="Arial"/>
                          <a:cs typeface="Arial"/>
                        </a:rPr>
                        <a:t>efficaces</a:t>
                      </a:r>
                      <a:r>
                        <a:rPr sz="1100" spc="15" dirty="0">
                          <a:latin typeface="Arial"/>
                          <a:cs typeface="Arial"/>
                        </a:rPr>
                        <a:t> </a:t>
                      </a:r>
                      <a:r>
                        <a:rPr sz="1100" dirty="0">
                          <a:latin typeface="Arial"/>
                          <a:cs typeface="Arial"/>
                        </a:rPr>
                        <a:t>pour</a:t>
                      </a:r>
                      <a:r>
                        <a:rPr sz="1100" spc="10" dirty="0">
                          <a:latin typeface="Arial"/>
                          <a:cs typeface="Arial"/>
                        </a:rPr>
                        <a:t> </a:t>
                      </a:r>
                      <a:r>
                        <a:rPr sz="1100" dirty="0">
                          <a:latin typeface="Arial"/>
                          <a:cs typeface="Arial"/>
                        </a:rPr>
                        <a:t>accumuler</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amont</a:t>
                      </a:r>
                      <a:r>
                        <a:rPr sz="1100" spc="20" dirty="0">
                          <a:latin typeface="Arial"/>
                          <a:cs typeface="Arial"/>
                        </a:rPr>
                        <a:t> </a:t>
                      </a:r>
                      <a:r>
                        <a:rPr sz="1100" spc="-25" dirty="0">
                          <a:latin typeface="Arial"/>
                          <a:cs typeface="Arial"/>
                        </a:rPr>
                        <a:t>des </a:t>
                      </a:r>
                      <a:r>
                        <a:rPr sz="1100" dirty="0">
                          <a:latin typeface="Arial"/>
                          <a:cs typeface="Arial"/>
                        </a:rPr>
                        <a:t>sédiments.</a:t>
                      </a:r>
                      <a:r>
                        <a:rPr sz="1100" spc="240" dirty="0">
                          <a:latin typeface="Arial"/>
                          <a:cs typeface="Arial"/>
                        </a:rPr>
                        <a:t> </a:t>
                      </a:r>
                      <a:r>
                        <a:rPr sz="1100" dirty="0">
                          <a:latin typeface="Arial"/>
                          <a:cs typeface="Arial"/>
                        </a:rPr>
                        <a:t>Cependant,</a:t>
                      </a:r>
                      <a:r>
                        <a:rPr sz="1100" spc="240" dirty="0">
                          <a:latin typeface="Arial"/>
                          <a:cs typeface="Arial"/>
                        </a:rPr>
                        <a:t> </a:t>
                      </a:r>
                      <a:r>
                        <a:rPr sz="1100" dirty="0">
                          <a:latin typeface="Arial"/>
                          <a:cs typeface="Arial"/>
                        </a:rPr>
                        <a:t>dans</a:t>
                      </a:r>
                      <a:r>
                        <a:rPr sz="1100" spc="250" dirty="0">
                          <a:latin typeface="Arial"/>
                          <a:cs typeface="Arial"/>
                        </a:rPr>
                        <a:t> </a:t>
                      </a:r>
                      <a:r>
                        <a:rPr sz="1100" dirty="0">
                          <a:latin typeface="Arial"/>
                          <a:cs typeface="Arial"/>
                        </a:rPr>
                        <a:t>cette</a:t>
                      </a:r>
                      <a:r>
                        <a:rPr sz="1100" spc="235" dirty="0">
                          <a:latin typeface="Arial"/>
                          <a:cs typeface="Arial"/>
                        </a:rPr>
                        <a:t> </a:t>
                      </a:r>
                      <a:r>
                        <a:rPr sz="1100" dirty="0">
                          <a:latin typeface="Arial"/>
                          <a:cs typeface="Arial"/>
                        </a:rPr>
                        <a:t>zone,</a:t>
                      </a:r>
                      <a:r>
                        <a:rPr sz="1100" spc="240" dirty="0">
                          <a:latin typeface="Arial"/>
                          <a:cs typeface="Arial"/>
                        </a:rPr>
                        <a:t> </a:t>
                      </a:r>
                      <a:r>
                        <a:rPr sz="1100" dirty="0">
                          <a:latin typeface="Arial"/>
                          <a:cs typeface="Arial"/>
                        </a:rPr>
                        <a:t>la</a:t>
                      </a:r>
                      <a:r>
                        <a:rPr sz="1100" spc="245" dirty="0">
                          <a:latin typeface="Arial"/>
                          <a:cs typeface="Arial"/>
                        </a:rPr>
                        <a:t> </a:t>
                      </a:r>
                      <a:r>
                        <a:rPr sz="1100" dirty="0">
                          <a:latin typeface="Arial"/>
                          <a:cs typeface="Arial"/>
                        </a:rPr>
                        <a:t>contrainte</a:t>
                      </a:r>
                      <a:r>
                        <a:rPr sz="1100" spc="225" dirty="0">
                          <a:latin typeface="Arial"/>
                          <a:cs typeface="Arial"/>
                        </a:rPr>
                        <a:t> </a:t>
                      </a:r>
                      <a:r>
                        <a:rPr sz="1100" dirty="0">
                          <a:latin typeface="Arial"/>
                          <a:cs typeface="Arial"/>
                        </a:rPr>
                        <a:t>majeure</a:t>
                      </a:r>
                      <a:r>
                        <a:rPr sz="1100" spc="235" dirty="0">
                          <a:latin typeface="Arial"/>
                          <a:cs typeface="Arial"/>
                        </a:rPr>
                        <a:t> </a:t>
                      </a:r>
                      <a:r>
                        <a:rPr sz="1100" dirty="0">
                          <a:latin typeface="Arial"/>
                          <a:cs typeface="Arial"/>
                        </a:rPr>
                        <a:t>est</a:t>
                      </a:r>
                      <a:r>
                        <a:rPr sz="1100" spc="240" dirty="0">
                          <a:latin typeface="Arial"/>
                          <a:cs typeface="Arial"/>
                        </a:rPr>
                        <a:t> </a:t>
                      </a:r>
                      <a:r>
                        <a:rPr sz="1100" spc="-25" dirty="0">
                          <a:latin typeface="Arial"/>
                          <a:cs typeface="Arial"/>
                        </a:rPr>
                        <a:t>le </a:t>
                      </a:r>
                      <a:r>
                        <a:rPr sz="1100" dirty="0">
                          <a:latin typeface="Arial"/>
                          <a:cs typeface="Arial"/>
                        </a:rPr>
                        <a:t>manque</a:t>
                      </a:r>
                      <a:r>
                        <a:rPr sz="1100" spc="65" dirty="0">
                          <a:latin typeface="Arial"/>
                          <a:cs typeface="Arial"/>
                        </a:rPr>
                        <a:t> </a:t>
                      </a:r>
                      <a:r>
                        <a:rPr sz="1100" dirty="0">
                          <a:latin typeface="Arial"/>
                          <a:cs typeface="Arial"/>
                        </a:rPr>
                        <a:t>d’eau</a:t>
                      </a:r>
                      <a:r>
                        <a:rPr sz="1100" spc="60" dirty="0">
                          <a:latin typeface="Arial"/>
                          <a:cs typeface="Arial"/>
                        </a:rPr>
                        <a:t> </a:t>
                      </a:r>
                      <a:r>
                        <a:rPr sz="1100" dirty="0">
                          <a:latin typeface="Arial"/>
                          <a:cs typeface="Arial"/>
                        </a:rPr>
                        <a:t>pour</a:t>
                      </a:r>
                      <a:r>
                        <a:rPr sz="1100" spc="60" dirty="0">
                          <a:latin typeface="Arial"/>
                          <a:cs typeface="Arial"/>
                        </a:rPr>
                        <a:t> </a:t>
                      </a:r>
                      <a:r>
                        <a:rPr sz="1100" dirty="0">
                          <a:latin typeface="Arial"/>
                          <a:cs typeface="Arial"/>
                        </a:rPr>
                        <a:t>les</a:t>
                      </a:r>
                      <a:r>
                        <a:rPr sz="1100" spc="60" dirty="0">
                          <a:latin typeface="Arial"/>
                          <a:cs typeface="Arial"/>
                        </a:rPr>
                        <a:t> </a:t>
                      </a:r>
                      <a:r>
                        <a:rPr sz="1100" dirty="0">
                          <a:latin typeface="Arial"/>
                          <a:cs typeface="Arial"/>
                        </a:rPr>
                        <a:t>usages</a:t>
                      </a:r>
                      <a:r>
                        <a:rPr sz="1100" spc="70" dirty="0">
                          <a:latin typeface="Arial"/>
                          <a:cs typeface="Arial"/>
                        </a:rPr>
                        <a:t> </a:t>
                      </a:r>
                      <a:r>
                        <a:rPr sz="1100" dirty="0">
                          <a:latin typeface="Arial"/>
                          <a:cs typeface="Arial"/>
                        </a:rPr>
                        <a:t>domestiques</a:t>
                      </a:r>
                      <a:r>
                        <a:rPr sz="1100" spc="60" dirty="0">
                          <a:latin typeface="Arial"/>
                          <a:cs typeface="Arial"/>
                        </a:rPr>
                        <a:t> </a:t>
                      </a:r>
                      <a:r>
                        <a:rPr sz="1100" dirty="0">
                          <a:latin typeface="Arial"/>
                          <a:cs typeface="Arial"/>
                        </a:rPr>
                        <a:t>et</a:t>
                      </a:r>
                      <a:r>
                        <a:rPr sz="1100" spc="65" dirty="0">
                          <a:latin typeface="Arial"/>
                          <a:cs typeface="Arial"/>
                        </a:rPr>
                        <a:t> </a:t>
                      </a:r>
                      <a:r>
                        <a:rPr sz="1100" dirty="0">
                          <a:latin typeface="Arial"/>
                          <a:cs typeface="Arial"/>
                        </a:rPr>
                        <a:t>l’abreuvement</a:t>
                      </a:r>
                      <a:r>
                        <a:rPr sz="1100" spc="75" dirty="0">
                          <a:latin typeface="Arial"/>
                          <a:cs typeface="Arial"/>
                        </a:rPr>
                        <a:t> </a:t>
                      </a:r>
                      <a:r>
                        <a:rPr sz="1100" dirty="0">
                          <a:latin typeface="Arial"/>
                          <a:cs typeface="Arial"/>
                        </a:rPr>
                        <a:t>du</a:t>
                      </a:r>
                      <a:r>
                        <a:rPr sz="1100" spc="60" dirty="0">
                          <a:latin typeface="Arial"/>
                          <a:cs typeface="Arial"/>
                        </a:rPr>
                        <a:t> </a:t>
                      </a:r>
                      <a:r>
                        <a:rPr sz="1100" spc="-10" dirty="0">
                          <a:latin typeface="Arial"/>
                          <a:cs typeface="Arial"/>
                        </a:rPr>
                        <a:t>bétail, </a:t>
                      </a:r>
                      <a:r>
                        <a:rPr sz="1100" dirty="0">
                          <a:latin typeface="Arial"/>
                          <a:cs typeface="Arial"/>
                        </a:rPr>
                        <a:t>ce</a:t>
                      </a:r>
                      <a:r>
                        <a:rPr sz="1100" spc="270" dirty="0">
                          <a:latin typeface="Arial"/>
                          <a:cs typeface="Arial"/>
                        </a:rPr>
                        <a:t> </a:t>
                      </a:r>
                      <a:r>
                        <a:rPr sz="1100" dirty="0">
                          <a:latin typeface="Arial"/>
                          <a:cs typeface="Arial"/>
                        </a:rPr>
                        <a:t>que</a:t>
                      </a:r>
                      <a:r>
                        <a:rPr sz="1100" spc="275" dirty="0">
                          <a:latin typeface="Arial"/>
                          <a:cs typeface="Arial"/>
                        </a:rPr>
                        <a:t> </a:t>
                      </a:r>
                      <a:r>
                        <a:rPr sz="1100" dirty="0">
                          <a:latin typeface="Arial"/>
                          <a:cs typeface="Arial"/>
                        </a:rPr>
                        <a:t>la</a:t>
                      </a:r>
                      <a:r>
                        <a:rPr sz="1100" spc="270" dirty="0">
                          <a:latin typeface="Arial"/>
                          <a:cs typeface="Arial"/>
                        </a:rPr>
                        <a:t> </a:t>
                      </a:r>
                      <a:r>
                        <a:rPr sz="1100" dirty="0">
                          <a:latin typeface="Arial"/>
                          <a:cs typeface="Arial"/>
                        </a:rPr>
                        <a:t>construction</a:t>
                      </a:r>
                      <a:r>
                        <a:rPr sz="1100" spc="260" dirty="0">
                          <a:latin typeface="Arial"/>
                          <a:cs typeface="Arial"/>
                        </a:rPr>
                        <a:t> </a:t>
                      </a:r>
                      <a:r>
                        <a:rPr sz="1100" dirty="0">
                          <a:latin typeface="Arial"/>
                          <a:cs typeface="Arial"/>
                        </a:rPr>
                        <a:t>des</a:t>
                      </a:r>
                      <a:r>
                        <a:rPr sz="1100" spc="270" dirty="0">
                          <a:latin typeface="Arial"/>
                          <a:cs typeface="Arial"/>
                        </a:rPr>
                        <a:t> </a:t>
                      </a:r>
                      <a:r>
                        <a:rPr sz="1100" dirty="0">
                          <a:latin typeface="Arial"/>
                          <a:cs typeface="Arial"/>
                        </a:rPr>
                        <a:t>murs</a:t>
                      </a:r>
                      <a:r>
                        <a:rPr sz="1100" spc="275" dirty="0">
                          <a:latin typeface="Arial"/>
                          <a:cs typeface="Arial"/>
                        </a:rPr>
                        <a:t> </a:t>
                      </a:r>
                      <a:r>
                        <a:rPr sz="1100" dirty="0">
                          <a:latin typeface="Arial"/>
                          <a:cs typeface="Arial"/>
                        </a:rPr>
                        <a:t>secs</a:t>
                      </a:r>
                      <a:r>
                        <a:rPr sz="1100" spc="260" dirty="0">
                          <a:latin typeface="Arial"/>
                          <a:cs typeface="Arial"/>
                        </a:rPr>
                        <a:t> </a:t>
                      </a:r>
                      <a:r>
                        <a:rPr sz="1100" dirty="0">
                          <a:latin typeface="Arial"/>
                          <a:cs typeface="Arial"/>
                        </a:rPr>
                        <a:t>n’a</a:t>
                      </a:r>
                      <a:r>
                        <a:rPr sz="1100" spc="270" dirty="0">
                          <a:latin typeface="Arial"/>
                          <a:cs typeface="Arial"/>
                        </a:rPr>
                        <a:t> </a:t>
                      </a:r>
                      <a:r>
                        <a:rPr sz="1100" dirty="0">
                          <a:latin typeface="Arial"/>
                          <a:cs typeface="Arial"/>
                        </a:rPr>
                        <a:t>pas</a:t>
                      </a:r>
                      <a:r>
                        <a:rPr sz="1100" spc="265" dirty="0">
                          <a:latin typeface="Arial"/>
                          <a:cs typeface="Arial"/>
                        </a:rPr>
                        <a:t> </a:t>
                      </a:r>
                      <a:r>
                        <a:rPr sz="1100" dirty="0">
                          <a:latin typeface="Arial"/>
                          <a:cs typeface="Arial"/>
                        </a:rPr>
                        <a:t>résolu.</a:t>
                      </a:r>
                      <a:r>
                        <a:rPr sz="1100" spc="260" dirty="0">
                          <a:latin typeface="Arial"/>
                          <a:cs typeface="Arial"/>
                        </a:rPr>
                        <a:t> </a:t>
                      </a:r>
                      <a:r>
                        <a:rPr sz="1100" dirty="0">
                          <a:latin typeface="Arial"/>
                          <a:cs typeface="Arial"/>
                        </a:rPr>
                        <a:t>Il</a:t>
                      </a:r>
                      <a:r>
                        <a:rPr sz="1100" spc="270" dirty="0">
                          <a:latin typeface="Arial"/>
                          <a:cs typeface="Arial"/>
                        </a:rPr>
                        <a:t> </a:t>
                      </a:r>
                      <a:r>
                        <a:rPr sz="1100" dirty="0">
                          <a:latin typeface="Arial"/>
                          <a:cs typeface="Arial"/>
                        </a:rPr>
                        <a:t>a</a:t>
                      </a:r>
                      <a:r>
                        <a:rPr sz="1100" spc="275" dirty="0">
                          <a:latin typeface="Arial"/>
                          <a:cs typeface="Arial"/>
                        </a:rPr>
                        <a:t> </a:t>
                      </a:r>
                      <a:r>
                        <a:rPr sz="1100" dirty="0">
                          <a:latin typeface="Arial"/>
                          <a:cs typeface="Arial"/>
                        </a:rPr>
                        <a:t>donc</a:t>
                      </a:r>
                      <a:r>
                        <a:rPr sz="1100" spc="270" dirty="0">
                          <a:latin typeface="Arial"/>
                          <a:cs typeface="Arial"/>
                        </a:rPr>
                        <a:t> </a:t>
                      </a:r>
                      <a:r>
                        <a:rPr sz="1100" spc="-25" dirty="0">
                          <a:latin typeface="Arial"/>
                          <a:cs typeface="Arial"/>
                        </a:rPr>
                        <a:t>été </a:t>
                      </a:r>
                      <a:r>
                        <a:rPr sz="1100" dirty="0">
                          <a:latin typeface="Arial"/>
                          <a:cs typeface="Arial"/>
                        </a:rPr>
                        <a:t>proposé</a:t>
                      </a:r>
                      <a:r>
                        <a:rPr sz="1100" spc="-30" dirty="0">
                          <a:latin typeface="Arial"/>
                          <a:cs typeface="Arial"/>
                        </a:rPr>
                        <a:t> </a:t>
                      </a:r>
                      <a:r>
                        <a:rPr sz="1100" dirty="0">
                          <a:latin typeface="Arial"/>
                          <a:cs typeface="Arial"/>
                        </a:rPr>
                        <a:t>à</a:t>
                      </a:r>
                      <a:r>
                        <a:rPr sz="1100" spc="-40"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Direction</a:t>
                      </a:r>
                      <a:r>
                        <a:rPr sz="1100" spc="-30"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PROGEBA</a:t>
                      </a:r>
                      <a:r>
                        <a:rPr sz="1100" spc="-2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construire</a:t>
                      </a:r>
                      <a:r>
                        <a:rPr sz="1100" spc="-30" dirty="0">
                          <a:latin typeface="Arial"/>
                          <a:cs typeface="Arial"/>
                        </a:rPr>
                        <a:t> </a:t>
                      </a:r>
                      <a:r>
                        <a:rPr sz="1100" dirty="0">
                          <a:latin typeface="Arial"/>
                          <a:cs typeface="Arial"/>
                        </a:rPr>
                        <a:t>le</a:t>
                      </a:r>
                      <a:r>
                        <a:rPr sz="1100" spc="-25" dirty="0">
                          <a:latin typeface="Arial"/>
                          <a:cs typeface="Arial"/>
                        </a:rPr>
                        <a:t> </a:t>
                      </a:r>
                      <a:r>
                        <a:rPr sz="1100" dirty="0">
                          <a:latin typeface="Arial"/>
                          <a:cs typeface="Arial"/>
                        </a:rPr>
                        <a:t>seuil</a:t>
                      </a:r>
                      <a:r>
                        <a:rPr sz="1100" spc="-25" dirty="0">
                          <a:latin typeface="Arial"/>
                          <a:cs typeface="Arial"/>
                        </a:rPr>
                        <a:t> </a:t>
                      </a:r>
                      <a:r>
                        <a:rPr sz="1100" dirty="0">
                          <a:latin typeface="Arial"/>
                          <a:cs typeface="Arial"/>
                        </a:rPr>
                        <a:t>bassin</a:t>
                      </a:r>
                      <a:r>
                        <a:rPr sz="1100" spc="-30" dirty="0">
                          <a:latin typeface="Arial"/>
                          <a:cs typeface="Arial"/>
                        </a:rPr>
                        <a:t> </a:t>
                      </a:r>
                      <a:r>
                        <a:rPr sz="1100" spc="-20" dirty="0">
                          <a:latin typeface="Arial"/>
                          <a:cs typeface="Arial"/>
                        </a:rPr>
                        <a:t>N°8.</a:t>
                      </a:r>
                      <a:endParaRPr sz="1100" dirty="0">
                        <a:latin typeface="Arial"/>
                        <a:cs typeface="Arial"/>
                      </a:endParaRPr>
                    </a:p>
                    <a:p>
                      <a:pPr marL="68580" algn="just">
                        <a:lnSpc>
                          <a:spcPts val="1235"/>
                        </a:lnSpc>
                      </a:pPr>
                      <a:r>
                        <a:rPr sz="1100" dirty="0">
                          <a:latin typeface="Arial"/>
                          <a:cs typeface="Arial"/>
                        </a:rPr>
                        <a:t>Il</a:t>
                      </a:r>
                      <a:r>
                        <a:rPr sz="1100" spc="225" dirty="0">
                          <a:latin typeface="Arial"/>
                          <a:cs typeface="Arial"/>
                        </a:rPr>
                        <a:t> </a:t>
                      </a:r>
                      <a:r>
                        <a:rPr sz="1100" dirty="0">
                          <a:latin typeface="Arial"/>
                          <a:cs typeface="Arial"/>
                        </a:rPr>
                        <a:t>faut</a:t>
                      </a:r>
                      <a:r>
                        <a:rPr sz="1100" spc="229" dirty="0">
                          <a:latin typeface="Arial"/>
                          <a:cs typeface="Arial"/>
                        </a:rPr>
                        <a:t> </a:t>
                      </a:r>
                      <a:r>
                        <a:rPr sz="1100" dirty="0">
                          <a:latin typeface="Arial"/>
                          <a:cs typeface="Arial"/>
                        </a:rPr>
                        <a:t>signaler</a:t>
                      </a:r>
                      <a:r>
                        <a:rPr sz="1100" spc="240" dirty="0">
                          <a:latin typeface="Arial"/>
                          <a:cs typeface="Arial"/>
                        </a:rPr>
                        <a:t> </a:t>
                      </a:r>
                      <a:r>
                        <a:rPr sz="1100" dirty="0">
                          <a:latin typeface="Arial"/>
                          <a:cs typeface="Arial"/>
                        </a:rPr>
                        <a:t>qu’un</a:t>
                      </a:r>
                      <a:r>
                        <a:rPr sz="1100" spc="220" dirty="0">
                          <a:latin typeface="Arial"/>
                          <a:cs typeface="Arial"/>
                        </a:rPr>
                        <a:t> </a:t>
                      </a:r>
                      <a:r>
                        <a:rPr sz="1100" dirty="0">
                          <a:latin typeface="Arial"/>
                          <a:cs typeface="Arial"/>
                        </a:rPr>
                        <a:t>premier</a:t>
                      </a:r>
                      <a:r>
                        <a:rPr sz="1100" spc="225" dirty="0">
                          <a:latin typeface="Arial"/>
                          <a:cs typeface="Arial"/>
                        </a:rPr>
                        <a:t> </a:t>
                      </a:r>
                      <a:r>
                        <a:rPr sz="1100" dirty="0">
                          <a:latin typeface="Arial"/>
                          <a:cs typeface="Arial"/>
                        </a:rPr>
                        <a:t>seuil</a:t>
                      </a:r>
                      <a:r>
                        <a:rPr sz="1100" spc="240" dirty="0">
                          <a:latin typeface="Arial"/>
                          <a:cs typeface="Arial"/>
                        </a:rPr>
                        <a:t> </a:t>
                      </a:r>
                      <a:r>
                        <a:rPr sz="1100" dirty="0">
                          <a:latin typeface="Arial"/>
                          <a:cs typeface="Arial"/>
                        </a:rPr>
                        <a:t>bassin</a:t>
                      </a:r>
                      <a:r>
                        <a:rPr sz="1100" spc="235" dirty="0">
                          <a:latin typeface="Arial"/>
                          <a:cs typeface="Arial"/>
                        </a:rPr>
                        <a:t> </a:t>
                      </a:r>
                      <a:r>
                        <a:rPr sz="1100" dirty="0">
                          <a:latin typeface="Arial"/>
                          <a:cs typeface="Arial"/>
                        </a:rPr>
                        <a:t>avait</a:t>
                      </a:r>
                      <a:r>
                        <a:rPr sz="1100" spc="229" dirty="0">
                          <a:latin typeface="Arial"/>
                          <a:cs typeface="Arial"/>
                        </a:rPr>
                        <a:t> </a:t>
                      </a:r>
                      <a:r>
                        <a:rPr sz="1100" dirty="0">
                          <a:latin typeface="Arial"/>
                          <a:cs typeface="Arial"/>
                        </a:rPr>
                        <a:t>déjà</a:t>
                      </a:r>
                      <a:r>
                        <a:rPr sz="1100" spc="220" dirty="0">
                          <a:latin typeface="Arial"/>
                          <a:cs typeface="Arial"/>
                        </a:rPr>
                        <a:t> </a:t>
                      </a:r>
                      <a:r>
                        <a:rPr sz="1100" dirty="0">
                          <a:latin typeface="Arial"/>
                          <a:cs typeface="Arial"/>
                        </a:rPr>
                        <a:t>été</a:t>
                      </a:r>
                      <a:r>
                        <a:rPr sz="1100" spc="215" dirty="0">
                          <a:latin typeface="Arial"/>
                          <a:cs typeface="Arial"/>
                        </a:rPr>
                        <a:t> </a:t>
                      </a:r>
                      <a:r>
                        <a:rPr sz="1100" dirty="0" err="1">
                          <a:latin typeface="Arial"/>
                          <a:cs typeface="Arial"/>
                        </a:rPr>
                        <a:t>construit</a:t>
                      </a:r>
                      <a:r>
                        <a:rPr sz="1100" spc="229" dirty="0">
                          <a:latin typeface="Arial"/>
                          <a:cs typeface="Arial"/>
                        </a:rPr>
                        <a:t> </a:t>
                      </a:r>
                      <a:r>
                        <a:rPr sz="1100" spc="-25" dirty="0" err="1">
                          <a:latin typeface="Arial"/>
                          <a:cs typeface="Arial"/>
                        </a:rPr>
                        <a:t>en</a:t>
                      </a:r>
                      <a:r>
                        <a:rPr lang="fr-FR" sz="1100" spc="-25" dirty="0">
                          <a:latin typeface="Arial"/>
                          <a:cs typeface="Arial"/>
                        </a:rPr>
                        <a:t> </a:t>
                      </a:r>
                      <a:r>
                        <a:rPr sz="1100" dirty="0" err="1">
                          <a:latin typeface="Arial"/>
                          <a:cs typeface="Arial"/>
                        </a:rPr>
                        <a:t>amont</a:t>
                      </a:r>
                      <a:r>
                        <a:rPr sz="1100" spc="85" dirty="0">
                          <a:latin typeface="Arial"/>
                          <a:cs typeface="Arial"/>
                        </a:rPr>
                        <a:t> </a:t>
                      </a:r>
                      <a:r>
                        <a:rPr sz="1100" dirty="0">
                          <a:latin typeface="Arial"/>
                          <a:cs typeface="Arial"/>
                        </a:rPr>
                        <a:t>de</a:t>
                      </a:r>
                      <a:r>
                        <a:rPr sz="1100" spc="65" dirty="0">
                          <a:latin typeface="Arial"/>
                          <a:cs typeface="Arial"/>
                        </a:rPr>
                        <a:t> </a:t>
                      </a:r>
                      <a:r>
                        <a:rPr sz="1100" dirty="0">
                          <a:latin typeface="Arial"/>
                          <a:cs typeface="Arial"/>
                        </a:rPr>
                        <a:t>SB8</a:t>
                      </a:r>
                      <a:r>
                        <a:rPr sz="1100" spc="75" dirty="0">
                          <a:latin typeface="Arial"/>
                          <a:cs typeface="Arial"/>
                        </a:rPr>
                        <a:t> </a:t>
                      </a:r>
                      <a:r>
                        <a:rPr sz="1100" dirty="0">
                          <a:latin typeface="Arial"/>
                          <a:cs typeface="Arial"/>
                        </a:rPr>
                        <a:t>en</a:t>
                      </a:r>
                      <a:r>
                        <a:rPr sz="1100" spc="75" dirty="0">
                          <a:latin typeface="Arial"/>
                          <a:cs typeface="Arial"/>
                        </a:rPr>
                        <a:t> </a:t>
                      </a:r>
                      <a:r>
                        <a:rPr sz="1100" dirty="0">
                          <a:latin typeface="Arial"/>
                          <a:cs typeface="Arial"/>
                        </a:rPr>
                        <a:t>2013</a:t>
                      </a:r>
                      <a:r>
                        <a:rPr sz="1100" spc="70" dirty="0">
                          <a:latin typeface="Arial"/>
                          <a:cs typeface="Arial"/>
                        </a:rPr>
                        <a:t> </a:t>
                      </a:r>
                      <a:r>
                        <a:rPr sz="1100" dirty="0">
                          <a:latin typeface="Arial"/>
                          <a:cs typeface="Arial"/>
                        </a:rPr>
                        <a:t>sur</a:t>
                      </a:r>
                      <a:r>
                        <a:rPr sz="1100" spc="80" dirty="0">
                          <a:latin typeface="Arial"/>
                          <a:cs typeface="Arial"/>
                        </a:rPr>
                        <a:t> </a:t>
                      </a:r>
                      <a:r>
                        <a:rPr sz="1100" dirty="0">
                          <a:latin typeface="Arial"/>
                          <a:cs typeface="Arial"/>
                        </a:rPr>
                        <a:t>les</a:t>
                      </a:r>
                      <a:r>
                        <a:rPr sz="1100" spc="75" dirty="0">
                          <a:latin typeface="Arial"/>
                          <a:cs typeface="Arial"/>
                        </a:rPr>
                        <a:t> </a:t>
                      </a:r>
                      <a:r>
                        <a:rPr sz="1100" dirty="0">
                          <a:latin typeface="Arial"/>
                          <a:cs typeface="Arial"/>
                        </a:rPr>
                        <a:t>terrains</a:t>
                      </a:r>
                      <a:r>
                        <a:rPr sz="1100" spc="70" dirty="0">
                          <a:latin typeface="Arial"/>
                          <a:cs typeface="Arial"/>
                        </a:rPr>
                        <a:t> </a:t>
                      </a:r>
                      <a:r>
                        <a:rPr sz="1100" dirty="0">
                          <a:latin typeface="Arial"/>
                          <a:cs typeface="Arial"/>
                        </a:rPr>
                        <a:t>de</a:t>
                      </a:r>
                      <a:r>
                        <a:rPr sz="1100" spc="75" dirty="0">
                          <a:latin typeface="Arial"/>
                          <a:cs typeface="Arial"/>
                        </a:rPr>
                        <a:t> </a:t>
                      </a:r>
                      <a:r>
                        <a:rPr sz="1100" dirty="0">
                          <a:latin typeface="Arial"/>
                          <a:cs typeface="Arial"/>
                        </a:rPr>
                        <a:t>la</a:t>
                      </a:r>
                      <a:r>
                        <a:rPr sz="1100" spc="75" dirty="0">
                          <a:latin typeface="Arial"/>
                          <a:cs typeface="Arial"/>
                        </a:rPr>
                        <a:t> </a:t>
                      </a:r>
                      <a:r>
                        <a:rPr sz="1100" dirty="0">
                          <a:latin typeface="Arial"/>
                          <a:cs typeface="Arial"/>
                        </a:rPr>
                        <a:t>famille</a:t>
                      </a:r>
                      <a:r>
                        <a:rPr sz="1100" spc="75" dirty="0">
                          <a:latin typeface="Arial"/>
                          <a:cs typeface="Arial"/>
                        </a:rPr>
                        <a:t> </a:t>
                      </a:r>
                      <a:r>
                        <a:rPr sz="1100" dirty="0">
                          <a:latin typeface="Arial"/>
                          <a:cs typeface="Arial"/>
                        </a:rPr>
                        <a:t>Denis</a:t>
                      </a:r>
                      <a:r>
                        <a:rPr sz="1100" spc="80" dirty="0">
                          <a:latin typeface="Arial"/>
                          <a:cs typeface="Arial"/>
                        </a:rPr>
                        <a:t> </a:t>
                      </a:r>
                      <a:r>
                        <a:rPr sz="1100" dirty="0">
                          <a:latin typeface="Arial"/>
                          <a:cs typeface="Arial"/>
                        </a:rPr>
                        <a:t>(capacité</a:t>
                      </a:r>
                      <a:r>
                        <a:rPr sz="1100" spc="80" dirty="0">
                          <a:latin typeface="Arial"/>
                          <a:cs typeface="Arial"/>
                        </a:rPr>
                        <a:t> </a:t>
                      </a:r>
                      <a:r>
                        <a:rPr sz="1100" spc="-25" dirty="0">
                          <a:latin typeface="Arial"/>
                          <a:cs typeface="Arial"/>
                        </a:rPr>
                        <a:t>de </a:t>
                      </a:r>
                      <a:r>
                        <a:rPr sz="1100" dirty="0">
                          <a:latin typeface="Arial"/>
                          <a:cs typeface="Arial"/>
                        </a:rPr>
                        <a:t>stockage</a:t>
                      </a:r>
                      <a:r>
                        <a:rPr sz="1100" spc="80" dirty="0">
                          <a:latin typeface="Arial"/>
                          <a:cs typeface="Arial"/>
                        </a:rPr>
                        <a:t> </a:t>
                      </a:r>
                      <a:r>
                        <a:rPr sz="1100" dirty="0">
                          <a:latin typeface="Arial"/>
                          <a:cs typeface="Arial"/>
                        </a:rPr>
                        <a:t>du</a:t>
                      </a:r>
                      <a:r>
                        <a:rPr sz="1100" spc="75" dirty="0">
                          <a:latin typeface="Arial"/>
                          <a:cs typeface="Arial"/>
                        </a:rPr>
                        <a:t> </a:t>
                      </a:r>
                      <a:r>
                        <a:rPr sz="1100" dirty="0">
                          <a:latin typeface="Arial"/>
                          <a:cs typeface="Arial"/>
                        </a:rPr>
                        <a:t>bassin</a:t>
                      </a:r>
                      <a:r>
                        <a:rPr sz="1100" spc="80" dirty="0">
                          <a:latin typeface="Arial"/>
                          <a:cs typeface="Arial"/>
                        </a:rPr>
                        <a:t> </a:t>
                      </a:r>
                      <a:r>
                        <a:rPr sz="1100" dirty="0">
                          <a:latin typeface="Arial"/>
                          <a:cs typeface="Arial"/>
                        </a:rPr>
                        <a:t>=</a:t>
                      </a:r>
                      <a:r>
                        <a:rPr sz="1100" spc="90" dirty="0">
                          <a:latin typeface="Arial"/>
                          <a:cs typeface="Arial"/>
                        </a:rPr>
                        <a:t> </a:t>
                      </a:r>
                      <a:r>
                        <a:rPr sz="1100" dirty="0">
                          <a:latin typeface="Arial"/>
                          <a:cs typeface="Arial"/>
                        </a:rPr>
                        <a:t>45</a:t>
                      </a:r>
                      <a:r>
                        <a:rPr sz="1100" spc="90" dirty="0">
                          <a:latin typeface="Arial"/>
                          <a:cs typeface="Arial"/>
                        </a:rPr>
                        <a:t> </a:t>
                      </a:r>
                      <a:r>
                        <a:rPr sz="1100" dirty="0">
                          <a:latin typeface="Arial"/>
                          <a:cs typeface="Arial"/>
                        </a:rPr>
                        <a:t>m3).</a:t>
                      </a:r>
                      <a:r>
                        <a:rPr sz="1100" spc="95" dirty="0">
                          <a:latin typeface="Arial"/>
                          <a:cs typeface="Arial"/>
                        </a:rPr>
                        <a:t> </a:t>
                      </a:r>
                      <a:r>
                        <a:rPr sz="1100" dirty="0">
                          <a:latin typeface="Arial"/>
                          <a:cs typeface="Arial"/>
                        </a:rPr>
                        <a:t>Les</a:t>
                      </a:r>
                      <a:r>
                        <a:rPr sz="1100" spc="90" dirty="0">
                          <a:latin typeface="Arial"/>
                          <a:cs typeface="Arial"/>
                        </a:rPr>
                        <a:t> </a:t>
                      </a:r>
                      <a:r>
                        <a:rPr sz="1100" dirty="0">
                          <a:latin typeface="Arial"/>
                          <a:cs typeface="Arial"/>
                        </a:rPr>
                        <a:t>deux</a:t>
                      </a:r>
                      <a:r>
                        <a:rPr sz="1100" spc="75" dirty="0">
                          <a:latin typeface="Arial"/>
                          <a:cs typeface="Arial"/>
                        </a:rPr>
                        <a:t> </a:t>
                      </a:r>
                      <a:r>
                        <a:rPr sz="1100" dirty="0">
                          <a:latin typeface="Arial"/>
                          <a:cs typeface="Arial"/>
                        </a:rPr>
                        <a:t>seuils</a:t>
                      </a:r>
                      <a:r>
                        <a:rPr sz="1100" spc="90" dirty="0">
                          <a:latin typeface="Arial"/>
                          <a:cs typeface="Arial"/>
                        </a:rPr>
                        <a:t> </a:t>
                      </a:r>
                      <a:r>
                        <a:rPr sz="1100" dirty="0">
                          <a:latin typeface="Arial"/>
                          <a:cs typeface="Arial"/>
                        </a:rPr>
                        <a:t>bassins</a:t>
                      </a:r>
                      <a:r>
                        <a:rPr sz="1100" spc="90" dirty="0">
                          <a:latin typeface="Arial"/>
                          <a:cs typeface="Arial"/>
                        </a:rPr>
                        <a:t> </a:t>
                      </a:r>
                      <a:r>
                        <a:rPr sz="1100" dirty="0">
                          <a:latin typeface="Arial"/>
                          <a:cs typeface="Arial"/>
                        </a:rPr>
                        <a:t>sont</a:t>
                      </a:r>
                      <a:r>
                        <a:rPr sz="1100" spc="85" dirty="0">
                          <a:latin typeface="Arial"/>
                          <a:cs typeface="Arial"/>
                        </a:rPr>
                        <a:t> </a:t>
                      </a:r>
                      <a:r>
                        <a:rPr sz="1100" dirty="0">
                          <a:latin typeface="Arial"/>
                          <a:cs typeface="Arial"/>
                        </a:rPr>
                        <a:t>distants</a:t>
                      </a:r>
                      <a:r>
                        <a:rPr sz="1100" spc="90" dirty="0">
                          <a:latin typeface="Arial"/>
                          <a:cs typeface="Arial"/>
                        </a:rPr>
                        <a:t> </a:t>
                      </a:r>
                      <a:r>
                        <a:rPr sz="1100" spc="-25" dirty="0">
                          <a:latin typeface="Arial"/>
                          <a:cs typeface="Arial"/>
                        </a:rPr>
                        <a:t>de </a:t>
                      </a:r>
                      <a:r>
                        <a:rPr sz="1100" dirty="0">
                          <a:latin typeface="Arial"/>
                          <a:cs typeface="Arial"/>
                        </a:rPr>
                        <a:t>1000m</a:t>
                      </a:r>
                      <a:r>
                        <a:rPr sz="1100" spc="-15" dirty="0">
                          <a:latin typeface="Arial"/>
                          <a:cs typeface="Arial"/>
                        </a:rPr>
                        <a:t> </a:t>
                      </a:r>
                      <a:r>
                        <a:rPr sz="1100" spc="-10" dirty="0">
                          <a:latin typeface="Arial"/>
                          <a:cs typeface="Arial"/>
                        </a:rPr>
                        <a:t>environ.</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992582">
                <a:tc>
                  <a:txBody>
                    <a:bodyPr/>
                    <a:lstStyle/>
                    <a:p>
                      <a:pPr marL="67945" marR="60325">
                        <a:lnSpc>
                          <a:spcPts val="1270"/>
                        </a:lnSpc>
                        <a:spcBef>
                          <a:spcPts val="40"/>
                        </a:spcBef>
                      </a:pPr>
                      <a:r>
                        <a:rPr sz="1100" b="1" spc="-10" dirty="0">
                          <a:latin typeface="Arial"/>
                          <a:cs typeface="Arial"/>
                        </a:rPr>
                        <a:t>Caractéristiques techniques</a:t>
                      </a:r>
                      <a:endParaRPr sz="11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54305" indent="-85725">
                        <a:lnSpc>
                          <a:spcPts val="1275"/>
                        </a:lnSpc>
                        <a:buChar char="-"/>
                        <a:tabLst>
                          <a:tab pos="154305" algn="l"/>
                        </a:tabLst>
                      </a:pPr>
                      <a:r>
                        <a:rPr sz="1100" b="1" dirty="0">
                          <a:latin typeface="Arial"/>
                          <a:cs typeface="Arial"/>
                        </a:rPr>
                        <a:t>Un</a:t>
                      </a:r>
                      <a:r>
                        <a:rPr sz="1100" b="1" spc="-25" dirty="0">
                          <a:latin typeface="Arial"/>
                          <a:cs typeface="Arial"/>
                        </a:rPr>
                        <a:t> </a:t>
                      </a:r>
                      <a:r>
                        <a:rPr sz="1100" b="1" dirty="0">
                          <a:latin typeface="Arial"/>
                          <a:cs typeface="Arial"/>
                        </a:rPr>
                        <a:t>seuil</a:t>
                      </a:r>
                      <a:r>
                        <a:rPr sz="1100" b="1" spc="-25" dirty="0">
                          <a:latin typeface="Arial"/>
                          <a:cs typeface="Arial"/>
                        </a:rPr>
                        <a:t> </a:t>
                      </a:r>
                      <a:r>
                        <a:rPr sz="1100" b="1" dirty="0">
                          <a:latin typeface="Arial"/>
                          <a:cs typeface="Arial"/>
                        </a:rPr>
                        <a:t>maçonné</a:t>
                      </a:r>
                      <a:r>
                        <a:rPr sz="1100" b="1" spc="-30" dirty="0">
                          <a:latin typeface="Arial"/>
                          <a:cs typeface="Arial"/>
                        </a:rPr>
                        <a:t> </a:t>
                      </a:r>
                      <a:r>
                        <a:rPr sz="1100" b="1" spc="-10" dirty="0">
                          <a:latin typeface="Arial"/>
                          <a:cs typeface="Arial"/>
                        </a:rPr>
                        <a:t>vertical</a:t>
                      </a:r>
                      <a:endParaRPr sz="1100" dirty="0">
                        <a:latin typeface="Arial"/>
                        <a:cs typeface="Arial"/>
                      </a:endParaRPr>
                    </a:p>
                    <a:p>
                      <a:pPr marL="525780" lvl="1" indent="-228600">
                        <a:lnSpc>
                          <a:spcPct val="100000"/>
                        </a:lnSpc>
                        <a:spcBef>
                          <a:spcPts val="25"/>
                        </a:spcBef>
                        <a:buFont typeface="Symbol"/>
                        <a:buChar char=""/>
                        <a:tabLst>
                          <a:tab pos="525780" algn="l"/>
                        </a:tabLst>
                      </a:pPr>
                      <a:r>
                        <a:rPr sz="1100" dirty="0">
                          <a:latin typeface="Arial"/>
                          <a:cs typeface="Arial"/>
                        </a:rPr>
                        <a:t>Longueur</a:t>
                      </a:r>
                      <a:r>
                        <a:rPr sz="1100" spc="-25" dirty="0">
                          <a:latin typeface="Arial"/>
                          <a:cs typeface="Arial"/>
                        </a:rPr>
                        <a:t> </a:t>
                      </a:r>
                      <a:r>
                        <a:rPr sz="1100" dirty="0">
                          <a:latin typeface="Arial"/>
                          <a:cs typeface="Arial"/>
                        </a:rPr>
                        <a:t>totale</a:t>
                      </a:r>
                      <a:r>
                        <a:rPr sz="1100" spc="-3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14m,</a:t>
                      </a:r>
                      <a:r>
                        <a:rPr sz="1100" spc="-15" dirty="0">
                          <a:latin typeface="Arial"/>
                          <a:cs typeface="Arial"/>
                        </a:rPr>
                        <a:t> </a:t>
                      </a:r>
                      <a:r>
                        <a:rPr sz="1100" spc="-10" dirty="0">
                          <a:latin typeface="Arial"/>
                          <a:cs typeface="Arial"/>
                        </a:rPr>
                        <a:t>épaisseur=0,60m.</a:t>
                      </a:r>
                      <a:endParaRPr sz="1100" dirty="0">
                        <a:latin typeface="Arial"/>
                        <a:cs typeface="Arial"/>
                      </a:endParaRPr>
                    </a:p>
                    <a:p>
                      <a:pPr marL="525780" lvl="1" indent="-228600">
                        <a:lnSpc>
                          <a:spcPts val="1290"/>
                        </a:lnSpc>
                        <a:spcBef>
                          <a:spcPts val="20"/>
                        </a:spcBef>
                        <a:buFont typeface="Symbol"/>
                        <a:buChar char=""/>
                        <a:tabLst>
                          <a:tab pos="525780" algn="l"/>
                        </a:tabLst>
                      </a:pPr>
                      <a:r>
                        <a:rPr sz="1100" dirty="0">
                          <a:latin typeface="Arial"/>
                          <a:cs typeface="Arial"/>
                        </a:rPr>
                        <a:t>Poteaux</a:t>
                      </a:r>
                      <a:r>
                        <a:rPr sz="1100" spc="-25" dirty="0">
                          <a:latin typeface="Arial"/>
                          <a:cs typeface="Arial"/>
                        </a:rPr>
                        <a:t> </a:t>
                      </a:r>
                      <a:r>
                        <a:rPr sz="1100" spc="-50" dirty="0">
                          <a:latin typeface="Arial"/>
                          <a:cs typeface="Arial"/>
                        </a:rPr>
                        <a:t>:</a:t>
                      </a:r>
                      <a:endParaRPr sz="1100" dirty="0">
                        <a:latin typeface="Arial"/>
                        <a:cs typeface="Arial"/>
                      </a:endParaRPr>
                    </a:p>
                    <a:p>
                      <a:pPr marL="1040765">
                        <a:lnSpc>
                          <a:spcPts val="1260"/>
                        </a:lnSpc>
                      </a:pPr>
                      <a:r>
                        <a:rPr sz="1100" dirty="0">
                          <a:latin typeface="Arial"/>
                          <a:cs typeface="Arial"/>
                        </a:rPr>
                        <a:t>2</a:t>
                      </a:r>
                      <a:r>
                        <a:rPr sz="1100" spc="-15" dirty="0">
                          <a:latin typeface="Arial"/>
                          <a:cs typeface="Arial"/>
                        </a:rPr>
                        <a:t> </a:t>
                      </a:r>
                      <a:r>
                        <a:rPr sz="1100" dirty="0">
                          <a:latin typeface="Arial"/>
                          <a:cs typeface="Arial"/>
                        </a:rPr>
                        <a:t>poteaux</a:t>
                      </a:r>
                      <a:r>
                        <a:rPr sz="1100" spc="-2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2,30m</a:t>
                      </a:r>
                      <a:r>
                        <a:rPr sz="1100" spc="-5" dirty="0">
                          <a:latin typeface="Arial"/>
                          <a:cs typeface="Arial"/>
                        </a:rPr>
                        <a:t> </a:t>
                      </a:r>
                      <a:r>
                        <a:rPr sz="1100" dirty="0">
                          <a:latin typeface="Arial"/>
                          <a:cs typeface="Arial"/>
                        </a:rPr>
                        <a:t>aux</a:t>
                      </a:r>
                      <a:r>
                        <a:rPr sz="1100" spc="-30" dirty="0">
                          <a:latin typeface="Arial"/>
                          <a:cs typeface="Arial"/>
                        </a:rPr>
                        <a:t> </a:t>
                      </a:r>
                      <a:r>
                        <a:rPr sz="1100" spc="-10" dirty="0">
                          <a:latin typeface="Arial"/>
                          <a:cs typeface="Arial"/>
                        </a:rPr>
                        <a:t>extrémités,</a:t>
                      </a:r>
                      <a:endParaRPr sz="1100" dirty="0">
                        <a:latin typeface="Arial"/>
                        <a:cs typeface="Arial"/>
                      </a:endParaRPr>
                    </a:p>
                    <a:p>
                      <a:pPr marL="1040765">
                        <a:lnSpc>
                          <a:spcPts val="1265"/>
                        </a:lnSpc>
                      </a:pPr>
                      <a:r>
                        <a:rPr sz="1100" dirty="0">
                          <a:latin typeface="Arial"/>
                          <a:cs typeface="Arial"/>
                        </a:rPr>
                        <a:t>2</a:t>
                      </a:r>
                      <a:r>
                        <a:rPr sz="1100" spc="-10" dirty="0">
                          <a:latin typeface="Arial"/>
                          <a:cs typeface="Arial"/>
                        </a:rPr>
                        <a:t> </a:t>
                      </a:r>
                      <a:r>
                        <a:rPr sz="1100" dirty="0">
                          <a:latin typeface="Arial"/>
                          <a:cs typeface="Arial"/>
                        </a:rPr>
                        <a:t>poteaux</a:t>
                      </a:r>
                      <a:r>
                        <a:rPr sz="1100" spc="-15" dirty="0">
                          <a:latin typeface="Arial"/>
                          <a:cs typeface="Arial"/>
                        </a:rPr>
                        <a:t> </a:t>
                      </a:r>
                      <a:r>
                        <a:rPr sz="1100" dirty="0">
                          <a:latin typeface="Arial"/>
                          <a:cs typeface="Arial"/>
                        </a:rPr>
                        <a:t>de</a:t>
                      </a:r>
                      <a:r>
                        <a:rPr sz="1100" spc="-5" dirty="0">
                          <a:latin typeface="Arial"/>
                          <a:cs typeface="Arial"/>
                        </a:rPr>
                        <a:t> </a:t>
                      </a:r>
                      <a:r>
                        <a:rPr sz="1100" dirty="0">
                          <a:latin typeface="Arial"/>
                          <a:cs typeface="Arial"/>
                        </a:rPr>
                        <a:t>3</a:t>
                      </a:r>
                      <a:r>
                        <a:rPr sz="1100" spc="-25" dirty="0">
                          <a:latin typeface="Arial"/>
                          <a:cs typeface="Arial"/>
                        </a:rPr>
                        <a:t> </a:t>
                      </a:r>
                      <a:r>
                        <a:rPr sz="1100" dirty="0">
                          <a:latin typeface="Arial"/>
                          <a:cs typeface="Arial"/>
                        </a:rPr>
                        <a:t>m de</a:t>
                      </a:r>
                      <a:r>
                        <a:rPr sz="1100" spc="-20" dirty="0">
                          <a:latin typeface="Arial"/>
                          <a:cs typeface="Arial"/>
                        </a:rPr>
                        <a:t> </a:t>
                      </a:r>
                      <a:r>
                        <a:rPr sz="1100" dirty="0">
                          <a:latin typeface="Arial"/>
                          <a:cs typeface="Arial"/>
                        </a:rPr>
                        <a:t>part</a:t>
                      </a:r>
                      <a:r>
                        <a:rPr sz="1100" spc="-10" dirty="0">
                          <a:latin typeface="Arial"/>
                          <a:cs typeface="Arial"/>
                        </a:rPr>
                        <a:t> </a:t>
                      </a:r>
                      <a:r>
                        <a:rPr sz="1100" dirty="0">
                          <a:latin typeface="Arial"/>
                          <a:cs typeface="Arial"/>
                        </a:rPr>
                        <a:t>et</a:t>
                      </a:r>
                      <a:r>
                        <a:rPr sz="1100" spc="-10" dirty="0">
                          <a:latin typeface="Arial"/>
                          <a:cs typeface="Arial"/>
                        </a:rPr>
                        <a:t> </a:t>
                      </a:r>
                      <a:r>
                        <a:rPr sz="1100" dirty="0">
                          <a:latin typeface="Arial"/>
                          <a:cs typeface="Arial"/>
                        </a:rPr>
                        <a:t>d’autre</a:t>
                      </a:r>
                      <a:r>
                        <a:rPr sz="1100" spc="-15" dirty="0">
                          <a:latin typeface="Arial"/>
                          <a:cs typeface="Arial"/>
                        </a:rPr>
                        <a:t> </a:t>
                      </a:r>
                      <a:r>
                        <a:rPr sz="1100" dirty="0">
                          <a:latin typeface="Arial"/>
                          <a:cs typeface="Arial"/>
                        </a:rPr>
                        <a:t>du</a:t>
                      </a:r>
                      <a:r>
                        <a:rPr sz="1100" spc="-5" dirty="0">
                          <a:latin typeface="Arial"/>
                          <a:cs typeface="Arial"/>
                        </a:rPr>
                        <a:t> </a:t>
                      </a:r>
                      <a:r>
                        <a:rPr sz="1100" spc="-10" dirty="0">
                          <a:latin typeface="Arial"/>
                          <a:cs typeface="Arial"/>
                        </a:rPr>
                        <a:t>déversoir,</a:t>
                      </a:r>
                      <a:endParaRPr sz="1100" dirty="0">
                        <a:latin typeface="Arial"/>
                        <a:cs typeface="Arial"/>
                      </a:endParaRPr>
                    </a:p>
                    <a:p>
                      <a:pPr marL="1040765">
                        <a:lnSpc>
                          <a:spcPts val="1270"/>
                        </a:lnSpc>
                      </a:pPr>
                      <a:r>
                        <a:rPr sz="1100" dirty="0">
                          <a:latin typeface="Arial"/>
                          <a:cs typeface="Arial"/>
                        </a:rPr>
                        <a:t>1</a:t>
                      </a:r>
                      <a:r>
                        <a:rPr sz="1100" spc="-15" dirty="0">
                          <a:latin typeface="Arial"/>
                          <a:cs typeface="Arial"/>
                        </a:rPr>
                        <a:t> </a:t>
                      </a:r>
                      <a:r>
                        <a:rPr sz="1100" dirty="0">
                          <a:latin typeface="Arial"/>
                          <a:cs typeface="Arial"/>
                        </a:rPr>
                        <a:t>poteau</a:t>
                      </a:r>
                      <a:r>
                        <a:rPr sz="1100" spc="-20"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2,50</a:t>
                      </a:r>
                      <a:r>
                        <a:rPr lang="fr-FR" sz="1100" dirty="0">
                          <a:latin typeface="Arial"/>
                          <a:cs typeface="Arial"/>
                        </a:rPr>
                        <a:t>m</a:t>
                      </a:r>
                      <a:r>
                        <a:rPr sz="1100" spc="-10" dirty="0">
                          <a:latin typeface="Arial"/>
                          <a:cs typeface="Arial"/>
                        </a:rPr>
                        <a:t> </a:t>
                      </a:r>
                      <a:r>
                        <a:rPr sz="1100" dirty="0">
                          <a:latin typeface="Arial"/>
                          <a:cs typeface="Arial"/>
                        </a:rPr>
                        <a:t>au</a:t>
                      </a:r>
                      <a:r>
                        <a:rPr sz="1100" spc="-40" dirty="0">
                          <a:latin typeface="Arial"/>
                          <a:cs typeface="Arial"/>
                        </a:rPr>
                        <a:t> </a:t>
                      </a:r>
                      <a:r>
                        <a:rPr sz="1100" dirty="0">
                          <a:latin typeface="Arial"/>
                          <a:cs typeface="Arial"/>
                        </a:rPr>
                        <a:t>milieu</a:t>
                      </a:r>
                      <a:r>
                        <a:rPr sz="1100" spc="-10" dirty="0">
                          <a:latin typeface="Arial"/>
                          <a:cs typeface="Arial"/>
                        </a:rPr>
                        <a:t> </a:t>
                      </a:r>
                      <a:r>
                        <a:rPr sz="1100" dirty="0">
                          <a:latin typeface="Arial"/>
                          <a:cs typeface="Arial"/>
                        </a:rPr>
                        <a:t>du</a:t>
                      </a:r>
                      <a:r>
                        <a:rPr sz="1100" spc="-10" dirty="0">
                          <a:latin typeface="Arial"/>
                          <a:cs typeface="Arial"/>
                        </a:rPr>
                        <a:t> déversoir</a:t>
                      </a:r>
                      <a:endParaRPr sz="1100" dirty="0">
                        <a:latin typeface="Arial"/>
                        <a:cs typeface="Arial"/>
                      </a:endParaRPr>
                    </a:p>
                    <a:p>
                      <a:pPr marL="1040765">
                        <a:lnSpc>
                          <a:spcPts val="1290"/>
                        </a:lnSpc>
                      </a:pPr>
                      <a:r>
                        <a:rPr sz="1100" dirty="0">
                          <a:latin typeface="Arial"/>
                          <a:cs typeface="Arial"/>
                        </a:rPr>
                        <a:t>La</a:t>
                      </a:r>
                      <a:r>
                        <a:rPr sz="1100" spc="-25" dirty="0">
                          <a:latin typeface="Arial"/>
                          <a:cs typeface="Arial"/>
                        </a:rPr>
                        <a:t> </a:t>
                      </a:r>
                      <a:r>
                        <a:rPr sz="1100" dirty="0">
                          <a:latin typeface="Arial"/>
                          <a:cs typeface="Arial"/>
                        </a:rPr>
                        <a:t>section</a:t>
                      </a:r>
                      <a:r>
                        <a:rPr sz="1100" spc="-25" dirty="0">
                          <a:latin typeface="Arial"/>
                          <a:cs typeface="Arial"/>
                        </a:rPr>
                        <a:t> </a:t>
                      </a:r>
                      <a:r>
                        <a:rPr sz="1100" dirty="0">
                          <a:latin typeface="Arial"/>
                          <a:cs typeface="Arial"/>
                        </a:rPr>
                        <a:t>d’un</a:t>
                      </a:r>
                      <a:r>
                        <a:rPr sz="1100" spc="-20" dirty="0">
                          <a:latin typeface="Arial"/>
                          <a:cs typeface="Arial"/>
                        </a:rPr>
                        <a:t> </a:t>
                      </a:r>
                      <a:r>
                        <a:rPr sz="1100" dirty="0">
                          <a:latin typeface="Arial"/>
                          <a:cs typeface="Arial"/>
                        </a:rPr>
                        <a:t>poteau</a:t>
                      </a:r>
                      <a:r>
                        <a:rPr sz="1100" spc="-30" dirty="0">
                          <a:latin typeface="Arial"/>
                          <a:cs typeface="Arial"/>
                        </a:rPr>
                        <a:t> </a:t>
                      </a:r>
                      <a:r>
                        <a:rPr sz="1100" dirty="0">
                          <a:latin typeface="Arial"/>
                          <a:cs typeface="Arial"/>
                        </a:rPr>
                        <a:t>est</a:t>
                      </a:r>
                      <a:r>
                        <a:rPr sz="1100" spc="-10"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0,60x0,60</a:t>
                      </a:r>
                      <a:r>
                        <a:rPr sz="1100" spc="-20" dirty="0">
                          <a:latin typeface="Arial"/>
                          <a:cs typeface="Arial"/>
                        </a:rPr>
                        <a:t> </a:t>
                      </a:r>
                      <a:r>
                        <a:rPr sz="1100" spc="-50" dirty="0">
                          <a:latin typeface="Arial"/>
                          <a:cs typeface="Arial"/>
                        </a:rPr>
                        <a:t>m</a:t>
                      </a:r>
                      <a:endParaRPr sz="1100" dirty="0">
                        <a:latin typeface="Arial"/>
                        <a:cs typeface="Arial"/>
                      </a:endParaRPr>
                    </a:p>
                    <a:p>
                      <a:pPr marL="525780" indent="-228600">
                        <a:lnSpc>
                          <a:spcPts val="1295"/>
                        </a:lnSpc>
                        <a:spcBef>
                          <a:spcPts val="25"/>
                        </a:spcBef>
                        <a:buFont typeface="Symbol"/>
                        <a:buChar char=""/>
                        <a:tabLst>
                          <a:tab pos="525780" algn="l"/>
                        </a:tabLst>
                      </a:pPr>
                      <a:r>
                        <a:rPr sz="1100" dirty="0">
                          <a:latin typeface="Arial"/>
                          <a:cs typeface="Arial"/>
                        </a:rPr>
                        <a:t>Poutres</a:t>
                      </a:r>
                      <a:r>
                        <a:rPr sz="1100" spc="-40" dirty="0">
                          <a:latin typeface="Arial"/>
                          <a:cs typeface="Arial"/>
                        </a:rPr>
                        <a:t> </a:t>
                      </a:r>
                      <a:r>
                        <a:rPr sz="1100" dirty="0">
                          <a:latin typeface="Arial"/>
                          <a:cs typeface="Arial"/>
                        </a:rPr>
                        <a:t>horizontales</a:t>
                      </a:r>
                      <a:r>
                        <a:rPr sz="1100" spc="-35" dirty="0">
                          <a:latin typeface="Arial"/>
                          <a:cs typeface="Arial"/>
                        </a:rPr>
                        <a:t> </a:t>
                      </a:r>
                      <a:r>
                        <a:rPr sz="1100" dirty="0">
                          <a:latin typeface="Arial"/>
                          <a:cs typeface="Arial"/>
                        </a:rPr>
                        <a:t>du</a:t>
                      </a:r>
                      <a:r>
                        <a:rPr sz="1100" spc="-35" dirty="0">
                          <a:latin typeface="Arial"/>
                          <a:cs typeface="Arial"/>
                        </a:rPr>
                        <a:t> </a:t>
                      </a:r>
                      <a:r>
                        <a:rPr sz="1100" dirty="0">
                          <a:latin typeface="Arial"/>
                          <a:cs typeface="Arial"/>
                        </a:rPr>
                        <a:t>seuil</a:t>
                      </a:r>
                      <a:r>
                        <a:rPr sz="1100" spc="-25" dirty="0">
                          <a:latin typeface="Arial"/>
                          <a:cs typeface="Arial"/>
                        </a:rPr>
                        <a:t> </a:t>
                      </a:r>
                      <a:r>
                        <a:rPr sz="1100" spc="-50" dirty="0">
                          <a:latin typeface="Arial"/>
                          <a:cs typeface="Arial"/>
                        </a:rPr>
                        <a:t>:</a:t>
                      </a:r>
                      <a:endParaRPr sz="1100" dirty="0">
                        <a:latin typeface="Arial"/>
                        <a:cs typeface="Arial"/>
                      </a:endParaRPr>
                    </a:p>
                    <a:p>
                      <a:pPr marL="1040765">
                        <a:lnSpc>
                          <a:spcPts val="1295"/>
                        </a:lnSpc>
                      </a:pPr>
                      <a:r>
                        <a:rPr sz="1100" dirty="0">
                          <a:latin typeface="Arial"/>
                          <a:cs typeface="Arial"/>
                        </a:rPr>
                        <a:t>1</a:t>
                      </a:r>
                      <a:r>
                        <a:rPr sz="1100" spc="-15" dirty="0">
                          <a:latin typeface="Arial"/>
                          <a:cs typeface="Arial"/>
                        </a:rPr>
                        <a:t> </a:t>
                      </a:r>
                      <a:r>
                        <a:rPr sz="1100" dirty="0">
                          <a:latin typeface="Arial"/>
                          <a:cs typeface="Arial"/>
                        </a:rPr>
                        <a:t>poutre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libage</a:t>
                      </a:r>
                      <a:r>
                        <a:rPr sz="1100" spc="-15" dirty="0">
                          <a:latin typeface="Arial"/>
                          <a:cs typeface="Arial"/>
                        </a:rPr>
                        <a:t> </a:t>
                      </a:r>
                      <a:r>
                        <a:rPr sz="1100" spc="-10" dirty="0">
                          <a:latin typeface="Arial"/>
                          <a:cs typeface="Arial"/>
                        </a:rPr>
                        <a:t>(0,50X0,50)</a:t>
                      </a:r>
                      <a:endParaRPr sz="1100" dirty="0">
                        <a:latin typeface="Arial"/>
                        <a:cs typeface="Arial"/>
                      </a:endParaRPr>
                    </a:p>
                    <a:p>
                      <a:pPr marL="1040765">
                        <a:lnSpc>
                          <a:spcPct val="100000"/>
                        </a:lnSpc>
                        <a:spcBef>
                          <a:spcPts val="35"/>
                        </a:spcBef>
                      </a:pPr>
                      <a:r>
                        <a:rPr sz="1100" dirty="0">
                          <a:latin typeface="Arial"/>
                          <a:cs typeface="Arial"/>
                        </a:rPr>
                        <a:t>1</a:t>
                      </a:r>
                      <a:r>
                        <a:rPr sz="1100" spc="-10" dirty="0">
                          <a:latin typeface="Arial"/>
                          <a:cs typeface="Arial"/>
                        </a:rPr>
                        <a:t> </a:t>
                      </a:r>
                      <a:r>
                        <a:rPr sz="1100" dirty="0">
                          <a:latin typeface="Arial"/>
                          <a:cs typeface="Arial"/>
                        </a:rPr>
                        <a:t>poutre</a:t>
                      </a:r>
                      <a:r>
                        <a:rPr sz="1100" spc="-1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chaînage</a:t>
                      </a:r>
                      <a:r>
                        <a:rPr sz="1100" spc="-20" dirty="0">
                          <a:latin typeface="Arial"/>
                          <a:cs typeface="Arial"/>
                        </a:rPr>
                        <a:t> </a:t>
                      </a:r>
                      <a:r>
                        <a:rPr sz="1100" spc="-10" dirty="0">
                          <a:latin typeface="Arial"/>
                          <a:cs typeface="Arial"/>
                        </a:rPr>
                        <a:t>(0,15X0,50)</a:t>
                      </a:r>
                      <a:endParaRPr sz="1100" dirty="0">
                        <a:latin typeface="Arial"/>
                        <a:cs typeface="Arial"/>
                      </a:endParaRPr>
                    </a:p>
                    <a:p>
                      <a:pPr marL="154305" indent="-85725">
                        <a:lnSpc>
                          <a:spcPct val="100000"/>
                        </a:lnSpc>
                        <a:spcBef>
                          <a:spcPts val="840"/>
                        </a:spcBef>
                        <a:buChar char="-"/>
                        <a:tabLst>
                          <a:tab pos="154305" algn="l"/>
                        </a:tabLst>
                      </a:pPr>
                      <a:r>
                        <a:rPr sz="1100" b="1" dirty="0">
                          <a:latin typeface="Arial"/>
                          <a:cs typeface="Arial"/>
                        </a:rPr>
                        <a:t>Un</a:t>
                      </a:r>
                      <a:r>
                        <a:rPr sz="1100" b="1" spc="-25" dirty="0">
                          <a:latin typeface="Arial"/>
                          <a:cs typeface="Arial"/>
                        </a:rPr>
                        <a:t> </a:t>
                      </a:r>
                      <a:r>
                        <a:rPr sz="1100" b="1" dirty="0">
                          <a:latin typeface="Arial"/>
                          <a:cs typeface="Arial"/>
                        </a:rPr>
                        <a:t>bassin</a:t>
                      </a:r>
                      <a:r>
                        <a:rPr sz="1100" b="1" spc="-20" dirty="0">
                          <a:latin typeface="Arial"/>
                          <a:cs typeface="Arial"/>
                        </a:rPr>
                        <a:t> </a:t>
                      </a:r>
                      <a:r>
                        <a:rPr sz="1100" dirty="0">
                          <a:latin typeface="Arial"/>
                          <a:cs typeface="Arial"/>
                        </a:rPr>
                        <a:t>adossé</a:t>
                      </a:r>
                      <a:r>
                        <a:rPr sz="1100" spc="-25" dirty="0">
                          <a:latin typeface="Arial"/>
                          <a:cs typeface="Arial"/>
                        </a:rPr>
                        <a:t> </a:t>
                      </a:r>
                      <a:r>
                        <a:rPr sz="1100" dirty="0">
                          <a:latin typeface="Arial"/>
                          <a:cs typeface="Arial"/>
                        </a:rPr>
                        <a:t>au</a:t>
                      </a:r>
                      <a:r>
                        <a:rPr sz="1100" spc="-35" dirty="0">
                          <a:latin typeface="Arial"/>
                          <a:cs typeface="Arial"/>
                        </a:rPr>
                        <a:t> </a:t>
                      </a:r>
                      <a:r>
                        <a:rPr sz="1100" dirty="0">
                          <a:latin typeface="Arial"/>
                          <a:cs typeface="Arial"/>
                        </a:rPr>
                        <a:t>seuil</a:t>
                      </a:r>
                      <a:r>
                        <a:rPr sz="1100" spc="-25" dirty="0">
                          <a:latin typeface="Arial"/>
                          <a:cs typeface="Arial"/>
                        </a:rPr>
                        <a:t> </a:t>
                      </a:r>
                      <a:r>
                        <a:rPr sz="1100" dirty="0">
                          <a:latin typeface="Arial"/>
                          <a:cs typeface="Arial"/>
                        </a:rPr>
                        <a:t>en</a:t>
                      </a:r>
                      <a:r>
                        <a:rPr sz="1100" spc="-25" dirty="0">
                          <a:latin typeface="Arial"/>
                          <a:cs typeface="Arial"/>
                        </a:rPr>
                        <a:t> </a:t>
                      </a:r>
                      <a:r>
                        <a:rPr sz="1100" spc="-20" dirty="0">
                          <a:latin typeface="Arial"/>
                          <a:cs typeface="Arial"/>
                        </a:rPr>
                        <a:t>aval</a:t>
                      </a:r>
                      <a:endParaRPr sz="1100" dirty="0">
                        <a:latin typeface="Arial"/>
                        <a:cs typeface="Arial"/>
                      </a:endParaRPr>
                    </a:p>
                    <a:p>
                      <a:pPr marL="525780" marR="58419" lvl="1" indent="-228600">
                        <a:lnSpc>
                          <a:spcPts val="1260"/>
                        </a:lnSpc>
                        <a:spcBef>
                          <a:spcPts val="120"/>
                        </a:spcBef>
                        <a:buFont typeface="Symbol"/>
                        <a:buChar char=""/>
                        <a:tabLst>
                          <a:tab pos="525780" algn="l"/>
                        </a:tabLst>
                      </a:pPr>
                      <a:r>
                        <a:rPr sz="1100" dirty="0">
                          <a:latin typeface="Arial"/>
                          <a:cs typeface="Arial"/>
                        </a:rPr>
                        <a:t>Volume</a:t>
                      </a:r>
                      <a:r>
                        <a:rPr sz="1100" spc="70" dirty="0">
                          <a:latin typeface="Arial"/>
                          <a:cs typeface="Arial"/>
                        </a:rPr>
                        <a:t> </a:t>
                      </a:r>
                      <a:r>
                        <a:rPr sz="1100" dirty="0">
                          <a:latin typeface="Arial"/>
                          <a:cs typeface="Arial"/>
                        </a:rPr>
                        <a:t>=</a:t>
                      </a:r>
                      <a:r>
                        <a:rPr sz="1100" spc="65" dirty="0">
                          <a:latin typeface="Arial"/>
                          <a:cs typeface="Arial"/>
                        </a:rPr>
                        <a:t> </a:t>
                      </a:r>
                      <a:r>
                        <a:rPr sz="1100" dirty="0">
                          <a:latin typeface="Arial"/>
                          <a:cs typeface="Arial"/>
                        </a:rPr>
                        <a:t>5,05</a:t>
                      </a:r>
                      <a:r>
                        <a:rPr sz="1100" spc="60" dirty="0">
                          <a:latin typeface="Arial"/>
                          <a:cs typeface="Arial"/>
                        </a:rPr>
                        <a:t> </a:t>
                      </a:r>
                      <a:r>
                        <a:rPr sz="1100" dirty="0">
                          <a:latin typeface="Arial"/>
                          <a:cs typeface="Arial"/>
                        </a:rPr>
                        <a:t>X</a:t>
                      </a:r>
                      <a:r>
                        <a:rPr sz="1100" spc="55" dirty="0">
                          <a:latin typeface="Arial"/>
                          <a:cs typeface="Arial"/>
                        </a:rPr>
                        <a:t> </a:t>
                      </a:r>
                      <a:r>
                        <a:rPr sz="1100" dirty="0">
                          <a:latin typeface="Arial"/>
                          <a:cs typeface="Arial"/>
                        </a:rPr>
                        <a:t>5,10</a:t>
                      </a:r>
                      <a:r>
                        <a:rPr sz="1100" spc="60" dirty="0">
                          <a:latin typeface="Arial"/>
                          <a:cs typeface="Arial"/>
                        </a:rPr>
                        <a:t> </a:t>
                      </a:r>
                      <a:r>
                        <a:rPr sz="1100" dirty="0">
                          <a:latin typeface="Arial"/>
                          <a:cs typeface="Arial"/>
                        </a:rPr>
                        <a:t>X</a:t>
                      </a:r>
                      <a:r>
                        <a:rPr sz="1100" spc="60" dirty="0">
                          <a:latin typeface="Arial"/>
                          <a:cs typeface="Arial"/>
                        </a:rPr>
                        <a:t> </a:t>
                      </a:r>
                      <a:r>
                        <a:rPr sz="1100" dirty="0">
                          <a:latin typeface="Arial"/>
                          <a:cs typeface="Arial"/>
                        </a:rPr>
                        <a:t>1,30m</a:t>
                      </a:r>
                      <a:r>
                        <a:rPr sz="1100" spc="65" dirty="0">
                          <a:latin typeface="Arial"/>
                          <a:cs typeface="Arial"/>
                        </a:rPr>
                        <a:t> </a:t>
                      </a:r>
                      <a:r>
                        <a:rPr sz="1100" dirty="0">
                          <a:latin typeface="Arial"/>
                          <a:cs typeface="Arial"/>
                        </a:rPr>
                        <a:t>=</a:t>
                      </a:r>
                      <a:r>
                        <a:rPr sz="1100" spc="65" dirty="0">
                          <a:latin typeface="Arial"/>
                          <a:cs typeface="Arial"/>
                        </a:rPr>
                        <a:t> </a:t>
                      </a:r>
                      <a:r>
                        <a:rPr sz="1100" dirty="0">
                          <a:latin typeface="Arial"/>
                          <a:cs typeface="Arial"/>
                        </a:rPr>
                        <a:t>33,5</a:t>
                      </a:r>
                      <a:r>
                        <a:rPr sz="1100" spc="60" dirty="0">
                          <a:latin typeface="Arial"/>
                          <a:cs typeface="Arial"/>
                        </a:rPr>
                        <a:t> </a:t>
                      </a:r>
                      <a:r>
                        <a:rPr sz="1100" dirty="0">
                          <a:latin typeface="Arial"/>
                          <a:cs typeface="Arial"/>
                        </a:rPr>
                        <a:t>m3,</a:t>
                      </a:r>
                      <a:r>
                        <a:rPr sz="1100" spc="65" dirty="0">
                          <a:latin typeface="Arial"/>
                          <a:cs typeface="Arial"/>
                        </a:rPr>
                        <a:t> </a:t>
                      </a:r>
                      <a:r>
                        <a:rPr sz="1100" dirty="0">
                          <a:latin typeface="Arial"/>
                          <a:cs typeface="Arial"/>
                        </a:rPr>
                        <a:t>épaisseur</a:t>
                      </a:r>
                      <a:r>
                        <a:rPr sz="1100" spc="75" dirty="0">
                          <a:latin typeface="Arial"/>
                          <a:cs typeface="Arial"/>
                        </a:rPr>
                        <a:t> </a:t>
                      </a:r>
                      <a:r>
                        <a:rPr sz="1100" dirty="0">
                          <a:latin typeface="Arial"/>
                          <a:cs typeface="Arial"/>
                        </a:rPr>
                        <a:t>des</a:t>
                      </a:r>
                      <a:r>
                        <a:rPr sz="1100" spc="55" dirty="0">
                          <a:latin typeface="Arial"/>
                          <a:cs typeface="Arial"/>
                        </a:rPr>
                        <a:t> </a:t>
                      </a:r>
                      <a:r>
                        <a:rPr sz="1100" dirty="0">
                          <a:latin typeface="Arial"/>
                          <a:cs typeface="Arial"/>
                        </a:rPr>
                        <a:t>murs </a:t>
                      </a:r>
                      <a:r>
                        <a:rPr sz="1100" spc="-50" dirty="0">
                          <a:latin typeface="Arial"/>
                          <a:cs typeface="Arial"/>
                        </a:rPr>
                        <a:t>: </a:t>
                      </a:r>
                      <a:r>
                        <a:rPr sz="1100" dirty="0">
                          <a:latin typeface="Arial"/>
                          <a:cs typeface="Arial"/>
                        </a:rPr>
                        <a:t>0,50</a:t>
                      </a:r>
                      <a:r>
                        <a:rPr sz="1100" spc="-25" dirty="0">
                          <a:latin typeface="Arial"/>
                          <a:cs typeface="Arial"/>
                        </a:rPr>
                        <a:t> </a:t>
                      </a:r>
                      <a:r>
                        <a:rPr sz="1100" spc="-50" dirty="0">
                          <a:latin typeface="Arial"/>
                          <a:cs typeface="Arial"/>
                        </a:rPr>
                        <a:t>m</a:t>
                      </a:r>
                      <a:endParaRPr sz="1100" dirty="0">
                        <a:latin typeface="Arial"/>
                        <a:cs typeface="Arial"/>
                      </a:endParaRPr>
                    </a:p>
                    <a:p>
                      <a:pPr marL="525780" lvl="1" indent="-228600">
                        <a:lnSpc>
                          <a:spcPts val="1280"/>
                        </a:lnSpc>
                        <a:buFont typeface="Symbol"/>
                        <a:buChar char=""/>
                        <a:tabLst>
                          <a:tab pos="525780" algn="l"/>
                        </a:tabLst>
                      </a:pPr>
                      <a:r>
                        <a:rPr sz="1100" dirty="0" err="1">
                          <a:latin typeface="Arial"/>
                          <a:cs typeface="Arial"/>
                        </a:rPr>
                        <a:t>Poteaux</a:t>
                      </a:r>
                      <a:r>
                        <a:rPr sz="1100" spc="-25" dirty="0">
                          <a:latin typeface="Arial"/>
                          <a:cs typeface="Arial"/>
                        </a:rPr>
                        <a:t> </a:t>
                      </a:r>
                      <a:r>
                        <a:rPr sz="1100" spc="-50" dirty="0">
                          <a:latin typeface="Arial"/>
                          <a:cs typeface="Arial"/>
                        </a:rPr>
                        <a:t>:</a:t>
                      </a:r>
                      <a:r>
                        <a:rPr lang="fr-FR" sz="1100" spc="-50" dirty="0">
                          <a:latin typeface="Arial"/>
                          <a:cs typeface="Arial"/>
                        </a:rPr>
                        <a:t> </a:t>
                      </a:r>
                      <a:endParaRPr lang="fr-FR" sz="1100" dirty="0">
                        <a:latin typeface="Arial"/>
                        <a:cs typeface="Arial"/>
                      </a:endParaRPr>
                    </a:p>
                    <a:p>
                      <a:pPr marL="1040765" marR="58419">
                        <a:lnSpc>
                          <a:spcPts val="1270"/>
                        </a:lnSpc>
                        <a:spcBef>
                          <a:spcPts val="50"/>
                        </a:spcBef>
                        <a:tabLst>
                          <a:tab pos="1248410" algn="l"/>
                          <a:tab pos="1873250" algn="l"/>
                          <a:tab pos="2156460" algn="l"/>
                          <a:tab pos="2673350" algn="l"/>
                          <a:tab pos="2956560" algn="l"/>
                          <a:tab pos="3628390" algn="l"/>
                          <a:tab pos="3872229" algn="l"/>
                          <a:tab pos="4443095" algn="l"/>
                        </a:tabLst>
                      </a:pPr>
                      <a:r>
                        <a:rPr lang="fr-FR" sz="1100" spc="-50" dirty="0">
                          <a:latin typeface="Arial"/>
                          <a:cs typeface="Arial"/>
                        </a:rPr>
                        <a:t>5</a:t>
                      </a:r>
                      <a:r>
                        <a:rPr lang="fr-FR" sz="1100" dirty="0">
                          <a:latin typeface="Arial"/>
                          <a:cs typeface="Arial"/>
                        </a:rPr>
                        <a:t>	</a:t>
                      </a:r>
                      <a:r>
                        <a:rPr lang="fr-FR" sz="1100" spc="-10" dirty="0">
                          <a:latin typeface="Arial"/>
                          <a:cs typeface="Arial"/>
                        </a:rPr>
                        <a:t>poteaux</a:t>
                      </a:r>
                      <a:r>
                        <a:rPr lang="fr-FR" sz="1100" dirty="0">
                          <a:latin typeface="Arial"/>
                          <a:cs typeface="Arial"/>
                        </a:rPr>
                        <a:t>	</a:t>
                      </a:r>
                      <a:r>
                        <a:rPr lang="fr-FR" sz="1100" spc="-25" dirty="0">
                          <a:latin typeface="Arial"/>
                          <a:cs typeface="Arial"/>
                        </a:rPr>
                        <a:t>de</a:t>
                      </a:r>
                      <a:r>
                        <a:rPr lang="fr-FR" sz="1100" dirty="0">
                          <a:latin typeface="Arial"/>
                          <a:cs typeface="Arial"/>
                        </a:rPr>
                        <a:t>	</a:t>
                      </a:r>
                      <a:r>
                        <a:rPr lang="fr-FR" sz="1100" spc="-20" dirty="0">
                          <a:latin typeface="Arial"/>
                          <a:cs typeface="Arial"/>
                        </a:rPr>
                        <a:t>1,70m</a:t>
                      </a:r>
                      <a:r>
                        <a:rPr lang="fr-FR" sz="1100" dirty="0">
                          <a:latin typeface="Arial"/>
                          <a:cs typeface="Arial"/>
                        </a:rPr>
                        <a:t>	</a:t>
                      </a:r>
                      <a:r>
                        <a:rPr lang="fr-FR" sz="1100" spc="-25" dirty="0">
                          <a:latin typeface="Arial"/>
                          <a:cs typeface="Arial"/>
                        </a:rPr>
                        <a:t>de</a:t>
                      </a:r>
                      <a:r>
                        <a:rPr lang="fr-FR" sz="1100" dirty="0">
                          <a:latin typeface="Arial"/>
                          <a:cs typeface="Arial"/>
                        </a:rPr>
                        <a:t>	</a:t>
                      </a:r>
                      <a:r>
                        <a:rPr lang="fr-FR" sz="1100" spc="-10" dirty="0">
                          <a:latin typeface="Arial"/>
                          <a:cs typeface="Arial"/>
                        </a:rPr>
                        <a:t>longueur</a:t>
                      </a:r>
                      <a:r>
                        <a:rPr lang="fr-FR" sz="1100" dirty="0">
                          <a:latin typeface="Arial"/>
                          <a:cs typeface="Arial"/>
                        </a:rPr>
                        <a:t>	</a:t>
                      </a:r>
                      <a:r>
                        <a:rPr lang="fr-FR" sz="1100" spc="-25" dirty="0">
                          <a:latin typeface="Arial"/>
                          <a:cs typeface="Arial"/>
                        </a:rPr>
                        <a:t>et</a:t>
                      </a:r>
                      <a:r>
                        <a:rPr lang="fr-FR" sz="1100" dirty="0">
                          <a:latin typeface="Arial"/>
                          <a:cs typeface="Arial"/>
                        </a:rPr>
                        <a:t>	</a:t>
                      </a:r>
                      <a:r>
                        <a:rPr lang="fr-FR" sz="1100" spc="-10" dirty="0">
                          <a:latin typeface="Arial"/>
                          <a:cs typeface="Arial"/>
                        </a:rPr>
                        <a:t>section</a:t>
                      </a:r>
                      <a:r>
                        <a:rPr lang="fr-FR" sz="1100" dirty="0">
                          <a:latin typeface="Arial"/>
                          <a:cs typeface="Arial"/>
                        </a:rPr>
                        <a:t>	</a:t>
                      </a:r>
                      <a:r>
                        <a:rPr lang="fr-FR" sz="1100" spc="-25" dirty="0">
                          <a:latin typeface="Arial"/>
                          <a:cs typeface="Arial"/>
                        </a:rPr>
                        <a:t>de </a:t>
                      </a:r>
                      <a:r>
                        <a:rPr lang="fr-FR" sz="1100" dirty="0">
                          <a:latin typeface="Arial"/>
                          <a:cs typeface="Arial"/>
                        </a:rPr>
                        <a:t>0,50x0,50</a:t>
                      </a:r>
                      <a:r>
                        <a:rPr lang="fr-FR" sz="1100" spc="-45" dirty="0">
                          <a:latin typeface="Arial"/>
                          <a:cs typeface="Arial"/>
                        </a:rPr>
                        <a:t> </a:t>
                      </a:r>
                      <a:r>
                        <a:rPr lang="fr-FR" sz="1100" spc="-50" dirty="0">
                          <a:latin typeface="Arial"/>
                          <a:cs typeface="Arial"/>
                        </a:rPr>
                        <a:t>m</a:t>
                      </a:r>
                      <a:endParaRPr lang="fr-FR" sz="1100" dirty="0">
                        <a:latin typeface="Arial"/>
                        <a:cs typeface="Arial"/>
                      </a:endParaRPr>
                    </a:p>
                    <a:p>
                      <a:pPr marL="68580" marR="60960" indent="94615">
                        <a:lnSpc>
                          <a:spcPts val="1260"/>
                        </a:lnSpc>
                        <a:spcBef>
                          <a:spcPts val="605"/>
                        </a:spcBef>
                        <a:buChar char="-"/>
                        <a:tabLst>
                          <a:tab pos="163195" algn="l"/>
                        </a:tabLst>
                      </a:pPr>
                      <a:r>
                        <a:rPr sz="1100" b="1" dirty="0">
                          <a:latin typeface="Arial"/>
                          <a:cs typeface="Arial"/>
                        </a:rPr>
                        <a:t>Un</a:t>
                      </a:r>
                      <a:r>
                        <a:rPr sz="1100" b="1" spc="40" dirty="0">
                          <a:latin typeface="Arial"/>
                          <a:cs typeface="Arial"/>
                        </a:rPr>
                        <a:t> </a:t>
                      </a:r>
                      <a:r>
                        <a:rPr sz="1100" b="1" dirty="0">
                          <a:latin typeface="Arial"/>
                          <a:cs typeface="Arial"/>
                        </a:rPr>
                        <a:t>radier</a:t>
                      </a:r>
                      <a:r>
                        <a:rPr sz="1100" b="1" spc="60" dirty="0">
                          <a:latin typeface="Arial"/>
                          <a:cs typeface="Arial"/>
                        </a:rPr>
                        <a:t> </a:t>
                      </a:r>
                      <a:r>
                        <a:rPr sz="1100" dirty="0">
                          <a:latin typeface="Arial"/>
                          <a:cs typeface="Arial"/>
                        </a:rPr>
                        <a:t>en</a:t>
                      </a:r>
                      <a:r>
                        <a:rPr sz="1100" spc="55" dirty="0">
                          <a:latin typeface="Arial"/>
                          <a:cs typeface="Arial"/>
                        </a:rPr>
                        <a:t> </a:t>
                      </a:r>
                      <a:r>
                        <a:rPr sz="1100" dirty="0">
                          <a:latin typeface="Arial"/>
                          <a:cs typeface="Arial"/>
                        </a:rPr>
                        <a:t>aval,</a:t>
                      </a:r>
                      <a:r>
                        <a:rPr sz="1100" spc="6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5,15m</a:t>
                      </a:r>
                      <a:r>
                        <a:rPr sz="1100" spc="50" dirty="0">
                          <a:latin typeface="Arial"/>
                          <a:cs typeface="Arial"/>
                        </a:rPr>
                        <a:t> </a:t>
                      </a:r>
                      <a:r>
                        <a:rPr sz="1100" dirty="0">
                          <a:latin typeface="Arial"/>
                          <a:cs typeface="Arial"/>
                        </a:rPr>
                        <a:t>X</a:t>
                      </a:r>
                      <a:r>
                        <a:rPr sz="1100" spc="50" dirty="0">
                          <a:latin typeface="Arial"/>
                          <a:cs typeface="Arial"/>
                        </a:rPr>
                        <a:t> </a:t>
                      </a:r>
                      <a:r>
                        <a:rPr sz="1100" dirty="0">
                          <a:latin typeface="Arial"/>
                          <a:cs typeface="Arial"/>
                        </a:rPr>
                        <a:t>3m,</a:t>
                      </a:r>
                      <a:r>
                        <a:rPr sz="1100" spc="60" dirty="0">
                          <a:latin typeface="Arial"/>
                          <a:cs typeface="Arial"/>
                        </a:rPr>
                        <a:t> </a:t>
                      </a:r>
                      <a:r>
                        <a:rPr sz="1100" dirty="0">
                          <a:latin typeface="Arial"/>
                          <a:cs typeface="Arial"/>
                        </a:rPr>
                        <a:t>avec</a:t>
                      </a:r>
                      <a:r>
                        <a:rPr sz="1100" spc="55" dirty="0">
                          <a:latin typeface="Arial"/>
                          <a:cs typeface="Arial"/>
                        </a:rPr>
                        <a:t> </a:t>
                      </a:r>
                      <a:r>
                        <a:rPr sz="1100" dirty="0">
                          <a:latin typeface="Arial"/>
                          <a:cs typeface="Arial"/>
                        </a:rPr>
                        <a:t>bêche</a:t>
                      </a:r>
                      <a:r>
                        <a:rPr sz="1100" spc="60" dirty="0">
                          <a:latin typeface="Arial"/>
                          <a:cs typeface="Arial"/>
                        </a:rPr>
                        <a:t> </a:t>
                      </a:r>
                      <a:r>
                        <a:rPr sz="1100" dirty="0">
                          <a:latin typeface="Arial"/>
                          <a:cs typeface="Arial"/>
                        </a:rPr>
                        <a:t>de</a:t>
                      </a:r>
                      <a:r>
                        <a:rPr sz="1100" spc="50" dirty="0">
                          <a:latin typeface="Arial"/>
                          <a:cs typeface="Arial"/>
                        </a:rPr>
                        <a:t> </a:t>
                      </a:r>
                      <a:r>
                        <a:rPr sz="1100" dirty="0">
                          <a:latin typeface="Arial"/>
                          <a:cs typeface="Arial"/>
                        </a:rPr>
                        <a:t>5,15m</a:t>
                      </a:r>
                      <a:r>
                        <a:rPr sz="1100" spc="60" dirty="0">
                          <a:latin typeface="Arial"/>
                          <a:cs typeface="Arial"/>
                        </a:rPr>
                        <a:t> </a:t>
                      </a:r>
                      <a:r>
                        <a:rPr sz="1100" dirty="0">
                          <a:latin typeface="Arial"/>
                          <a:cs typeface="Arial"/>
                        </a:rPr>
                        <a:t>de</a:t>
                      </a:r>
                      <a:r>
                        <a:rPr sz="1100" spc="45" dirty="0">
                          <a:latin typeface="Arial"/>
                          <a:cs typeface="Arial"/>
                        </a:rPr>
                        <a:t> </a:t>
                      </a:r>
                      <a:r>
                        <a:rPr sz="1100" spc="-10" dirty="0">
                          <a:latin typeface="Arial"/>
                          <a:cs typeface="Arial"/>
                        </a:rPr>
                        <a:t>longueur </a:t>
                      </a:r>
                      <a:r>
                        <a:rPr sz="1100" dirty="0">
                          <a:latin typeface="Arial"/>
                          <a:cs typeface="Arial"/>
                        </a:rPr>
                        <a:t>et</a:t>
                      </a:r>
                      <a:r>
                        <a:rPr sz="1100" spc="-25" dirty="0">
                          <a:latin typeface="Arial"/>
                          <a:cs typeface="Arial"/>
                        </a:rPr>
                        <a:t> </a:t>
                      </a:r>
                      <a:r>
                        <a:rPr sz="1100" dirty="0">
                          <a:latin typeface="Arial"/>
                          <a:cs typeface="Arial"/>
                        </a:rPr>
                        <a:t>murets</a:t>
                      </a:r>
                      <a:r>
                        <a:rPr sz="1100" spc="-10" dirty="0">
                          <a:latin typeface="Arial"/>
                          <a:cs typeface="Arial"/>
                        </a:rPr>
                        <a:t> </a:t>
                      </a:r>
                      <a:r>
                        <a:rPr sz="1100" dirty="0">
                          <a:latin typeface="Arial"/>
                          <a:cs typeface="Arial"/>
                        </a:rPr>
                        <a:t>latéraux</a:t>
                      </a:r>
                      <a:r>
                        <a:rPr sz="1100" spc="-25" dirty="0">
                          <a:latin typeface="Arial"/>
                          <a:cs typeface="Arial"/>
                        </a:rPr>
                        <a:t> </a:t>
                      </a:r>
                      <a:r>
                        <a:rPr sz="1100" dirty="0">
                          <a:latin typeface="Arial"/>
                          <a:cs typeface="Arial"/>
                        </a:rPr>
                        <a:t>servant</a:t>
                      </a:r>
                      <a:r>
                        <a:rPr sz="1100" spc="-10" dirty="0">
                          <a:latin typeface="Arial"/>
                          <a:cs typeface="Arial"/>
                        </a:rPr>
                        <a:t> </a:t>
                      </a:r>
                      <a:r>
                        <a:rPr sz="1100" dirty="0">
                          <a:latin typeface="Arial"/>
                          <a:cs typeface="Arial"/>
                        </a:rPr>
                        <a:t>de</a:t>
                      </a:r>
                      <a:r>
                        <a:rPr sz="1100" spc="-25" dirty="0">
                          <a:latin typeface="Arial"/>
                          <a:cs typeface="Arial"/>
                        </a:rPr>
                        <a:t> </a:t>
                      </a:r>
                      <a:r>
                        <a:rPr sz="1100" spc="-10" dirty="0">
                          <a:latin typeface="Arial"/>
                          <a:cs typeface="Arial"/>
                        </a:rPr>
                        <a:t>contrefort.</a:t>
                      </a:r>
                      <a:endParaRPr sz="1100" dirty="0">
                        <a:latin typeface="Arial"/>
                        <a:cs typeface="Arial"/>
                      </a:endParaRPr>
                    </a:p>
                    <a:p>
                      <a:pPr marL="68580">
                        <a:lnSpc>
                          <a:spcPts val="1240"/>
                        </a:lnSpc>
                      </a:pPr>
                      <a:r>
                        <a:rPr sz="1100" dirty="0">
                          <a:latin typeface="Arial"/>
                          <a:cs typeface="Arial"/>
                        </a:rPr>
                        <a:t>Se</a:t>
                      </a:r>
                      <a:r>
                        <a:rPr sz="1100" spc="-15" dirty="0">
                          <a:latin typeface="Arial"/>
                          <a:cs typeface="Arial"/>
                        </a:rPr>
                        <a:t> </a:t>
                      </a:r>
                      <a:r>
                        <a:rPr sz="1100" dirty="0">
                          <a:latin typeface="Arial"/>
                          <a:cs typeface="Arial"/>
                        </a:rPr>
                        <a:t>reporter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tableau</a:t>
                      </a:r>
                      <a:r>
                        <a:rPr sz="1100" spc="-10"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cotations</a:t>
                      </a:r>
                      <a:r>
                        <a:rPr sz="1100" spc="-10" dirty="0">
                          <a:latin typeface="Arial"/>
                          <a:cs typeface="Arial"/>
                        </a:rPr>
                        <a:t> </a:t>
                      </a:r>
                      <a:r>
                        <a:rPr sz="1100" dirty="0">
                          <a:latin typeface="Arial"/>
                          <a:cs typeface="Arial"/>
                        </a:rPr>
                        <a:t>et aux</a:t>
                      </a:r>
                      <a:r>
                        <a:rPr sz="1100" spc="-25" dirty="0">
                          <a:latin typeface="Arial"/>
                          <a:cs typeface="Arial"/>
                        </a:rPr>
                        <a:t> </a:t>
                      </a:r>
                      <a:r>
                        <a:rPr sz="1100" dirty="0">
                          <a:latin typeface="Arial"/>
                          <a:cs typeface="Arial"/>
                        </a:rPr>
                        <a:t>photos</a:t>
                      </a:r>
                      <a:r>
                        <a:rPr sz="1100" spc="-20" dirty="0">
                          <a:latin typeface="Arial"/>
                          <a:cs typeface="Arial"/>
                        </a:rPr>
                        <a:t> </a:t>
                      </a:r>
                      <a:r>
                        <a:rPr sz="1100" spc="-10" dirty="0">
                          <a:latin typeface="Arial"/>
                          <a:cs typeface="Arial"/>
                        </a:rPr>
                        <a:t>ci-dessous.</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9924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D92027CD-8D04-0A05-5584-B76095E69BF9}"/>
              </a:ext>
            </a:extLst>
          </p:cNvPr>
          <p:cNvGraphicFramePr>
            <a:graphicFrameLocks noGrp="1"/>
          </p:cNvGraphicFramePr>
          <p:nvPr>
            <p:extLst>
              <p:ext uri="{D42A27DB-BD31-4B8C-83A1-F6EECF244321}">
                <p14:modId xmlns:p14="http://schemas.microsoft.com/office/powerpoint/2010/main" val="432428308"/>
              </p:ext>
            </p:extLst>
          </p:nvPr>
        </p:nvGraphicFramePr>
        <p:xfrm>
          <a:off x="350981" y="491863"/>
          <a:ext cx="11490037" cy="5475565"/>
        </p:xfrm>
        <a:graphic>
          <a:graphicData uri="http://schemas.openxmlformats.org/drawingml/2006/table">
            <a:tbl>
              <a:tblPr firstRow="1" bandRow="1">
                <a:tableStyleId>{2D5ABB26-0587-4C30-8999-92F81FD0307C}</a:tableStyleId>
              </a:tblPr>
              <a:tblGrid>
                <a:gridCol w="2142837">
                  <a:extLst>
                    <a:ext uri="{9D8B030D-6E8A-4147-A177-3AD203B41FA5}">
                      <a16:colId xmlns:a16="http://schemas.microsoft.com/office/drawing/2014/main" val="20000"/>
                    </a:ext>
                  </a:extLst>
                </a:gridCol>
                <a:gridCol w="9347200">
                  <a:extLst>
                    <a:ext uri="{9D8B030D-6E8A-4147-A177-3AD203B41FA5}">
                      <a16:colId xmlns:a16="http://schemas.microsoft.com/office/drawing/2014/main" val="20001"/>
                    </a:ext>
                  </a:extLst>
                </a:gridCol>
              </a:tblGrid>
              <a:tr h="283992">
                <a:tc>
                  <a:txBody>
                    <a:bodyPr/>
                    <a:lstStyle/>
                    <a:p>
                      <a:pPr marL="67945" marR="565150">
                        <a:lnSpc>
                          <a:spcPts val="1270"/>
                        </a:lnSpc>
                      </a:pPr>
                      <a:r>
                        <a:rPr sz="1200" b="1" dirty="0">
                          <a:latin typeface="Arial"/>
                          <a:cs typeface="Arial"/>
                        </a:rPr>
                        <a:t>Dates</a:t>
                      </a:r>
                      <a:r>
                        <a:rPr sz="1200" b="1" spc="-30" dirty="0">
                          <a:latin typeface="Arial"/>
                          <a:cs typeface="Arial"/>
                        </a:rPr>
                        <a:t> </a:t>
                      </a:r>
                      <a:r>
                        <a:rPr sz="1200" b="1" spc="-25" dirty="0">
                          <a:latin typeface="Arial"/>
                          <a:cs typeface="Arial"/>
                        </a:rPr>
                        <a:t>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07</a:t>
                      </a:r>
                      <a:r>
                        <a:rPr sz="1200" spc="-10" dirty="0">
                          <a:latin typeface="Arial"/>
                          <a:cs typeface="Arial"/>
                        </a:rPr>
                        <a:t> </a:t>
                      </a:r>
                      <a:r>
                        <a:rPr sz="1200" dirty="0">
                          <a:latin typeface="Arial"/>
                          <a:cs typeface="Arial"/>
                        </a:rPr>
                        <a:t>mars 2016</a:t>
                      </a:r>
                      <a:r>
                        <a:rPr sz="1200" spc="-15" dirty="0">
                          <a:latin typeface="Arial"/>
                          <a:cs typeface="Arial"/>
                        </a:rPr>
                        <a:t> </a:t>
                      </a:r>
                      <a:r>
                        <a:rPr sz="1200" dirty="0">
                          <a:latin typeface="Arial"/>
                          <a:cs typeface="Arial"/>
                        </a:rPr>
                        <a:t>–</a:t>
                      </a:r>
                      <a:r>
                        <a:rPr sz="1200" spc="-15" dirty="0">
                          <a:latin typeface="Arial"/>
                          <a:cs typeface="Arial"/>
                        </a:rPr>
                        <a:t> </a:t>
                      </a:r>
                      <a:r>
                        <a:rPr sz="1200" dirty="0">
                          <a:latin typeface="Arial"/>
                          <a:cs typeface="Arial"/>
                        </a:rPr>
                        <a:t>23</a:t>
                      </a:r>
                      <a:r>
                        <a:rPr sz="1200" spc="-20" dirty="0">
                          <a:latin typeface="Arial"/>
                          <a:cs typeface="Arial"/>
                        </a:rPr>
                        <a:t> </a:t>
                      </a:r>
                      <a:r>
                        <a:rPr sz="1200" dirty="0">
                          <a:latin typeface="Arial"/>
                          <a:cs typeface="Arial"/>
                        </a:rPr>
                        <a:t>mars</a:t>
                      </a:r>
                      <a:r>
                        <a:rPr sz="1200" spc="-25" dirty="0">
                          <a:latin typeface="Arial"/>
                          <a:cs typeface="Arial"/>
                        </a:rPr>
                        <a:t> </a:t>
                      </a:r>
                      <a:r>
                        <a:rPr sz="1200" spc="-20" dirty="0">
                          <a:latin typeface="Arial"/>
                          <a:cs typeface="Arial"/>
                        </a:rPr>
                        <a:t>2016</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424872">
                <a:tc>
                  <a:txBody>
                    <a:bodyPr/>
                    <a:lstStyle/>
                    <a:p>
                      <a:pPr marL="67945">
                        <a:lnSpc>
                          <a:spcPts val="1275"/>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61594" algn="just">
                        <a:lnSpc>
                          <a:spcPct val="95900"/>
                        </a:lnSpc>
                      </a:pPr>
                      <a:r>
                        <a:rPr sz="1200" dirty="0">
                          <a:latin typeface="Arial"/>
                          <a:cs typeface="Arial"/>
                        </a:rPr>
                        <a:t>Le</a:t>
                      </a:r>
                      <a:r>
                        <a:rPr sz="1200" spc="45" dirty="0">
                          <a:latin typeface="Arial"/>
                          <a:cs typeface="Arial"/>
                        </a:rPr>
                        <a:t> </a:t>
                      </a:r>
                      <a:r>
                        <a:rPr sz="1200" dirty="0">
                          <a:latin typeface="Arial"/>
                          <a:cs typeface="Arial"/>
                        </a:rPr>
                        <a:t>seuil</a:t>
                      </a:r>
                      <a:r>
                        <a:rPr sz="1200" spc="45" dirty="0">
                          <a:latin typeface="Arial"/>
                          <a:cs typeface="Arial"/>
                        </a:rPr>
                        <a:t> </a:t>
                      </a:r>
                      <a:r>
                        <a:rPr sz="1200" dirty="0">
                          <a:latin typeface="Arial"/>
                          <a:cs typeface="Arial"/>
                        </a:rPr>
                        <a:t>gabion</a:t>
                      </a:r>
                      <a:r>
                        <a:rPr sz="1200" spc="50" dirty="0">
                          <a:latin typeface="Arial"/>
                          <a:cs typeface="Arial"/>
                        </a:rPr>
                        <a:t> </a:t>
                      </a:r>
                      <a:r>
                        <a:rPr sz="1200" dirty="0">
                          <a:latin typeface="Arial"/>
                          <a:cs typeface="Arial"/>
                        </a:rPr>
                        <a:t>a</a:t>
                      </a:r>
                      <a:r>
                        <a:rPr sz="1200" spc="35" dirty="0">
                          <a:latin typeface="Arial"/>
                          <a:cs typeface="Arial"/>
                        </a:rPr>
                        <a:t> </a:t>
                      </a:r>
                      <a:r>
                        <a:rPr sz="1200" dirty="0">
                          <a:latin typeface="Arial"/>
                          <a:cs typeface="Arial"/>
                        </a:rPr>
                        <a:t>été</a:t>
                      </a:r>
                      <a:r>
                        <a:rPr sz="1200" spc="35" dirty="0">
                          <a:latin typeface="Arial"/>
                          <a:cs typeface="Arial"/>
                        </a:rPr>
                        <a:t> </a:t>
                      </a:r>
                      <a:r>
                        <a:rPr sz="1200" dirty="0">
                          <a:latin typeface="Arial"/>
                          <a:cs typeface="Arial"/>
                        </a:rPr>
                        <a:t>réalisé</a:t>
                      </a:r>
                      <a:r>
                        <a:rPr sz="1200" spc="50" dirty="0">
                          <a:latin typeface="Arial"/>
                          <a:cs typeface="Arial"/>
                        </a:rPr>
                        <a:t> </a:t>
                      </a:r>
                      <a:r>
                        <a:rPr sz="1200" dirty="0">
                          <a:latin typeface="Arial"/>
                          <a:cs typeface="Arial"/>
                        </a:rPr>
                        <a:t>sur</a:t>
                      </a:r>
                      <a:r>
                        <a:rPr sz="1200" spc="50" dirty="0">
                          <a:latin typeface="Arial"/>
                          <a:cs typeface="Arial"/>
                        </a:rPr>
                        <a:t> </a:t>
                      </a:r>
                      <a:r>
                        <a:rPr sz="1200" dirty="0">
                          <a:latin typeface="Arial"/>
                          <a:cs typeface="Arial"/>
                        </a:rPr>
                        <a:t>la</a:t>
                      </a:r>
                      <a:r>
                        <a:rPr sz="1200" spc="40" dirty="0">
                          <a:latin typeface="Arial"/>
                          <a:cs typeface="Arial"/>
                        </a:rPr>
                        <a:t> </a:t>
                      </a:r>
                      <a:r>
                        <a:rPr sz="1200" dirty="0">
                          <a:latin typeface="Arial"/>
                          <a:cs typeface="Arial"/>
                        </a:rPr>
                        <a:t>partie</a:t>
                      </a:r>
                      <a:r>
                        <a:rPr sz="1200" spc="50" dirty="0">
                          <a:latin typeface="Arial"/>
                          <a:cs typeface="Arial"/>
                        </a:rPr>
                        <a:t> </a:t>
                      </a:r>
                      <a:r>
                        <a:rPr sz="1200" dirty="0">
                          <a:latin typeface="Arial"/>
                          <a:cs typeface="Arial"/>
                        </a:rPr>
                        <a:t>amont</a:t>
                      </a:r>
                      <a:r>
                        <a:rPr sz="1200" spc="50" dirty="0">
                          <a:latin typeface="Arial"/>
                          <a:cs typeface="Arial"/>
                        </a:rPr>
                        <a:t> </a:t>
                      </a:r>
                      <a:r>
                        <a:rPr sz="1200" dirty="0">
                          <a:latin typeface="Arial"/>
                          <a:cs typeface="Arial"/>
                        </a:rPr>
                        <a:t>de</a:t>
                      </a:r>
                      <a:r>
                        <a:rPr sz="1200" spc="45" dirty="0">
                          <a:latin typeface="Arial"/>
                          <a:cs typeface="Arial"/>
                        </a:rPr>
                        <a:t> </a:t>
                      </a:r>
                      <a:r>
                        <a:rPr sz="1200" dirty="0">
                          <a:latin typeface="Arial"/>
                          <a:cs typeface="Arial"/>
                        </a:rPr>
                        <a:t>la</a:t>
                      </a:r>
                      <a:r>
                        <a:rPr sz="1200" spc="40" dirty="0">
                          <a:latin typeface="Arial"/>
                          <a:cs typeface="Arial"/>
                        </a:rPr>
                        <a:t> </a:t>
                      </a:r>
                      <a:r>
                        <a:rPr sz="1200" dirty="0">
                          <a:latin typeface="Arial"/>
                          <a:cs typeface="Arial"/>
                        </a:rPr>
                        <a:t>Ravine</a:t>
                      </a:r>
                      <a:r>
                        <a:rPr sz="1200" spc="35" dirty="0">
                          <a:latin typeface="Arial"/>
                          <a:cs typeface="Arial"/>
                        </a:rPr>
                        <a:t> </a:t>
                      </a:r>
                      <a:r>
                        <a:rPr sz="1200" dirty="0">
                          <a:latin typeface="Arial"/>
                          <a:cs typeface="Arial"/>
                        </a:rPr>
                        <a:t>Glacis</a:t>
                      </a:r>
                      <a:r>
                        <a:rPr sz="1200" spc="50" dirty="0">
                          <a:latin typeface="Arial"/>
                          <a:cs typeface="Arial"/>
                        </a:rPr>
                        <a:t> </a:t>
                      </a:r>
                      <a:r>
                        <a:rPr sz="1200" spc="-25" dirty="0">
                          <a:latin typeface="Arial"/>
                          <a:cs typeface="Arial"/>
                        </a:rPr>
                        <a:t>qui </a:t>
                      </a:r>
                      <a:r>
                        <a:rPr sz="1200" dirty="0">
                          <a:latin typeface="Arial"/>
                          <a:cs typeface="Arial"/>
                        </a:rPr>
                        <a:t>est</a:t>
                      </a:r>
                      <a:r>
                        <a:rPr sz="1200" spc="30" dirty="0">
                          <a:latin typeface="Arial"/>
                          <a:cs typeface="Arial"/>
                        </a:rPr>
                        <a:t> </a:t>
                      </a:r>
                      <a:r>
                        <a:rPr sz="1200" dirty="0">
                          <a:latin typeface="Arial"/>
                          <a:cs typeface="Arial"/>
                        </a:rPr>
                        <a:t>un</a:t>
                      </a:r>
                      <a:r>
                        <a:rPr sz="1200" spc="35" dirty="0">
                          <a:latin typeface="Arial"/>
                          <a:cs typeface="Arial"/>
                        </a:rPr>
                        <a:t> </a:t>
                      </a:r>
                      <a:r>
                        <a:rPr sz="1200" dirty="0">
                          <a:latin typeface="Arial"/>
                          <a:cs typeface="Arial"/>
                        </a:rPr>
                        <a:t>affluent</a:t>
                      </a:r>
                      <a:r>
                        <a:rPr sz="1200" spc="4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Rivière</a:t>
                      </a:r>
                      <a:r>
                        <a:rPr sz="1200" spc="40" dirty="0">
                          <a:latin typeface="Arial"/>
                          <a:cs typeface="Arial"/>
                        </a:rPr>
                        <a:t> </a:t>
                      </a:r>
                      <a:r>
                        <a:rPr sz="1200" dirty="0">
                          <a:latin typeface="Arial"/>
                          <a:cs typeface="Arial"/>
                        </a:rPr>
                        <a:t>Thomonde.</a:t>
                      </a:r>
                      <a:r>
                        <a:rPr sz="1200" spc="40" dirty="0">
                          <a:latin typeface="Arial"/>
                          <a:cs typeface="Arial"/>
                        </a:rPr>
                        <a:t> </a:t>
                      </a:r>
                      <a:r>
                        <a:rPr sz="1200" dirty="0">
                          <a:latin typeface="Arial"/>
                          <a:cs typeface="Arial"/>
                        </a:rPr>
                        <a:t>La</a:t>
                      </a:r>
                      <a:r>
                        <a:rPr sz="1200" spc="10" dirty="0">
                          <a:latin typeface="Arial"/>
                          <a:cs typeface="Arial"/>
                        </a:rPr>
                        <a:t> </a:t>
                      </a:r>
                      <a:r>
                        <a:rPr sz="1200" dirty="0">
                          <a:latin typeface="Arial"/>
                          <a:cs typeface="Arial"/>
                        </a:rPr>
                        <a:t>ravine</a:t>
                      </a:r>
                      <a:r>
                        <a:rPr sz="1200" spc="35" dirty="0">
                          <a:latin typeface="Arial"/>
                          <a:cs typeface="Arial"/>
                        </a:rPr>
                        <a:t> </a:t>
                      </a:r>
                      <a:r>
                        <a:rPr sz="1200" dirty="0">
                          <a:latin typeface="Arial"/>
                          <a:cs typeface="Arial"/>
                        </a:rPr>
                        <a:t>Glacis</a:t>
                      </a:r>
                      <a:r>
                        <a:rPr sz="1200" spc="25" dirty="0">
                          <a:latin typeface="Arial"/>
                          <a:cs typeface="Arial"/>
                        </a:rPr>
                        <a:t> </a:t>
                      </a:r>
                      <a:r>
                        <a:rPr sz="1200" dirty="0">
                          <a:latin typeface="Arial"/>
                          <a:cs typeface="Arial"/>
                        </a:rPr>
                        <a:t>fait</a:t>
                      </a:r>
                      <a:r>
                        <a:rPr sz="1200" spc="40" dirty="0">
                          <a:latin typeface="Arial"/>
                          <a:cs typeface="Arial"/>
                        </a:rPr>
                        <a:t> </a:t>
                      </a:r>
                      <a:r>
                        <a:rPr sz="1200" dirty="0">
                          <a:latin typeface="Arial"/>
                          <a:cs typeface="Arial"/>
                        </a:rPr>
                        <a:t>partie</a:t>
                      </a:r>
                      <a:r>
                        <a:rPr sz="1200" spc="25" dirty="0">
                          <a:latin typeface="Arial"/>
                          <a:cs typeface="Arial"/>
                        </a:rPr>
                        <a:t> </a:t>
                      </a:r>
                      <a:r>
                        <a:rPr sz="1200" dirty="0">
                          <a:latin typeface="Arial"/>
                          <a:cs typeface="Arial"/>
                        </a:rPr>
                        <a:t>de</a:t>
                      </a:r>
                      <a:r>
                        <a:rPr sz="1200" spc="20" dirty="0">
                          <a:latin typeface="Arial"/>
                          <a:cs typeface="Arial"/>
                        </a:rPr>
                        <a:t> </a:t>
                      </a:r>
                      <a:r>
                        <a:rPr sz="1200" spc="-25" dirty="0">
                          <a:latin typeface="Arial"/>
                          <a:cs typeface="Arial"/>
                        </a:rPr>
                        <a:t>la </a:t>
                      </a:r>
                      <a:r>
                        <a:rPr sz="1200" dirty="0">
                          <a:latin typeface="Arial"/>
                          <a:cs typeface="Arial"/>
                        </a:rPr>
                        <a:t>zone</a:t>
                      </a:r>
                      <a:r>
                        <a:rPr sz="1200" spc="-40" dirty="0">
                          <a:latin typeface="Arial"/>
                          <a:cs typeface="Arial"/>
                        </a:rPr>
                        <a:t> </a:t>
                      </a:r>
                      <a:r>
                        <a:rPr sz="1200" dirty="0">
                          <a:latin typeface="Arial"/>
                          <a:cs typeface="Arial"/>
                        </a:rPr>
                        <a:t>d’extension</a:t>
                      </a:r>
                      <a:r>
                        <a:rPr sz="1200" spc="-35" dirty="0">
                          <a:latin typeface="Arial"/>
                          <a:cs typeface="Arial"/>
                        </a:rPr>
                        <a:t> </a:t>
                      </a:r>
                      <a:r>
                        <a:rPr sz="1200" dirty="0">
                          <a:latin typeface="Arial"/>
                          <a:cs typeface="Arial"/>
                        </a:rPr>
                        <a:t>par</a:t>
                      </a:r>
                      <a:r>
                        <a:rPr sz="1200" spc="-40" dirty="0">
                          <a:latin typeface="Arial"/>
                          <a:cs typeface="Arial"/>
                        </a:rPr>
                        <a:t> </a:t>
                      </a:r>
                      <a:r>
                        <a:rPr sz="1200" dirty="0">
                          <a:latin typeface="Arial"/>
                          <a:cs typeface="Arial"/>
                        </a:rPr>
                        <a:t>rapport</a:t>
                      </a:r>
                      <a:r>
                        <a:rPr sz="1200" spc="-35" dirty="0">
                          <a:latin typeface="Arial"/>
                          <a:cs typeface="Arial"/>
                        </a:rPr>
                        <a:t> </a:t>
                      </a:r>
                      <a:r>
                        <a:rPr sz="1200" dirty="0">
                          <a:latin typeface="Arial"/>
                          <a:cs typeface="Arial"/>
                        </a:rPr>
                        <a:t>aux</a:t>
                      </a:r>
                      <a:r>
                        <a:rPr sz="1200" spc="-35" dirty="0">
                          <a:latin typeface="Arial"/>
                          <a:cs typeface="Arial"/>
                        </a:rPr>
                        <a:t> </a:t>
                      </a:r>
                      <a:r>
                        <a:rPr sz="1200" dirty="0">
                          <a:latin typeface="Arial"/>
                          <a:cs typeface="Arial"/>
                        </a:rPr>
                        <a:t>prospections</a:t>
                      </a:r>
                      <a:r>
                        <a:rPr sz="1200" spc="-30" dirty="0">
                          <a:latin typeface="Arial"/>
                          <a:cs typeface="Arial"/>
                        </a:rPr>
                        <a:t> </a:t>
                      </a:r>
                      <a:r>
                        <a:rPr sz="1200" dirty="0">
                          <a:latin typeface="Arial"/>
                          <a:cs typeface="Arial"/>
                        </a:rPr>
                        <a:t>d’Alex</a:t>
                      </a:r>
                      <a:r>
                        <a:rPr sz="1200" spc="-35" dirty="0">
                          <a:latin typeface="Arial"/>
                          <a:cs typeface="Arial"/>
                        </a:rPr>
                        <a:t> </a:t>
                      </a:r>
                      <a:r>
                        <a:rPr sz="1200" spc="-10" dirty="0">
                          <a:latin typeface="Arial"/>
                          <a:cs typeface="Arial"/>
                        </a:rPr>
                        <a:t>Bellande.</a:t>
                      </a:r>
                      <a:endParaRPr sz="12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947801">
                <a:tc>
                  <a:txBody>
                    <a:bodyPr/>
                    <a:lstStyle/>
                    <a:p>
                      <a:pPr marL="67945">
                        <a:lnSpc>
                          <a:spcPts val="126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dirty="0">
                        <a:latin typeface="Arial"/>
                        <a:cs typeface="Arial"/>
                      </a:endParaRPr>
                    </a:p>
                    <a:p>
                      <a:pPr marL="67945">
                        <a:lnSpc>
                          <a:spcPts val="1290"/>
                        </a:lnSpc>
                      </a:pPr>
                      <a:r>
                        <a:rPr sz="1200" b="1" spc="-10" dirty="0">
                          <a:latin typeface="Arial"/>
                          <a:cs typeface="Arial"/>
                        </a:rPr>
                        <a:t>l’implantation</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055" algn="just">
                        <a:lnSpc>
                          <a:spcPct val="95800"/>
                        </a:lnSpc>
                        <a:spcBef>
                          <a:spcPts val="20"/>
                        </a:spcBef>
                      </a:pPr>
                      <a:r>
                        <a:rPr sz="1200" dirty="0">
                          <a:latin typeface="Arial"/>
                          <a:cs typeface="Arial"/>
                        </a:rPr>
                        <a:t>Le</a:t>
                      </a:r>
                      <a:r>
                        <a:rPr sz="1200" spc="-30" dirty="0">
                          <a:latin typeface="Arial"/>
                          <a:cs typeface="Arial"/>
                        </a:rPr>
                        <a:t> </a:t>
                      </a:r>
                      <a:r>
                        <a:rPr sz="1200" dirty="0">
                          <a:latin typeface="Arial"/>
                          <a:cs typeface="Arial"/>
                        </a:rPr>
                        <a:t>bassin</a:t>
                      </a:r>
                      <a:r>
                        <a:rPr sz="1200" spc="-25" dirty="0">
                          <a:latin typeface="Arial"/>
                          <a:cs typeface="Arial"/>
                        </a:rPr>
                        <a:t> </a:t>
                      </a:r>
                      <a:r>
                        <a:rPr sz="1200" dirty="0">
                          <a:latin typeface="Arial"/>
                          <a:cs typeface="Arial"/>
                        </a:rPr>
                        <a:t>versant</a:t>
                      </a:r>
                      <a:r>
                        <a:rPr sz="1200" spc="-3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la</a:t>
                      </a:r>
                      <a:r>
                        <a:rPr sz="1200" spc="-35" dirty="0">
                          <a:latin typeface="Arial"/>
                          <a:cs typeface="Arial"/>
                        </a:rPr>
                        <a:t> </a:t>
                      </a:r>
                      <a:r>
                        <a:rPr sz="1200" dirty="0">
                          <a:latin typeface="Arial"/>
                          <a:cs typeface="Arial"/>
                        </a:rPr>
                        <a:t>Ravine</a:t>
                      </a:r>
                      <a:r>
                        <a:rPr sz="1200" spc="-30" dirty="0">
                          <a:latin typeface="Arial"/>
                          <a:cs typeface="Arial"/>
                        </a:rPr>
                        <a:t> </a:t>
                      </a:r>
                      <a:r>
                        <a:rPr sz="1200" dirty="0">
                          <a:latin typeface="Arial"/>
                          <a:cs typeface="Arial"/>
                        </a:rPr>
                        <a:t>Glacis</a:t>
                      </a:r>
                      <a:r>
                        <a:rPr sz="1200" spc="-20" dirty="0">
                          <a:latin typeface="Arial"/>
                          <a:cs typeface="Arial"/>
                        </a:rPr>
                        <a:t> </a:t>
                      </a:r>
                      <a:r>
                        <a:rPr sz="1200" dirty="0">
                          <a:latin typeface="Arial"/>
                          <a:cs typeface="Arial"/>
                        </a:rPr>
                        <a:t>reçoit</a:t>
                      </a:r>
                      <a:r>
                        <a:rPr sz="1200" spc="-20" dirty="0">
                          <a:latin typeface="Arial"/>
                          <a:cs typeface="Arial"/>
                        </a:rPr>
                        <a:t> </a:t>
                      </a:r>
                      <a:r>
                        <a:rPr sz="1200" dirty="0">
                          <a:latin typeface="Arial"/>
                          <a:cs typeface="Arial"/>
                        </a:rPr>
                        <a:t>les</a:t>
                      </a:r>
                      <a:r>
                        <a:rPr sz="1200" spc="-35" dirty="0">
                          <a:latin typeface="Arial"/>
                          <a:cs typeface="Arial"/>
                        </a:rPr>
                        <a:t> </a:t>
                      </a:r>
                      <a:r>
                        <a:rPr sz="1200" dirty="0">
                          <a:latin typeface="Arial"/>
                          <a:cs typeface="Arial"/>
                        </a:rPr>
                        <a:t>eaux</a:t>
                      </a:r>
                      <a:r>
                        <a:rPr sz="1200" spc="-25" dirty="0">
                          <a:latin typeface="Arial"/>
                          <a:cs typeface="Arial"/>
                        </a:rPr>
                        <a:t> </a:t>
                      </a:r>
                      <a:r>
                        <a:rPr sz="1200" dirty="0">
                          <a:latin typeface="Arial"/>
                          <a:cs typeface="Arial"/>
                        </a:rPr>
                        <a:t>de</a:t>
                      </a:r>
                      <a:r>
                        <a:rPr sz="1200" spc="-35" dirty="0">
                          <a:latin typeface="Arial"/>
                          <a:cs typeface="Arial"/>
                        </a:rPr>
                        <a:t> </a:t>
                      </a:r>
                      <a:r>
                        <a:rPr sz="1200" dirty="0">
                          <a:latin typeface="Arial"/>
                          <a:cs typeface="Arial"/>
                        </a:rPr>
                        <a:t>ruissellement</a:t>
                      </a:r>
                      <a:r>
                        <a:rPr sz="1200" spc="-35" dirty="0">
                          <a:latin typeface="Arial"/>
                          <a:cs typeface="Arial"/>
                        </a:rPr>
                        <a:t> </a:t>
                      </a:r>
                      <a:r>
                        <a:rPr sz="1200" spc="-25" dirty="0">
                          <a:latin typeface="Arial"/>
                          <a:cs typeface="Arial"/>
                        </a:rPr>
                        <a:t>du </a:t>
                      </a:r>
                      <a:r>
                        <a:rPr sz="1200" dirty="0">
                          <a:latin typeface="Arial"/>
                          <a:cs typeface="Arial"/>
                        </a:rPr>
                        <a:t>chemin</a:t>
                      </a:r>
                      <a:r>
                        <a:rPr sz="1200" spc="65" dirty="0">
                          <a:latin typeface="Arial"/>
                          <a:cs typeface="Arial"/>
                        </a:rPr>
                        <a:t> </a:t>
                      </a:r>
                      <a:r>
                        <a:rPr sz="1200" dirty="0">
                          <a:latin typeface="Arial"/>
                          <a:cs typeface="Arial"/>
                        </a:rPr>
                        <a:t>de</a:t>
                      </a:r>
                      <a:r>
                        <a:rPr sz="1200" spc="60" dirty="0">
                          <a:latin typeface="Arial"/>
                          <a:cs typeface="Arial"/>
                        </a:rPr>
                        <a:t> </a:t>
                      </a:r>
                      <a:r>
                        <a:rPr sz="1200" dirty="0">
                          <a:latin typeface="Arial"/>
                          <a:cs typeface="Arial"/>
                        </a:rPr>
                        <a:t>Bernaco</a:t>
                      </a:r>
                      <a:r>
                        <a:rPr sz="1200" spc="65" dirty="0">
                          <a:latin typeface="Arial"/>
                          <a:cs typeface="Arial"/>
                        </a:rPr>
                        <a:t> </a:t>
                      </a:r>
                      <a:r>
                        <a:rPr sz="1200" dirty="0">
                          <a:latin typeface="Arial"/>
                          <a:cs typeface="Arial"/>
                        </a:rPr>
                        <a:t>chargées</a:t>
                      </a:r>
                      <a:r>
                        <a:rPr sz="1200" spc="65" dirty="0">
                          <a:latin typeface="Arial"/>
                          <a:cs typeface="Arial"/>
                        </a:rPr>
                        <a:t> </a:t>
                      </a:r>
                      <a:r>
                        <a:rPr sz="1200" dirty="0">
                          <a:latin typeface="Arial"/>
                          <a:cs typeface="Arial"/>
                        </a:rPr>
                        <a:t>de</a:t>
                      </a:r>
                      <a:r>
                        <a:rPr sz="1200" spc="65" dirty="0">
                          <a:latin typeface="Arial"/>
                          <a:cs typeface="Arial"/>
                        </a:rPr>
                        <a:t> </a:t>
                      </a:r>
                      <a:r>
                        <a:rPr sz="1200" dirty="0">
                          <a:latin typeface="Arial"/>
                          <a:cs typeface="Arial"/>
                        </a:rPr>
                        <a:t>matériaux,</a:t>
                      </a:r>
                      <a:r>
                        <a:rPr sz="1200" spc="65" dirty="0">
                          <a:latin typeface="Arial"/>
                          <a:cs typeface="Arial"/>
                        </a:rPr>
                        <a:t> </a:t>
                      </a:r>
                      <a:r>
                        <a:rPr sz="1200" dirty="0">
                          <a:latin typeface="Arial"/>
                          <a:cs typeface="Arial"/>
                        </a:rPr>
                        <a:t>car</a:t>
                      </a:r>
                      <a:r>
                        <a:rPr sz="1200" spc="65" dirty="0">
                          <a:latin typeface="Arial"/>
                          <a:cs typeface="Arial"/>
                        </a:rPr>
                        <a:t> </a:t>
                      </a:r>
                      <a:r>
                        <a:rPr sz="1200" dirty="0">
                          <a:latin typeface="Arial"/>
                          <a:cs typeface="Arial"/>
                        </a:rPr>
                        <a:t>elle</a:t>
                      </a:r>
                      <a:r>
                        <a:rPr sz="1200" spc="65" dirty="0">
                          <a:latin typeface="Arial"/>
                          <a:cs typeface="Arial"/>
                        </a:rPr>
                        <a:t> </a:t>
                      </a:r>
                      <a:r>
                        <a:rPr sz="1200" dirty="0">
                          <a:latin typeface="Arial"/>
                          <a:cs typeface="Arial"/>
                        </a:rPr>
                        <a:t>n’est</a:t>
                      </a:r>
                      <a:r>
                        <a:rPr sz="1200" spc="80" dirty="0">
                          <a:latin typeface="Arial"/>
                          <a:cs typeface="Arial"/>
                        </a:rPr>
                        <a:t> </a:t>
                      </a:r>
                      <a:r>
                        <a:rPr sz="1200" dirty="0">
                          <a:latin typeface="Arial"/>
                          <a:cs typeface="Arial"/>
                        </a:rPr>
                        <a:t>pas</a:t>
                      </a:r>
                      <a:r>
                        <a:rPr sz="1200" spc="60" dirty="0">
                          <a:latin typeface="Arial"/>
                          <a:cs typeface="Arial"/>
                        </a:rPr>
                        <a:t> </a:t>
                      </a:r>
                      <a:r>
                        <a:rPr sz="1200" dirty="0">
                          <a:latin typeface="Arial"/>
                          <a:cs typeface="Arial"/>
                        </a:rPr>
                        <a:t>boisée</a:t>
                      </a:r>
                      <a:r>
                        <a:rPr sz="1200" spc="70" dirty="0">
                          <a:latin typeface="Arial"/>
                          <a:cs typeface="Arial"/>
                        </a:rPr>
                        <a:t> </a:t>
                      </a:r>
                      <a:r>
                        <a:rPr sz="1200" spc="-25" dirty="0">
                          <a:latin typeface="Arial"/>
                          <a:cs typeface="Arial"/>
                        </a:rPr>
                        <a:t>et </a:t>
                      </a:r>
                      <a:r>
                        <a:rPr sz="1200" dirty="0">
                          <a:latin typeface="Arial"/>
                          <a:cs typeface="Arial"/>
                        </a:rPr>
                        <a:t>sujette</a:t>
                      </a:r>
                      <a:r>
                        <a:rPr sz="1200" spc="185" dirty="0">
                          <a:latin typeface="Arial"/>
                          <a:cs typeface="Arial"/>
                        </a:rPr>
                        <a:t> </a:t>
                      </a:r>
                      <a:r>
                        <a:rPr sz="1200" dirty="0">
                          <a:latin typeface="Arial"/>
                          <a:cs typeface="Arial"/>
                        </a:rPr>
                        <a:t>à</a:t>
                      </a:r>
                      <a:r>
                        <a:rPr sz="1200" spc="185" dirty="0">
                          <a:latin typeface="Arial"/>
                          <a:cs typeface="Arial"/>
                        </a:rPr>
                        <a:t> </a:t>
                      </a:r>
                      <a:r>
                        <a:rPr sz="1200" dirty="0">
                          <a:latin typeface="Arial"/>
                          <a:cs typeface="Arial"/>
                        </a:rPr>
                        <a:t>une</a:t>
                      </a:r>
                      <a:r>
                        <a:rPr sz="1200" spc="200" dirty="0">
                          <a:latin typeface="Arial"/>
                          <a:cs typeface="Arial"/>
                        </a:rPr>
                        <a:t> </a:t>
                      </a:r>
                      <a:r>
                        <a:rPr sz="1200" dirty="0">
                          <a:latin typeface="Arial"/>
                          <a:cs typeface="Arial"/>
                        </a:rPr>
                        <a:t>érosion</a:t>
                      </a:r>
                      <a:r>
                        <a:rPr sz="1200" spc="185" dirty="0">
                          <a:latin typeface="Arial"/>
                          <a:cs typeface="Arial"/>
                        </a:rPr>
                        <a:t> </a:t>
                      </a:r>
                      <a:r>
                        <a:rPr sz="1200" dirty="0">
                          <a:latin typeface="Arial"/>
                          <a:cs typeface="Arial"/>
                        </a:rPr>
                        <a:t>produisant</a:t>
                      </a:r>
                      <a:r>
                        <a:rPr sz="1200" spc="195" dirty="0">
                          <a:latin typeface="Arial"/>
                          <a:cs typeface="Arial"/>
                        </a:rPr>
                        <a:t> </a:t>
                      </a:r>
                      <a:r>
                        <a:rPr sz="1200" dirty="0">
                          <a:latin typeface="Arial"/>
                          <a:cs typeface="Arial"/>
                        </a:rPr>
                        <a:t>beaucoup</a:t>
                      </a:r>
                      <a:r>
                        <a:rPr sz="1200" spc="185" dirty="0">
                          <a:latin typeface="Arial"/>
                          <a:cs typeface="Arial"/>
                        </a:rPr>
                        <a:t> </a:t>
                      </a:r>
                      <a:r>
                        <a:rPr sz="1200" dirty="0">
                          <a:latin typeface="Arial"/>
                          <a:cs typeface="Arial"/>
                        </a:rPr>
                        <a:t>de</a:t>
                      </a:r>
                      <a:r>
                        <a:rPr sz="1200" spc="170" dirty="0">
                          <a:latin typeface="Arial"/>
                          <a:cs typeface="Arial"/>
                        </a:rPr>
                        <a:t> </a:t>
                      </a:r>
                      <a:r>
                        <a:rPr sz="1200" dirty="0">
                          <a:latin typeface="Arial"/>
                          <a:cs typeface="Arial"/>
                        </a:rPr>
                        <a:t>sédiments</a:t>
                      </a:r>
                      <a:r>
                        <a:rPr sz="1200" spc="190" dirty="0">
                          <a:latin typeface="Arial"/>
                          <a:cs typeface="Arial"/>
                        </a:rPr>
                        <a:t> </a:t>
                      </a:r>
                      <a:r>
                        <a:rPr sz="1200" dirty="0">
                          <a:latin typeface="Arial"/>
                          <a:cs typeface="Arial"/>
                        </a:rPr>
                        <a:t>se</a:t>
                      </a:r>
                      <a:r>
                        <a:rPr sz="1200" spc="185" dirty="0">
                          <a:latin typeface="Arial"/>
                          <a:cs typeface="Arial"/>
                        </a:rPr>
                        <a:t> </a:t>
                      </a:r>
                      <a:r>
                        <a:rPr sz="1200" spc="-10" dirty="0">
                          <a:latin typeface="Arial"/>
                          <a:cs typeface="Arial"/>
                        </a:rPr>
                        <a:t>dirigeant </a:t>
                      </a:r>
                      <a:r>
                        <a:rPr sz="1200" dirty="0">
                          <a:latin typeface="Arial"/>
                          <a:cs typeface="Arial"/>
                        </a:rPr>
                        <a:t>vers</a:t>
                      </a:r>
                      <a:r>
                        <a:rPr sz="1200" spc="-20" dirty="0">
                          <a:latin typeface="Arial"/>
                          <a:cs typeface="Arial"/>
                        </a:rPr>
                        <a:t> </a:t>
                      </a:r>
                      <a:r>
                        <a:rPr sz="1200" dirty="0">
                          <a:latin typeface="Arial"/>
                          <a:cs typeface="Arial"/>
                        </a:rPr>
                        <a:t>la</a:t>
                      </a:r>
                      <a:r>
                        <a:rPr sz="1200" spc="-25" dirty="0">
                          <a:latin typeface="Arial"/>
                          <a:cs typeface="Arial"/>
                        </a:rPr>
                        <a:t> </a:t>
                      </a:r>
                      <a:r>
                        <a:rPr sz="1200" dirty="0">
                          <a:latin typeface="Arial"/>
                          <a:cs typeface="Arial"/>
                        </a:rPr>
                        <a:t>rivière</a:t>
                      </a:r>
                      <a:r>
                        <a:rPr sz="1200" spc="-15" dirty="0">
                          <a:latin typeface="Arial"/>
                          <a:cs typeface="Arial"/>
                        </a:rPr>
                        <a:t> </a:t>
                      </a:r>
                      <a:r>
                        <a:rPr sz="1200" spc="-10" dirty="0">
                          <a:latin typeface="Arial"/>
                          <a:cs typeface="Arial"/>
                        </a:rPr>
                        <a:t>Thomonde.</a:t>
                      </a:r>
                      <a:endParaRPr sz="1200" dirty="0">
                        <a:latin typeface="Arial"/>
                        <a:cs typeface="Arial"/>
                      </a:endParaRPr>
                    </a:p>
                    <a:p>
                      <a:pPr marL="68580" marR="62230">
                        <a:lnSpc>
                          <a:spcPts val="1270"/>
                        </a:lnSpc>
                        <a:spcBef>
                          <a:spcPts val="25"/>
                        </a:spcBef>
                      </a:pPr>
                      <a:r>
                        <a:rPr sz="1200" dirty="0">
                          <a:latin typeface="Arial"/>
                          <a:cs typeface="Arial"/>
                        </a:rPr>
                        <a:t>Le</a:t>
                      </a:r>
                      <a:r>
                        <a:rPr sz="1200" spc="30" dirty="0">
                          <a:latin typeface="Arial"/>
                          <a:cs typeface="Arial"/>
                        </a:rPr>
                        <a:t> </a:t>
                      </a:r>
                      <a:r>
                        <a:rPr sz="1200" dirty="0">
                          <a:latin typeface="Arial"/>
                          <a:cs typeface="Arial"/>
                        </a:rPr>
                        <a:t>point</a:t>
                      </a:r>
                      <a:r>
                        <a:rPr sz="1200" spc="35" dirty="0">
                          <a:latin typeface="Arial"/>
                          <a:cs typeface="Arial"/>
                        </a:rPr>
                        <a:t> </a:t>
                      </a:r>
                      <a:r>
                        <a:rPr sz="1200" dirty="0">
                          <a:latin typeface="Arial"/>
                          <a:cs typeface="Arial"/>
                        </a:rPr>
                        <a:t>d’implantation</a:t>
                      </a:r>
                      <a:r>
                        <a:rPr sz="1200" spc="35" dirty="0">
                          <a:latin typeface="Arial"/>
                          <a:cs typeface="Arial"/>
                        </a:rPr>
                        <a:t> </a:t>
                      </a:r>
                      <a:r>
                        <a:rPr sz="1200" dirty="0">
                          <a:latin typeface="Arial"/>
                          <a:cs typeface="Arial"/>
                        </a:rPr>
                        <a:t>de</a:t>
                      </a:r>
                      <a:r>
                        <a:rPr sz="1200" spc="30" dirty="0">
                          <a:latin typeface="Arial"/>
                          <a:cs typeface="Arial"/>
                        </a:rPr>
                        <a:t> </a:t>
                      </a:r>
                      <a:r>
                        <a:rPr sz="1200" dirty="0">
                          <a:latin typeface="Arial"/>
                          <a:cs typeface="Arial"/>
                        </a:rPr>
                        <a:t>l’ouvrage</a:t>
                      </a:r>
                      <a:r>
                        <a:rPr sz="1200" spc="35" dirty="0">
                          <a:latin typeface="Arial"/>
                          <a:cs typeface="Arial"/>
                        </a:rPr>
                        <a:t> </a:t>
                      </a:r>
                      <a:r>
                        <a:rPr sz="1200" dirty="0">
                          <a:latin typeface="Arial"/>
                          <a:cs typeface="Arial"/>
                        </a:rPr>
                        <a:t>correspond</a:t>
                      </a:r>
                      <a:r>
                        <a:rPr sz="1200" spc="10" dirty="0">
                          <a:latin typeface="Arial"/>
                          <a:cs typeface="Arial"/>
                        </a:rPr>
                        <a:t> </a:t>
                      </a:r>
                      <a:r>
                        <a:rPr sz="1200" dirty="0">
                          <a:latin typeface="Arial"/>
                          <a:cs typeface="Arial"/>
                        </a:rPr>
                        <a:t>à</a:t>
                      </a:r>
                      <a:r>
                        <a:rPr sz="1200" spc="30" dirty="0">
                          <a:latin typeface="Arial"/>
                          <a:cs typeface="Arial"/>
                        </a:rPr>
                        <a:t> </a:t>
                      </a:r>
                      <a:r>
                        <a:rPr sz="1200" dirty="0">
                          <a:latin typeface="Arial"/>
                          <a:cs typeface="Arial"/>
                        </a:rPr>
                        <a:t>un</a:t>
                      </a:r>
                      <a:r>
                        <a:rPr sz="1200" spc="35" dirty="0">
                          <a:latin typeface="Arial"/>
                          <a:cs typeface="Arial"/>
                        </a:rPr>
                        <a:t> </a:t>
                      </a:r>
                      <a:r>
                        <a:rPr sz="1200" dirty="0">
                          <a:latin typeface="Arial"/>
                          <a:cs typeface="Arial"/>
                        </a:rPr>
                        <a:t>resserrement</a:t>
                      </a:r>
                      <a:r>
                        <a:rPr sz="1200" spc="35" dirty="0">
                          <a:latin typeface="Arial"/>
                          <a:cs typeface="Arial"/>
                        </a:rPr>
                        <a:t> </a:t>
                      </a:r>
                      <a:r>
                        <a:rPr sz="1200" dirty="0">
                          <a:latin typeface="Arial"/>
                          <a:cs typeface="Arial"/>
                        </a:rPr>
                        <a:t>de</a:t>
                      </a:r>
                      <a:r>
                        <a:rPr sz="1200" spc="20" dirty="0">
                          <a:latin typeface="Arial"/>
                          <a:cs typeface="Arial"/>
                        </a:rPr>
                        <a:t> </a:t>
                      </a:r>
                      <a:r>
                        <a:rPr sz="1200" spc="-25" dirty="0">
                          <a:latin typeface="Arial"/>
                          <a:cs typeface="Arial"/>
                        </a:rPr>
                        <a:t>la </a:t>
                      </a:r>
                      <a:r>
                        <a:rPr sz="1200" dirty="0">
                          <a:latin typeface="Arial"/>
                          <a:cs typeface="Arial"/>
                        </a:rPr>
                        <a:t>ravine</a:t>
                      </a:r>
                      <a:r>
                        <a:rPr sz="1200" spc="25" dirty="0">
                          <a:latin typeface="Arial"/>
                          <a:cs typeface="Arial"/>
                        </a:rPr>
                        <a:t> </a:t>
                      </a:r>
                      <a:r>
                        <a:rPr sz="1200" dirty="0">
                          <a:latin typeface="Arial"/>
                          <a:cs typeface="Arial"/>
                        </a:rPr>
                        <a:t>avec</a:t>
                      </a:r>
                      <a:r>
                        <a:rPr sz="1200" spc="30" dirty="0">
                          <a:latin typeface="Arial"/>
                          <a:cs typeface="Arial"/>
                        </a:rPr>
                        <a:t> </a:t>
                      </a:r>
                      <a:r>
                        <a:rPr sz="1200" dirty="0">
                          <a:latin typeface="Arial"/>
                          <a:cs typeface="Arial"/>
                        </a:rPr>
                        <a:t>une</a:t>
                      </a:r>
                      <a:r>
                        <a:rPr sz="1200" spc="20" dirty="0">
                          <a:latin typeface="Arial"/>
                          <a:cs typeface="Arial"/>
                        </a:rPr>
                        <a:t> </a:t>
                      </a:r>
                      <a:r>
                        <a:rPr sz="1200" dirty="0">
                          <a:latin typeface="Arial"/>
                          <a:cs typeface="Arial"/>
                        </a:rPr>
                        <a:t>très</a:t>
                      </a:r>
                      <a:r>
                        <a:rPr sz="1200" spc="30" dirty="0">
                          <a:latin typeface="Arial"/>
                          <a:cs typeface="Arial"/>
                        </a:rPr>
                        <a:t> </a:t>
                      </a:r>
                      <a:r>
                        <a:rPr sz="1200" dirty="0">
                          <a:latin typeface="Arial"/>
                          <a:cs typeface="Arial"/>
                        </a:rPr>
                        <a:t>bonne</a:t>
                      </a:r>
                      <a:r>
                        <a:rPr sz="1200" spc="30" dirty="0">
                          <a:latin typeface="Arial"/>
                          <a:cs typeface="Arial"/>
                        </a:rPr>
                        <a:t> </a:t>
                      </a:r>
                      <a:r>
                        <a:rPr sz="1200" dirty="0">
                          <a:latin typeface="Arial"/>
                          <a:cs typeface="Arial"/>
                        </a:rPr>
                        <a:t>possibilité</a:t>
                      </a:r>
                      <a:r>
                        <a:rPr sz="1200" spc="25" dirty="0">
                          <a:latin typeface="Arial"/>
                          <a:cs typeface="Arial"/>
                        </a:rPr>
                        <a:t> </a:t>
                      </a:r>
                      <a:r>
                        <a:rPr sz="1200" dirty="0">
                          <a:latin typeface="Arial"/>
                          <a:cs typeface="Arial"/>
                        </a:rPr>
                        <a:t>d’ancrage</a:t>
                      </a:r>
                      <a:r>
                        <a:rPr sz="1200" spc="5" dirty="0">
                          <a:latin typeface="Arial"/>
                          <a:cs typeface="Arial"/>
                        </a:rPr>
                        <a:t> </a:t>
                      </a:r>
                      <a:r>
                        <a:rPr sz="1200" dirty="0">
                          <a:latin typeface="Arial"/>
                          <a:cs typeface="Arial"/>
                        </a:rPr>
                        <a:t>dans</a:t>
                      </a:r>
                      <a:r>
                        <a:rPr sz="1200" spc="30" dirty="0">
                          <a:latin typeface="Arial"/>
                          <a:cs typeface="Arial"/>
                        </a:rPr>
                        <a:t> </a:t>
                      </a:r>
                      <a:r>
                        <a:rPr sz="1200" dirty="0">
                          <a:latin typeface="Arial"/>
                          <a:cs typeface="Arial"/>
                        </a:rPr>
                        <a:t>les</a:t>
                      </a:r>
                      <a:r>
                        <a:rPr sz="1200" spc="15" dirty="0">
                          <a:latin typeface="Arial"/>
                          <a:cs typeface="Arial"/>
                        </a:rPr>
                        <a:t> </a:t>
                      </a:r>
                      <a:r>
                        <a:rPr sz="1200" dirty="0">
                          <a:latin typeface="Arial"/>
                          <a:cs typeface="Arial"/>
                        </a:rPr>
                        <a:t>deux</a:t>
                      </a:r>
                      <a:r>
                        <a:rPr sz="1200" spc="20" dirty="0">
                          <a:latin typeface="Arial"/>
                          <a:cs typeface="Arial"/>
                        </a:rPr>
                        <a:t> </a:t>
                      </a:r>
                      <a:r>
                        <a:rPr sz="1200" spc="-10" dirty="0">
                          <a:latin typeface="Arial"/>
                          <a:cs typeface="Arial"/>
                        </a:rPr>
                        <a:t>versants</a:t>
                      </a:r>
                      <a:r>
                        <a:rPr lang="fr-FR" sz="1200" spc="-10" dirty="0">
                          <a:latin typeface="Arial"/>
                          <a:cs typeface="Arial"/>
                        </a:rPr>
                        <a:t> </a:t>
                      </a:r>
                      <a:r>
                        <a:rPr sz="1200" dirty="0">
                          <a:latin typeface="Arial"/>
                          <a:cs typeface="Arial"/>
                        </a:rPr>
                        <a:t>et la</a:t>
                      </a:r>
                      <a:r>
                        <a:rPr sz="1200" spc="-10" dirty="0">
                          <a:latin typeface="Arial"/>
                          <a:cs typeface="Arial"/>
                        </a:rPr>
                        <a:t> roche-</a:t>
                      </a:r>
                      <a:r>
                        <a:rPr sz="1200" dirty="0">
                          <a:latin typeface="Arial"/>
                          <a:cs typeface="Arial"/>
                        </a:rPr>
                        <a:t>mère à</a:t>
                      </a:r>
                      <a:r>
                        <a:rPr sz="1200" spc="-10" dirty="0">
                          <a:latin typeface="Arial"/>
                          <a:cs typeface="Arial"/>
                        </a:rPr>
                        <a:t> </a:t>
                      </a:r>
                      <a:r>
                        <a:rPr sz="1200" dirty="0">
                          <a:latin typeface="Arial"/>
                          <a:cs typeface="Arial"/>
                        </a:rPr>
                        <a:t>la </a:t>
                      </a:r>
                      <a:r>
                        <a:rPr sz="1200" spc="-20" dirty="0">
                          <a:latin typeface="Arial"/>
                          <a:cs typeface="Arial"/>
                        </a:rPr>
                        <a:t>base.</a:t>
                      </a:r>
                      <a:endParaRPr sz="1200" dirty="0">
                        <a:latin typeface="Arial"/>
                        <a:cs typeface="Arial"/>
                      </a:endParaRPr>
                    </a:p>
                    <a:p>
                      <a:pPr marL="68580" marR="62230">
                        <a:lnSpc>
                          <a:spcPts val="1270"/>
                        </a:lnSpc>
                      </a:pPr>
                      <a:r>
                        <a:rPr sz="1200" dirty="0">
                          <a:latin typeface="Arial"/>
                          <a:cs typeface="Arial"/>
                        </a:rPr>
                        <a:t>L’emplacement</a:t>
                      </a:r>
                      <a:r>
                        <a:rPr sz="1200" spc="10" dirty="0">
                          <a:latin typeface="Arial"/>
                          <a:cs typeface="Arial"/>
                        </a:rPr>
                        <a:t> </a:t>
                      </a:r>
                      <a:r>
                        <a:rPr sz="1200" dirty="0">
                          <a:latin typeface="Arial"/>
                          <a:cs typeface="Arial"/>
                        </a:rPr>
                        <a:t>du</a:t>
                      </a:r>
                      <a:r>
                        <a:rPr sz="1200" spc="-5" dirty="0">
                          <a:latin typeface="Arial"/>
                          <a:cs typeface="Arial"/>
                        </a:rPr>
                        <a:t> </a:t>
                      </a:r>
                      <a:r>
                        <a:rPr sz="1200" dirty="0">
                          <a:latin typeface="Arial"/>
                          <a:cs typeface="Arial"/>
                        </a:rPr>
                        <a:t>chantier</a:t>
                      </a:r>
                      <a:r>
                        <a:rPr sz="1200" spc="5" dirty="0">
                          <a:latin typeface="Arial"/>
                          <a:cs typeface="Arial"/>
                        </a:rPr>
                        <a:t> </a:t>
                      </a:r>
                      <a:r>
                        <a:rPr sz="1200" dirty="0">
                          <a:latin typeface="Arial"/>
                          <a:cs typeface="Arial"/>
                        </a:rPr>
                        <a:t>était</a:t>
                      </a:r>
                      <a:r>
                        <a:rPr sz="1200" spc="15" dirty="0">
                          <a:latin typeface="Arial"/>
                          <a:cs typeface="Arial"/>
                        </a:rPr>
                        <a:t> </a:t>
                      </a:r>
                      <a:r>
                        <a:rPr sz="1200" dirty="0">
                          <a:latin typeface="Arial"/>
                          <a:cs typeface="Arial"/>
                        </a:rPr>
                        <a:t>accessible,</a:t>
                      </a:r>
                      <a:r>
                        <a:rPr sz="1200" spc="5" dirty="0">
                          <a:latin typeface="Arial"/>
                          <a:cs typeface="Arial"/>
                        </a:rPr>
                        <a:t> </a:t>
                      </a:r>
                      <a:r>
                        <a:rPr sz="1200" dirty="0">
                          <a:latin typeface="Arial"/>
                          <a:cs typeface="Arial"/>
                        </a:rPr>
                        <a:t>même</a:t>
                      </a:r>
                      <a:r>
                        <a:rPr sz="1200" spc="5"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saison des</a:t>
                      </a:r>
                      <a:r>
                        <a:rPr sz="1200" spc="10" dirty="0">
                          <a:latin typeface="Arial"/>
                          <a:cs typeface="Arial"/>
                        </a:rPr>
                        <a:t> </a:t>
                      </a:r>
                      <a:r>
                        <a:rPr sz="1200" spc="-10" dirty="0">
                          <a:latin typeface="Arial"/>
                          <a:cs typeface="Arial"/>
                        </a:rPr>
                        <a:t>pluies, </a:t>
                      </a:r>
                      <a:r>
                        <a:rPr sz="1200" dirty="0">
                          <a:latin typeface="Arial"/>
                          <a:cs typeface="Arial"/>
                        </a:rPr>
                        <a:t>ce</a:t>
                      </a:r>
                      <a:r>
                        <a:rPr sz="1200" spc="-20" dirty="0">
                          <a:latin typeface="Arial"/>
                          <a:cs typeface="Arial"/>
                        </a:rPr>
                        <a:t> </a:t>
                      </a:r>
                      <a:r>
                        <a:rPr sz="1200" dirty="0">
                          <a:latin typeface="Arial"/>
                          <a:cs typeface="Arial"/>
                        </a:rPr>
                        <a:t>qui</a:t>
                      </a:r>
                      <a:r>
                        <a:rPr sz="1200" spc="-20" dirty="0">
                          <a:latin typeface="Arial"/>
                          <a:cs typeface="Arial"/>
                        </a:rPr>
                        <a:t> </a:t>
                      </a:r>
                      <a:r>
                        <a:rPr sz="1200" dirty="0">
                          <a:latin typeface="Arial"/>
                          <a:cs typeface="Arial"/>
                        </a:rPr>
                        <a:t>évitait</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retarder</a:t>
                      </a:r>
                      <a:r>
                        <a:rPr sz="1200" spc="-25" dirty="0">
                          <a:latin typeface="Arial"/>
                          <a:cs typeface="Arial"/>
                        </a:rPr>
                        <a:t> </a:t>
                      </a:r>
                      <a:r>
                        <a:rPr sz="1200" dirty="0">
                          <a:latin typeface="Arial"/>
                          <a:cs typeface="Arial"/>
                        </a:rPr>
                        <a:t>la</a:t>
                      </a:r>
                      <a:r>
                        <a:rPr sz="1200" spc="-15" dirty="0">
                          <a:latin typeface="Arial"/>
                          <a:cs typeface="Arial"/>
                        </a:rPr>
                        <a:t> </a:t>
                      </a:r>
                      <a:r>
                        <a:rPr sz="1200" dirty="0">
                          <a:latin typeface="Arial"/>
                          <a:cs typeface="Arial"/>
                        </a:rPr>
                        <a:t>réalisation</a:t>
                      </a:r>
                      <a:r>
                        <a:rPr sz="1200" spc="-20" dirty="0">
                          <a:latin typeface="Arial"/>
                          <a:cs typeface="Arial"/>
                        </a:rPr>
                        <a:t> </a:t>
                      </a:r>
                      <a:r>
                        <a:rPr sz="1200" dirty="0">
                          <a:latin typeface="Arial"/>
                          <a:cs typeface="Arial"/>
                        </a:rPr>
                        <a:t>de</a:t>
                      </a:r>
                      <a:r>
                        <a:rPr sz="1200" spc="-20" dirty="0">
                          <a:latin typeface="Arial"/>
                          <a:cs typeface="Arial"/>
                        </a:rPr>
                        <a:t> </a:t>
                      </a:r>
                      <a:r>
                        <a:rPr sz="1200" spc="-10" dirty="0">
                          <a:latin typeface="Arial"/>
                          <a:cs typeface="Arial"/>
                        </a:rPr>
                        <a:t>l’atelier</a:t>
                      </a:r>
                      <a:r>
                        <a:rPr sz="1200" spc="-35" dirty="0">
                          <a:latin typeface="Arial"/>
                          <a:cs typeface="Arial"/>
                        </a:rPr>
                        <a:t> </a:t>
                      </a:r>
                      <a:r>
                        <a:rPr sz="1200" spc="-10" dirty="0">
                          <a:latin typeface="Arial"/>
                          <a:cs typeface="Arial"/>
                        </a:rPr>
                        <a:t>pédagogique.</a:t>
                      </a:r>
                      <a:endParaRPr sz="12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602541">
                <a:tc>
                  <a:txBody>
                    <a:bodyPr/>
                    <a:lstStyle/>
                    <a:p>
                      <a:pPr marL="67945">
                        <a:lnSpc>
                          <a:spcPts val="1250"/>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5"/>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7785" algn="just">
                        <a:lnSpc>
                          <a:spcPct val="95900"/>
                        </a:lnSpc>
                        <a:spcBef>
                          <a:spcPts val="10"/>
                        </a:spcBef>
                      </a:pPr>
                      <a:r>
                        <a:rPr sz="1200" dirty="0">
                          <a:latin typeface="Arial"/>
                          <a:cs typeface="Arial"/>
                        </a:rPr>
                        <a:t>La</a:t>
                      </a:r>
                      <a:r>
                        <a:rPr sz="1200" spc="150" dirty="0">
                          <a:latin typeface="Arial"/>
                          <a:cs typeface="Arial"/>
                        </a:rPr>
                        <a:t> </a:t>
                      </a:r>
                      <a:r>
                        <a:rPr sz="1200" dirty="0">
                          <a:latin typeface="Arial"/>
                          <a:cs typeface="Arial"/>
                        </a:rPr>
                        <a:t>quantité</a:t>
                      </a:r>
                      <a:r>
                        <a:rPr sz="1200" spc="155" dirty="0">
                          <a:latin typeface="Arial"/>
                          <a:cs typeface="Arial"/>
                        </a:rPr>
                        <a:t> </a:t>
                      </a:r>
                      <a:r>
                        <a:rPr sz="1200" dirty="0">
                          <a:latin typeface="Arial"/>
                          <a:cs typeface="Arial"/>
                        </a:rPr>
                        <a:t>de</a:t>
                      </a:r>
                      <a:r>
                        <a:rPr sz="1200" spc="140" dirty="0">
                          <a:latin typeface="Arial"/>
                          <a:cs typeface="Arial"/>
                        </a:rPr>
                        <a:t> </a:t>
                      </a:r>
                      <a:r>
                        <a:rPr sz="1200" dirty="0">
                          <a:latin typeface="Arial"/>
                          <a:cs typeface="Arial"/>
                        </a:rPr>
                        <a:t>roches</a:t>
                      </a:r>
                      <a:r>
                        <a:rPr sz="1200" spc="155" dirty="0">
                          <a:latin typeface="Arial"/>
                          <a:cs typeface="Arial"/>
                        </a:rPr>
                        <a:t> </a:t>
                      </a:r>
                      <a:r>
                        <a:rPr sz="1200" dirty="0">
                          <a:latin typeface="Arial"/>
                          <a:cs typeface="Arial"/>
                        </a:rPr>
                        <a:t>disponibles</a:t>
                      </a:r>
                      <a:r>
                        <a:rPr sz="1200" spc="150" dirty="0">
                          <a:latin typeface="Arial"/>
                          <a:cs typeface="Arial"/>
                        </a:rPr>
                        <a:t> </a:t>
                      </a:r>
                      <a:r>
                        <a:rPr sz="1200" dirty="0">
                          <a:latin typeface="Arial"/>
                          <a:cs typeface="Arial"/>
                        </a:rPr>
                        <a:t>à</a:t>
                      </a:r>
                      <a:r>
                        <a:rPr sz="1200" spc="155" dirty="0">
                          <a:latin typeface="Arial"/>
                          <a:cs typeface="Arial"/>
                        </a:rPr>
                        <a:t> </a:t>
                      </a:r>
                      <a:r>
                        <a:rPr sz="1200" dirty="0">
                          <a:latin typeface="Arial"/>
                          <a:cs typeface="Arial"/>
                        </a:rPr>
                        <a:t>proximité</a:t>
                      </a:r>
                      <a:r>
                        <a:rPr sz="1200" spc="155" dirty="0">
                          <a:latin typeface="Arial"/>
                          <a:cs typeface="Arial"/>
                        </a:rPr>
                        <a:t> </a:t>
                      </a:r>
                      <a:r>
                        <a:rPr sz="1200" dirty="0">
                          <a:latin typeface="Arial"/>
                          <a:cs typeface="Arial"/>
                        </a:rPr>
                        <a:t>est</a:t>
                      </a:r>
                      <a:r>
                        <a:rPr sz="1200" spc="160" dirty="0">
                          <a:latin typeface="Arial"/>
                          <a:cs typeface="Arial"/>
                        </a:rPr>
                        <a:t> </a:t>
                      </a:r>
                      <a:r>
                        <a:rPr sz="1200" dirty="0">
                          <a:latin typeface="Arial"/>
                          <a:cs typeface="Arial"/>
                        </a:rPr>
                        <a:t>importante</a:t>
                      </a:r>
                      <a:r>
                        <a:rPr sz="1200" spc="-5" dirty="0">
                          <a:latin typeface="Arial"/>
                          <a:cs typeface="Arial"/>
                        </a:rPr>
                        <a:t> </a:t>
                      </a:r>
                      <a:r>
                        <a:rPr sz="1200" dirty="0">
                          <a:latin typeface="Arial"/>
                          <a:cs typeface="Arial"/>
                        </a:rPr>
                        <a:t>;</a:t>
                      </a:r>
                      <a:r>
                        <a:rPr sz="1200" spc="160" dirty="0">
                          <a:latin typeface="Arial"/>
                          <a:cs typeface="Arial"/>
                        </a:rPr>
                        <a:t> </a:t>
                      </a:r>
                      <a:r>
                        <a:rPr sz="1200" dirty="0">
                          <a:latin typeface="Arial"/>
                          <a:cs typeface="Arial"/>
                        </a:rPr>
                        <a:t>de</a:t>
                      </a:r>
                      <a:r>
                        <a:rPr sz="1200" spc="150" dirty="0">
                          <a:latin typeface="Arial"/>
                          <a:cs typeface="Arial"/>
                        </a:rPr>
                        <a:t> </a:t>
                      </a:r>
                      <a:r>
                        <a:rPr sz="1200" spc="-20" dirty="0">
                          <a:latin typeface="Arial"/>
                          <a:cs typeface="Arial"/>
                        </a:rPr>
                        <a:t>plus </a:t>
                      </a:r>
                      <a:r>
                        <a:rPr sz="1200" dirty="0">
                          <a:latin typeface="Arial"/>
                          <a:cs typeface="Arial"/>
                        </a:rPr>
                        <a:t>ces</a:t>
                      </a:r>
                      <a:r>
                        <a:rPr sz="1200" spc="25" dirty="0">
                          <a:latin typeface="Arial"/>
                          <a:cs typeface="Arial"/>
                        </a:rPr>
                        <a:t> </a:t>
                      </a:r>
                      <a:r>
                        <a:rPr sz="1200" dirty="0">
                          <a:latin typeface="Arial"/>
                          <a:cs typeface="Arial"/>
                        </a:rPr>
                        <a:t>roches</a:t>
                      </a:r>
                      <a:r>
                        <a:rPr sz="1200" spc="25" dirty="0">
                          <a:latin typeface="Arial"/>
                          <a:cs typeface="Arial"/>
                        </a:rPr>
                        <a:t> </a:t>
                      </a:r>
                      <a:r>
                        <a:rPr sz="1200" dirty="0">
                          <a:latin typeface="Arial"/>
                          <a:cs typeface="Arial"/>
                        </a:rPr>
                        <a:t>présentent</a:t>
                      </a:r>
                      <a:r>
                        <a:rPr sz="1200" spc="30"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formes</a:t>
                      </a:r>
                      <a:r>
                        <a:rPr sz="1200" spc="15" dirty="0">
                          <a:latin typeface="Arial"/>
                          <a:cs typeface="Arial"/>
                        </a:rPr>
                        <a:t> </a:t>
                      </a:r>
                      <a:r>
                        <a:rPr sz="1200" dirty="0">
                          <a:latin typeface="Arial"/>
                          <a:cs typeface="Arial"/>
                        </a:rPr>
                        <a:t>parallélipédiques</a:t>
                      </a:r>
                      <a:r>
                        <a:rPr sz="1200" spc="30" dirty="0">
                          <a:latin typeface="Arial"/>
                          <a:cs typeface="Arial"/>
                        </a:rPr>
                        <a:t> </a:t>
                      </a:r>
                      <a:r>
                        <a:rPr sz="1200" dirty="0">
                          <a:latin typeface="Arial"/>
                          <a:cs typeface="Arial"/>
                        </a:rPr>
                        <a:t>recherchées</a:t>
                      </a:r>
                      <a:r>
                        <a:rPr sz="1200" spc="25" dirty="0">
                          <a:latin typeface="Arial"/>
                          <a:cs typeface="Arial"/>
                        </a:rPr>
                        <a:t> </a:t>
                      </a:r>
                      <a:r>
                        <a:rPr sz="1200" dirty="0">
                          <a:latin typeface="Arial"/>
                          <a:cs typeface="Arial"/>
                        </a:rPr>
                        <a:t>pour</a:t>
                      </a:r>
                      <a:r>
                        <a:rPr sz="1200" spc="30" dirty="0">
                          <a:latin typeface="Arial"/>
                          <a:cs typeface="Arial"/>
                        </a:rPr>
                        <a:t> </a:t>
                      </a:r>
                      <a:r>
                        <a:rPr sz="1200" spc="-25" dirty="0">
                          <a:latin typeface="Arial"/>
                          <a:cs typeface="Arial"/>
                        </a:rPr>
                        <a:t>la </a:t>
                      </a:r>
                      <a:r>
                        <a:rPr sz="1200" dirty="0">
                          <a:latin typeface="Arial"/>
                          <a:cs typeface="Arial"/>
                        </a:rPr>
                        <a:t>confection</a:t>
                      </a:r>
                      <a:r>
                        <a:rPr sz="1200" spc="-35" dirty="0">
                          <a:latin typeface="Arial"/>
                          <a:cs typeface="Arial"/>
                        </a:rPr>
                        <a:t> </a:t>
                      </a:r>
                      <a:r>
                        <a:rPr sz="1200" dirty="0">
                          <a:latin typeface="Arial"/>
                          <a:cs typeface="Arial"/>
                        </a:rPr>
                        <a:t>des</a:t>
                      </a:r>
                      <a:r>
                        <a:rPr sz="1200" spc="-15" dirty="0">
                          <a:latin typeface="Arial"/>
                          <a:cs typeface="Arial"/>
                        </a:rPr>
                        <a:t> </a:t>
                      </a:r>
                      <a:r>
                        <a:rPr sz="1200" spc="-10" dirty="0">
                          <a:latin typeface="Arial"/>
                          <a:cs typeface="Arial"/>
                        </a:rPr>
                        <a:t>gabions.</a:t>
                      </a:r>
                      <a:endParaRPr sz="1200" dirty="0">
                        <a:latin typeface="Arial"/>
                        <a:cs typeface="Arial"/>
                      </a:endParaRPr>
                    </a:p>
                    <a:p>
                      <a:pPr marL="68580" marR="57785" algn="just">
                        <a:lnSpc>
                          <a:spcPct val="95700"/>
                        </a:lnSpc>
                        <a:spcBef>
                          <a:spcPts val="5"/>
                        </a:spcBef>
                      </a:pPr>
                      <a:r>
                        <a:rPr sz="1200" dirty="0">
                          <a:latin typeface="Arial"/>
                          <a:cs typeface="Arial"/>
                        </a:rPr>
                        <a:t>D’un</a:t>
                      </a:r>
                      <a:r>
                        <a:rPr sz="1200" spc="155" dirty="0">
                          <a:latin typeface="Arial"/>
                          <a:cs typeface="Arial"/>
                        </a:rPr>
                        <a:t> </a:t>
                      </a:r>
                      <a:r>
                        <a:rPr sz="1200" dirty="0">
                          <a:latin typeface="Arial"/>
                          <a:cs typeface="Arial"/>
                        </a:rPr>
                        <a:t>point</a:t>
                      </a:r>
                      <a:r>
                        <a:rPr sz="1200" spc="160" dirty="0">
                          <a:latin typeface="Arial"/>
                          <a:cs typeface="Arial"/>
                        </a:rPr>
                        <a:t> </a:t>
                      </a:r>
                      <a:r>
                        <a:rPr sz="1200" dirty="0">
                          <a:latin typeface="Arial"/>
                          <a:cs typeface="Arial"/>
                        </a:rPr>
                        <a:t>de</a:t>
                      </a:r>
                      <a:r>
                        <a:rPr sz="1200" spc="145" dirty="0">
                          <a:latin typeface="Arial"/>
                          <a:cs typeface="Arial"/>
                        </a:rPr>
                        <a:t> </a:t>
                      </a:r>
                      <a:r>
                        <a:rPr sz="1200" dirty="0">
                          <a:latin typeface="Arial"/>
                          <a:cs typeface="Arial"/>
                        </a:rPr>
                        <a:t>vue</a:t>
                      </a:r>
                      <a:r>
                        <a:rPr sz="1200" spc="145" dirty="0">
                          <a:latin typeface="Arial"/>
                          <a:cs typeface="Arial"/>
                        </a:rPr>
                        <a:t> </a:t>
                      </a:r>
                      <a:r>
                        <a:rPr sz="1200" dirty="0">
                          <a:latin typeface="Arial"/>
                          <a:cs typeface="Arial"/>
                        </a:rPr>
                        <a:t>pédagogique,</a:t>
                      </a:r>
                      <a:r>
                        <a:rPr sz="1200" spc="160" dirty="0">
                          <a:latin typeface="Arial"/>
                          <a:cs typeface="Arial"/>
                        </a:rPr>
                        <a:t> </a:t>
                      </a:r>
                      <a:r>
                        <a:rPr sz="1200" dirty="0">
                          <a:latin typeface="Arial"/>
                          <a:cs typeface="Arial"/>
                        </a:rPr>
                        <a:t>le</a:t>
                      </a:r>
                      <a:r>
                        <a:rPr sz="1200" spc="155" dirty="0">
                          <a:latin typeface="Arial"/>
                          <a:cs typeface="Arial"/>
                        </a:rPr>
                        <a:t> </a:t>
                      </a:r>
                      <a:r>
                        <a:rPr sz="1200" dirty="0">
                          <a:latin typeface="Arial"/>
                          <a:cs typeface="Arial"/>
                        </a:rPr>
                        <a:t>PROGEBA</a:t>
                      </a:r>
                      <a:r>
                        <a:rPr sz="1200" spc="130" dirty="0">
                          <a:latin typeface="Arial"/>
                          <a:cs typeface="Arial"/>
                        </a:rPr>
                        <a:t> </a:t>
                      </a:r>
                      <a:r>
                        <a:rPr sz="1200" dirty="0">
                          <a:latin typeface="Arial"/>
                          <a:cs typeface="Arial"/>
                        </a:rPr>
                        <a:t>dispose</a:t>
                      </a:r>
                      <a:r>
                        <a:rPr sz="1200" spc="155" dirty="0">
                          <a:latin typeface="Arial"/>
                          <a:cs typeface="Arial"/>
                        </a:rPr>
                        <a:t> </a:t>
                      </a:r>
                      <a:r>
                        <a:rPr sz="1200" dirty="0">
                          <a:latin typeface="Arial"/>
                          <a:cs typeface="Arial"/>
                        </a:rPr>
                        <a:t>dans</a:t>
                      </a:r>
                      <a:r>
                        <a:rPr sz="1200" spc="145" dirty="0">
                          <a:latin typeface="Arial"/>
                          <a:cs typeface="Arial"/>
                        </a:rPr>
                        <a:t> </a:t>
                      </a:r>
                      <a:r>
                        <a:rPr sz="1200" dirty="0">
                          <a:latin typeface="Arial"/>
                          <a:cs typeface="Arial"/>
                        </a:rPr>
                        <a:t>la</a:t>
                      </a:r>
                      <a:r>
                        <a:rPr sz="1200" spc="160" dirty="0">
                          <a:latin typeface="Arial"/>
                          <a:cs typeface="Arial"/>
                        </a:rPr>
                        <a:t> </a:t>
                      </a:r>
                      <a:r>
                        <a:rPr sz="1200" spc="-20" dirty="0">
                          <a:latin typeface="Arial"/>
                          <a:cs typeface="Arial"/>
                        </a:rPr>
                        <a:t>même </a:t>
                      </a:r>
                      <a:r>
                        <a:rPr sz="1200" dirty="0">
                          <a:latin typeface="Arial"/>
                          <a:cs typeface="Arial"/>
                        </a:rPr>
                        <a:t>zone</a:t>
                      </a:r>
                      <a:r>
                        <a:rPr sz="1200" spc="114" dirty="0">
                          <a:latin typeface="Arial"/>
                          <a:cs typeface="Arial"/>
                        </a:rPr>
                        <a:t> </a:t>
                      </a:r>
                      <a:r>
                        <a:rPr sz="1200" dirty="0">
                          <a:latin typeface="Arial"/>
                          <a:cs typeface="Arial"/>
                        </a:rPr>
                        <a:t>d’extension</a:t>
                      </a:r>
                      <a:r>
                        <a:rPr sz="1200" spc="114" dirty="0">
                          <a:latin typeface="Arial"/>
                          <a:cs typeface="Arial"/>
                        </a:rPr>
                        <a:t> </a:t>
                      </a:r>
                      <a:r>
                        <a:rPr sz="1200" dirty="0">
                          <a:latin typeface="Arial"/>
                          <a:cs typeface="Arial"/>
                        </a:rPr>
                        <a:t>d’un</a:t>
                      </a:r>
                      <a:r>
                        <a:rPr sz="1200" spc="114" dirty="0">
                          <a:latin typeface="Arial"/>
                          <a:cs typeface="Arial"/>
                        </a:rPr>
                        <a:t> </a:t>
                      </a:r>
                      <a:r>
                        <a:rPr sz="1200" dirty="0">
                          <a:latin typeface="Arial"/>
                          <a:cs typeface="Arial"/>
                        </a:rPr>
                        <a:t>ensemble</a:t>
                      </a:r>
                      <a:r>
                        <a:rPr sz="1200" spc="120" dirty="0">
                          <a:latin typeface="Arial"/>
                          <a:cs typeface="Arial"/>
                        </a:rPr>
                        <a:t> </a:t>
                      </a:r>
                      <a:r>
                        <a:rPr sz="1200" dirty="0">
                          <a:latin typeface="Arial"/>
                          <a:cs typeface="Arial"/>
                        </a:rPr>
                        <a:t>d’ouvrages</a:t>
                      </a:r>
                      <a:r>
                        <a:rPr sz="1200" spc="114" dirty="0">
                          <a:latin typeface="Arial"/>
                          <a:cs typeface="Arial"/>
                        </a:rPr>
                        <a:t> </a:t>
                      </a:r>
                      <a:r>
                        <a:rPr sz="1200" dirty="0">
                          <a:latin typeface="Arial"/>
                          <a:cs typeface="Arial"/>
                        </a:rPr>
                        <a:t>différents</a:t>
                      </a:r>
                      <a:r>
                        <a:rPr sz="1200" spc="-20" dirty="0">
                          <a:latin typeface="Arial"/>
                          <a:cs typeface="Arial"/>
                        </a:rPr>
                        <a:t> </a:t>
                      </a:r>
                      <a:r>
                        <a:rPr sz="1200" dirty="0">
                          <a:latin typeface="Arial"/>
                          <a:cs typeface="Arial"/>
                        </a:rPr>
                        <a:t>:</a:t>
                      </a:r>
                      <a:r>
                        <a:rPr sz="1200" spc="114" dirty="0">
                          <a:latin typeface="Arial"/>
                          <a:cs typeface="Arial"/>
                        </a:rPr>
                        <a:t> </a:t>
                      </a:r>
                      <a:r>
                        <a:rPr sz="1200" dirty="0">
                          <a:latin typeface="Arial"/>
                          <a:cs typeface="Arial"/>
                        </a:rPr>
                        <a:t>un</a:t>
                      </a:r>
                      <a:r>
                        <a:rPr sz="1200" spc="114" dirty="0">
                          <a:latin typeface="Arial"/>
                          <a:cs typeface="Arial"/>
                        </a:rPr>
                        <a:t> </a:t>
                      </a:r>
                      <a:r>
                        <a:rPr sz="1200" dirty="0">
                          <a:latin typeface="Arial"/>
                          <a:cs typeface="Arial"/>
                        </a:rPr>
                        <a:t>seuil</a:t>
                      </a:r>
                      <a:r>
                        <a:rPr sz="1200" spc="114" dirty="0">
                          <a:latin typeface="Arial"/>
                          <a:cs typeface="Arial"/>
                        </a:rPr>
                        <a:t> </a:t>
                      </a:r>
                      <a:r>
                        <a:rPr sz="1200" spc="-10" dirty="0">
                          <a:latin typeface="Arial"/>
                          <a:cs typeface="Arial"/>
                        </a:rPr>
                        <a:t>bassin </a:t>
                      </a:r>
                      <a:r>
                        <a:rPr sz="1200" dirty="0">
                          <a:latin typeface="Arial"/>
                          <a:cs typeface="Arial"/>
                        </a:rPr>
                        <a:t>SB5, 2</a:t>
                      </a:r>
                      <a:r>
                        <a:rPr sz="1200" spc="-15" dirty="0">
                          <a:latin typeface="Arial"/>
                          <a:cs typeface="Arial"/>
                        </a:rPr>
                        <a:t> </a:t>
                      </a:r>
                      <a:r>
                        <a:rPr sz="1200" dirty="0">
                          <a:latin typeface="Arial"/>
                          <a:cs typeface="Arial"/>
                        </a:rPr>
                        <a:t>seuils de</a:t>
                      </a:r>
                      <a:r>
                        <a:rPr sz="1200" spc="-15" dirty="0">
                          <a:latin typeface="Arial"/>
                          <a:cs typeface="Arial"/>
                        </a:rPr>
                        <a:t> </a:t>
                      </a:r>
                      <a:r>
                        <a:rPr sz="1200" dirty="0">
                          <a:latin typeface="Arial"/>
                          <a:cs typeface="Arial"/>
                        </a:rPr>
                        <a:t>pierres</a:t>
                      </a:r>
                      <a:r>
                        <a:rPr sz="1200" spc="-10" dirty="0">
                          <a:latin typeface="Arial"/>
                          <a:cs typeface="Arial"/>
                        </a:rPr>
                        <a:t> </a:t>
                      </a:r>
                      <a:r>
                        <a:rPr sz="1200" dirty="0">
                          <a:latin typeface="Arial"/>
                          <a:cs typeface="Arial"/>
                        </a:rPr>
                        <a:t>sèches confortés</a:t>
                      </a:r>
                      <a:r>
                        <a:rPr sz="1200" spc="-15" dirty="0">
                          <a:latin typeface="Arial"/>
                          <a:cs typeface="Arial"/>
                        </a:rPr>
                        <a:t> </a:t>
                      </a:r>
                      <a:r>
                        <a:rPr sz="1200" dirty="0">
                          <a:latin typeface="Arial"/>
                          <a:cs typeface="Arial"/>
                        </a:rPr>
                        <a:t>(Fiche</a:t>
                      </a:r>
                      <a:r>
                        <a:rPr sz="1200" spc="-25" dirty="0">
                          <a:latin typeface="Arial"/>
                          <a:cs typeface="Arial"/>
                        </a:rPr>
                        <a:t> </a:t>
                      </a:r>
                      <a:r>
                        <a:rPr sz="1200" dirty="0">
                          <a:latin typeface="Arial"/>
                          <a:cs typeface="Arial"/>
                        </a:rPr>
                        <a:t>technique N°13)</a:t>
                      </a:r>
                      <a:r>
                        <a:rPr sz="1200" spc="5" dirty="0">
                          <a:latin typeface="Arial"/>
                          <a:cs typeface="Arial"/>
                        </a:rPr>
                        <a:t> </a:t>
                      </a:r>
                      <a:r>
                        <a:rPr sz="1200" dirty="0">
                          <a:latin typeface="Arial"/>
                          <a:cs typeface="Arial"/>
                        </a:rPr>
                        <a:t>et</a:t>
                      </a:r>
                      <a:r>
                        <a:rPr sz="1200" spc="-5" dirty="0">
                          <a:latin typeface="Arial"/>
                          <a:cs typeface="Arial"/>
                        </a:rPr>
                        <a:t> </a:t>
                      </a:r>
                      <a:r>
                        <a:rPr sz="1200" spc="-20" dirty="0">
                          <a:latin typeface="Arial"/>
                          <a:cs typeface="Arial"/>
                        </a:rPr>
                        <a:t>d’un </a:t>
                      </a:r>
                      <a:r>
                        <a:rPr sz="1200" dirty="0">
                          <a:latin typeface="Arial"/>
                          <a:cs typeface="Arial"/>
                        </a:rPr>
                        <a:t>modèle</a:t>
                      </a:r>
                      <a:r>
                        <a:rPr sz="1200" spc="220" dirty="0">
                          <a:latin typeface="Arial"/>
                          <a:cs typeface="Arial"/>
                        </a:rPr>
                        <a:t> </a:t>
                      </a:r>
                      <a:r>
                        <a:rPr sz="1200" dirty="0">
                          <a:latin typeface="Arial"/>
                          <a:cs typeface="Arial"/>
                        </a:rPr>
                        <a:t>de</a:t>
                      </a:r>
                      <a:r>
                        <a:rPr sz="1200" spc="210" dirty="0">
                          <a:latin typeface="Arial"/>
                          <a:cs typeface="Arial"/>
                        </a:rPr>
                        <a:t> </a:t>
                      </a:r>
                      <a:r>
                        <a:rPr sz="1200" dirty="0">
                          <a:latin typeface="Arial"/>
                          <a:cs typeface="Arial"/>
                        </a:rPr>
                        <a:t>seuil</a:t>
                      </a:r>
                      <a:r>
                        <a:rPr sz="1200" spc="220" dirty="0">
                          <a:latin typeface="Arial"/>
                          <a:cs typeface="Arial"/>
                        </a:rPr>
                        <a:t> </a:t>
                      </a:r>
                      <a:r>
                        <a:rPr sz="1200" dirty="0">
                          <a:latin typeface="Arial"/>
                          <a:cs typeface="Arial"/>
                        </a:rPr>
                        <a:t>en</a:t>
                      </a:r>
                      <a:r>
                        <a:rPr sz="1200" spc="210" dirty="0">
                          <a:latin typeface="Arial"/>
                          <a:cs typeface="Arial"/>
                        </a:rPr>
                        <a:t> </a:t>
                      </a:r>
                      <a:r>
                        <a:rPr sz="1200" dirty="0">
                          <a:latin typeface="Arial"/>
                          <a:cs typeface="Arial"/>
                        </a:rPr>
                        <a:t>gabion</a:t>
                      </a:r>
                      <a:r>
                        <a:rPr sz="1200" spc="220" dirty="0">
                          <a:latin typeface="Arial"/>
                          <a:cs typeface="Arial"/>
                        </a:rPr>
                        <a:t> </a:t>
                      </a:r>
                      <a:r>
                        <a:rPr sz="1200" dirty="0">
                          <a:latin typeface="Arial"/>
                          <a:cs typeface="Arial"/>
                        </a:rPr>
                        <a:t>SG1.</a:t>
                      </a:r>
                      <a:r>
                        <a:rPr sz="1200" spc="220" dirty="0">
                          <a:latin typeface="Arial"/>
                          <a:cs typeface="Arial"/>
                        </a:rPr>
                        <a:t> </a:t>
                      </a:r>
                      <a:r>
                        <a:rPr sz="1200" dirty="0">
                          <a:latin typeface="Arial"/>
                          <a:cs typeface="Arial"/>
                        </a:rPr>
                        <a:t>Dans</a:t>
                      </a:r>
                      <a:r>
                        <a:rPr sz="1200" spc="210" dirty="0">
                          <a:latin typeface="Arial"/>
                          <a:cs typeface="Arial"/>
                        </a:rPr>
                        <a:t> </a:t>
                      </a:r>
                      <a:r>
                        <a:rPr sz="1200" dirty="0">
                          <a:latin typeface="Arial"/>
                          <a:cs typeface="Arial"/>
                        </a:rPr>
                        <a:t>cette</a:t>
                      </a:r>
                      <a:r>
                        <a:rPr sz="1200" spc="200" dirty="0">
                          <a:latin typeface="Arial"/>
                          <a:cs typeface="Arial"/>
                        </a:rPr>
                        <a:t> </a:t>
                      </a:r>
                      <a:r>
                        <a:rPr sz="1200" dirty="0">
                          <a:latin typeface="Arial"/>
                          <a:cs typeface="Arial"/>
                        </a:rPr>
                        <a:t>zone</a:t>
                      </a:r>
                      <a:r>
                        <a:rPr sz="1200" spc="220" dirty="0">
                          <a:latin typeface="Arial"/>
                          <a:cs typeface="Arial"/>
                        </a:rPr>
                        <a:t> </a:t>
                      </a:r>
                      <a:r>
                        <a:rPr sz="1200" dirty="0">
                          <a:latin typeface="Arial"/>
                          <a:cs typeface="Arial"/>
                        </a:rPr>
                        <a:t>d’extension,</a:t>
                      </a:r>
                      <a:r>
                        <a:rPr sz="1200" spc="229" dirty="0">
                          <a:latin typeface="Arial"/>
                          <a:cs typeface="Arial"/>
                        </a:rPr>
                        <a:t> </a:t>
                      </a:r>
                      <a:r>
                        <a:rPr sz="1200" dirty="0">
                          <a:latin typeface="Arial"/>
                          <a:cs typeface="Arial"/>
                        </a:rPr>
                        <a:t>il</a:t>
                      </a:r>
                      <a:r>
                        <a:rPr sz="1200" spc="220" dirty="0">
                          <a:latin typeface="Arial"/>
                          <a:cs typeface="Arial"/>
                        </a:rPr>
                        <a:t> </a:t>
                      </a:r>
                      <a:r>
                        <a:rPr sz="1200" dirty="0">
                          <a:latin typeface="Arial"/>
                          <a:cs typeface="Arial"/>
                        </a:rPr>
                        <a:t>y</a:t>
                      </a:r>
                      <a:r>
                        <a:rPr sz="1200" spc="215" dirty="0">
                          <a:latin typeface="Arial"/>
                          <a:cs typeface="Arial"/>
                        </a:rPr>
                        <a:t> </a:t>
                      </a:r>
                      <a:r>
                        <a:rPr sz="1200" spc="-50" dirty="0">
                          <a:latin typeface="Arial"/>
                          <a:cs typeface="Arial"/>
                        </a:rPr>
                        <a:t>a </a:t>
                      </a:r>
                      <a:r>
                        <a:rPr sz="1200" spc="-10" dirty="0">
                          <a:latin typeface="Arial"/>
                          <a:cs typeface="Arial"/>
                        </a:rPr>
                        <a:t>possibilité</a:t>
                      </a:r>
                      <a:r>
                        <a:rPr sz="1200" spc="-1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répliquer</a:t>
                      </a:r>
                      <a:r>
                        <a:rPr sz="1200" spc="-15" dirty="0">
                          <a:latin typeface="Arial"/>
                          <a:cs typeface="Arial"/>
                        </a:rPr>
                        <a:t> </a:t>
                      </a:r>
                      <a:r>
                        <a:rPr sz="1200" dirty="0">
                          <a:latin typeface="Arial"/>
                          <a:cs typeface="Arial"/>
                        </a:rPr>
                        <a:t>ces</a:t>
                      </a:r>
                      <a:r>
                        <a:rPr sz="1200" spc="-15" dirty="0">
                          <a:latin typeface="Arial"/>
                          <a:cs typeface="Arial"/>
                        </a:rPr>
                        <a:t> </a:t>
                      </a:r>
                      <a:r>
                        <a:rPr sz="1200" dirty="0">
                          <a:latin typeface="Arial"/>
                          <a:cs typeface="Arial"/>
                        </a:rPr>
                        <a:t>trois</a:t>
                      </a:r>
                      <a:r>
                        <a:rPr sz="1200" spc="-20" dirty="0">
                          <a:latin typeface="Arial"/>
                          <a:cs typeface="Arial"/>
                        </a:rPr>
                        <a:t> </a:t>
                      </a:r>
                      <a:r>
                        <a:rPr sz="1200" dirty="0">
                          <a:latin typeface="Arial"/>
                          <a:cs typeface="Arial"/>
                        </a:rPr>
                        <a:t>types</a:t>
                      </a:r>
                      <a:r>
                        <a:rPr sz="1200" spc="-10" dirty="0">
                          <a:latin typeface="Arial"/>
                          <a:cs typeface="Arial"/>
                        </a:rPr>
                        <a:t> d’ouvrages.</a:t>
                      </a:r>
                      <a:endParaRPr sz="1200" dirty="0">
                        <a:latin typeface="Arial"/>
                        <a:cs typeface="Arial"/>
                      </a:endParaRPr>
                    </a:p>
                    <a:p>
                      <a:pPr marL="68580" marR="59690" algn="just">
                        <a:lnSpc>
                          <a:spcPts val="1260"/>
                        </a:lnSpc>
                        <a:spcBef>
                          <a:spcPts val="45"/>
                        </a:spcBef>
                      </a:pPr>
                      <a:r>
                        <a:rPr sz="1200" dirty="0">
                          <a:latin typeface="Arial"/>
                          <a:cs typeface="Arial"/>
                        </a:rPr>
                        <a:t>Signalons</a:t>
                      </a:r>
                      <a:r>
                        <a:rPr sz="1200" spc="150" dirty="0">
                          <a:latin typeface="Arial"/>
                          <a:cs typeface="Arial"/>
                        </a:rPr>
                        <a:t> </a:t>
                      </a:r>
                      <a:r>
                        <a:rPr sz="1200" dirty="0">
                          <a:latin typeface="Arial"/>
                          <a:cs typeface="Arial"/>
                        </a:rPr>
                        <a:t>qu’un</a:t>
                      </a:r>
                      <a:r>
                        <a:rPr sz="1200" spc="150" dirty="0">
                          <a:latin typeface="Arial"/>
                          <a:cs typeface="Arial"/>
                        </a:rPr>
                        <a:t> </a:t>
                      </a:r>
                      <a:r>
                        <a:rPr sz="1200" dirty="0">
                          <a:latin typeface="Arial"/>
                          <a:cs typeface="Arial"/>
                        </a:rPr>
                        <a:t>début</a:t>
                      </a:r>
                      <a:r>
                        <a:rPr sz="1200" spc="150" dirty="0">
                          <a:latin typeface="Arial"/>
                          <a:cs typeface="Arial"/>
                        </a:rPr>
                        <a:t> </a:t>
                      </a:r>
                      <a:r>
                        <a:rPr sz="1200" dirty="0">
                          <a:latin typeface="Arial"/>
                          <a:cs typeface="Arial"/>
                        </a:rPr>
                        <a:t>de</a:t>
                      </a:r>
                      <a:r>
                        <a:rPr sz="1200" spc="150" dirty="0">
                          <a:latin typeface="Arial"/>
                          <a:cs typeface="Arial"/>
                        </a:rPr>
                        <a:t> </a:t>
                      </a:r>
                      <a:r>
                        <a:rPr sz="1200" dirty="0">
                          <a:latin typeface="Arial"/>
                          <a:cs typeface="Arial"/>
                        </a:rPr>
                        <a:t>végétalisation</a:t>
                      </a:r>
                      <a:r>
                        <a:rPr sz="1200" spc="145" dirty="0">
                          <a:latin typeface="Arial"/>
                          <a:cs typeface="Arial"/>
                        </a:rPr>
                        <a:t> </a:t>
                      </a:r>
                      <a:r>
                        <a:rPr sz="1200" dirty="0">
                          <a:latin typeface="Arial"/>
                          <a:cs typeface="Arial"/>
                        </a:rPr>
                        <a:t>avec</a:t>
                      </a:r>
                      <a:r>
                        <a:rPr sz="1200" spc="140" dirty="0">
                          <a:latin typeface="Arial"/>
                          <a:cs typeface="Arial"/>
                        </a:rPr>
                        <a:t> </a:t>
                      </a:r>
                      <a:r>
                        <a:rPr sz="1200" dirty="0">
                          <a:latin typeface="Arial"/>
                          <a:cs typeface="Arial"/>
                        </a:rPr>
                        <a:t>vétiver</a:t>
                      </a:r>
                      <a:r>
                        <a:rPr sz="1200" spc="150" dirty="0">
                          <a:latin typeface="Arial"/>
                          <a:cs typeface="Arial"/>
                        </a:rPr>
                        <a:t> </a:t>
                      </a:r>
                      <a:r>
                        <a:rPr sz="1200" dirty="0">
                          <a:latin typeface="Arial"/>
                          <a:cs typeface="Arial"/>
                        </a:rPr>
                        <a:t>et</a:t>
                      </a:r>
                      <a:r>
                        <a:rPr sz="1200" spc="155" dirty="0">
                          <a:latin typeface="Arial"/>
                          <a:cs typeface="Arial"/>
                        </a:rPr>
                        <a:t> </a:t>
                      </a:r>
                      <a:r>
                        <a:rPr sz="1200" dirty="0">
                          <a:latin typeface="Arial"/>
                          <a:cs typeface="Arial"/>
                        </a:rPr>
                        <a:t>roseaux</a:t>
                      </a:r>
                      <a:r>
                        <a:rPr sz="1200" spc="150" dirty="0">
                          <a:latin typeface="Arial"/>
                          <a:cs typeface="Arial"/>
                        </a:rPr>
                        <a:t> </a:t>
                      </a:r>
                      <a:r>
                        <a:rPr sz="1200" dirty="0">
                          <a:latin typeface="Arial"/>
                          <a:cs typeface="Arial"/>
                        </a:rPr>
                        <a:t>a</a:t>
                      </a:r>
                      <a:r>
                        <a:rPr sz="1200" spc="145" dirty="0">
                          <a:latin typeface="Arial"/>
                          <a:cs typeface="Arial"/>
                        </a:rPr>
                        <a:t> </a:t>
                      </a:r>
                      <a:r>
                        <a:rPr sz="1200" spc="-25" dirty="0">
                          <a:latin typeface="Arial"/>
                          <a:cs typeface="Arial"/>
                        </a:rPr>
                        <a:t>été </a:t>
                      </a:r>
                      <a:r>
                        <a:rPr sz="1200" dirty="0">
                          <a:latin typeface="Arial"/>
                          <a:cs typeface="Arial"/>
                        </a:rPr>
                        <a:t>réalisé</a:t>
                      </a:r>
                      <a:r>
                        <a:rPr sz="1200" spc="5" dirty="0">
                          <a:latin typeface="Arial"/>
                          <a:cs typeface="Arial"/>
                        </a:rPr>
                        <a:t> </a:t>
                      </a:r>
                      <a:r>
                        <a:rPr sz="1200" dirty="0">
                          <a:latin typeface="Arial"/>
                          <a:cs typeface="Arial"/>
                        </a:rPr>
                        <a:t>par</a:t>
                      </a:r>
                      <a:r>
                        <a:rPr sz="1200" spc="10" dirty="0">
                          <a:latin typeface="Arial"/>
                          <a:cs typeface="Arial"/>
                        </a:rPr>
                        <a:t> </a:t>
                      </a:r>
                      <a:r>
                        <a:rPr sz="1200" dirty="0">
                          <a:latin typeface="Arial"/>
                          <a:cs typeface="Arial"/>
                        </a:rPr>
                        <a:t>l’équipe</a:t>
                      </a:r>
                      <a:r>
                        <a:rPr sz="1200" spc="10" dirty="0">
                          <a:latin typeface="Arial"/>
                          <a:cs typeface="Arial"/>
                        </a:rPr>
                        <a:t> </a:t>
                      </a:r>
                      <a:r>
                        <a:rPr sz="1200" dirty="0">
                          <a:latin typeface="Arial"/>
                          <a:cs typeface="Arial"/>
                        </a:rPr>
                        <a:t>de</a:t>
                      </a:r>
                      <a:r>
                        <a:rPr sz="1200" spc="5" dirty="0">
                          <a:latin typeface="Arial"/>
                          <a:cs typeface="Arial"/>
                        </a:rPr>
                        <a:t> </a:t>
                      </a:r>
                      <a:r>
                        <a:rPr sz="1200" dirty="0">
                          <a:latin typeface="Arial"/>
                          <a:cs typeface="Arial"/>
                        </a:rPr>
                        <a:t>SOS</a:t>
                      </a:r>
                      <a:r>
                        <a:rPr sz="1200" spc="10" dirty="0">
                          <a:latin typeface="Arial"/>
                          <a:cs typeface="Arial"/>
                        </a:rPr>
                        <a:t> </a:t>
                      </a:r>
                      <a:r>
                        <a:rPr sz="1200" dirty="0">
                          <a:latin typeface="Arial"/>
                          <a:cs typeface="Arial"/>
                        </a:rPr>
                        <a:t>ESF,</a:t>
                      </a:r>
                      <a:r>
                        <a:rPr sz="1200" spc="10" dirty="0">
                          <a:latin typeface="Arial"/>
                          <a:cs typeface="Arial"/>
                        </a:rPr>
                        <a:t> </a:t>
                      </a:r>
                      <a:r>
                        <a:rPr sz="1200" dirty="0">
                          <a:latin typeface="Arial"/>
                          <a:cs typeface="Arial"/>
                        </a:rPr>
                        <a:t>pour</a:t>
                      </a:r>
                      <a:r>
                        <a:rPr sz="1200" spc="15" dirty="0">
                          <a:latin typeface="Arial"/>
                          <a:cs typeface="Arial"/>
                        </a:rPr>
                        <a:t> </a:t>
                      </a:r>
                      <a:r>
                        <a:rPr sz="1200" dirty="0">
                          <a:latin typeface="Arial"/>
                          <a:cs typeface="Arial"/>
                        </a:rPr>
                        <a:t>disposer</a:t>
                      </a:r>
                      <a:r>
                        <a:rPr sz="1200" spc="-15"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matériel</a:t>
                      </a:r>
                      <a:r>
                        <a:rPr sz="1200" spc="5" dirty="0">
                          <a:latin typeface="Arial"/>
                          <a:cs typeface="Arial"/>
                        </a:rPr>
                        <a:t> </a:t>
                      </a:r>
                      <a:r>
                        <a:rPr sz="1200" dirty="0">
                          <a:latin typeface="Arial"/>
                          <a:cs typeface="Arial"/>
                        </a:rPr>
                        <a:t>végétal</a:t>
                      </a:r>
                      <a:r>
                        <a:rPr sz="1200" spc="5" dirty="0">
                          <a:latin typeface="Arial"/>
                          <a:cs typeface="Arial"/>
                        </a:rPr>
                        <a:t> </a:t>
                      </a:r>
                      <a:r>
                        <a:rPr sz="1200" spc="-20" dirty="0">
                          <a:latin typeface="Arial"/>
                          <a:cs typeface="Arial"/>
                        </a:rPr>
                        <a:t>pour </a:t>
                      </a:r>
                      <a:r>
                        <a:rPr sz="1200" dirty="0">
                          <a:latin typeface="Arial"/>
                          <a:cs typeface="Arial"/>
                        </a:rPr>
                        <a:t>les</a:t>
                      </a:r>
                      <a:r>
                        <a:rPr sz="1200" spc="-20" dirty="0">
                          <a:latin typeface="Arial"/>
                          <a:cs typeface="Arial"/>
                        </a:rPr>
                        <a:t> </a:t>
                      </a:r>
                      <a:r>
                        <a:rPr sz="1200" dirty="0">
                          <a:latin typeface="Arial"/>
                          <a:cs typeface="Arial"/>
                        </a:rPr>
                        <a:t>phases</a:t>
                      </a:r>
                      <a:r>
                        <a:rPr sz="1200" spc="-15" dirty="0">
                          <a:latin typeface="Arial"/>
                          <a:cs typeface="Arial"/>
                        </a:rPr>
                        <a:t> </a:t>
                      </a:r>
                      <a:r>
                        <a:rPr sz="1200" spc="-10" dirty="0">
                          <a:latin typeface="Arial"/>
                          <a:cs typeface="Arial"/>
                        </a:rPr>
                        <a:t>ultérieures.</a:t>
                      </a:r>
                      <a:endParaRPr sz="1200" dirty="0">
                        <a:latin typeface="Arial"/>
                        <a:cs typeface="Arial"/>
                      </a:endParaRPr>
                    </a:p>
                    <a:p>
                      <a:pPr marL="68580" algn="just">
                        <a:lnSpc>
                          <a:spcPts val="1210"/>
                        </a:lnSpc>
                      </a:pPr>
                      <a:r>
                        <a:rPr sz="1200" dirty="0">
                          <a:latin typeface="Arial"/>
                          <a:cs typeface="Arial"/>
                        </a:rPr>
                        <a:t>Le</a:t>
                      </a:r>
                      <a:r>
                        <a:rPr sz="1200" spc="-10" dirty="0">
                          <a:latin typeface="Arial"/>
                          <a:cs typeface="Arial"/>
                        </a:rPr>
                        <a:t> </a:t>
                      </a:r>
                      <a:r>
                        <a:rPr sz="1200" dirty="0">
                          <a:latin typeface="Arial"/>
                          <a:cs typeface="Arial"/>
                        </a:rPr>
                        <a:t>choix</a:t>
                      </a:r>
                      <a:r>
                        <a:rPr sz="1200" spc="-10" dirty="0">
                          <a:latin typeface="Arial"/>
                          <a:cs typeface="Arial"/>
                        </a:rPr>
                        <a:t> </a:t>
                      </a:r>
                      <a:r>
                        <a:rPr sz="1200" dirty="0">
                          <a:latin typeface="Arial"/>
                          <a:cs typeface="Arial"/>
                        </a:rPr>
                        <a:t>d’un</a:t>
                      </a:r>
                      <a:r>
                        <a:rPr sz="1200" spc="-20" dirty="0">
                          <a:latin typeface="Arial"/>
                          <a:cs typeface="Arial"/>
                        </a:rPr>
                        <a:t> </a:t>
                      </a:r>
                      <a:r>
                        <a:rPr sz="1200" dirty="0">
                          <a:latin typeface="Arial"/>
                          <a:cs typeface="Arial"/>
                        </a:rPr>
                        <a:t>seuil</a:t>
                      </a:r>
                      <a:r>
                        <a:rPr sz="1200" spc="-15" dirty="0">
                          <a:latin typeface="Arial"/>
                          <a:cs typeface="Arial"/>
                        </a:rPr>
                        <a:t> </a:t>
                      </a:r>
                      <a:r>
                        <a:rPr sz="1200" dirty="0">
                          <a:latin typeface="Arial"/>
                          <a:cs typeface="Arial"/>
                        </a:rPr>
                        <a:t>en</a:t>
                      </a:r>
                      <a:r>
                        <a:rPr sz="1200" spc="-10" dirty="0">
                          <a:latin typeface="Arial"/>
                          <a:cs typeface="Arial"/>
                        </a:rPr>
                        <a:t> </a:t>
                      </a:r>
                      <a:r>
                        <a:rPr sz="1200" dirty="0">
                          <a:latin typeface="Arial"/>
                          <a:cs typeface="Arial"/>
                        </a:rPr>
                        <a:t>gabion</a:t>
                      </a:r>
                      <a:r>
                        <a:rPr sz="1200" spc="-5" dirty="0">
                          <a:latin typeface="Arial"/>
                          <a:cs typeface="Arial"/>
                        </a:rPr>
                        <a:t> </a:t>
                      </a:r>
                      <a:r>
                        <a:rPr sz="1200" dirty="0">
                          <a:latin typeface="Arial"/>
                          <a:cs typeface="Arial"/>
                        </a:rPr>
                        <a:t>(plutôt</a:t>
                      </a:r>
                      <a:r>
                        <a:rPr sz="1200" spc="-5" dirty="0">
                          <a:latin typeface="Arial"/>
                          <a:cs typeface="Arial"/>
                        </a:rPr>
                        <a:t> </a:t>
                      </a:r>
                      <a:r>
                        <a:rPr sz="1200" dirty="0">
                          <a:latin typeface="Arial"/>
                          <a:cs typeface="Arial"/>
                        </a:rPr>
                        <a:t>qu’un</a:t>
                      </a:r>
                      <a:r>
                        <a:rPr sz="1200" spc="-25" dirty="0">
                          <a:latin typeface="Arial"/>
                          <a:cs typeface="Arial"/>
                        </a:rPr>
                        <a:t> </a:t>
                      </a:r>
                      <a:r>
                        <a:rPr sz="1200" dirty="0">
                          <a:latin typeface="Arial"/>
                          <a:cs typeface="Arial"/>
                        </a:rPr>
                        <a:t>seuil</a:t>
                      </a:r>
                      <a:r>
                        <a:rPr sz="1200" spc="-20" dirty="0">
                          <a:latin typeface="Arial"/>
                          <a:cs typeface="Arial"/>
                        </a:rPr>
                        <a:t> </a:t>
                      </a:r>
                      <a:r>
                        <a:rPr sz="1200" dirty="0">
                          <a:latin typeface="Arial"/>
                          <a:cs typeface="Arial"/>
                        </a:rPr>
                        <a:t>maçonné)</a:t>
                      </a:r>
                      <a:r>
                        <a:rPr sz="1200" spc="-20" dirty="0">
                          <a:latin typeface="Arial"/>
                          <a:cs typeface="Arial"/>
                        </a:rPr>
                        <a:t> </a:t>
                      </a:r>
                      <a:r>
                        <a:rPr sz="1200" dirty="0" err="1">
                          <a:latin typeface="Arial"/>
                          <a:cs typeface="Arial"/>
                        </a:rPr>
                        <a:t>s’explique</a:t>
                      </a:r>
                      <a:r>
                        <a:rPr sz="1200" spc="-5" dirty="0">
                          <a:latin typeface="Arial"/>
                          <a:cs typeface="Arial"/>
                        </a:rPr>
                        <a:t> </a:t>
                      </a:r>
                      <a:r>
                        <a:rPr sz="1200" spc="-25" dirty="0">
                          <a:latin typeface="Arial"/>
                          <a:cs typeface="Arial"/>
                        </a:rPr>
                        <a:t>par</a:t>
                      </a:r>
                      <a:r>
                        <a:rPr lang="fr-FR" sz="1200" spc="-25" dirty="0">
                          <a:latin typeface="Arial"/>
                          <a:cs typeface="Arial"/>
                        </a:rPr>
                        <a:t> </a:t>
                      </a:r>
                      <a:r>
                        <a:rPr sz="1200" dirty="0">
                          <a:latin typeface="Arial"/>
                          <a:cs typeface="Arial"/>
                        </a:rPr>
                        <a:t>les</a:t>
                      </a:r>
                      <a:r>
                        <a:rPr sz="1200" spc="25" dirty="0">
                          <a:latin typeface="Arial"/>
                          <a:cs typeface="Arial"/>
                        </a:rPr>
                        <a:t> </a:t>
                      </a:r>
                      <a:r>
                        <a:rPr sz="1200" dirty="0">
                          <a:latin typeface="Arial"/>
                          <a:cs typeface="Arial"/>
                        </a:rPr>
                        <a:t>risques</a:t>
                      </a:r>
                      <a:r>
                        <a:rPr sz="1200" spc="3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glissement</a:t>
                      </a:r>
                      <a:r>
                        <a:rPr sz="1200" spc="35" dirty="0">
                          <a:latin typeface="Arial"/>
                          <a:cs typeface="Arial"/>
                        </a:rPr>
                        <a:t> </a:t>
                      </a:r>
                      <a:r>
                        <a:rPr sz="1200" dirty="0">
                          <a:latin typeface="Arial"/>
                          <a:cs typeface="Arial"/>
                        </a:rPr>
                        <a:t>des</a:t>
                      </a:r>
                      <a:r>
                        <a:rPr sz="1200" spc="15" dirty="0">
                          <a:latin typeface="Arial"/>
                          <a:cs typeface="Arial"/>
                        </a:rPr>
                        <a:t> </a:t>
                      </a:r>
                      <a:r>
                        <a:rPr sz="1200" dirty="0">
                          <a:latin typeface="Arial"/>
                          <a:cs typeface="Arial"/>
                        </a:rPr>
                        <a:t>matériaux</a:t>
                      </a:r>
                      <a:r>
                        <a:rPr sz="1200" spc="30" dirty="0">
                          <a:latin typeface="Arial"/>
                          <a:cs typeface="Arial"/>
                        </a:rPr>
                        <a:t> </a:t>
                      </a:r>
                      <a:r>
                        <a:rPr sz="1200" dirty="0">
                          <a:latin typeface="Arial"/>
                          <a:cs typeface="Arial"/>
                        </a:rPr>
                        <a:t>le</a:t>
                      </a:r>
                      <a:r>
                        <a:rPr sz="1200" spc="30" dirty="0">
                          <a:latin typeface="Arial"/>
                          <a:cs typeface="Arial"/>
                        </a:rPr>
                        <a:t> </a:t>
                      </a:r>
                      <a:r>
                        <a:rPr sz="1200" dirty="0">
                          <a:latin typeface="Arial"/>
                          <a:cs typeface="Arial"/>
                        </a:rPr>
                        <a:t>long</a:t>
                      </a:r>
                      <a:r>
                        <a:rPr sz="1200" spc="25" dirty="0">
                          <a:latin typeface="Arial"/>
                          <a:cs typeface="Arial"/>
                        </a:rPr>
                        <a:t> </a:t>
                      </a:r>
                      <a:r>
                        <a:rPr sz="1200" dirty="0">
                          <a:latin typeface="Arial"/>
                          <a:cs typeface="Arial"/>
                        </a:rPr>
                        <a:t>des</a:t>
                      </a:r>
                      <a:r>
                        <a:rPr sz="1200" spc="30" dirty="0">
                          <a:latin typeface="Arial"/>
                          <a:cs typeface="Arial"/>
                        </a:rPr>
                        <a:t> </a:t>
                      </a:r>
                      <a:r>
                        <a:rPr sz="1200" dirty="0">
                          <a:latin typeface="Arial"/>
                          <a:cs typeface="Arial"/>
                        </a:rPr>
                        <a:t>deux</a:t>
                      </a:r>
                      <a:r>
                        <a:rPr sz="1200" spc="25" dirty="0">
                          <a:latin typeface="Arial"/>
                          <a:cs typeface="Arial"/>
                        </a:rPr>
                        <a:t> </a:t>
                      </a:r>
                      <a:r>
                        <a:rPr sz="1200" dirty="0">
                          <a:latin typeface="Arial"/>
                          <a:cs typeface="Arial"/>
                        </a:rPr>
                        <a:t>versants</a:t>
                      </a:r>
                      <a:r>
                        <a:rPr sz="1200" spc="20" dirty="0">
                          <a:latin typeface="Arial"/>
                          <a:cs typeface="Arial"/>
                        </a:rPr>
                        <a:t> </a:t>
                      </a:r>
                      <a:r>
                        <a:rPr sz="1200" dirty="0">
                          <a:latin typeface="Arial"/>
                          <a:cs typeface="Arial"/>
                        </a:rPr>
                        <a:t>de</a:t>
                      </a:r>
                      <a:r>
                        <a:rPr sz="1200" spc="25" dirty="0">
                          <a:latin typeface="Arial"/>
                          <a:cs typeface="Arial"/>
                        </a:rPr>
                        <a:t> </a:t>
                      </a:r>
                      <a:r>
                        <a:rPr sz="1200" spc="-25" dirty="0">
                          <a:latin typeface="Arial"/>
                          <a:cs typeface="Arial"/>
                        </a:rPr>
                        <a:t>la </a:t>
                      </a:r>
                      <a:r>
                        <a:rPr sz="1200" spc="-10" dirty="0">
                          <a:latin typeface="Arial"/>
                          <a:cs typeface="Arial"/>
                        </a:rPr>
                        <a:t>ravine.</a:t>
                      </a:r>
                      <a:r>
                        <a:rPr lang="fr-FR" sz="1200" spc="-10" dirty="0">
                          <a:latin typeface="Arial"/>
                          <a:cs typeface="Arial"/>
                        </a:rPr>
                        <a:t> </a:t>
                      </a:r>
                      <a:r>
                        <a:rPr sz="1200" dirty="0" err="1">
                          <a:latin typeface="Arial"/>
                          <a:cs typeface="Arial"/>
                        </a:rPr>
                        <a:t>D’autre</a:t>
                      </a:r>
                      <a:r>
                        <a:rPr sz="1200" dirty="0">
                          <a:latin typeface="Arial"/>
                          <a:cs typeface="Arial"/>
                        </a:rPr>
                        <a:t> part,</a:t>
                      </a:r>
                      <a:r>
                        <a:rPr sz="1200" spc="10" dirty="0">
                          <a:latin typeface="Arial"/>
                          <a:cs typeface="Arial"/>
                        </a:rPr>
                        <a:t> </a:t>
                      </a:r>
                      <a:r>
                        <a:rPr sz="1200" dirty="0">
                          <a:latin typeface="Arial"/>
                          <a:cs typeface="Arial"/>
                        </a:rPr>
                        <a:t>un</a:t>
                      </a:r>
                      <a:r>
                        <a:rPr sz="1200" spc="-15" dirty="0">
                          <a:latin typeface="Arial"/>
                          <a:cs typeface="Arial"/>
                        </a:rPr>
                        <a:t> </a:t>
                      </a:r>
                      <a:r>
                        <a:rPr sz="1200" dirty="0">
                          <a:latin typeface="Arial"/>
                          <a:cs typeface="Arial"/>
                        </a:rPr>
                        <a:t>ouvrage</a:t>
                      </a:r>
                      <a:r>
                        <a:rPr sz="1200" spc="-5" dirty="0">
                          <a:latin typeface="Arial"/>
                          <a:cs typeface="Arial"/>
                        </a:rPr>
                        <a:t> </a:t>
                      </a:r>
                      <a:r>
                        <a:rPr sz="1200" dirty="0">
                          <a:latin typeface="Arial"/>
                          <a:cs typeface="Arial"/>
                        </a:rPr>
                        <a:t>retenant</a:t>
                      </a:r>
                      <a:r>
                        <a:rPr sz="1200" spc="5" dirty="0">
                          <a:latin typeface="Arial"/>
                          <a:cs typeface="Arial"/>
                        </a:rPr>
                        <a:t> </a:t>
                      </a:r>
                      <a:r>
                        <a:rPr sz="1200" dirty="0">
                          <a:latin typeface="Arial"/>
                          <a:cs typeface="Arial"/>
                        </a:rPr>
                        <a:t>des</a:t>
                      </a:r>
                      <a:r>
                        <a:rPr sz="1200" spc="-20" dirty="0">
                          <a:latin typeface="Arial"/>
                          <a:cs typeface="Arial"/>
                        </a:rPr>
                        <a:t> </a:t>
                      </a:r>
                      <a:r>
                        <a:rPr sz="1200" dirty="0">
                          <a:latin typeface="Arial"/>
                          <a:cs typeface="Arial"/>
                        </a:rPr>
                        <a:t>réserves</a:t>
                      </a:r>
                      <a:r>
                        <a:rPr sz="1200" spc="5" dirty="0">
                          <a:latin typeface="Arial"/>
                          <a:cs typeface="Arial"/>
                        </a:rPr>
                        <a:t> </a:t>
                      </a:r>
                      <a:r>
                        <a:rPr sz="1200" dirty="0">
                          <a:latin typeface="Arial"/>
                          <a:cs typeface="Arial"/>
                        </a:rPr>
                        <a:t>d’eau a</a:t>
                      </a:r>
                      <a:r>
                        <a:rPr sz="1200" spc="5" dirty="0">
                          <a:latin typeface="Arial"/>
                          <a:cs typeface="Arial"/>
                        </a:rPr>
                        <a:t> </a:t>
                      </a:r>
                      <a:r>
                        <a:rPr sz="1200" dirty="0">
                          <a:latin typeface="Arial"/>
                          <a:cs typeface="Arial"/>
                        </a:rPr>
                        <a:t>déjà</a:t>
                      </a:r>
                      <a:r>
                        <a:rPr sz="1200" spc="-10" dirty="0">
                          <a:latin typeface="Arial"/>
                          <a:cs typeface="Arial"/>
                        </a:rPr>
                        <a:t> </a:t>
                      </a:r>
                      <a:r>
                        <a:rPr sz="1200" dirty="0" err="1">
                          <a:latin typeface="Arial"/>
                          <a:cs typeface="Arial"/>
                        </a:rPr>
                        <a:t>été</a:t>
                      </a:r>
                      <a:r>
                        <a:rPr sz="1200" spc="-10" dirty="0">
                          <a:latin typeface="Arial"/>
                          <a:cs typeface="Arial"/>
                        </a:rPr>
                        <a:t> </a:t>
                      </a:r>
                      <a:r>
                        <a:rPr sz="1200" spc="-10" dirty="0" err="1">
                          <a:latin typeface="Arial"/>
                          <a:cs typeface="Arial"/>
                        </a:rPr>
                        <a:t>construit</a:t>
                      </a:r>
                      <a:r>
                        <a:rPr lang="fr-FR" sz="1200" spc="-10" dirty="0">
                          <a:latin typeface="Arial"/>
                          <a:cs typeface="Arial"/>
                        </a:rPr>
                        <a:t> </a:t>
                      </a:r>
                      <a:r>
                        <a:rPr sz="1200" dirty="0" err="1">
                          <a:latin typeface="Arial"/>
                          <a:cs typeface="Arial"/>
                        </a:rPr>
                        <a:t>en</a:t>
                      </a:r>
                      <a:r>
                        <a:rPr sz="1200" spc="-15" dirty="0">
                          <a:latin typeface="Arial"/>
                          <a:cs typeface="Arial"/>
                        </a:rPr>
                        <a:t> </a:t>
                      </a:r>
                      <a:r>
                        <a:rPr sz="1200" dirty="0">
                          <a:latin typeface="Arial"/>
                          <a:cs typeface="Arial"/>
                        </a:rPr>
                        <a:t>amont</a:t>
                      </a:r>
                      <a:r>
                        <a:rPr sz="1200" spc="-20" dirty="0">
                          <a:latin typeface="Arial"/>
                          <a:cs typeface="Arial"/>
                        </a:rPr>
                        <a:t> </a:t>
                      </a:r>
                      <a:r>
                        <a:rPr sz="1200" spc="-10" dirty="0">
                          <a:latin typeface="Arial"/>
                          <a:cs typeface="Arial"/>
                        </a:rPr>
                        <a:t>(SB5).</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216359">
                <a:tc>
                  <a:txBody>
                    <a:bodyPr/>
                    <a:lstStyle/>
                    <a:p>
                      <a:pPr marL="67945" marR="60325">
                        <a:lnSpc>
                          <a:spcPts val="1260"/>
                        </a:lnSpc>
                        <a:spcBef>
                          <a:spcPts val="45"/>
                        </a:spcBef>
                      </a:pPr>
                      <a:r>
                        <a:rPr sz="1200" b="1" spc="-10" dirty="0">
                          <a:latin typeface="Arial"/>
                          <a:cs typeface="Arial"/>
                        </a:rPr>
                        <a:t>Caractéristiques techniques</a:t>
                      </a:r>
                      <a:endParaRPr sz="1200" dirty="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055" algn="just">
                        <a:lnSpc>
                          <a:spcPct val="95800"/>
                        </a:lnSpc>
                        <a:spcBef>
                          <a:spcPts val="10"/>
                        </a:spcBef>
                      </a:pPr>
                      <a:r>
                        <a:rPr sz="1200" dirty="0">
                          <a:latin typeface="Arial"/>
                          <a:cs typeface="Arial"/>
                        </a:rPr>
                        <a:t>En</a:t>
                      </a:r>
                      <a:r>
                        <a:rPr sz="1200" spc="180" dirty="0">
                          <a:latin typeface="Arial"/>
                          <a:cs typeface="Arial"/>
                        </a:rPr>
                        <a:t> </a:t>
                      </a:r>
                      <a:r>
                        <a:rPr sz="1200" dirty="0">
                          <a:latin typeface="Arial"/>
                          <a:cs typeface="Arial"/>
                        </a:rPr>
                        <a:t>résumé,</a:t>
                      </a:r>
                      <a:r>
                        <a:rPr sz="1200" spc="180" dirty="0">
                          <a:latin typeface="Arial"/>
                          <a:cs typeface="Arial"/>
                        </a:rPr>
                        <a:t> </a:t>
                      </a:r>
                      <a:r>
                        <a:rPr sz="1200" dirty="0">
                          <a:latin typeface="Arial"/>
                          <a:cs typeface="Arial"/>
                        </a:rPr>
                        <a:t>SG1</a:t>
                      </a:r>
                      <a:r>
                        <a:rPr sz="1200" spc="185" dirty="0">
                          <a:latin typeface="Arial"/>
                          <a:cs typeface="Arial"/>
                        </a:rPr>
                        <a:t> </a:t>
                      </a:r>
                      <a:r>
                        <a:rPr sz="1200" dirty="0">
                          <a:latin typeface="Arial"/>
                          <a:cs typeface="Arial"/>
                        </a:rPr>
                        <a:t>comporte</a:t>
                      </a:r>
                      <a:r>
                        <a:rPr sz="1200" spc="-15" dirty="0">
                          <a:latin typeface="Arial"/>
                          <a:cs typeface="Arial"/>
                        </a:rPr>
                        <a:t> </a:t>
                      </a:r>
                      <a:r>
                        <a:rPr sz="1200" dirty="0">
                          <a:latin typeface="Arial"/>
                          <a:cs typeface="Arial"/>
                        </a:rPr>
                        <a:t>un</a:t>
                      </a:r>
                      <a:r>
                        <a:rPr sz="1200" spc="185" dirty="0">
                          <a:latin typeface="Arial"/>
                          <a:cs typeface="Arial"/>
                        </a:rPr>
                        <a:t> </a:t>
                      </a:r>
                      <a:r>
                        <a:rPr sz="1200" dirty="0">
                          <a:latin typeface="Arial"/>
                          <a:cs typeface="Arial"/>
                        </a:rPr>
                        <a:t>seuil</a:t>
                      </a:r>
                      <a:r>
                        <a:rPr sz="1200" spc="180" dirty="0">
                          <a:latin typeface="Arial"/>
                          <a:cs typeface="Arial"/>
                        </a:rPr>
                        <a:t> </a:t>
                      </a:r>
                      <a:r>
                        <a:rPr sz="1200" dirty="0">
                          <a:latin typeface="Arial"/>
                          <a:cs typeface="Arial"/>
                        </a:rPr>
                        <a:t>gabion</a:t>
                      </a:r>
                      <a:r>
                        <a:rPr sz="1200" spc="170" dirty="0">
                          <a:latin typeface="Arial"/>
                          <a:cs typeface="Arial"/>
                        </a:rPr>
                        <a:t> </a:t>
                      </a:r>
                      <a:r>
                        <a:rPr sz="1200" dirty="0">
                          <a:latin typeface="Arial"/>
                          <a:cs typeface="Arial"/>
                        </a:rPr>
                        <a:t>suivi</a:t>
                      </a:r>
                      <a:r>
                        <a:rPr sz="1200" spc="180" dirty="0">
                          <a:latin typeface="Arial"/>
                          <a:cs typeface="Arial"/>
                        </a:rPr>
                        <a:t> </a:t>
                      </a:r>
                      <a:r>
                        <a:rPr sz="1200" dirty="0">
                          <a:latin typeface="Arial"/>
                          <a:cs typeface="Arial"/>
                        </a:rPr>
                        <a:t>d’un</a:t>
                      </a:r>
                      <a:r>
                        <a:rPr sz="1200" spc="185" dirty="0">
                          <a:latin typeface="Arial"/>
                          <a:cs typeface="Arial"/>
                        </a:rPr>
                        <a:t> </a:t>
                      </a:r>
                      <a:r>
                        <a:rPr sz="1200" dirty="0">
                          <a:latin typeface="Arial"/>
                          <a:cs typeface="Arial"/>
                        </a:rPr>
                        <a:t>radier</a:t>
                      </a:r>
                      <a:r>
                        <a:rPr sz="1200" spc="180" dirty="0">
                          <a:latin typeface="Arial"/>
                          <a:cs typeface="Arial"/>
                        </a:rPr>
                        <a:t> </a:t>
                      </a:r>
                      <a:r>
                        <a:rPr sz="1200" dirty="0">
                          <a:latin typeface="Arial"/>
                          <a:cs typeface="Arial"/>
                        </a:rPr>
                        <a:t>avec</a:t>
                      </a:r>
                      <a:r>
                        <a:rPr sz="1200" spc="175" dirty="0">
                          <a:latin typeface="Arial"/>
                          <a:cs typeface="Arial"/>
                        </a:rPr>
                        <a:t> </a:t>
                      </a:r>
                      <a:r>
                        <a:rPr sz="1200" spc="-25" dirty="0">
                          <a:latin typeface="Arial"/>
                          <a:cs typeface="Arial"/>
                        </a:rPr>
                        <a:t>une </a:t>
                      </a:r>
                      <a:r>
                        <a:rPr sz="1200" dirty="0">
                          <a:latin typeface="Arial"/>
                          <a:cs typeface="Arial"/>
                        </a:rPr>
                        <a:t>bêche,</a:t>
                      </a:r>
                      <a:r>
                        <a:rPr sz="1200" spc="120" dirty="0">
                          <a:latin typeface="Arial"/>
                          <a:cs typeface="Arial"/>
                        </a:rPr>
                        <a:t> </a:t>
                      </a:r>
                      <a:r>
                        <a:rPr sz="1200" dirty="0">
                          <a:latin typeface="Arial"/>
                          <a:cs typeface="Arial"/>
                        </a:rPr>
                        <a:t>en</a:t>
                      </a:r>
                      <a:r>
                        <a:rPr sz="1200" spc="120" dirty="0">
                          <a:latin typeface="Arial"/>
                          <a:cs typeface="Arial"/>
                        </a:rPr>
                        <a:t> </a:t>
                      </a:r>
                      <a:r>
                        <a:rPr sz="1200" dirty="0">
                          <a:latin typeface="Arial"/>
                          <a:cs typeface="Arial"/>
                        </a:rPr>
                        <a:t>aval.</a:t>
                      </a:r>
                      <a:r>
                        <a:rPr sz="1200" spc="135" dirty="0">
                          <a:latin typeface="Arial"/>
                          <a:cs typeface="Arial"/>
                        </a:rPr>
                        <a:t> </a:t>
                      </a:r>
                      <a:r>
                        <a:rPr sz="1200" dirty="0">
                          <a:latin typeface="Arial"/>
                          <a:cs typeface="Arial"/>
                        </a:rPr>
                        <a:t>La</a:t>
                      </a:r>
                      <a:r>
                        <a:rPr sz="1200" spc="120" dirty="0">
                          <a:latin typeface="Arial"/>
                          <a:cs typeface="Arial"/>
                        </a:rPr>
                        <a:t> </a:t>
                      </a:r>
                      <a:r>
                        <a:rPr sz="1200" dirty="0">
                          <a:latin typeface="Arial"/>
                          <a:cs typeface="Arial"/>
                        </a:rPr>
                        <a:t>partie</a:t>
                      </a:r>
                      <a:r>
                        <a:rPr sz="1200" spc="125" dirty="0">
                          <a:latin typeface="Arial"/>
                          <a:cs typeface="Arial"/>
                        </a:rPr>
                        <a:t> </a:t>
                      </a:r>
                      <a:r>
                        <a:rPr sz="1200" dirty="0">
                          <a:latin typeface="Arial"/>
                          <a:cs typeface="Arial"/>
                        </a:rPr>
                        <a:t>supérieure</a:t>
                      </a:r>
                      <a:r>
                        <a:rPr sz="1200" spc="125" dirty="0">
                          <a:latin typeface="Arial"/>
                          <a:cs typeface="Arial"/>
                        </a:rPr>
                        <a:t> </a:t>
                      </a:r>
                      <a:r>
                        <a:rPr sz="1200" dirty="0">
                          <a:latin typeface="Arial"/>
                          <a:cs typeface="Arial"/>
                        </a:rPr>
                        <a:t>de</a:t>
                      </a:r>
                      <a:r>
                        <a:rPr sz="1200" spc="120" dirty="0">
                          <a:latin typeface="Arial"/>
                          <a:cs typeface="Arial"/>
                        </a:rPr>
                        <a:t> </a:t>
                      </a:r>
                      <a:r>
                        <a:rPr sz="1200" dirty="0">
                          <a:latin typeface="Arial"/>
                          <a:cs typeface="Arial"/>
                        </a:rPr>
                        <a:t>l’ouvrage</a:t>
                      </a:r>
                      <a:r>
                        <a:rPr sz="1200" spc="125" dirty="0">
                          <a:latin typeface="Arial"/>
                          <a:cs typeface="Arial"/>
                        </a:rPr>
                        <a:t> </a:t>
                      </a:r>
                      <a:r>
                        <a:rPr sz="1200" dirty="0">
                          <a:latin typeface="Arial"/>
                          <a:cs typeface="Arial"/>
                        </a:rPr>
                        <a:t>est</a:t>
                      </a:r>
                      <a:r>
                        <a:rPr sz="1200" spc="114" dirty="0">
                          <a:latin typeface="Arial"/>
                          <a:cs typeface="Arial"/>
                        </a:rPr>
                        <a:t> </a:t>
                      </a:r>
                      <a:r>
                        <a:rPr sz="1200" dirty="0">
                          <a:latin typeface="Arial"/>
                          <a:cs typeface="Arial"/>
                        </a:rPr>
                        <a:t>recouverte</a:t>
                      </a:r>
                      <a:r>
                        <a:rPr sz="1200" spc="120" dirty="0">
                          <a:latin typeface="Arial"/>
                          <a:cs typeface="Arial"/>
                        </a:rPr>
                        <a:t> </a:t>
                      </a:r>
                      <a:r>
                        <a:rPr sz="1200" spc="-10" dirty="0">
                          <a:latin typeface="Arial"/>
                          <a:cs typeface="Arial"/>
                        </a:rPr>
                        <a:t>d’une </a:t>
                      </a:r>
                      <a:r>
                        <a:rPr sz="1200" dirty="0">
                          <a:latin typeface="Arial"/>
                          <a:cs typeface="Arial"/>
                        </a:rPr>
                        <a:t>chape</a:t>
                      </a:r>
                      <a:r>
                        <a:rPr sz="1200" spc="-35" dirty="0">
                          <a:latin typeface="Arial"/>
                          <a:cs typeface="Arial"/>
                        </a:rPr>
                        <a:t> </a:t>
                      </a:r>
                      <a:r>
                        <a:rPr sz="1200" dirty="0">
                          <a:latin typeface="Arial"/>
                          <a:cs typeface="Arial"/>
                        </a:rPr>
                        <a:t>en</a:t>
                      </a:r>
                      <a:r>
                        <a:rPr sz="1200" spc="-20" dirty="0">
                          <a:latin typeface="Arial"/>
                          <a:cs typeface="Arial"/>
                        </a:rPr>
                        <a:t> </a:t>
                      </a:r>
                      <a:r>
                        <a:rPr sz="1200" dirty="0">
                          <a:latin typeface="Arial"/>
                          <a:cs typeface="Arial"/>
                        </a:rPr>
                        <a:t>béton</a:t>
                      </a:r>
                      <a:r>
                        <a:rPr sz="1200" spc="-20" dirty="0">
                          <a:latin typeface="Arial"/>
                          <a:cs typeface="Arial"/>
                        </a:rPr>
                        <a:t> </a:t>
                      </a:r>
                      <a:r>
                        <a:rPr sz="1200" dirty="0">
                          <a:latin typeface="Arial"/>
                          <a:cs typeface="Arial"/>
                        </a:rPr>
                        <a:t>et</a:t>
                      </a:r>
                      <a:r>
                        <a:rPr sz="1200" spc="-10" dirty="0">
                          <a:latin typeface="Arial"/>
                          <a:cs typeface="Arial"/>
                        </a:rPr>
                        <a:t> </a:t>
                      </a:r>
                      <a:r>
                        <a:rPr sz="1200" dirty="0">
                          <a:latin typeface="Arial"/>
                          <a:cs typeface="Arial"/>
                        </a:rPr>
                        <a:t>la</a:t>
                      </a:r>
                      <a:r>
                        <a:rPr sz="1200" spc="-30" dirty="0">
                          <a:latin typeface="Arial"/>
                          <a:cs typeface="Arial"/>
                        </a:rPr>
                        <a:t> </a:t>
                      </a:r>
                      <a:r>
                        <a:rPr sz="1200" dirty="0">
                          <a:latin typeface="Arial"/>
                          <a:cs typeface="Arial"/>
                        </a:rPr>
                        <a:t>face</a:t>
                      </a:r>
                      <a:r>
                        <a:rPr sz="1200" spc="-20" dirty="0">
                          <a:latin typeface="Arial"/>
                          <a:cs typeface="Arial"/>
                        </a:rPr>
                        <a:t> </a:t>
                      </a:r>
                      <a:r>
                        <a:rPr sz="1200" dirty="0">
                          <a:latin typeface="Arial"/>
                          <a:cs typeface="Arial"/>
                        </a:rPr>
                        <a:t>amont</a:t>
                      </a:r>
                      <a:r>
                        <a:rPr sz="1200" spc="-10" dirty="0">
                          <a:latin typeface="Arial"/>
                          <a:cs typeface="Arial"/>
                        </a:rPr>
                        <a:t> </a:t>
                      </a:r>
                      <a:r>
                        <a:rPr sz="1200" dirty="0">
                          <a:latin typeface="Arial"/>
                          <a:cs typeface="Arial"/>
                        </a:rPr>
                        <a:t>du</a:t>
                      </a:r>
                      <a:r>
                        <a:rPr sz="1200" spc="-30" dirty="0">
                          <a:latin typeface="Arial"/>
                          <a:cs typeface="Arial"/>
                        </a:rPr>
                        <a:t> </a:t>
                      </a:r>
                      <a:r>
                        <a:rPr sz="1200" dirty="0">
                          <a:latin typeface="Arial"/>
                          <a:cs typeface="Arial"/>
                        </a:rPr>
                        <a:t>seuil</a:t>
                      </a:r>
                      <a:r>
                        <a:rPr sz="1200" spc="-20" dirty="0">
                          <a:latin typeface="Arial"/>
                          <a:cs typeface="Arial"/>
                        </a:rPr>
                        <a:t> </a:t>
                      </a:r>
                      <a:r>
                        <a:rPr sz="1200" dirty="0">
                          <a:latin typeface="Arial"/>
                          <a:cs typeface="Arial"/>
                        </a:rPr>
                        <a:t>est</a:t>
                      </a:r>
                      <a:r>
                        <a:rPr sz="1200" spc="-25" dirty="0">
                          <a:latin typeface="Arial"/>
                          <a:cs typeface="Arial"/>
                        </a:rPr>
                        <a:t> </a:t>
                      </a:r>
                      <a:r>
                        <a:rPr sz="1200" dirty="0">
                          <a:latin typeface="Arial"/>
                          <a:cs typeface="Arial"/>
                        </a:rPr>
                        <a:t>partiellement</a:t>
                      </a:r>
                      <a:r>
                        <a:rPr sz="1200" spc="-15" dirty="0">
                          <a:latin typeface="Arial"/>
                          <a:cs typeface="Arial"/>
                        </a:rPr>
                        <a:t> </a:t>
                      </a:r>
                      <a:r>
                        <a:rPr sz="1200" dirty="0">
                          <a:latin typeface="Arial"/>
                          <a:cs typeface="Arial"/>
                        </a:rPr>
                        <a:t>crépie</a:t>
                      </a:r>
                      <a:r>
                        <a:rPr sz="1200" spc="-20" dirty="0">
                          <a:latin typeface="Arial"/>
                          <a:cs typeface="Arial"/>
                        </a:rPr>
                        <a:t> </a:t>
                      </a:r>
                      <a:r>
                        <a:rPr sz="1200" dirty="0">
                          <a:latin typeface="Arial"/>
                          <a:cs typeface="Arial"/>
                        </a:rPr>
                        <a:t>dans</a:t>
                      </a:r>
                      <a:r>
                        <a:rPr sz="1200" spc="-15" dirty="0">
                          <a:latin typeface="Arial"/>
                          <a:cs typeface="Arial"/>
                        </a:rPr>
                        <a:t> </a:t>
                      </a:r>
                      <a:r>
                        <a:rPr sz="1200" spc="-25" dirty="0">
                          <a:latin typeface="Arial"/>
                          <a:cs typeface="Arial"/>
                        </a:rPr>
                        <a:t>sa </a:t>
                      </a:r>
                      <a:r>
                        <a:rPr sz="1200" dirty="0">
                          <a:latin typeface="Arial"/>
                          <a:cs typeface="Arial"/>
                        </a:rPr>
                        <a:t>partie</a:t>
                      </a:r>
                      <a:r>
                        <a:rPr sz="1200" spc="-20" dirty="0">
                          <a:latin typeface="Arial"/>
                          <a:cs typeface="Arial"/>
                        </a:rPr>
                        <a:t> </a:t>
                      </a:r>
                      <a:r>
                        <a:rPr sz="1200" spc="-10" dirty="0">
                          <a:latin typeface="Arial"/>
                          <a:cs typeface="Arial"/>
                        </a:rPr>
                        <a:t>inférieure.</a:t>
                      </a:r>
                      <a:endParaRPr sz="1200" dirty="0">
                        <a:latin typeface="Arial"/>
                        <a:cs typeface="Arial"/>
                      </a:endParaRPr>
                    </a:p>
                    <a:p>
                      <a:pPr marL="68580" algn="just">
                        <a:lnSpc>
                          <a:spcPts val="1240"/>
                        </a:lnSpc>
                      </a:pPr>
                      <a:r>
                        <a:rPr sz="1200" b="1" dirty="0">
                          <a:latin typeface="Arial"/>
                          <a:cs typeface="Arial"/>
                        </a:rPr>
                        <a:t>-</a:t>
                      </a:r>
                      <a:r>
                        <a:rPr sz="1200" b="1" spc="-5" dirty="0">
                          <a:latin typeface="Arial"/>
                          <a:cs typeface="Arial"/>
                        </a:rPr>
                        <a:t> </a:t>
                      </a:r>
                      <a:r>
                        <a:rPr sz="1200" b="1" dirty="0">
                          <a:latin typeface="Arial"/>
                          <a:cs typeface="Arial"/>
                        </a:rPr>
                        <a:t>Un</a:t>
                      </a:r>
                      <a:r>
                        <a:rPr sz="1200" b="1" spc="-10" dirty="0">
                          <a:latin typeface="Arial"/>
                          <a:cs typeface="Arial"/>
                        </a:rPr>
                        <a:t> </a:t>
                      </a:r>
                      <a:r>
                        <a:rPr sz="1200" b="1" dirty="0">
                          <a:latin typeface="Arial"/>
                          <a:cs typeface="Arial"/>
                        </a:rPr>
                        <a:t>seuil</a:t>
                      </a:r>
                      <a:r>
                        <a:rPr sz="1200" b="1" spc="-20" dirty="0">
                          <a:latin typeface="Arial"/>
                          <a:cs typeface="Arial"/>
                        </a:rPr>
                        <a:t> </a:t>
                      </a:r>
                      <a:r>
                        <a:rPr sz="1200" b="1" dirty="0">
                          <a:latin typeface="Arial"/>
                          <a:cs typeface="Arial"/>
                        </a:rPr>
                        <a:t>en</a:t>
                      </a:r>
                      <a:r>
                        <a:rPr sz="1200" b="1" spc="-25" dirty="0">
                          <a:latin typeface="Arial"/>
                          <a:cs typeface="Arial"/>
                        </a:rPr>
                        <a:t> </a:t>
                      </a:r>
                      <a:r>
                        <a:rPr sz="1200" b="1" dirty="0">
                          <a:latin typeface="Arial"/>
                          <a:cs typeface="Arial"/>
                        </a:rPr>
                        <a:t>gabions</a:t>
                      </a:r>
                      <a:r>
                        <a:rPr sz="1200" b="1" spc="-20" dirty="0">
                          <a:latin typeface="Arial"/>
                          <a:cs typeface="Arial"/>
                        </a:rPr>
                        <a:t> </a:t>
                      </a:r>
                      <a:r>
                        <a:rPr sz="1200" b="1" spc="-50" dirty="0">
                          <a:latin typeface="Arial"/>
                          <a:cs typeface="Arial"/>
                        </a:rPr>
                        <a:t>:</a:t>
                      </a:r>
                      <a:endParaRPr sz="1200" dirty="0">
                        <a:latin typeface="Arial"/>
                        <a:cs typeface="Arial"/>
                      </a:endParaRPr>
                    </a:p>
                    <a:p>
                      <a:pPr marL="68580" marR="59690" algn="just">
                        <a:lnSpc>
                          <a:spcPts val="1270"/>
                        </a:lnSpc>
                      </a:pPr>
                      <a:r>
                        <a:rPr sz="1200" dirty="0">
                          <a:latin typeface="Arial"/>
                          <a:cs typeface="Arial"/>
                        </a:rPr>
                        <a:t>Longueur</a:t>
                      </a:r>
                      <a:r>
                        <a:rPr sz="1200" spc="100" dirty="0">
                          <a:latin typeface="Arial"/>
                          <a:cs typeface="Arial"/>
                        </a:rPr>
                        <a:t> </a:t>
                      </a:r>
                      <a:r>
                        <a:rPr sz="1200" dirty="0">
                          <a:latin typeface="Arial"/>
                          <a:cs typeface="Arial"/>
                        </a:rPr>
                        <a:t>totale</a:t>
                      </a:r>
                      <a:r>
                        <a:rPr sz="1200" spc="100" dirty="0">
                          <a:latin typeface="Arial"/>
                          <a:cs typeface="Arial"/>
                        </a:rPr>
                        <a:t> </a:t>
                      </a:r>
                      <a:r>
                        <a:rPr sz="1200" dirty="0">
                          <a:latin typeface="Arial"/>
                          <a:cs typeface="Arial"/>
                        </a:rPr>
                        <a:t>L1</a:t>
                      </a:r>
                      <a:r>
                        <a:rPr sz="1200" spc="90" dirty="0">
                          <a:latin typeface="Arial"/>
                          <a:cs typeface="Arial"/>
                        </a:rPr>
                        <a:t> </a:t>
                      </a:r>
                      <a:r>
                        <a:rPr sz="1200" dirty="0">
                          <a:latin typeface="Arial"/>
                          <a:cs typeface="Arial"/>
                        </a:rPr>
                        <a:t>=</a:t>
                      </a:r>
                      <a:r>
                        <a:rPr sz="1200" spc="100" dirty="0">
                          <a:latin typeface="Arial"/>
                          <a:cs typeface="Arial"/>
                        </a:rPr>
                        <a:t> </a:t>
                      </a:r>
                      <a:r>
                        <a:rPr sz="1200" dirty="0">
                          <a:latin typeface="Arial"/>
                          <a:cs typeface="Arial"/>
                        </a:rPr>
                        <a:t>9,40m,</a:t>
                      </a:r>
                      <a:r>
                        <a:rPr sz="1200" spc="95" dirty="0">
                          <a:latin typeface="Arial"/>
                          <a:cs typeface="Arial"/>
                        </a:rPr>
                        <a:t> </a:t>
                      </a:r>
                      <a:r>
                        <a:rPr sz="1200" dirty="0">
                          <a:latin typeface="Arial"/>
                          <a:cs typeface="Arial"/>
                        </a:rPr>
                        <a:t>longueur</a:t>
                      </a:r>
                      <a:r>
                        <a:rPr sz="1200" spc="105" dirty="0">
                          <a:latin typeface="Arial"/>
                          <a:cs typeface="Arial"/>
                        </a:rPr>
                        <a:t> </a:t>
                      </a:r>
                      <a:r>
                        <a:rPr sz="1200" dirty="0">
                          <a:latin typeface="Arial"/>
                          <a:cs typeface="Arial"/>
                        </a:rPr>
                        <a:t>du</a:t>
                      </a:r>
                      <a:r>
                        <a:rPr sz="1200" spc="95" dirty="0">
                          <a:latin typeface="Arial"/>
                          <a:cs typeface="Arial"/>
                        </a:rPr>
                        <a:t> </a:t>
                      </a:r>
                      <a:r>
                        <a:rPr sz="1200" dirty="0">
                          <a:latin typeface="Arial"/>
                          <a:cs typeface="Arial"/>
                        </a:rPr>
                        <a:t>déversoir</a:t>
                      </a:r>
                      <a:r>
                        <a:rPr sz="1200" spc="105" dirty="0">
                          <a:latin typeface="Arial"/>
                          <a:cs typeface="Arial"/>
                        </a:rPr>
                        <a:t> </a:t>
                      </a:r>
                      <a:r>
                        <a:rPr sz="1200" dirty="0">
                          <a:latin typeface="Arial"/>
                          <a:cs typeface="Arial"/>
                        </a:rPr>
                        <a:t>entre</a:t>
                      </a:r>
                      <a:r>
                        <a:rPr sz="1200" spc="114" dirty="0">
                          <a:latin typeface="Arial"/>
                          <a:cs typeface="Arial"/>
                        </a:rPr>
                        <a:t> </a:t>
                      </a:r>
                      <a:r>
                        <a:rPr sz="1200" dirty="0">
                          <a:latin typeface="Arial"/>
                          <a:cs typeface="Arial"/>
                        </a:rPr>
                        <a:t>les</a:t>
                      </a:r>
                      <a:r>
                        <a:rPr sz="1200" spc="100" dirty="0">
                          <a:latin typeface="Arial"/>
                          <a:cs typeface="Arial"/>
                        </a:rPr>
                        <a:t> </a:t>
                      </a:r>
                      <a:r>
                        <a:rPr sz="1200" dirty="0">
                          <a:latin typeface="Arial"/>
                          <a:cs typeface="Arial"/>
                        </a:rPr>
                        <a:t>ailes</a:t>
                      </a:r>
                      <a:r>
                        <a:rPr sz="1200" spc="-10" dirty="0">
                          <a:latin typeface="Arial"/>
                          <a:cs typeface="Arial"/>
                        </a:rPr>
                        <a:t> </a:t>
                      </a:r>
                      <a:r>
                        <a:rPr sz="1200" dirty="0">
                          <a:latin typeface="Arial"/>
                          <a:cs typeface="Arial"/>
                        </a:rPr>
                        <a:t>L2</a:t>
                      </a:r>
                      <a:r>
                        <a:rPr sz="1200" spc="85" dirty="0">
                          <a:latin typeface="Arial"/>
                          <a:cs typeface="Arial"/>
                        </a:rPr>
                        <a:t> </a:t>
                      </a:r>
                      <a:r>
                        <a:rPr sz="1200" spc="-50" dirty="0">
                          <a:latin typeface="Arial"/>
                          <a:cs typeface="Arial"/>
                        </a:rPr>
                        <a:t>= </a:t>
                      </a:r>
                      <a:r>
                        <a:rPr sz="1200" dirty="0">
                          <a:latin typeface="Arial"/>
                          <a:cs typeface="Arial"/>
                        </a:rPr>
                        <a:t>2,80</a:t>
                      </a:r>
                      <a:r>
                        <a:rPr sz="1200" spc="40" dirty="0">
                          <a:latin typeface="Arial"/>
                          <a:cs typeface="Arial"/>
                        </a:rPr>
                        <a:t> </a:t>
                      </a:r>
                      <a:r>
                        <a:rPr sz="1200" dirty="0">
                          <a:latin typeface="Arial"/>
                          <a:cs typeface="Arial"/>
                        </a:rPr>
                        <a:t>m,</a:t>
                      </a:r>
                      <a:r>
                        <a:rPr sz="1200" spc="50" dirty="0">
                          <a:latin typeface="Arial"/>
                          <a:cs typeface="Arial"/>
                        </a:rPr>
                        <a:t> </a:t>
                      </a:r>
                      <a:r>
                        <a:rPr sz="1200" dirty="0">
                          <a:latin typeface="Arial"/>
                          <a:cs typeface="Arial"/>
                        </a:rPr>
                        <a:t>épaisseur</a:t>
                      </a:r>
                      <a:r>
                        <a:rPr sz="1200" spc="45" dirty="0">
                          <a:latin typeface="Arial"/>
                          <a:cs typeface="Arial"/>
                        </a:rPr>
                        <a:t> </a:t>
                      </a:r>
                      <a:r>
                        <a:rPr sz="1200" dirty="0">
                          <a:latin typeface="Arial"/>
                          <a:cs typeface="Arial"/>
                        </a:rPr>
                        <a:t>du</a:t>
                      </a:r>
                      <a:r>
                        <a:rPr sz="1200" spc="40" dirty="0">
                          <a:latin typeface="Arial"/>
                          <a:cs typeface="Arial"/>
                        </a:rPr>
                        <a:t> </a:t>
                      </a:r>
                      <a:r>
                        <a:rPr sz="1200" dirty="0">
                          <a:latin typeface="Arial"/>
                          <a:cs typeface="Arial"/>
                        </a:rPr>
                        <a:t>seuil</a:t>
                      </a:r>
                      <a:r>
                        <a:rPr sz="1200" spc="50" dirty="0">
                          <a:latin typeface="Arial"/>
                          <a:cs typeface="Arial"/>
                        </a:rPr>
                        <a:t> </a:t>
                      </a:r>
                      <a:r>
                        <a:rPr sz="1200" dirty="0">
                          <a:latin typeface="Arial"/>
                          <a:cs typeface="Arial"/>
                        </a:rPr>
                        <a:t>B=b=</a:t>
                      </a:r>
                      <a:r>
                        <a:rPr sz="1200" spc="40" dirty="0">
                          <a:latin typeface="Arial"/>
                          <a:cs typeface="Arial"/>
                        </a:rPr>
                        <a:t> </a:t>
                      </a:r>
                      <a:r>
                        <a:rPr sz="1200" dirty="0">
                          <a:latin typeface="Arial"/>
                          <a:cs typeface="Arial"/>
                        </a:rPr>
                        <a:t>1,00m,</a:t>
                      </a:r>
                      <a:r>
                        <a:rPr sz="1200" spc="50" dirty="0">
                          <a:latin typeface="Arial"/>
                          <a:cs typeface="Arial"/>
                        </a:rPr>
                        <a:t> </a:t>
                      </a:r>
                      <a:r>
                        <a:rPr sz="1200" dirty="0">
                          <a:latin typeface="Arial"/>
                          <a:cs typeface="Arial"/>
                        </a:rPr>
                        <a:t>épaisseur</a:t>
                      </a:r>
                      <a:r>
                        <a:rPr sz="1200" spc="55" dirty="0">
                          <a:latin typeface="Arial"/>
                          <a:cs typeface="Arial"/>
                        </a:rPr>
                        <a:t> </a:t>
                      </a:r>
                      <a:r>
                        <a:rPr sz="1200" dirty="0">
                          <a:latin typeface="Arial"/>
                          <a:cs typeface="Arial"/>
                        </a:rPr>
                        <a:t>du</a:t>
                      </a:r>
                      <a:r>
                        <a:rPr sz="1200" spc="40" dirty="0">
                          <a:latin typeface="Arial"/>
                          <a:cs typeface="Arial"/>
                        </a:rPr>
                        <a:t> </a:t>
                      </a:r>
                      <a:r>
                        <a:rPr sz="1200" dirty="0">
                          <a:latin typeface="Arial"/>
                          <a:cs typeface="Arial"/>
                        </a:rPr>
                        <a:t>béton</a:t>
                      </a:r>
                      <a:r>
                        <a:rPr sz="1200" spc="385" dirty="0">
                          <a:latin typeface="Arial"/>
                          <a:cs typeface="Arial"/>
                        </a:rPr>
                        <a:t> </a:t>
                      </a:r>
                      <a:r>
                        <a:rPr sz="1200" dirty="0">
                          <a:latin typeface="Arial"/>
                          <a:cs typeface="Arial"/>
                        </a:rPr>
                        <a:t>de</a:t>
                      </a:r>
                      <a:r>
                        <a:rPr sz="1200" spc="35" dirty="0">
                          <a:latin typeface="Arial"/>
                          <a:cs typeface="Arial"/>
                        </a:rPr>
                        <a:t> </a:t>
                      </a:r>
                      <a:r>
                        <a:rPr sz="1200" spc="-10" dirty="0">
                          <a:latin typeface="Arial"/>
                          <a:cs typeface="Arial"/>
                        </a:rPr>
                        <a:t>surface</a:t>
                      </a:r>
                      <a:r>
                        <a:rPr lang="fr-FR" sz="1200" spc="-10" dirty="0">
                          <a:latin typeface="Arial"/>
                          <a:cs typeface="Arial"/>
                        </a:rPr>
                        <a:t> </a:t>
                      </a:r>
                      <a:r>
                        <a:rPr lang="fr-FR" sz="1200" dirty="0">
                          <a:latin typeface="Arial"/>
                          <a:cs typeface="Arial"/>
                        </a:rPr>
                        <a:t>(chape)</a:t>
                      </a:r>
                      <a:r>
                        <a:rPr lang="fr-FR" sz="1200" spc="-15" dirty="0">
                          <a:latin typeface="Arial"/>
                          <a:cs typeface="Arial"/>
                        </a:rPr>
                        <a:t> </a:t>
                      </a:r>
                      <a:r>
                        <a:rPr lang="fr-FR" sz="1200" dirty="0">
                          <a:latin typeface="Arial"/>
                          <a:cs typeface="Arial"/>
                        </a:rPr>
                        <a:t>=</a:t>
                      </a:r>
                      <a:r>
                        <a:rPr lang="fr-FR" sz="1200" spc="-10" dirty="0">
                          <a:latin typeface="Arial"/>
                          <a:cs typeface="Arial"/>
                        </a:rPr>
                        <a:t> 0,15m</a:t>
                      </a:r>
                      <a:endParaRPr lang="fr-FR" sz="1200" dirty="0">
                        <a:latin typeface="Arial"/>
                        <a:cs typeface="Arial"/>
                      </a:endParaRPr>
                    </a:p>
                    <a:p>
                      <a:pPr marL="68580" marR="61594" indent="95885" algn="just">
                        <a:lnSpc>
                          <a:spcPct val="95900"/>
                        </a:lnSpc>
                        <a:spcBef>
                          <a:spcPts val="25"/>
                        </a:spcBef>
                        <a:buChar char="-"/>
                        <a:tabLst>
                          <a:tab pos="164465" algn="l"/>
                        </a:tabLst>
                      </a:pPr>
                      <a:r>
                        <a:rPr lang="fr-FR" sz="1200" b="1" dirty="0">
                          <a:latin typeface="Arial"/>
                          <a:cs typeface="Arial"/>
                        </a:rPr>
                        <a:t>Un</a:t>
                      </a:r>
                      <a:r>
                        <a:rPr lang="fr-FR" sz="1200" b="1" spc="60" dirty="0">
                          <a:latin typeface="Arial"/>
                          <a:cs typeface="Arial"/>
                        </a:rPr>
                        <a:t> </a:t>
                      </a:r>
                      <a:r>
                        <a:rPr lang="fr-FR" sz="1200" b="1" dirty="0">
                          <a:latin typeface="Arial"/>
                          <a:cs typeface="Arial"/>
                        </a:rPr>
                        <a:t>radier</a:t>
                      </a:r>
                      <a:r>
                        <a:rPr lang="fr-FR" sz="1200" b="1" spc="65" dirty="0">
                          <a:latin typeface="Arial"/>
                          <a:cs typeface="Arial"/>
                        </a:rPr>
                        <a:t> </a:t>
                      </a:r>
                      <a:r>
                        <a:rPr lang="fr-FR" sz="1200" dirty="0">
                          <a:latin typeface="Arial"/>
                          <a:cs typeface="Arial"/>
                        </a:rPr>
                        <a:t>en</a:t>
                      </a:r>
                      <a:r>
                        <a:rPr lang="fr-FR" sz="1200" spc="55" dirty="0">
                          <a:latin typeface="Arial"/>
                          <a:cs typeface="Arial"/>
                        </a:rPr>
                        <a:t> </a:t>
                      </a:r>
                      <a:r>
                        <a:rPr lang="fr-FR" sz="1200" dirty="0">
                          <a:latin typeface="Arial"/>
                          <a:cs typeface="Arial"/>
                        </a:rPr>
                        <a:t>aval,</a:t>
                      </a:r>
                      <a:r>
                        <a:rPr lang="fr-FR" sz="1200" spc="65" dirty="0">
                          <a:latin typeface="Arial"/>
                          <a:cs typeface="Arial"/>
                        </a:rPr>
                        <a:t> </a:t>
                      </a:r>
                      <a:r>
                        <a:rPr lang="fr-FR" sz="1200" dirty="0">
                          <a:latin typeface="Arial"/>
                          <a:cs typeface="Arial"/>
                        </a:rPr>
                        <a:t>de</a:t>
                      </a:r>
                      <a:r>
                        <a:rPr lang="fr-FR" sz="1200" spc="45" dirty="0">
                          <a:latin typeface="Arial"/>
                          <a:cs typeface="Arial"/>
                        </a:rPr>
                        <a:t> </a:t>
                      </a:r>
                      <a:r>
                        <a:rPr lang="fr-FR" sz="1200" dirty="0">
                          <a:latin typeface="Arial"/>
                          <a:cs typeface="Arial"/>
                        </a:rPr>
                        <a:t>2,80m</a:t>
                      </a:r>
                      <a:r>
                        <a:rPr lang="fr-FR" sz="1200" spc="65" dirty="0">
                          <a:latin typeface="Arial"/>
                          <a:cs typeface="Arial"/>
                        </a:rPr>
                        <a:t> </a:t>
                      </a:r>
                      <a:r>
                        <a:rPr lang="fr-FR" sz="1200" dirty="0">
                          <a:latin typeface="Arial"/>
                          <a:cs typeface="Arial"/>
                        </a:rPr>
                        <a:t>X</a:t>
                      </a:r>
                      <a:r>
                        <a:rPr lang="fr-FR" sz="1200" spc="55" dirty="0">
                          <a:latin typeface="Arial"/>
                          <a:cs typeface="Arial"/>
                        </a:rPr>
                        <a:t> </a:t>
                      </a:r>
                      <a:r>
                        <a:rPr lang="fr-FR" sz="1200" dirty="0">
                          <a:latin typeface="Arial"/>
                          <a:cs typeface="Arial"/>
                        </a:rPr>
                        <a:t>4,00m,</a:t>
                      </a:r>
                      <a:r>
                        <a:rPr lang="fr-FR" sz="1200" spc="65" dirty="0">
                          <a:latin typeface="Arial"/>
                          <a:cs typeface="Arial"/>
                        </a:rPr>
                        <a:t> </a:t>
                      </a:r>
                      <a:r>
                        <a:rPr lang="fr-FR" sz="1200" dirty="0">
                          <a:latin typeface="Arial"/>
                          <a:cs typeface="Arial"/>
                        </a:rPr>
                        <a:t>avec</a:t>
                      </a:r>
                      <a:r>
                        <a:rPr lang="fr-FR" sz="1200" spc="70" dirty="0">
                          <a:latin typeface="Arial"/>
                          <a:cs typeface="Arial"/>
                        </a:rPr>
                        <a:t> </a:t>
                      </a:r>
                      <a:r>
                        <a:rPr lang="fr-FR" sz="1200" dirty="0">
                          <a:latin typeface="Arial"/>
                          <a:cs typeface="Arial"/>
                        </a:rPr>
                        <a:t>2</a:t>
                      </a:r>
                      <a:r>
                        <a:rPr lang="fr-FR" sz="1200" spc="45" dirty="0">
                          <a:latin typeface="Arial"/>
                          <a:cs typeface="Arial"/>
                        </a:rPr>
                        <a:t> </a:t>
                      </a:r>
                      <a:r>
                        <a:rPr lang="fr-FR" sz="1200" dirty="0">
                          <a:latin typeface="Arial"/>
                          <a:cs typeface="Arial"/>
                        </a:rPr>
                        <a:t>murets</a:t>
                      </a:r>
                      <a:r>
                        <a:rPr lang="fr-FR" sz="1200" spc="60" dirty="0">
                          <a:latin typeface="Arial"/>
                          <a:cs typeface="Arial"/>
                        </a:rPr>
                        <a:t> </a:t>
                      </a:r>
                      <a:r>
                        <a:rPr lang="fr-FR" sz="1200" dirty="0">
                          <a:latin typeface="Arial"/>
                          <a:cs typeface="Arial"/>
                        </a:rPr>
                        <a:t>latéraux</a:t>
                      </a:r>
                      <a:r>
                        <a:rPr lang="fr-FR" sz="1200" spc="60" dirty="0">
                          <a:latin typeface="Arial"/>
                          <a:cs typeface="Arial"/>
                        </a:rPr>
                        <a:t> </a:t>
                      </a:r>
                      <a:r>
                        <a:rPr lang="fr-FR" sz="1200" spc="-10" dirty="0">
                          <a:latin typeface="Arial"/>
                          <a:cs typeface="Arial"/>
                        </a:rPr>
                        <a:t>servant </a:t>
                      </a:r>
                      <a:r>
                        <a:rPr lang="fr-FR" sz="1200" dirty="0">
                          <a:latin typeface="Arial"/>
                          <a:cs typeface="Arial"/>
                        </a:rPr>
                        <a:t>de</a:t>
                      </a:r>
                      <a:r>
                        <a:rPr lang="fr-FR" sz="1200" spc="185" dirty="0">
                          <a:latin typeface="Arial"/>
                          <a:cs typeface="Arial"/>
                        </a:rPr>
                        <a:t> </a:t>
                      </a:r>
                      <a:r>
                        <a:rPr lang="fr-FR" sz="1200" dirty="0">
                          <a:latin typeface="Arial"/>
                          <a:cs typeface="Arial"/>
                        </a:rPr>
                        <a:t>contrefort</a:t>
                      </a:r>
                      <a:r>
                        <a:rPr lang="fr-FR" sz="1200" spc="185" dirty="0">
                          <a:latin typeface="Arial"/>
                          <a:cs typeface="Arial"/>
                        </a:rPr>
                        <a:t> </a:t>
                      </a:r>
                      <a:r>
                        <a:rPr lang="fr-FR" sz="1200" dirty="0">
                          <a:latin typeface="Arial"/>
                          <a:cs typeface="Arial"/>
                        </a:rPr>
                        <a:t>de</a:t>
                      </a:r>
                      <a:r>
                        <a:rPr lang="fr-FR" sz="1200" spc="190" dirty="0">
                          <a:latin typeface="Arial"/>
                          <a:cs typeface="Arial"/>
                        </a:rPr>
                        <a:t> </a:t>
                      </a:r>
                      <a:r>
                        <a:rPr lang="fr-FR" sz="1200" dirty="0">
                          <a:latin typeface="Arial"/>
                          <a:cs typeface="Arial"/>
                        </a:rPr>
                        <a:t>longueur</a:t>
                      </a:r>
                      <a:r>
                        <a:rPr lang="fr-FR" sz="1200" spc="195" dirty="0">
                          <a:latin typeface="Arial"/>
                          <a:cs typeface="Arial"/>
                        </a:rPr>
                        <a:t> </a:t>
                      </a:r>
                      <a:r>
                        <a:rPr lang="fr-FR" sz="1200" dirty="0">
                          <a:latin typeface="Arial"/>
                          <a:cs typeface="Arial"/>
                        </a:rPr>
                        <a:t>Lr2</a:t>
                      </a:r>
                      <a:r>
                        <a:rPr lang="fr-FR" sz="1200" spc="175" dirty="0">
                          <a:latin typeface="Arial"/>
                          <a:cs typeface="Arial"/>
                        </a:rPr>
                        <a:t> </a:t>
                      </a:r>
                      <a:r>
                        <a:rPr lang="fr-FR" sz="1200" dirty="0">
                          <a:latin typeface="Arial"/>
                          <a:cs typeface="Arial"/>
                        </a:rPr>
                        <a:t>=4,00m,</a:t>
                      </a:r>
                      <a:r>
                        <a:rPr lang="fr-FR" sz="1200" spc="185" dirty="0">
                          <a:latin typeface="Arial"/>
                          <a:cs typeface="Arial"/>
                        </a:rPr>
                        <a:t> </a:t>
                      </a:r>
                      <a:r>
                        <a:rPr lang="fr-FR" sz="1200" dirty="0">
                          <a:latin typeface="Arial"/>
                          <a:cs typeface="Arial"/>
                        </a:rPr>
                        <a:t>hauteur</a:t>
                      </a:r>
                      <a:r>
                        <a:rPr lang="fr-FR" sz="1200" spc="185" dirty="0">
                          <a:latin typeface="Arial"/>
                          <a:cs typeface="Arial"/>
                        </a:rPr>
                        <a:t> </a:t>
                      </a:r>
                      <a:r>
                        <a:rPr lang="fr-FR" sz="1200" dirty="0">
                          <a:latin typeface="Arial"/>
                          <a:cs typeface="Arial"/>
                        </a:rPr>
                        <a:t>hors</a:t>
                      </a:r>
                      <a:r>
                        <a:rPr lang="fr-FR" sz="1200" spc="180" dirty="0">
                          <a:latin typeface="Arial"/>
                          <a:cs typeface="Arial"/>
                        </a:rPr>
                        <a:t> </a:t>
                      </a:r>
                      <a:r>
                        <a:rPr lang="fr-FR" sz="1200" dirty="0">
                          <a:latin typeface="Arial"/>
                          <a:cs typeface="Arial"/>
                        </a:rPr>
                        <a:t>sol</a:t>
                      </a:r>
                      <a:r>
                        <a:rPr lang="fr-FR" sz="1200" spc="185" dirty="0">
                          <a:latin typeface="Arial"/>
                          <a:cs typeface="Arial"/>
                        </a:rPr>
                        <a:t> </a:t>
                      </a:r>
                      <a:r>
                        <a:rPr lang="fr-FR" sz="1200" dirty="0">
                          <a:latin typeface="Arial"/>
                          <a:cs typeface="Arial"/>
                        </a:rPr>
                        <a:t>Hm</a:t>
                      </a:r>
                      <a:r>
                        <a:rPr lang="fr-FR" sz="1200" spc="180" dirty="0">
                          <a:latin typeface="Arial"/>
                          <a:cs typeface="Arial"/>
                        </a:rPr>
                        <a:t> </a:t>
                      </a:r>
                      <a:r>
                        <a:rPr lang="fr-FR" sz="1200" dirty="0">
                          <a:latin typeface="Arial"/>
                          <a:cs typeface="Arial"/>
                        </a:rPr>
                        <a:t>=</a:t>
                      </a:r>
                      <a:r>
                        <a:rPr lang="fr-FR" sz="1200" spc="185" dirty="0">
                          <a:latin typeface="Arial"/>
                          <a:cs typeface="Arial"/>
                        </a:rPr>
                        <a:t> </a:t>
                      </a:r>
                      <a:r>
                        <a:rPr lang="fr-FR" sz="1200" spc="-10" dirty="0">
                          <a:latin typeface="Arial"/>
                          <a:cs typeface="Arial"/>
                        </a:rPr>
                        <a:t>0,70m, </a:t>
                      </a:r>
                      <a:r>
                        <a:rPr lang="fr-FR" sz="1200" dirty="0">
                          <a:latin typeface="Arial"/>
                          <a:cs typeface="Arial"/>
                        </a:rPr>
                        <a:t>épaisseur</a:t>
                      </a:r>
                      <a:r>
                        <a:rPr lang="fr-FR" sz="1200" spc="-10" dirty="0">
                          <a:latin typeface="Arial"/>
                          <a:cs typeface="Arial"/>
                        </a:rPr>
                        <a:t> </a:t>
                      </a:r>
                      <a:r>
                        <a:rPr lang="fr-FR" sz="1200" dirty="0">
                          <a:latin typeface="Arial"/>
                          <a:cs typeface="Arial"/>
                        </a:rPr>
                        <a:t>b</a:t>
                      </a:r>
                      <a:r>
                        <a:rPr lang="fr-FR" sz="1200" spc="-25" dirty="0">
                          <a:latin typeface="Arial"/>
                          <a:cs typeface="Arial"/>
                        </a:rPr>
                        <a:t> </a:t>
                      </a:r>
                      <a:r>
                        <a:rPr lang="fr-FR" sz="1200" dirty="0">
                          <a:latin typeface="Arial"/>
                          <a:cs typeface="Arial"/>
                        </a:rPr>
                        <a:t>=</a:t>
                      </a:r>
                      <a:r>
                        <a:rPr lang="fr-FR" sz="1200" spc="-20" dirty="0">
                          <a:latin typeface="Arial"/>
                          <a:cs typeface="Arial"/>
                        </a:rPr>
                        <a:t> 0,50m</a:t>
                      </a:r>
                      <a:endParaRPr lang="fr-FR" sz="1200" dirty="0">
                        <a:latin typeface="Arial"/>
                        <a:cs typeface="Arial"/>
                      </a:endParaRPr>
                    </a:p>
                    <a:p>
                      <a:pPr marL="203835" indent="-135255">
                        <a:lnSpc>
                          <a:spcPts val="1235"/>
                        </a:lnSpc>
                        <a:buChar char="-"/>
                        <a:tabLst>
                          <a:tab pos="203835" algn="l"/>
                        </a:tabLst>
                      </a:pPr>
                      <a:r>
                        <a:rPr lang="fr-FR" sz="1200" b="1" dirty="0">
                          <a:latin typeface="Arial"/>
                          <a:cs typeface="Arial"/>
                        </a:rPr>
                        <a:t>Une</a:t>
                      </a:r>
                      <a:r>
                        <a:rPr lang="fr-FR" sz="1200" b="1" spc="370" dirty="0">
                          <a:latin typeface="Arial"/>
                          <a:cs typeface="Arial"/>
                        </a:rPr>
                        <a:t> </a:t>
                      </a:r>
                      <a:r>
                        <a:rPr lang="fr-FR" sz="1200" b="1" dirty="0">
                          <a:latin typeface="Arial"/>
                          <a:cs typeface="Arial"/>
                        </a:rPr>
                        <a:t>bêche</a:t>
                      </a:r>
                      <a:r>
                        <a:rPr lang="fr-FR" sz="1200" b="1" spc="360" dirty="0">
                          <a:latin typeface="Arial"/>
                          <a:cs typeface="Arial"/>
                        </a:rPr>
                        <a:t> </a:t>
                      </a:r>
                      <a:r>
                        <a:rPr lang="fr-FR" sz="1200" b="1" dirty="0">
                          <a:latin typeface="Arial"/>
                          <a:cs typeface="Arial"/>
                        </a:rPr>
                        <a:t>en</a:t>
                      </a:r>
                      <a:r>
                        <a:rPr lang="fr-FR" sz="1200" b="1" spc="355" dirty="0">
                          <a:latin typeface="Arial"/>
                          <a:cs typeface="Arial"/>
                        </a:rPr>
                        <a:t> </a:t>
                      </a:r>
                      <a:r>
                        <a:rPr lang="fr-FR" sz="1200" b="1" dirty="0">
                          <a:latin typeface="Arial"/>
                          <a:cs typeface="Arial"/>
                        </a:rPr>
                        <a:t>aval</a:t>
                      </a:r>
                      <a:r>
                        <a:rPr lang="fr-FR" sz="1200" b="1" spc="365" dirty="0">
                          <a:latin typeface="Arial"/>
                          <a:cs typeface="Arial"/>
                        </a:rPr>
                        <a:t> </a:t>
                      </a:r>
                      <a:r>
                        <a:rPr lang="fr-FR" sz="1200" b="1" dirty="0">
                          <a:latin typeface="Arial"/>
                          <a:cs typeface="Arial"/>
                        </a:rPr>
                        <a:t>du</a:t>
                      </a:r>
                      <a:r>
                        <a:rPr lang="fr-FR" sz="1200" b="1" spc="370" dirty="0">
                          <a:latin typeface="Arial"/>
                          <a:cs typeface="Arial"/>
                        </a:rPr>
                        <a:t> </a:t>
                      </a:r>
                      <a:r>
                        <a:rPr lang="fr-FR" sz="1200" b="1" dirty="0">
                          <a:latin typeface="Arial"/>
                          <a:cs typeface="Arial"/>
                        </a:rPr>
                        <a:t>radier</a:t>
                      </a:r>
                      <a:r>
                        <a:rPr lang="fr-FR" sz="1200" b="1" spc="375" dirty="0">
                          <a:latin typeface="Arial"/>
                          <a:cs typeface="Arial"/>
                        </a:rPr>
                        <a:t> </a:t>
                      </a:r>
                      <a:r>
                        <a:rPr lang="fr-FR" sz="1200" dirty="0">
                          <a:latin typeface="Arial"/>
                          <a:cs typeface="Arial"/>
                        </a:rPr>
                        <a:t>de</a:t>
                      </a:r>
                      <a:r>
                        <a:rPr lang="fr-FR" sz="1200" spc="355" dirty="0">
                          <a:latin typeface="Arial"/>
                          <a:cs typeface="Arial"/>
                        </a:rPr>
                        <a:t> </a:t>
                      </a:r>
                      <a:r>
                        <a:rPr lang="fr-FR" sz="1200" dirty="0">
                          <a:latin typeface="Arial"/>
                          <a:cs typeface="Arial"/>
                        </a:rPr>
                        <a:t>0,70m</a:t>
                      </a:r>
                      <a:r>
                        <a:rPr lang="fr-FR" sz="1200" spc="365" dirty="0">
                          <a:latin typeface="Arial"/>
                          <a:cs typeface="Arial"/>
                        </a:rPr>
                        <a:t> </a:t>
                      </a:r>
                      <a:r>
                        <a:rPr lang="fr-FR" sz="1200" dirty="0">
                          <a:latin typeface="Arial"/>
                          <a:cs typeface="Arial"/>
                        </a:rPr>
                        <a:t>d’épaisseur,</a:t>
                      </a:r>
                      <a:r>
                        <a:rPr lang="fr-FR" sz="1200" spc="375" dirty="0">
                          <a:latin typeface="Arial"/>
                          <a:cs typeface="Arial"/>
                        </a:rPr>
                        <a:t> </a:t>
                      </a:r>
                      <a:r>
                        <a:rPr lang="fr-FR" sz="1200" dirty="0">
                          <a:latin typeface="Arial"/>
                          <a:cs typeface="Arial"/>
                        </a:rPr>
                        <a:t>0,50m</a:t>
                      </a:r>
                      <a:r>
                        <a:rPr lang="fr-FR" sz="1200" spc="365" dirty="0">
                          <a:latin typeface="Arial"/>
                          <a:cs typeface="Arial"/>
                        </a:rPr>
                        <a:t> </a:t>
                      </a:r>
                      <a:r>
                        <a:rPr lang="fr-FR" sz="1200" spc="-25" dirty="0">
                          <a:latin typeface="Arial"/>
                          <a:cs typeface="Arial"/>
                        </a:rPr>
                        <a:t>de </a:t>
                      </a:r>
                      <a:r>
                        <a:rPr lang="fr-FR" sz="1200" dirty="0">
                          <a:latin typeface="Arial"/>
                          <a:cs typeface="Arial"/>
                        </a:rPr>
                        <a:t>profondeur</a:t>
                      </a:r>
                      <a:r>
                        <a:rPr lang="fr-FR" sz="1200" spc="-15" dirty="0">
                          <a:latin typeface="Arial"/>
                          <a:cs typeface="Arial"/>
                        </a:rPr>
                        <a:t> </a:t>
                      </a:r>
                      <a:r>
                        <a:rPr lang="fr-FR" sz="1200" dirty="0">
                          <a:latin typeface="Arial"/>
                          <a:cs typeface="Arial"/>
                        </a:rPr>
                        <a:t>et</a:t>
                      </a:r>
                      <a:r>
                        <a:rPr lang="fr-FR" sz="1200" spc="-5" dirty="0">
                          <a:latin typeface="Arial"/>
                          <a:cs typeface="Arial"/>
                        </a:rPr>
                        <a:t> </a:t>
                      </a:r>
                      <a:r>
                        <a:rPr lang="fr-FR" sz="1200" dirty="0">
                          <a:latin typeface="Arial"/>
                          <a:cs typeface="Arial"/>
                        </a:rPr>
                        <a:t>2,80m</a:t>
                      </a:r>
                      <a:r>
                        <a:rPr lang="fr-FR" sz="1200" spc="-10" dirty="0">
                          <a:latin typeface="Arial"/>
                          <a:cs typeface="Arial"/>
                        </a:rPr>
                        <a:t> </a:t>
                      </a:r>
                      <a:r>
                        <a:rPr lang="fr-FR" sz="1200" dirty="0">
                          <a:latin typeface="Arial"/>
                          <a:cs typeface="Arial"/>
                        </a:rPr>
                        <a:t>de</a:t>
                      </a:r>
                      <a:r>
                        <a:rPr lang="fr-FR" sz="1200" spc="-40" dirty="0">
                          <a:latin typeface="Arial"/>
                          <a:cs typeface="Arial"/>
                        </a:rPr>
                        <a:t> </a:t>
                      </a:r>
                      <a:r>
                        <a:rPr lang="fr-FR" sz="1200" dirty="0">
                          <a:latin typeface="Arial"/>
                          <a:cs typeface="Arial"/>
                        </a:rPr>
                        <a:t>longueur</a:t>
                      </a:r>
                      <a:r>
                        <a:rPr lang="fr-FR" sz="1200" spc="-10" dirty="0">
                          <a:latin typeface="Arial"/>
                          <a:cs typeface="Arial"/>
                        </a:rPr>
                        <a:t> </a:t>
                      </a:r>
                      <a:r>
                        <a:rPr lang="fr-FR" sz="1200" dirty="0">
                          <a:latin typeface="Arial"/>
                          <a:cs typeface="Arial"/>
                        </a:rPr>
                        <a:t>en</a:t>
                      </a:r>
                      <a:r>
                        <a:rPr lang="fr-FR" sz="1200" spc="-25" dirty="0">
                          <a:latin typeface="Arial"/>
                          <a:cs typeface="Arial"/>
                        </a:rPr>
                        <a:t> </a:t>
                      </a:r>
                      <a:r>
                        <a:rPr lang="fr-FR" sz="1200" dirty="0">
                          <a:latin typeface="Arial"/>
                          <a:cs typeface="Arial"/>
                        </a:rPr>
                        <a:t>travers</a:t>
                      </a:r>
                      <a:r>
                        <a:rPr lang="fr-FR" sz="1200" spc="-30" dirty="0">
                          <a:latin typeface="Arial"/>
                          <a:cs typeface="Arial"/>
                        </a:rPr>
                        <a:t> </a:t>
                      </a:r>
                      <a:r>
                        <a:rPr lang="fr-FR" sz="1200" dirty="0">
                          <a:latin typeface="Arial"/>
                          <a:cs typeface="Arial"/>
                        </a:rPr>
                        <a:t>de</a:t>
                      </a:r>
                      <a:r>
                        <a:rPr lang="fr-FR" sz="1200" spc="-15" dirty="0">
                          <a:latin typeface="Arial"/>
                          <a:cs typeface="Arial"/>
                        </a:rPr>
                        <a:t> </a:t>
                      </a:r>
                      <a:r>
                        <a:rPr lang="fr-FR" sz="1200" dirty="0">
                          <a:latin typeface="Arial"/>
                          <a:cs typeface="Arial"/>
                        </a:rPr>
                        <a:t>la</a:t>
                      </a:r>
                      <a:r>
                        <a:rPr lang="fr-FR" sz="1200" spc="-25" dirty="0">
                          <a:latin typeface="Arial"/>
                          <a:cs typeface="Arial"/>
                        </a:rPr>
                        <a:t> </a:t>
                      </a:r>
                      <a:r>
                        <a:rPr lang="fr-FR" sz="1200" spc="-10" dirty="0">
                          <a:latin typeface="Arial"/>
                          <a:cs typeface="Arial"/>
                        </a:rPr>
                        <a:t>ravine.</a:t>
                      </a:r>
                      <a:endParaRPr lang="fr-FR" sz="1200" dirty="0">
                        <a:latin typeface="Arial"/>
                        <a:cs typeface="Arial"/>
                      </a:endParaRPr>
                    </a:p>
                    <a:p>
                      <a:pPr marL="167640" indent="-99060">
                        <a:lnSpc>
                          <a:spcPts val="1260"/>
                        </a:lnSpc>
                        <a:buChar char="-"/>
                        <a:tabLst>
                          <a:tab pos="167640" algn="l"/>
                        </a:tabLst>
                      </a:pPr>
                      <a:r>
                        <a:rPr lang="fr-FR" sz="1200" b="1" dirty="0">
                          <a:latin typeface="Arial"/>
                          <a:cs typeface="Arial"/>
                        </a:rPr>
                        <a:t>Chape</a:t>
                      </a:r>
                      <a:r>
                        <a:rPr lang="fr-FR" sz="1200" b="1" spc="90" dirty="0">
                          <a:latin typeface="Arial"/>
                          <a:cs typeface="Arial"/>
                        </a:rPr>
                        <a:t> </a:t>
                      </a:r>
                      <a:r>
                        <a:rPr lang="fr-FR" sz="1200" b="1" dirty="0">
                          <a:latin typeface="Arial"/>
                          <a:cs typeface="Arial"/>
                        </a:rPr>
                        <a:t>de</a:t>
                      </a:r>
                      <a:r>
                        <a:rPr lang="fr-FR" sz="1200" b="1" spc="80" dirty="0">
                          <a:latin typeface="Arial"/>
                          <a:cs typeface="Arial"/>
                        </a:rPr>
                        <a:t> </a:t>
                      </a:r>
                      <a:r>
                        <a:rPr lang="fr-FR" sz="1200" b="1" dirty="0">
                          <a:latin typeface="Arial"/>
                          <a:cs typeface="Arial"/>
                        </a:rPr>
                        <a:t>béton</a:t>
                      </a:r>
                      <a:r>
                        <a:rPr lang="fr-FR" sz="1200" b="1" spc="85" dirty="0">
                          <a:latin typeface="Arial"/>
                          <a:cs typeface="Arial"/>
                        </a:rPr>
                        <a:t> </a:t>
                      </a:r>
                      <a:r>
                        <a:rPr lang="fr-FR" sz="1200" b="1" dirty="0">
                          <a:latin typeface="Arial"/>
                          <a:cs typeface="Arial"/>
                        </a:rPr>
                        <a:t>sur</a:t>
                      </a:r>
                      <a:r>
                        <a:rPr lang="fr-FR" sz="1200" b="1" spc="85" dirty="0">
                          <a:latin typeface="Arial"/>
                          <a:cs typeface="Arial"/>
                        </a:rPr>
                        <a:t> </a:t>
                      </a:r>
                      <a:r>
                        <a:rPr lang="fr-FR" sz="1200" b="1" dirty="0">
                          <a:latin typeface="Arial"/>
                          <a:cs typeface="Arial"/>
                        </a:rPr>
                        <a:t>le</a:t>
                      </a:r>
                      <a:r>
                        <a:rPr lang="fr-FR" sz="1200" b="1" spc="100" dirty="0">
                          <a:latin typeface="Arial"/>
                          <a:cs typeface="Arial"/>
                        </a:rPr>
                        <a:t> </a:t>
                      </a:r>
                      <a:r>
                        <a:rPr lang="fr-FR" sz="1200" b="1" dirty="0">
                          <a:latin typeface="Arial"/>
                          <a:cs typeface="Arial"/>
                        </a:rPr>
                        <a:t>déversoir</a:t>
                      </a:r>
                      <a:r>
                        <a:rPr lang="fr-FR" sz="1200" b="1" spc="100" dirty="0">
                          <a:latin typeface="Arial"/>
                          <a:cs typeface="Arial"/>
                        </a:rPr>
                        <a:t> </a:t>
                      </a:r>
                      <a:r>
                        <a:rPr lang="fr-FR" sz="1200" b="1" dirty="0">
                          <a:latin typeface="Arial"/>
                          <a:cs typeface="Arial"/>
                        </a:rPr>
                        <a:t>et</a:t>
                      </a:r>
                      <a:r>
                        <a:rPr lang="fr-FR" sz="1200" b="1" spc="95" dirty="0">
                          <a:latin typeface="Arial"/>
                          <a:cs typeface="Arial"/>
                        </a:rPr>
                        <a:t> </a:t>
                      </a:r>
                      <a:r>
                        <a:rPr lang="fr-FR" sz="1200" b="1" dirty="0">
                          <a:latin typeface="Arial"/>
                          <a:cs typeface="Arial"/>
                        </a:rPr>
                        <a:t>les</a:t>
                      </a:r>
                      <a:r>
                        <a:rPr lang="fr-FR" sz="1200" b="1" spc="90" dirty="0">
                          <a:latin typeface="Arial"/>
                          <a:cs typeface="Arial"/>
                        </a:rPr>
                        <a:t> </a:t>
                      </a:r>
                      <a:r>
                        <a:rPr lang="fr-FR" sz="1200" b="1" dirty="0">
                          <a:latin typeface="Arial"/>
                          <a:cs typeface="Arial"/>
                        </a:rPr>
                        <a:t>ailes</a:t>
                      </a:r>
                      <a:r>
                        <a:rPr lang="fr-FR" sz="1200" b="1" spc="80" dirty="0">
                          <a:latin typeface="Arial"/>
                          <a:cs typeface="Arial"/>
                        </a:rPr>
                        <a:t> </a:t>
                      </a:r>
                      <a:r>
                        <a:rPr lang="fr-FR" sz="1200" b="1" dirty="0">
                          <a:latin typeface="Arial"/>
                          <a:cs typeface="Arial"/>
                        </a:rPr>
                        <a:t>du</a:t>
                      </a:r>
                      <a:r>
                        <a:rPr lang="fr-FR" sz="1200" b="1" spc="95" dirty="0">
                          <a:latin typeface="Arial"/>
                          <a:cs typeface="Arial"/>
                        </a:rPr>
                        <a:t> </a:t>
                      </a:r>
                      <a:r>
                        <a:rPr lang="fr-FR" sz="1200" b="1" dirty="0">
                          <a:latin typeface="Arial"/>
                          <a:cs typeface="Arial"/>
                        </a:rPr>
                        <a:t>seuil</a:t>
                      </a:r>
                      <a:r>
                        <a:rPr lang="fr-FR" sz="1200" b="1" spc="125" dirty="0">
                          <a:latin typeface="Arial"/>
                          <a:cs typeface="Arial"/>
                        </a:rPr>
                        <a:t> </a:t>
                      </a:r>
                      <a:r>
                        <a:rPr lang="fr-FR" sz="1200" dirty="0">
                          <a:latin typeface="Arial"/>
                          <a:cs typeface="Arial"/>
                        </a:rPr>
                        <a:t>pour</a:t>
                      </a:r>
                      <a:r>
                        <a:rPr lang="fr-FR" sz="1200" spc="100" dirty="0">
                          <a:latin typeface="Arial"/>
                          <a:cs typeface="Arial"/>
                        </a:rPr>
                        <a:t> </a:t>
                      </a:r>
                      <a:r>
                        <a:rPr lang="fr-FR" sz="1200" spc="-10" dirty="0">
                          <a:latin typeface="Arial"/>
                          <a:cs typeface="Arial"/>
                        </a:rPr>
                        <a:t>assurer </a:t>
                      </a:r>
                      <a:r>
                        <a:rPr lang="fr-FR" sz="1200" dirty="0">
                          <a:latin typeface="Arial"/>
                          <a:cs typeface="Arial"/>
                        </a:rPr>
                        <a:t>une</a:t>
                      </a:r>
                      <a:r>
                        <a:rPr lang="fr-FR" sz="1200" spc="-10" dirty="0">
                          <a:latin typeface="Arial"/>
                          <a:cs typeface="Arial"/>
                        </a:rPr>
                        <a:t> </a:t>
                      </a:r>
                      <a:r>
                        <a:rPr lang="fr-FR" sz="1200" dirty="0">
                          <a:latin typeface="Arial"/>
                          <a:cs typeface="Arial"/>
                        </a:rPr>
                        <a:t>meilleure</a:t>
                      </a:r>
                      <a:r>
                        <a:rPr lang="fr-FR" sz="1200" spc="-10" dirty="0">
                          <a:latin typeface="Arial"/>
                          <a:cs typeface="Arial"/>
                        </a:rPr>
                        <a:t> durabilité</a:t>
                      </a:r>
                      <a:r>
                        <a:rPr lang="fr-FR" sz="1200" spc="-20" dirty="0">
                          <a:latin typeface="Arial"/>
                          <a:cs typeface="Arial"/>
                        </a:rPr>
                        <a:t> </a:t>
                      </a:r>
                      <a:r>
                        <a:rPr lang="fr-FR" sz="1200" dirty="0">
                          <a:latin typeface="Arial"/>
                          <a:cs typeface="Arial"/>
                        </a:rPr>
                        <a:t>de</a:t>
                      </a:r>
                      <a:r>
                        <a:rPr lang="fr-FR" sz="1200" spc="-10" dirty="0">
                          <a:latin typeface="Arial"/>
                          <a:cs typeface="Arial"/>
                        </a:rPr>
                        <a:t> l’ouvrage.</a:t>
                      </a:r>
                      <a:endParaRPr lang="fr-FR" sz="1200" dirty="0">
                        <a:latin typeface="Arial"/>
                        <a:cs typeface="Arial"/>
                      </a:endParaRPr>
                    </a:p>
                    <a:p>
                      <a:pPr marL="68580" marR="58419" indent="85725">
                        <a:lnSpc>
                          <a:spcPts val="1260"/>
                        </a:lnSpc>
                        <a:spcBef>
                          <a:spcPts val="65"/>
                        </a:spcBef>
                        <a:buChar char="-"/>
                        <a:tabLst>
                          <a:tab pos="154305" algn="l"/>
                        </a:tabLst>
                      </a:pPr>
                      <a:r>
                        <a:rPr lang="fr-FR" sz="1200" b="1" dirty="0">
                          <a:latin typeface="Arial"/>
                          <a:cs typeface="Arial"/>
                        </a:rPr>
                        <a:t>Crépissage</a:t>
                      </a:r>
                      <a:r>
                        <a:rPr lang="fr-FR" sz="1200" b="1" spc="-25" dirty="0">
                          <a:latin typeface="Arial"/>
                          <a:cs typeface="Arial"/>
                        </a:rPr>
                        <a:t> </a:t>
                      </a:r>
                      <a:r>
                        <a:rPr lang="fr-FR" sz="1200" b="1" dirty="0">
                          <a:latin typeface="Arial"/>
                          <a:cs typeface="Arial"/>
                        </a:rPr>
                        <a:t>partiel</a:t>
                      </a:r>
                      <a:r>
                        <a:rPr lang="fr-FR" sz="1200" b="1" spc="-10" dirty="0">
                          <a:latin typeface="Arial"/>
                          <a:cs typeface="Arial"/>
                        </a:rPr>
                        <a:t> </a:t>
                      </a:r>
                      <a:r>
                        <a:rPr lang="fr-FR" sz="1200" b="1" dirty="0">
                          <a:latin typeface="Arial"/>
                          <a:cs typeface="Arial"/>
                        </a:rPr>
                        <a:t>de</a:t>
                      </a:r>
                      <a:r>
                        <a:rPr lang="fr-FR" sz="1200" b="1" spc="-40" dirty="0">
                          <a:latin typeface="Arial"/>
                          <a:cs typeface="Arial"/>
                        </a:rPr>
                        <a:t> </a:t>
                      </a:r>
                      <a:r>
                        <a:rPr lang="fr-FR" sz="1200" b="1" dirty="0">
                          <a:latin typeface="Arial"/>
                          <a:cs typeface="Arial"/>
                        </a:rPr>
                        <a:t>la</a:t>
                      </a:r>
                      <a:r>
                        <a:rPr lang="fr-FR" sz="1200" b="1" spc="-20" dirty="0">
                          <a:latin typeface="Arial"/>
                          <a:cs typeface="Arial"/>
                        </a:rPr>
                        <a:t> </a:t>
                      </a:r>
                      <a:r>
                        <a:rPr lang="fr-FR" sz="1200" b="1" dirty="0">
                          <a:latin typeface="Arial"/>
                          <a:cs typeface="Arial"/>
                        </a:rPr>
                        <a:t>face</a:t>
                      </a:r>
                      <a:r>
                        <a:rPr lang="fr-FR" sz="1200" b="1" spc="-25" dirty="0">
                          <a:latin typeface="Arial"/>
                          <a:cs typeface="Arial"/>
                        </a:rPr>
                        <a:t> </a:t>
                      </a:r>
                      <a:r>
                        <a:rPr lang="fr-FR" sz="1200" b="1" dirty="0">
                          <a:latin typeface="Arial"/>
                          <a:cs typeface="Arial"/>
                        </a:rPr>
                        <a:t>amont</a:t>
                      </a:r>
                      <a:r>
                        <a:rPr lang="fr-FR" sz="1200" b="1" spc="-15" dirty="0">
                          <a:latin typeface="Arial"/>
                          <a:cs typeface="Arial"/>
                        </a:rPr>
                        <a:t> </a:t>
                      </a:r>
                      <a:r>
                        <a:rPr lang="fr-FR" sz="1200" b="1" dirty="0">
                          <a:latin typeface="Arial"/>
                          <a:cs typeface="Arial"/>
                        </a:rPr>
                        <a:t>du</a:t>
                      </a:r>
                      <a:r>
                        <a:rPr lang="fr-FR" sz="1200" b="1" spc="-35" dirty="0">
                          <a:latin typeface="Arial"/>
                          <a:cs typeface="Arial"/>
                        </a:rPr>
                        <a:t> </a:t>
                      </a:r>
                      <a:r>
                        <a:rPr lang="fr-FR" sz="1200" b="1" dirty="0">
                          <a:latin typeface="Arial"/>
                          <a:cs typeface="Arial"/>
                        </a:rPr>
                        <a:t>seuil</a:t>
                      </a:r>
                      <a:r>
                        <a:rPr lang="fr-FR" sz="1200" b="1" spc="-10" dirty="0">
                          <a:latin typeface="Arial"/>
                          <a:cs typeface="Arial"/>
                        </a:rPr>
                        <a:t> </a:t>
                      </a:r>
                      <a:r>
                        <a:rPr lang="fr-FR" sz="1200" dirty="0">
                          <a:latin typeface="Arial"/>
                          <a:cs typeface="Arial"/>
                        </a:rPr>
                        <a:t>d’une</a:t>
                      </a:r>
                      <a:r>
                        <a:rPr lang="fr-FR" sz="1200" spc="-20" dirty="0">
                          <a:latin typeface="Arial"/>
                          <a:cs typeface="Arial"/>
                        </a:rPr>
                        <a:t> </a:t>
                      </a:r>
                      <a:r>
                        <a:rPr lang="fr-FR" sz="1200" dirty="0">
                          <a:latin typeface="Arial"/>
                          <a:cs typeface="Arial"/>
                        </a:rPr>
                        <a:t>épaisseur</a:t>
                      </a:r>
                      <a:r>
                        <a:rPr lang="fr-FR" sz="1200" spc="-15" dirty="0">
                          <a:latin typeface="Arial"/>
                          <a:cs typeface="Arial"/>
                        </a:rPr>
                        <a:t> </a:t>
                      </a:r>
                      <a:r>
                        <a:rPr lang="fr-FR" sz="1200" dirty="0">
                          <a:latin typeface="Arial"/>
                          <a:cs typeface="Arial"/>
                        </a:rPr>
                        <a:t>de</a:t>
                      </a:r>
                      <a:r>
                        <a:rPr lang="fr-FR" sz="1200" spc="-30" dirty="0">
                          <a:latin typeface="Arial"/>
                          <a:cs typeface="Arial"/>
                        </a:rPr>
                        <a:t> </a:t>
                      </a:r>
                      <a:r>
                        <a:rPr lang="fr-FR" sz="1200" spc="-20" dirty="0">
                          <a:latin typeface="Arial"/>
                          <a:cs typeface="Arial"/>
                        </a:rPr>
                        <a:t>0,10 </a:t>
                      </a:r>
                      <a:r>
                        <a:rPr lang="fr-FR" sz="1200" dirty="0">
                          <a:latin typeface="Arial"/>
                          <a:cs typeface="Arial"/>
                        </a:rPr>
                        <a:t>à 0,15m</a:t>
                      </a:r>
                      <a:r>
                        <a:rPr lang="fr-FR" sz="1200" spc="5" dirty="0">
                          <a:latin typeface="Arial"/>
                          <a:cs typeface="Arial"/>
                        </a:rPr>
                        <a:t> </a:t>
                      </a:r>
                      <a:r>
                        <a:rPr lang="fr-FR" sz="1200" spc="-10" dirty="0">
                          <a:latin typeface="Arial"/>
                          <a:cs typeface="Arial"/>
                        </a:rPr>
                        <a:t>d’épaisseur</a:t>
                      </a:r>
                      <a:r>
                        <a:rPr lang="fr-FR" sz="1200" spc="-5" dirty="0">
                          <a:latin typeface="Arial"/>
                          <a:cs typeface="Arial"/>
                        </a:rPr>
                        <a:t> </a:t>
                      </a:r>
                      <a:r>
                        <a:rPr lang="fr-FR" sz="1200" dirty="0">
                          <a:latin typeface="Arial"/>
                          <a:cs typeface="Arial"/>
                        </a:rPr>
                        <a:t>pour favoriser</a:t>
                      </a:r>
                      <a:r>
                        <a:rPr lang="fr-FR" sz="1200" spc="-5" dirty="0">
                          <a:latin typeface="Arial"/>
                          <a:cs typeface="Arial"/>
                        </a:rPr>
                        <a:t> </a:t>
                      </a:r>
                      <a:r>
                        <a:rPr lang="fr-FR" sz="1200" spc="-10" dirty="0">
                          <a:latin typeface="Arial"/>
                          <a:cs typeface="Arial"/>
                        </a:rPr>
                        <a:t>l’accumulation </a:t>
                      </a:r>
                      <a:r>
                        <a:rPr lang="fr-FR" sz="1200" dirty="0">
                          <a:latin typeface="Arial"/>
                          <a:cs typeface="Arial"/>
                        </a:rPr>
                        <a:t>des</a:t>
                      </a:r>
                      <a:r>
                        <a:rPr lang="fr-FR" sz="1200" spc="10" dirty="0">
                          <a:latin typeface="Arial"/>
                          <a:cs typeface="Arial"/>
                        </a:rPr>
                        <a:t> </a:t>
                      </a:r>
                      <a:r>
                        <a:rPr lang="fr-FR" sz="1200" spc="-10" dirty="0">
                          <a:latin typeface="Arial"/>
                          <a:cs typeface="Arial"/>
                        </a:rPr>
                        <a:t>sédiments.</a:t>
                      </a: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330245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SB 8 18 11 1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105150" y="955675"/>
            <a:ext cx="7242175" cy="5430838"/>
          </a:xfrm>
          <a:prstGeom prst="rect">
            <a:avLst/>
          </a:prstGeom>
          <a:noFill/>
          <a:ln w="9525">
            <a:noFill/>
            <a:miter lim="800000"/>
            <a:headEnd/>
            <a:tailEnd/>
          </a:ln>
        </p:spPr>
      </p:pic>
      <p:cxnSp>
        <p:nvCxnSpPr>
          <p:cNvPr id="4" name="Connecteur droit 3"/>
          <p:cNvCxnSpPr/>
          <p:nvPr/>
        </p:nvCxnSpPr>
        <p:spPr>
          <a:xfrm flipV="1">
            <a:off x="3330575" y="5467350"/>
            <a:ext cx="7016750" cy="10953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3425825" y="5846763"/>
            <a:ext cx="6921500" cy="714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436" name="ZoneTexte 2"/>
          <p:cNvSpPr txBox="1">
            <a:spLocks noChangeArrowheads="1"/>
          </p:cNvSpPr>
          <p:nvPr/>
        </p:nvSpPr>
        <p:spPr bwMode="auto">
          <a:xfrm>
            <a:off x="292100" y="4481513"/>
            <a:ext cx="2662238" cy="584200"/>
          </a:xfrm>
          <a:prstGeom prst="rect">
            <a:avLst/>
          </a:prstGeom>
          <a:noFill/>
          <a:ln w="9525">
            <a:noFill/>
            <a:miter lim="800000"/>
            <a:headEnd/>
            <a:tailEnd/>
          </a:ln>
        </p:spPr>
        <p:txBody>
          <a:bodyPr>
            <a:spAutoFit/>
          </a:bodyPr>
          <a:lstStyle/>
          <a:p>
            <a:r>
              <a:rPr lang="fr-FR" sz="1600">
                <a:latin typeface="Calibri" pitchFamily="34" charset="0"/>
              </a:rPr>
              <a:t>Bêche à l’aval du radier :</a:t>
            </a:r>
          </a:p>
          <a:p>
            <a:r>
              <a:rPr lang="fr-FR" sz="1600">
                <a:latin typeface="Calibri" pitchFamily="34" charset="0"/>
              </a:rPr>
              <a:t>Poutre avec 4 fers 3/8.</a:t>
            </a:r>
          </a:p>
        </p:txBody>
      </p:sp>
      <p:cxnSp>
        <p:nvCxnSpPr>
          <p:cNvPr id="7" name="Connecteur droit avec flèche 6"/>
          <p:cNvCxnSpPr/>
          <p:nvPr/>
        </p:nvCxnSpPr>
        <p:spPr>
          <a:xfrm>
            <a:off x="2028825" y="5143500"/>
            <a:ext cx="1397000" cy="7032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38" name="Rectangle 8"/>
          <p:cNvSpPr>
            <a:spLocks noChangeArrowheads="1"/>
          </p:cNvSpPr>
          <p:nvPr/>
        </p:nvSpPr>
        <p:spPr bwMode="auto">
          <a:xfrm>
            <a:off x="3105150" y="215900"/>
            <a:ext cx="6096000" cy="585788"/>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SB8-Savane Plate</a:t>
            </a:r>
            <a:r>
              <a:rPr lang="fr-FR" sz="1600" dirty="0">
                <a:latin typeface="Calibri" pitchFamily="34" charset="0"/>
              </a:rPr>
              <a:t> chez Madame Emma MERCON</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cxnSp>
        <p:nvCxnSpPr>
          <p:cNvPr id="11" name="Connecteur droit avec flèche 10"/>
          <p:cNvCxnSpPr/>
          <p:nvPr/>
        </p:nvCxnSpPr>
        <p:spPr>
          <a:xfrm flipV="1">
            <a:off x="3432175" y="4265613"/>
            <a:ext cx="874713" cy="2857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40" name="ZoneTexte 16"/>
          <p:cNvSpPr txBox="1">
            <a:spLocks noChangeArrowheads="1"/>
          </p:cNvSpPr>
          <p:nvPr/>
        </p:nvSpPr>
        <p:spPr bwMode="auto">
          <a:xfrm>
            <a:off x="3508375" y="3875088"/>
            <a:ext cx="881063" cy="369887"/>
          </a:xfrm>
          <a:prstGeom prst="rect">
            <a:avLst/>
          </a:prstGeom>
          <a:noFill/>
          <a:ln w="9525">
            <a:noFill/>
            <a:miter lim="800000"/>
            <a:headEnd/>
            <a:tailEnd/>
          </a:ln>
        </p:spPr>
        <p:txBody>
          <a:bodyPr>
            <a:spAutoFit/>
          </a:bodyPr>
          <a:lstStyle/>
          <a:p>
            <a:r>
              <a:rPr lang="fr-FR" b="1">
                <a:solidFill>
                  <a:srgbClr val="FF0000"/>
                </a:solidFill>
                <a:latin typeface="Calibri" pitchFamily="34" charset="0"/>
              </a:rPr>
              <a:t>0,35m</a:t>
            </a:r>
          </a:p>
        </p:txBody>
      </p:sp>
      <p:sp>
        <p:nvSpPr>
          <p:cNvPr id="18441" name="ZoneTexte 17"/>
          <p:cNvSpPr txBox="1">
            <a:spLocks noChangeArrowheads="1"/>
          </p:cNvSpPr>
          <p:nvPr/>
        </p:nvSpPr>
        <p:spPr bwMode="auto">
          <a:xfrm>
            <a:off x="293688" y="2000250"/>
            <a:ext cx="2935287" cy="831850"/>
          </a:xfrm>
          <a:prstGeom prst="rect">
            <a:avLst/>
          </a:prstGeom>
          <a:noFill/>
          <a:ln w="9525">
            <a:noFill/>
            <a:miter lim="800000"/>
            <a:headEnd/>
            <a:tailEnd/>
          </a:ln>
        </p:spPr>
        <p:txBody>
          <a:bodyPr>
            <a:spAutoFit/>
          </a:bodyPr>
          <a:lstStyle/>
          <a:p>
            <a:r>
              <a:rPr lang="fr-FR" sz="1600">
                <a:latin typeface="Calibri" pitchFamily="34" charset="0"/>
              </a:rPr>
              <a:t>Muret latéral du radier jouant le rôle de contrefort sur la paroi aval du bassin</a:t>
            </a:r>
          </a:p>
        </p:txBody>
      </p:sp>
      <p:cxnSp>
        <p:nvCxnSpPr>
          <p:cNvPr id="28" name="Connecteur droit avec flèche 27"/>
          <p:cNvCxnSpPr/>
          <p:nvPr/>
        </p:nvCxnSpPr>
        <p:spPr>
          <a:xfrm>
            <a:off x="1836738" y="2762250"/>
            <a:ext cx="2370137" cy="6445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43" name="ZoneTexte 11"/>
          <p:cNvSpPr txBox="1">
            <a:spLocks noChangeArrowheads="1"/>
          </p:cNvSpPr>
          <p:nvPr/>
        </p:nvSpPr>
        <p:spPr bwMode="auto">
          <a:xfrm>
            <a:off x="4832350" y="4651375"/>
            <a:ext cx="985838" cy="338138"/>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AVAL</a:t>
            </a:r>
            <a:endParaRPr lang="fr-FR" sz="1400">
              <a:solidFill>
                <a:schemeClr val="bg1"/>
              </a:solidFill>
              <a:latin typeface="Calibri"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SB 8 bêche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105150" y="723900"/>
            <a:ext cx="7940675" cy="5956300"/>
          </a:xfrm>
          <a:prstGeom prst="rect">
            <a:avLst/>
          </a:prstGeom>
          <a:noFill/>
          <a:ln w="9525">
            <a:noFill/>
            <a:miter lim="800000"/>
            <a:headEnd/>
            <a:tailEnd/>
          </a:ln>
        </p:spPr>
      </p:pic>
      <p:sp>
        <p:nvSpPr>
          <p:cNvPr id="19458" name="Rectangle 2"/>
          <p:cNvSpPr>
            <a:spLocks noChangeArrowheads="1"/>
          </p:cNvSpPr>
          <p:nvPr/>
        </p:nvSpPr>
        <p:spPr bwMode="auto">
          <a:xfrm>
            <a:off x="1435608" y="154559"/>
            <a:ext cx="8697024" cy="584775"/>
          </a:xfrm>
          <a:prstGeom prst="rect">
            <a:avLst/>
          </a:prstGeom>
          <a:noFill/>
          <a:ln w="9525">
            <a:noFill/>
            <a:miter lim="800000"/>
            <a:headEnd/>
            <a:tailEnd/>
          </a:ln>
        </p:spPr>
        <p:txBody>
          <a:bodyPr wrap="square">
            <a:spAutoFit/>
          </a:bodyPr>
          <a:lstStyle/>
          <a:p>
            <a:pPr algn="ctr"/>
            <a:r>
              <a:rPr lang="fr-FR" sz="1600" dirty="0">
                <a:latin typeface="Calibri" pitchFamily="34" charset="0"/>
              </a:rPr>
              <a:t>Seuil bassin </a:t>
            </a:r>
            <a:r>
              <a:rPr lang="fr-FR" sz="1600" b="1" dirty="0">
                <a:latin typeface="Calibri" pitchFamily="34" charset="0"/>
              </a:rPr>
              <a:t>SB8-Savane Plate</a:t>
            </a:r>
            <a:r>
              <a:rPr lang="fr-FR" sz="1600" dirty="0">
                <a:latin typeface="Calibri" pitchFamily="34" charset="0"/>
              </a:rPr>
              <a:t> chez Madame Emma MERCON (vue latérale)</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sp>
        <p:nvSpPr>
          <p:cNvPr id="19459" name="ZoneTexte 3"/>
          <p:cNvSpPr txBox="1">
            <a:spLocks noChangeArrowheads="1"/>
          </p:cNvSpPr>
          <p:nvPr/>
        </p:nvSpPr>
        <p:spPr bwMode="auto">
          <a:xfrm>
            <a:off x="808038" y="2887663"/>
            <a:ext cx="2108200" cy="581025"/>
          </a:xfrm>
          <a:prstGeom prst="rect">
            <a:avLst/>
          </a:prstGeom>
          <a:noFill/>
          <a:ln w="9525">
            <a:noFill/>
            <a:miter lim="800000"/>
            <a:headEnd/>
            <a:tailEnd/>
          </a:ln>
        </p:spPr>
        <p:txBody>
          <a:bodyPr>
            <a:spAutoFit/>
          </a:bodyPr>
          <a:lstStyle/>
          <a:p>
            <a:r>
              <a:rPr lang="fr-FR" sz="1600">
                <a:latin typeface="Calibri" pitchFamily="34" charset="0"/>
              </a:rPr>
              <a:t>Chef de chantier : </a:t>
            </a:r>
          </a:p>
          <a:p>
            <a:r>
              <a:rPr lang="fr-FR" sz="1600">
                <a:latin typeface="Calibri" pitchFamily="34" charset="0"/>
              </a:rPr>
              <a:t>boss Wilnick Luzince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P108056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4437063" y="1012825"/>
            <a:ext cx="7588250" cy="5691188"/>
          </a:xfrm>
          <a:prstGeom prst="rect">
            <a:avLst/>
          </a:prstGeom>
          <a:noFill/>
          <a:ln w="9525">
            <a:noFill/>
            <a:miter lim="800000"/>
            <a:headEnd/>
            <a:tailEnd/>
          </a:ln>
        </p:spPr>
      </p:pic>
      <p:sp>
        <p:nvSpPr>
          <p:cNvPr id="20482" name="ZoneTexte 2"/>
          <p:cNvSpPr txBox="1">
            <a:spLocks noChangeArrowheads="1"/>
          </p:cNvSpPr>
          <p:nvPr/>
        </p:nvSpPr>
        <p:spPr bwMode="auto">
          <a:xfrm>
            <a:off x="2463800" y="307975"/>
            <a:ext cx="6410325"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SB8-Savane Plate</a:t>
            </a:r>
            <a:r>
              <a:rPr lang="fr-FR" sz="1600" dirty="0">
                <a:latin typeface="Calibri" pitchFamily="34" charset="0"/>
              </a:rPr>
              <a:t> chez Madame Emma MERCON</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sp>
        <p:nvSpPr>
          <p:cNvPr id="20483" name="ZoneTexte 3"/>
          <p:cNvSpPr txBox="1">
            <a:spLocks noChangeArrowheads="1"/>
          </p:cNvSpPr>
          <p:nvPr/>
        </p:nvSpPr>
        <p:spPr bwMode="auto">
          <a:xfrm>
            <a:off x="220663" y="2827338"/>
            <a:ext cx="3976687" cy="1812925"/>
          </a:xfrm>
          <a:prstGeom prst="rect">
            <a:avLst/>
          </a:prstGeom>
          <a:noFill/>
          <a:ln w="9525">
            <a:solidFill>
              <a:schemeClr val="tx1"/>
            </a:solidFill>
            <a:miter lim="800000"/>
            <a:headEnd/>
            <a:tailEnd/>
          </a:ln>
        </p:spPr>
        <p:txBody>
          <a:bodyPr>
            <a:spAutoFit/>
          </a:bodyPr>
          <a:lstStyle/>
          <a:p>
            <a:endParaRPr lang="fr-FR" sz="1600">
              <a:solidFill>
                <a:srgbClr val="FF0000"/>
              </a:solidFill>
              <a:latin typeface="Calibri" pitchFamily="34" charset="0"/>
            </a:endParaRPr>
          </a:p>
          <a:p>
            <a:r>
              <a:rPr lang="fr-FR" sz="1600">
                <a:latin typeface="Calibri" pitchFamily="34" charset="0"/>
              </a:rPr>
              <a:t>Longueur du seuil L1 = 14 m</a:t>
            </a:r>
          </a:p>
          <a:p>
            <a:r>
              <a:rPr lang="fr-FR" sz="1600">
                <a:latin typeface="Calibri" pitchFamily="34" charset="0"/>
              </a:rPr>
              <a:t>Longueur du seuil entre les ailes L2 = 5,10 m</a:t>
            </a:r>
          </a:p>
          <a:p>
            <a:endParaRPr lang="fr-FR" sz="1600">
              <a:latin typeface="Calibri" pitchFamily="34" charset="0"/>
            </a:endParaRPr>
          </a:p>
          <a:p>
            <a:r>
              <a:rPr lang="fr-FR" sz="1600">
                <a:latin typeface="Calibri" pitchFamily="34" charset="0"/>
              </a:rPr>
              <a:t>Bassin = 5,05 X 5,10  X 1,30</a:t>
            </a:r>
          </a:p>
          <a:p>
            <a:r>
              <a:rPr lang="fr-FR" sz="1600">
                <a:latin typeface="Calibri" pitchFamily="34" charset="0"/>
              </a:rPr>
              <a:t>Capacité totale  de stockage    V =  33,50 m3</a:t>
            </a:r>
          </a:p>
          <a:p>
            <a:endParaRPr lang="fr-FR" sz="1600">
              <a:solidFill>
                <a:srgbClr val="FF0000"/>
              </a:solidFill>
              <a:latin typeface="Calibri" pitchFamily="34" charset="0"/>
            </a:endParaRPr>
          </a:p>
        </p:txBody>
      </p:sp>
      <p:sp>
        <p:nvSpPr>
          <p:cNvPr id="20484" name="ZoneTexte 8"/>
          <p:cNvSpPr txBox="1">
            <a:spLocks noChangeArrowheads="1"/>
          </p:cNvSpPr>
          <p:nvPr/>
        </p:nvSpPr>
        <p:spPr bwMode="auto">
          <a:xfrm>
            <a:off x="11206163" y="1865313"/>
            <a:ext cx="985837" cy="338137"/>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AMONT</a:t>
            </a:r>
            <a:endParaRPr lang="fr-FR" sz="1400">
              <a:solidFill>
                <a:schemeClr val="bg1"/>
              </a:solidFill>
              <a:latin typeface="Calibri" pitchFamily="34" charset="0"/>
            </a:endParaRPr>
          </a:p>
        </p:txBody>
      </p:sp>
      <p:sp>
        <p:nvSpPr>
          <p:cNvPr id="20485" name="ZoneTexte 9"/>
          <p:cNvSpPr txBox="1">
            <a:spLocks noChangeArrowheads="1"/>
          </p:cNvSpPr>
          <p:nvPr/>
        </p:nvSpPr>
        <p:spPr bwMode="auto">
          <a:xfrm>
            <a:off x="4578350" y="2203450"/>
            <a:ext cx="985838" cy="339725"/>
          </a:xfrm>
          <a:prstGeom prst="rect">
            <a:avLst/>
          </a:prstGeom>
          <a:noFill/>
          <a:ln w="9525">
            <a:noFill/>
            <a:miter lim="800000"/>
            <a:headEnd/>
            <a:tailEnd/>
          </a:ln>
        </p:spPr>
        <p:txBody>
          <a:bodyPr>
            <a:spAutoFit/>
          </a:bodyPr>
          <a:lstStyle/>
          <a:p>
            <a:r>
              <a:rPr lang="fr-FR" sz="1600" b="1">
                <a:solidFill>
                  <a:schemeClr val="bg1"/>
                </a:solidFill>
                <a:latin typeface="Calibri" pitchFamily="34" charset="0"/>
              </a:rPr>
              <a:t>AVAL</a:t>
            </a:r>
            <a:endParaRPr lang="fr-FR" sz="1400">
              <a:solidFill>
                <a:schemeClr val="bg1"/>
              </a:solidFill>
              <a:latin typeface="Calibri"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 1" descr="SB8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365375" y="1077913"/>
            <a:ext cx="7423150" cy="5568950"/>
          </a:xfrm>
          <a:prstGeom prst="rect">
            <a:avLst/>
          </a:prstGeom>
          <a:noFill/>
          <a:ln w="9525">
            <a:noFill/>
            <a:miter lim="800000"/>
            <a:headEnd/>
            <a:tailEnd/>
          </a:ln>
        </p:spPr>
      </p:pic>
      <p:sp>
        <p:nvSpPr>
          <p:cNvPr id="21506" name="ZoneTexte 2"/>
          <p:cNvSpPr txBox="1">
            <a:spLocks noChangeArrowheads="1"/>
          </p:cNvSpPr>
          <p:nvPr/>
        </p:nvSpPr>
        <p:spPr bwMode="auto">
          <a:xfrm>
            <a:off x="7966075" y="5289550"/>
            <a:ext cx="1325563"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B=b =0,60m</a:t>
            </a:r>
          </a:p>
        </p:txBody>
      </p:sp>
      <p:cxnSp>
        <p:nvCxnSpPr>
          <p:cNvPr id="4" name="Connecteur droit avec flèche 3"/>
          <p:cNvCxnSpPr/>
          <p:nvPr/>
        </p:nvCxnSpPr>
        <p:spPr>
          <a:xfrm flipV="1">
            <a:off x="7912100" y="5659438"/>
            <a:ext cx="1433513" cy="1905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08" name="Rectangle 6"/>
          <p:cNvSpPr>
            <a:spLocks noChangeArrowheads="1"/>
          </p:cNvSpPr>
          <p:nvPr/>
        </p:nvSpPr>
        <p:spPr bwMode="auto">
          <a:xfrm>
            <a:off x="2374106" y="303431"/>
            <a:ext cx="7151687" cy="584775"/>
          </a:xfrm>
          <a:prstGeom prst="rect">
            <a:avLst/>
          </a:prstGeom>
          <a:noFill/>
          <a:ln w="9525">
            <a:noFill/>
            <a:miter lim="800000"/>
            <a:headEnd/>
            <a:tailEnd/>
          </a:ln>
        </p:spPr>
        <p:txBody>
          <a:bodyPr wrap="square">
            <a:spAutoFit/>
          </a:bodyPr>
          <a:lstStyle/>
          <a:p>
            <a:pPr algn="ctr"/>
            <a:r>
              <a:rPr lang="fr-FR" sz="1600" dirty="0">
                <a:latin typeface="Calibri" pitchFamily="34" charset="0"/>
              </a:rPr>
              <a:t>Seuil bassin SB8-Savane Plate chez Madame Emma MERCON (vue latérale)</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cxnSp>
        <p:nvCxnSpPr>
          <p:cNvPr id="9" name="Connecteur droit avec flèche 8"/>
          <p:cNvCxnSpPr/>
          <p:nvPr/>
        </p:nvCxnSpPr>
        <p:spPr>
          <a:xfrm flipV="1">
            <a:off x="3935413" y="2994025"/>
            <a:ext cx="454025" cy="17463"/>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510" name="ZoneTexte 11"/>
          <p:cNvSpPr txBox="1">
            <a:spLocks noChangeArrowheads="1"/>
          </p:cNvSpPr>
          <p:nvPr/>
        </p:nvSpPr>
        <p:spPr bwMode="auto">
          <a:xfrm>
            <a:off x="4624388" y="2808288"/>
            <a:ext cx="1325562"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Emb=0,50m</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530" y="136873"/>
            <a:ext cx="7174029" cy="5380522"/>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4410" y="2300151"/>
            <a:ext cx="4289658" cy="3217244"/>
          </a:xfrm>
          <a:prstGeom prst="rect">
            <a:avLst/>
          </a:prstGeom>
        </p:spPr>
      </p:pic>
      <p:sp>
        <p:nvSpPr>
          <p:cNvPr id="6" name="ZoneTexte 5"/>
          <p:cNvSpPr txBox="1"/>
          <p:nvPr/>
        </p:nvSpPr>
        <p:spPr>
          <a:xfrm>
            <a:off x="7784411" y="499017"/>
            <a:ext cx="4289658" cy="677108"/>
          </a:xfrm>
          <a:prstGeom prst="rect">
            <a:avLst/>
          </a:prstGeom>
          <a:noFill/>
        </p:spPr>
        <p:txBody>
          <a:bodyPr wrap="square" rtlCol="0">
            <a:spAutoFit/>
          </a:bodyPr>
          <a:lstStyle/>
          <a:p>
            <a:pPr algn="ctr"/>
            <a:r>
              <a:rPr lang="fr-FR" sz="1400" b="1" dirty="0"/>
              <a:t>SB8-Savane Plate</a:t>
            </a:r>
            <a:r>
              <a:rPr lang="fr-FR" sz="1200" dirty="0"/>
              <a:t> </a:t>
            </a:r>
          </a:p>
          <a:p>
            <a:pPr algn="ctr"/>
            <a:r>
              <a:rPr lang="fr-FR" sz="1200" dirty="0"/>
              <a:t>chez Madame </a:t>
            </a:r>
            <a:r>
              <a:rPr lang="fr-FR" sz="1200" dirty="0" err="1"/>
              <a:t>Merçon</a:t>
            </a:r>
            <a:endParaRPr lang="fr-FR" sz="1200" dirty="0"/>
          </a:p>
          <a:p>
            <a:endParaRPr lang="fr-FR" sz="1200" dirty="0"/>
          </a:p>
        </p:txBody>
      </p:sp>
      <p:sp>
        <p:nvSpPr>
          <p:cNvPr id="7" name="ZoneTexte 6"/>
          <p:cNvSpPr txBox="1"/>
          <p:nvPr/>
        </p:nvSpPr>
        <p:spPr>
          <a:xfrm>
            <a:off x="471636" y="5947903"/>
            <a:ext cx="8866328" cy="461665"/>
          </a:xfrm>
          <a:prstGeom prst="rect">
            <a:avLst/>
          </a:prstGeom>
          <a:noFill/>
        </p:spPr>
        <p:txBody>
          <a:bodyPr wrap="square" rtlCol="0">
            <a:spAutoFit/>
          </a:bodyPr>
          <a:lstStyle/>
          <a:p>
            <a:pPr algn="ctr"/>
            <a:r>
              <a:rPr lang="fr-FR" sz="1200" dirty="0"/>
              <a:t>Chantiers PROGEBA à Savane Plate - Novembre et décembre 2015</a:t>
            </a:r>
          </a:p>
          <a:p>
            <a:pPr algn="ctr"/>
            <a:r>
              <a:rPr lang="fr-FR" sz="1200" dirty="0"/>
              <a:t>Aménagement réalisé sous la responsabilité de boss </a:t>
            </a:r>
            <a:r>
              <a:rPr lang="fr-FR" sz="1200" dirty="0" err="1"/>
              <a:t>Wilnick</a:t>
            </a:r>
            <a:r>
              <a:rPr lang="fr-FR" sz="1200" dirty="0"/>
              <a:t> LUZINCE</a:t>
            </a:r>
          </a:p>
        </p:txBody>
      </p:sp>
    </p:spTree>
    <p:extLst>
      <p:ext uri="{BB962C8B-B14F-4D97-AF65-F5344CB8AC3E}">
        <p14:creationId xmlns:p14="http://schemas.microsoft.com/office/powerpoint/2010/main" val="41574742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P108079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600450" y="769938"/>
            <a:ext cx="7847013" cy="5886450"/>
          </a:xfrm>
          <a:prstGeom prst="rect">
            <a:avLst/>
          </a:prstGeom>
          <a:noFill/>
          <a:ln w="9525">
            <a:noFill/>
            <a:miter lim="800000"/>
            <a:headEnd/>
            <a:tailEnd/>
          </a:ln>
        </p:spPr>
      </p:pic>
      <p:sp>
        <p:nvSpPr>
          <p:cNvPr id="22530" name="ZoneTexte 2"/>
          <p:cNvSpPr txBox="1">
            <a:spLocks noChangeArrowheads="1"/>
          </p:cNvSpPr>
          <p:nvPr/>
        </p:nvSpPr>
        <p:spPr bwMode="auto">
          <a:xfrm>
            <a:off x="4533900" y="115888"/>
            <a:ext cx="6410325" cy="5842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SB8-Savane </a:t>
            </a:r>
            <a:r>
              <a:rPr lang="fr-FR" sz="1600" dirty="0">
                <a:latin typeface="Calibri" pitchFamily="34" charset="0"/>
              </a:rPr>
              <a:t>Plate chez Madame Emma MERCON</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sp>
        <p:nvSpPr>
          <p:cNvPr id="22531" name="ZoneTexte 3"/>
          <p:cNvSpPr txBox="1">
            <a:spLocks noChangeArrowheads="1"/>
          </p:cNvSpPr>
          <p:nvPr/>
        </p:nvSpPr>
        <p:spPr bwMode="auto">
          <a:xfrm>
            <a:off x="92365" y="2617788"/>
            <a:ext cx="3508086" cy="461665"/>
          </a:xfrm>
          <a:prstGeom prst="rect">
            <a:avLst/>
          </a:prstGeom>
          <a:noFill/>
          <a:ln w="9525">
            <a:noFill/>
            <a:miter lim="800000"/>
            <a:headEnd/>
            <a:tailEnd/>
          </a:ln>
        </p:spPr>
        <p:txBody>
          <a:bodyPr wrap="square">
            <a:spAutoFit/>
          </a:bodyPr>
          <a:lstStyle/>
          <a:p>
            <a:r>
              <a:rPr lang="fr-FR" sz="1200" dirty="0">
                <a:latin typeface="Calibri" pitchFamily="34" charset="0"/>
              </a:rPr>
              <a:t>La première pluie du 1</a:t>
            </a:r>
            <a:r>
              <a:rPr lang="fr-FR" sz="1200" baseline="30000" dirty="0">
                <a:latin typeface="Calibri" pitchFamily="34" charset="0"/>
              </a:rPr>
              <a:t>er</a:t>
            </a:r>
            <a:r>
              <a:rPr lang="fr-FR" sz="1200" dirty="0">
                <a:latin typeface="Calibri" pitchFamily="34" charset="0"/>
              </a:rPr>
              <a:t> avril 2016  (110mm) a rempli le bassin </a:t>
            </a:r>
            <a:r>
              <a:rPr lang="fr-FR" sz="1200" b="1" dirty="0">
                <a:latin typeface="Calibri" pitchFamily="34" charset="0"/>
              </a:rPr>
              <a:t>SB8-Savane Plate</a:t>
            </a:r>
          </a:p>
        </p:txBody>
      </p:sp>
      <p:sp>
        <p:nvSpPr>
          <p:cNvPr id="22532" name="ZoneTexte 4"/>
          <p:cNvSpPr txBox="1">
            <a:spLocks noChangeArrowheads="1"/>
          </p:cNvSpPr>
          <p:nvPr/>
        </p:nvSpPr>
        <p:spPr bwMode="auto">
          <a:xfrm>
            <a:off x="1943989" y="6194723"/>
            <a:ext cx="1584325" cy="461665"/>
          </a:xfrm>
          <a:prstGeom prst="rect">
            <a:avLst/>
          </a:prstGeom>
          <a:noFill/>
          <a:ln w="9525">
            <a:noFill/>
            <a:miter lim="800000"/>
            <a:headEnd/>
            <a:tailEnd/>
          </a:ln>
        </p:spPr>
        <p:txBody>
          <a:bodyPr>
            <a:spAutoFit/>
          </a:bodyPr>
          <a:lstStyle/>
          <a:p>
            <a:pPr algn="ctr"/>
            <a:r>
              <a:rPr lang="fr-FR" sz="1200" dirty="0">
                <a:latin typeface="Calibri" pitchFamily="34" charset="0"/>
              </a:rPr>
              <a:t>Photo  Michel Brochet</a:t>
            </a:r>
          </a:p>
          <a:p>
            <a:pPr algn="ctr"/>
            <a:r>
              <a:rPr lang="fr-FR" sz="1200" dirty="0">
                <a:latin typeface="Calibri" pitchFamily="34" charset="0"/>
              </a:rPr>
              <a:t> 5 avril 2016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1" descr="P1080797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241300" y="981075"/>
            <a:ext cx="6846888" cy="5135563"/>
          </a:xfrm>
          <a:prstGeom prst="rect">
            <a:avLst/>
          </a:prstGeom>
          <a:noFill/>
          <a:ln w="9525">
            <a:noFill/>
            <a:miter lim="800000"/>
            <a:headEnd/>
            <a:tailEnd/>
          </a:ln>
        </p:spPr>
      </p:pic>
      <p:sp>
        <p:nvSpPr>
          <p:cNvPr id="23554" name="Rectangle 3"/>
          <p:cNvSpPr>
            <a:spLocks noChangeArrowheads="1"/>
          </p:cNvSpPr>
          <p:nvPr/>
        </p:nvSpPr>
        <p:spPr bwMode="auto">
          <a:xfrm>
            <a:off x="1058862" y="65520"/>
            <a:ext cx="5037138" cy="830997"/>
          </a:xfrm>
          <a:prstGeom prst="rect">
            <a:avLst/>
          </a:prstGeom>
          <a:noFill/>
          <a:ln w="9525">
            <a:noFill/>
            <a:miter lim="800000"/>
            <a:headEnd/>
            <a:tailEnd/>
          </a:ln>
        </p:spPr>
        <p:txBody>
          <a:bodyPr>
            <a:spAutoFit/>
          </a:bodyPr>
          <a:lstStyle/>
          <a:p>
            <a:pPr algn="ctr"/>
            <a:r>
              <a:rPr lang="fr-FR" sz="1600" dirty="0">
                <a:latin typeface="Calibri" pitchFamily="34" charset="0"/>
              </a:rPr>
              <a:t>Seuil bassin SB8-Savane Plate chez Madame Emma MERCON</a:t>
            </a:r>
          </a:p>
          <a:p>
            <a:pPr algn="ctr"/>
            <a:r>
              <a:rPr lang="fr-FR" sz="1600" dirty="0">
                <a:latin typeface="Calibri" pitchFamily="34" charset="0"/>
              </a:rPr>
              <a:t>Commune de Thomonde Savane Plate – Cange</a:t>
            </a:r>
            <a:endParaRPr lang="fr-FR" sz="1600" dirty="0">
              <a:solidFill>
                <a:srgbClr val="FF0000"/>
              </a:solidFill>
              <a:latin typeface="Calibri" pitchFamily="34" charset="0"/>
            </a:endParaRPr>
          </a:p>
        </p:txBody>
      </p:sp>
      <p:sp>
        <p:nvSpPr>
          <p:cNvPr id="23555" name="ZoneTexte 4"/>
          <p:cNvSpPr txBox="1">
            <a:spLocks noChangeArrowheads="1"/>
          </p:cNvSpPr>
          <p:nvPr/>
        </p:nvSpPr>
        <p:spPr bwMode="auto">
          <a:xfrm>
            <a:off x="2146300" y="6116638"/>
            <a:ext cx="2560638" cy="338137"/>
          </a:xfrm>
          <a:prstGeom prst="rect">
            <a:avLst/>
          </a:prstGeom>
          <a:noFill/>
          <a:ln w="9525">
            <a:noFill/>
            <a:miter lim="800000"/>
            <a:headEnd/>
            <a:tailEnd/>
          </a:ln>
        </p:spPr>
        <p:txBody>
          <a:bodyPr>
            <a:spAutoFit/>
          </a:bodyPr>
          <a:lstStyle/>
          <a:p>
            <a:r>
              <a:rPr lang="fr-FR" sz="1600">
                <a:latin typeface="Calibri" pitchFamily="34" charset="0"/>
              </a:rPr>
              <a:t>Stockage de 33,5 m3 d’eau</a:t>
            </a:r>
          </a:p>
        </p:txBody>
      </p:sp>
      <p:sp>
        <p:nvSpPr>
          <p:cNvPr id="23556" name="ZoneTexte 5"/>
          <p:cNvSpPr txBox="1">
            <a:spLocks noChangeArrowheads="1"/>
          </p:cNvSpPr>
          <p:nvPr/>
        </p:nvSpPr>
        <p:spPr bwMode="auto">
          <a:xfrm>
            <a:off x="6997700" y="6427788"/>
            <a:ext cx="2676652" cy="461665"/>
          </a:xfrm>
          <a:prstGeom prst="rect">
            <a:avLst/>
          </a:prstGeom>
          <a:noFill/>
          <a:ln w="9525">
            <a:noFill/>
            <a:miter lim="800000"/>
            <a:headEnd/>
            <a:tailEnd/>
          </a:ln>
        </p:spPr>
        <p:txBody>
          <a:bodyPr wrap="square">
            <a:spAutoFit/>
          </a:bodyPr>
          <a:lstStyle/>
          <a:p>
            <a:pPr algn="ctr"/>
            <a:r>
              <a:rPr lang="fr-FR" sz="1200" dirty="0">
                <a:latin typeface="Calibri" pitchFamily="34" charset="0"/>
              </a:rPr>
              <a:t>Photos  Michel Brochet</a:t>
            </a:r>
          </a:p>
          <a:p>
            <a:pPr algn="ctr"/>
            <a:r>
              <a:rPr lang="fr-FR" sz="1200" dirty="0">
                <a:latin typeface="Calibri" pitchFamily="34" charset="0"/>
              </a:rPr>
              <a:t> 5 avril 2016</a:t>
            </a:r>
          </a:p>
        </p:txBody>
      </p:sp>
      <p:sp>
        <p:nvSpPr>
          <p:cNvPr id="23557" name="ZoneTexte 6"/>
          <p:cNvSpPr txBox="1">
            <a:spLocks noChangeArrowheads="1"/>
          </p:cNvSpPr>
          <p:nvPr/>
        </p:nvSpPr>
        <p:spPr bwMode="auto">
          <a:xfrm>
            <a:off x="8504238" y="1731963"/>
            <a:ext cx="3163887" cy="2062103"/>
          </a:xfrm>
          <a:prstGeom prst="rect">
            <a:avLst/>
          </a:prstGeom>
          <a:noFill/>
          <a:ln w="9525">
            <a:noFill/>
            <a:miter lim="800000"/>
            <a:headEnd/>
            <a:tailEnd/>
          </a:ln>
        </p:spPr>
        <p:txBody>
          <a:bodyPr>
            <a:spAutoFit/>
          </a:bodyPr>
          <a:lstStyle/>
          <a:p>
            <a:r>
              <a:rPr lang="fr-FR" sz="1600" dirty="0">
                <a:latin typeface="Calibri" pitchFamily="34" charset="0"/>
              </a:rPr>
              <a:t>NB : SB8-Savane Plate complète l’aménagement de la ravine Grosse Plaine où avait été construit en amont en juillet 2013 un seuil bassin (Famille Denis).</a:t>
            </a:r>
          </a:p>
          <a:p>
            <a:r>
              <a:rPr lang="fr-FR" sz="1600" dirty="0">
                <a:latin typeface="Calibri" pitchFamily="34" charset="0"/>
              </a:rPr>
              <a:t>Capacité du bassin = 45 m3</a:t>
            </a:r>
          </a:p>
          <a:p>
            <a:r>
              <a:rPr lang="fr-FR" sz="1600" dirty="0">
                <a:latin typeface="Calibri" pitchFamily="34" charset="0"/>
              </a:rPr>
              <a:t>Les  2 seuils sont distants d’environ 1000m.</a:t>
            </a:r>
          </a:p>
        </p:txBody>
      </p:sp>
      <p:pic>
        <p:nvPicPr>
          <p:cNvPr id="23558" name="Imag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82025" y="3898900"/>
            <a:ext cx="3163888" cy="2373313"/>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1020763" y="2092325"/>
            <a:ext cx="10153650" cy="3508375"/>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SB9-Savane Plate</a:t>
            </a:r>
          </a:p>
          <a:p>
            <a:pPr algn="ctr"/>
            <a:r>
              <a:rPr lang="fr-FR" altLang="fr-FR" sz="2800" b="1" dirty="0">
                <a:latin typeface="Calibri" pitchFamily="34" charset="0"/>
              </a:rPr>
              <a:t>Terrain </a:t>
            </a:r>
            <a:r>
              <a:rPr lang="fr-FR" altLang="fr-FR" sz="2800" b="1" dirty="0" err="1">
                <a:latin typeface="Calibri" pitchFamily="34" charset="0"/>
              </a:rPr>
              <a:t>Lexius</a:t>
            </a:r>
            <a:r>
              <a:rPr lang="fr-FR" altLang="fr-FR" sz="2800" b="1" dirty="0">
                <a:latin typeface="Calibri" pitchFamily="34" charset="0"/>
              </a:rPr>
              <a:t> </a:t>
            </a:r>
            <a:r>
              <a:rPr lang="fr-FR" altLang="fr-FR" sz="2800" b="1" dirty="0" err="1">
                <a:latin typeface="Calibri" pitchFamily="34" charset="0"/>
              </a:rPr>
              <a:t>Pacombe</a:t>
            </a:r>
            <a:r>
              <a:rPr lang="fr-FR" altLang="fr-FR" sz="2800" b="1" dirty="0">
                <a:latin typeface="Calibri" pitchFamily="34" charset="0"/>
              </a:rPr>
              <a:t>  </a:t>
            </a:r>
          </a:p>
          <a:p>
            <a:pPr algn="ctr"/>
            <a:endParaRPr lang="fr-FR" altLang="fr-FR" sz="2800" b="1" dirty="0">
              <a:latin typeface="Calibri" pitchFamily="34" charset="0"/>
            </a:endParaRPr>
          </a:p>
          <a:p>
            <a:pPr algn="ctr"/>
            <a:r>
              <a:rPr lang="fr-FR" altLang="fr-FR" sz="2800" b="1" dirty="0">
                <a:latin typeface="Calibri" pitchFamily="34" charset="0"/>
              </a:rPr>
              <a:t>Ravine Savane Plate Cange</a:t>
            </a: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latin typeface="Calibri" pitchFamily="34" charset="0"/>
              </a:rPr>
              <a:t> 1</a:t>
            </a:r>
            <a:r>
              <a:rPr lang="fr-FR" altLang="fr-FR" sz="2800" b="1" baseline="30000" dirty="0">
                <a:latin typeface="Calibri" pitchFamily="34" charset="0"/>
              </a:rPr>
              <a:t>ère</a:t>
            </a:r>
            <a:r>
              <a:rPr lang="fr-FR" altLang="fr-FR" sz="2800" b="1" dirty="0">
                <a:latin typeface="Calibri" pitchFamily="34" charset="0"/>
              </a:rPr>
              <a:t> section Cabral  </a:t>
            </a:r>
          </a:p>
          <a:p>
            <a:pPr algn="ctr"/>
            <a:endParaRPr lang="fr-FR" altLang="fr-FR" sz="2800" b="1" dirty="0">
              <a:latin typeface="Calibri" pitchFamily="34" charset="0"/>
            </a:endParaRPr>
          </a:p>
          <a:p>
            <a:pPr algn="ctr"/>
            <a:endParaRPr lang="fr-FR" altLang="fr-FR" sz="2800" dirty="0">
              <a:latin typeface="Calibri" pitchFamily="34" charset="0"/>
            </a:endParaRPr>
          </a:p>
        </p:txBody>
      </p:sp>
      <p:pic>
        <p:nvPicPr>
          <p:cNvPr id="25603"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25604" name="il_fi" descr="http://www.haitilibre.com/images-a/g-6125.jpg"/>
          <p:cNvPicPr>
            <a:picLocks noChangeAspect="1" noChangeArrowheads="1"/>
          </p:cNvPicPr>
          <p:nvPr/>
        </p:nvPicPr>
        <p:blipFill>
          <a:blip r:embed="rId3" r:link="rId4"/>
          <a:srcRect/>
          <a:stretch>
            <a:fillRect/>
          </a:stretch>
        </p:blipFill>
        <p:spPr bwMode="auto">
          <a:xfrm>
            <a:off x="5232400" y="476250"/>
            <a:ext cx="1585913" cy="1181100"/>
          </a:xfrm>
          <a:prstGeom prst="rect">
            <a:avLst/>
          </a:prstGeom>
          <a:noFill/>
          <a:ln w="9525">
            <a:noFill/>
            <a:miter lim="800000"/>
            <a:headEnd/>
            <a:tailEnd/>
          </a:ln>
        </p:spPr>
      </p:pic>
      <p:pic>
        <p:nvPicPr>
          <p:cNvPr id="25605"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25606"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25607"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EEA5EEC0-E76C-40BD-748C-E8033F21B364}"/>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B31F1EF-7DE2-17DE-7EF7-C3C9B3EBB4FA}"/>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8023BB-1903-5174-07C9-6491BCA5793E}"/>
              </a:ext>
            </a:extLst>
          </p:cNvPr>
          <p:cNvSpPr txBox="1"/>
          <p:nvPr/>
        </p:nvSpPr>
        <p:spPr>
          <a:xfrm>
            <a:off x="2433782" y="129309"/>
            <a:ext cx="7324436" cy="338554"/>
          </a:xfrm>
          <a:prstGeom prst="rect">
            <a:avLst/>
          </a:prstGeom>
          <a:noFill/>
        </p:spPr>
        <p:txBody>
          <a:bodyPr wrap="square" rtlCol="0">
            <a:spAutoFit/>
          </a:bodyPr>
          <a:lstStyle/>
          <a:p>
            <a:r>
              <a:rPr lang="fr-FR" altLang="fr-FR" sz="1600" b="1" dirty="0">
                <a:latin typeface="Calibri" pitchFamily="34" charset="0"/>
              </a:rPr>
              <a:t>SB9-Savane Plate</a:t>
            </a:r>
            <a:endParaRPr lang="fr-FR" sz="1600" dirty="0"/>
          </a:p>
        </p:txBody>
      </p:sp>
      <p:graphicFrame>
        <p:nvGraphicFramePr>
          <p:cNvPr id="3" name="object 4">
            <a:extLst>
              <a:ext uri="{FF2B5EF4-FFF2-40B4-BE49-F238E27FC236}">
                <a16:creationId xmlns:a16="http://schemas.microsoft.com/office/drawing/2014/main" id="{937AD176-9740-8C5B-B7D3-9428968ECDE9}"/>
              </a:ext>
            </a:extLst>
          </p:cNvPr>
          <p:cNvGraphicFramePr>
            <a:graphicFrameLocks noGrp="1"/>
          </p:cNvGraphicFramePr>
          <p:nvPr>
            <p:extLst>
              <p:ext uri="{D42A27DB-BD31-4B8C-83A1-F6EECF244321}">
                <p14:modId xmlns:p14="http://schemas.microsoft.com/office/powerpoint/2010/main" val="1999810048"/>
              </p:ext>
            </p:extLst>
          </p:nvPr>
        </p:nvGraphicFramePr>
        <p:xfrm>
          <a:off x="390151" y="570191"/>
          <a:ext cx="11411698" cy="6115782"/>
        </p:xfrm>
        <a:graphic>
          <a:graphicData uri="http://schemas.openxmlformats.org/drawingml/2006/table">
            <a:tbl>
              <a:tblPr firstRow="1" bandRow="1">
                <a:tableStyleId>{2D5ABB26-0587-4C30-8999-92F81FD0307C}</a:tableStyleId>
              </a:tblPr>
              <a:tblGrid>
                <a:gridCol w="2103667">
                  <a:extLst>
                    <a:ext uri="{9D8B030D-6E8A-4147-A177-3AD203B41FA5}">
                      <a16:colId xmlns:a16="http://schemas.microsoft.com/office/drawing/2014/main" val="20000"/>
                    </a:ext>
                  </a:extLst>
                </a:gridCol>
                <a:gridCol w="9308031">
                  <a:extLst>
                    <a:ext uri="{9D8B030D-6E8A-4147-A177-3AD203B41FA5}">
                      <a16:colId xmlns:a16="http://schemas.microsoft.com/office/drawing/2014/main" val="20001"/>
                    </a:ext>
                  </a:extLst>
                </a:gridCol>
              </a:tblGrid>
              <a:tr h="327660">
                <a:tc>
                  <a:txBody>
                    <a:bodyPr/>
                    <a:lstStyle/>
                    <a:p>
                      <a:pPr marL="67945" marR="588010">
                        <a:lnSpc>
                          <a:spcPts val="1270"/>
                        </a:lnSpc>
                      </a:pPr>
                      <a:r>
                        <a:rPr sz="1200" b="1" dirty="0">
                          <a:latin typeface="Arial"/>
                          <a:cs typeface="Arial"/>
                        </a:rPr>
                        <a:t>Date</a:t>
                      </a:r>
                      <a:r>
                        <a:rPr sz="1200" b="1" spc="-25" dirty="0">
                          <a:latin typeface="Arial"/>
                          <a:cs typeface="Arial"/>
                        </a:rPr>
                        <a:t> du </a:t>
                      </a:r>
                      <a:r>
                        <a:rPr sz="1200" b="1" spc="-10" dirty="0">
                          <a:latin typeface="Arial"/>
                          <a:cs typeface="Arial"/>
                        </a:rPr>
                        <a:t>Chantier</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200" dirty="0">
                          <a:latin typeface="Arial"/>
                          <a:cs typeface="Arial"/>
                        </a:rPr>
                        <a:t>24</a:t>
                      </a:r>
                      <a:r>
                        <a:rPr sz="1200" spc="-15" dirty="0">
                          <a:latin typeface="Arial"/>
                          <a:cs typeface="Arial"/>
                        </a:rPr>
                        <a:t> </a:t>
                      </a:r>
                      <a:r>
                        <a:rPr sz="1200" dirty="0">
                          <a:latin typeface="Arial"/>
                          <a:cs typeface="Arial"/>
                        </a:rPr>
                        <a:t>novembre</a:t>
                      </a:r>
                      <a:r>
                        <a:rPr sz="1200" spc="-5" dirty="0">
                          <a:latin typeface="Arial"/>
                          <a:cs typeface="Arial"/>
                        </a:rPr>
                        <a:t> </a:t>
                      </a:r>
                      <a:r>
                        <a:rPr sz="1200" dirty="0">
                          <a:latin typeface="Arial"/>
                          <a:cs typeface="Arial"/>
                        </a:rPr>
                        <a:t>2015</a:t>
                      </a:r>
                      <a:r>
                        <a:rPr sz="1200" spc="-20"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3</a:t>
                      </a:r>
                      <a:r>
                        <a:rPr sz="1200" spc="-20" dirty="0">
                          <a:latin typeface="Arial"/>
                          <a:cs typeface="Arial"/>
                        </a:rPr>
                        <a:t> </a:t>
                      </a:r>
                      <a:r>
                        <a:rPr sz="1200" dirty="0">
                          <a:latin typeface="Arial"/>
                          <a:cs typeface="Arial"/>
                        </a:rPr>
                        <a:t>mars</a:t>
                      </a:r>
                      <a:r>
                        <a:rPr sz="1200" spc="-10" dirty="0">
                          <a:latin typeface="Arial"/>
                          <a:cs typeface="Arial"/>
                        </a:rPr>
                        <a:t> </a:t>
                      </a:r>
                      <a:r>
                        <a:rPr sz="1200" spc="-20" dirty="0">
                          <a:latin typeface="Arial"/>
                          <a:cs typeface="Arial"/>
                        </a:rPr>
                        <a:t>2016</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441422">
                <a:tc>
                  <a:txBody>
                    <a:bodyPr/>
                    <a:lstStyle/>
                    <a:p>
                      <a:pPr marL="67945">
                        <a:lnSpc>
                          <a:spcPts val="1280"/>
                        </a:lnSpc>
                      </a:pPr>
                      <a:r>
                        <a:rPr sz="1200" b="1" spc="-10" dirty="0">
                          <a:latin typeface="Arial"/>
                          <a:cs typeface="Arial"/>
                        </a:rPr>
                        <a:t>Localisation</a:t>
                      </a:r>
                      <a:endParaRPr sz="12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57785" algn="just">
                        <a:lnSpc>
                          <a:spcPct val="95900"/>
                        </a:lnSpc>
                        <a:spcBef>
                          <a:spcPts val="10"/>
                        </a:spcBef>
                      </a:pPr>
                      <a:r>
                        <a:rPr sz="1200" dirty="0">
                          <a:latin typeface="Arial"/>
                          <a:cs typeface="Arial"/>
                        </a:rPr>
                        <a:t>Le</a:t>
                      </a:r>
                      <a:r>
                        <a:rPr sz="1200" spc="85" dirty="0">
                          <a:latin typeface="Arial"/>
                          <a:cs typeface="Arial"/>
                        </a:rPr>
                        <a:t> </a:t>
                      </a:r>
                      <a:r>
                        <a:rPr sz="1200" dirty="0">
                          <a:latin typeface="Arial"/>
                          <a:cs typeface="Arial"/>
                        </a:rPr>
                        <a:t>seuil</a:t>
                      </a:r>
                      <a:r>
                        <a:rPr sz="1200" spc="90" dirty="0">
                          <a:latin typeface="Arial"/>
                          <a:cs typeface="Arial"/>
                        </a:rPr>
                        <a:t> </a:t>
                      </a:r>
                      <a:r>
                        <a:rPr sz="1200" dirty="0">
                          <a:latin typeface="Arial"/>
                          <a:cs typeface="Arial"/>
                        </a:rPr>
                        <a:t>bassin</a:t>
                      </a:r>
                      <a:r>
                        <a:rPr sz="1200" spc="100" dirty="0">
                          <a:latin typeface="Arial"/>
                          <a:cs typeface="Arial"/>
                        </a:rPr>
                        <a:t> </a:t>
                      </a:r>
                      <a:r>
                        <a:rPr sz="1200" dirty="0">
                          <a:latin typeface="Arial"/>
                          <a:cs typeface="Arial"/>
                        </a:rPr>
                        <a:t>SB9</a:t>
                      </a:r>
                      <a:r>
                        <a:rPr sz="1200" spc="95" dirty="0">
                          <a:latin typeface="Arial"/>
                          <a:cs typeface="Arial"/>
                        </a:rPr>
                        <a:t> </a:t>
                      </a:r>
                      <a:r>
                        <a:rPr sz="1200" dirty="0">
                          <a:latin typeface="Arial"/>
                          <a:cs typeface="Arial"/>
                        </a:rPr>
                        <a:t>a</a:t>
                      </a:r>
                      <a:r>
                        <a:rPr sz="1200" spc="100" dirty="0">
                          <a:latin typeface="Arial"/>
                          <a:cs typeface="Arial"/>
                        </a:rPr>
                        <a:t> </a:t>
                      </a:r>
                      <a:r>
                        <a:rPr sz="1200" dirty="0">
                          <a:latin typeface="Arial"/>
                          <a:cs typeface="Arial"/>
                        </a:rPr>
                        <a:t>été</a:t>
                      </a:r>
                      <a:r>
                        <a:rPr sz="1200" spc="95" dirty="0">
                          <a:latin typeface="Arial"/>
                          <a:cs typeface="Arial"/>
                        </a:rPr>
                        <a:t> </a:t>
                      </a:r>
                      <a:r>
                        <a:rPr sz="1200" dirty="0">
                          <a:latin typeface="Arial"/>
                          <a:cs typeface="Arial"/>
                        </a:rPr>
                        <a:t>réalisé</a:t>
                      </a:r>
                      <a:r>
                        <a:rPr sz="1200" spc="105" dirty="0">
                          <a:latin typeface="Arial"/>
                          <a:cs typeface="Arial"/>
                        </a:rPr>
                        <a:t> </a:t>
                      </a:r>
                      <a:r>
                        <a:rPr sz="1200" dirty="0">
                          <a:latin typeface="Arial"/>
                          <a:cs typeface="Arial"/>
                        </a:rPr>
                        <a:t>dans</a:t>
                      </a:r>
                      <a:r>
                        <a:rPr sz="1200" spc="85" dirty="0">
                          <a:latin typeface="Arial"/>
                          <a:cs typeface="Arial"/>
                        </a:rPr>
                        <a:t> </a:t>
                      </a:r>
                      <a:r>
                        <a:rPr sz="1200" dirty="0">
                          <a:latin typeface="Arial"/>
                          <a:cs typeface="Arial"/>
                        </a:rPr>
                        <a:t>la</a:t>
                      </a:r>
                      <a:r>
                        <a:rPr sz="1200" spc="100" dirty="0">
                          <a:latin typeface="Arial"/>
                          <a:cs typeface="Arial"/>
                        </a:rPr>
                        <a:t> </a:t>
                      </a:r>
                      <a:r>
                        <a:rPr sz="1200" dirty="0">
                          <a:latin typeface="Arial"/>
                          <a:cs typeface="Arial"/>
                        </a:rPr>
                        <a:t>ravine</a:t>
                      </a:r>
                      <a:r>
                        <a:rPr sz="1200" spc="80" dirty="0">
                          <a:latin typeface="Arial"/>
                          <a:cs typeface="Arial"/>
                        </a:rPr>
                        <a:t> </a:t>
                      </a:r>
                      <a:r>
                        <a:rPr sz="1200" dirty="0">
                          <a:latin typeface="Arial"/>
                          <a:cs typeface="Arial"/>
                        </a:rPr>
                        <a:t>Savane</a:t>
                      </a:r>
                      <a:r>
                        <a:rPr sz="1200" spc="95" dirty="0">
                          <a:latin typeface="Arial"/>
                          <a:cs typeface="Arial"/>
                        </a:rPr>
                        <a:t> </a:t>
                      </a:r>
                      <a:r>
                        <a:rPr sz="1200" dirty="0">
                          <a:latin typeface="Arial"/>
                          <a:cs typeface="Arial"/>
                        </a:rPr>
                        <a:t>Plate,</a:t>
                      </a:r>
                      <a:r>
                        <a:rPr sz="1200" spc="95" dirty="0">
                          <a:latin typeface="Arial"/>
                          <a:cs typeface="Arial"/>
                        </a:rPr>
                        <a:t> </a:t>
                      </a:r>
                      <a:r>
                        <a:rPr sz="1200" spc="-10" dirty="0">
                          <a:latin typeface="Arial"/>
                          <a:cs typeface="Arial"/>
                        </a:rPr>
                        <a:t>affluent </a:t>
                      </a:r>
                      <a:r>
                        <a:rPr sz="1200" dirty="0">
                          <a:latin typeface="Arial"/>
                          <a:cs typeface="Arial"/>
                        </a:rPr>
                        <a:t>de</a:t>
                      </a:r>
                      <a:r>
                        <a:rPr sz="1200" spc="5" dirty="0">
                          <a:latin typeface="Arial"/>
                          <a:cs typeface="Arial"/>
                        </a:rPr>
                        <a:t> </a:t>
                      </a:r>
                      <a:r>
                        <a:rPr sz="1200" dirty="0">
                          <a:latin typeface="Arial"/>
                          <a:cs typeface="Arial"/>
                        </a:rPr>
                        <a:t>la</a:t>
                      </a:r>
                      <a:r>
                        <a:rPr sz="1200" spc="10" dirty="0">
                          <a:latin typeface="Arial"/>
                          <a:cs typeface="Arial"/>
                        </a:rPr>
                        <a:t> </a:t>
                      </a:r>
                      <a:r>
                        <a:rPr sz="1200" dirty="0">
                          <a:latin typeface="Arial"/>
                          <a:cs typeface="Arial"/>
                        </a:rPr>
                        <a:t>ravine</a:t>
                      </a:r>
                      <a:r>
                        <a:rPr sz="1200" spc="10" dirty="0">
                          <a:latin typeface="Arial"/>
                          <a:cs typeface="Arial"/>
                        </a:rPr>
                        <a:t> </a:t>
                      </a:r>
                      <a:r>
                        <a:rPr sz="1200" dirty="0">
                          <a:latin typeface="Arial"/>
                          <a:cs typeface="Arial"/>
                        </a:rPr>
                        <a:t>Ananas,</a:t>
                      </a:r>
                      <a:r>
                        <a:rPr sz="1200" spc="10" dirty="0">
                          <a:latin typeface="Arial"/>
                          <a:cs typeface="Arial"/>
                        </a:rPr>
                        <a:t> </a:t>
                      </a:r>
                      <a:r>
                        <a:rPr sz="1200" dirty="0">
                          <a:latin typeface="Arial"/>
                          <a:cs typeface="Arial"/>
                        </a:rPr>
                        <a:t>qui</a:t>
                      </a:r>
                      <a:r>
                        <a:rPr sz="1200" spc="-5" dirty="0">
                          <a:latin typeface="Arial"/>
                          <a:cs typeface="Arial"/>
                        </a:rPr>
                        <a:t> </a:t>
                      </a:r>
                      <a:r>
                        <a:rPr sz="1200" dirty="0">
                          <a:latin typeface="Arial"/>
                          <a:cs typeface="Arial"/>
                        </a:rPr>
                        <a:t>se</a:t>
                      </a:r>
                      <a:r>
                        <a:rPr sz="1200" spc="10" dirty="0">
                          <a:latin typeface="Arial"/>
                          <a:cs typeface="Arial"/>
                        </a:rPr>
                        <a:t> </a:t>
                      </a:r>
                      <a:r>
                        <a:rPr sz="1200" dirty="0">
                          <a:latin typeface="Arial"/>
                          <a:cs typeface="Arial"/>
                        </a:rPr>
                        <a:t>jette</a:t>
                      </a:r>
                      <a:r>
                        <a:rPr sz="1200" spc="5" dirty="0">
                          <a:latin typeface="Arial"/>
                          <a:cs typeface="Arial"/>
                        </a:rPr>
                        <a:t> </a:t>
                      </a:r>
                      <a:r>
                        <a:rPr sz="1200" dirty="0">
                          <a:latin typeface="Arial"/>
                          <a:cs typeface="Arial"/>
                        </a:rPr>
                        <a:t>dans</a:t>
                      </a:r>
                      <a:r>
                        <a:rPr sz="1200" spc="-5" dirty="0">
                          <a:latin typeface="Arial"/>
                          <a:cs typeface="Arial"/>
                        </a:rPr>
                        <a:t> </a:t>
                      </a:r>
                      <a:r>
                        <a:rPr sz="1200" dirty="0">
                          <a:latin typeface="Arial"/>
                          <a:cs typeface="Arial"/>
                        </a:rPr>
                        <a:t>Dlo</a:t>
                      </a:r>
                      <a:r>
                        <a:rPr sz="1200" spc="10" dirty="0">
                          <a:latin typeface="Arial"/>
                          <a:cs typeface="Arial"/>
                        </a:rPr>
                        <a:t> </a:t>
                      </a:r>
                      <a:r>
                        <a:rPr sz="1200" dirty="0">
                          <a:latin typeface="Arial"/>
                          <a:cs typeface="Arial"/>
                        </a:rPr>
                        <a:t>Cange</a:t>
                      </a:r>
                      <a:r>
                        <a:rPr sz="1200" spc="5" dirty="0">
                          <a:latin typeface="Arial"/>
                          <a:cs typeface="Arial"/>
                        </a:rPr>
                        <a:t> </a:t>
                      </a:r>
                      <a:r>
                        <a:rPr sz="1200" dirty="0">
                          <a:latin typeface="Arial"/>
                          <a:cs typeface="Arial"/>
                        </a:rPr>
                        <a:t>débouchant</a:t>
                      </a:r>
                      <a:r>
                        <a:rPr sz="1200" spc="15" dirty="0">
                          <a:latin typeface="Arial"/>
                          <a:cs typeface="Arial"/>
                        </a:rPr>
                        <a:t> </a:t>
                      </a:r>
                      <a:r>
                        <a:rPr sz="1200" spc="-10" dirty="0">
                          <a:latin typeface="Arial"/>
                          <a:cs typeface="Arial"/>
                        </a:rPr>
                        <a:t>elle-</a:t>
                      </a:r>
                      <a:r>
                        <a:rPr sz="1200" spc="-20" dirty="0">
                          <a:latin typeface="Arial"/>
                          <a:cs typeface="Arial"/>
                        </a:rPr>
                        <a:t>même </a:t>
                      </a:r>
                      <a:r>
                        <a:rPr sz="1200" dirty="0">
                          <a:latin typeface="Arial"/>
                          <a:cs typeface="Arial"/>
                        </a:rPr>
                        <a:t>dans</a:t>
                      </a:r>
                      <a:r>
                        <a:rPr sz="1200" spc="-15" dirty="0">
                          <a:latin typeface="Arial"/>
                          <a:cs typeface="Arial"/>
                        </a:rPr>
                        <a:t> </a:t>
                      </a:r>
                      <a:r>
                        <a:rPr sz="1200" dirty="0">
                          <a:latin typeface="Arial"/>
                          <a:cs typeface="Arial"/>
                        </a:rPr>
                        <a:t>le</a:t>
                      </a:r>
                      <a:r>
                        <a:rPr sz="1200" spc="-10" dirty="0">
                          <a:latin typeface="Arial"/>
                          <a:cs typeface="Arial"/>
                        </a:rPr>
                        <a:t> </a:t>
                      </a:r>
                      <a:r>
                        <a:rPr sz="1200" dirty="0">
                          <a:latin typeface="Arial"/>
                          <a:cs typeface="Arial"/>
                        </a:rPr>
                        <a:t>lac</a:t>
                      </a:r>
                      <a:r>
                        <a:rPr sz="1200" spc="-10" dirty="0">
                          <a:latin typeface="Arial"/>
                          <a:cs typeface="Arial"/>
                        </a:rPr>
                        <a:t> </a:t>
                      </a:r>
                      <a:r>
                        <a:rPr sz="1200" dirty="0">
                          <a:latin typeface="Arial"/>
                          <a:cs typeface="Arial"/>
                        </a:rPr>
                        <a:t>de</a:t>
                      </a:r>
                      <a:r>
                        <a:rPr sz="1200" spc="-20" dirty="0">
                          <a:latin typeface="Arial"/>
                          <a:cs typeface="Arial"/>
                        </a:rPr>
                        <a:t> </a:t>
                      </a:r>
                      <a:r>
                        <a:rPr sz="1200" spc="-10" dirty="0" err="1">
                          <a:latin typeface="Arial"/>
                          <a:cs typeface="Arial"/>
                        </a:rPr>
                        <a:t>Péligre</a:t>
                      </a:r>
                      <a:r>
                        <a:rPr sz="1200" spc="-10" dirty="0">
                          <a:latin typeface="Arial"/>
                          <a:cs typeface="Arial"/>
                        </a:rPr>
                        <a:t>.</a:t>
                      </a:r>
                      <a:r>
                        <a:rPr lang="fr-FR" sz="1200" spc="-10" dirty="0">
                          <a:latin typeface="Arial"/>
                          <a:cs typeface="Arial"/>
                        </a:rPr>
                        <a:t> </a:t>
                      </a:r>
                      <a:r>
                        <a:rPr sz="1200" dirty="0">
                          <a:latin typeface="Arial"/>
                          <a:cs typeface="Arial"/>
                        </a:rPr>
                        <a:t>Propriétaire</a:t>
                      </a:r>
                      <a:r>
                        <a:rPr sz="1200" spc="-35" dirty="0">
                          <a:latin typeface="Arial"/>
                          <a:cs typeface="Arial"/>
                        </a:rPr>
                        <a:t> </a:t>
                      </a:r>
                      <a:r>
                        <a:rPr sz="1200" dirty="0">
                          <a:latin typeface="Arial"/>
                          <a:cs typeface="Arial"/>
                        </a:rPr>
                        <a:t>du</a:t>
                      </a:r>
                      <a:r>
                        <a:rPr sz="1200" spc="-35" dirty="0">
                          <a:latin typeface="Arial"/>
                          <a:cs typeface="Arial"/>
                        </a:rPr>
                        <a:t> </a:t>
                      </a:r>
                      <a:r>
                        <a:rPr sz="1200" dirty="0">
                          <a:latin typeface="Arial"/>
                          <a:cs typeface="Arial"/>
                        </a:rPr>
                        <a:t>terrain</a:t>
                      </a:r>
                      <a:r>
                        <a:rPr sz="1200" spc="-15"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Lexius</a:t>
                      </a:r>
                      <a:r>
                        <a:rPr sz="1200" spc="-25" dirty="0">
                          <a:latin typeface="Arial"/>
                          <a:cs typeface="Arial"/>
                        </a:rPr>
                        <a:t> </a:t>
                      </a:r>
                      <a:r>
                        <a:rPr sz="1200" spc="-10" dirty="0">
                          <a:latin typeface="Arial"/>
                          <a:cs typeface="Arial"/>
                        </a:rPr>
                        <a:t>Pacombe</a:t>
                      </a:r>
                      <a:endParaRPr sz="1200" dirty="0">
                        <a:latin typeface="Arial"/>
                        <a:cs typeface="Arial"/>
                      </a:endParaRPr>
                    </a:p>
                  </a:txBody>
                  <a:tcPr marL="0" marR="0" marT="127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306580">
                <a:tc>
                  <a:txBody>
                    <a:bodyPr/>
                    <a:lstStyle/>
                    <a:p>
                      <a:pPr marL="67945">
                        <a:lnSpc>
                          <a:spcPts val="1250"/>
                        </a:lnSpc>
                      </a:pPr>
                      <a:r>
                        <a:rPr sz="1200" b="1" dirty="0">
                          <a:latin typeface="Arial"/>
                          <a:cs typeface="Arial"/>
                        </a:rPr>
                        <a:t>Choix</a:t>
                      </a:r>
                      <a:r>
                        <a:rPr sz="1200" b="1" spc="-40" dirty="0">
                          <a:latin typeface="Arial"/>
                          <a:cs typeface="Arial"/>
                        </a:rPr>
                        <a:t> </a:t>
                      </a:r>
                      <a:r>
                        <a:rPr sz="1200" b="1" spc="-25" dirty="0">
                          <a:latin typeface="Arial"/>
                          <a:cs typeface="Arial"/>
                        </a:rPr>
                        <a:t>de</a:t>
                      </a:r>
                      <a:endParaRPr sz="1200">
                        <a:latin typeface="Arial"/>
                        <a:cs typeface="Arial"/>
                      </a:endParaRPr>
                    </a:p>
                    <a:p>
                      <a:pPr marL="67945">
                        <a:lnSpc>
                          <a:spcPts val="1295"/>
                        </a:lnSpc>
                      </a:pPr>
                      <a:r>
                        <a:rPr sz="1200" b="1" spc="-10" dirty="0">
                          <a:latin typeface="Arial"/>
                          <a:cs typeface="Arial"/>
                        </a:rPr>
                        <a:t>l’implantation</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ts val="1250"/>
                        </a:lnSpc>
                      </a:pPr>
                      <a:r>
                        <a:rPr sz="1200" dirty="0">
                          <a:latin typeface="Arial"/>
                          <a:cs typeface="Arial"/>
                        </a:rPr>
                        <a:t>Ce</a:t>
                      </a:r>
                      <a:r>
                        <a:rPr sz="1200" spc="-20" dirty="0">
                          <a:latin typeface="Arial"/>
                          <a:cs typeface="Arial"/>
                        </a:rPr>
                        <a:t> </a:t>
                      </a:r>
                      <a:r>
                        <a:rPr sz="1200" dirty="0">
                          <a:latin typeface="Arial"/>
                          <a:cs typeface="Arial"/>
                        </a:rPr>
                        <a:t>qui</a:t>
                      </a:r>
                      <a:r>
                        <a:rPr sz="1200" spc="-15" dirty="0">
                          <a:latin typeface="Arial"/>
                          <a:cs typeface="Arial"/>
                        </a:rPr>
                        <a:t> </a:t>
                      </a:r>
                      <a:r>
                        <a:rPr sz="1200" dirty="0">
                          <a:latin typeface="Arial"/>
                          <a:cs typeface="Arial"/>
                        </a:rPr>
                        <a:t>a</a:t>
                      </a:r>
                      <a:r>
                        <a:rPr sz="1200" spc="-20" dirty="0">
                          <a:latin typeface="Arial"/>
                          <a:cs typeface="Arial"/>
                        </a:rPr>
                        <a:t> </a:t>
                      </a:r>
                      <a:r>
                        <a:rPr sz="1200" dirty="0">
                          <a:latin typeface="Arial"/>
                          <a:cs typeface="Arial"/>
                        </a:rPr>
                        <a:t>motivé</a:t>
                      </a:r>
                      <a:r>
                        <a:rPr sz="1200" spc="-25" dirty="0">
                          <a:latin typeface="Arial"/>
                          <a:cs typeface="Arial"/>
                        </a:rPr>
                        <a:t> </a:t>
                      </a:r>
                      <a:r>
                        <a:rPr sz="1200" dirty="0">
                          <a:latin typeface="Arial"/>
                          <a:cs typeface="Arial"/>
                        </a:rPr>
                        <a:t>le</a:t>
                      </a:r>
                      <a:r>
                        <a:rPr sz="1200" spc="-15" dirty="0">
                          <a:latin typeface="Arial"/>
                          <a:cs typeface="Arial"/>
                        </a:rPr>
                        <a:t> </a:t>
                      </a:r>
                      <a:r>
                        <a:rPr sz="1200" dirty="0">
                          <a:latin typeface="Arial"/>
                          <a:cs typeface="Arial"/>
                        </a:rPr>
                        <a:t>choix</a:t>
                      </a:r>
                      <a:r>
                        <a:rPr sz="1200" spc="-25"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ce</a:t>
                      </a:r>
                      <a:r>
                        <a:rPr sz="1200" spc="-15" dirty="0">
                          <a:latin typeface="Arial"/>
                          <a:cs typeface="Arial"/>
                        </a:rPr>
                        <a:t> </a:t>
                      </a:r>
                      <a:r>
                        <a:rPr sz="1200" dirty="0">
                          <a:latin typeface="Arial"/>
                          <a:cs typeface="Arial"/>
                        </a:rPr>
                        <a:t>site</a:t>
                      </a:r>
                      <a:r>
                        <a:rPr sz="1200" spc="-15" dirty="0">
                          <a:latin typeface="Arial"/>
                          <a:cs typeface="Arial"/>
                        </a:rPr>
                        <a:t> </a:t>
                      </a:r>
                      <a:r>
                        <a:rPr sz="1200" spc="-50" dirty="0">
                          <a:latin typeface="Arial"/>
                          <a:cs typeface="Arial"/>
                        </a:rPr>
                        <a:t>:</a:t>
                      </a:r>
                      <a:endParaRPr sz="1200" dirty="0">
                        <a:latin typeface="Arial"/>
                        <a:cs typeface="Arial"/>
                      </a:endParaRPr>
                    </a:p>
                    <a:p>
                      <a:pPr marL="68580" marR="61594" indent="133350" algn="just">
                        <a:lnSpc>
                          <a:spcPct val="95700"/>
                        </a:lnSpc>
                        <a:spcBef>
                          <a:spcPts val="30"/>
                        </a:spcBef>
                        <a:buChar char="-"/>
                        <a:tabLst>
                          <a:tab pos="201930" algn="l"/>
                        </a:tabLst>
                      </a:pPr>
                      <a:r>
                        <a:rPr sz="1200" dirty="0">
                          <a:latin typeface="Arial"/>
                          <a:cs typeface="Arial"/>
                        </a:rPr>
                        <a:t>La</a:t>
                      </a:r>
                      <a:r>
                        <a:rPr sz="1200" spc="335" dirty="0">
                          <a:latin typeface="Arial"/>
                          <a:cs typeface="Arial"/>
                        </a:rPr>
                        <a:t> </a:t>
                      </a:r>
                      <a:r>
                        <a:rPr sz="1200" dirty="0">
                          <a:latin typeface="Arial"/>
                          <a:cs typeface="Arial"/>
                        </a:rPr>
                        <a:t>construction</a:t>
                      </a:r>
                      <a:r>
                        <a:rPr sz="1200" spc="350" dirty="0">
                          <a:latin typeface="Arial"/>
                          <a:cs typeface="Arial"/>
                        </a:rPr>
                        <a:t> </a:t>
                      </a:r>
                      <a:r>
                        <a:rPr sz="1200" dirty="0">
                          <a:latin typeface="Arial"/>
                          <a:cs typeface="Arial"/>
                        </a:rPr>
                        <a:t>de</a:t>
                      </a:r>
                      <a:r>
                        <a:rPr sz="1200" spc="350" dirty="0">
                          <a:latin typeface="Arial"/>
                          <a:cs typeface="Arial"/>
                        </a:rPr>
                        <a:t> </a:t>
                      </a:r>
                      <a:r>
                        <a:rPr sz="1200" dirty="0">
                          <a:latin typeface="Arial"/>
                          <a:cs typeface="Arial"/>
                        </a:rPr>
                        <a:t>ce</a:t>
                      </a:r>
                      <a:r>
                        <a:rPr sz="1200" spc="355" dirty="0">
                          <a:latin typeface="Arial"/>
                          <a:cs typeface="Arial"/>
                        </a:rPr>
                        <a:t> </a:t>
                      </a:r>
                      <a:r>
                        <a:rPr sz="1200" dirty="0">
                          <a:latin typeface="Arial"/>
                          <a:cs typeface="Arial"/>
                        </a:rPr>
                        <a:t>seuil</a:t>
                      </a:r>
                      <a:r>
                        <a:rPr sz="1200" spc="345" dirty="0">
                          <a:latin typeface="Arial"/>
                          <a:cs typeface="Arial"/>
                        </a:rPr>
                        <a:t> </a:t>
                      </a:r>
                      <a:r>
                        <a:rPr sz="1200" dirty="0">
                          <a:latin typeface="Arial"/>
                          <a:cs typeface="Arial"/>
                        </a:rPr>
                        <a:t>bassin</a:t>
                      </a:r>
                      <a:r>
                        <a:rPr sz="1200" spc="355" dirty="0">
                          <a:latin typeface="Arial"/>
                          <a:cs typeface="Arial"/>
                        </a:rPr>
                        <a:t> </a:t>
                      </a:r>
                      <a:r>
                        <a:rPr sz="1200" dirty="0">
                          <a:latin typeface="Arial"/>
                          <a:cs typeface="Arial"/>
                        </a:rPr>
                        <a:t>correspond</a:t>
                      </a:r>
                      <a:r>
                        <a:rPr sz="1200" spc="355" dirty="0">
                          <a:latin typeface="Arial"/>
                          <a:cs typeface="Arial"/>
                        </a:rPr>
                        <a:t> </a:t>
                      </a:r>
                      <a:r>
                        <a:rPr sz="1200" dirty="0">
                          <a:latin typeface="Arial"/>
                          <a:cs typeface="Arial"/>
                        </a:rPr>
                        <a:t>à</a:t>
                      </a:r>
                      <a:r>
                        <a:rPr sz="1200" spc="350" dirty="0">
                          <a:latin typeface="Arial"/>
                          <a:cs typeface="Arial"/>
                        </a:rPr>
                        <a:t> </a:t>
                      </a:r>
                      <a:r>
                        <a:rPr sz="1200" dirty="0">
                          <a:latin typeface="Arial"/>
                          <a:cs typeface="Arial"/>
                        </a:rPr>
                        <a:t>la</a:t>
                      </a:r>
                      <a:r>
                        <a:rPr sz="1200" spc="355" dirty="0">
                          <a:latin typeface="Arial"/>
                          <a:cs typeface="Arial"/>
                        </a:rPr>
                        <a:t> </a:t>
                      </a:r>
                      <a:r>
                        <a:rPr sz="1200" dirty="0">
                          <a:latin typeface="Arial"/>
                          <a:cs typeface="Arial"/>
                        </a:rPr>
                        <a:t>poursuite</a:t>
                      </a:r>
                      <a:r>
                        <a:rPr sz="1200" spc="340" dirty="0">
                          <a:latin typeface="Arial"/>
                          <a:cs typeface="Arial"/>
                        </a:rPr>
                        <a:t> </a:t>
                      </a:r>
                      <a:r>
                        <a:rPr sz="1200" spc="-25" dirty="0">
                          <a:latin typeface="Arial"/>
                          <a:cs typeface="Arial"/>
                        </a:rPr>
                        <a:t>de </a:t>
                      </a:r>
                      <a:r>
                        <a:rPr sz="1200" dirty="0">
                          <a:latin typeface="Arial"/>
                          <a:cs typeface="Arial"/>
                        </a:rPr>
                        <a:t>l’aménagement</a:t>
                      </a:r>
                      <a:r>
                        <a:rPr sz="1200" spc="175" dirty="0">
                          <a:latin typeface="Arial"/>
                          <a:cs typeface="Arial"/>
                        </a:rPr>
                        <a:t> </a:t>
                      </a:r>
                      <a:r>
                        <a:rPr sz="1200" dirty="0">
                          <a:latin typeface="Arial"/>
                          <a:cs typeface="Arial"/>
                        </a:rPr>
                        <a:t>de</a:t>
                      </a:r>
                      <a:r>
                        <a:rPr sz="1200" spc="160" dirty="0">
                          <a:latin typeface="Arial"/>
                          <a:cs typeface="Arial"/>
                        </a:rPr>
                        <a:t> </a:t>
                      </a:r>
                      <a:r>
                        <a:rPr sz="1200" dirty="0">
                          <a:latin typeface="Arial"/>
                          <a:cs typeface="Arial"/>
                        </a:rPr>
                        <a:t>la</a:t>
                      </a:r>
                      <a:r>
                        <a:rPr sz="1200" spc="175" dirty="0">
                          <a:latin typeface="Arial"/>
                          <a:cs typeface="Arial"/>
                        </a:rPr>
                        <a:t> </a:t>
                      </a:r>
                      <a:r>
                        <a:rPr sz="1200" dirty="0">
                          <a:latin typeface="Arial"/>
                          <a:cs typeface="Arial"/>
                        </a:rPr>
                        <a:t>ravine</a:t>
                      </a:r>
                      <a:r>
                        <a:rPr sz="1200" spc="170" dirty="0">
                          <a:latin typeface="Arial"/>
                          <a:cs typeface="Arial"/>
                        </a:rPr>
                        <a:t> </a:t>
                      </a:r>
                      <a:r>
                        <a:rPr sz="1200" dirty="0">
                          <a:latin typeface="Arial"/>
                          <a:cs typeface="Arial"/>
                        </a:rPr>
                        <a:t>Savane</a:t>
                      </a:r>
                      <a:r>
                        <a:rPr sz="1200" spc="170" dirty="0">
                          <a:latin typeface="Arial"/>
                          <a:cs typeface="Arial"/>
                        </a:rPr>
                        <a:t> </a:t>
                      </a:r>
                      <a:r>
                        <a:rPr sz="1200" dirty="0">
                          <a:latin typeface="Arial"/>
                          <a:cs typeface="Arial"/>
                        </a:rPr>
                        <a:t>Plate</a:t>
                      </a:r>
                      <a:r>
                        <a:rPr sz="1200" spc="175" dirty="0">
                          <a:latin typeface="Arial"/>
                          <a:cs typeface="Arial"/>
                        </a:rPr>
                        <a:t> </a:t>
                      </a:r>
                      <a:r>
                        <a:rPr sz="1200" dirty="0">
                          <a:latin typeface="Arial"/>
                          <a:cs typeface="Arial"/>
                        </a:rPr>
                        <a:t>débuté</a:t>
                      </a:r>
                      <a:r>
                        <a:rPr sz="1200" spc="175" dirty="0">
                          <a:latin typeface="Arial"/>
                          <a:cs typeface="Arial"/>
                        </a:rPr>
                        <a:t> </a:t>
                      </a:r>
                      <a:r>
                        <a:rPr sz="1200" dirty="0">
                          <a:latin typeface="Arial"/>
                          <a:cs typeface="Arial"/>
                        </a:rPr>
                        <a:t>en</a:t>
                      </a:r>
                      <a:r>
                        <a:rPr sz="1200" spc="170" dirty="0">
                          <a:latin typeface="Arial"/>
                          <a:cs typeface="Arial"/>
                        </a:rPr>
                        <a:t> </a:t>
                      </a:r>
                      <a:r>
                        <a:rPr sz="1200" dirty="0">
                          <a:latin typeface="Arial"/>
                          <a:cs typeface="Arial"/>
                        </a:rPr>
                        <a:t>2010</a:t>
                      </a:r>
                      <a:r>
                        <a:rPr sz="1200" spc="170" dirty="0">
                          <a:latin typeface="Arial"/>
                          <a:cs typeface="Arial"/>
                        </a:rPr>
                        <a:t> </a:t>
                      </a:r>
                      <a:r>
                        <a:rPr sz="1200" dirty="0">
                          <a:latin typeface="Arial"/>
                          <a:cs typeface="Arial"/>
                        </a:rPr>
                        <a:t>par</a:t>
                      </a:r>
                      <a:r>
                        <a:rPr sz="1200" spc="180" dirty="0">
                          <a:latin typeface="Arial"/>
                          <a:cs typeface="Arial"/>
                        </a:rPr>
                        <a:t> </a:t>
                      </a:r>
                      <a:r>
                        <a:rPr sz="1200" spc="-10" dirty="0">
                          <a:latin typeface="Arial"/>
                          <a:cs typeface="Arial"/>
                        </a:rPr>
                        <a:t>Zanmi </a:t>
                      </a:r>
                      <a:r>
                        <a:rPr sz="1200" dirty="0">
                          <a:latin typeface="Arial"/>
                          <a:cs typeface="Arial"/>
                        </a:rPr>
                        <a:t>Lasanté</a:t>
                      </a:r>
                      <a:r>
                        <a:rPr sz="1200" spc="155" dirty="0">
                          <a:latin typeface="Arial"/>
                          <a:cs typeface="Arial"/>
                        </a:rPr>
                        <a:t> </a:t>
                      </a:r>
                      <a:r>
                        <a:rPr sz="1200" dirty="0">
                          <a:latin typeface="Arial"/>
                          <a:cs typeface="Arial"/>
                        </a:rPr>
                        <a:t>Paris</a:t>
                      </a:r>
                      <a:r>
                        <a:rPr sz="1200" spc="150" dirty="0">
                          <a:latin typeface="Arial"/>
                          <a:cs typeface="Arial"/>
                        </a:rPr>
                        <a:t> </a:t>
                      </a:r>
                      <a:r>
                        <a:rPr sz="1200" dirty="0">
                          <a:latin typeface="Arial"/>
                          <a:cs typeface="Arial"/>
                        </a:rPr>
                        <a:t>(ZLP)</a:t>
                      </a:r>
                      <a:r>
                        <a:rPr sz="1200" spc="170" dirty="0">
                          <a:latin typeface="Arial"/>
                          <a:cs typeface="Arial"/>
                        </a:rPr>
                        <a:t> </a:t>
                      </a:r>
                      <a:r>
                        <a:rPr sz="1200" dirty="0">
                          <a:latin typeface="Arial"/>
                          <a:cs typeface="Arial"/>
                        </a:rPr>
                        <a:t>qui</a:t>
                      </a:r>
                      <a:r>
                        <a:rPr sz="1200" spc="150" dirty="0">
                          <a:latin typeface="Arial"/>
                          <a:cs typeface="Arial"/>
                        </a:rPr>
                        <a:t> </a:t>
                      </a:r>
                      <a:r>
                        <a:rPr sz="1200" dirty="0">
                          <a:latin typeface="Arial"/>
                          <a:cs typeface="Arial"/>
                        </a:rPr>
                        <a:t>avait</a:t>
                      </a:r>
                      <a:r>
                        <a:rPr sz="1200" spc="170" dirty="0">
                          <a:latin typeface="Arial"/>
                          <a:cs typeface="Arial"/>
                        </a:rPr>
                        <a:t> </a:t>
                      </a:r>
                      <a:r>
                        <a:rPr sz="1200" dirty="0">
                          <a:latin typeface="Arial"/>
                          <a:cs typeface="Arial"/>
                        </a:rPr>
                        <a:t>construit</a:t>
                      </a:r>
                      <a:r>
                        <a:rPr sz="1200" spc="170" dirty="0">
                          <a:latin typeface="Arial"/>
                          <a:cs typeface="Arial"/>
                        </a:rPr>
                        <a:t> </a:t>
                      </a:r>
                      <a:r>
                        <a:rPr sz="1200" dirty="0">
                          <a:latin typeface="Arial"/>
                          <a:cs typeface="Arial"/>
                        </a:rPr>
                        <a:t>deux</a:t>
                      </a:r>
                      <a:r>
                        <a:rPr sz="1200" spc="165" dirty="0">
                          <a:latin typeface="Arial"/>
                          <a:cs typeface="Arial"/>
                        </a:rPr>
                        <a:t> </a:t>
                      </a:r>
                      <a:r>
                        <a:rPr sz="1200" dirty="0">
                          <a:latin typeface="Arial"/>
                          <a:cs typeface="Arial"/>
                        </a:rPr>
                        <a:t>seuils</a:t>
                      </a:r>
                      <a:r>
                        <a:rPr sz="1200" spc="165" dirty="0">
                          <a:latin typeface="Arial"/>
                          <a:cs typeface="Arial"/>
                        </a:rPr>
                        <a:t> </a:t>
                      </a:r>
                      <a:r>
                        <a:rPr sz="1200" dirty="0">
                          <a:latin typeface="Arial"/>
                          <a:cs typeface="Arial"/>
                        </a:rPr>
                        <a:t>bassins</a:t>
                      </a:r>
                      <a:r>
                        <a:rPr sz="1200" spc="160" dirty="0">
                          <a:latin typeface="Arial"/>
                          <a:cs typeface="Arial"/>
                        </a:rPr>
                        <a:t> </a:t>
                      </a:r>
                      <a:r>
                        <a:rPr sz="1200" dirty="0">
                          <a:latin typeface="Arial"/>
                          <a:cs typeface="Arial"/>
                        </a:rPr>
                        <a:t>en</a:t>
                      </a:r>
                      <a:r>
                        <a:rPr sz="1200" spc="160" dirty="0">
                          <a:latin typeface="Arial"/>
                          <a:cs typeface="Arial"/>
                        </a:rPr>
                        <a:t> </a:t>
                      </a:r>
                      <a:r>
                        <a:rPr sz="1200" spc="-10" dirty="0">
                          <a:latin typeface="Arial"/>
                          <a:cs typeface="Arial"/>
                        </a:rPr>
                        <a:t>amont. </a:t>
                      </a:r>
                      <a:r>
                        <a:rPr sz="1200" dirty="0">
                          <a:latin typeface="Arial"/>
                          <a:cs typeface="Arial"/>
                        </a:rPr>
                        <a:t>Suite</a:t>
                      </a:r>
                      <a:r>
                        <a:rPr sz="1200" spc="434" dirty="0">
                          <a:latin typeface="Arial"/>
                          <a:cs typeface="Arial"/>
                        </a:rPr>
                        <a:t> </a:t>
                      </a:r>
                      <a:r>
                        <a:rPr sz="1200" dirty="0">
                          <a:latin typeface="Arial"/>
                          <a:cs typeface="Arial"/>
                        </a:rPr>
                        <a:t>à</a:t>
                      </a:r>
                      <a:r>
                        <a:rPr sz="1200" spc="425" dirty="0">
                          <a:latin typeface="Arial"/>
                          <a:cs typeface="Arial"/>
                        </a:rPr>
                        <a:t> </a:t>
                      </a:r>
                      <a:r>
                        <a:rPr sz="1200" dirty="0">
                          <a:latin typeface="Arial"/>
                          <a:cs typeface="Arial"/>
                        </a:rPr>
                        <a:t>la</a:t>
                      </a:r>
                      <a:r>
                        <a:rPr sz="1200" spc="430" dirty="0">
                          <a:latin typeface="Arial"/>
                          <a:cs typeface="Arial"/>
                        </a:rPr>
                        <a:t> </a:t>
                      </a:r>
                      <a:r>
                        <a:rPr sz="1200" dirty="0">
                          <a:latin typeface="Arial"/>
                          <a:cs typeface="Arial"/>
                        </a:rPr>
                        <a:t>construction</a:t>
                      </a:r>
                      <a:r>
                        <a:rPr sz="1200" spc="430" dirty="0">
                          <a:latin typeface="Arial"/>
                          <a:cs typeface="Arial"/>
                        </a:rPr>
                        <a:t> </a:t>
                      </a:r>
                      <a:r>
                        <a:rPr sz="1200" dirty="0">
                          <a:latin typeface="Arial"/>
                          <a:cs typeface="Arial"/>
                        </a:rPr>
                        <a:t>de</a:t>
                      </a:r>
                      <a:r>
                        <a:rPr sz="1200" spc="430" dirty="0">
                          <a:latin typeface="Arial"/>
                          <a:cs typeface="Arial"/>
                        </a:rPr>
                        <a:t> </a:t>
                      </a:r>
                      <a:r>
                        <a:rPr sz="1200" dirty="0">
                          <a:latin typeface="Arial"/>
                          <a:cs typeface="Arial"/>
                        </a:rPr>
                        <a:t>SB9,</a:t>
                      </a:r>
                      <a:r>
                        <a:rPr sz="1200" spc="430" dirty="0">
                          <a:latin typeface="Arial"/>
                          <a:cs typeface="Arial"/>
                        </a:rPr>
                        <a:t> </a:t>
                      </a:r>
                      <a:r>
                        <a:rPr sz="1200" dirty="0">
                          <a:latin typeface="Arial"/>
                          <a:cs typeface="Arial"/>
                        </a:rPr>
                        <a:t>un</a:t>
                      </a:r>
                      <a:r>
                        <a:rPr sz="1200" spc="420" dirty="0">
                          <a:latin typeface="Arial"/>
                          <a:cs typeface="Arial"/>
                        </a:rPr>
                        <a:t> </a:t>
                      </a:r>
                      <a:r>
                        <a:rPr sz="1200" dirty="0">
                          <a:latin typeface="Arial"/>
                          <a:cs typeface="Arial"/>
                        </a:rPr>
                        <a:t>seuil</a:t>
                      </a:r>
                      <a:r>
                        <a:rPr sz="1200" spc="434" dirty="0">
                          <a:latin typeface="Arial"/>
                          <a:cs typeface="Arial"/>
                        </a:rPr>
                        <a:t> </a:t>
                      </a:r>
                      <a:r>
                        <a:rPr sz="1200" dirty="0">
                          <a:latin typeface="Arial"/>
                          <a:cs typeface="Arial"/>
                        </a:rPr>
                        <a:t>en</a:t>
                      </a:r>
                      <a:r>
                        <a:rPr sz="1200" spc="430" dirty="0">
                          <a:latin typeface="Arial"/>
                          <a:cs typeface="Arial"/>
                        </a:rPr>
                        <a:t> </a:t>
                      </a:r>
                      <a:r>
                        <a:rPr sz="1200" dirty="0">
                          <a:latin typeface="Arial"/>
                          <a:cs typeface="Arial"/>
                        </a:rPr>
                        <a:t>pierres</a:t>
                      </a:r>
                      <a:r>
                        <a:rPr sz="1200" spc="425" dirty="0">
                          <a:latin typeface="Arial"/>
                          <a:cs typeface="Arial"/>
                        </a:rPr>
                        <a:t> </a:t>
                      </a:r>
                      <a:r>
                        <a:rPr sz="1200" dirty="0">
                          <a:latin typeface="Arial"/>
                          <a:cs typeface="Arial"/>
                        </a:rPr>
                        <a:t>sèches</a:t>
                      </a:r>
                      <a:r>
                        <a:rPr sz="1200" spc="420" dirty="0">
                          <a:latin typeface="Arial"/>
                          <a:cs typeface="Arial"/>
                        </a:rPr>
                        <a:t> </a:t>
                      </a:r>
                      <a:r>
                        <a:rPr sz="1200" spc="-20" dirty="0">
                          <a:latin typeface="Arial"/>
                          <a:cs typeface="Arial"/>
                        </a:rPr>
                        <a:t>sera </a:t>
                      </a:r>
                      <a:r>
                        <a:rPr sz="1200" dirty="0">
                          <a:latin typeface="Arial"/>
                          <a:cs typeface="Arial"/>
                        </a:rPr>
                        <a:t>réhabilité</a:t>
                      </a:r>
                      <a:r>
                        <a:rPr sz="1200" spc="-20"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CF.</a:t>
                      </a:r>
                      <a:r>
                        <a:rPr sz="1200" spc="-25" dirty="0">
                          <a:latin typeface="Arial"/>
                          <a:cs typeface="Arial"/>
                        </a:rPr>
                        <a:t> </a:t>
                      </a:r>
                      <a:r>
                        <a:rPr sz="1200" dirty="0">
                          <a:latin typeface="Arial"/>
                          <a:cs typeface="Arial"/>
                        </a:rPr>
                        <a:t>fiche</a:t>
                      </a:r>
                      <a:r>
                        <a:rPr sz="1200" spc="-25" dirty="0">
                          <a:latin typeface="Arial"/>
                          <a:cs typeface="Arial"/>
                        </a:rPr>
                        <a:t> </a:t>
                      </a:r>
                      <a:r>
                        <a:rPr sz="1200" spc="-20" dirty="0">
                          <a:latin typeface="Arial"/>
                          <a:cs typeface="Arial"/>
                        </a:rPr>
                        <a:t>N°13.</a:t>
                      </a:r>
                      <a:endParaRPr sz="1200" dirty="0">
                        <a:latin typeface="Arial"/>
                        <a:cs typeface="Arial"/>
                      </a:endParaRPr>
                    </a:p>
                    <a:p>
                      <a:pPr marL="167640" indent="-99060" algn="just">
                        <a:lnSpc>
                          <a:spcPts val="1240"/>
                        </a:lnSpc>
                        <a:buChar char="-"/>
                        <a:tabLst>
                          <a:tab pos="167640" algn="l"/>
                        </a:tabLst>
                      </a:pPr>
                      <a:r>
                        <a:rPr sz="1200" dirty="0">
                          <a:latin typeface="Arial"/>
                          <a:cs typeface="Arial"/>
                        </a:rPr>
                        <a:t>Sa</a:t>
                      </a:r>
                      <a:r>
                        <a:rPr sz="1200" spc="60" dirty="0">
                          <a:latin typeface="Arial"/>
                          <a:cs typeface="Arial"/>
                        </a:rPr>
                        <a:t> </a:t>
                      </a:r>
                      <a:r>
                        <a:rPr sz="1200" dirty="0">
                          <a:latin typeface="Arial"/>
                          <a:cs typeface="Arial"/>
                        </a:rPr>
                        <a:t>situation</a:t>
                      </a:r>
                      <a:r>
                        <a:rPr sz="1200" spc="60" dirty="0">
                          <a:latin typeface="Arial"/>
                          <a:cs typeface="Arial"/>
                        </a:rPr>
                        <a:t> </a:t>
                      </a:r>
                      <a:r>
                        <a:rPr sz="1200" dirty="0">
                          <a:latin typeface="Arial"/>
                          <a:cs typeface="Arial"/>
                        </a:rPr>
                        <a:t>dans</a:t>
                      </a:r>
                      <a:r>
                        <a:rPr sz="1200" spc="60" dirty="0">
                          <a:latin typeface="Arial"/>
                          <a:cs typeface="Arial"/>
                        </a:rPr>
                        <a:t> </a:t>
                      </a:r>
                      <a:r>
                        <a:rPr sz="1200" dirty="0">
                          <a:latin typeface="Arial"/>
                          <a:cs typeface="Arial"/>
                        </a:rPr>
                        <a:t>une</a:t>
                      </a:r>
                      <a:r>
                        <a:rPr sz="1200" spc="50" dirty="0">
                          <a:latin typeface="Arial"/>
                          <a:cs typeface="Arial"/>
                        </a:rPr>
                        <a:t> </a:t>
                      </a:r>
                      <a:r>
                        <a:rPr sz="1200" dirty="0">
                          <a:latin typeface="Arial"/>
                          <a:cs typeface="Arial"/>
                        </a:rPr>
                        <a:t>ravine</a:t>
                      </a:r>
                      <a:r>
                        <a:rPr sz="1200" spc="60" dirty="0">
                          <a:latin typeface="Arial"/>
                          <a:cs typeface="Arial"/>
                        </a:rPr>
                        <a:t> </a:t>
                      </a:r>
                      <a:r>
                        <a:rPr sz="1200" dirty="0" err="1">
                          <a:latin typeface="Arial"/>
                          <a:cs typeface="Arial"/>
                        </a:rPr>
                        <a:t>encaissée</a:t>
                      </a:r>
                      <a:r>
                        <a:rPr sz="1200" spc="70" dirty="0">
                          <a:latin typeface="Arial"/>
                          <a:cs typeface="Arial"/>
                        </a:rPr>
                        <a:t> </a:t>
                      </a:r>
                      <a:r>
                        <a:rPr sz="1200" spc="-10" dirty="0" err="1">
                          <a:latin typeface="Arial"/>
                          <a:cs typeface="Arial"/>
                        </a:rPr>
                        <a:t>permettr</a:t>
                      </a:r>
                      <a:r>
                        <a:rPr lang="fr-FR" sz="1200" spc="-10" dirty="0">
                          <a:latin typeface="Arial"/>
                          <a:cs typeface="Arial"/>
                        </a:rPr>
                        <a:t>a d</a:t>
                      </a:r>
                      <a:r>
                        <a:rPr sz="1200" dirty="0">
                          <a:latin typeface="Arial"/>
                          <a:cs typeface="Arial"/>
                        </a:rPr>
                        <a:t>’</a:t>
                      </a:r>
                      <a:r>
                        <a:rPr sz="1200" dirty="0" err="1">
                          <a:latin typeface="Arial"/>
                          <a:cs typeface="Arial"/>
                        </a:rPr>
                        <a:t>arroser</a:t>
                      </a:r>
                      <a:r>
                        <a:rPr sz="1200" spc="-35"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pépinières</a:t>
                      </a:r>
                      <a:r>
                        <a:rPr sz="1200" spc="-35" dirty="0">
                          <a:latin typeface="Arial"/>
                          <a:cs typeface="Arial"/>
                        </a:rPr>
                        <a:t> </a:t>
                      </a:r>
                      <a:r>
                        <a:rPr sz="1200" dirty="0">
                          <a:latin typeface="Arial"/>
                          <a:cs typeface="Arial"/>
                        </a:rPr>
                        <a:t>maraîchères</a:t>
                      </a:r>
                      <a:r>
                        <a:rPr sz="1200" spc="-25" dirty="0">
                          <a:latin typeface="Arial"/>
                          <a:cs typeface="Arial"/>
                        </a:rPr>
                        <a:t> </a:t>
                      </a:r>
                      <a:r>
                        <a:rPr sz="1200" dirty="0">
                          <a:latin typeface="Arial"/>
                          <a:cs typeface="Arial"/>
                        </a:rPr>
                        <a:t>à</a:t>
                      </a:r>
                      <a:r>
                        <a:rPr sz="1200" spc="-40" dirty="0">
                          <a:latin typeface="Arial"/>
                          <a:cs typeface="Arial"/>
                        </a:rPr>
                        <a:t> </a:t>
                      </a:r>
                      <a:r>
                        <a:rPr sz="1200" spc="-10" dirty="0">
                          <a:latin typeface="Arial"/>
                          <a:cs typeface="Arial"/>
                        </a:rPr>
                        <a:t>proximité.</a:t>
                      </a:r>
                      <a:endParaRPr sz="1200" dirty="0">
                        <a:latin typeface="Arial"/>
                        <a:cs typeface="Arial"/>
                      </a:endParaRPr>
                    </a:p>
                    <a:p>
                      <a:pPr marL="68580" marR="60325" indent="109220" algn="just">
                        <a:lnSpc>
                          <a:spcPct val="96100"/>
                        </a:lnSpc>
                        <a:buChar char="-"/>
                        <a:tabLst>
                          <a:tab pos="177800" algn="l"/>
                        </a:tabLst>
                      </a:pPr>
                      <a:r>
                        <a:rPr sz="1200" dirty="0">
                          <a:latin typeface="Arial"/>
                          <a:cs typeface="Arial"/>
                        </a:rPr>
                        <a:t>De</a:t>
                      </a:r>
                      <a:r>
                        <a:rPr sz="1200" spc="165" dirty="0">
                          <a:latin typeface="Arial"/>
                          <a:cs typeface="Arial"/>
                        </a:rPr>
                        <a:t> </a:t>
                      </a:r>
                      <a:r>
                        <a:rPr sz="1200" dirty="0">
                          <a:latin typeface="Arial"/>
                          <a:cs typeface="Arial"/>
                        </a:rPr>
                        <a:t>plus,</a:t>
                      </a:r>
                      <a:r>
                        <a:rPr sz="1200" spc="175" dirty="0">
                          <a:latin typeface="Arial"/>
                          <a:cs typeface="Arial"/>
                        </a:rPr>
                        <a:t> </a:t>
                      </a:r>
                      <a:r>
                        <a:rPr sz="1200" dirty="0">
                          <a:latin typeface="Arial"/>
                          <a:cs typeface="Arial"/>
                        </a:rPr>
                        <a:t>avec</a:t>
                      </a:r>
                      <a:r>
                        <a:rPr sz="1200" spc="165" dirty="0">
                          <a:latin typeface="Arial"/>
                          <a:cs typeface="Arial"/>
                        </a:rPr>
                        <a:t> </a:t>
                      </a:r>
                      <a:r>
                        <a:rPr sz="1200" dirty="0">
                          <a:latin typeface="Arial"/>
                          <a:cs typeface="Arial"/>
                        </a:rPr>
                        <a:t>le</a:t>
                      </a:r>
                      <a:r>
                        <a:rPr sz="1200" spc="170" dirty="0">
                          <a:latin typeface="Arial"/>
                          <a:cs typeface="Arial"/>
                        </a:rPr>
                        <a:t> </a:t>
                      </a:r>
                      <a:r>
                        <a:rPr sz="1200" dirty="0">
                          <a:latin typeface="Arial"/>
                          <a:cs typeface="Arial"/>
                        </a:rPr>
                        <a:t>souci</a:t>
                      </a:r>
                      <a:r>
                        <a:rPr sz="1200" spc="170" dirty="0">
                          <a:latin typeface="Arial"/>
                          <a:cs typeface="Arial"/>
                        </a:rPr>
                        <a:t> </a:t>
                      </a:r>
                      <a:r>
                        <a:rPr sz="1200" dirty="0">
                          <a:latin typeface="Arial"/>
                          <a:cs typeface="Arial"/>
                        </a:rPr>
                        <a:t>de</a:t>
                      </a:r>
                      <a:r>
                        <a:rPr sz="1200" spc="170" dirty="0">
                          <a:latin typeface="Arial"/>
                          <a:cs typeface="Arial"/>
                        </a:rPr>
                        <a:t> </a:t>
                      </a:r>
                      <a:r>
                        <a:rPr sz="1200" dirty="0">
                          <a:latin typeface="Arial"/>
                          <a:cs typeface="Arial"/>
                        </a:rPr>
                        <a:t>limiter</a:t>
                      </a:r>
                      <a:r>
                        <a:rPr sz="1200" spc="175" dirty="0">
                          <a:latin typeface="Arial"/>
                          <a:cs typeface="Arial"/>
                        </a:rPr>
                        <a:t> </a:t>
                      </a:r>
                      <a:r>
                        <a:rPr sz="1200" dirty="0">
                          <a:latin typeface="Arial"/>
                          <a:cs typeface="Arial"/>
                        </a:rPr>
                        <a:t>les</a:t>
                      </a:r>
                      <a:r>
                        <a:rPr sz="1200" spc="175" dirty="0">
                          <a:latin typeface="Arial"/>
                          <a:cs typeface="Arial"/>
                        </a:rPr>
                        <a:t> </a:t>
                      </a:r>
                      <a:r>
                        <a:rPr sz="1200" dirty="0">
                          <a:latin typeface="Arial"/>
                          <a:cs typeface="Arial"/>
                        </a:rPr>
                        <a:t>retards</a:t>
                      </a:r>
                      <a:r>
                        <a:rPr sz="1200" spc="150" dirty="0">
                          <a:latin typeface="Arial"/>
                          <a:cs typeface="Arial"/>
                        </a:rPr>
                        <a:t> </a:t>
                      </a:r>
                      <a:r>
                        <a:rPr sz="1200" dirty="0">
                          <a:latin typeface="Arial"/>
                          <a:cs typeface="Arial"/>
                        </a:rPr>
                        <a:t>du</a:t>
                      </a:r>
                      <a:r>
                        <a:rPr sz="1200" spc="170" dirty="0">
                          <a:latin typeface="Arial"/>
                          <a:cs typeface="Arial"/>
                        </a:rPr>
                        <a:t> </a:t>
                      </a:r>
                      <a:r>
                        <a:rPr sz="1200" dirty="0">
                          <a:latin typeface="Arial"/>
                          <a:cs typeface="Arial"/>
                        </a:rPr>
                        <a:t>projet,</a:t>
                      </a:r>
                      <a:r>
                        <a:rPr sz="1200" spc="170" dirty="0">
                          <a:latin typeface="Arial"/>
                          <a:cs typeface="Arial"/>
                        </a:rPr>
                        <a:t> </a:t>
                      </a:r>
                      <a:r>
                        <a:rPr sz="1200" dirty="0">
                          <a:latin typeface="Arial"/>
                          <a:cs typeface="Arial"/>
                        </a:rPr>
                        <a:t>ce</a:t>
                      </a:r>
                      <a:r>
                        <a:rPr sz="1200" spc="170" dirty="0">
                          <a:latin typeface="Arial"/>
                          <a:cs typeface="Arial"/>
                        </a:rPr>
                        <a:t> </a:t>
                      </a:r>
                      <a:r>
                        <a:rPr sz="1200" dirty="0">
                          <a:latin typeface="Arial"/>
                          <a:cs typeface="Arial"/>
                        </a:rPr>
                        <a:t>site</a:t>
                      </a:r>
                      <a:r>
                        <a:rPr sz="1200" spc="170" dirty="0">
                          <a:latin typeface="Arial"/>
                          <a:cs typeface="Arial"/>
                        </a:rPr>
                        <a:t> </a:t>
                      </a:r>
                      <a:r>
                        <a:rPr sz="1200" dirty="0">
                          <a:latin typeface="Arial"/>
                          <a:cs typeface="Arial"/>
                        </a:rPr>
                        <a:t>a</a:t>
                      </a:r>
                      <a:r>
                        <a:rPr sz="1200" spc="160" dirty="0">
                          <a:latin typeface="Arial"/>
                          <a:cs typeface="Arial"/>
                        </a:rPr>
                        <a:t> </a:t>
                      </a:r>
                      <a:r>
                        <a:rPr sz="1200" spc="-25" dirty="0">
                          <a:latin typeface="Arial"/>
                          <a:cs typeface="Arial"/>
                        </a:rPr>
                        <a:t>été </a:t>
                      </a:r>
                      <a:r>
                        <a:rPr sz="1200" dirty="0">
                          <a:latin typeface="Arial"/>
                          <a:cs typeface="Arial"/>
                        </a:rPr>
                        <a:t>sélectionné,</a:t>
                      </a:r>
                      <a:r>
                        <a:rPr sz="1200" spc="-30" dirty="0">
                          <a:latin typeface="Arial"/>
                          <a:cs typeface="Arial"/>
                        </a:rPr>
                        <a:t> </a:t>
                      </a:r>
                      <a:r>
                        <a:rPr sz="1200" dirty="0">
                          <a:latin typeface="Arial"/>
                          <a:cs typeface="Arial"/>
                        </a:rPr>
                        <a:t>car</a:t>
                      </a:r>
                      <a:r>
                        <a:rPr sz="1200" spc="-25" dirty="0">
                          <a:latin typeface="Arial"/>
                          <a:cs typeface="Arial"/>
                        </a:rPr>
                        <a:t> </a:t>
                      </a:r>
                      <a:r>
                        <a:rPr sz="1200" dirty="0">
                          <a:latin typeface="Arial"/>
                          <a:cs typeface="Arial"/>
                        </a:rPr>
                        <a:t>il</a:t>
                      </a:r>
                      <a:r>
                        <a:rPr sz="1200" spc="-30" dirty="0">
                          <a:latin typeface="Arial"/>
                          <a:cs typeface="Arial"/>
                        </a:rPr>
                        <a:t> </a:t>
                      </a:r>
                      <a:r>
                        <a:rPr sz="1200" dirty="0">
                          <a:latin typeface="Arial"/>
                          <a:cs typeface="Arial"/>
                        </a:rPr>
                        <a:t>était</a:t>
                      </a:r>
                      <a:r>
                        <a:rPr sz="1200" spc="-20" dirty="0">
                          <a:latin typeface="Arial"/>
                          <a:cs typeface="Arial"/>
                        </a:rPr>
                        <a:t> </a:t>
                      </a:r>
                      <a:r>
                        <a:rPr sz="1200" dirty="0">
                          <a:latin typeface="Arial"/>
                          <a:cs typeface="Arial"/>
                        </a:rPr>
                        <a:t>possible</a:t>
                      </a:r>
                      <a:r>
                        <a:rPr sz="1200" spc="-30" dirty="0">
                          <a:latin typeface="Arial"/>
                          <a:cs typeface="Arial"/>
                        </a:rPr>
                        <a:t> </a:t>
                      </a:r>
                      <a:r>
                        <a:rPr sz="1200" dirty="0">
                          <a:latin typeface="Arial"/>
                          <a:cs typeface="Arial"/>
                        </a:rPr>
                        <a:t>d’ouvrir</a:t>
                      </a:r>
                      <a:r>
                        <a:rPr sz="1200" spc="-25" dirty="0">
                          <a:latin typeface="Arial"/>
                          <a:cs typeface="Arial"/>
                        </a:rPr>
                        <a:t> </a:t>
                      </a:r>
                      <a:r>
                        <a:rPr sz="1200" dirty="0">
                          <a:latin typeface="Arial"/>
                          <a:cs typeface="Arial"/>
                        </a:rPr>
                        <a:t>un</a:t>
                      </a:r>
                      <a:r>
                        <a:rPr sz="1200" spc="-40" dirty="0">
                          <a:latin typeface="Arial"/>
                          <a:cs typeface="Arial"/>
                        </a:rPr>
                        <a:t> </a:t>
                      </a:r>
                      <a:r>
                        <a:rPr sz="1200" dirty="0" err="1">
                          <a:latin typeface="Arial"/>
                          <a:cs typeface="Arial"/>
                        </a:rPr>
                        <a:t>chantier</a:t>
                      </a:r>
                      <a:r>
                        <a:rPr sz="1200" spc="-30" dirty="0">
                          <a:latin typeface="Arial"/>
                          <a:cs typeface="Arial"/>
                        </a:rPr>
                        <a:t> </a:t>
                      </a:r>
                      <a:r>
                        <a:rPr sz="1200" dirty="0">
                          <a:latin typeface="Arial"/>
                          <a:cs typeface="Arial"/>
                        </a:rPr>
                        <a:t>même</a:t>
                      </a:r>
                      <a:r>
                        <a:rPr sz="1200" spc="-30" dirty="0">
                          <a:latin typeface="Arial"/>
                          <a:cs typeface="Arial"/>
                        </a:rPr>
                        <a:t> </a:t>
                      </a:r>
                      <a:r>
                        <a:rPr sz="1200" dirty="0">
                          <a:latin typeface="Arial"/>
                          <a:cs typeface="Arial"/>
                        </a:rPr>
                        <a:t>en</a:t>
                      </a:r>
                      <a:r>
                        <a:rPr sz="1200" spc="-40" dirty="0">
                          <a:latin typeface="Arial"/>
                          <a:cs typeface="Arial"/>
                        </a:rPr>
                        <a:t> </a:t>
                      </a:r>
                      <a:r>
                        <a:rPr sz="1200" dirty="0">
                          <a:latin typeface="Arial"/>
                          <a:cs typeface="Arial"/>
                        </a:rPr>
                        <a:t>saison</a:t>
                      </a:r>
                      <a:r>
                        <a:rPr sz="1200" spc="-30" dirty="0">
                          <a:latin typeface="Arial"/>
                          <a:cs typeface="Arial"/>
                        </a:rPr>
                        <a:t> </a:t>
                      </a:r>
                      <a:r>
                        <a:rPr sz="1200" spc="-25" dirty="0">
                          <a:latin typeface="Arial"/>
                          <a:cs typeface="Arial"/>
                        </a:rPr>
                        <a:t>des </a:t>
                      </a:r>
                      <a:r>
                        <a:rPr sz="1200" dirty="0">
                          <a:latin typeface="Arial"/>
                          <a:cs typeface="Arial"/>
                        </a:rPr>
                        <a:t>pluies.</a:t>
                      </a:r>
                      <a:r>
                        <a:rPr sz="1200" spc="10" dirty="0">
                          <a:latin typeface="Arial"/>
                          <a:cs typeface="Arial"/>
                        </a:rPr>
                        <a:t> </a:t>
                      </a:r>
                      <a:r>
                        <a:rPr sz="1200" dirty="0">
                          <a:latin typeface="Arial"/>
                          <a:cs typeface="Arial"/>
                        </a:rPr>
                        <a:t>En</a:t>
                      </a:r>
                      <a:r>
                        <a:rPr sz="1200" spc="-5" dirty="0">
                          <a:latin typeface="Arial"/>
                          <a:cs typeface="Arial"/>
                        </a:rPr>
                        <a:t> </a:t>
                      </a:r>
                      <a:r>
                        <a:rPr sz="1200" dirty="0">
                          <a:latin typeface="Arial"/>
                          <a:cs typeface="Arial"/>
                        </a:rPr>
                        <a:t>effet,</a:t>
                      </a:r>
                      <a:r>
                        <a:rPr sz="1200" spc="5" dirty="0">
                          <a:latin typeface="Arial"/>
                          <a:cs typeface="Arial"/>
                        </a:rPr>
                        <a:t> </a:t>
                      </a:r>
                      <a:r>
                        <a:rPr sz="1200" dirty="0">
                          <a:latin typeface="Arial"/>
                          <a:cs typeface="Arial"/>
                        </a:rPr>
                        <a:t>les</a:t>
                      </a:r>
                      <a:r>
                        <a:rPr sz="1200" spc="-5" dirty="0">
                          <a:latin typeface="Arial"/>
                          <a:cs typeface="Arial"/>
                        </a:rPr>
                        <a:t> </a:t>
                      </a:r>
                      <a:r>
                        <a:rPr sz="1200" dirty="0">
                          <a:latin typeface="Arial"/>
                          <a:cs typeface="Arial"/>
                        </a:rPr>
                        <a:t>matériaux</a:t>
                      </a:r>
                      <a:r>
                        <a:rPr sz="1200" spc="10" dirty="0">
                          <a:latin typeface="Arial"/>
                          <a:cs typeface="Arial"/>
                        </a:rPr>
                        <a:t> </a:t>
                      </a:r>
                      <a:r>
                        <a:rPr sz="1200" dirty="0">
                          <a:latin typeface="Arial"/>
                          <a:cs typeface="Arial"/>
                        </a:rPr>
                        <a:t>pouvaient</a:t>
                      </a:r>
                      <a:r>
                        <a:rPr sz="1200" spc="5" dirty="0">
                          <a:latin typeface="Arial"/>
                          <a:cs typeface="Arial"/>
                        </a:rPr>
                        <a:t> </a:t>
                      </a:r>
                      <a:r>
                        <a:rPr sz="1200" dirty="0">
                          <a:latin typeface="Arial"/>
                          <a:cs typeface="Arial"/>
                        </a:rPr>
                        <a:t>être</a:t>
                      </a:r>
                      <a:r>
                        <a:rPr sz="1200" spc="-5" dirty="0">
                          <a:latin typeface="Arial"/>
                          <a:cs typeface="Arial"/>
                        </a:rPr>
                        <a:t> </a:t>
                      </a:r>
                      <a:r>
                        <a:rPr sz="1200" dirty="0">
                          <a:latin typeface="Arial"/>
                          <a:cs typeface="Arial"/>
                        </a:rPr>
                        <a:t>acheminés</a:t>
                      </a:r>
                      <a:r>
                        <a:rPr sz="1200" spc="10" dirty="0">
                          <a:latin typeface="Arial"/>
                          <a:cs typeface="Arial"/>
                        </a:rPr>
                        <a:t> </a:t>
                      </a:r>
                      <a:r>
                        <a:rPr sz="1200" dirty="0">
                          <a:latin typeface="Arial"/>
                          <a:cs typeface="Arial"/>
                        </a:rPr>
                        <a:t>par la</a:t>
                      </a:r>
                      <a:r>
                        <a:rPr sz="1200" spc="10" dirty="0">
                          <a:latin typeface="Arial"/>
                          <a:cs typeface="Arial"/>
                        </a:rPr>
                        <a:t> </a:t>
                      </a:r>
                      <a:r>
                        <a:rPr sz="1200" spc="-10" dirty="0">
                          <a:latin typeface="Arial"/>
                          <a:cs typeface="Arial"/>
                        </a:rPr>
                        <a:t>Nationale </a:t>
                      </a:r>
                      <a:r>
                        <a:rPr sz="1200" dirty="0">
                          <a:latin typeface="Arial"/>
                          <a:cs typeface="Arial"/>
                        </a:rPr>
                        <a:t>3</a:t>
                      </a:r>
                      <a:r>
                        <a:rPr sz="1200" spc="-10" dirty="0">
                          <a:latin typeface="Arial"/>
                          <a:cs typeface="Arial"/>
                        </a:rPr>
                        <a:t> </a:t>
                      </a:r>
                      <a:r>
                        <a:rPr sz="1200" dirty="0">
                          <a:latin typeface="Arial"/>
                          <a:cs typeface="Arial"/>
                        </a:rPr>
                        <a:t>proche</a:t>
                      </a:r>
                      <a:r>
                        <a:rPr sz="1200" spc="-15" dirty="0">
                          <a:latin typeface="Arial"/>
                          <a:cs typeface="Arial"/>
                        </a:rPr>
                        <a:t> </a:t>
                      </a:r>
                      <a:r>
                        <a:rPr sz="1200" dirty="0">
                          <a:latin typeface="Arial"/>
                          <a:cs typeface="Arial"/>
                        </a:rPr>
                        <a:t>du</a:t>
                      </a:r>
                      <a:r>
                        <a:rPr sz="1200" spc="-5" dirty="0">
                          <a:latin typeface="Arial"/>
                          <a:cs typeface="Arial"/>
                        </a:rPr>
                        <a:t> </a:t>
                      </a:r>
                      <a:r>
                        <a:rPr sz="1200" spc="-10" dirty="0">
                          <a:latin typeface="Arial"/>
                          <a:cs typeface="Arial"/>
                        </a:rPr>
                        <a:t>chantier.</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725420">
                <a:tc>
                  <a:txBody>
                    <a:bodyPr/>
                    <a:lstStyle/>
                    <a:p>
                      <a:pPr marL="67945">
                        <a:lnSpc>
                          <a:spcPts val="1250"/>
                        </a:lnSpc>
                      </a:pPr>
                      <a:r>
                        <a:rPr sz="1200" b="1" dirty="0">
                          <a:latin typeface="Arial"/>
                          <a:cs typeface="Arial"/>
                        </a:rPr>
                        <a:t>Choix</a:t>
                      </a:r>
                      <a:r>
                        <a:rPr sz="1200" b="1" spc="-25" dirty="0">
                          <a:latin typeface="Arial"/>
                          <a:cs typeface="Arial"/>
                        </a:rPr>
                        <a:t> </a:t>
                      </a:r>
                      <a:r>
                        <a:rPr sz="1200" b="1" dirty="0">
                          <a:latin typeface="Arial"/>
                          <a:cs typeface="Arial"/>
                        </a:rPr>
                        <a:t>du</a:t>
                      </a:r>
                      <a:r>
                        <a:rPr sz="1200" b="1" spc="-35" dirty="0">
                          <a:latin typeface="Arial"/>
                          <a:cs typeface="Arial"/>
                        </a:rPr>
                        <a:t> </a:t>
                      </a:r>
                      <a:r>
                        <a:rPr sz="1200" b="1" spc="-20" dirty="0">
                          <a:latin typeface="Arial"/>
                          <a:cs typeface="Arial"/>
                        </a:rPr>
                        <a:t>type</a:t>
                      </a:r>
                      <a:endParaRPr sz="1200">
                        <a:latin typeface="Arial"/>
                        <a:cs typeface="Arial"/>
                      </a:endParaRPr>
                    </a:p>
                    <a:p>
                      <a:pPr marL="67945">
                        <a:lnSpc>
                          <a:spcPts val="1295"/>
                        </a:lnSpc>
                      </a:pPr>
                      <a:r>
                        <a:rPr sz="1200" b="1" spc="-10" dirty="0">
                          <a:latin typeface="Arial"/>
                          <a:cs typeface="Arial"/>
                        </a:rPr>
                        <a:t>d’ouvrage</a:t>
                      </a:r>
                      <a:endParaRPr sz="12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9690" indent="93345" algn="just">
                        <a:lnSpc>
                          <a:spcPct val="95800"/>
                        </a:lnSpc>
                        <a:spcBef>
                          <a:spcPts val="10"/>
                        </a:spcBef>
                        <a:buChar char="-"/>
                        <a:tabLst>
                          <a:tab pos="161925" algn="l"/>
                        </a:tabLst>
                      </a:pPr>
                      <a:r>
                        <a:rPr sz="1200" dirty="0">
                          <a:latin typeface="Arial"/>
                          <a:cs typeface="Arial"/>
                        </a:rPr>
                        <a:t>Le</a:t>
                      </a:r>
                      <a:r>
                        <a:rPr sz="1200" spc="15" dirty="0">
                          <a:latin typeface="Arial"/>
                          <a:cs typeface="Arial"/>
                        </a:rPr>
                        <a:t> </a:t>
                      </a:r>
                      <a:r>
                        <a:rPr sz="1200" dirty="0">
                          <a:latin typeface="Arial"/>
                          <a:cs typeface="Arial"/>
                        </a:rPr>
                        <a:t>seuil</a:t>
                      </a:r>
                      <a:r>
                        <a:rPr sz="1200" spc="25" dirty="0">
                          <a:latin typeface="Arial"/>
                          <a:cs typeface="Arial"/>
                        </a:rPr>
                        <a:t> </a:t>
                      </a:r>
                      <a:r>
                        <a:rPr sz="1200" dirty="0">
                          <a:latin typeface="Arial"/>
                          <a:cs typeface="Arial"/>
                        </a:rPr>
                        <a:t>bassin</a:t>
                      </a:r>
                      <a:r>
                        <a:rPr sz="1200" spc="30" dirty="0">
                          <a:latin typeface="Arial"/>
                          <a:cs typeface="Arial"/>
                        </a:rPr>
                        <a:t> </a:t>
                      </a:r>
                      <a:r>
                        <a:rPr sz="1200" dirty="0">
                          <a:latin typeface="Arial"/>
                          <a:cs typeface="Arial"/>
                        </a:rPr>
                        <a:t>SB9</a:t>
                      </a:r>
                      <a:r>
                        <a:rPr sz="1200" spc="20" dirty="0">
                          <a:latin typeface="Arial"/>
                          <a:cs typeface="Arial"/>
                        </a:rPr>
                        <a:t> </a:t>
                      </a:r>
                      <a:r>
                        <a:rPr sz="1200" dirty="0">
                          <a:latin typeface="Arial"/>
                          <a:cs typeface="Arial"/>
                        </a:rPr>
                        <a:t>complète</a:t>
                      </a:r>
                      <a:r>
                        <a:rPr sz="1200" spc="20" dirty="0">
                          <a:latin typeface="Arial"/>
                          <a:cs typeface="Arial"/>
                        </a:rPr>
                        <a:t> </a:t>
                      </a:r>
                      <a:r>
                        <a:rPr sz="1200" dirty="0">
                          <a:latin typeface="Arial"/>
                          <a:cs typeface="Arial"/>
                        </a:rPr>
                        <a:t>les</a:t>
                      </a:r>
                      <a:r>
                        <a:rPr sz="1200" spc="30" dirty="0">
                          <a:latin typeface="Arial"/>
                          <a:cs typeface="Arial"/>
                        </a:rPr>
                        <a:t> </a:t>
                      </a:r>
                      <a:r>
                        <a:rPr sz="1200" dirty="0">
                          <a:latin typeface="Arial"/>
                          <a:cs typeface="Arial"/>
                        </a:rPr>
                        <a:t>nombreux</a:t>
                      </a:r>
                      <a:r>
                        <a:rPr sz="1200" spc="20" dirty="0">
                          <a:latin typeface="Arial"/>
                          <a:cs typeface="Arial"/>
                        </a:rPr>
                        <a:t> </a:t>
                      </a:r>
                      <a:r>
                        <a:rPr sz="1200" dirty="0">
                          <a:latin typeface="Arial"/>
                          <a:cs typeface="Arial"/>
                        </a:rPr>
                        <a:t>murs</a:t>
                      </a:r>
                      <a:r>
                        <a:rPr sz="1200" spc="20" dirty="0">
                          <a:latin typeface="Arial"/>
                          <a:cs typeface="Arial"/>
                        </a:rPr>
                        <a:t> </a:t>
                      </a:r>
                      <a:r>
                        <a:rPr sz="1200" dirty="0">
                          <a:latin typeface="Arial"/>
                          <a:cs typeface="Arial"/>
                        </a:rPr>
                        <a:t>secs</a:t>
                      </a:r>
                      <a:r>
                        <a:rPr sz="1200" spc="20" dirty="0">
                          <a:latin typeface="Arial"/>
                          <a:cs typeface="Arial"/>
                        </a:rPr>
                        <a:t> </a:t>
                      </a:r>
                      <a:r>
                        <a:rPr sz="1200" dirty="0">
                          <a:latin typeface="Arial"/>
                          <a:cs typeface="Arial"/>
                        </a:rPr>
                        <a:t>construits</a:t>
                      </a:r>
                      <a:r>
                        <a:rPr sz="1200" spc="20" dirty="0">
                          <a:latin typeface="Arial"/>
                          <a:cs typeface="Arial"/>
                        </a:rPr>
                        <a:t> </a:t>
                      </a:r>
                      <a:r>
                        <a:rPr sz="1200" spc="-20" dirty="0">
                          <a:latin typeface="Arial"/>
                          <a:cs typeface="Arial"/>
                        </a:rPr>
                        <a:t>dans </a:t>
                      </a:r>
                      <a:r>
                        <a:rPr sz="1200" dirty="0">
                          <a:latin typeface="Arial"/>
                          <a:cs typeface="Arial"/>
                        </a:rPr>
                        <a:t>cette</a:t>
                      </a:r>
                      <a:r>
                        <a:rPr sz="1200" spc="110" dirty="0">
                          <a:latin typeface="Arial"/>
                          <a:cs typeface="Arial"/>
                        </a:rPr>
                        <a:t>  </a:t>
                      </a:r>
                      <a:r>
                        <a:rPr sz="1200" dirty="0">
                          <a:latin typeface="Arial"/>
                          <a:cs typeface="Arial"/>
                        </a:rPr>
                        <a:t>ravine,</a:t>
                      </a:r>
                      <a:r>
                        <a:rPr sz="1200" spc="120" dirty="0">
                          <a:latin typeface="Arial"/>
                          <a:cs typeface="Arial"/>
                        </a:rPr>
                        <a:t>  </a:t>
                      </a:r>
                      <a:r>
                        <a:rPr sz="1200" dirty="0">
                          <a:latin typeface="Arial"/>
                          <a:cs typeface="Arial"/>
                        </a:rPr>
                        <a:t>car</a:t>
                      </a:r>
                      <a:r>
                        <a:rPr sz="1200" spc="120" dirty="0">
                          <a:latin typeface="Arial"/>
                          <a:cs typeface="Arial"/>
                        </a:rPr>
                        <a:t>  </a:t>
                      </a:r>
                      <a:r>
                        <a:rPr sz="1200" dirty="0">
                          <a:latin typeface="Arial"/>
                          <a:cs typeface="Arial"/>
                        </a:rPr>
                        <a:t>il</a:t>
                      </a:r>
                      <a:r>
                        <a:rPr sz="1200" spc="114" dirty="0">
                          <a:latin typeface="Arial"/>
                          <a:cs typeface="Arial"/>
                        </a:rPr>
                        <a:t>  </a:t>
                      </a:r>
                      <a:r>
                        <a:rPr sz="1200" dirty="0">
                          <a:latin typeface="Arial"/>
                          <a:cs typeface="Arial"/>
                        </a:rPr>
                        <a:t>permet</a:t>
                      </a:r>
                      <a:r>
                        <a:rPr sz="1200" spc="120" dirty="0">
                          <a:latin typeface="Arial"/>
                          <a:cs typeface="Arial"/>
                        </a:rPr>
                        <a:t>  </a:t>
                      </a:r>
                      <a:r>
                        <a:rPr sz="1200" dirty="0">
                          <a:latin typeface="Arial"/>
                          <a:cs typeface="Arial"/>
                        </a:rPr>
                        <a:t>de</a:t>
                      </a:r>
                      <a:r>
                        <a:rPr sz="1200" spc="110" dirty="0">
                          <a:latin typeface="Arial"/>
                          <a:cs typeface="Arial"/>
                        </a:rPr>
                        <a:t>  </a:t>
                      </a:r>
                      <a:r>
                        <a:rPr sz="1200" dirty="0">
                          <a:latin typeface="Arial"/>
                          <a:cs typeface="Arial"/>
                        </a:rPr>
                        <a:t>stocker</a:t>
                      </a:r>
                      <a:r>
                        <a:rPr sz="1200" spc="114" dirty="0">
                          <a:latin typeface="Arial"/>
                          <a:cs typeface="Arial"/>
                        </a:rPr>
                        <a:t>  </a:t>
                      </a:r>
                      <a:r>
                        <a:rPr sz="1200" dirty="0">
                          <a:latin typeface="Arial"/>
                          <a:cs typeface="Arial"/>
                        </a:rPr>
                        <a:t>des</a:t>
                      </a:r>
                      <a:r>
                        <a:rPr sz="1200" spc="110" dirty="0">
                          <a:latin typeface="Arial"/>
                          <a:cs typeface="Arial"/>
                        </a:rPr>
                        <a:t>  </a:t>
                      </a:r>
                      <a:r>
                        <a:rPr sz="1200" dirty="0">
                          <a:latin typeface="Arial"/>
                          <a:cs typeface="Arial"/>
                        </a:rPr>
                        <a:t>réserves</a:t>
                      </a:r>
                      <a:r>
                        <a:rPr sz="1200" spc="110" dirty="0">
                          <a:latin typeface="Arial"/>
                          <a:cs typeface="Arial"/>
                        </a:rPr>
                        <a:t>  </a:t>
                      </a:r>
                      <a:r>
                        <a:rPr sz="1200" dirty="0">
                          <a:latin typeface="Arial"/>
                          <a:cs typeface="Arial"/>
                        </a:rPr>
                        <a:t>d’eau,</a:t>
                      </a:r>
                      <a:r>
                        <a:rPr sz="1200" spc="120" dirty="0">
                          <a:latin typeface="Arial"/>
                          <a:cs typeface="Arial"/>
                        </a:rPr>
                        <a:t>  </a:t>
                      </a:r>
                      <a:r>
                        <a:rPr sz="1200" spc="-20" dirty="0">
                          <a:latin typeface="Arial"/>
                          <a:cs typeface="Arial"/>
                        </a:rPr>
                        <a:t>bien </a:t>
                      </a:r>
                      <a:r>
                        <a:rPr sz="1200" dirty="0">
                          <a:latin typeface="Arial"/>
                          <a:cs typeface="Arial"/>
                        </a:rPr>
                        <a:t>nécessaires</a:t>
                      </a:r>
                      <a:r>
                        <a:rPr sz="1200" spc="105" dirty="0">
                          <a:latin typeface="Arial"/>
                          <a:cs typeface="Arial"/>
                        </a:rPr>
                        <a:t> </a:t>
                      </a:r>
                      <a:r>
                        <a:rPr sz="1200" dirty="0">
                          <a:latin typeface="Arial"/>
                          <a:cs typeface="Arial"/>
                        </a:rPr>
                        <a:t>pour</a:t>
                      </a:r>
                      <a:r>
                        <a:rPr sz="1200" spc="114" dirty="0">
                          <a:latin typeface="Arial"/>
                          <a:cs typeface="Arial"/>
                        </a:rPr>
                        <a:t> </a:t>
                      </a:r>
                      <a:r>
                        <a:rPr sz="1200" dirty="0">
                          <a:latin typeface="Arial"/>
                          <a:cs typeface="Arial"/>
                        </a:rPr>
                        <a:t>les</a:t>
                      </a:r>
                      <a:r>
                        <a:rPr sz="1200" spc="110" dirty="0">
                          <a:latin typeface="Arial"/>
                          <a:cs typeface="Arial"/>
                        </a:rPr>
                        <a:t> </a:t>
                      </a:r>
                      <a:r>
                        <a:rPr sz="1200" dirty="0">
                          <a:latin typeface="Arial"/>
                          <a:cs typeface="Arial"/>
                        </a:rPr>
                        <a:t>usages</a:t>
                      </a:r>
                      <a:r>
                        <a:rPr sz="1200" spc="105" dirty="0">
                          <a:latin typeface="Arial"/>
                          <a:cs typeface="Arial"/>
                        </a:rPr>
                        <a:t> </a:t>
                      </a:r>
                      <a:r>
                        <a:rPr sz="1200" dirty="0">
                          <a:latin typeface="Arial"/>
                          <a:cs typeface="Arial"/>
                        </a:rPr>
                        <a:t>domestiques</a:t>
                      </a:r>
                      <a:r>
                        <a:rPr sz="1200" spc="110" dirty="0">
                          <a:latin typeface="Arial"/>
                          <a:cs typeface="Arial"/>
                        </a:rPr>
                        <a:t> </a:t>
                      </a:r>
                      <a:r>
                        <a:rPr sz="1200" dirty="0">
                          <a:latin typeface="Arial"/>
                          <a:cs typeface="Arial"/>
                        </a:rPr>
                        <a:t>et</a:t>
                      </a:r>
                      <a:r>
                        <a:rPr sz="1200" spc="114" dirty="0">
                          <a:latin typeface="Arial"/>
                          <a:cs typeface="Arial"/>
                        </a:rPr>
                        <a:t> </a:t>
                      </a:r>
                      <a:r>
                        <a:rPr sz="1200" dirty="0">
                          <a:latin typeface="Arial"/>
                          <a:cs typeface="Arial"/>
                        </a:rPr>
                        <a:t>l’élevage</a:t>
                      </a:r>
                      <a:r>
                        <a:rPr sz="1200" spc="100" dirty="0">
                          <a:latin typeface="Arial"/>
                          <a:cs typeface="Arial"/>
                        </a:rPr>
                        <a:t> </a:t>
                      </a:r>
                      <a:r>
                        <a:rPr sz="1200" dirty="0">
                          <a:latin typeface="Arial"/>
                          <a:cs typeface="Arial"/>
                        </a:rPr>
                        <a:t>dans</a:t>
                      </a:r>
                      <a:r>
                        <a:rPr sz="1200" spc="110" dirty="0">
                          <a:latin typeface="Arial"/>
                          <a:cs typeface="Arial"/>
                        </a:rPr>
                        <a:t> </a:t>
                      </a:r>
                      <a:r>
                        <a:rPr sz="1200" dirty="0">
                          <a:latin typeface="Arial"/>
                          <a:cs typeface="Arial"/>
                        </a:rPr>
                        <a:t>cette</a:t>
                      </a:r>
                      <a:r>
                        <a:rPr sz="1200" spc="110" dirty="0">
                          <a:latin typeface="Arial"/>
                          <a:cs typeface="Arial"/>
                        </a:rPr>
                        <a:t> </a:t>
                      </a:r>
                      <a:r>
                        <a:rPr sz="1200" spc="-20" dirty="0">
                          <a:latin typeface="Arial"/>
                          <a:cs typeface="Arial"/>
                        </a:rPr>
                        <a:t>zone </a:t>
                      </a:r>
                      <a:r>
                        <a:rPr sz="1200" dirty="0">
                          <a:latin typeface="Arial"/>
                          <a:cs typeface="Arial"/>
                        </a:rPr>
                        <a:t>peuplée,</a:t>
                      </a:r>
                      <a:r>
                        <a:rPr sz="1200" spc="-15" dirty="0">
                          <a:latin typeface="Arial"/>
                          <a:cs typeface="Arial"/>
                        </a:rPr>
                        <a:t> </a:t>
                      </a:r>
                      <a:r>
                        <a:rPr sz="1200" dirty="0">
                          <a:latin typeface="Arial"/>
                          <a:cs typeface="Arial"/>
                        </a:rPr>
                        <a:t>proche</a:t>
                      </a:r>
                      <a:r>
                        <a:rPr sz="1200" spc="-35" dirty="0">
                          <a:latin typeface="Arial"/>
                          <a:cs typeface="Arial"/>
                        </a:rPr>
                        <a:t> </a:t>
                      </a:r>
                      <a:r>
                        <a:rPr sz="1200" dirty="0">
                          <a:latin typeface="Arial"/>
                          <a:cs typeface="Arial"/>
                        </a:rPr>
                        <a:t>de</a:t>
                      </a:r>
                      <a:r>
                        <a:rPr sz="1200" spc="-30" dirty="0">
                          <a:latin typeface="Arial"/>
                          <a:cs typeface="Arial"/>
                        </a:rPr>
                        <a:t> </a:t>
                      </a:r>
                      <a:r>
                        <a:rPr sz="1200" spc="-10" dirty="0">
                          <a:latin typeface="Arial"/>
                          <a:cs typeface="Arial"/>
                        </a:rPr>
                        <a:t>Cange.</a:t>
                      </a:r>
                      <a:endParaRPr sz="1200" dirty="0">
                        <a:latin typeface="Arial"/>
                        <a:cs typeface="Arial"/>
                      </a:endParaRPr>
                    </a:p>
                    <a:p>
                      <a:pPr marL="68580" marR="62230" indent="116839" algn="just">
                        <a:lnSpc>
                          <a:spcPts val="1260"/>
                        </a:lnSpc>
                        <a:spcBef>
                          <a:spcPts val="45"/>
                        </a:spcBef>
                        <a:buChar char="-"/>
                        <a:tabLst>
                          <a:tab pos="185420" algn="l"/>
                        </a:tabLst>
                      </a:pPr>
                      <a:r>
                        <a:rPr sz="1200" dirty="0">
                          <a:latin typeface="Arial"/>
                          <a:cs typeface="Arial"/>
                        </a:rPr>
                        <a:t>Cette</a:t>
                      </a:r>
                      <a:r>
                        <a:rPr sz="1200" spc="204" dirty="0">
                          <a:latin typeface="Arial"/>
                          <a:cs typeface="Arial"/>
                        </a:rPr>
                        <a:t> </a:t>
                      </a:r>
                      <a:r>
                        <a:rPr sz="1200" dirty="0">
                          <a:latin typeface="Arial"/>
                          <a:cs typeface="Arial"/>
                        </a:rPr>
                        <a:t>réserve</a:t>
                      </a:r>
                      <a:r>
                        <a:rPr sz="1200" spc="220" dirty="0">
                          <a:latin typeface="Arial"/>
                          <a:cs typeface="Arial"/>
                        </a:rPr>
                        <a:t> </a:t>
                      </a:r>
                      <a:r>
                        <a:rPr sz="1200" dirty="0">
                          <a:latin typeface="Arial"/>
                          <a:cs typeface="Arial"/>
                        </a:rPr>
                        <a:t>d’eau</a:t>
                      </a:r>
                      <a:r>
                        <a:rPr sz="1200" spc="215" dirty="0">
                          <a:latin typeface="Arial"/>
                          <a:cs typeface="Arial"/>
                        </a:rPr>
                        <a:t> </a:t>
                      </a:r>
                      <a:r>
                        <a:rPr sz="1200" dirty="0">
                          <a:latin typeface="Arial"/>
                          <a:cs typeface="Arial"/>
                        </a:rPr>
                        <a:t>supplémentaire</a:t>
                      </a:r>
                      <a:r>
                        <a:rPr sz="1200" spc="220" dirty="0">
                          <a:latin typeface="Arial"/>
                          <a:cs typeface="Arial"/>
                        </a:rPr>
                        <a:t> </a:t>
                      </a:r>
                      <a:r>
                        <a:rPr sz="1200" dirty="0">
                          <a:latin typeface="Arial"/>
                          <a:cs typeface="Arial"/>
                        </a:rPr>
                        <a:t>peut</a:t>
                      </a:r>
                      <a:r>
                        <a:rPr sz="1200" spc="225" dirty="0">
                          <a:latin typeface="Arial"/>
                          <a:cs typeface="Arial"/>
                        </a:rPr>
                        <a:t> </a:t>
                      </a:r>
                      <a:r>
                        <a:rPr sz="1200" dirty="0">
                          <a:latin typeface="Arial"/>
                          <a:cs typeface="Arial"/>
                        </a:rPr>
                        <a:t>contribuer</a:t>
                      </a:r>
                      <a:r>
                        <a:rPr sz="1200" spc="220" dirty="0">
                          <a:latin typeface="Arial"/>
                          <a:cs typeface="Arial"/>
                        </a:rPr>
                        <a:t> </a:t>
                      </a:r>
                      <a:r>
                        <a:rPr sz="1200" dirty="0">
                          <a:latin typeface="Arial"/>
                          <a:cs typeface="Arial"/>
                        </a:rPr>
                        <a:t>aussi</a:t>
                      </a:r>
                      <a:r>
                        <a:rPr sz="1200" spc="220" dirty="0">
                          <a:latin typeface="Arial"/>
                          <a:cs typeface="Arial"/>
                        </a:rPr>
                        <a:t> </a:t>
                      </a:r>
                      <a:r>
                        <a:rPr sz="1200" dirty="0">
                          <a:latin typeface="Arial"/>
                          <a:cs typeface="Arial"/>
                        </a:rPr>
                        <a:t>à</a:t>
                      </a:r>
                      <a:r>
                        <a:rPr sz="1200" spc="215" dirty="0">
                          <a:latin typeface="Arial"/>
                          <a:cs typeface="Arial"/>
                        </a:rPr>
                        <a:t> </a:t>
                      </a:r>
                      <a:r>
                        <a:rPr sz="1200" dirty="0">
                          <a:latin typeface="Arial"/>
                          <a:cs typeface="Arial"/>
                        </a:rPr>
                        <a:t>la</a:t>
                      </a:r>
                      <a:r>
                        <a:rPr sz="1200" spc="220" dirty="0">
                          <a:latin typeface="Arial"/>
                          <a:cs typeface="Arial"/>
                        </a:rPr>
                        <a:t> </a:t>
                      </a:r>
                      <a:r>
                        <a:rPr sz="1200" spc="-10" dirty="0">
                          <a:latin typeface="Arial"/>
                          <a:cs typeface="Arial"/>
                        </a:rPr>
                        <a:t>lutte </a:t>
                      </a:r>
                      <a:r>
                        <a:rPr sz="1200" dirty="0">
                          <a:latin typeface="Arial"/>
                          <a:cs typeface="Arial"/>
                        </a:rPr>
                        <a:t>contre</a:t>
                      </a:r>
                      <a:r>
                        <a:rPr sz="1200" spc="-30" dirty="0">
                          <a:latin typeface="Arial"/>
                          <a:cs typeface="Arial"/>
                        </a:rPr>
                        <a:t> </a:t>
                      </a:r>
                      <a:r>
                        <a:rPr sz="1200" dirty="0">
                          <a:latin typeface="Arial"/>
                          <a:cs typeface="Arial"/>
                        </a:rPr>
                        <a:t>les</a:t>
                      </a:r>
                      <a:r>
                        <a:rPr sz="1200" spc="-15" dirty="0">
                          <a:latin typeface="Arial"/>
                          <a:cs typeface="Arial"/>
                        </a:rPr>
                        <a:t> </a:t>
                      </a:r>
                      <a:r>
                        <a:rPr sz="1200" dirty="0">
                          <a:latin typeface="Arial"/>
                          <a:cs typeface="Arial"/>
                        </a:rPr>
                        <a:t>départs</a:t>
                      </a:r>
                      <a:r>
                        <a:rPr sz="1200" spc="-25" dirty="0">
                          <a:latin typeface="Arial"/>
                          <a:cs typeface="Arial"/>
                        </a:rPr>
                        <a:t> </a:t>
                      </a:r>
                      <a:r>
                        <a:rPr sz="1200" spc="-10" dirty="0">
                          <a:latin typeface="Arial"/>
                          <a:cs typeface="Arial"/>
                        </a:rPr>
                        <a:t>d’incendie.</a:t>
                      </a:r>
                      <a:endParaRPr sz="1200" dirty="0">
                        <a:latin typeface="Arial"/>
                        <a:cs typeface="Arial"/>
                      </a:endParaRPr>
                    </a:p>
                    <a:p>
                      <a:pPr marL="171450" indent="-102870" algn="just">
                        <a:lnSpc>
                          <a:spcPts val="1210"/>
                        </a:lnSpc>
                        <a:buChar char="-"/>
                        <a:tabLst>
                          <a:tab pos="171450" algn="l"/>
                        </a:tabLst>
                      </a:pPr>
                      <a:r>
                        <a:rPr sz="1200" dirty="0">
                          <a:latin typeface="Arial"/>
                          <a:cs typeface="Arial"/>
                        </a:rPr>
                        <a:t>La</a:t>
                      </a:r>
                      <a:r>
                        <a:rPr sz="1200" spc="100" dirty="0">
                          <a:latin typeface="Arial"/>
                          <a:cs typeface="Arial"/>
                        </a:rPr>
                        <a:t> </a:t>
                      </a:r>
                      <a:r>
                        <a:rPr sz="1200" dirty="0">
                          <a:latin typeface="Arial"/>
                          <a:cs typeface="Arial"/>
                        </a:rPr>
                        <a:t>situation</a:t>
                      </a:r>
                      <a:r>
                        <a:rPr sz="1200" spc="100" dirty="0">
                          <a:latin typeface="Arial"/>
                          <a:cs typeface="Arial"/>
                        </a:rPr>
                        <a:t> </a:t>
                      </a:r>
                      <a:r>
                        <a:rPr sz="1200" dirty="0">
                          <a:latin typeface="Arial"/>
                          <a:cs typeface="Arial"/>
                        </a:rPr>
                        <a:t>de</a:t>
                      </a:r>
                      <a:r>
                        <a:rPr sz="1200" spc="100" dirty="0">
                          <a:latin typeface="Arial"/>
                          <a:cs typeface="Arial"/>
                        </a:rPr>
                        <a:t> </a:t>
                      </a:r>
                      <a:r>
                        <a:rPr sz="1200" dirty="0">
                          <a:latin typeface="Arial"/>
                          <a:cs typeface="Arial"/>
                        </a:rPr>
                        <a:t>SB9</a:t>
                      </a:r>
                      <a:r>
                        <a:rPr sz="1200" spc="114" dirty="0">
                          <a:latin typeface="Arial"/>
                          <a:cs typeface="Arial"/>
                        </a:rPr>
                        <a:t> </a:t>
                      </a:r>
                      <a:r>
                        <a:rPr sz="1200" dirty="0">
                          <a:latin typeface="Arial"/>
                          <a:cs typeface="Arial"/>
                        </a:rPr>
                        <a:t>dans</a:t>
                      </a:r>
                      <a:r>
                        <a:rPr sz="1200" spc="120" dirty="0">
                          <a:latin typeface="Arial"/>
                          <a:cs typeface="Arial"/>
                        </a:rPr>
                        <a:t> </a:t>
                      </a:r>
                      <a:r>
                        <a:rPr sz="1200" dirty="0">
                          <a:latin typeface="Arial"/>
                          <a:cs typeface="Arial"/>
                        </a:rPr>
                        <a:t>une</a:t>
                      </a:r>
                      <a:r>
                        <a:rPr sz="1200" spc="90" dirty="0">
                          <a:latin typeface="Arial"/>
                          <a:cs typeface="Arial"/>
                        </a:rPr>
                        <a:t> </a:t>
                      </a:r>
                      <a:r>
                        <a:rPr sz="1200" dirty="0">
                          <a:latin typeface="Arial"/>
                          <a:cs typeface="Arial"/>
                        </a:rPr>
                        <a:t>ravine</a:t>
                      </a:r>
                      <a:r>
                        <a:rPr sz="1200" spc="100" dirty="0">
                          <a:latin typeface="Arial"/>
                          <a:cs typeface="Arial"/>
                        </a:rPr>
                        <a:t> </a:t>
                      </a:r>
                      <a:r>
                        <a:rPr sz="1200" dirty="0">
                          <a:latin typeface="Arial"/>
                          <a:cs typeface="Arial"/>
                        </a:rPr>
                        <a:t>relativement</a:t>
                      </a:r>
                      <a:r>
                        <a:rPr sz="1200" spc="110" dirty="0">
                          <a:latin typeface="Arial"/>
                          <a:cs typeface="Arial"/>
                        </a:rPr>
                        <a:t> </a:t>
                      </a:r>
                      <a:r>
                        <a:rPr sz="1200" dirty="0">
                          <a:latin typeface="Arial"/>
                          <a:cs typeface="Arial"/>
                        </a:rPr>
                        <a:t>encaissée</a:t>
                      </a:r>
                      <a:r>
                        <a:rPr sz="1200" spc="105" dirty="0">
                          <a:latin typeface="Arial"/>
                          <a:cs typeface="Arial"/>
                        </a:rPr>
                        <a:t> </a:t>
                      </a:r>
                      <a:r>
                        <a:rPr sz="1200" dirty="0">
                          <a:latin typeface="Arial"/>
                          <a:cs typeface="Arial"/>
                        </a:rPr>
                        <a:t>et</a:t>
                      </a:r>
                      <a:r>
                        <a:rPr sz="1200" spc="110" dirty="0">
                          <a:latin typeface="Arial"/>
                          <a:cs typeface="Arial"/>
                        </a:rPr>
                        <a:t> </a:t>
                      </a:r>
                      <a:r>
                        <a:rPr sz="1200" spc="-10" dirty="0">
                          <a:latin typeface="Arial"/>
                          <a:cs typeface="Arial"/>
                        </a:rPr>
                        <a:t>fertile</a:t>
                      </a:r>
                      <a:r>
                        <a:rPr lang="fr-FR" sz="1200" spc="-10" dirty="0">
                          <a:latin typeface="Arial"/>
                          <a:cs typeface="Arial"/>
                        </a:rPr>
                        <a:t> </a:t>
                      </a:r>
                      <a:r>
                        <a:rPr sz="1200" dirty="0" err="1">
                          <a:latin typeface="Arial"/>
                          <a:cs typeface="Arial"/>
                        </a:rPr>
                        <a:t>permettr</a:t>
                      </a:r>
                      <a:r>
                        <a:rPr lang="fr-FR" sz="1200" dirty="0">
                          <a:latin typeface="Arial"/>
                          <a:cs typeface="Arial"/>
                        </a:rPr>
                        <a:t>a</a:t>
                      </a:r>
                      <a:r>
                        <a:rPr sz="1200" spc="-40" dirty="0">
                          <a:latin typeface="Arial"/>
                          <a:cs typeface="Arial"/>
                        </a:rPr>
                        <a:t> </a:t>
                      </a:r>
                      <a:r>
                        <a:rPr sz="1200" dirty="0">
                          <a:latin typeface="Arial"/>
                          <a:cs typeface="Arial"/>
                        </a:rPr>
                        <a:t>d’arroser</a:t>
                      </a:r>
                      <a:r>
                        <a:rPr sz="1200" spc="-25" dirty="0">
                          <a:latin typeface="Arial"/>
                          <a:cs typeface="Arial"/>
                        </a:rPr>
                        <a:t> </a:t>
                      </a:r>
                      <a:r>
                        <a:rPr sz="1200" dirty="0">
                          <a:latin typeface="Arial"/>
                          <a:cs typeface="Arial"/>
                        </a:rPr>
                        <a:t>des</a:t>
                      </a:r>
                      <a:r>
                        <a:rPr sz="1200" spc="-40" dirty="0">
                          <a:latin typeface="Arial"/>
                          <a:cs typeface="Arial"/>
                        </a:rPr>
                        <a:t> </a:t>
                      </a:r>
                      <a:r>
                        <a:rPr sz="1200" dirty="0">
                          <a:latin typeface="Arial"/>
                          <a:cs typeface="Arial"/>
                        </a:rPr>
                        <a:t>pépinières</a:t>
                      </a:r>
                      <a:r>
                        <a:rPr sz="1200" spc="-35" dirty="0">
                          <a:latin typeface="Arial"/>
                          <a:cs typeface="Arial"/>
                        </a:rPr>
                        <a:t> </a:t>
                      </a:r>
                      <a:r>
                        <a:rPr sz="1200" dirty="0">
                          <a:latin typeface="Arial"/>
                          <a:cs typeface="Arial"/>
                        </a:rPr>
                        <a:t>maraîchères</a:t>
                      </a:r>
                      <a:r>
                        <a:rPr sz="1200" spc="-30" dirty="0">
                          <a:latin typeface="Arial"/>
                          <a:cs typeface="Arial"/>
                        </a:rPr>
                        <a:t> </a:t>
                      </a:r>
                      <a:r>
                        <a:rPr sz="1200" dirty="0">
                          <a:latin typeface="Arial"/>
                          <a:cs typeface="Arial"/>
                        </a:rPr>
                        <a:t>à</a:t>
                      </a:r>
                      <a:r>
                        <a:rPr sz="1200" spc="-40" dirty="0">
                          <a:latin typeface="Arial"/>
                          <a:cs typeface="Arial"/>
                        </a:rPr>
                        <a:t> </a:t>
                      </a:r>
                      <a:r>
                        <a:rPr sz="1200" spc="-10" dirty="0">
                          <a:latin typeface="Arial"/>
                          <a:cs typeface="Arial"/>
                        </a:rPr>
                        <a:t>proximité.</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860675">
                <a:tc>
                  <a:txBody>
                    <a:bodyPr/>
                    <a:lstStyle/>
                    <a:p>
                      <a:pPr marL="67945" marR="60325">
                        <a:lnSpc>
                          <a:spcPts val="1260"/>
                        </a:lnSpc>
                        <a:spcBef>
                          <a:spcPts val="60"/>
                        </a:spcBef>
                      </a:pPr>
                      <a:r>
                        <a:rPr sz="1200" b="1" spc="-10" dirty="0">
                          <a:latin typeface="Arial"/>
                          <a:cs typeface="Arial"/>
                        </a:rPr>
                        <a:t>Caractéristiques techniques</a:t>
                      </a:r>
                      <a:endParaRPr sz="120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200" dirty="0">
                          <a:latin typeface="Arial"/>
                          <a:cs typeface="Arial"/>
                        </a:rPr>
                        <a:t>SB9</a:t>
                      </a:r>
                      <a:r>
                        <a:rPr sz="1200" spc="-25" dirty="0">
                          <a:latin typeface="Arial"/>
                          <a:cs typeface="Arial"/>
                        </a:rPr>
                        <a:t> </a:t>
                      </a:r>
                      <a:r>
                        <a:rPr sz="1200" dirty="0">
                          <a:latin typeface="Arial"/>
                          <a:cs typeface="Arial"/>
                        </a:rPr>
                        <a:t>comporte</a:t>
                      </a:r>
                      <a:r>
                        <a:rPr sz="1200" spc="-25" dirty="0">
                          <a:latin typeface="Arial"/>
                          <a:cs typeface="Arial"/>
                        </a:rPr>
                        <a:t> </a:t>
                      </a:r>
                      <a:r>
                        <a:rPr sz="1200" spc="-50" dirty="0">
                          <a:latin typeface="Arial"/>
                          <a:cs typeface="Arial"/>
                        </a:rPr>
                        <a:t>:</a:t>
                      </a:r>
                      <a:endParaRPr sz="1200" dirty="0">
                        <a:latin typeface="Arial"/>
                        <a:cs typeface="Arial"/>
                      </a:endParaRPr>
                    </a:p>
                    <a:p>
                      <a:pPr marL="154305" indent="-85725">
                        <a:lnSpc>
                          <a:spcPct val="100000"/>
                        </a:lnSpc>
                        <a:spcBef>
                          <a:spcPts val="1200"/>
                        </a:spcBef>
                        <a:buChar char="-"/>
                        <a:tabLst>
                          <a:tab pos="154305" algn="l"/>
                        </a:tabLst>
                      </a:pPr>
                      <a:r>
                        <a:rPr sz="1200" b="1" dirty="0">
                          <a:latin typeface="Arial"/>
                          <a:cs typeface="Arial"/>
                        </a:rPr>
                        <a:t>Un</a:t>
                      </a:r>
                      <a:r>
                        <a:rPr sz="1200" b="1" spc="-25" dirty="0">
                          <a:latin typeface="Arial"/>
                          <a:cs typeface="Arial"/>
                        </a:rPr>
                        <a:t> </a:t>
                      </a:r>
                      <a:r>
                        <a:rPr sz="1200" b="1" dirty="0" err="1">
                          <a:latin typeface="Arial"/>
                          <a:cs typeface="Arial"/>
                        </a:rPr>
                        <a:t>seuil</a:t>
                      </a:r>
                      <a:r>
                        <a:rPr sz="1200" b="1" spc="-25" dirty="0">
                          <a:latin typeface="Arial"/>
                          <a:cs typeface="Arial"/>
                        </a:rPr>
                        <a:t> </a:t>
                      </a:r>
                      <a:r>
                        <a:rPr sz="1200" b="1" dirty="0" err="1">
                          <a:latin typeface="Arial"/>
                          <a:cs typeface="Arial"/>
                        </a:rPr>
                        <a:t>maçonné</a:t>
                      </a:r>
                      <a:r>
                        <a:rPr lang="fr-FR" sz="1200" b="1" dirty="0">
                          <a:latin typeface="Arial"/>
                          <a:cs typeface="Arial"/>
                        </a:rPr>
                        <a:t> </a:t>
                      </a:r>
                      <a:r>
                        <a:rPr sz="1200" dirty="0">
                          <a:latin typeface="Arial"/>
                          <a:cs typeface="Arial"/>
                        </a:rPr>
                        <a:t>Longueur</a:t>
                      </a:r>
                      <a:r>
                        <a:rPr sz="1200" spc="40" dirty="0">
                          <a:latin typeface="Arial"/>
                          <a:cs typeface="Arial"/>
                        </a:rPr>
                        <a:t> </a:t>
                      </a:r>
                      <a:r>
                        <a:rPr sz="1200" dirty="0">
                          <a:latin typeface="Arial"/>
                          <a:cs typeface="Arial"/>
                        </a:rPr>
                        <a:t>totale</a:t>
                      </a:r>
                      <a:r>
                        <a:rPr sz="1200" spc="40" dirty="0">
                          <a:latin typeface="Arial"/>
                          <a:cs typeface="Arial"/>
                        </a:rPr>
                        <a:t> </a:t>
                      </a:r>
                      <a:r>
                        <a:rPr sz="1200" dirty="0">
                          <a:latin typeface="Arial"/>
                          <a:cs typeface="Arial"/>
                        </a:rPr>
                        <a:t>L1</a:t>
                      </a:r>
                      <a:r>
                        <a:rPr sz="1200" spc="30" dirty="0">
                          <a:latin typeface="Arial"/>
                          <a:cs typeface="Arial"/>
                        </a:rPr>
                        <a:t> </a:t>
                      </a:r>
                      <a:r>
                        <a:rPr sz="1200" dirty="0">
                          <a:latin typeface="Arial"/>
                          <a:cs typeface="Arial"/>
                        </a:rPr>
                        <a:t>=</a:t>
                      </a:r>
                      <a:r>
                        <a:rPr sz="1200" spc="55" dirty="0">
                          <a:latin typeface="Arial"/>
                          <a:cs typeface="Arial"/>
                        </a:rPr>
                        <a:t> </a:t>
                      </a:r>
                      <a:r>
                        <a:rPr sz="1200" dirty="0">
                          <a:latin typeface="Arial"/>
                          <a:cs typeface="Arial"/>
                        </a:rPr>
                        <a:t>11,70m,</a:t>
                      </a:r>
                      <a:r>
                        <a:rPr sz="1200" spc="35" dirty="0">
                          <a:latin typeface="Arial"/>
                          <a:cs typeface="Arial"/>
                        </a:rPr>
                        <a:t> </a:t>
                      </a:r>
                      <a:r>
                        <a:rPr sz="1200" dirty="0">
                          <a:latin typeface="Arial"/>
                          <a:cs typeface="Arial"/>
                        </a:rPr>
                        <a:t>longueur</a:t>
                      </a:r>
                      <a:r>
                        <a:rPr sz="1200" spc="40" dirty="0">
                          <a:latin typeface="Arial"/>
                          <a:cs typeface="Arial"/>
                        </a:rPr>
                        <a:t> </a:t>
                      </a:r>
                      <a:r>
                        <a:rPr sz="1200" dirty="0">
                          <a:latin typeface="Arial"/>
                          <a:cs typeface="Arial"/>
                        </a:rPr>
                        <a:t>du</a:t>
                      </a:r>
                      <a:r>
                        <a:rPr sz="1200" spc="40" dirty="0">
                          <a:latin typeface="Arial"/>
                          <a:cs typeface="Arial"/>
                        </a:rPr>
                        <a:t> </a:t>
                      </a:r>
                      <a:r>
                        <a:rPr sz="1200" dirty="0">
                          <a:latin typeface="Arial"/>
                          <a:cs typeface="Arial"/>
                        </a:rPr>
                        <a:t>déversoir L2</a:t>
                      </a:r>
                      <a:r>
                        <a:rPr sz="1200" spc="25" dirty="0">
                          <a:latin typeface="Arial"/>
                          <a:cs typeface="Arial"/>
                        </a:rPr>
                        <a:t> </a:t>
                      </a:r>
                      <a:r>
                        <a:rPr sz="1200" dirty="0">
                          <a:latin typeface="Arial"/>
                          <a:cs typeface="Arial"/>
                        </a:rPr>
                        <a:t>=</a:t>
                      </a:r>
                      <a:r>
                        <a:rPr sz="1200" spc="45" dirty="0">
                          <a:latin typeface="Arial"/>
                          <a:cs typeface="Arial"/>
                        </a:rPr>
                        <a:t> </a:t>
                      </a:r>
                      <a:r>
                        <a:rPr sz="1200" spc="-10" dirty="0">
                          <a:latin typeface="Arial"/>
                          <a:cs typeface="Arial"/>
                        </a:rPr>
                        <a:t>3,35m, </a:t>
                      </a:r>
                      <a:r>
                        <a:rPr sz="1200" dirty="0">
                          <a:latin typeface="Arial"/>
                          <a:cs typeface="Arial"/>
                        </a:rPr>
                        <a:t>épaisseur=</a:t>
                      </a:r>
                      <a:r>
                        <a:rPr sz="1200" spc="-50" dirty="0">
                          <a:latin typeface="Arial"/>
                          <a:cs typeface="Arial"/>
                        </a:rPr>
                        <a:t> </a:t>
                      </a:r>
                      <a:r>
                        <a:rPr sz="1200" spc="-10" dirty="0">
                          <a:latin typeface="Arial"/>
                          <a:cs typeface="Arial"/>
                        </a:rPr>
                        <a:t>0,60m.</a:t>
                      </a:r>
                      <a:endParaRPr sz="1200" dirty="0">
                        <a:latin typeface="Arial"/>
                        <a:cs typeface="Arial"/>
                      </a:endParaRPr>
                    </a:p>
                    <a:p>
                      <a:pPr marL="525780" lvl="1" indent="-228600">
                        <a:lnSpc>
                          <a:spcPts val="1280"/>
                        </a:lnSpc>
                        <a:buFont typeface="Symbol"/>
                        <a:buChar char=""/>
                        <a:tabLst>
                          <a:tab pos="525780" algn="l"/>
                        </a:tabLst>
                      </a:pPr>
                      <a:r>
                        <a:rPr sz="1200" dirty="0" err="1">
                          <a:latin typeface="Arial"/>
                          <a:cs typeface="Arial"/>
                        </a:rPr>
                        <a:t>Poteaux</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2</a:t>
                      </a:r>
                      <a:r>
                        <a:rPr sz="1200" spc="-15"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5" dirty="0">
                          <a:latin typeface="Arial"/>
                          <a:cs typeface="Arial"/>
                        </a:rPr>
                        <a:t> </a:t>
                      </a:r>
                      <a:r>
                        <a:rPr sz="1200" dirty="0">
                          <a:latin typeface="Arial"/>
                          <a:cs typeface="Arial"/>
                        </a:rPr>
                        <a:t>1,50m</a:t>
                      </a:r>
                      <a:r>
                        <a:rPr sz="1200" spc="-5" dirty="0">
                          <a:latin typeface="Arial"/>
                          <a:cs typeface="Arial"/>
                        </a:rPr>
                        <a:t> </a:t>
                      </a:r>
                      <a:r>
                        <a:rPr sz="1200" dirty="0">
                          <a:latin typeface="Arial"/>
                          <a:cs typeface="Arial"/>
                        </a:rPr>
                        <a:t>aux</a:t>
                      </a:r>
                      <a:r>
                        <a:rPr sz="1200" spc="-30" dirty="0">
                          <a:latin typeface="Arial"/>
                          <a:cs typeface="Arial"/>
                        </a:rPr>
                        <a:t> </a:t>
                      </a:r>
                      <a:r>
                        <a:rPr sz="1200" spc="-10" dirty="0" err="1">
                          <a:latin typeface="Arial"/>
                          <a:cs typeface="Arial"/>
                        </a:rPr>
                        <a:t>extrémités</a:t>
                      </a:r>
                      <a:r>
                        <a:rPr sz="1200" spc="-10" dirty="0">
                          <a:latin typeface="Arial"/>
                          <a:cs typeface="Arial"/>
                        </a:rPr>
                        <a:t>,</a:t>
                      </a:r>
                      <a:r>
                        <a:rPr lang="fr-FR" sz="1200" spc="-10" dirty="0">
                          <a:latin typeface="Arial"/>
                          <a:cs typeface="Arial"/>
                        </a:rPr>
                        <a:t> </a:t>
                      </a:r>
                      <a:r>
                        <a:rPr sz="1200" dirty="0">
                          <a:latin typeface="Arial"/>
                          <a:cs typeface="Arial"/>
                        </a:rPr>
                        <a:t>2</a:t>
                      </a:r>
                      <a:r>
                        <a:rPr sz="1200" spc="-10" dirty="0">
                          <a:latin typeface="Arial"/>
                          <a:cs typeface="Arial"/>
                        </a:rPr>
                        <a:t> </a:t>
                      </a:r>
                      <a:r>
                        <a:rPr sz="1200" dirty="0">
                          <a:latin typeface="Arial"/>
                          <a:cs typeface="Arial"/>
                        </a:rPr>
                        <a:t>poteaux</a:t>
                      </a:r>
                      <a:r>
                        <a:rPr sz="1200" spc="-20" dirty="0">
                          <a:latin typeface="Arial"/>
                          <a:cs typeface="Arial"/>
                        </a:rPr>
                        <a:t> </a:t>
                      </a:r>
                      <a:r>
                        <a:rPr sz="1200" dirty="0">
                          <a:latin typeface="Arial"/>
                          <a:cs typeface="Arial"/>
                        </a:rPr>
                        <a:t>de</a:t>
                      </a:r>
                      <a:r>
                        <a:rPr sz="1200" spc="-10" dirty="0">
                          <a:latin typeface="Arial"/>
                          <a:cs typeface="Arial"/>
                        </a:rPr>
                        <a:t> </a:t>
                      </a:r>
                      <a:r>
                        <a:rPr sz="1200" dirty="0">
                          <a:latin typeface="Arial"/>
                          <a:cs typeface="Arial"/>
                        </a:rPr>
                        <a:t>3,70m</a:t>
                      </a:r>
                      <a:r>
                        <a:rPr sz="1200" spc="-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part</a:t>
                      </a:r>
                      <a:r>
                        <a:rPr sz="1200" spc="-10" dirty="0">
                          <a:latin typeface="Arial"/>
                          <a:cs typeface="Arial"/>
                        </a:rPr>
                        <a:t> </a:t>
                      </a:r>
                      <a:r>
                        <a:rPr sz="1200" dirty="0">
                          <a:latin typeface="Arial"/>
                          <a:cs typeface="Arial"/>
                        </a:rPr>
                        <a:t>et</a:t>
                      </a:r>
                      <a:r>
                        <a:rPr sz="1200" spc="-15" dirty="0">
                          <a:latin typeface="Arial"/>
                          <a:cs typeface="Arial"/>
                        </a:rPr>
                        <a:t> </a:t>
                      </a:r>
                      <a:r>
                        <a:rPr sz="1200" dirty="0">
                          <a:latin typeface="Arial"/>
                          <a:cs typeface="Arial"/>
                        </a:rPr>
                        <a:t>d’autre</a:t>
                      </a:r>
                      <a:r>
                        <a:rPr sz="1200" spc="-20" dirty="0">
                          <a:latin typeface="Arial"/>
                          <a:cs typeface="Arial"/>
                        </a:rPr>
                        <a:t> </a:t>
                      </a:r>
                      <a:r>
                        <a:rPr sz="1200" dirty="0">
                          <a:latin typeface="Arial"/>
                          <a:cs typeface="Arial"/>
                        </a:rPr>
                        <a:t>du</a:t>
                      </a:r>
                      <a:r>
                        <a:rPr sz="1200" spc="-10" dirty="0">
                          <a:latin typeface="Arial"/>
                          <a:cs typeface="Arial"/>
                        </a:rPr>
                        <a:t> </a:t>
                      </a:r>
                      <a:r>
                        <a:rPr sz="1200" spc="-10" dirty="0" err="1">
                          <a:latin typeface="Arial"/>
                          <a:cs typeface="Arial"/>
                        </a:rPr>
                        <a:t>déversoir</a:t>
                      </a:r>
                      <a:r>
                        <a:rPr lang="fr-FR" sz="1200" spc="-10" dirty="0">
                          <a:latin typeface="Arial"/>
                          <a:cs typeface="Arial"/>
                        </a:rPr>
                        <a:t>.</a:t>
                      </a:r>
                      <a:r>
                        <a:rPr sz="1200" spc="-10" dirty="0">
                          <a:latin typeface="Arial"/>
                          <a:cs typeface="Arial"/>
                        </a:rPr>
                        <a:t> </a:t>
                      </a:r>
                      <a:r>
                        <a:rPr sz="1200" dirty="0">
                          <a:latin typeface="Arial"/>
                          <a:cs typeface="Arial"/>
                        </a:rPr>
                        <a:t>La</a:t>
                      </a:r>
                      <a:r>
                        <a:rPr sz="1200" spc="-15" dirty="0">
                          <a:latin typeface="Arial"/>
                          <a:cs typeface="Arial"/>
                        </a:rPr>
                        <a:t> </a:t>
                      </a:r>
                      <a:r>
                        <a:rPr sz="1200" dirty="0">
                          <a:latin typeface="Arial"/>
                          <a:cs typeface="Arial"/>
                        </a:rPr>
                        <a:t>section</a:t>
                      </a:r>
                      <a:r>
                        <a:rPr sz="1200" spc="-25" dirty="0">
                          <a:latin typeface="Arial"/>
                          <a:cs typeface="Arial"/>
                        </a:rPr>
                        <a:t> </a:t>
                      </a:r>
                      <a:r>
                        <a:rPr sz="1200" dirty="0">
                          <a:latin typeface="Arial"/>
                          <a:cs typeface="Arial"/>
                        </a:rPr>
                        <a:t>d’un</a:t>
                      </a:r>
                      <a:r>
                        <a:rPr sz="1200" spc="-10" dirty="0">
                          <a:latin typeface="Arial"/>
                          <a:cs typeface="Arial"/>
                        </a:rPr>
                        <a:t> </a:t>
                      </a:r>
                      <a:r>
                        <a:rPr sz="1200" dirty="0">
                          <a:latin typeface="Arial"/>
                          <a:cs typeface="Arial"/>
                        </a:rPr>
                        <a:t>poteau</a:t>
                      </a:r>
                      <a:r>
                        <a:rPr sz="1200" spc="-25" dirty="0">
                          <a:latin typeface="Arial"/>
                          <a:cs typeface="Arial"/>
                        </a:rPr>
                        <a:t> </a:t>
                      </a:r>
                      <a:r>
                        <a:rPr sz="1200" dirty="0">
                          <a:latin typeface="Arial"/>
                          <a:cs typeface="Arial"/>
                        </a:rPr>
                        <a:t>est</a:t>
                      </a:r>
                      <a:r>
                        <a:rPr sz="1200" spc="-5"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0,60</a:t>
                      </a:r>
                      <a:r>
                        <a:rPr sz="1200" spc="-15" dirty="0">
                          <a:latin typeface="Arial"/>
                          <a:cs typeface="Arial"/>
                        </a:rPr>
                        <a:t> </a:t>
                      </a:r>
                      <a:r>
                        <a:rPr sz="1200" dirty="0">
                          <a:latin typeface="Arial"/>
                          <a:cs typeface="Arial"/>
                        </a:rPr>
                        <a:t>x</a:t>
                      </a:r>
                      <a:r>
                        <a:rPr sz="1200" spc="-20" dirty="0">
                          <a:latin typeface="Arial"/>
                          <a:cs typeface="Arial"/>
                        </a:rPr>
                        <a:t> </a:t>
                      </a:r>
                      <a:r>
                        <a:rPr sz="1200" spc="-10" dirty="0">
                          <a:latin typeface="Arial"/>
                          <a:cs typeface="Arial"/>
                        </a:rPr>
                        <a:t>0,60m</a:t>
                      </a:r>
                      <a:endParaRPr sz="1200" dirty="0">
                        <a:latin typeface="Arial"/>
                        <a:cs typeface="Arial"/>
                      </a:endParaRPr>
                    </a:p>
                    <a:p>
                      <a:pPr marL="525780" indent="-228600">
                        <a:lnSpc>
                          <a:spcPts val="1290"/>
                        </a:lnSpc>
                        <a:buFont typeface="Symbol"/>
                        <a:buChar char=""/>
                        <a:tabLst>
                          <a:tab pos="525780" algn="l"/>
                        </a:tabLst>
                      </a:pPr>
                      <a:r>
                        <a:rPr sz="1200" dirty="0">
                          <a:latin typeface="Arial"/>
                          <a:cs typeface="Arial"/>
                        </a:rPr>
                        <a:t>Poutres</a:t>
                      </a:r>
                      <a:r>
                        <a:rPr sz="1200" spc="-40" dirty="0">
                          <a:latin typeface="Arial"/>
                          <a:cs typeface="Arial"/>
                        </a:rPr>
                        <a:t> </a:t>
                      </a:r>
                      <a:r>
                        <a:rPr sz="1200" dirty="0">
                          <a:latin typeface="Arial"/>
                          <a:cs typeface="Arial"/>
                        </a:rPr>
                        <a:t>horizontales</a:t>
                      </a:r>
                      <a:r>
                        <a:rPr sz="1200" spc="-35" dirty="0">
                          <a:latin typeface="Arial"/>
                          <a:cs typeface="Arial"/>
                        </a:rPr>
                        <a:t> </a:t>
                      </a:r>
                      <a:r>
                        <a:rPr sz="1200" dirty="0">
                          <a:latin typeface="Arial"/>
                          <a:cs typeface="Arial"/>
                        </a:rPr>
                        <a:t>du</a:t>
                      </a:r>
                      <a:r>
                        <a:rPr sz="1200" spc="-35" dirty="0">
                          <a:latin typeface="Arial"/>
                          <a:cs typeface="Arial"/>
                        </a:rPr>
                        <a:t> </a:t>
                      </a:r>
                      <a:r>
                        <a:rPr sz="1200" dirty="0" err="1">
                          <a:latin typeface="Arial"/>
                          <a:cs typeface="Arial"/>
                        </a:rPr>
                        <a:t>seuil</a:t>
                      </a:r>
                      <a:r>
                        <a:rPr sz="1200" spc="-25" dirty="0">
                          <a:latin typeface="Arial"/>
                          <a:cs typeface="Arial"/>
                        </a:rPr>
                        <a:t> </a:t>
                      </a:r>
                      <a:r>
                        <a:rPr sz="1200" spc="-50" dirty="0">
                          <a:latin typeface="Arial"/>
                          <a:cs typeface="Arial"/>
                        </a:rPr>
                        <a:t>:</a:t>
                      </a:r>
                      <a:r>
                        <a:rPr lang="fr-FR" sz="1200" spc="-50" dirty="0">
                          <a:latin typeface="Arial"/>
                          <a:cs typeface="Arial"/>
                        </a:rPr>
                        <a:t> </a:t>
                      </a:r>
                      <a:r>
                        <a:rPr sz="1200" dirty="0">
                          <a:latin typeface="Arial"/>
                          <a:cs typeface="Arial"/>
                        </a:rPr>
                        <a:t>1</a:t>
                      </a:r>
                      <a:r>
                        <a:rPr sz="1200" spc="-15" dirty="0">
                          <a:latin typeface="Arial"/>
                          <a:cs typeface="Arial"/>
                        </a:rPr>
                        <a:t> </a:t>
                      </a:r>
                      <a:r>
                        <a:rPr sz="1200" dirty="0">
                          <a:latin typeface="Arial"/>
                          <a:cs typeface="Arial"/>
                        </a:rPr>
                        <a:t>poutre</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libage</a:t>
                      </a:r>
                      <a:r>
                        <a:rPr sz="1200" spc="-10" dirty="0">
                          <a:latin typeface="Arial"/>
                          <a:cs typeface="Arial"/>
                        </a:rPr>
                        <a:t> </a:t>
                      </a:r>
                      <a:r>
                        <a:rPr sz="1200" dirty="0">
                          <a:latin typeface="Arial"/>
                          <a:cs typeface="Arial"/>
                        </a:rPr>
                        <a:t>(0,60</a:t>
                      </a:r>
                      <a:r>
                        <a:rPr sz="1200" spc="-25" dirty="0">
                          <a:latin typeface="Arial"/>
                          <a:cs typeface="Arial"/>
                        </a:rPr>
                        <a:t> </a:t>
                      </a:r>
                      <a:r>
                        <a:rPr sz="1200" dirty="0">
                          <a:latin typeface="Arial"/>
                          <a:cs typeface="Arial"/>
                        </a:rPr>
                        <a:t>X</a:t>
                      </a:r>
                      <a:r>
                        <a:rPr sz="1200" spc="-10" dirty="0">
                          <a:latin typeface="Arial"/>
                          <a:cs typeface="Arial"/>
                        </a:rPr>
                        <a:t> 0,60)</a:t>
                      </a:r>
                      <a:r>
                        <a:rPr lang="fr-FR" sz="1200" spc="-10" dirty="0">
                          <a:latin typeface="Arial"/>
                          <a:cs typeface="Arial"/>
                        </a:rPr>
                        <a:t>, </a:t>
                      </a:r>
                      <a:r>
                        <a:rPr sz="1200" dirty="0">
                          <a:latin typeface="Arial"/>
                          <a:cs typeface="Arial"/>
                        </a:rPr>
                        <a:t>1</a:t>
                      </a:r>
                      <a:r>
                        <a:rPr sz="1200" spc="-15" dirty="0">
                          <a:latin typeface="Arial"/>
                          <a:cs typeface="Arial"/>
                        </a:rPr>
                        <a:t> </a:t>
                      </a:r>
                      <a:r>
                        <a:rPr sz="1200" dirty="0">
                          <a:latin typeface="Arial"/>
                          <a:cs typeface="Arial"/>
                        </a:rPr>
                        <a:t>poutre</a:t>
                      </a:r>
                      <a:r>
                        <a:rPr sz="1200" spc="-10" dirty="0">
                          <a:latin typeface="Arial"/>
                          <a:cs typeface="Arial"/>
                        </a:rPr>
                        <a:t> </a:t>
                      </a:r>
                      <a:r>
                        <a:rPr sz="1200" dirty="0">
                          <a:latin typeface="Arial"/>
                          <a:cs typeface="Arial"/>
                        </a:rPr>
                        <a:t>de</a:t>
                      </a:r>
                      <a:r>
                        <a:rPr sz="1200" spc="-20" dirty="0">
                          <a:latin typeface="Arial"/>
                          <a:cs typeface="Arial"/>
                        </a:rPr>
                        <a:t> </a:t>
                      </a:r>
                      <a:r>
                        <a:rPr sz="1200" dirty="0">
                          <a:latin typeface="Arial"/>
                          <a:cs typeface="Arial"/>
                        </a:rPr>
                        <a:t>chaînage</a:t>
                      </a:r>
                      <a:r>
                        <a:rPr sz="1200" spc="-20" dirty="0">
                          <a:latin typeface="Arial"/>
                          <a:cs typeface="Arial"/>
                        </a:rPr>
                        <a:t> </a:t>
                      </a:r>
                      <a:r>
                        <a:rPr sz="1200" dirty="0">
                          <a:latin typeface="Arial"/>
                          <a:cs typeface="Arial"/>
                        </a:rPr>
                        <a:t>(0,15</a:t>
                      </a:r>
                      <a:r>
                        <a:rPr sz="1200" spc="-5" dirty="0">
                          <a:latin typeface="Arial"/>
                          <a:cs typeface="Arial"/>
                        </a:rPr>
                        <a:t> </a:t>
                      </a:r>
                      <a:r>
                        <a:rPr sz="1200" dirty="0">
                          <a:latin typeface="Arial"/>
                          <a:cs typeface="Arial"/>
                        </a:rPr>
                        <a:t>X</a:t>
                      </a:r>
                      <a:r>
                        <a:rPr sz="1200" spc="-10" dirty="0">
                          <a:latin typeface="Arial"/>
                          <a:cs typeface="Arial"/>
                        </a:rPr>
                        <a:t> </a:t>
                      </a:r>
                      <a:r>
                        <a:rPr sz="1200" spc="-20" dirty="0">
                          <a:latin typeface="Arial"/>
                          <a:cs typeface="Arial"/>
                        </a:rPr>
                        <a:t>0,60)</a:t>
                      </a:r>
                      <a:endParaRPr sz="1200" dirty="0">
                        <a:latin typeface="Arial"/>
                        <a:cs typeface="Arial"/>
                      </a:endParaRPr>
                    </a:p>
                    <a:p>
                      <a:pPr marL="68580" marR="62230">
                        <a:lnSpc>
                          <a:spcPts val="1270"/>
                        </a:lnSpc>
                        <a:spcBef>
                          <a:spcPts val="930"/>
                        </a:spcBef>
                      </a:pPr>
                      <a:r>
                        <a:rPr sz="1200" b="1" dirty="0">
                          <a:latin typeface="Arial"/>
                          <a:cs typeface="Arial"/>
                        </a:rPr>
                        <a:t>-</a:t>
                      </a:r>
                      <a:r>
                        <a:rPr sz="1200" b="1" spc="185" dirty="0">
                          <a:latin typeface="Arial"/>
                          <a:cs typeface="Arial"/>
                        </a:rPr>
                        <a:t> </a:t>
                      </a:r>
                      <a:r>
                        <a:rPr sz="1200" b="1" dirty="0">
                          <a:latin typeface="Arial"/>
                          <a:cs typeface="Arial"/>
                        </a:rPr>
                        <a:t>Un</a:t>
                      </a:r>
                      <a:r>
                        <a:rPr sz="1200" b="1" spc="180" dirty="0">
                          <a:latin typeface="Arial"/>
                          <a:cs typeface="Arial"/>
                        </a:rPr>
                        <a:t> </a:t>
                      </a:r>
                      <a:r>
                        <a:rPr sz="1200" b="1" dirty="0">
                          <a:latin typeface="Arial"/>
                          <a:cs typeface="Arial"/>
                        </a:rPr>
                        <a:t>bassin</a:t>
                      </a:r>
                      <a:r>
                        <a:rPr sz="1200" b="1" spc="180" dirty="0">
                          <a:latin typeface="Arial"/>
                          <a:cs typeface="Arial"/>
                        </a:rPr>
                        <a:t> </a:t>
                      </a:r>
                      <a:r>
                        <a:rPr sz="1200" dirty="0">
                          <a:latin typeface="Arial"/>
                          <a:cs typeface="Arial"/>
                        </a:rPr>
                        <a:t>décanteur</a:t>
                      </a:r>
                      <a:r>
                        <a:rPr sz="1200" spc="160" dirty="0">
                          <a:latin typeface="Arial"/>
                          <a:cs typeface="Arial"/>
                        </a:rPr>
                        <a:t> </a:t>
                      </a:r>
                      <a:r>
                        <a:rPr sz="1200" dirty="0">
                          <a:latin typeface="Arial"/>
                          <a:cs typeface="Arial"/>
                        </a:rPr>
                        <a:t>adossé</a:t>
                      </a:r>
                      <a:r>
                        <a:rPr sz="1200" spc="180" dirty="0">
                          <a:latin typeface="Arial"/>
                          <a:cs typeface="Arial"/>
                        </a:rPr>
                        <a:t> </a:t>
                      </a:r>
                      <a:r>
                        <a:rPr sz="1200" dirty="0">
                          <a:latin typeface="Arial"/>
                          <a:cs typeface="Arial"/>
                        </a:rPr>
                        <a:t>au</a:t>
                      </a:r>
                      <a:r>
                        <a:rPr sz="1200" spc="175" dirty="0">
                          <a:latin typeface="Arial"/>
                          <a:cs typeface="Arial"/>
                        </a:rPr>
                        <a:t> </a:t>
                      </a:r>
                      <a:r>
                        <a:rPr sz="1200" dirty="0">
                          <a:latin typeface="Arial"/>
                          <a:cs typeface="Arial"/>
                        </a:rPr>
                        <a:t>seuil</a:t>
                      </a:r>
                      <a:r>
                        <a:rPr sz="1200" spc="175" dirty="0">
                          <a:latin typeface="Arial"/>
                          <a:cs typeface="Arial"/>
                        </a:rPr>
                        <a:t> </a:t>
                      </a:r>
                      <a:r>
                        <a:rPr sz="1200" dirty="0">
                          <a:latin typeface="Arial"/>
                          <a:cs typeface="Arial"/>
                        </a:rPr>
                        <a:t>en</a:t>
                      </a:r>
                      <a:r>
                        <a:rPr sz="1200" spc="165" dirty="0">
                          <a:latin typeface="Arial"/>
                          <a:cs typeface="Arial"/>
                        </a:rPr>
                        <a:t> </a:t>
                      </a:r>
                      <a:r>
                        <a:rPr sz="1200" dirty="0">
                          <a:latin typeface="Arial"/>
                          <a:cs typeface="Arial"/>
                        </a:rPr>
                        <a:t>aval</a:t>
                      </a:r>
                      <a:r>
                        <a:rPr sz="1200" spc="175" dirty="0">
                          <a:latin typeface="Arial"/>
                          <a:cs typeface="Arial"/>
                        </a:rPr>
                        <a:t> </a:t>
                      </a:r>
                      <a:r>
                        <a:rPr sz="1200" dirty="0">
                          <a:latin typeface="Arial"/>
                          <a:cs typeface="Arial"/>
                        </a:rPr>
                        <a:t>3,10</a:t>
                      </a:r>
                      <a:r>
                        <a:rPr sz="1200" spc="185" dirty="0">
                          <a:latin typeface="Arial"/>
                          <a:cs typeface="Arial"/>
                        </a:rPr>
                        <a:t> </a:t>
                      </a:r>
                      <a:r>
                        <a:rPr sz="1200" dirty="0">
                          <a:latin typeface="Arial"/>
                          <a:cs typeface="Arial"/>
                        </a:rPr>
                        <a:t>X</a:t>
                      </a:r>
                      <a:r>
                        <a:rPr sz="1200" spc="175" dirty="0">
                          <a:latin typeface="Arial"/>
                          <a:cs typeface="Arial"/>
                        </a:rPr>
                        <a:t> </a:t>
                      </a:r>
                      <a:r>
                        <a:rPr sz="1200" dirty="0">
                          <a:latin typeface="Arial"/>
                          <a:cs typeface="Arial"/>
                        </a:rPr>
                        <a:t>3,52</a:t>
                      </a:r>
                      <a:r>
                        <a:rPr sz="1200" spc="175" dirty="0">
                          <a:latin typeface="Arial"/>
                          <a:cs typeface="Arial"/>
                        </a:rPr>
                        <a:t> </a:t>
                      </a:r>
                      <a:r>
                        <a:rPr sz="1200" dirty="0">
                          <a:latin typeface="Arial"/>
                          <a:cs typeface="Arial"/>
                        </a:rPr>
                        <a:t>X</a:t>
                      </a:r>
                      <a:r>
                        <a:rPr sz="1200" spc="165" dirty="0">
                          <a:latin typeface="Arial"/>
                          <a:cs typeface="Arial"/>
                        </a:rPr>
                        <a:t> </a:t>
                      </a:r>
                      <a:r>
                        <a:rPr sz="1200" spc="-10" dirty="0">
                          <a:latin typeface="Arial"/>
                          <a:cs typeface="Arial"/>
                        </a:rPr>
                        <a:t>1,25= 13,64m3</a:t>
                      </a:r>
                      <a:endParaRPr sz="1200" dirty="0">
                        <a:latin typeface="Arial"/>
                        <a:cs typeface="Arial"/>
                      </a:endParaRPr>
                    </a:p>
                    <a:p>
                      <a:pPr marL="525780">
                        <a:lnSpc>
                          <a:spcPts val="1240"/>
                        </a:lnSpc>
                      </a:pPr>
                      <a:r>
                        <a:rPr sz="1200" dirty="0">
                          <a:latin typeface="Arial"/>
                          <a:cs typeface="Arial"/>
                        </a:rPr>
                        <a:t>Epaisseur</a:t>
                      </a:r>
                      <a:r>
                        <a:rPr sz="1200" spc="-15" dirty="0">
                          <a:latin typeface="Arial"/>
                          <a:cs typeface="Arial"/>
                        </a:rPr>
                        <a:t> </a:t>
                      </a:r>
                      <a:r>
                        <a:rPr sz="1200" dirty="0">
                          <a:latin typeface="Arial"/>
                          <a:cs typeface="Arial"/>
                        </a:rPr>
                        <a:t>des</a:t>
                      </a:r>
                      <a:r>
                        <a:rPr sz="1200" spc="-25" dirty="0">
                          <a:latin typeface="Arial"/>
                          <a:cs typeface="Arial"/>
                        </a:rPr>
                        <a:t> </a:t>
                      </a:r>
                      <a:r>
                        <a:rPr sz="1200" dirty="0">
                          <a:latin typeface="Arial"/>
                          <a:cs typeface="Arial"/>
                        </a:rPr>
                        <a:t>murs</a:t>
                      </a:r>
                      <a:r>
                        <a:rPr sz="1200" spc="-20" dirty="0">
                          <a:latin typeface="Arial"/>
                          <a:cs typeface="Arial"/>
                        </a:rPr>
                        <a:t> </a:t>
                      </a:r>
                      <a:r>
                        <a:rPr sz="1200" dirty="0">
                          <a:latin typeface="Arial"/>
                          <a:cs typeface="Arial"/>
                        </a:rPr>
                        <a:t>:</a:t>
                      </a:r>
                      <a:r>
                        <a:rPr sz="1200" spc="-5" dirty="0">
                          <a:latin typeface="Arial"/>
                          <a:cs typeface="Arial"/>
                        </a:rPr>
                        <a:t> </a:t>
                      </a:r>
                      <a:r>
                        <a:rPr sz="1200" spc="-20" dirty="0">
                          <a:latin typeface="Arial"/>
                          <a:cs typeface="Arial"/>
                        </a:rPr>
                        <a:t>0,60m</a:t>
                      </a:r>
                      <a:r>
                        <a:rPr lang="fr-FR" sz="1200" spc="-20" dirty="0">
                          <a:latin typeface="Arial"/>
                          <a:cs typeface="Arial"/>
                        </a:rPr>
                        <a:t>, </a:t>
                      </a:r>
                      <a:r>
                        <a:rPr sz="1200" dirty="0" err="1">
                          <a:latin typeface="Arial"/>
                          <a:cs typeface="Arial"/>
                        </a:rPr>
                        <a:t>Epaisseur</a:t>
                      </a:r>
                      <a:r>
                        <a:rPr sz="1200" spc="-1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béton</a:t>
                      </a:r>
                      <a:r>
                        <a:rPr sz="1200" spc="-30" dirty="0">
                          <a:latin typeface="Arial"/>
                          <a:cs typeface="Arial"/>
                        </a:rPr>
                        <a:t> </a:t>
                      </a:r>
                      <a:r>
                        <a:rPr sz="1200" dirty="0">
                          <a:latin typeface="Arial"/>
                          <a:cs typeface="Arial"/>
                        </a:rPr>
                        <a:t>fond</a:t>
                      </a:r>
                      <a:r>
                        <a:rPr sz="1200" spc="-35" dirty="0">
                          <a:latin typeface="Arial"/>
                          <a:cs typeface="Arial"/>
                        </a:rPr>
                        <a:t> </a:t>
                      </a:r>
                      <a:r>
                        <a:rPr sz="1200" dirty="0">
                          <a:latin typeface="Arial"/>
                          <a:cs typeface="Arial"/>
                        </a:rPr>
                        <a:t>du</a:t>
                      </a:r>
                      <a:r>
                        <a:rPr sz="1200" spc="-20" dirty="0">
                          <a:latin typeface="Arial"/>
                          <a:cs typeface="Arial"/>
                        </a:rPr>
                        <a:t> </a:t>
                      </a:r>
                      <a:r>
                        <a:rPr sz="1200" dirty="0">
                          <a:latin typeface="Arial"/>
                          <a:cs typeface="Arial"/>
                        </a:rPr>
                        <a:t>bassin</a:t>
                      </a:r>
                      <a:r>
                        <a:rPr sz="1200" spc="-25" dirty="0">
                          <a:latin typeface="Arial"/>
                          <a:cs typeface="Arial"/>
                        </a:rPr>
                        <a:t> </a:t>
                      </a:r>
                      <a:r>
                        <a:rPr sz="1200" dirty="0">
                          <a:latin typeface="Arial"/>
                          <a:cs typeface="Arial"/>
                        </a:rPr>
                        <a:t>=</a:t>
                      </a:r>
                      <a:r>
                        <a:rPr sz="1200" spc="-15" dirty="0">
                          <a:latin typeface="Arial"/>
                          <a:cs typeface="Arial"/>
                        </a:rPr>
                        <a:t> </a:t>
                      </a:r>
                      <a:r>
                        <a:rPr sz="1200" spc="-20" dirty="0">
                          <a:latin typeface="Arial"/>
                          <a:cs typeface="Arial"/>
                        </a:rPr>
                        <a:t>0,15m</a:t>
                      </a:r>
                      <a:endParaRPr lang="fr-FR" sz="1200" spc="-20" dirty="0">
                        <a:latin typeface="Arial"/>
                        <a:cs typeface="Arial"/>
                      </a:endParaRPr>
                    </a:p>
                    <a:p>
                      <a:pPr marL="154305" indent="-85725">
                        <a:lnSpc>
                          <a:spcPts val="1265"/>
                        </a:lnSpc>
                        <a:buChar char="-"/>
                        <a:tabLst>
                          <a:tab pos="154305" algn="l"/>
                        </a:tabLst>
                      </a:pPr>
                      <a:r>
                        <a:rPr lang="fr-FR" sz="1200" b="1" dirty="0">
                          <a:latin typeface="Arial"/>
                          <a:cs typeface="Arial"/>
                        </a:rPr>
                        <a:t>Le</a:t>
                      </a:r>
                      <a:r>
                        <a:rPr lang="fr-FR" sz="1200" b="1" spc="-30" dirty="0">
                          <a:latin typeface="Arial"/>
                          <a:cs typeface="Arial"/>
                        </a:rPr>
                        <a:t> </a:t>
                      </a:r>
                      <a:r>
                        <a:rPr lang="fr-FR" sz="1200" b="1" dirty="0">
                          <a:latin typeface="Arial"/>
                          <a:cs typeface="Arial"/>
                        </a:rPr>
                        <a:t>bassin</a:t>
                      </a:r>
                      <a:r>
                        <a:rPr lang="fr-FR" sz="1200" b="1" spc="-25" dirty="0">
                          <a:latin typeface="Arial"/>
                          <a:cs typeface="Arial"/>
                        </a:rPr>
                        <a:t> </a:t>
                      </a:r>
                      <a:r>
                        <a:rPr lang="fr-FR" sz="1200" b="1" spc="-10" dirty="0">
                          <a:latin typeface="Arial"/>
                          <a:cs typeface="Arial"/>
                        </a:rPr>
                        <a:t>principal </a:t>
                      </a:r>
                      <a:r>
                        <a:rPr lang="fr-FR" sz="1200" dirty="0">
                          <a:latin typeface="Arial"/>
                          <a:cs typeface="Arial"/>
                        </a:rPr>
                        <a:t>Volume</a:t>
                      </a:r>
                      <a:r>
                        <a:rPr lang="fr-FR" sz="1200" spc="-10" dirty="0">
                          <a:latin typeface="Arial"/>
                          <a:cs typeface="Arial"/>
                        </a:rPr>
                        <a:t> </a:t>
                      </a:r>
                      <a:r>
                        <a:rPr lang="fr-FR" sz="1200" dirty="0">
                          <a:latin typeface="Arial"/>
                          <a:cs typeface="Arial"/>
                        </a:rPr>
                        <a:t>:</a:t>
                      </a:r>
                      <a:r>
                        <a:rPr lang="fr-FR" sz="1200" spc="-15" dirty="0">
                          <a:latin typeface="Arial"/>
                          <a:cs typeface="Arial"/>
                        </a:rPr>
                        <a:t> </a:t>
                      </a:r>
                      <a:r>
                        <a:rPr lang="fr-FR" sz="1200" dirty="0">
                          <a:latin typeface="Arial"/>
                          <a:cs typeface="Arial"/>
                        </a:rPr>
                        <a:t>=</a:t>
                      </a:r>
                      <a:r>
                        <a:rPr lang="fr-FR" sz="1200" spc="-15" dirty="0">
                          <a:latin typeface="Arial"/>
                          <a:cs typeface="Arial"/>
                        </a:rPr>
                        <a:t> </a:t>
                      </a:r>
                      <a:r>
                        <a:rPr lang="fr-FR" sz="1200" dirty="0">
                          <a:latin typeface="Arial"/>
                          <a:cs typeface="Arial"/>
                        </a:rPr>
                        <a:t>5,05</a:t>
                      </a:r>
                      <a:r>
                        <a:rPr lang="fr-FR" sz="1200" spc="-20" dirty="0">
                          <a:latin typeface="Arial"/>
                          <a:cs typeface="Arial"/>
                        </a:rPr>
                        <a:t> </a:t>
                      </a:r>
                      <a:r>
                        <a:rPr lang="fr-FR" sz="1200" dirty="0">
                          <a:latin typeface="Arial"/>
                          <a:cs typeface="Arial"/>
                        </a:rPr>
                        <a:t>X</a:t>
                      </a:r>
                      <a:r>
                        <a:rPr lang="fr-FR" sz="1200" spc="-10" dirty="0">
                          <a:latin typeface="Arial"/>
                          <a:cs typeface="Arial"/>
                        </a:rPr>
                        <a:t> </a:t>
                      </a:r>
                      <a:r>
                        <a:rPr lang="fr-FR" sz="1200" dirty="0">
                          <a:latin typeface="Arial"/>
                          <a:cs typeface="Arial"/>
                        </a:rPr>
                        <a:t>5,15X</a:t>
                      </a:r>
                      <a:r>
                        <a:rPr lang="fr-FR" sz="1200" spc="-20" dirty="0">
                          <a:latin typeface="Arial"/>
                          <a:cs typeface="Arial"/>
                        </a:rPr>
                        <a:t> </a:t>
                      </a:r>
                      <a:r>
                        <a:rPr lang="fr-FR" sz="1200" dirty="0">
                          <a:latin typeface="Arial"/>
                          <a:cs typeface="Arial"/>
                        </a:rPr>
                        <a:t>1,90</a:t>
                      </a:r>
                      <a:r>
                        <a:rPr lang="fr-FR" sz="1200" spc="-20" dirty="0">
                          <a:latin typeface="Arial"/>
                          <a:cs typeface="Arial"/>
                        </a:rPr>
                        <a:t> </a:t>
                      </a:r>
                      <a:r>
                        <a:rPr lang="fr-FR" sz="1200" dirty="0">
                          <a:latin typeface="Arial"/>
                          <a:cs typeface="Arial"/>
                        </a:rPr>
                        <a:t>=</a:t>
                      </a:r>
                      <a:r>
                        <a:rPr lang="fr-FR" sz="1200" spc="285" dirty="0">
                          <a:latin typeface="Arial"/>
                          <a:cs typeface="Arial"/>
                        </a:rPr>
                        <a:t> </a:t>
                      </a:r>
                      <a:r>
                        <a:rPr lang="fr-FR" sz="1200" spc="-10" dirty="0">
                          <a:latin typeface="Arial"/>
                          <a:cs typeface="Arial"/>
                        </a:rPr>
                        <a:t>49,41m3</a:t>
                      </a:r>
                      <a:endParaRPr lang="fr-FR" sz="1200" dirty="0">
                        <a:latin typeface="Arial"/>
                        <a:cs typeface="Arial"/>
                      </a:endParaRPr>
                    </a:p>
                    <a:p>
                      <a:pPr marL="525780">
                        <a:lnSpc>
                          <a:spcPct val="100000"/>
                        </a:lnSpc>
                        <a:spcBef>
                          <a:spcPts val="45"/>
                        </a:spcBef>
                      </a:pPr>
                      <a:r>
                        <a:rPr lang="fr-FR" sz="1200" dirty="0">
                          <a:latin typeface="Arial"/>
                          <a:cs typeface="Arial"/>
                        </a:rPr>
                        <a:t>Epaisseur</a:t>
                      </a:r>
                      <a:r>
                        <a:rPr lang="fr-FR" sz="1200" spc="-15" dirty="0">
                          <a:latin typeface="Arial"/>
                          <a:cs typeface="Arial"/>
                        </a:rPr>
                        <a:t> </a:t>
                      </a:r>
                      <a:r>
                        <a:rPr lang="fr-FR" sz="1200" dirty="0">
                          <a:latin typeface="Arial"/>
                          <a:cs typeface="Arial"/>
                        </a:rPr>
                        <a:t>des</a:t>
                      </a:r>
                      <a:r>
                        <a:rPr lang="fr-FR" sz="1200" spc="-25" dirty="0">
                          <a:latin typeface="Arial"/>
                          <a:cs typeface="Arial"/>
                        </a:rPr>
                        <a:t> </a:t>
                      </a:r>
                      <a:r>
                        <a:rPr lang="fr-FR" sz="1200" dirty="0">
                          <a:latin typeface="Arial"/>
                          <a:cs typeface="Arial"/>
                        </a:rPr>
                        <a:t>murs</a:t>
                      </a:r>
                      <a:r>
                        <a:rPr lang="fr-FR" sz="1200" spc="-20" dirty="0">
                          <a:latin typeface="Arial"/>
                          <a:cs typeface="Arial"/>
                        </a:rPr>
                        <a:t> </a:t>
                      </a:r>
                      <a:r>
                        <a:rPr lang="fr-FR" sz="1200" dirty="0">
                          <a:latin typeface="Arial"/>
                          <a:cs typeface="Arial"/>
                        </a:rPr>
                        <a:t>:</a:t>
                      </a:r>
                      <a:r>
                        <a:rPr lang="fr-FR" sz="1200" spc="-5" dirty="0">
                          <a:latin typeface="Arial"/>
                          <a:cs typeface="Arial"/>
                        </a:rPr>
                        <a:t> </a:t>
                      </a:r>
                      <a:r>
                        <a:rPr lang="fr-FR" sz="1200" spc="-20" dirty="0">
                          <a:latin typeface="Arial"/>
                          <a:cs typeface="Arial"/>
                        </a:rPr>
                        <a:t>0,60m, </a:t>
                      </a:r>
                      <a:r>
                        <a:rPr lang="fr-FR" sz="1200" dirty="0">
                          <a:latin typeface="Arial"/>
                          <a:cs typeface="Arial"/>
                        </a:rPr>
                        <a:t>Epaisseur</a:t>
                      </a:r>
                      <a:r>
                        <a:rPr lang="fr-FR" sz="1200" spc="-15" dirty="0">
                          <a:latin typeface="Arial"/>
                          <a:cs typeface="Arial"/>
                        </a:rPr>
                        <a:t> </a:t>
                      </a:r>
                      <a:r>
                        <a:rPr lang="fr-FR" sz="1200" dirty="0">
                          <a:latin typeface="Arial"/>
                          <a:cs typeface="Arial"/>
                        </a:rPr>
                        <a:t>du</a:t>
                      </a:r>
                      <a:r>
                        <a:rPr lang="fr-FR" sz="1200" spc="-20" dirty="0">
                          <a:latin typeface="Arial"/>
                          <a:cs typeface="Arial"/>
                        </a:rPr>
                        <a:t> </a:t>
                      </a:r>
                      <a:r>
                        <a:rPr lang="fr-FR" sz="1200" dirty="0">
                          <a:latin typeface="Arial"/>
                          <a:cs typeface="Arial"/>
                        </a:rPr>
                        <a:t>béton</a:t>
                      </a:r>
                      <a:r>
                        <a:rPr lang="fr-FR" sz="1200" spc="-30" dirty="0">
                          <a:latin typeface="Arial"/>
                          <a:cs typeface="Arial"/>
                        </a:rPr>
                        <a:t> </a:t>
                      </a:r>
                      <a:r>
                        <a:rPr lang="fr-FR" sz="1200" dirty="0">
                          <a:latin typeface="Arial"/>
                          <a:cs typeface="Arial"/>
                        </a:rPr>
                        <a:t>fond</a:t>
                      </a:r>
                      <a:r>
                        <a:rPr lang="fr-FR" sz="1200" spc="-35" dirty="0">
                          <a:latin typeface="Arial"/>
                          <a:cs typeface="Arial"/>
                        </a:rPr>
                        <a:t> </a:t>
                      </a:r>
                      <a:r>
                        <a:rPr lang="fr-FR" sz="1200" dirty="0">
                          <a:latin typeface="Arial"/>
                          <a:cs typeface="Arial"/>
                        </a:rPr>
                        <a:t>du</a:t>
                      </a:r>
                      <a:r>
                        <a:rPr lang="fr-FR" sz="1200" spc="-20" dirty="0">
                          <a:latin typeface="Arial"/>
                          <a:cs typeface="Arial"/>
                        </a:rPr>
                        <a:t> </a:t>
                      </a:r>
                      <a:r>
                        <a:rPr lang="fr-FR" sz="1200" dirty="0">
                          <a:latin typeface="Arial"/>
                          <a:cs typeface="Arial"/>
                        </a:rPr>
                        <a:t>bassin</a:t>
                      </a:r>
                      <a:r>
                        <a:rPr lang="fr-FR" sz="1200" spc="-25" dirty="0">
                          <a:latin typeface="Arial"/>
                          <a:cs typeface="Arial"/>
                        </a:rPr>
                        <a:t> </a:t>
                      </a:r>
                      <a:r>
                        <a:rPr lang="fr-FR" sz="1200" dirty="0">
                          <a:latin typeface="Arial"/>
                          <a:cs typeface="Arial"/>
                        </a:rPr>
                        <a:t>=</a:t>
                      </a:r>
                      <a:r>
                        <a:rPr lang="fr-FR" sz="1200" spc="-15" dirty="0">
                          <a:latin typeface="Arial"/>
                          <a:cs typeface="Arial"/>
                        </a:rPr>
                        <a:t> </a:t>
                      </a:r>
                      <a:r>
                        <a:rPr lang="fr-FR" sz="1200" spc="-20" dirty="0">
                          <a:latin typeface="Arial"/>
                          <a:cs typeface="Arial"/>
                        </a:rPr>
                        <a:t>0,15m, </a:t>
                      </a:r>
                      <a:r>
                        <a:rPr lang="fr-FR" sz="1200" dirty="0">
                          <a:latin typeface="Arial"/>
                          <a:cs typeface="Arial"/>
                        </a:rPr>
                        <a:t>Poteaux</a:t>
                      </a:r>
                      <a:r>
                        <a:rPr lang="fr-FR" sz="1200" spc="-25" dirty="0">
                          <a:latin typeface="Arial"/>
                          <a:cs typeface="Arial"/>
                        </a:rPr>
                        <a:t> </a:t>
                      </a:r>
                      <a:r>
                        <a:rPr lang="fr-FR" sz="1200" dirty="0">
                          <a:latin typeface="Arial"/>
                          <a:cs typeface="Arial"/>
                        </a:rPr>
                        <a:t>:</a:t>
                      </a:r>
                      <a:r>
                        <a:rPr lang="fr-FR" sz="1200" spc="-5" dirty="0">
                          <a:latin typeface="Arial"/>
                          <a:cs typeface="Arial"/>
                        </a:rPr>
                        <a:t> </a:t>
                      </a:r>
                      <a:r>
                        <a:rPr lang="fr-FR" sz="1200" dirty="0">
                          <a:latin typeface="Arial"/>
                          <a:cs typeface="Arial"/>
                        </a:rPr>
                        <a:t>8</a:t>
                      </a:r>
                      <a:r>
                        <a:rPr lang="fr-FR" sz="1200" spc="-25" dirty="0">
                          <a:latin typeface="Arial"/>
                          <a:cs typeface="Arial"/>
                        </a:rPr>
                        <a:t> </a:t>
                      </a:r>
                      <a:r>
                        <a:rPr lang="fr-FR" sz="1200" dirty="0">
                          <a:latin typeface="Arial"/>
                          <a:cs typeface="Arial"/>
                        </a:rPr>
                        <a:t>poteaux</a:t>
                      </a:r>
                      <a:r>
                        <a:rPr lang="fr-FR" sz="1200" spc="-10"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0,60</a:t>
                      </a:r>
                      <a:r>
                        <a:rPr lang="fr-FR" sz="1200" spc="-15" dirty="0">
                          <a:latin typeface="Arial"/>
                          <a:cs typeface="Arial"/>
                        </a:rPr>
                        <a:t> </a:t>
                      </a:r>
                      <a:r>
                        <a:rPr lang="fr-FR" sz="1200" dirty="0">
                          <a:latin typeface="Arial"/>
                          <a:cs typeface="Arial"/>
                        </a:rPr>
                        <a:t>X</a:t>
                      </a:r>
                      <a:r>
                        <a:rPr lang="fr-FR" sz="1200" spc="-15" dirty="0">
                          <a:latin typeface="Arial"/>
                          <a:cs typeface="Arial"/>
                        </a:rPr>
                        <a:t> </a:t>
                      </a:r>
                      <a:r>
                        <a:rPr lang="fr-FR" sz="1200" dirty="0">
                          <a:latin typeface="Arial"/>
                          <a:cs typeface="Arial"/>
                        </a:rPr>
                        <a:t>0,60m,</a:t>
                      </a:r>
                      <a:r>
                        <a:rPr lang="fr-FR" sz="1200" spc="-20" dirty="0">
                          <a:latin typeface="Arial"/>
                          <a:cs typeface="Arial"/>
                        </a:rPr>
                        <a:t> </a:t>
                      </a:r>
                      <a:r>
                        <a:rPr lang="fr-FR" sz="1200" dirty="0">
                          <a:latin typeface="Arial"/>
                          <a:cs typeface="Arial"/>
                        </a:rPr>
                        <a:t>longueur</a:t>
                      </a:r>
                      <a:r>
                        <a:rPr lang="fr-FR" sz="1200" spc="-10" dirty="0">
                          <a:latin typeface="Arial"/>
                          <a:cs typeface="Arial"/>
                        </a:rPr>
                        <a:t> </a:t>
                      </a:r>
                      <a:r>
                        <a:rPr lang="fr-FR" sz="1200" dirty="0">
                          <a:latin typeface="Arial"/>
                          <a:cs typeface="Arial"/>
                        </a:rPr>
                        <a:t>de</a:t>
                      </a:r>
                      <a:r>
                        <a:rPr lang="fr-FR" sz="1200" spc="-15" dirty="0">
                          <a:latin typeface="Arial"/>
                          <a:cs typeface="Arial"/>
                        </a:rPr>
                        <a:t> </a:t>
                      </a:r>
                      <a:r>
                        <a:rPr lang="fr-FR" sz="1200" spc="-10" dirty="0">
                          <a:latin typeface="Arial"/>
                          <a:cs typeface="Arial"/>
                        </a:rPr>
                        <a:t>2,50m.</a:t>
                      </a:r>
                      <a:endParaRPr lang="fr-FR" sz="1200" dirty="0">
                        <a:latin typeface="Arial"/>
                        <a:cs typeface="Arial"/>
                      </a:endParaRPr>
                    </a:p>
                    <a:p>
                      <a:pPr marL="154305" indent="-85725">
                        <a:lnSpc>
                          <a:spcPts val="1295"/>
                        </a:lnSpc>
                        <a:spcBef>
                          <a:spcPts val="550"/>
                        </a:spcBef>
                        <a:buChar char="-"/>
                        <a:tabLst>
                          <a:tab pos="154305" algn="l"/>
                        </a:tabLst>
                      </a:pPr>
                      <a:r>
                        <a:rPr lang="fr-FR" sz="1200" b="1" dirty="0">
                          <a:latin typeface="Arial"/>
                          <a:cs typeface="Arial"/>
                        </a:rPr>
                        <a:t>Un</a:t>
                      </a:r>
                      <a:r>
                        <a:rPr lang="fr-FR" sz="1200" b="1" spc="-35" dirty="0">
                          <a:latin typeface="Arial"/>
                          <a:cs typeface="Arial"/>
                        </a:rPr>
                        <a:t> </a:t>
                      </a:r>
                      <a:r>
                        <a:rPr lang="fr-FR" sz="1200" b="1" spc="-10" dirty="0">
                          <a:latin typeface="Arial"/>
                          <a:cs typeface="Arial"/>
                        </a:rPr>
                        <a:t>radier </a:t>
                      </a:r>
                      <a:r>
                        <a:rPr lang="fr-FR" sz="1200" dirty="0">
                          <a:latin typeface="Arial"/>
                          <a:cs typeface="Arial"/>
                        </a:rPr>
                        <a:t>Lr1 =</a:t>
                      </a:r>
                      <a:r>
                        <a:rPr lang="fr-FR" sz="1200" spc="-10" dirty="0">
                          <a:latin typeface="Arial"/>
                          <a:cs typeface="Arial"/>
                        </a:rPr>
                        <a:t> </a:t>
                      </a:r>
                      <a:r>
                        <a:rPr lang="fr-FR" sz="1200" dirty="0">
                          <a:latin typeface="Arial"/>
                          <a:cs typeface="Arial"/>
                        </a:rPr>
                        <a:t>5,30m</a:t>
                      </a:r>
                      <a:r>
                        <a:rPr lang="fr-FR" sz="1200" spc="-10" dirty="0">
                          <a:latin typeface="Arial"/>
                          <a:cs typeface="Arial"/>
                        </a:rPr>
                        <a:t> </a:t>
                      </a:r>
                      <a:r>
                        <a:rPr lang="fr-FR" sz="1200" dirty="0">
                          <a:latin typeface="Arial"/>
                          <a:cs typeface="Arial"/>
                        </a:rPr>
                        <a:t>et</a:t>
                      </a:r>
                      <a:r>
                        <a:rPr lang="fr-FR" sz="1200" spc="-10" dirty="0">
                          <a:latin typeface="Arial"/>
                          <a:cs typeface="Arial"/>
                        </a:rPr>
                        <a:t> </a:t>
                      </a:r>
                      <a:r>
                        <a:rPr lang="fr-FR" sz="1200" dirty="0">
                          <a:latin typeface="Arial"/>
                          <a:cs typeface="Arial"/>
                        </a:rPr>
                        <a:t>Lr2</a:t>
                      </a:r>
                      <a:r>
                        <a:rPr lang="fr-FR" sz="1200" spc="-15" dirty="0">
                          <a:latin typeface="Arial"/>
                          <a:cs typeface="Arial"/>
                        </a:rPr>
                        <a:t> </a:t>
                      </a:r>
                      <a:r>
                        <a:rPr lang="fr-FR" sz="1200" dirty="0">
                          <a:latin typeface="Arial"/>
                          <a:cs typeface="Arial"/>
                        </a:rPr>
                        <a:t>=</a:t>
                      </a:r>
                      <a:r>
                        <a:rPr lang="fr-FR" sz="1200" spc="-10" dirty="0">
                          <a:latin typeface="Arial"/>
                          <a:cs typeface="Arial"/>
                        </a:rPr>
                        <a:t> 4,30m, </a:t>
                      </a:r>
                      <a:r>
                        <a:rPr lang="fr-FR" sz="1200" dirty="0">
                          <a:latin typeface="Arial"/>
                          <a:cs typeface="Arial"/>
                        </a:rPr>
                        <a:t>Hauteur</a:t>
                      </a:r>
                      <a:r>
                        <a:rPr lang="fr-FR" sz="1200" spc="310" dirty="0">
                          <a:latin typeface="Arial"/>
                          <a:cs typeface="Arial"/>
                        </a:rPr>
                        <a:t> </a:t>
                      </a:r>
                      <a:r>
                        <a:rPr lang="fr-FR" sz="1200" dirty="0">
                          <a:latin typeface="Arial"/>
                          <a:cs typeface="Arial"/>
                        </a:rPr>
                        <a:t>des</a:t>
                      </a:r>
                      <a:r>
                        <a:rPr lang="fr-FR" sz="1200" spc="295" dirty="0">
                          <a:latin typeface="Arial"/>
                          <a:cs typeface="Arial"/>
                        </a:rPr>
                        <a:t> </a:t>
                      </a:r>
                      <a:r>
                        <a:rPr lang="fr-FR" sz="1200" dirty="0">
                          <a:latin typeface="Arial"/>
                          <a:cs typeface="Arial"/>
                        </a:rPr>
                        <a:t>murets</a:t>
                      </a:r>
                      <a:r>
                        <a:rPr lang="fr-FR" sz="1200" spc="300" dirty="0">
                          <a:latin typeface="Arial"/>
                          <a:cs typeface="Arial"/>
                        </a:rPr>
                        <a:t> </a:t>
                      </a:r>
                      <a:r>
                        <a:rPr lang="fr-FR" sz="1200" dirty="0" err="1">
                          <a:latin typeface="Arial"/>
                          <a:cs typeface="Arial"/>
                        </a:rPr>
                        <a:t>Hmr</a:t>
                      </a:r>
                      <a:r>
                        <a:rPr lang="fr-FR" sz="1200" spc="300" dirty="0">
                          <a:latin typeface="Arial"/>
                          <a:cs typeface="Arial"/>
                        </a:rPr>
                        <a:t> </a:t>
                      </a:r>
                      <a:r>
                        <a:rPr lang="fr-FR" sz="1200" dirty="0">
                          <a:latin typeface="Arial"/>
                          <a:cs typeface="Arial"/>
                        </a:rPr>
                        <a:t>=</a:t>
                      </a:r>
                      <a:r>
                        <a:rPr lang="fr-FR" sz="1200" spc="305" dirty="0">
                          <a:latin typeface="Arial"/>
                          <a:cs typeface="Arial"/>
                        </a:rPr>
                        <a:t> </a:t>
                      </a:r>
                      <a:r>
                        <a:rPr lang="fr-FR" sz="1200" dirty="0">
                          <a:latin typeface="Arial"/>
                          <a:cs typeface="Arial"/>
                        </a:rPr>
                        <a:t>0,40m</a:t>
                      </a:r>
                      <a:r>
                        <a:rPr lang="fr-FR" sz="1200" spc="300" dirty="0">
                          <a:latin typeface="Arial"/>
                          <a:cs typeface="Arial"/>
                        </a:rPr>
                        <a:t> </a:t>
                      </a:r>
                      <a:r>
                        <a:rPr lang="fr-FR" sz="1200" dirty="0">
                          <a:latin typeface="Arial"/>
                          <a:cs typeface="Arial"/>
                        </a:rPr>
                        <a:t>épaisseur</a:t>
                      </a:r>
                      <a:r>
                        <a:rPr lang="fr-FR" sz="1200" spc="305" dirty="0">
                          <a:latin typeface="Arial"/>
                          <a:cs typeface="Arial"/>
                        </a:rPr>
                        <a:t> </a:t>
                      </a:r>
                      <a:r>
                        <a:rPr lang="fr-FR" sz="1200" dirty="0">
                          <a:latin typeface="Arial"/>
                          <a:cs typeface="Arial"/>
                        </a:rPr>
                        <a:t>du</a:t>
                      </a:r>
                      <a:r>
                        <a:rPr lang="fr-FR" sz="1200" spc="295" dirty="0">
                          <a:latin typeface="Arial"/>
                          <a:cs typeface="Arial"/>
                        </a:rPr>
                        <a:t> </a:t>
                      </a:r>
                      <a:r>
                        <a:rPr lang="fr-FR" sz="1200" dirty="0">
                          <a:latin typeface="Arial"/>
                          <a:cs typeface="Arial"/>
                        </a:rPr>
                        <a:t>muret </a:t>
                      </a:r>
                      <a:r>
                        <a:rPr lang="fr-FR" sz="1200" dirty="0" err="1">
                          <a:latin typeface="Arial"/>
                          <a:cs typeface="Arial"/>
                        </a:rPr>
                        <a:t>Emr</a:t>
                      </a:r>
                      <a:r>
                        <a:rPr lang="fr-FR" sz="1200" spc="290" dirty="0">
                          <a:latin typeface="Arial"/>
                          <a:cs typeface="Arial"/>
                        </a:rPr>
                        <a:t> </a:t>
                      </a:r>
                      <a:r>
                        <a:rPr lang="fr-FR" sz="1200" spc="-50" dirty="0">
                          <a:latin typeface="Arial"/>
                          <a:cs typeface="Arial"/>
                        </a:rPr>
                        <a:t>= </a:t>
                      </a:r>
                      <a:r>
                        <a:rPr lang="fr-FR" sz="1200" spc="-10" dirty="0">
                          <a:latin typeface="Arial"/>
                          <a:cs typeface="Arial"/>
                        </a:rPr>
                        <a:t>0,40m</a:t>
                      </a:r>
                      <a:endParaRPr lang="fr-FR" sz="1200" dirty="0">
                        <a:latin typeface="Arial"/>
                        <a:cs typeface="Arial"/>
                      </a:endParaRPr>
                    </a:p>
                    <a:p>
                      <a:pPr marL="525780">
                        <a:lnSpc>
                          <a:spcPct val="100000"/>
                        </a:lnSpc>
                        <a:spcBef>
                          <a:spcPts val="25"/>
                        </a:spcBef>
                      </a:pPr>
                      <a:r>
                        <a:rPr lang="fr-FR" sz="1200" dirty="0">
                          <a:latin typeface="Arial"/>
                          <a:cs typeface="Arial"/>
                        </a:rPr>
                        <a:t>Bêche</a:t>
                      </a:r>
                      <a:r>
                        <a:rPr lang="fr-FR" sz="1200" spc="-20" dirty="0">
                          <a:latin typeface="Arial"/>
                          <a:cs typeface="Arial"/>
                        </a:rPr>
                        <a:t> </a:t>
                      </a:r>
                      <a:r>
                        <a:rPr lang="fr-FR" sz="1200" dirty="0">
                          <a:latin typeface="Arial"/>
                          <a:cs typeface="Arial"/>
                        </a:rPr>
                        <a:t>à</a:t>
                      </a:r>
                      <a:r>
                        <a:rPr lang="fr-FR" sz="1200" spc="-15" dirty="0">
                          <a:latin typeface="Arial"/>
                          <a:cs typeface="Arial"/>
                        </a:rPr>
                        <a:t> </a:t>
                      </a:r>
                      <a:r>
                        <a:rPr lang="fr-FR" sz="1200" dirty="0">
                          <a:latin typeface="Arial"/>
                          <a:cs typeface="Arial"/>
                        </a:rPr>
                        <a:t>l’extrémité</a:t>
                      </a:r>
                      <a:r>
                        <a:rPr lang="fr-FR" sz="1200" spc="-30" dirty="0">
                          <a:latin typeface="Arial"/>
                          <a:cs typeface="Arial"/>
                        </a:rPr>
                        <a:t> </a:t>
                      </a:r>
                      <a:r>
                        <a:rPr lang="fr-FR" sz="1200" dirty="0">
                          <a:latin typeface="Arial"/>
                          <a:cs typeface="Arial"/>
                        </a:rPr>
                        <a:t>du</a:t>
                      </a:r>
                      <a:r>
                        <a:rPr lang="fr-FR" sz="1200" spc="-25" dirty="0">
                          <a:latin typeface="Arial"/>
                          <a:cs typeface="Arial"/>
                        </a:rPr>
                        <a:t> </a:t>
                      </a:r>
                      <a:r>
                        <a:rPr lang="fr-FR" sz="1200" dirty="0">
                          <a:latin typeface="Arial"/>
                          <a:cs typeface="Arial"/>
                        </a:rPr>
                        <a:t>radier</a:t>
                      </a:r>
                      <a:r>
                        <a:rPr lang="fr-FR" sz="1200" spc="-15" dirty="0">
                          <a:latin typeface="Arial"/>
                          <a:cs typeface="Arial"/>
                        </a:rPr>
                        <a:t> </a:t>
                      </a:r>
                      <a:r>
                        <a:rPr lang="fr-FR" sz="1200" dirty="0">
                          <a:latin typeface="Arial"/>
                          <a:cs typeface="Arial"/>
                        </a:rPr>
                        <a:t>5,30</a:t>
                      </a:r>
                      <a:r>
                        <a:rPr lang="fr-FR" sz="1200" spc="-30" dirty="0">
                          <a:latin typeface="Arial"/>
                          <a:cs typeface="Arial"/>
                        </a:rPr>
                        <a:t> </a:t>
                      </a:r>
                      <a:r>
                        <a:rPr lang="fr-FR" sz="1200" dirty="0">
                          <a:latin typeface="Arial"/>
                          <a:cs typeface="Arial"/>
                        </a:rPr>
                        <a:t>X</a:t>
                      </a:r>
                      <a:r>
                        <a:rPr lang="fr-FR" sz="1200" spc="-20" dirty="0">
                          <a:latin typeface="Arial"/>
                          <a:cs typeface="Arial"/>
                        </a:rPr>
                        <a:t> </a:t>
                      </a:r>
                      <a:r>
                        <a:rPr lang="fr-FR" sz="1200" dirty="0">
                          <a:latin typeface="Arial"/>
                          <a:cs typeface="Arial"/>
                        </a:rPr>
                        <a:t>0,60</a:t>
                      </a:r>
                      <a:r>
                        <a:rPr lang="fr-FR" sz="1200" spc="-15" dirty="0">
                          <a:latin typeface="Arial"/>
                          <a:cs typeface="Arial"/>
                        </a:rPr>
                        <a:t> </a:t>
                      </a:r>
                      <a:r>
                        <a:rPr lang="fr-FR" sz="1200" dirty="0">
                          <a:latin typeface="Arial"/>
                          <a:cs typeface="Arial"/>
                        </a:rPr>
                        <a:t>X</a:t>
                      </a:r>
                      <a:r>
                        <a:rPr lang="fr-FR" sz="1200" spc="-35" dirty="0">
                          <a:latin typeface="Arial"/>
                          <a:cs typeface="Arial"/>
                        </a:rPr>
                        <a:t> </a:t>
                      </a:r>
                      <a:r>
                        <a:rPr lang="fr-FR" sz="1200" spc="-10" dirty="0">
                          <a:latin typeface="Arial"/>
                          <a:cs typeface="Arial"/>
                        </a:rPr>
                        <a:t>0,80.</a:t>
                      </a:r>
                      <a:endParaRPr lang="fr-FR" sz="1200" dirty="0">
                        <a:latin typeface="Arial"/>
                        <a:cs typeface="Arial"/>
                      </a:endParaRPr>
                    </a:p>
                    <a:p>
                      <a:pPr marL="154305" indent="-85725">
                        <a:lnSpc>
                          <a:spcPct val="100000"/>
                        </a:lnSpc>
                        <a:spcBef>
                          <a:spcPts val="850"/>
                        </a:spcBef>
                        <a:buChar char="-"/>
                        <a:tabLst>
                          <a:tab pos="154305" algn="l"/>
                        </a:tabLst>
                      </a:pPr>
                      <a:r>
                        <a:rPr lang="fr-FR" sz="1200" b="1" spc="-10" dirty="0">
                          <a:latin typeface="Arial"/>
                          <a:cs typeface="Arial"/>
                        </a:rPr>
                        <a:t>Ferraillage </a:t>
                      </a:r>
                      <a:r>
                        <a:rPr lang="fr-FR" sz="1200" u="sng" dirty="0">
                          <a:uFill>
                            <a:solidFill>
                              <a:srgbClr val="000000"/>
                            </a:solidFill>
                          </a:uFill>
                          <a:latin typeface="Arial"/>
                          <a:cs typeface="Arial"/>
                        </a:rPr>
                        <a:t>Pour</a:t>
                      </a:r>
                      <a:r>
                        <a:rPr lang="fr-FR" sz="1200" u="sng" spc="-20" dirty="0">
                          <a:uFill>
                            <a:solidFill>
                              <a:srgbClr val="000000"/>
                            </a:solidFill>
                          </a:uFill>
                          <a:latin typeface="Arial"/>
                          <a:cs typeface="Arial"/>
                        </a:rPr>
                        <a:t> </a:t>
                      </a:r>
                      <a:r>
                        <a:rPr lang="fr-FR" sz="1200" u="sng" dirty="0">
                          <a:uFill>
                            <a:solidFill>
                              <a:srgbClr val="000000"/>
                            </a:solidFill>
                          </a:uFill>
                          <a:latin typeface="Arial"/>
                          <a:cs typeface="Arial"/>
                        </a:rPr>
                        <a:t>le</a:t>
                      </a:r>
                      <a:r>
                        <a:rPr lang="fr-FR" sz="1200" u="sng" spc="-20" dirty="0">
                          <a:uFill>
                            <a:solidFill>
                              <a:srgbClr val="000000"/>
                            </a:solidFill>
                          </a:uFill>
                          <a:latin typeface="Arial"/>
                          <a:cs typeface="Arial"/>
                        </a:rPr>
                        <a:t> </a:t>
                      </a:r>
                      <a:r>
                        <a:rPr lang="fr-FR" sz="1200" u="sng" dirty="0">
                          <a:uFill>
                            <a:solidFill>
                              <a:srgbClr val="000000"/>
                            </a:solidFill>
                          </a:uFill>
                          <a:latin typeface="Arial"/>
                          <a:cs typeface="Arial"/>
                        </a:rPr>
                        <a:t>seuil</a:t>
                      </a:r>
                      <a:r>
                        <a:rPr lang="fr-FR" sz="1200" spc="-30" dirty="0">
                          <a:latin typeface="Arial"/>
                          <a:cs typeface="Arial"/>
                        </a:rPr>
                        <a:t> </a:t>
                      </a:r>
                      <a:r>
                        <a:rPr lang="fr-FR" sz="1200" spc="-50" dirty="0">
                          <a:latin typeface="Arial"/>
                          <a:cs typeface="Arial"/>
                        </a:rPr>
                        <a:t>: </a:t>
                      </a:r>
                      <a:r>
                        <a:rPr lang="fr-FR" sz="1200" dirty="0">
                          <a:latin typeface="Arial"/>
                          <a:cs typeface="Arial"/>
                        </a:rPr>
                        <a:t>4</a:t>
                      </a:r>
                      <a:r>
                        <a:rPr lang="fr-FR" sz="1200" spc="35" dirty="0">
                          <a:latin typeface="Arial"/>
                          <a:cs typeface="Arial"/>
                        </a:rPr>
                        <a:t> </a:t>
                      </a:r>
                      <a:r>
                        <a:rPr lang="fr-FR" sz="1200" dirty="0">
                          <a:latin typeface="Arial"/>
                          <a:cs typeface="Arial"/>
                        </a:rPr>
                        <a:t>poteaux</a:t>
                      </a:r>
                      <a:r>
                        <a:rPr lang="fr-FR" sz="1200" spc="20" dirty="0">
                          <a:latin typeface="Arial"/>
                          <a:cs typeface="Arial"/>
                        </a:rPr>
                        <a:t> </a:t>
                      </a:r>
                      <a:r>
                        <a:rPr lang="fr-FR" sz="1200" dirty="0">
                          <a:latin typeface="Arial"/>
                          <a:cs typeface="Arial"/>
                        </a:rPr>
                        <a:t>verticaux</a:t>
                      </a:r>
                      <a:r>
                        <a:rPr lang="fr-FR" sz="1200" spc="40" dirty="0">
                          <a:latin typeface="Arial"/>
                          <a:cs typeface="Arial"/>
                        </a:rPr>
                        <a:t> </a:t>
                      </a:r>
                      <a:r>
                        <a:rPr lang="fr-FR" sz="1200" dirty="0">
                          <a:latin typeface="Arial"/>
                          <a:cs typeface="Arial"/>
                        </a:rPr>
                        <a:t>armés</a:t>
                      </a:r>
                      <a:r>
                        <a:rPr lang="fr-FR" sz="1200" spc="35" dirty="0">
                          <a:latin typeface="Arial"/>
                          <a:cs typeface="Arial"/>
                        </a:rPr>
                        <a:t> </a:t>
                      </a:r>
                      <a:r>
                        <a:rPr lang="fr-FR" sz="1200" dirty="0">
                          <a:latin typeface="Arial"/>
                          <a:cs typeface="Arial"/>
                        </a:rPr>
                        <a:t>de</a:t>
                      </a:r>
                      <a:r>
                        <a:rPr lang="fr-FR" sz="1200" spc="30" dirty="0">
                          <a:latin typeface="Arial"/>
                          <a:cs typeface="Arial"/>
                        </a:rPr>
                        <a:t> </a:t>
                      </a:r>
                      <a:r>
                        <a:rPr lang="fr-FR" sz="1200" dirty="0">
                          <a:latin typeface="Arial"/>
                          <a:cs typeface="Arial"/>
                        </a:rPr>
                        <a:t>12</a:t>
                      </a:r>
                      <a:r>
                        <a:rPr lang="fr-FR" sz="1200" spc="25" dirty="0">
                          <a:latin typeface="Arial"/>
                          <a:cs typeface="Arial"/>
                        </a:rPr>
                        <a:t> </a:t>
                      </a:r>
                      <a:r>
                        <a:rPr lang="fr-FR" sz="1200" dirty="0">
                          <a:latin typeface="Arial"/>
                          <a:cs typeface="Arial"/>
                        </a:rPr>
                        <a:t>fers</a:t>
                      </a:r>
                      <a:r>
                        <a:rPr lang="fr-FR" sz="1200" spc="35" dirty="0">
                          <a:latin typeface="Arial"/>
                          <a:cs typeface="Arial"/>
                        </a:rPr>
                        <a:t> </a:t>
                      </a:r>
                      <a:r>
                        <a:rPr lang="fr-FR" sz="1200" dirty="0">
                          <a:latin typeface="Arial"/>
                          <a:cs typeface="Arial"/>
                        </a:rPr>
                        <a:t>3/8</a:t>
                      </a:r>
                      <a:r>
                        <a:rPr lang="fr-FR" sz="1200" spc="35" dirty="0">
                          <a:latin typeface="Arial"/>
                          <a:cs typeface="Arial"/>
                        </a:rPr>
                        <a:t> </a:t>
                      </a:r>
                      <a:r>
                        <a:rPr lang="fr-FR" sz="1200" dirty="0">
                          <a:latin typeface="Arial"/>
                          <a:cs typeface="Arial"/>
                        </a:rPr>
                        <a:t>et</a:t>
                      </a:r>
                      <a:r>
                        <a:rPr lang="fr-FR" sz="1200" spc="45" dirty="0">
                          <a:latin typeface="Arial"/>
                          <a:cs typeface="Arial"/>
                        </a:rPr>
                        <a:t> </a:t>
                      </a:r>
                      <a:r>
                        <a:rPr lang="fr-FR" sz="1200" dirty="0">
                          <a:latin typeface="Arial"/>
                          <a:cs typeface="Arial"/>
                        </a:rPr>
                        <a:t>de</a:t>
                      </a:r>
                      <a:r>
                        <a:rPr lang="fr-FR" sz="1200" spc="35" dirty="0">
                          <a:latin typeface="Arial"/>
                          <a:cs typeface="Arial"/>
                        </a:rPr>
                        <a:t> </a:t>
                      </a:r>
                      <a:r>
                        <a:rPr lang="fr-FR" sz="1200" dirty="0">
                          <a:latin typeface="Arial"/>
                          <a:cs typeface="Arial"/>
                        </a:rPr>
                        <a:t>cadres</a:t>
                      </a:r>
                      <a:r>
                        <a:rPr lang="fr-FR" sz="1200" spc="3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¼</a:t>
                      </a:r>
                      <a:r>
                        <a:rPr lang="fr-FR" sz="1200" spc="25" dirty="0">
                          <a:latin typeface="Arial"/>
                          <a:cs typeface="Arial"/>
                        </a:rPr>
                        <a:t> </a:t>
                      </a:r>
                      <a:r>
                        <a:rPr lang="fr-FR" sz="1200" dirty="0">
                          <a:latin typeface="Arial"/>
                          <a:cs typeface="Arial"/>
                        </a:rPr>
                        <a:t>espacés</a:t>
                      </a:r>
                      <a:r>
                        <a:rPr lang="fr-FR" sz="1200" spc="30" dirty="0">
                          <a:latin typeface="Arial"/>
                          <a:cs typeface="Arial"/>
                        </a:rPr>
                        <a:t> </a:t>
                      </a:r>
                      <a:r>
                        <a:rPr lang="fr-FR" sz="1200" spc="-25" dirty="0">
                          <a:latin typeface="Arial"/>
                          <a:cs typeface="Arial"/>
                        </a:rPr>
                        <a:t>de </a:t>
                      </a:r>
                      <a:r>
                        <a:rPr lang="fr-FR" sz="1200" dirty="0">
                          <a:latin typeface="Arial"/>
                          <a:cs typeface="Arial"/>
                        </a:rPr>
                        <a:t>20</a:t>
                      </a:r>
                      <a:r>
                        <a:rPr lang="fr-FR" sz="1200" spc="-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05"/>
                        </a:lnSpc>
                      </a:pPr>
                      <a:r>
                        <a:rPr lang="fr-FR" sz="1200" dirty="0">
                          <a:latin typeface="Arial"/>
                          <a:cs typeface="Arial"/>
                        </a:rPr>
                        <a:t>Poutre</a:t>
                      </a:r>
                      <a:r>
                        <a:rPr lang="fr-FR" sz="1200" spc="-15" dirty="0">
                          <a:latin typeface="Arial"/>
                          <a:cs typeface="Arial"/>
                        </a:rPr>
                        <a:t> </a:t>
                      </a:r>
                      <a:r>
                        <a:rPr lang="fr-FR" sz="1200" dirty="0">
                          <a:latin typeface="Arial"/>
                          <a:cs typeface="Arial"/>
                        </a:rPr>
                        <a:t>de</a:t>
                      </a:r>
                      <a:r>
                        <a:rPr lang="fr-FR" sz="1200" spc="-20" dirty="0">
                          <a:latin typeface="Arial"/>
                          <a:cs typeface="Arial"/>
                        </a:rPr>
                        <a:t> </a:t>
                      </a:r>
                      <a:r>
                        <a:rPr lang="fr-FR" sz="1200" dirty="0">
                          <a:latin typeface="Arial"/>
                          <a:cs typeface="Arial"/>
                        </a:rPr>
                        <a:t>libage</a:t>
                      </a:r>
                      <a:r>
                        <a:rPr lang="fr-FR" sz="1200" spc="-15" dirty="0">
                          <a:latin typeface="Arial"/>
                          <a:cs typeface="Arial"/>
                        </a:rPr>
                        <a:t> </a:t>
                      </a:r>
                      <a:r>
                        <a:rPr lang="fr-FR" sz="1200" dirty="0">
                          <a:latin typeface="Arial"/>
                          <a:cs typeface="Arial"/>
                        </a:rPr>
                        <a:t>armée</a:t>
                      </a:r>
                      <a:r>
                        <a:rPr lang="fr-FR" sz="1200" spc="-35"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12</a:t>
                      </a:r>
                      <a:r>
                        <a:rPr lang="fr-FR" sz="1200" spc="-20" dirty="0">
                          <a:latin typeface="Arial"/>
                          <a:cs typeface="Arial"/>
                        </a:rPr>
                        <a:t> </a:t>
                      </a:r>
                      <a:r>
                        <a:rPr lang="fr-FR" sz="1200" dirty="0">
                          <a:latin typeface="Arial"/>
                          <a:cs typeface="Arial"/>
                        </a:rPr>
                        <a:t>fers</a:t>
                      </a:r>
                      <a:r>
                        <a:rPr lang="fr-FR" sz="1200" spc="-20" dirty="0">
                          <a:latin typeface="Arial"/>
                          <a:cs typeface="Arial"/>
                        </a:rPr>
                        <a:t> 3/8.</a:t>
                      </a:r>
                      <a:endParaRPr lang="fr-FR" sz="1200" dirty="0">
                        <a:latin typeface="Arial"/>
                        <a:cs typeface="Arial"/>
                      </a:endParaRPr>
                    </a:p>
                    <a:p>
                      <a:pPr marL="68580" marR="60325">
                        <a:lnSpc>
                          <a:spcPts val="1260"/>
                        </a:lnSpc>
                        <a:spcBef>
                          <a:spcPts val="65"/>
                        </a:spcBef>
                      </a:pPr>
                      <a:r>
                        <a:rPr lang="fr-FR" sz="1200" dirty="0">
                          <a:latin typeface="Arial"/>
                          <a:cs typeface="Arial"/>
                        </a:rPr>
                        <a:t>Poutre</a:t>
                      </a:r>
                      <a:r>
                        <a:rPr lang="fr-FR" sz="1200" spc="65" dirty="0">
                          <a:latin typeface="Arial"/>
                          <a:cs typeface="Arial"/>
                        </a:rPr>
                        <a:t> </a:t>
                      </a:r>
                      <a:r>
                        <a:rPr lang="fr-FR" sz="1200" dirty="0">
                          <a:latin typeface="Arial"/>
                          <a:cs typeface="Arial"/>
                        </a:rPr>
                        <a:t>de</a:t>
                      </a:r>
                      <a:r>
                        <a:rPr lang="fr-FR" sz="1200" spc="80" dirty="0">
                          <a:latin typeface="Arial"/>
                          <a:cs typeface="Arial"/>
                        </a:rPr>
                        <a:t> </a:t>
                      </a:r>
                      <a:r>
                        <a:rPr lang="fr-FR" sz="1200" dirty="0">
                          <a:latin typeface="Arial"/>
                          <a:cs typeface="Arial"/>
                        </a:rPr>
                        <a:t>chaînage</a:t>
                      </a:r>
                      <a:r>
                        <a:rPr lang="fr-FR" sz="1200" spc="70" dirty="0">
                          <a:latin typeface="Arial"/>
                          <a:cs typeface="Arial"/>
                        </a:rPr>
                        <a:t> </a:t>
                      </a:r>
                      <a:r>
                        <a:rPr lang="fr-FR" sz="1200" dirty="0">
                          <a:latin typeface="Arial"/>
                          <a:cs typeface="Arial"/>
                        </a:rPr>
                        <a:t>sous</a:t>
                      </a:r>
                      <a:r>
                        <a:rPr lang="fr-FR" sz="1200" spc="85" dirty="0">
                          <a:latin typeface="Arial"/>
                          <a:cs typeface="Arial"/>
                        </a:rPr>
                        <a:t> </a:t>
                      </a:r>
                      <a:r>
                        <a:rPr lang="fr-FR" sz="1200" dirty="0">
                          <a:latin typeface="Arial"/>
                          <a:cs typeface="Arial"/>
                        </a:rPr>
                        <a:t>le</a:t>
                      </a:r>
                      <a:r>
                        <a:rPr lang="fr-FR" sz="1200" spc="80" dirty="0">
                          <a:latin typeface="Arial"/>
                          <a:cs typeface="Arial"/>
                        </a:rPr>
                        <a:t> </a:t>
                      </a:r>
                      <a:r>
                        <a:rPr lang="fr-FR" sz="1200" dirty="0">
                          <a:latin typeface="Arial"/>
                          <a:cs typeface="Arial"/>
                        </a:rPr>
                        <a:t>déversoir,</a:t>
                      </a:r>
                      <a:r>
                        <a:rPr lang="fr-FR" sz="1200" spc="75" dirty="0">
                          <a:latin typeface="Arial"/>
                          <a:cs typeface="Arial"/>
                        </a:rPr>
                        <a:t> </a:t>
                      </a:r>
                      <a:r>
                        <a:rPr lang="fr-FR" sz="1200" dirty="0">
                          <a:latin typeface="Arial"/>
                          <a:cs typeface="Arial"/>
                        </a:rPr>
                        <a:t>armée</a:t>
                      </a:r>
                      <a:r>
                        <a:rPr lang="fr-FR" sz="1200" spc="70" dirty="0">
                          <a:latin typeface="Arial"/>
                          <a:cs typeface="Arial"/>
                        </a:rPr>
                        <a:t> </a:t>
                      </a:r>
                      <a:r>
                        <a:rPr lang="fr-FR" sz="1200" dirty="0">
                          <a:latin typeface="Arial"/>
                          <a:cs typeface="Arial"/>
                        </a:rPr>
                        <a:t>de</a:t>
                      </a:r>
                      <a:r>
                        <a:rPr lang="fr-FR" sz="1200" spc="70" dirty="0">
                          <a:latin typeface="Arial"/>
                          <a:cs typeface="Arial"/>
                        </a:rPr>
                        <a:t> </a:t>
                      </a:r>
                      <a:r>
                        <a:rPr lang="fr-FR" sz="1200" dirty="0">
                          <a:latin typeface="Arial"/>
                          <a:cs typeface="Arial"/>
                        </a:rPr>
                        <a:t>4</a:t>
                      </a:r>
                      <a:r>
                        <a:rPr lang="fr-FR" sz="1200" spc="80" dirty="0">
                          <a:latin typeface="Arial"/>
                          <a:cs typeface="Arial"/>
                        </a:rPr>
                        <a:t> </a:t>
                      </a:r>
                      <a:r>
                        <a:rPr lang="fr-FR" sz="1200" dirty="0">
                          <a:latin typeface="Arial"/>
                          <a:cs typeface="Arial"/>
                        </a:rPr>
                        <a:t>fers</a:t>
                      </a:r>
                      <a:r>
                        <a:rPr lang="fr-FR" sz="1200" spc="70" dirty="0">
                          <a:latin typeface="Arial"/>
                          <a:cs typeface="Arial"/>
                        </a:rPr>
                        <a:t> </a:t>
                      </a:r>
                      <a:r>
                        <a:rPr lang="fr-FR" sz="1200" dirty="0">
                          <a:latin typeface="Arial"/>
                          <a:cs typeface="Arial"/>
                        </a:rPr>
                        <a:t>3/8</a:t>
                      </a:r>
                      <a:r>
                        <a:rPr lang="fr-FR" sz="1200" spc="75" dirty="0">
                          <a:latin typeface="Arial"/>
                          <a:cs typeface="Arial"/>
                        </a:rPr>
                        <a:t> </a:t>
                      </a:r>
                      <a:r>
                        <a:rPr lang="fr-FR" sz="1200" dirty="0">
                          <a:latin typeface="Arial"/>
                          <a:cs typeface="Arial"/>
                        </a:rPr>
                        <a:t>et</a:t>
                      </a:r>
                      <a:r>
                        <a:rPr lang="fr-FR" sz="1200" spc="75" dirty="0">
                          <a:latin typeface="Arial"/>
                          <a:cs typeface="Arial"/>
                        </a:rPr>
                        <a:t> </a:t>
                      </a:r>
                      <a:r>
                        <a:rPr lang="fr-FR" sz="1200" dirty="0">
                          <a:latin typeface="Arial"/>
                          <a:cs typeface="Arial"/>
                        </a:rPr>
                        <a:t>de</a:t>
                      </a:r>
                      <a:r>
                        <a:rPr lang="fr-FR" sz="1200" spc="70" dirty="0">
                          <a:latin typeface="Arial"/>
                          <a:cs typeface="Arial"/>
                        </a:rPr>
                        <a:t> </a:t>
                      </a:r>
                      <a:r>
                        <a:rPr lang="fr-FR" sz="1200" spc="-10" dirty="0">
                          <a:latin typeface="Arial"/>
                          <a:cs typeface="Arial"/>
                        </a:rPr>
                        <a:t>cadres </a:t>
                      </a:r>
                      <a:r>
                        <a:rPr lang="fr-FR" sz="1200" dirty="0">
                          <a:latin typeface="Arial"/>
                          <a:cs typeface="Arial"/>
                        </a:rPr>
                        <a:t>de</a:t>
                      </a:r>
                      <a:r>
                        <a:rPr lang="fr-FR" sz="1200" spc="-10" dirty="0">
                          <a:latin typeface="Arial"/>
                          <a:cs typeface="Arial"/>
                        </a:rPr>
                        <a:t> </a:t>
                      </a:r>
                      <a:r>
                        <a:rPr lang="fr-FR" sz="1200" dirty="0">
                          <a:latin typeface="Arial"/>
                          <a:cs typeface="Arial"/>
                        </a:rPr>
                        <a:t>¼</a:t>
                      </a:r>
                      <a:r>
                        <a:rPr lang="fr-FR" sz="1200" spc="-15" dirty="0">
                          <a:latin typeface="Arial"/>
                          <a:cs typeface="Arial"/>
                        </a:rPr>
                        <a:t> </a:t>
                      </a:r>
                      <a:r>
                        <a:rPr lang="fr-FR" sz="1200" dirty="0">
                          <a:latin typeface="Arial"/>
                          <a:cs typeface="Arial"/>
                        </a:rPr>
                        <a:t>espacés</a:t>
                      </a:r>
                      <a:r>
                        <a:rPr lang="fr-FR" sz="1200" spc="-2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20</a:t>
                      </a:r>
                      <a:r>
                        <a:rPr lang="fr-FR" sz="1200" spc="-1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10"/>
                        </a:lnSpc>
                      </a:pPr>
                      <a:r>
                        <a:rPr lang="fr-FR" sz="1200" u="sng" dirty="0">
                          <a:uFill>
                            <a:solidFill>
                              <a:srgbClr val="000000"/>
                            </a:solidFill>
                          </a:uFill>
                          <a:latin typeface="Arial"/>
                          <a:cs typeface="Arial"/>
                        </a:rPr>
                        <a:t>Pour</a:t>
                      </a:r>
                      <a:r>
                        <a:rPr lang="fr-FR" sz="1200" u="sng" spc="-30" dirty="0">
                          <a:uFill>
                            <a:solidFill>
                              <a:srgbClr val="000000"/>
                            </a:solidFill>
                          </a:uFill>
                          <a:latin typeface="Arial"/>
                          <a:cs typeface="Arial"/>
                        </a:rPr>
                        <a:t> </a:t>
                      </a:r>
                      <a:r>
                        <a:rPr lang="fr-FR" sz="1200" u="sng" dirty="0">
                          <a:uFill>
                            <a:solidFill>
                              <a:srgbClr val="000000"/>
                            </a:solidFill>
                          </a:uFill>
                          <a:latin typeface="Arial"/>
                          <a:cs typeface="Arial"/>
                        </a:rPr>
                        <a:t>le</a:t>
                      </a:r>
                      <a:r>
                        <a:rPr lang="fr-FR" sz="1200" u="sng" spc="-30" dirty="0">
                          <a:uFill>
                            <a:solidFill>
                              <a:srgbClr val="000000"/>
                            </a:solidFill>
                          </a:uFill>
                          <a:latin typeface="Arial"/>
                          <a:cs typeface="Arial"/>
                        </a:rPr>
                        <a:t> </a:t>
                      </a:r>
                      <a:r>
                        <a:rPr lang="fr-FR" sz="1200" u="sng" dirty="0">
                          <a:uFill>
                            <a:solidFill>
                              <a:srgbClr val="000000"/>
                            </a:solidFill>
                          </a:uFill>
                          <a:latin typeface="Arial"/>
                          <a:cs typeface="Arial"/>
                        </a:rPr>
                        <a:t>bassin</a:t>
                      </a:r>
                      <a:r>
                        <a:rPr lang="fr-FR" sz="1200" u="sng" spc="-40" dirty="0">
                          <a:uFill>
                            <a:solidFill>
                              <a:srgbClr val="000000"/>
                            </a:solidFill>
                          </a:uFill>
                          <a:latin typeface="Arial"/>
                          <a:cs typeface="Arial"/>
                        </a:rPr>
                        <a:t> </a:t>
                      </a:r>
                      <a:r>
                        <a:rPr lang="fr-FR" sz="1200" u="sng" dirty="0">
                          <a:uFill>
                            <a:solidFill>
                              <a:srgbClr val="000000"/>
                            </a:solidFill>
                          </a:uFill>
                          <a:latin typeface="Arial"/>
                          <a:cs typeface="Arial"/>
                        </a:rPr>
                        <a:t>principal</a:t>
                      </a:r>
                      <a:r>
                        <a:rPr lang="fr-FR" sz="1200" spc="-25" dirty="0">
                          <a:latin typeface="Arial"/>
                          <a:cs typeface="Arial"/>
                        </a:rPr>
                        <a:t> </a:t>
                      </a:r>
                      <a:r>
                        <a:rPr lang="fr-FR" sz="1200" spc="-50" dirty="0">
                          <a:latin typeface="Arial"/>
                          <a:cs typeface="Arial"/>
                        </a:rPr>
                        <a:t>: </a:t>
                      </a:r>
                      <a:r>
                        <a:rPr lang="fr-FR" sz="1200" dirty="0">
                          <a:latin typeface="Arial"/>
                          <a:cs typeface="Arial"/>
                        </a:rPr>
                        <a:t>8</a:t>
                      </a:r>
                      <a:r>
                        <a:rPr lang="fr-FR" sz="1200" spc="10" dirty="0">
                          <a:latin typeface="Arial"/>
                          <a:cs typeface="Arial"/>
                        </a:rPr>
                        <a:t> </a:t>
                      </a:r>
                      <a:r>
                        <a:rPr lang="fr-FR" sz="1200" dirty="0">
                          <a:latin typeface="Arial"/>
                          <a:cs typeface="Arial"/>
                        </a:rPr>
                        <a:t>poteaux</a:t>
                      </a:r>
                      <a:r>
                        <a:rPr lang="fr-FR" sz="1200" spc="10" dirty="0">
                          <a:latin typeface="Arial"/>
                          <a:cs typeface="Arial"/>
                        </a:rPr>
                        <a:t> </a:t>
                      </a:r>
                      <a:r>
                        <a:rPr lang="fr-FR" sz="1200" dirty="0">
                          <a:latin typeface="Arial"/>
                          <a:cs typeface="Arial"/>
                        </a:rPr>
                        <a:t>verticaux</a:t>
                      </a:r>
                      <a:r>
                        <a:rPr lang="fr-FR" sz="1200" spc="10" dirty="0">
                          <a:latin typeface="Arial"/>
                          <a:cs typeface="Arial"/>
                        </a:rPr>
                        <a:t> </a:t>
                      </a:r>
                      <a:r>
                        <a:rPr lang="fr-FR" sz="1200" dirty="0">
                          <a:latin typeface="Arial"/>
                          <a:cs typeface="Arial"/>
                        </a:rPr>
                        <a:t>armés</a:t>
                      </a:r>
                      <a:r>
                        <a:rPr lang="fr-FR" sz="1200" spc="10" dirty="0">
                          <a:latin typeface="Arial"/>
                          <a:cs typeface="Arial"/>
                        </a:rPr>
                        <a:t> </a:t>
                      </a:r>
                      <a:r>
                        <a:rPr lang="fr-FR" sz="1200" dirty="0">
                          <a:latin typeface="Arial"/>
                          <a:cs typeface="Arial"/>
                        </a:rPr>
                        <a:t>de</a:t>
                      </a:r>
                      <a:r>
                        <a:rPr lang="fr-FR" sz="1200" spc="10" dirty="0">
                          <a:latin typeface="Arial"/>
                          <a:cs typeface="Arial"/>
                        </a:rPr>
                        <a:t> </a:t>
                      </a:r>
                      <a:r>
                        <a:rPr lang="fr-FR" sz="1200" dirty="0">
                          <a:latin typeface="Arial"/>
                          <a:cs typeface="Arial"/>
                        </a:rPr>
                        <a:t>12</a:t>
                      </a:r>
                      <a:r>
                        <a:rPr lang="fr-FR" sz="1200" spc="10" dirty="0">
                          <a:latin typeface="Arial"/>
                          <a:cs typeface="Arial"/>
                        </a:rPr>
                        <a:t> </a:t>
                      </a:r>
                      <a:r>
                        <a:rPr lang="fr-FR" sz="1200" dirty="0">
                          <a:latin typeface="Arial"/>
                          <a:cs typeface="Arial"/>
                        </a:rPr>
                        <a:t>fers</a:t>
                      </a:r>
                      <a:r>
                        <a:rPr lang="fr-FR" sz="1200" spc="10" dirty="0">
                          <a:latin typeface="Arial"/>
                          <a:cs typeface="Arial"/>
                        </a:rPr>
                        <a:t> </a:t>
                      </a:r>
                      <a:r>
                        <a:rPr lang="fr-FR" sz="1200" dirty="0">
                          <a:latin typeface="Arial"/>
                          <a:cs typeface="Arial"/>
                        </a:rPr>
                        <a:t>3/8</a:t>
                      </a:r>
                      <a:r>
                        <a:rPr lang="fr-FR" sz="1200" spc="10" dirty="0">
                          <a:latin typeface="Arial"/>
                          <a:cs typeface="Arial"/>
                        </a:rPr>
                        <a:t> </a:t>
                      </a:r>
                      <a:r>
                        <a:rPr lang="fr-FR" sz="1200" dirty="0">
                          <a:latin typeface="Arial"/>
                          <a:cs typeface="Arial"/>
                        </a:rPr>
                        <a:t>et</a:t>
                      </a:r>
                      <a:r>
                        <a:rPr lang="fr-FR" sz="1200" spc="20" dirty="0">
                          <a:latin typeface="Arial"/>
                          <a:cs typeface="Arial"/>
                        </a:rPr>
                        <a:t> </a:t>
                      </a:r>
                      <a:r>
                        <a:rPr lang="fr-FR" sz="1200" dirty="0">
                          <a:latin typeface="Arial"/>
                          <a:cs typeface="Arial"/>
                        </a:rPr>
                        <a:t>de</a:t>
                      </a:r>
                      <a:r>
                        <a:rPr lang="fr-FR" sz="1200" spc="-5" dirty="0">
                          <a:latin typeface="Arial"/>
                          <a:cs typeface="Arial"/>
                        </a:rPr>
                        <a:t> </a:t>
                      </a:r>
                      <a:r>
                        <a:rPr lang="fr-FR" sz="1200" dirty="0">
                          <a:latin typeface="Arial"/>
                          <a:cs typeface="Arial"/>
                        </a:rPr>
                        <a:t>cadres</a:t>
                      </a:r>
                      <a:r>
                        <a:rPr lang="fr-FR" sz="1200" spc="10" dirty="0">
                          <a:latin typeface="Arial"/>
                          <a:cs typeface="Arial"/>
                        </a:rPr>
                        <a:t> </a:t>
                      </a:r>
                      <a:r>
                        <a:rPr lang="fr-FR" sz="1200" dirty="0">
                          <a:latin typeface="Arial"/>
                          <a:cs typeface="Arial"/>
                        </a:rPr>
                        <a:t>de1/4 espacés</a:t>
                      </a:r>
                      <a:r>
                        <a:rPr lang="fr-FR" sz="1200" spc="10" dirty="0">
                          <a:latin typeface="Arial"/>
                          <a:cs typeface="Arial"/>
                        </a:rPr>
                        <a:t> </a:t>
                      </a:r>
                      <a:r>
                        <a:rPr lang="fr-FR" sz="1200" spc="-25" dirty="0">
                          <a:latin typeface="Arial"/>
                          <a:cs typeface="Arial"/>
                        </a:rPr>
                        <a:t>de </a:t>
                      </a:r>
                      <a:r>
                        <a:rPr lang="fr-FR" sz="1200" dirty="0">
                          <a:latin typeface="Arial"/>
                          <a:cs typeface="Arial"/>
                        </a:rPr>
                        <a:t>20</a:t>
                      </a:r>
                      <a:r>
                        <a:rPr lang="fr-FR" sz="1200" spc="-5" dirty="0">
                          <a:latin typeface="Arial"/>
                          <a:cs typeface="Arial"/>
                        </a:rPr>
                        <a:t> </a:t>
                      </a:r>
                      <a:r>
                        <a:rPr lang="fr-FR" sz="1200" spc="-25" dirty="0">
                          <a:latin typeface="Arial"/>
                          <a:cs typeface="Arial"/>
                        </a:rPr>
                        <a:t>cm.</a:t>
                      </a:r>
                      <a:endParaRPr lang="fr-FR" sz="1200" dirty="0">
                        <a:latin typeface="Arial"/>
                        <a:cs typeface="Arial"/>
                      </a:endParaRPr>
                    </a:p>
                    <a:p>
                      <a:pPr marL="68580">
                        <a:lnSpc>
                          <a:spcPts val="1240"/>
                        </a:lnSpc>
                      </a:pPr>
                      <a:r>
                        <a:rPr lang="fr-FR" sz="1200" dirty="0">
                          <a:latin typeface="Arial"/>
                          <a:cs typeface="Arial"/>
                        </a:rPr>
                        <a:t>Le</a:t>
                      </a:r>
                      <a:r>
                        <a:rPr lang="fr-FR" sz="1200" spc="-20" dirty="0">
                          <a:latin typeface="Arial"/>
                          <a:cs typeface="Arial"/>
                        </a:rPr>
                        <a:t> </a:t>
                      </a:r>
                      <a:r>
                        <a:rPr lang="fr-FR" sz="1200" dirty="0">
                          <a:latin typeface="Arial"/>
                          <a:cs typeface="Arial"/>
                        </a:rPr>
                        <a:t>quadrillage</a:t>
                      </a:r>
                      <a:r>
                        <a:rPr lang="fr-FR" sz="1200" spc="-15" dirty="0">
                          <a:latin typeface="Arial"/>
                          <a:cs typeface="Arial"/>
                        </a:rPr>
                        <a:t> </a:t>
                      </a:r>
                      <a:r>
                        <a:rPr lang="fr-FR" sz="1200" dirty="0">
                          <a:latin typeface="Arial"/>
                          <a:cs typeface="Arial"/>
                        </a:rPr>
                        <a:t>du</a:t>
                      </a:r>
                      <a:r>
                        <a:rPr lang="fr-FR" sz="1200" spc="-25" dirty="0">
                          <a:latin typeface="Arial"/>
                          <a:cs typeface="Arial"/>
                        </a:rPr>
                        <a:t> </a:t>
                      </a:r>
                      <a:r>
                        <a:rPr lang="fr-FR" sz="1200" dirty="0">
                          <a:latin typeface="Arial"/>
                          <a:cs typeface="Arial"/>
                        </a:rPr>
                        <a:t>fond</a:t>
                      </a:r>
                      <a:r>
                        <a:rPr lang="fr-FR" sz="1200" spc="-20" dirty="0">
                          <a:latin typeface="Arial"/>
                          <a:cs typeface="Arial"/>
                        </a:rPr>
                        <a:t> </a:t>
                      </a:r>
                      <a:r>
                        <a:rPr lang="fr-FR" sz="1200" dirty="0">
                          <a:latin typeface="Arial"/>
                          <a:cs typeface="Arial"/>
                        </a:rPr>
                        <a:t>du</a:t>
                      </a:r>
                      <a:r>
                        <a:rPr lang="fr-FR" sz="1200" spc="-15" dirty="0">
                          <a:latin typeface="Arial"/>
                          <a:cs typeface="Arial"/>
                        </a:rPr>
                        <a:t> </a:t>
                      </a:r>
                      <a:r>
                        <a:rPr lang="fr-FR" sz="1200" dirty="0">
                          <a:latin typeface="Arial"/>
                          <a:cs typeface="Arial"/>
                        </a:rPr>
                        <a:t>bassin</a:t>
                      </a:r>
                      <a:r>
                        <a:rPr lang="fr-FR" sz="1200" spc="-20" dirty="0">
                          <a:latin typeface="Arial"/>
                          <a:cs typeface="Arial"/>
                        </a:rPr>
                        <a:t> </a:t>
                      </a:r>
                      <a:r>
                        <a:rPr lang="fr-FR" sz="1200" dirty="0">
                          <a:latin typeface="Arial"/>
                          <a:cs typeface="Arial"/>
                        </a:rPr>
                        <a:t>est</a:t>
                      </a:r>
                      <a:r>
                        <a:rPr lang="fr-FR" sz="1200" spc="-5" dirty="0">
                          <a:latin typeface="Arial"/>
                          <a:cs typeface="Arial"/>
                        </a:rPr>
                        <a:t> </a:t>
                      </a:r>
                      <a:r>
                        <a:rPr lang="fr-FR" sz="1200" dirty="0">
                          <a:latin typeface="Arial"/>
                          <a:cs typeface="Arial"/>
                        </a:rPr>
                        <a:t>armé</a:t>
                      </a:r>
                      <a:r>
                        <a:rPr lang="fr-FR" sz="1200" spc="-25" dirty="0">
                          <a:latin typeface="Arial"/>
                          <a:cs typeface="Arial"/>
                        </a:rPr>
                        <a:t> </a:t>
                      </a:r>
                      <a:r>
                        <a:rPr lang="fr-FR" sz="1200" dirty="0">
                          <a:latin typeface="Arial"/>
                          <a:cs typeface="Arial"/>
                        </a:rPr>
                        <a:t>de</a:t>
                      </a:r>
                      <a:r>
                        <a:rPr lang="fr-FR" sz="1200" spc="-25" dirty="0">
                          <a:latin typeface="Arial"/>
                          <a:cs typeface="Arial"/>
                        </a:rPr>
                        <a:t> </a:t>
                      </a:r>
                      <a:r>
                        <a:rPr lang="fr-FR" sz="1200" dirty="0">
                          <a:latin typeface="Arial"/>
                          <a:cs typeface="Arial"/>
                        </a:rPr>
                        <a:t>fers</a:t>
                      </a:r>
                      <a:r>
                        <a:rPr lang="fr-FR" sz="1200" spc="-15" dirty="0">
                          <a:latin typeface="Arial"/>
                          <a:cs typeface="Arial"/>
                        </a:rPr>
                        <a:t> </a:t>
                      </a:r>
                      <a:r>
                        <a:rPr lang="fr-FR" sz="1200" dirty="0">
                          <a:latin typeface="Arial"/>
                          <a:cs typeface="Arial"/>
                        </a:rPr>
                        <a:t>3/8</a:t>
                      </a:r>
                      <a:r>
                        <a:rPr lang="fr-FR" sz="1200" spc="-25" dirty="0">
                          <a:latin typeface="Arial"/>
                          <a:cs typeface="Arial"/>
                        </a:rPr>
                        <a:t> </a:t>
                      </a:r>
                      <a:r>
                        <a:rPr lang="fr-FR" sz="1200" dirty="0">
                          <a:latin typeface="Arial"/>
                          <a:cs typeface="Arial"/>
                        </a:rPr>
                        <a:t>espacés</a:t>
                      </a:r>
                      <a:r>
                        <a:rPr lang="fr-FR" sz="1200" spc="-25" dirty="0">
                          <a:latin typeface="Arial"/>
                          <a:cs typeface="Arial"/>
                        </a:rPr>
                        <a:t> </a:t>
                      </a:r>
                      <a:r>
                        <a:rPr lang="fr-FR" sz="1200" dirty="0">
                          <a:latin typeface="Arial"/>
                          <a:cs typeface="Arial"/>
                        </a:rPr>
                        <a:t>de</a:t>
                      </a:r>
                      <a:r>
                        <a:rPr lang="fr-FR" sz="1200" spc="-20" dirty="0">
                          <a:latin typeface="Arial"/>
                          <a:cs typeface="Arial"/>
                        </a:rPr>
                        <a:t> </a:t>
                      </a:r>
                      <a:r>
                        <a:rPr lang="fr-FR" sz="1200" spc="-10" dirty="0">
                          <a:latin typeface="Arial"/>
                          <a:cs typeface="Arial"/>
                        </a:rPr>
                        <a:t>20cm.</a:t>
                      </a:r>
                      <a:endParaRPr lang="fr-F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319924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 descr="P1080549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723900" y="995363"/>
            <a:ext cx="7231063" cy="5424487"/>
          </a:xfrm>
          <a:prstGeom prst="rect">
            <a:avLst/>
          </a:prstGeom>
          <a:noFill/>
          <a:ln w="9525">
            <a:noFill/>
            <a:miter lim="800000"/>
            <a:headEnd/>
            <a:tailEnd/>
          </a:ln>
        </p:spPr>
      </p:pic>
      <p:sp>
        <p:nvSpPr>
          <p:cNvPr id="15362" name="ZoneTexte 2"/>
          <p:cNvSpPr txBox="1">
            <a:spLocks noChangeArrowheads="1"/>
          </p:cNvSpPr>
          <p:nvPr/>
        </p:nvSpPr>
        <p:spPr bwMode="auto">
          <a:xfrm>
            <a:off x="723900" y="6430963"/>
            <a:ext cx="7573963" cy="338137"/>
          </a:xfrm>
          <a:prstGeom prst="rect">
            <a:avLst/>
          </a:prstGeom>
          <a:noFill/>
          <a:ln w="9525">
            <a:noFill/>
            <a:miter lim="800000"/>
            <a:headEnd/>
            <a:tailEnd/>
          </a:ln>
        </p:spPr>
        <p:txBody>
          <a:bodyPr>
            <a:spAutoFit/>
          </a:bodyPr>
          <a:lstStyle/>
          <a:p>
            <a:r>
              <a:rPr lang="fr-FR" sz="1600">
                <a:latin typeface="Calibri" pitchFamily="34" charset="0"/>
              </a:rPr>
              <a:t>La ravine Savane Plate est un affluent de la Ravine Ananas, qui se jette à Dlo Péligre</a:t>
            </a:r>
          </a:p>
        </p:txBody>
      </p:sp>
      <p:sp>
        <p:nvSpPr>
          <p:cNvPr id="15363" name="ZoneTexte 3"/>
          <p:cNvSpPr txBox="1">
            <a:spLocks noChangeArrowheads="1"/>
          </p:cNvSpPr>
          <p:nvPr/>
        </p:nvSpPr>
        <p:spPr bwMode="auto">
          <a:xfrm>
            <a:off x="1308100" y="152400"/>
            <a:ext cx="6405563" cy="825500"/>
          </a:xfrm>
          <a:prstGeom prst="rect">
            <a:avLst/>
          </a:prstGeom>
          <a:noFill/>
          <a:ln w="9525">
            <a:noFill/>
            <a:miter lim="800000"/>
            <a:headEnd/>
            <a:tailEnd/>
          </a:ln>
        </p:spPr>
        <p:txBody>
          <a:bodyPr>
            <a:spAutoFit/>
          </a:bodyPr>
          <a:lstStyle/>
          <a:p>
            <a:pPr algn="ctr"/>
            <a:r>
              <a:rPr lang="fr-FR" sz="1600" dirty="0">
                <a:latin typeface="Calibri" pitchFamily="34" charset="0"/>
              </a:rPr>
              <a:t>Seuil bassin </a:t>
            </a:r>
            <a:r>
              <a:rPr lang="fr-FR" sz="1600" b="1" dirty="0">
                <a:latin typeface="Calibri" pitchFamily="34" charset="0"/>
              </a:rPr>
              <a:t>SB9-Savane</a:t>
            </a:r>
            <a:r>
              <a:rPr lang="fr-FR" sz="1600" dirty="0">
                <a:latin typeface="Calibri" pitchFamily="34" charset="0"/>
              </a:rPr>
              <a:t> Plate chez </a:t>
            </a: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a:t>
            </a:r>
            <a:endParaRPr lang="fr-FR" sz="1600" dirty="0">
              <a:latin typeface="Calibri" pitchFamily="34" charset="0"/>
            </a:endParaRPr>
          </a:p>
          <a:p>
            <a:pPr algn="ctr"/>
            <a:r>
              <a:rPr lang="fr-FR" sz="1600" dirty="0">
                <a:latin typeface="Calibri" pitchFamily="34" charset="0"/>
              </a:rPr>
              <a:t>Coordonnées GPS : N 18°57’31 ’’   W 72°00’28’’</a:t>
            </a:r>
          </a:p>
          <a:p>
            <a:pPr algn="ctr"/>
            <a:r>
              <a:rPr lang="fr-FR" sz="1600" dirty="0">
                <a:latin typeface="Calibri" pitchFamily="34" charset="0"/>
              </a:rPr>
              <a:t>Commune de Thomonde Savane Plate - Cange</a:t>
            </a:r>
          </a:p>
        </p:txBody>
      </p:sp>
      <p:sp>
        <p:nvSpPr>
          <p:cNvPr id="15365" name="ZoneTexte 5"/>
          <p:cNvSpPr txBox="1">
            <a:spLocks noChangeArrowheads="1"/>
          </p:cNvSpPr>
          <p:nvPr/>
        </p:nvSpPr>
        <p:spPr bwMode="auto">
          <a:xfrm>
            <a:off x="8147050" y="1749425"/>
            <a:ext cx="3841750" cy="3025775"/>
          </a:xfrm>
          <a:prstGeom prst="rect">
            <a:avLst/>
          </a:prstGeom>
          <a:noFill/>
          <a:ln w="9525">
            <a:noFill/>
            <a:miter lim="800000"/>
            <a:headEnd/>
            <a:tailEnd/>
          </a:ln>
        </p:spPr>
        <p:txBody>
          <a:bodyPr>
            <a:spAutoFit/>
          </a:bodyPr>
          <a:lstStyle/>
          <a:p>
            <a:r>
              <a:rPr lang="fr-FR" sz="1600">
                <a:latin typeface="Calibri" pitchFamily="34" charset="0"/>
              </a:rPr>
              <a:t>Début de construction : 24 novembre 2015</a:t>
            </a:r>
          </a:p>
          <a:p>
            <a:r>
              <a:rPr lang="fr-FR" sz="1600">
                <a:latin typeface="Calibri" pitchFamily="34" charset="0"/>
              </a:rPr>
              <a:t>Fin de construction :  3 mars 2016</a:t>
            </a:r>
          </a:p>
          <a:p>
            <a:endParaRPr lang="fr-FR" sz="1600">
              <a:latin typeface="Calibri" pitchFamily="34" charset="0"/>
            </a:endParaRPr>
          </a:p>
          <a:p>
            <a:endParaRPr lang="fr-FR" sz="1600">
              <a:latin typeface="Calibri" pitchFamily="34" charset="0"/>
            </a:endParaRPr>
          </a:p>
          <a:p>
            <a:r>
              <a:rPr lang="fr-FR" sz="1600">
                <a:latin typeface="Calibri" pitchFamily="34" charset="0"/>
              </a:rPr>
              <a:t>Chefs de chantier : </a:t>
            </a:r>
          </a:p>
          <a:p>
            <a:r>
              <a:rPr lang="fr-FR" sz="1600">
                <a:latin typeface="Calibri" pitchFamily="34" charset="0"/>
              </a:rPr>
              <a:t>Boss Joas Clocy, Jocelyn Cantave</a:t>
            </a:r>
          </a:p>
          <a:p>
            <a:r>
              <a:rPr lang="fr-FR" sz="1600">
                <a:latin typeface="Calibri" pitchFamily="34" charset="0"/>
              </a:rPr>
              <a:t>Delile Jean-Louis</a:t>
            </a:r>
          </a:p>
          <a:p>
            <a:endParaRPr lang="fr-FR" sz="1600">
              <a:latin typeface="Calibri" pitchFamily="34" charset="0"/>
            </a:endParaRPr>
          </a:p>
          <a:p>
            <a:endParaRPr lang="fr-FR" sz="1600">
              <a:latin typeface="Calibri" pitchFamily="34" charset="0"/>
            </a:endParaRPr>
          </a:p>
          <a:p>
            <a:r>
              <a:rPr lang="fr-FR" sz="1600">
                <a:latin typeface="Calibri" pitchFamily="34" charset="0"/>
              </a:rPr>
              <a:t>Firmes participantes : </a:t>
            </a:r>
          </a:p>
          <a:p>
            <a:r>
              <a:rPr lang="fr-FR" sz="1600">
                <a:latin typeface="Calibri" pitchFamily="34" charset="0"/>
              </a:rPr>
              <a:t>GRIDEL  </a:t>
            </a:r>
          </a:p>
          <a:p>
            <a:r>
              <a:rPr lang="fr-FR" sz="1600">
                <a:latin typeface="Calibri" pitchFamily="34" charset="0"/>
              </a:rPr>
              <a:t>Valcin Construction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 1" descr="SG1' (Copier)"/>
          <p:cNvPicPr>
            <a:picLocks noGrp="1" noChangeAspect="1"/>
          </p:cNvPicPr>
          <p:nvPr isPhoto="1"/>
        </p:nvPicPr>
        <p:blipFill>
          <a:blip r:embed="rId2"/>
          <a:srcRect/>
          <a:stretch>
            <a:fillRect/>
          </a:stretch>
        </p:blipFill>
        <p:spPr bwMode="auto">
          <a:xfrm>
            <a:off x="2925763" y="1073150"/>
            <a:ext cx="7713662" cy="5784850"/>
          </a:xfrm>
          <a:prstGeom prst="rect">
            <a:avLst/>
          </a:prstGeom>
          <a:noFill/>
          <a:ln w="9525">
            <a:noFill/>
            <a:miter lim="800000"/>
            <a:headEnd/>
            <a:tailEnd/>
          </a:ln>
        </p:spPr>
      </p:pic>
      <p:sp>
        <p:nvSpPr>
          <p:cNvPr id="30722" name="Rectangle 2"/>
          <p:cNvSpPr>
            <a:spLocks noChangeArrowheads="1"/>
          </p:cNvSpPr>
          <p:nvPr/>
        </p:nvSpPr>
        <p:spPr bwMode="auto">
          <a:xfrm>
            <a:off x="3513138" y="169863"/>
            <a:ext cx="6923087" cy="584200"/>
          </a:xfrm>
          <a:prstGeom prst="rect">
            <a:avLst/>
          </a:prstGeom>
          <a:noFill/>
          <a:ln w="9525">
            <a:noFill/>
            <a:miter lim="800000"/>
            <a:headEnd/>
            <a:tailEnd/>
          </a:ln>
        </p:spPr>
        <p:txBody>
          <a:bodyPr>
            <a:spAutoFit/>
          </a:bodyPr>
          <a:lstStyle/>
          <a:p>
            <a:pPr algn="ctr"/>
            <a:r>
              <a:rPr lang="fr-FR" sz="1600" dirty="0">
                <a:latin typeface="Calibri" pitchFamily="34" charset="0"/>
              </a:rPr>
              <a:t>Seuil gabion </a:t>
            </a:r>
            <a:r>
              <a:rPr lang="fr-FR" sz="1600" b="1" dirty="0">
                <a:latin typeface="Calibri" pitchFamily="34" charset="0"/>
              </a:rPr>
              <a:t>SG1-Glacis</a:t>
            </a:r>
            <a:r>
              <a:rPr lang="fr-FR" sz="1600" dirty="0">
                <a:latin typeface="Calibri" pitchFamily="34" charset="0"/>
              </a:rPr>
              <a:t> chez </a:t>
            </a:r>
            <a:r>
              <a:rPr lang="fr-FR" sz="1600" dirty="0" err="1">
                <a:latin typeface="Calibri" pitchFamily="34" charset="0"/>
              </a:rPr>
              <a:t>Damus</a:t>
            </a:r>
            <a:r>
              <a:rPr lang="fr-FR" sz="1600" dirty="0">
                <a:latin typeface="Calibri" pitchFamily="34" charset="0"/>
              </a:rPr>
              <a:t> Frantz</a:t>
            </a:r>
          </a:p>
          <a:p>
            <a:pPr algn="ctr"/>
            <a:r>
              <a:rPr lang="fr-FR" sz="1600" dirty="0">
                <a:latin typeface="Calibri" pitchFamily="34" charset="0"/>
              </a:rPr>
              <a:t>Ravine Glacis  – Commune de Thomonde 1</a:t>
            </a:r>
            <a:r>
              <a:rPr lang="fr-FR" sz="1600" baseline="30000" dirty="0">
                <a:latin typeface="Calibri" pitchFamily="34" charset="0"/>
              </a:rPr>
              <a:t>ère</a:t>
            </a:r>
            <a:r>
              <a:rPr lang="fr-FR" sz="1600" dirty="0">
                <a:latin typeface="Calibri" pitchFamily="34" charset="0"/>
              </a:rPr>
              <a:t> section  Cabral</a:t>
            </a:r>
          </a:p>
        </p:txBody>
      </p:sp>
      <p:cxnSp>
        <p:nvCxnSpPr>
          <p:cNvPr id="5" name="Connecteur droit avec flèche 4"/>
          <p:cNvCxnSpPr/>
          <p:nvPr/>
        </p:nvCxnSpPr>
        <p:spPr>
          <a:xfrm flipH="1">
            <a:off x="5775325" y="2435225"/>
            <a:ext cx="2174875" cy="396557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H="1">
            <a:off x="7729538" y="3233738"/>
            <a:ext cx="366712" cy="80962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25" name="ZoneTexte 10"/>
          <p:cNvSpPr txBox="1">
            <a:spLocks noChangeArrowheads="1"/>
          </p:cNvSpPr>
          <p:nvPr/>
        </p:nvSpPr>
        <p:spPr bwMode="auto">
          <a:xfrm>
            <a:off x="5486400" y="4792663"/>
            <a:ext cx="1222375"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L1 = 9,40m</a:t>
            </a:r>
          </a:p>
        </p:txBody>
      </p:sp>
      <p:sp>
        <p:nvSpPr>
          <p:cNvPr id="30726" name="ZoneTexte 11"/>
          <p:cNvSpPr txBox="1">
            <a:spLocks noChangeArrowheads="1"/>
          </p:cNvSpPr>
          <p:nvPr/>
        </p:nvSpPr>
        <p:spPr bwMode="auto">
          <a:xfrm>
            <a:off x="7754938" y="3627438"/>
            <a:ext cx="1222375" cy="338137"/>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L2 = 2,80m</a:t>
            </a:r>
          </a:p>
        </p:txBody>
      </p:sp>
      <p:sp>
        <p:nvSpPr>
          <p:cNvPr id="30727" name="ZoneTexte 13"/>
          <p:cNvSpPr txBox="1">
            <a:spLocks noChangeArrowheads="1"/>
          </p:cNvSpPr>
          <p:nvPr/>
        </p:nvSpPr>
        <p:spPr bwMode="auto">
          <a:xfrm>
            <a:off x="8839200" y="4987925"/>
            <a:ext cx="1222375" cy="339725"/>
          </a:xfrm>
          <a:prstGeom prst="rect">
            <a:avLst/>
          </a:prstGeom>
          <a:noFill/>
          <a:ln w="9525">
            <a:noFill/>
            <a:miter lim="800000"/>
            <a:headEnd/>
            <a:tailEnd/>
          </a:ln>
        </p:spPr>
        <p:txBody>
          <a:bodyPr>
            <a:spAutoFit/>
          </a:bodyPr>
          <a:lstStyle/>
          <a:p>
            <a:r>
              <a:rPr lang="fr-FR" sz="1600" b="1">
                <a:latin typeface="Calibri" pitchFamily="34" charset="0"/>
              </a:rPr>
              <a:t>AMONT</a:t>
            </a:r>
          </a:p>
        </p:txBody>
      </p:sp>
      <p:sp>
        <p:nvSpPr>
          <p:cNvPr id="30728" name="ZoneTexte 14"/>
          <p:cNvSpPr txBox="1">
            <a:spLocks noChangeArrowheads="1"/>
          </p:cNvSpPr>
          <p:nvPr/>
        </p:nvSpPr>
        <p:spPr bwMode="auto">
          <a:xfrm>
            <a:off x="4460875" y="3627438"/>
            <a:ext cx="625475" cy="338137"/>
          </a:xfrm>
          <a:prstGeom prst="rect">
            <a:avLst/>
          </a:prstGeom>
          <a:noFill/>
          <a:ln w="9525">
            <a:noFill/>
            <a:miter lim="800000"/>
            <a:headEnd/>
            <a:tailEnd/>
          </a:ln>
        </p:spPr>
        <p:txBody>
          <a:bodyPr>
            <a:spAutoFit/>
          </a:bodyPr>
          <a:lstStyle/>
          <a:p>
            <a:r>
              <a:rPr lang="fr-FR" sz="1600" b="1">
                <a:latin typeface="Calibri" pitchFamily="34" charset="0"/>
              </a:rPr>
              <a:t>AVAL</a:t>
            </a:r>
          </a:p>
        </p:txBody>
      </p:sp>
      <p:cxnSp>
        <p:nvCxnSpPr>
          <p:cNvPr id="16" name="Connecteur droit avec flèche 15"/>
          <p:cNvCxnSpPr/>
          <p:nvPr/>
        </p:nvCxnSpPr>
        <p:spPr>
          <a:xfrm>
            <a:off x="7939088" y="2859088"/>
            <a:ext cx="11112" cy="29845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30" name="ZoneTexte 21"/>
          <p:cNvSpPr txBox="1">
            <a:spLocks noChangeArrowheads="1"/>
          </p:cNvSpPr>
          <p:nvPr/>
        </p:nvSpPr>
        <p:spPr bwMode="auto">
          <a:xfrm>
            <a:off x="7912100" y="2830513"/>
            <a:ext cx="1222375" cy="339725"/>
          </a:xfrm>
          <a:prstGeom prst="rect">
            <a:avLst/>
          </a:prstGeom>
          <a:noFill/>
          <a:ln w="9525">
            <a:noFill/>
            <a:miter lim="800000"/>
            <a:headEnd/>
            <a:tailEnd/>
          </a:ln>
        </p:spPr>
        <p:txBody>
          <a:bodyPr>
            <a:spAutoFit/>
          </a:bodyPr>
          <a:lstStyle/>
          <a:p>
            <a:r>
              <a:rPr lang="fr-FR" sz="1600" b="1">
                <a:solidFill>
                  <a:srgbClr val="FF0000"/>
                </a:solidFill>
                <a:latin typeface="Calibri" pitchFamily="34" charset="0"/>
              </a:rPr>
              <a:t>h1 = 0,50m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 1" descr="P1080768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984250" y="663575"/>
            <a:ext cx="7604125" cy="5703888"/>
          </a:xfrm>
          <a:prstGeom prst="rect">
            <a:avLst/>
          </a:prstGeom>
          <a:noFill/>
          <a:ln w="9525">
            <a:noFill/>
            <a:miter lim="800000"/>
            <a:headEnd/>
            <a:tailEnd/>
          </a:ln>
        </p:spPr>
      </p:pic>
      <p:sp>
        <p:nvSpPr>
          <p:cNvPr id="16386" name="ZoneTexte 2"/>
          <p:cNvSpPr txBox="1">
            <a:spLocks noChangeArrowheads="1"/>
          </p:cNvSpPr>
          <p:nvPr/>
        </p:nvSpPr>
        <p:spPr bwMode="auto">
          <a:xfrm>
            <a:off x="8720138" y="1849438"/>
            <a:ext cx="3302000" cy="2832100"/>
          </a:xfrm>
          <a:prstGeom prst="rect">
            <a:avLst/>
          </a:prstGeom>
          <a:noFill/>
          <a:ln w="9525">
            <a:noFill/>
            <a:miter lim="800000"/>
            <a:headEnd/>
            <a:tailEnd/>
          </a:ln>
        </p:spPr>
        <p:txBody>
          <a:bodyPr>
            <a:spAutoFit/>
          </a:bodyPr>
          <a:lstStyle/>
          <a:p>
            <a:endParaRPr lang="fr-FR">
              <a:latin typeface="Calibri" pitchFamily="34" charset="0"/>
            </a:endParaRPr>
          </a:p>
          <a:p>
            <a:r>
              <a:rPr lang="fr-FR" sz="1600">
                <a:latin typeface="Calibri" pitchFamily="34" charset="0"/>
              </a:rPr>
              <a:t>Seuil vertical  L1 = 11,70m</a:t>
            </a:r>
          </a:p>
          <a:p>
            <a:endParaRPr lang="fr-FR" sz="1600">
              <a:latin typeface="Calibri" pitchFamily="34" charset="0"/>
            </a:endParaRPr>
          </a:p>
          <a:p>
            <a:endParaRPr lang="fr-FR" sz="1600">
              <a:latin typeface="Calibri" pitchFamily="34" charset="0"/>
            </a:endParaRPr>
          </a:p>
          <a:p>
            <a:endParaRPr lang="fr-FR" sz="1600">
              <a:latin typeface="Calibri" pitchFamily="34" charset="0"/>
            </a:endParaRPr>
          </a:p>
          <a:p>
            <a:r>
              <a:rPr lang="fr-FR" sz="1600">
                <a:latin typeface="Calibri" pitchFamily="34" charset="0"/>
              </a:rPr>
              <a:t>Bassin de décantation v = 13,64 m3</a:t>
            </a:r>
          </a:p>
          <a:p>
            <a:endParaRPr lang="fr-FR" sz="1600">
              <a:latin typeface="Calibri" pitchFamily="34" charset="0"/>
            </a:endParaRPr>
          </a:p>
          <a:p>
            <a:endParaRPr lang="fr-FR" sz="1600">
              <a:latin typeface="Calibri" pitchFamily="34" charset="0"/>
            </a:endParaRPr>
          </a:p>
          <a:p>
            <a:endParaRPr lang="fr-FR" sz="1600">
              <a:latin typeface="Calibri" pitchFamily="34" charset="0"/>
            </a:endParaRPr>
          </a:p>
          <a:p>
            <a:endParaRPr lang="fr-FR" sz="1600">
              <a:latin typeface="Calibri" pitchFamily="34" charset="0"/>
            </a:endParaRPr>
          </a:p>
          <a:p>
            <a:r>
              <a:rPr lang="fr-FR" sz="1600">
                <a:latin typeface="Calibri" pitchFamily="34" charset="0"/>
              </a:rPr>
              <a:t> Bassin principal  V = 49,41 m3</a:t>
            </a:r>
          </a:p>
        </p:txBody>
      </p:sp>
      <p:sp>
        <p:nvSpPr>
          <p:cNvPr id="16387" name="ZoneTexte 3"/>
          <p:cNvSpPr txBox="1">
            <a:spLocks noChangeArrowheads="1"/>
          </p:cNvSpPr>
          <p:nvPr/>
        </p:nvSpPr>
        <p:spPr bwMode="auto">
          <a:xfrm>
            <a:off x="1317625" y="184150"/>
            <a:ext cx="6405563" cy="338138"/>
          </a:xfrm>
          <a:prstGeom prst="rect">
            <a:avLst/>
          </a:prstGeom>
          <a:noFill/>
          <a:ln w="9525">
            <a:noFill/>
            <a:miter lim="800000"/>
            <a:headEnd/>
            <a:tailEnd/>
          </a:ln>
        </p:spPr>
        <p:txBody>
          <a:bodyPr>
            <a:spAutoFit/>
          </a:bodyPr>
          <a:lstStyle/>
          <a:p>
            <a:pPr algn="ctr"/>
            <a:r>
              <a:rPr lang="fr-FR" sz="1600" dirty="0">
                <a:latin typeface="Calibri" pitchFamily="34" charset="0"/>
              </a:rPr>
              <a:t>Seuil bassin SB9-Savane Plate chez </a:t>
            </a: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a:t>
            </a:r>
            <a:endParaRPr lang="fr-FR" sz="1600" dirty="0">
              <a:latin typeface="Calibri"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 1" descr="SB 9. 20 03 16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682625" y="866775"/>
            <a:ext cx="7616825" cy="5711825"/>
          </a:xfrm>
          <a:prstGeom prst="rect">
            <a:avLst/>
          </a:prstGeom>
          <a:noFill/>
          <a:ln w="9525">
            <a:noFill/>
            <a:miter lim="800000"/>
            <a:headEnd/>
            <a:tailEnd/>
          </a:ln>
        </p:spPr>
      </p:pic>
      <p:sp>
        <p:nvSpPr>
          <p:cNvPr id="17410" name="ZoneTexte 2"/>
          <p:cNvSpPr txBox="1">
            <a:spLocks noChangeArrowheads="1"/>
          </p:cNvSpPr>
          <p:nvPr/>
        </p:nvSpPr>
        <p:spPr bwMode="auto">
          <a:xfrm>
            <a:off x="8556625" y="3138488"/>
            <a:ext cx="3378200" cy="584200"/>
          </a:xfrm>
          <a:prstGeom prst="rect">
            <a:avLst/>
          </a:prstGeom>
          <a:noFill/>
          <a:ln w="9525">
            <a:noFill/>
            <a:miter lim="800000"/>
            <a:headEnd/>
            <a:tailEnd/>
          </a:ln>
        </p:spPr>
        <p:txBody>
          <a:bodyPr>
            <a:spAutoFit/>
          </a:bodyPr>
          <a:lstStyle/>
          <a:p>
            <a:pPr algn="ctr"/>
            <a:r>
              <a:rPr lang="fr-FR" sz="1600">
                <a:latin typeface="Calibri" pitchFamily="34" charset="0"/>
              </a:rPr>
              <a:t>Les bassins ont été remplis dès la pluie du 1</a:t>
            </a:r>
            <a:r>
              <a:rPr lang="fr-FR" sz="1600" baseline="30000">
                <a:latin typeface="Calibri" pitchFamily="34" charset="0"/>
              </a:rPr>
              <a:t>er</a:t>
            </a:r>
            <a:r>
              <a:rPr lang="fr-FR" sz="1600">
                <a:latin typeface="Calibri" pitchFamily="34" charset="0"/>
              </a:rPr>
              <a:t> avril 2016 (110 mm)</a:t>
            </a:r>
          </a:p>
        </p:txBody>
      </p:sp>
      <p:sp>
        <p:nvSpPr>
          <p:cNvPr id="17411" name="ZoneTexte 3"/>
          <p:cNvSpPr txBox="1">
            <a:spLocks noChangeArrowheads="1"/>
          </p:cNvSpPr>
          <p:nvPr/>
        </p:nvSpPr>
        <p:spPr bwMode="auto">
          <a:xfrm>
            <a:off x="8461375" y="1368425"/>
            <a:ext cx="3378200" cy="584775"/>
          </a:xfrm>
          <a:prstGeom prst="rect">
            <a:avLst/>
          </a:prstGeom>
          <a:noFill/>
          <a:ln w="9525">
            <a:noFill/>
            <a:miter lim="800000"/>
            <a:headEnd/>
            <a:tailEnd/>
          </a:ln>
        </p:spPr>
        <p:txBody>
          <a:bodyPr wrap="square">
            <a:spAutoFit/>
          </a:bodyPr>
          <a:lstStyle/>
          <a:p>
            <a:r>
              <a:rPr lang="fr-FR" sz="1600" dirty="0">
                <a:latin typeface="Calibri" pitchFamily="34" charset="0"/>
              </a:rPr>
              <a:t>SB9-Savane Plate est implanté entre 2 seuils en pierres sèches (ODBFA/1985)</a:t>
            </a:r>
          </a:p>
        </p:txBody>
      </p:sp>
      <p:cxnSp>
        <p:nvCxnSpPr>
          <p:cNvPr id="6" name="Connecteur droit avec flèche 5"/>
          <p:cNvCxnSpPr>
            <a:stCxn id="17413" idx="1"/>
          </p:cNvCxnSpPr>
          <p:nvPr/>
        </p:nvCxnSpPr>
        <p:spPr>
          <a:xfrm flipH="1">
            <a:off x="5967413" y="4513263"/>
            <a:ext cx="2686050" cy="787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413" name="ZoneTexte 6"/>
          <p:cNvSpPr txBox="1">
            <a:spLocks noChangeArrowheads="1"/>
          </p:cNvSpPr>
          <p:nvPr/>
        </p:nvSpPr>
        <p:spPr bwMode="auto">
          <a:xfrm>
            <a:off x="8653463" y="4070350"/>
            <a:ext cx="3332162" cy="885825"/>
          </a:xfrm>
          <a:prstGeom prst="rect">
            <a:avLst/>
          </a:prstGeom>
          <a:noFill/>
          <a:ln w="9525">
            <a:noFill/>
            <a:miter lim="800000"/>
            <a:headEnd/>
            <a:tailEnd/>
          </a:ln>
        </p:spPr>
        <p:txBody>
          <a:bodyPr>
            <a:spAutoFit/>
          </a:bodyPr>
          <a:lstStyle/>
          <a:p>
            <a:pPr algn="ctr"/>
            <a:r>
              <a:rPr lang="fr-FR" sz="1600" dirty="0">
                <a:latin typeface="Calibri" pitchFamily="34" charset="0"/>
              </a:rPr>
              <a:t>Mur sec consolidé ultérieurement </a:t>
            </a:r>
          </a:p>
          <a:p>
            <a:pPr algn="ctr"/>
            <a:r>
              <a:rPr lang="fr-FR" sz="1600" dirty="0">
                <a:latin typeface="Calibri" pitchFamily="34" charset="0"/>
              </a:rPr>
              <a:t>par une chape de béton</a:t>
            </a:r>
          </a:p>
          <a:p>
            <a:pPr algn="ctr"/>
            <a:r>
              <a:rPr lang="fr-FR" sz="1600" dirty="0">
                <a:latin typeface="Calibri" pitchFamily="34" charset="0"/>
              </a:rPr>
              <a:t>Cf. ouvrage pédagogique </a:t>
            </a:r>
            <a:r>
              <a:rPr lang="fr-FR" sz="2000" dirty="0">
                <a:latin typeface="Calibri" pitchFamily="34" charset="0"/>
              </a:rPr>
              <a:t>S13.</a:t>
            </a:r>
          </a:p>
        </p:txBody>
      </p:sp>
      <p:sp>
        <p:nvSpPr>
          <p:cNvPr id="17414" name="ZoneTexte 12"/>
          <p:cNvSpPr txBox="1">
            <a:spLocks noChangeArrowheads="1"/>
          </p:cNvSpPr>
          <p:nvPr/>
        </p:nvSpPr>
        <p:spPr bwMode="auto">
          <a:xfrm>
            <a:off x="1289050" y="184150"/>
            <a:ext cx="6405563" cy="585788"/>
          </a:xfrm>
          <a:prstGeom prst="rect">
            <a:avLst/>
          </a:prstGeom>
          <a:noFill/>
          <a:ln w="9525">
            <a:noFill/>
            <a:miter lim="800000"/>
            <a:headEnd/>
            <a:tailEnd/>
          </a:ln>
        </p:spPr>
        <p:txBody>
          <a:bodyPr>
            <a:spAutoFit/>
          </a:bodyPr>
          <a:lstStyle/>
          <a:p>
            <a:pPr algn="ctr"/>
            <a:r>
              <a:rPr lang="fr-FR" sz="1600" dirty="0">
                <a:latin typeface="Calibri" pitchFamily="34" charset="0"/>
              </a:rPr>
              <a:t>Seuil bassin SB9-Savane Plate chez </a:t>
            </a: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a:t>
            </a:r>
            <a:endParaRPr lang="fr-FR" sz="1600" dirty="0">
              <a:latin typeface="Calibri" pitchFamily="34" charset="0"/>
            </a:endParaRPr>
          </a:p>
          <a:p>
            <a:pPr algn="ctr"/>
            <a:r>
              <a:rPr lang="fr-FR" sz="1600" dirty="0">
                <a:latin typeface="Calibri" pitchFamily="34" charset="0"/>
              </a:rPr>
              <a:t>Commune de Thomonde Savane Plate - Cange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1" descr="SB9' 18 03 16 (1)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cxnSp>
        <p:nvCxnSpPr>
          <p:cNvPr id="4" name="Connecteur droit 3"/>
          <p:cNvCxnSpPr/>
          <p:nvPr/>
        </p:nvCxnSpPr>
        <p:spPr>
          <a:xfrm flipV="1">
            <a:off x="8883650" y="4986338"/>
            <a:ext cx="3003550" cy="90487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V="1">
            <a:off x="9009063" y="5226050"/>
            <a:ext cx="3060700" cy="10302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436" name="ZoneTexte 8"/>
          <p:cNvSpPr txBox="1">
            <a:spLocks noChangeArrowheads="1"/>
          </p:cNvSpPr>
          <p:nvPr/>
        </p:nvSpPr>
        <p:spPr bwMode="auto">
          <a:xfrm>
            <a:off x="8883650" y="4773613"/>
            <a:ext cx="1655763" cy="369887"/>
          </a:xfrm>
          <a:prstGeom prst="rect">
            <a:avLst/>
          </a:prstGeom>
          <a:noFill/>
          <a:ln w="9525">
            <a:noFill/>
            <a:miter lim="800000"/>
            <a:headEnd/>
            <a:tailEnd/>
          </a:ln>
        </p:spPr>
        <p:txBody>
          <a:bodyPr>
            <a:spAutoFit/>
          </a:bodyPr>
          <a:lstStyle/>
          <a:p>
            <a:r>
              <a:rPr lang="fr-FR" b="1">
                <a:solidFill>
                  <a:srgbClr val="FF0000"/>
                </a:solidFill>
                <a:latin typeface="Calibri" pitchFamily="34" charset="0"/>
              </a:rPr>
              <a:t>Radier  + bêche</a:t>
            </a:r>
          </a:p>
        </p:txBody>
      </p:sp>
      <p:sp>
        <p:nvSpPr>
          <p:cNvPr id="2" name="ZoneTexte 1">
            <a:extLst>
              <a:ext uri="{FF2B5EF4-FFF2-40B4-BE49-F238E27FC236}">
                <a16:creationId xmlns:a16="http://schemas.microsoft.com/office/drawing/2014/main" id="{47F98BE2-E014-74DD-9313-A6B16D04D648}"/>
              </a:ext>
            </a:extLst>
          </p:cNvPr>
          <p:cNvSpPr txBox="1"/>
          <p:nvPr/>
        </p:nvSpPr>
        <p:spPr>
          <a:xfrm>
            <a:off x="9942576" y="2532888"/>
            <a:ext cx="2249424" cy="369332"/>
          </a:xfrm>
          <a:prstGeom prst="rect">
            <a:avLst/>
          </a:prstGeom>
          <a:noFill/>
        </p:spPr>
        <p:txBody>
          <a:bodyPr wrap="square" rtlCol="0">
            <a:spAutoFit/>
          </a:bodyPr>
          <a:lstStyle/>
          <a:p>
            <a:r>
              <a:rPr lang="fr-FR" b="1" dirty="0">
                <a:solidFill>
                  <a:schemeClr val="bg1"/>
                </a:solidFill>
              </a:rPr>
              <a:t>SB9-Savane Plate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 descr="SB9' 18 03 16 (2)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5875" y="0"/>
            <a:ext cx="12192000" cy="6858000"/>
          </a:xfrm>
          <a:prstGeom prst="rect">
            <a:avLst/>
          </a:prstGeom>
          <a:noFill/>
          <a:ln w="9525">
            <a:noFill/>
            <a:miter lim="800000"/>
            <a:headEnd/>
            <a:tailEnd/>
          </a:ln>
        </p:spPr>
      </p:pic>
      <p:cxnSp>
        <p:nvCxnSpPr>
          <p:cNvPr id="4" name="Connecteur droit avec flèche 3"/>
          <p:cNvCxnSpPr/>
          <p:nvPr/>
        </p:nvCxnSpPr>
        <p:spPr>
          <a:xfrm>
            <a:off x="327025" y="3192463"/>
            <a:ext cx="11864975" cy="428625"/>
          </a:xfrm>
          <a:prstGeom prst="straightConnector1">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59" name="ZoneTexte 4"/>
          <p:cNvSpPr txBox="1">
            <a:spLocks noChangeArrowheads="1"/>
          </p:cNvSpPr>
          <p:nvPr/>
        </p:nvSpPr>
        <p:spPr bwMode="auto">
          <a:xfrm>
            <a:off x="6843713" y="3478213"/>
            <a:ext cx="1184275" cy="339725"/>
          </a:xfrm>
          <a:prstGeom prst="rect">
            <a:avLst/>
          </a:prstGeom>
          <a:noFill/>
          <a:ln w="9525">
            <a:noFill/>
            <a:miter lim="800000"/>
            <a:headEnd/>
            <a:tailEnd/>
          </a:ln>
        </p:spPr>
        <p:txBody>
          <a:bodyPr>
            <a:spAutoFit/>
          </a:bodyPr>
          <a:lstStyle/>
          <a:p>
            <a:pPr algn="ctr"/>
            <a:r>
              <a:rPr lang="fr-FR" sz="1600" b="1">
                <a:solidFill>
                  <a:srgbClr val="FF0000"/>
                </a:solidFill>
                <a:latin typeface="Calibri" pitchFamily="34" charset="0"/>
              </a:rPr>
              <a:t>L1=11,70m</a:t>
            </a:r>
          </a:p>
        </p:txBody>
      </p:sp>
      <p:sp>
        <p:nvSpPr>
          <p:cNvPr id="19460" name="ZoneTexte 5"/>
          <p:cNvSpPr txBox="1">
            <a:spLocks noChangeArrowheads="1"/>
          </p:cNvSpPr>
          <p:nvPr/>
        </p:nvSpPr>
        <p:spPr bwMode="auto">
          <a:xfrm>
            <a:off x="4679950" y="485775"/>
            <a:ext cx="2801938" cy="369888"/>
          </a:xfrm>
          <a:prstGeom prst="rect">
            <a:avLst/>
          </a:prstGeom>
          <a:noFill/>
          <a:ln w="9525">
            <a:noFill/>
            <a:miter lim="800000"/>
            <a:headEnd/>
            <a:tailEnd/>
          </a:ln>
        </p:spPr>
        <p:txBody>
          <a:bodyPr>
            <a:spAutoFit/>
          </a:bodyPr>
          <a:lstStyle/>
          <a:p>
            <a:pPr algn="ctr"/>
            <a:r>
              <a:rPr lang="fr-FR">
                <a:latin typeface="Calibri" pitchFamily="34" charset="0"/>
              </a:rPr>
              <a:t>FINITIONS</a:t>
            </a:r>
          </a:p>
        </p:txBody>
      </p:sp>
      <p:cxnSp>
        <p:nvCxnSpPr>
          <p:cNvPr id="7" name="Connecteur droit avec flèche 6"/>
          <p:cNvCxnSpPr/>
          <p:nvPr/>
        </p:nvCxnSpPr>
        <p:spPr>
          <a:xfrm>
            <a:off x="2098675" y="3873500"/>
            <a:ext cx="2241550" cy="174625"/>
          </a:xfrm>
          <a:prstGeom prst="straightConnector1">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2" name="ZoneTexte 9"/>
          <p:cNvSpPr txBox="1">
            <a:spLocks noChangeArrowheads="1"/>
          </p:cNvSpPr>
          <p:nvPr/>
        </p:nvSpPr>
        <p:spPr bwMode="auto">
          <a:xfrm>
            <a:off x="3148013" y="3960813"/>
            <a:ext cx="1104900" cy="339725"/>
          </a:xfrm>
          <a:prstGeom prst="rect">
            <a:avLst/>
          </a:prstGeom>
          <a:noFill/>
          <a:ln w="9525">
            <a:noFill/>
            <a:miter lim="800000"/>
            <a:headEnd/>
            <a:tailEnd/>
          </a:ln>
        </p:spPr>
        <p:txBody>
          <a:bodyPr>
            <a:spAutoFit/>
          </a:bodyPr>
          <a:lstStyle/>
          <a:p>
            <a:pPr algn="ctr"/>
            <a:r>
              <a:rPr lang="fr-FR" sz="1600" b="1">
                <a:solidFill>
                  <a:srgbClr val="FF0000"/>
                </a:solidFill>
                <a:latin typeface="Calibri" pitchFamily="34" charset="0"/>
              </a:rPr>
              <a:t>L2=3,35m</a:t>
            </a:r>
          </a:p>
        </p:txBody>
      </p:sp>
      <p:cxnSp>
        <p:nvCxnSpPr>
          <p:cNvPr id="11" name="Connecteur droit avec flèche 10"/>
          <p:cNvCxnSpPr/>
          <p:nvPr/>
        </p:nvCxnSpPr>
        <p:spPr>
          <a:xfrm>
            <a:off x="3749675" y="4386263"/>
            <a:ext cx="31750" cy="1311275"/>
          </a:xfrm>
          <a:prstGeom prst="straightConnector1">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4" name="ZoneTexte 13"/>
          <p:cNvSpPr txBox="1">
            <a:spLocks noChangeArrowheads="1"/>
          </p:cNvSpPr>
          <p:nvPr/>
        </p:nvSpPr>
        <p:spPr bwMode="auto">
          <a:xfrm>
            <a:off x="3700463" y="4945063"/>
            <a:ext cx="942975" cy="338137"/>
          </a:xfrm>
          <a:prstGeom prst="rect">
            <a:avLst/>
          </a:prstGeom>
          <a:noFill/>
          <a:ln w="9525">
            <a:noFill/>
            <a:miter lim="800000"/>
            <a:headEnd/>
            <a:tailEnd/>
          </a:ln>
        </p:spPr>
        <p:txBody>
          <a:bodyPr>
            <a:spAutoFit/>
          </a:bodyPr>
          <a:lstStyle/>
          <a:p>
            <a:pPr algn="ctr"/>
            <a:r>
              <a:rPr lang="fr-FR" sz="1600" b="1">
                <a:solidFill>
                  <a:srgbClr val="FF0000"/>
                </a:solidFill>
                <a:latin typeface="Calibri" pitchFamily="34" charset="0"/>
              </a:rPr>
              <a:t>H=1,20m</a:t>
            </a:r>
          </a:p>
        </p:txBody>
      </p:sp>
      <p:sp>
        <p:nvSpPr>
          <p:cNvPr id="19465" name="ZoneTexte 15"/>
          <p:cNvSpPr txBox="1">
            <a:spLocks noChangeArrowheads="1"/>
          </p:cNvSpPr>
          <p:nvPr/>
        </p:nvSpPr>
        <p:spPr bwMode="auto">
          <a:xfrm>
            <a:off x="10213975" y="3944938"/>
            <a:ext cx="1184275" cy="338137"/>
          </a:xfrm>
          <a:prstGeom prst="rect">
            <a:avLst/>
          </a:prstGeom>
          <a:noFill/>
          <a:ln w="9525">
            <a:noFill/>
            <a:miter lim="800000"/>
            <a:headEnd/>
            <a:tailEnd/>
          </a:ln>
        </p:spPr>
        <p:txBody>
          <a:bodyPr>
            <a:spAutoFit/>
          </a:bodyPr>
          <a:lstStyle/>
          <a:p>
            <a:pPr algn="ctr"/>
            <a:r>
              <a:rPr lang="fr-FR" sz="1600" b="1">
                <a:solidFill>
                  <a:srgbClr val="FF0000"/>
                </a:solidFill>
                <a:latin typeface="Calibri" pitchFamily="34" charset="0"/>
              </a:rPr>
              <a:t>B=b=0,60m</a:t>
            </a:r>
          </a:p>
        </p:txBody>
      </p:sp>
      <p:cxnSp>
        <p:nvCxnSpPr>
          <p:cNvPr id="17" name="Connecteur droit avec flèche 16"/>
          <p:cNvCxnSpPr/>
          <p:nvPr/>
        </p:nvCxnSpPr>
        <p:spPr>
          <a:xfrm flipH="1">
            <a:off x="10213975" y="3406775"/>
            <a:ext cx="642938" cy="766763"/>
          </a:xfrm>
          <a:prstGeom prst="straightConnector1">
            <a:avLst/>
          </a:prstGeom>
          <a:ln w="1905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467" name="ZoneTexte 20"/>
          <p:cNvSpPr txBox="1">
            <a:spLocks noChangeArrowheads="1"/>
          </p:cNvSpPr>
          <p:nvPr/>
        </p:nvSpPr>
        <p:spPr bwMode="auto">
          <a:xfrm>
            <a:off x="6657975" y="1365250"/>
            <a:ext cx="1182688" cy="338138"/>
          </a:xfrm>
          <a:prstGeom prst="rect">
            <a:avLst/>
          </a:prstGeom>
          <a:noFill/>
          <a:ln w="9525">
            <a:noFill/>
            <a:miter lim="800000"/>
            <a:headEnd/>
            <a:tailEnd/>
          </a:ln>
        </p:spPr>
        <p:txBody>
          <a:bodyPr>
            <a:spAutoFit/>
          </a:bodyPr>
          <a:lstStyle/>
          <a:p>
            <a:pPr algn="ctr"/>
            <a:r>
              <a:rPr lang="fr-FR" sz="1600" b="1">
                <a:solidFill>
                  <a:schemeClr val="bg1"/>
                </a:solidFill>
                <a:latin typeface="Calibri" pitchFamily="34" charset="0"/>
              </a:rPr>
              <a:t>V=49,4 l m3</a:t>
            </a:r>
          </a:p>
        </p:txBody>
      </p:sp>
      <p:sp>
        <p:nvSpPr>
          <p:cNvPr id="19468" name="ZoneTexte 21"/>
          <p:cNvSpPr txBox="1">
            <a:spLocks noChangeArrowheads="1"/>
          </p:cNvSpPr>
          <p:nvPr/>
        </p:nvSpPr>
        <p:spPr bwMode="auto">
          <a:xfrm>
            <a:off x="5075238" y="2641600"/>
            <a:ext cx="1184275" cy="338138"/>
          </a:xfrm>
          <a:prstGeom prst="rect">
            <a:avLst/>
          </a:prstGeom>
          <a:noFill/>
          <a:ln w="9525">
            <a:noFill/>
            <a:miter lim="800000"/>
            <a:headEnd/>
            <a:tailEnd/>
          </a:ln>
        </p:spPr>
        <p:txBody>
          <a:bodyPr>
            <a:spAutoFit/>
          </a:bodyPr>
          <a:lstStyle/>
          <a:p>
            <a:pPr algn="ctr"/>
            <a:r>
              <a:rPr lang="fr-FR" sz="1600" b="1">
                <a:solidFill>
                  <a:schemeClr val="bg1"/>
                </a:solidFill>
                <a:latin typeface="Calibri" pitchFamily="34" charset="0"/>
              </a:rPr>
              <a:t>v=13,6 m3</a:t>
            </a:r>
          </a:p>
        </p:txBody>
      </p:sp>
      <p:sp>
        <p:nvSpPr>
          <p:cNvPr id="2" name="ZoneTexte 1">
            <a:extLst>
              <a:ext uri="{FF2B5EF4-FFF2-40B4-BE49-F238E27FC236}">
                <a16:creationId xmlns:a16="http://schemas.microsoft.com/office/drawing/2014/main" id="{BD641A0B-0150-104C-06AC-5DFD49A0A6CE}"/>
              </a:ext>
            </a:extLst>
          </p:cNvPr>
          <p:cNvSpPr txBox="1"/>
          <p:nvPr/>
        </p:nvSpPr>
        <p:spPr>
          <a:xfrm>
            <a:off x="8979408" y="4575731"/>
            <a:ext cx="2276856" cy="369332"/>
          </a:xfrm>
          <a:prstGeom prst="rect">
            <a:avLst/>
          </a:prstGeom>
          <a:noFill/>
        </p:spPr>
        <p:txBody>
          <a:bodyPr wrap="square" rtlCol="0">
            <a:spAutoFit/>
          </a:bodyPr>
          <a:lstStyle/>
          <a:p>
            <a:r>
              <a:rPr lang="fr-FR" b="1" dirty="0">
                <a:solidFill>
                  <a:schemeClr val="bg1"/>
                </a:solidFill>
              </a:rPr>
              <a:t>SB9-Savane Plate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 1" descr="P1080769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2532063" y="798513"/>
            <a:ext cx="7366000" cy="5524500"/>
          </a:xfrm>
          <a:prstGeom prst="rect">
            <a:avLst/>
          </a:prstGeom>
          <a:noFill/>
          <a:ln w="9525">
            <a:noFill/>
            <a:miter lim="800000"/>
            <a:headEnd/>
            <a:tailEnd/>
          </a:ln>
        </p:spPr>
      </p:pic>
      <p:sp>
        <p:nvSpPr>
          <p:cNvPr id="20482" name="ZoneTexte 2"/>
          <p:cNvSpPr txBox="1">
            <a:spLocks noChangeArrowheads="1"/>
          </p:cNvSpPr>
          <p:nvPr/>
        </p:nvSpPr>
        <p:spPr bwMode="auto">
          <a:xfrm>
            <a:off x="2832100" y="212725"/>
            <a:ext cx="6405563" cy="585788"/>
          </a:xfrm>
          <a:prstGeom prst="rect">
            <a:avLst/>
          </a:prstGeom>
          <a:noFill/>
          <a:ln w="9525">
            <a:noFill/>
            <a:miter lim="800000"/>
            <a:headEnd/>
            <a:tailEnd/>
          </a:ln>
        </p:spPr>
        <p:txBody>
          <a:bodyPr>
            <a:spAutoFit/>
          </a:bodyPr>
          <a:lstStyle/>
          <a:p>
            <a:pPr algn="ctr"/>
            <a:r>
              <a:rPr lang="fr-FR" sz="1600" dirty="0">
                <a:latin typeface="Calibri" pitchFamily="34" charset="0"/>
              </a:rPr>
              <a:t>Seuil bassin SB9-Savane Plate chez </a:t>
            </a: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a:t>
            </a:r>
            <a:endParaRPr lang="fr-FR" sz="1600" dirty="0">
              <a:latin typeface="Calibri" pitchFamily="34" charset="0"/>
            </a:endParaRPr>
          </a:p>
          <a:p>
            <a:pPr algn="ctr"/>
            <a:r>
              <a:rPr lang="fr-FR" sz="1600" dirty="0">
                <a:latin typeface="Calibri" pitchFamily="34" charset="0"/>
              </a:rPr>
              <a:t>Commune de Thomonde Savane Plate - Cange</a:t>
            </a:r>
          </a:p>
        </p:txBody>
      </p:sp>
      <p:sp>
        <p:nvSpPr>
          <p:cNvPr id="20483" name="ZoneTexte 3"/>
          <p:cNvSpPr txBox="1">
            <a:spLocks noChangeArrowheads="1"/>
          </p:cNvSpPr>
          <p:nvPr/>
        </p:nvSpPr>
        <p:spPr bwMode="auto">
          <a:xfrm>
            <a:off x="2624138" y="6410325"/>
            <a:ext cx="7180262" cy="338138"/>
          </a:xfrm>
          <a:prstGeom prst="rect">
            <a:avLst/>
          </a:prstGeom>
          <a:noFill/>
          <a:ln w="9525">
            <a:noFill/>
            <a:miter lim="800000"/>
            <a:headEnd/>
            <a:tailEnd/>
          </a:ln>
        </p:spPr>
        <p:txBody>
          <a:bodyPr>
            <a:spAutoFit/>
          </a:bodyPr>
          <a:lstStyle/>
          <a:p>
            <a:r>
              <a:rPr lang="fr-FR" sz="1600">
                <a:latin typeface="Calibri" pitchFamily="34" charset="0"/>
              </a:rPr>
              <a:t>Préparation de la réception du chantier, le 5 avril 2016 : programmation des finitions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 descr="P1080770 (Copier)"/>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512763" y="2290763"/>
            <a:ext cx="5294312" cy="3970337"/>
          </a:xfrm>
          <a:prstGeom prst="rect">
            <a:avLst/>
          </a:prstGeom>
          <a:noFill/>
          <a:ln w="9525">
            <a:noFill/>
            <a:miter lim="800000"/>
            <a:headEnd/>
            <a:tailEnd/>
          </a:ln>
        </p:spPr>
      </p:pic>
      <p:pic>
        <p:nvPicPr>
          <p:cNvPr id="22530" name="Image 2" descr="P1080914 (Copie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6156325" y="2290763"/>
            <a:ext cx="5294313" cy="3970337"/>
          </a:xfrm>
          <a:prstGeom prst="rect">
            <a:avLst/>
          </a:prstGeom>
          <a:noFill/>
          <a:ln w="9525">
            <a:noFill/>
            <a:miter lim="800000"/>
            <a:headEnd/>
            <a:tailEnd/>
          </a:ln>
        </p:spPr>
      </p:pic>
      <p:sp>
        <p:nvSpPr>
          <p:cNvPr id="22531" name="ZoneTexte 3"/>
          <p:cNvSpPr txBox="1">
            <a:spLocks noChangeArrowheads="1"/>
          </p:cNvSpPr>
          <p:nvPr/>
        </p:nvSpPr>
        <p:spPr bwMode="auto">
          <a:xfrm>
            <a:off x="1778000" y="44450"/>
            <a:ext cx="8545513" cy="338138"/>
          </a:xfrm>
          <a:prstGeom prst="rect">
            <a:avLst/>
          </a:prstGeom>
          <a:noFill/>
          <a:ln w="9525">
            <a:noFill/>
            <a:miter lim="800000"/>
            <a:headEnd/>
            <a:tailEnd/>
          </a:ln>
        </p:spPr>
        <p:txBody>
          <a:bodyPr>
            <a:spAutoFit/>
          </a:bodyPr>
          <a:lstStyle/>
          <a:p>
            <a:pPr algn="ctr"/>
            <a:r>
              <a:rPr lang="fr-FR" sz="1600" dirty="0">
                <a:latin typeface="Calibri" pitchFamily="34" charset="0"/>
              </a:rPr>
              <a:t>Seuil bassin SB9-Savane Plate chez </a:t>
            </a: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PacombeCommune</a:t>
            </a:r>
            <a:r>
              <a:rPr lang="fr-FR" sz="1600" dirty="0">
                <a:latin typeface="Calibri" pitchFamily="34" charset="0"/>
              </a:rPr>
              <a:t> de Thomonde Savane Plate - Cange</a:t>
            </a:r>
          </a:p>
        </p:txBody>
      </p:sp>
      <p:sp>
        <p:nvSpPr>
          <p:cNvPr id="22532" name="ZoneTexte 4"/>
          <p:cNvSpPr txBox="1">
            <a:spLocks noChangeArrowheads="1"/>
          </p:cNvSpPr>
          <p:nvPr/>
        </p:nvSpPr>
        <p:spPr bwMode="auto">
          <a:xfrm>
            <a:off x="6237288" y="1336675"/>
            <a:ext cx="5213350" cy="615950"/>
          </a:xfrm>
          <a:prstGeom prst="rect">
            <a:avLst/>
          </a:prstGeom>
          <a:noFill/>
          <a:ln w="9525">
            <a:noFill/>
            <a:miter lim="800000"/>
            <a:headEnd/>
            <a:tailEnd/>
          </a:ln>
        </p:spPr>
        <p:txBody>
          <a:bodyPr>
            <a:spAutoFit/>
          </a:bodyPr>
          <a:lstStyle/>
          <a:p>
            <a:r>
              <a:rPr lang="fr-FR">
                <a:latin typeface="Calibri" pitchFamily="34" charset="0"/>
              </a:rPr>
              <a:t> </a:t>
            </a:r>
            <a:r>
              <a:rPr lang="fr-FR" sz="1600">
                <a:latin typeface="Calibri" pitchFamily="34" charset="0"/>
              </a:rPr>
              <a:t>En cours : finition du muret du radier (adossé au versant) pour éviter un ruissellement latéral </a:t>
            </a:r>
          </a:p>
        </p:txBody>
      </p:sp>
      <p:sp>
        <p:nvSpPr>
          <p:cNvPr id="22533" name="ZoneTexte 5"/>
          <p:cNvSpPr txBox="1">
            <a:spLocks noChangeArrowheads="1"/>
          </p:cNvSpPr>
          <p:nvPr/>
        </p:nvSpPr>
        <p:spPr bwMode="auto">
          <a:xfrm>
            <a:off x="768350" y="1090613"/>
            <a:ext cx="5213350" cy="1108075"/>
          </a:xfrm>
          <a:prstGeom prst="rect">
            <a:avLst/>
          </a:prstGeom>
          <a:noFill/>
          <a:ln w="9525">
            <a:noFill/>
            <a:miter lim="800000"/>
            <a:headEnd/>
            <a:tailEnd/>
          </a:ln>
        </p:spPr>
        <p:txBody>
          <a:bodyPr>
            <a:spAutoFit/>
          </a:bodyPr>
          <a:lstStyle/>
          <a:p>
            <a:r>
              <a:rPr lang="fr-FR">
                <a:latin typeface="Calibri" pitchFamily="34" charset="0"/>
              </a:rPr>
              <a:t> </a:t>
            </a:r>
            <a:r>
              <a:rPr lang="fr-FR" sz="1600">
                <a:latin typeface="Calibri" pitchFamily="34" charset="0"/>
              </a:rPr>
              <a:t>Risque de déchaussement par ruissellement entre le muret latéral et le versant.</a:t>
            </a:r>
          </a:p>
          <a:p>
            <a:r>
              <a:rPr lang="fr-FR" sz="1600">
                <a:latin typeface="Calibri" pitchFamily="34" charset="0"/>
              </a:rPr>
              <a:t>A prévoir : adjoindre un prolongement du muret et la végétalisation pour améliorer la durabilité</a:t>
            </a:r>
          </a:p>
        </p:txBody>
      </p:sp>
      <p:sp>
        <p:nvSpPr>
          <p:cNvPr id="22534" name="ZoneTexte 6"/>
          <p:cNvSpPr txBox="1">
            <a:spLocks noChangeArrowheads="1"/>
          </p:cNvSpPr>
          <p:nvPr/>
        </p:nvSpPr>
        <p:spPr bwMode="auto">
          <a:xfrm>
            <a:off x="2049463" y="6391275"/>
            <a:ext cx="1878012" cy="338138"/>
          </a:xfrm>
          <a:prstGeom prst="rect">
            <a:avLst/>
          </a:prstGeom>
          <a:noFill/>
          <a:ln w="9525">
            <a:noFill/>
            <a:miter lim="800000"/>
            <a:headEnd/>
            <a:tailEnd/>
          </a:ln>
        </p:spPr>
        <p:txBody>
          <a:bodyPr>
            <a:spAutoFit/>
          </a:bodyPr>
          <a:lstStyle/>
          <a:p>
            <a:r>
              <a:rPr lang="fr-FR" sz="1600">
                <a:latin typeface="Calibri" pitchFamily="34" charset="0"/>
              </a:rPr>
              <a:t>Photo : 5 avril 2016</a:t>
            </a:r>
          </a:p>
        </p:txBody>
      </p:sp>
      <p:sp>
        <p:nvSpPr>
          <p:cNvPr id="22535" name="ZoneTexte 7"/>
          <p:cNvSpPr txBox="1">
            <a:spLocks noChangeArrowheads="1"/>
          </p:cNvSpPr>
          <p:nvPr/>
        </p:nvSpPr>
        <p:spPr bwMode="auto">
          <a:xfrm>
            <a:off x="8012113" y="6391275"/>
            <a:ext cx="1989137" cy="338138"/>
          </a:xfrm>
          <a:prstGeom prst="rect">
            <a:avLst/>
          </a:prstGeom>
          <a:noFill/>
          <a:ln w="9525">
            <a:noFill/>
            <a:miter lim="800000"/>
            <a:headEnd/>
            <a:tailEnd/>
          </a:ln>
        </p:spPr>
        <p:txBody>
          <a:bodyPr>
            <a:spAutoFit/>
          </a:bodyPr>
          <a:lstStyle/>
          <a:p>
            <a:r>
              <a:rPr lang="fr-FR" sz="1600">
                <a:latin typeface="Calibri" pitchFamily="34" charset="0"/>
              </a:rPr>
              <a:t>Photo : 15 avril 2016</a:t>
            </a:r>
          </a:p>
        </p:txBody>
      </p:sp>
      <p:cxnSp>
        <p:nvCxnSpPr>
          <p:cNvPr id="10" name="Connecteur droit avec flèche 9"/>
          <p:cNvCxnSpPr/>
          <p:nvPr/>
        </p:nvCxnSpPr>
        <p:spPr>
          <a:xfrm flipH="1">
            <a:off x="741363" y="4600575"/>
            <a:ext cx="230187" cy="568325"/>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4579938" y="4537075"/>
            <a:ext cx="550862" cy="34766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4405313" y="4537075"/>
            <a:ext cx="550862" cy="34766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846138" y="5387975"/>
            <a:ext cx="252412" cy="17145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1252538" y="5491163"/>
            <a:ext cx="357187" cy="13811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541" name="ZoneTexte 17"/>
          <p:cNvSpPr txBox="1">
            <a:spLocks noChangeArrowheads="1"/>
          </p:cNvSpPr>
          <p:nvPr/>
        </p:nvSpPr>
        <p:spPr bwMode="auto">
          <a:xfrm>
            <a:off x="4679950" y="598488"/>
            <a:ext cx="2801938" cy="366712"/>
          </a:xfrm>
          <a:prstGeom prst="rect">
            <a:avLst/>
          </a:prstGeom>
          <a:noFill/>
          <a:ln w="9525">
            <a:noFill/>
            <a:miter lim="800000"/>
            <a:headEnd/>
            <a:tailEnd/>
          </a:ln>
        </p:spPr>
        <p:txBody>
          <a:bodyPr>
            <a:spAutoFit/>
          </a:bodyPr>
          <a:lstStyle/>
          <a:p>
            <a:pPr algn="ctr"/>
            <a:r>
              <a:rPr lang="fr-FR">
                <a:latin typeface="Calibri" pitchFamily="34" charset="0"/>
              </a:rPr>
              <a:t>FINITIONS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1" descr="SB 9 Lexius Pacombe"/>
          <p:cNvPicPr>
            <a:picLocks noGrp="1" noChangeAspect="1"/>
          </p:cNvPicPr>
          <p:nvPr isPhoto="1"/>
        </p:nvPicPr>
        <p:blipFill>
          <a:blip r:embed="rId2"/>
          <a:srcRect/>
          <a:stretch>
            <a:fillRect/>
          </a:stretch>
        </p:blipFill>
        <p:spPr bwMode="auto">
          <a:xfrm>
            <a:off x="0" y="7938"/>
            <a:ext cx="9144000" cy="6858000"/>
          </a:xfrm>
          <a:prstGeom prst="rect">
            <a:avLst/>
          </a:prstGeom>
          <a:noFill/>
          <a:ln w="9525">
            <a:noFill/>
            <a:miter lim="800000"/>
            <a:headEnd/>
            <a:tailEnd/>
          </a:ln>
        </p:spPr>
      </p:pic>
      <p:sp>
        <p:nvSpPr>
          <p:cNvPr id="23554" name="ZoneTexte 2"/>
          <p:cNvSpPr txBox="1">
            <a:spLocks noChangeArrowheads="1"/>
          </p:cNvSpPr>
          <p:nvPr/>
        </p:nvSpPr>
        <p:spPr bwMode="auto">
          <a:xfrm>
            <a:off x="9240837" y="5329301"/>
            <a:ext cx="3048001" cy="830997"/>
          </a:xfrm>
          <a:prstGeom prst="rect">
            <a:avLst/>
          </a:prstGeom>
          <a:noFill/>
          <a:ln w="9525">
            <a:noFill/>
            <a:miter lim="800000"/>
            <a:headEnd/>
            <a:tailEnd/>
          </a:ln>
        </p:spPr>
        <p:txBody>
          <a:bodyPr wrap="square">
            <a:spAutoFit/>
          </a:bodyPr>
          <a:lstStyle/>
          <a:p>
            <a:pPr algn="ctr"/>
            <a:r>
              <a:rPr lang="fr-FR" sz="1600" dirty="0">
                <a:latin typeface="Calibri" pitchFamily="34" charset="0"/>
              </a:rPr>
              <a:t>SB9- Savane Plate </a:t>
            </a:r>
          </a:p>
          <a:p>
            <a:pPr algn="ctr"/>
            <a:r>
              <a:rPr lang="fr-FR" sz="1600" dirty="0" err="1">
                <a:latin typeface="Calibri" pitchFamily="34" charset="0"/>
              </a:rPr>
              <a:t>Lexius</a:t>
            </a:r>
            <a:r>
              <a:rPr lang="fr-FR" sz="1600" dirty="0">
                <a:latin typeface="Calibri" pitchFamily="34" charset="0"/>
              </a:rPr>
              <a:t> </a:t>
            </a:r>
            <a:r>
              <a:rPr lang="fr-FR" sz="1600" dirty="0" err="1">
                <a:latin typeface="Calibri" pitchFamily="34" charset="0"/>
              </a:rPr>
              <a:t>Pacombe</a:t>
            </a:r>
            <a:endParaRPr lang="fr-FR" sz="1600" dirty="0">
              <a:latin typeface="Calibri" pitchFamily="34" charset="0"/>
            </a:endParaRPr>
          </a:p>
          <a:p>
            <a:pPr algn="ctr"/>
            <a:r>
              <a:rPr lang="fr-FR" sz="1600" dirty="0">
                <a:latin typeface="Calibri" pitchFamily="34" charset="0"/>
              </a:rPr>
              <a:t>Ravine Savane Plate </a:t>
            </a:r>
          </a:p>
        </p:txBody>
      </p:sp>
      <p:sp>
        <p:nvSpPr>
          <p:cNvPr id="4" name="Nuage 3"/>
          <p:cNvSpPr/>
          <p:nvPr/>
        </p:nvSpPr>
        <p:spPr>
          <a:xfrm>
            <a:off x="2174875" y="3378200"/>
            <a:ext cx="314325" cy="27305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Nuage 4"/>
          <p:cNvSpPr/>
          <p:nvPr/>
        </p:nvSpPr>
        <p:spPr>
          <a:xfrm>
            <a:off x="2951163" y="3436938"/>
            <a:ext cx="314325"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Nuage 5"/>
          <p:cNvSpPr/>
          <p:nvPr/>
        </p:nvSpPr>
        <p:spPr>
          <a:xfrm>
            <a:off x="4378325" y="3530600"/>
            <a:ext cx="314325" cy="27305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Nuage 6"/>
          <p:cNvSpPr/>
          <p:nvPr/>
        </p:nvSpPr>
        <p:spPr>
          <a:xfrm>
            <a:off x="5962650" y="3651250"/>
            <a:ext cx="314325" cy="274638"/>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Nuage 7"/>
          <p:cNvSpPr/>
          <p:nvPr/>
        </p:nvSpPr>
        <p:spPr>
          <a:xfrm>
            <a:off x="7673975" y="3802063"/>
            <a:ext cx="314325" cy="273050"/>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Nuage 8"/>
          <p:cNvSpPr/>
          <p:nvPr/>
        </p:nvSpPr>
        <p:spPr>
          <a:xfrm>
            <a:off x="8651875" y="3938588"/>
            <a:ext cx="315913" cy="27463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3561" name="ZoneTexte 9"/>
          <p:cNvSpPr txBox="1">
            <a:spLocks noChangeArrowheads="1"/>
          </p:cNvSpPr>
          <p:nvPr/>
        </p:nvSpPr>
        <p:spPr bwMode="auto">
          <a:xfrm>
            <a:off x="9240837" y="2557463"/>
            <a:ext cx="3048001" cy="1077218"/>
          </a:xfrm>
          <a:prstGeom prst="rect">
            <a:avLst/>
          </a:prstGeom>
          <a:noFill/>
          <a:ln w="9525">
            <a:noFill/>
            <a:miter lim="800000"/>
            <a:headEnd/>
            <a:tailEnd/>
          </a:ln>
        </p:spPr>
        <p:txBody>
          <a:bodyPr wrap="square">
            <a:spAutoFit/>
          </a:bodyPr>
          <a:lstStyle/>
          <a:p>
            <a:r>
              <a:rPr lang="fr-FR" sz="1600" dirty="0">
                <a:latin typeface="Calibri" pitchFamily="34" charset="0"/>
              </a:rPr>
              <a:t>VEGETALISATION</a:t>
            </a:r>
          </a:p>
          <a:p>
            <a:r>
              <a:rPr lang="fr-FR" sz="1600" dirty="0">
                <a:latin typeface="Calibri" pitchFamily="34" charset="0"/>
              </a:rPr>
              <a:t>Demande de finition le 5 avril :</a:t>
            </a:r>
          </a:p>
          <a:p>
            <a:r>
              <a:rPr lang="fr-FR" sz="1600" dirty="0">
                <a:latin typeface="Calibri" pitchFamily="34" charset="0"/>
              </a:rPr>
              <a:t>plantation de vétiver et « candélabre garde maison » </a:t>
            </a:r>
          </a:p>
        </p:txBody>
      </p:sp>
      <p:sp>
        <p:nvSpPr>
          <p:cNvPr id="23562" name="ZoneTexte 10"/>
          <p:cNvSpPr txBox="1">
            <a:spLocks noChangeArrowheads="1"/>
          </p:cNvSpPr>
          <p:nvPr/>
        </p:nvSpPr>
        <p:spPr bwMode="auto">
          <a:xfrm>
            <a:off x="9058719" y="697702"/>
            <a:ext cx="1706118" cy="369888"/>
          </a:xfrm>
          <a:prstGeom prst="rect">
            <a:avLst/>
          </a:prstGeom>
          <a:noFill/>
          <a:ln w="9525">
            <a:noFill/>
            <a:miter lim="800000"/>
            <a:headEnd/>
            <a:tailEnd/>
          </a:ln>
        </p:spPr>
        <p:txBody>
          <a:bodyPr wrap="square">
            <a:spAutoFit/>
          </a:bodyPr>
          <a:lstStyle/>
          <a:p>
            <a:pPr algn="ctr"/>
            <a:r>
              <a:rPr lang="fr-FR" dirty="0">
                <a:latin typeface="Calibri" pitchFamily="34" charset="0"/>
              </a:rPr>
              <a:t>FINITIONS</a:t>
            </a:r>
          </a:p>
        </p:txBody>
      </p:sp>
      <p:sp>
        <p:nvSpPr>
          <p:cNvPr id="2" name="ZoneTexte 1">
            <a:extLst>
              <a:ext uri="{FF2B5EF4-FFF2-40B4-BE49-F238E27FC236}">
                <a16:creationId xmlns:a16="http://schemas.microsoft.com/office/drawing/2014/main" id="{E3576FCF-FA2A-6276-08AC-E4AD94C41AA3}"/>
              </a:ext>
            </a:extLst>
          </p:cNvPr>
          <p:cNvSpPr txBox="1"/>
          <p:nvPr/>
        </p:nvSpPr>
        <p:spPr>
          <a:xfrm>
            <a:off x="5947569" y="6365891"/>
            <a:ext cx="1959864" cy="369332"/>
          </a:xfrm>
          <a:prstGeom prst="rect">
            <a:avLst/>
          </a:prstGeom>
          <a:noFill/>
        </p:spPr>
        <p:txBody>
          <a:bodyPr wrap="square" rtlCol="0">
            <a:spAutoFit/>
          </a:bodyPr>
          <a:lstStyle/>
          <a:p>
            <a:r>
              <a:rPr lang="fr-FR" b="1" dirty="0">
                <a:solidFill>
                  <a:schemeClr val="bg1"/>
                </a:solidFill>
              </a:rPr>
              <a:t>SB9-Thomonde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6750" y="12637"/>
            <a:ext cx="8985250" cy="6078537"/>
          </a:xfrm>
          <a:prstGeom prst="rect">
            <a:avLst/>
          </a:prstGeom>
          <a:noFill/>
          <a:ln w="9525">
            <a:noFill/>
            <a:miter lim="800000"/>
            <a:headEnd/>
            <a:tailEnd/>
          </a:ln>
        </p:spPr>
      </p:pic>
      <p:sp>
        <p:nvSpPr>
          <p:cNvPr id="24578" name="TextBox 2"/>
          <p:cNvSpPr txBox="1">
            <a:spLocks noChangeArrowheads="1"/>
          </p:cNvSpPr>
          <p:nvPr/>
        </p:nvSpPr>
        <p:spPr bwMode="auto">
          <a:xfrm>
            <a:off x="6222" y="2510849"/>
            <a:ext cx="3200527" cy="584775"/>
          </a:xfrm>
          <a:prstGeom prst="rect">
            <a:avLst/>
          </a:prstGeom>
          <a:noFill/>
          <a:ln w="9525">
            <a:noFill/>
            <a:miter lim="800000"/>
            <a:headEnd/>
            <a:tailEnd/>
          </a:ln>
        </p:spPr>
        <p:txBody>
          <a:bodyPr wrap="square">
            <a:spAutoFit/>
          </a:bodyPr>
          <a:lstStyle/>
          <a:p>
            <a:r>
              <a:rPr lang="en-US" sz="1600" b="1" dirty="0" err="1">
                <a:latin typeface="Calibri" pitchFamily="34" charset="0"/>
              </a:rPr>
              <a:t>Vétivers</a:t>
            </a:r>
            <a:r>
              <a:rPr lang="en-US" sz="1600" b="1" dirty="0">
                <a:latin typeface="Calibri" pitchFamily="34" charset="0"/>
              </a:rPr>
              <a:t> </a:t>
            </a:r>
            <a:r>
              <a:rPr lang="en-US" sz="1600" b="1" dirty="0" err="1">
                <a:latin typeface="Calibri" pitchFamily="34" charset="0"/>
              </a:rPr>
              <a:t>plantés</a:t>
            </a:r>
            <a:r>
              <a:rPr lang="en-US" sz="1600" b="1" dirty="0">
                <a:latin typeface="Calibri" pitchFamily="34" charset="0"/>
              </a:rPr>
              <a:t> au SB9-Savane Plate </a:t>
            </a:r>
            <a:r>
              <a:rPr lang="en-US" sz="1600" b="1" dirty="0" err="1">
                <a:latin typeface="Calibri" pitchFamily="34" charset="0"/>
              </a:rPr>
              <a:t>Lexcius</a:t>
            </a:r>
            <a:r>
              <a:rPr lang="en-US" sz="1600" b="1" dirty="0">
                <a:latin typeface="Calibri" pitchFamily="34" charset="0"/>
              </a:rPr>
              <a:t> </a:t>
            </a:r>
            <a:r>
              <a:rPr lang="en-US" sz="1600" b="1" dirty="0" err="1">
                <a:latin typeface="Calibri" pitchFamily="34" charset="0"/>
              </a:rPr>
              <a:t>Pacombe</a:t>
            </a:r>
            <a:endParaRPr lang="en-US" sz="1600" b="1" dirty="0">
              <a:latin typeface="Calibri" pitchFamily="34" charset="0"/>
            </a:endParaRPr>
          </a:p>
        </p:txBody>
      </p:sp>
      <p:cxnSp>
        <p:nvCxnSpPr>
          <p:cNvPr id="5" name="Straight Arrow Connector 4"/>
          <p:cNvCxnSpPr/>
          <p:nvPr/>
        </p:nvCxnSpPr>
        <p:spPr>
          <a:xfrm>
            <a:off x="3035681" y="2780505"/>
            <a:ext cx="2292350" cy="11636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035681" y="2293143"/>
            <a:ext cx="812800" cy="48736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581" name="ZoneTexte 6"/>
          <p:cNvSpPr txBox="1">
            <a:spLocks noChangeArrowheads="1"/>
          </p:cNvSpPr>
          <p:nvPr/>
        </p:nvSpPr>
        <p:spPr bwMode="auto">
          <a:xfrm>
            <a:off x="357188" y="688975"/>
            <a:ext cx="1290637" cy="369888"/>
          </a:xfrm>
          <a:prstGeom prst="rect">
            <a:avLst/>
          </a:prstGeom>
          <a:noFill/>
          <a:ln w="9525">
            <a:noFill/>
            <a:miter lim="800000"/>
            <a:headEnd/>
            <a:tailEnd/>
          </a:ln>
        </p:spPr>
        <p:txBody>
          <a:bodyPr>
            <a:spAutoFit/>
          </a:bodyPr>
          <a:lstStyle/>
          <a:p>
            <a:pPr algn="ctr"/>
            <a:r>
              <a:rPr lang="fr-FR">
                <a:latin typeface="Calibri" pitchFamily="34" charset="0"/>
              </a:rPr>
              <a:t>FINITIONS</a:t>
            </a:r>
          </a:p>
        </p:txBody>
      </p:sp>
      <p:sp>
        <p:nvSpPr>
          <p:cNvPr id="2" name="ZoneTexte 1">
            <a:extLst>
              <a:ext uri="{FF2B5EF4-FFF2-40B4-BE49-F238E27FC236}">
                <a16:creationId xmlns:a16="http://schemas.microsoft.com/office/drawing/2014/main" id="{C7DF3F74-DCE6-0427-F75D-ED8849BD2BE2}"/>
              </a:ext>
            </a:extLst>
          </p:cNvPr>
          <p:cNvSpPr txBox="1"/>
          <p:nvPr/>
        </p:nvSpPr>
        <p:spPr>
          <a:xfrm>
            <a:off x="3813048" y="5721842"/>
            <a:ext cx="1959864" cy="369332"/>
          </a:xfrm>
          <a:prstGeom prst="rect">
            <a:avLst/>
          </a:prstGeom>
          <a:noFill/>
        </p:spPr>
        <p:txBody>
          <a:bodyPr wrap="square" rtlCol="0">
            <a:spAutoFit/>
          </a:bodyPr>
          <a:lstStyle/>
          <a:p>
            <a:r>
              <a:rPr lang="fr-FR" b="1" dirty="0">
                <a:solidFill>
                  <a:schemeClr val="bg1"/>
                </a:solidFill>
              </a:rPr>
              <a:t>SB9-Thomonde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020763" y="2092325"/>
            <a:ext cx="10153650" cy="2677656"/>
          </a:xfrm>
          <a:prstGeom prst="rect">
            <a:avLst/>
          </a:prstGeom>
          <a:noFill/>
          <a:ln w="9525">
            <a:noFill/>
            <a:miter lim="800000"/>
            <a:headEnd/>
            <a:tailEnd/>
          </a:ln>
        </p:spPr>
        <p:txBody>
          <a:bodyPr>
            <a:spAutoFit/>
          </a:bodyPr>
          <a:lstStyle/>
          <a:p>
            <a:pPr algn="ctr"/>
            <a:endParaRPr lang="fr-FR" altLang="fr-FR" sz="2800" b="1" dirty="0">
              <a:latin typeface="Calibri" pitchFamily="34" charset="0"/>
            </a:endParaRPr>
          </a:p>
          <a:p>
            <a:pPr algn="ctr"/>
            <a:r>
              <a:rPr lang="fr-FR" altLang="fr-FR" sz="2800" b="1" dirty="0">
                <a:latin typeface="Calibri" pitchFamily="34" charset="0"/>
              </a:rPr>
              <a:t>SEUIL BASSIN  SB10-Grosse Plaine</a:t>
            </a:r>
          </a:p>
          <a:p>
            <a:pPr algn="ctr"/>
            <a:r>
              <a:rPr lang="fr-FR" altLang="fr-FR" sz="2800" b="1" dirty="0">
                <a:latin typeface="Calibri" pitchFamily="34" charset="0"/>
              </a:rPr>
              <a:t>Terrain Vannier Charles  </a:t>
            </a:r>
          </a:p>
          <a:p>
            <a:pPr algn="ctr"/>
            <a:endParaRPr lang="fr-FR" altLang="fr-FR" sz="2800" b="1" dirty="0">
              <a:latin typeface="Calibri" pitchFamily="34" charset="0"/>
            </a:endParaRPr>
          </a:p>
          <a:p>
            <a:pPr algn="ctr"/>
            <a:r>
              <a:rPr lang="fr-FR" altLang="fr-FR" sz="2800" b="1" dirty="0">
                <a:latin typeface="Calibri" pitchFamily="34" charset="0"/>
              </a:rPr>
              <a:t>Ravine Grosse Plaine</a:t>
            </a:r>
          </a:p>
          <a:p>
            <a:pPr algn="ctr"/>
            <a:r>
              <a:rPr lang="fr-FR" altLang="fr-FR" sz="2800" b="1" dirty="0">
                <a:latin typeface="Calibri" pitchFamily="34" charset="0"/>
              </a:rPr>
              <a:t>Commune de </a:t>
            </a:r>
            <a:r>
              <a:rPr lang="fr-FR" altLang="fr-FR" sz="2800" b="1" dirty="0" err="1">
                <a:latin typeface="Calibri" pitchFamily="34" charset="0"/>
              </a:rPr>
              <a:t>Thomonde</a:t>
            </a:r>
            <a:r>
              <a:rPr lang="fr-FR" altLang="fr-FR" sz="2800" b="1" dirty="0">
                <a:latin typeface="Calibri" pitchFamily="34" charset="0"/>
              </a:rPr>
              <a:t> 1</a:t>
            </a:r>
            <a:r>
              <a:rPr lang="fr-FR" altLang="fr-FR" sz="2800" b="1" baseline="30000" dirty="0">
                <a:latin typeface="Calibri" pitchFamily="34" charset="0"/>
              </a:rPr>
              <a:t>ère</a:t>
            </a:r>
            <a:r>
              <a:rPr lang="fr-FR" altLang="fr-FR" sz="2800" b="1" dirty="0">
                <a:latin typeface="Calibri" pitchFamily="34" charset="0"/>
              </a:rPr>
              <a:t> section Cabral</a:t>
            </a:r>
          </a:p>
        </p:txBody>
      </p:sp>
      <p:pic>
        <p:nvPicPr>
          <p:cNvPr id="28675" name="Picture 5" descr="soslogojuillet-[Converti]"/>
          <p:cNvPicPr>
            <a:picLocks noChangeAspect="1" noChangeArrowheads="1"/>
          </p:cNvPicPr>
          <p:nvPr/>
        </p:nvPicPr>
        <p:blipFill>
          <a:blip r:embed="rId2"/>
          <a:srcRect/>
          <a:stretch>
            <a:fillRect/>
          </a:stretch>
        </p:blipFill>
        <p:spPr bwMode="auto">
          <a:xfrm>
            <a:off x="2279650" y="549275"/>
            <a:ext cx="1081088" cy="630238"/>
          </a:xfrm>
          <a:prstGeom prst="rect">
            <a:avLst/>
          </a:prstGeom>
          <a:noFill/>
          <a:ln w="9525">
            <a:noFill/>
            <a:miter lim="800000"/>
            <a:headEnd/>
            <a:tailEnd/>
          </a:ln>
        </p:spPr>
      </p:pic>
      <p:pic>
        <p:nvPicPr>
          <p:cNvPr id="28676" name="il_fi" descr="http://www.haitilibre.com/images-a/g-6125.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32400" y="476250"/>
            <a:ext cx="1585913" cy="1181100"/>
          </a:xfrm>
          <a:prstGeom prst="rect">
            <a:avLst/>
          </a:prstGeom>
          <a:noFill/>
          <a:ln w="9525">
            <a:noFill/>
            <a:miter lim="800000"/>
            <a:headEnd/>
            <a:tailEnd/>
          </a:ln>
        </p:spPr>
      </p:pic>
      <p:pic>
        <p:nvPicPr>
          <p:cNvPr id="28677" name="il_fi" descr="http://www.diplomatie.gouv.fr/fr/IMG/gif/bid.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616950" y="765175"/>
            <a:ext cx="1695450" cy="442913"/>
          </a:xfrm>
          <a:prstGeom prst="rect">
            <a:avLst/>
          </a:prstGeom>
          <a:noFill/>
          <a:ln w="9525">
            <a:noFill/>
            <a:miter lim="800000"/>
            <a:headEnd/>
            <a:tailEnd/>
          </a:ln>
        </p:spPr>
      </p:pic>
      <p:sp>
        <p:nvSpPr>
          <p:cNvPr id="28678" name="Text Box 8"/>
          <p:cNvSpPr txBox="1">
            <a:spLocks noChangeArrowheads="1"/>
          </p:cNvSpPr>
          <p:nvPr/>
        </p:nvSpPr>
        <p:spPr bwMode="auto">
          <a:xfrm>
            <a:off x="2495550" y="6237288"/>
            <a:ext cx="7200900" cy="304800"/>
          </a:xfrm>
          <a:prstGeom prst="rect">
            <a:avLst/>
          </a:prstGeom>
          <a:noFill/>
          <a:ln w="9525">
            <a:noFill/>
            <a:miter lim="800000"/>
            <a:headEnd/>
            <a:tailEnd/>
          </a:ln>
        </p:spPr>
        <p:txBody>
          <a:bodyPr>
            <a:spAutoFit/>
          </a:bodyPr>
          <a:lstStyle/>
          <a:p>
            <a:pPr>
              <a:spcBef>
                <a:spcPct val="50000"/>
              </a:spcBef>
            </a:pPr>
            <a:r>
              <a:rPr lang="fr-FR" altLang="fr-FR" sz="1400" i="1">
                <a:solidFill>
                  <a:schemeClr val="accent2"/>
                </a:solidFill>
                <a:latin typeface="Calibri" pitchFamily="34" charset="0"/>
              </a:rPr>
              <a:t>SOS  Enfants sans Frontières 56, rue de Tocqueville  75017 PARIS  </a:t>
            </a:r>
            <a:r>
              <a:rPr lang="fr-FR" altLang="fr-FR" sz="1400" i="1">
                <a:solidFill>
                  <a:schemeClr val="accent2"/>
                </a:solidFill>
                <a:latin typeface="Calibri" pitchFamily="34" charset="0"/>
                <a:hlinkClick r:id="rId7"/>
              </a:rPr>
              <a:t>www.sosesf.org</a:t>
            </a:r>
            <a:endParaRPr lang="fr-FR" altLang="fr-FR" sz="1400" i="1">
              <a:solidFill>
                <a:schemeClr val="accent2"/>
              </a:solidFill>
              <a:latin typeface="Calibri" pitchFamily="34" charset="0"/>
            </a:endParaRPr>
          </a:p>
        </p:txBody>
      </p:sp>
      <p:sp>
        <p:nvSpPr>
          <p:cNvPr id="28679" name="Text Box 9"/>
          <p:cNvSpPr txBox="1">
            <a:spLocks noChangeArrowheads="1"/>
          </p:cNvSpPr>
          <p:nvPr/>
        </p:nvSpPr>
        <p:spPr bwMode="auto">
          <a:xfrm>
            <a:off x="2566988" y="5661025"/>
            <a:ext cx="6769100" cy="304800"/>
          </a:xfrm>
          <a:prstGeom prst="rect">
            <a:avLst/>
          </a:prstGeom>
          <a:noFill/>
          <a:ln w="9525">
            <a:noFill/>
            <a:miter lim="800000"/>
            <a:headEnd/>
            <a:tailEnd/>
          </a:ln>
        </p:spPr>
        <p:txBody>
          <a:bodyPr>
            <a:spAutoFit/>
          </a:bodyPr>
          <a:lstStyle/>
          <a:p>
            <a:pPr algn="ctr">
              <a:spcBef>
                <a:spcPct val="50000"/>
              </a:spcBef>
            </a:pPr>
            <a:r>
              <a:rPr lang="fr-FR" altLang="fr-FR" sz="1400" i="1">
                <a:latin typeface="Calibri" pitchFamily="34" charset="0"/>
              </a:rPr>
              <a:t>PROGEBA Programme de Gestion de l’Eau dans le Bassin Artibonite</a:t>
            </a:r>
          </a:p>
        </p:txBody>
      </p:sp>
      <p:sp>
        <p:nvSpPr>
          <p:cNvPr id="2" name="Rectangle : coins arrondis 1">
            <a:hlinkClick r:id="rId8" action="ppaction://hlinksldjump"/>
            <a:extLst>
              <a:ext uri="{FF2B5EF4-FFF2-40B4-BE49-F238E27FC236}">
                <a16:creationId xmlns:a16="http://schemas.microsoft.com/office/drawing/2014/main" id="{9E544BDA-79B0-39A9-237F-A6C3D2D079A8}"/>
              </a:ext>
            </a:extLst>
          </p:cNvPr>
          <p:cNvSpPr/>
          <p:nvPr/>
        </p:nvSpPr>
        <p:spPr>
          <a:xfrm>
            <a:off x="10425793" y="549275"/>
            <a:ext cx="1686832" cy="740682"/>
          </a:xfrm>
          <a:prstGeom prst="roundRect">
            <a:avLst/>
          </a:prstGeom>
          <a:solidFill>
            <a:schemeClr val="bg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F3909024-23D5-FAEE-87E9-0AF38E0CE0A4}"/>
              </a:ext>
            </a:extLst>
          </p:cNvPr>
          <p:cNvSpPr txBox="1"/>
          <p:nvPr/>
        </p:nvSpPr>
        <p:spPr>
          <a:xfrm>
            <a:off x="10409465" y="697468"/>
            <a:ext cx="1856694" cy="369332"/>
          </a:xfrm>
          <a:prstGeom prst="rect">
            <a:avLst/>
          </a:prstGeom>
          <a:noFill/>
        </p:spPr>
        <p:txBody>
          <a:bodyPr wrap="square" rtlCol="0">
            <a:spAutoFit/>
          </a:bodyPr>
          <a:lstStyle/>
          <a:p>
            <a:r>
              <a:rPr lang="fr-FR" dirty="0"/>
              <a:t>Retour à l’index</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a:extLst>
              <a:ext uri="{FF2B5EF4-FFF2-40B4-BE49-F238E27FC236}">
                <a16:creationId xmlns:a16="http://schemas.microsoft.com/office/drawing/2014/main" id="{8ADFE156-8C2D-1D27-F726-EE2C8AFFBCE2}"/>
              </a:ext>
            </a:extLst>
          </p:cNvPr>
          <p:cNvGraphicFramePr>
            <a:graphicFrameLocks noGrp="1"/>
          </p:cNvGraphicFramePr>
          <p:nvPr>
            <p:extLst>
              <p:ext uri="{D42A27DB-BD31-4B8C-83A1-F6EECF244321}">
                <p14:modId xmlns:p14="http://schemas.microsoft.com/office/powerpoint/2010/main" val="2375219269"/>
              </p:ext>
            </p:extLst>
          </p:nvPr>
        </p:nvGraphicFramePr>
        <p:xfrm>
          <a:off x="480291" y="409422"/>
          <a:ext cx="11536218" cy="6038789"/>
        </p:xfrm>
        <a:graphic>
          <a:graphicData uri="http://schemas.openxmlformats.org/drawingml/2006/table">
            <a:tbl>
              <a:tblPr firstRow="1" bandRow="1">
                <a:tableStyleId>{2D5ABB26-0587-4C30-8999-92F81FD0307C}</a:tableStyleId>
              </a:tblPr>
              <a:tblGrid>
                <a:gridCol w="2050473">
                  <a:extLst>
                    <a:ext uri="{9D8B030D-6E8A-4147-A177-3AD203B41FA5}">
                      <a16:colId xmlns:a16="http://schemas.microsoft.com/office/drawing/2014/main" val="20000"/>
                    </a:ext>
                  </a:extLst>
                </a:gridCol>
                <a:gridCol w="9485745">
                  <a:extLst>
                    <a:ext uri="{9D8B030D-6E8A-4147-A177-3AD203B41FA5}">
                      <a16:colId xmlns:a16="http://schemas.microsoft.com/office/drawing/2014/main" val="20001"/>
                    </a:ext>
                  </a:extLst>
                </a:gridCol>
              </a:tblGrid>
              <a:tr h="237123">
                <a:tc>
                  <a:txBody>
                    <a:bodyPr/>
                    <a:lstStyle/>
                    <a:p>
                      <a:pPr marL="67945" marR="588010">
                        <a:lnSpc>
                          <a:spcPts val="1260"/>
                        </a:lnSpc>
                      </a:pPr>
                      <a:r>
                        <a:rPr sz="1100" b="1" dirty="0">
                          <a:latin typeface="Arial"/>
                          <a:cs typeface="Arial"/>
                        </a:rPr>
                        <a:t>Date</a:t>
                      </a:r>
                      <a:r>
                        <a:rPr sz="1100" b="1" spc="-25" dirty="0">
                          <a:latin typeface="Arial"/>
                          <a:cs typeface="Arial"/>
                        </a:rPr>
                        <a:t> du </a:t>
                      </a:r>
                      <a:r>
                        <a:rPr sz="1100" b="1" spc="-10" dirty="0">
                          <a:latin typeface="Arial"/>
                          <a:cs typeface="Arial"/>
                        </a:rPr>
                        <a:t>Chantier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100" dirty="0">
                          <a:latin typeface="Arial"/>
                          <a:cs typeface="Arial"/>
                        </a:rPr>
                        <a:t>19</a:t>
                      </a:r>
                      <a:r>
                        <a:rPr sz="1100" spc="-15" dirty="0">
                          <a:latin typeface="Arial"/>
                          <a:cs typeface="Arial"/>
                        </a:rPr>
                        <a:t> </a:t>
                      </a:r>
                      <a:r>
                        <a:rPr sz="1100" dirty="0">
                          <a:latin typeface="Arial"/>
                          <a:cs typeface="Arial"/>
                        </a:rPr>
                        <a:t>novembre</a:t>
                      </a:r>
                      <a:r>
                        <a:rPr sz="1100" spc="-15" dirty="0">
                          <a:latin typeface="Arial"/>
                          <a:cs typeface="Arial"/>
                        </a:rPr>
                        <a:t> </a:t>
                      </a:r>
                      <a:r>
                        <a:rPr sz="1100" dirty="0">
                          <a:latin typeface="Arial"/>
                          <a:cs typeface="Arial"/>
                        </a:rPr>
                        <a:t>2015</a:t>
                      </a:r>
                      <a:r>
                        <a:rPr sz="1100" spc="-4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23</a:t>
                      </a:r>
                      <a:r>
                        <a:rPr sz="1100" spc="-20" dirty="0">
                          <a:latin typeface="Arial"/>
                          <a:cs typeface="Arial"/>
                        </a:rPr>
                        <a:t> </a:t>
                      </a:r>
                      <a:r>
                        <a:rPr sz="1100" dirty="0">
                          <a:latin typeface="Arial"/>
                          <a:cs typeface="Arial"/>
                        </a:rPr>
                        <a:t>février</a:t>
                      </a:r>
                      <a:r>
                        <a:rPr sz="1100" spc="-10" dirty="0">
                          <a:latin typeface="Arial"/>
                          <a:cs typeface="Arial"/>
                        </a:rPr>
                        <a:t> </a:t>
                      </a:r>
                      <a:r>
                        <a:rPr sz="1100" spc="-20" dirty="0">
                          <a:latin typeface="Arial"/>
                          <a:cs typeface="Arial"/>
                        </a:rPr>
                        <a:t>2016</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62045">
                <a:tc>
                  <a:txBody>
                    <a:bodyPr/>
                    <a:lstStyle/>
                    <a:p>
                      <a:pPr marL="67945">
                        <a:lnSpc>
                          <a:spcPts val="1290"/>
                        </a:lnSpc>
                      </a:pPr>
                      <a:r>
                        <a:rPr sz="1100" b="1" spc="-10" dirty="0">
                          <a:latin typeface="Arial"/>
                          <a:cs typeface="Arial"/>
                        </a:rPr>
                        <a:t>Localisation</a:t>
                      </a:r>
                      <a:endParaRPr sz="1100">
                        <a:latin typeface="Arial"/>
                        <a:cs typeface="Arial"/>
                      </a:endParaRPr>
                    </a:p>
                  </a:txBody>
                  <a:tcPr marL="0" marR="0" marT="0" marB="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8580" marR="62865">
                        <a:lnSpc>
                          <a:spcPts val="1260"/>
                        </a:lnSpc>
                      </a:pPr>
                      <a:r>
                        <a:rPr sz="1100" dirty="0">
                          <a:latin typeface="Arial"/>
                          <a:cs typeface="Arial"/>
                        </a:rPr>
                        <a:t>Le</a:t>
                      </a:r>
                      <a:r>
                        <a:rPr sz="1100" spc="10" dirty="0">
                          <a:latin typeface="Arial"/>
                          <a:cs typeface="Arial"/>
                        </a:rPr>
                        <a:t> </a:t>
                      </a:r>
                      <a:r>
                        <a:rPr sz="1100" dirty="0">
                          <a:latin typeface="Arial"/>
                          <a:cs typeface="Arial"/>
                        </a:rPr>
                        <a:t>seuil</a:t>
                      </a:r>
                      <a:r>
                        <a:rPr sz="1100" spc="10" dirty="0">
                          <a:latin typeface="Arial"/>
                          <a:cs typeface="Arial"/>
                        </a:rPr>
                        <a:t> </a:t>
                      </a:r>
                      <a:r>
                        <a:rPr sz="1100" dirty="0">
                          <a:latin typeface="Arial"/>
                          <a:cs typeface="Arial"/>
                        </a:rPr>
                        <a:t>bassin</a:t>
                      </a:r>
                      <a:r>
                        <a:rPr sz="1100" spc="10" dirty="0">
                          <a:latin typeface="Arial"/>
                          <a:cs typeface="Arial"/>
                        </a:rPr>
                        <a:t> </a:t>
                      </a:r>
                      <a:r>
                        <a:rPr sz="1100" dirty="0">
                          <a:latin typeface="Arial"/>
                          <a:cs typeface="Arial"/>
                        </a:rPr>
                        <a:t>SB10</a:t>
                      </a:r>
                      <a:r>
                        <a:rPr sz="1100" spc="10" dirty="0">
                          <a:latin typeface="Arial"/>
                          <a:cs typeface="Arial"/>
                        </a:rPr>
                        <a:t> </a:t>
                      </a:r>
                      <a:r>
                        <a:rPr sz="1100" dirty="0">
                          <a:latin typeface="Arial"/>
                          <a:cs typeface="Arial"/>
                        </a:rPr>
                        <a:t>a</a:t>
                      </a:r>
                      <a:r>
                        <a:rPr sz="1100" spc="10" dirty="0">
                          <a:latin typeface="Arial"/>
                          <a:cs typeface="Arial"/>
                        </a:rPr>
                        <a:t> </a:t>
                      </a:r>
                      <a:r>
                        <a:rPr sz="1100" dirty="0">
                          <a:latin typeface="Arial"/>
                          <a:cs typeface="Arial"/>
                        </a:rPr>
                        <a:t>été</a:t>
                      </a:r>
                      <a:r>
                        <a:rPr sz="1100" spc="15" dirty="0">
                          <a:latin typeface="Arial"/>
                          <a:cs typeface="Arial"/>
                        </a:rPr>
                        <a:t> </a:t>
                      </a:r>
                      <a:r>
                        <a:rPr sz="1100" dirty="0">
                          <a:latin typeface="Arial"/>
                          <a:cs typeface="Arial"/>
                        </a:rPr>
                        <a:t>réalisé</a:t>
                      </a:r>
                      <a:r>
                        <a:rPr sz="1100" spc="10" dirty="0">
                          <a:latin typeface="Arial"/>
                          <a:cs typeface="Arial"/>
                        </a:rPr>
                        <a:t> </a:t>
                      </a:r>
                      <a:r>
                        <a:rPr sz="1100" dirty="0">
                          <a:latin typeface="Arial"/>
                          <a:cs typeface="Arial"/>
                        </a:rPr>
                        <a:t>dans</a:t>
                      </a:r>
                      <a:r>
                        <a:rPr sz="1100" spc="10" dirty="0">
                          <a:latin typeface="Arial"/>
                          <a:cs typeface="Arial"/>
                        </a:rPr>
                        <a:t> </a:t>
                      </a:r>
                      <a:r>
                        <a:rPr sz="1100" dirty="0">
                          <a:latin typeface="Arial"/>
                          <a:cs typeface="Arial"/>
                        </a:rPr>
                        <a:t>la</a:t>
                      </a:r>
                      <a:r>
                        <a:rPr sz="1100" spc="10" dirty="0">
                          <a:latin typeface="Arial"/>
                          <a:cs typeface="Arial"/>
                        </a:rPr>
                        <a:t> </a:t>
                      </a:r>
                      <a:r>
                        <a:rPr sz="1100" dirty="0">
                          <a:latin typeface="Arial"/>
                          <a:cs typeface="Arial"/>
                        </a:rPr>
                        <a:t>ravine</a:t>
                      </a:r>
                      <a:r>
                        <a:rPr sz="1100" spc="10" dirty="0">
                          <a:latin typeface="Arial"/>
                          <a:cs typeface="Arial"/>
                        </a:rPr>
                        <a:t> </a:t>
                      </a:r>
                      <a:r>
                        <a:rPr sz="1100" dirty="0">
                          <a:latin typeface="Arial"/>
                          <a:cs typeface="Arial"/>
                        </a:rPr>
                        <a:t>Grosse</a:t>
                      </a:r>
                      <a:r>
                        <a:rPr sz="1100" spc="10" dirty="0">
                          <a:latin typeface="Arial"/>
                          <a:cs typeface="Arial"/>
                        </a:rPr>
                        <a:t> </a:t>
                      </a:r>
                      <a:r>
                        <a:rPr sz="1100" dirty="0">
                          <a:latin typeface="Arial"/>
                          <a:cs typeface="Arial"/>
                        </a:rPr>
                        <a:t>Plaine,</a:t>
                      </a:r>
                      <a:r>
                        <a:rPr sz="1100" spc="20" dirty="0">
                          <a:latin typeface="Arial"/>
                          <a:cs typeface="Arial"/>
                        </a:rPr>
                        <a:t> </a:t>
                      </a:r>
                      <a:r>
                        <a:rPr sz="1100" spc="-10" dirty="0">
                          <a:latin typeface="Arial"/>
                          <a:cs typeface="Arial"/>
                        </a:rPr>
                        <a:t>affluent </a:t>
                      </a:r>
                      <a:r>
                        <a:rPr sz="1100" dirty="0">
                          <a:latin typeface="Arial"/>
                          <a:cs typeface="Arial"/>
                        </a:rPr>
                        <a:t>de</a:t>
                      </a:r>
                      <a:r>
                        <a:rPr sz="1100" spc="-25" dirty="0">
                          <a:latin typeface="Arial"/>
                          <a:cs typeface="Arial"/>
                        </a:rPr>
                        <a:t> </a:t>
                      </a:r>
                      <a:r>
                        <a:rPr sz="1100" dirty="0">
                          <a:latin typeface="Arial"/>
                          <a:cs typeface="Arial"/>
                        </a:rPr>
                        <a:t>la</a:t>
                      </a:r>
                      <a:r>
                        <a:rPr sz="1100" spc="-20" dirty="0">
                          <a:latin typeface="Arial"/>
                          <a:cs typeface="Arial"/>
                        </a:rPr>
                        <a:t> </a:t>
                      </a:r>
                      <a:r>
                        <a:rPr sz="1100" dirty="0">
                          <a:latin typeface="Arial"/>
                          <a:cs typeface="Arial"/>
                        </a:rPr>
                        <a:t>rivière</a:t>
                      </a:r>
                      <a:r>
                        <a:rPr sz="1100" spc="-30" dirty="0">
                          <a:latin typeface="Arial"/>
                          <a:cs typeface="Arial"/>
                        </a:rPr>
                        <a:t> </a:t>
                      </a:r>
                      <a:r>
                        <a:rPr sz="1100" dirty="0">
                          <a:latin typeface="Arial"/>
                          <a:cs typeface="Arial"/>
                        </a:rPr>
                        <a:t>Féliciane,</a:t>
                      </a:r>
                      <a:r>
                        <a:rPr sz="1100" spc="-15" dirty="0">
                          <a:latin typeface="Arial"/>
                          <a:cs typeface="Arial"/>
                        </a:rPr>
                        <a:t> </a:t>
                      </a:r>
                      <a:r>
                        <a:rPr sz="1100" dirty="0">
                          <a:latin typeface="Arial"/>
                          <a:cs typeface="Arial"/>
                        </a:rPr>
                        <a:t>qui</a:t>
                      </a:r>
                      <a:r>
                        <a:rPr sz="1100" spc="-25" dirty="0">
                          <a:latin typeface="Arial"/>
                          <a:cs typeface="Arial"/>
                        </a:rPr>
                        <a:t> </a:t>
                      </a:r>
                      <a:r>
                        <a:rPr sz="1100" dirty="0">
                          <a:latin typeface="Arial"/>
                          <a:cs typeface="Arial"/>
                        </a:rPr>
                        <a:t>se</a:t>
                      </a:r>
                      <a:r>
                        <a:rPr sz="1100" spc="-30" dirty="0">
                          <a:latin typeface="Arial"/>
                          <a:cs typeface="Arial"/>
                        </a:rPr>
                        <a:t> </a:t>
                      </a:r>
                      <a:r>
                        <a:rPr sz="1100" dirty="0">
                          <a:latin typeface="Arial"/>
                          <a:cs typeface="Arial"/>
                        </a:rPr>
                        <a:t>jette</a:t>
                      </a:r>
                      <a:r>
                        <a:rPr sz="1100" spc="-20" dirty="0">
                          <a:latin typeface="Arial"/>
                          <a:cs typeface="Arial"/>
                        </a:rPr>
                        <a:t> </a:t>
                      </a:r>
                      <a:r>
                        <a:rPr sz="1100" spc="-10" dirty="0">
                          <a:latin typeface="Arial"/>
                          <a:cs typeface="Arial"/>
                        </a:rPr>
                        <a:t>elle-</a:t>
                      </a:r>
                      <a:r>
                        <a:rPr sz="1100" dirty="0">
                          <a:latin typeface="Arial"/>
                          <a:cs typeface="Arial"/>
                        </a:rPr>
                        <a:t>même</a:t>
                      </a:r>
                      <a:r>
                        <a:rPr sz="1100" spc="-30" dirty="0">
                          <a:latin typeface="Arial"/>
                          <a:cs typeface="Arial"/>
                        </a:rPr>
                        <a:t> </a:t>
                      </a:r>
                      <a:r>
                        <a:rPr sz="1100" dirty="0">
                          <a:latin typeface="Arial"/>
                          <a:cs typeface="Arial"/>
                        </a:rPr>
                        <a:t>dans</a:t>
                      </a:r>
                      <a:r>
                        <a:rPr sz="1100" spc="-30" dirty="0">
                          <a:latin typeface="Arial"/>
                          <a:cs typeface="Arial"/>
                        </a:rPr>
                        <a:t> </a:t>
                      </a:r>
                      <a:r>
                        <a:rPr sz="1100" dirty="0">
                          <a:latin typeface="Arial"/>
                          <a:cs typeface="Arial"/>
                        </a:rPr>
                        <a:t>la</a:t>
                      </a:r>
                      <a:r>
                        <a:rPr sz="1100" spc="-25" dirty="0">
                          <a:latin typeface="Arial"/>
                          <a:cs typeface="Arial"/>
                        </a:rPr>
                        <a:t> </a:t>
                      </a:r>
                      <a:r>
                        <a:rPr sz="1100" dirty="0">
                          <a:latin typeface="Arial"/>
                          <a:cs typeface="Arial"/>
                        </a:rPr>
                        <a:t>rivière</a:t>
                      </a:r>
                      <a:r>
                        <a:rPr sz="1100" spc="-30" dirty="0">
                          <a:latin typeface="Arial"/>
                          <a:cs typeface="Arial"/>
                        </a:rPr>
                        <a:t> </a:t>
                      </a:r>
                      <a:r>
                        <a:rPr sz="1100" spc="-10" dirty="0">
                          <a:latin typeface="Arial"/>
                          <a:cs typeface="Arial"/>
                        </a:rPr>
                        <a:t>Thomonde. </a:t>
                      </a:r>
                      <a:r>
                        <a:rPr sz="1100" dirty="0">
                          <a:latin typeface="Arial"/>
                          <a:cs typeface="Arial"/>
                        </a:rPr>
                        <a:t>Propriétaire</a:t>
                      </a:r>
                      <a:r>
                        <a:rPr sz="1100" spc="-35" dirty="0">
                          <a:latin typeface="Arial"/>
                          <a:cs typeface="Arial"/>
                        </a:rPr>
                        <a:t> </a:t>
                      </a:r>
                      <a:r>
                        <a:rPr sz="1100" dirty="0">
                          <a:latin typeface="Arial"/>
                          <a:cs typeface="Arial"/>
                        </a:rPr>
                        <a:t>du</a:t>
                      </a:r>
                      <a:r>
                        <a:rPr sz="1100" spc="-30" dirty="0">
                          <a:latin typeface="Arial"/>
                          <a:cs typeface="Arial"/>
                        </a:rPr>
                        <a:t> </a:t>
                      </a:r>
                      <a:r>
                        <a:rPr sz="1100" dirty="0">
                          <a:latin typeface="Arial"/>
                          <a:cs typeface="Arial"/>
                        </a:rPr>
                        <a:t>terrain</a:t>
                      </a:r>
                      <a:r>
                        <a:rPr sz="1100" spc="-10"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Vanier</a:t>
                      </a:r>
                      <a:r>
                        <a:rPr sz="1100" spc="-20" dirty="0">
                          <a:latin typeface="Arial"/>
                          <a:cs typeface="Arial"/>
                        </a:rPr>
                        <a:t> </a:t>
                      </a:r>
                      <a:r>
                        <a:rPr sz="1100" spc="-10" dirty="0">
                          <a:latin typeface="Arial"/>
                          <a:cs typeface="Arial"/>
                        </a:rPr>
                        <a:t>Charles.</a:t>
                      </a:r>
                      <a:endParaRPr sz="1100" dirty="0">
                        <a:latin typeface="Arial"/>
                        <a:cs typeface="Arial"/>
                      </a:endParaRPr>
                    </a:p>
                  </a:txBody>
                  <a:tcPr marL="0" marR="0" marT="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2"/>
                  </a:ext>
                </a:extLst>
              </a:tr>
              <a:tr h="1221604">
                <a:tc>
                  <a:txBody>
                    <a:bodyPr/>
                    <a:lstStyle/>
                    <a:p>
                      <a:pPr marL="67945">
                        <a:lnSpc>
                          <a:spcPts val="1250"/>
                        </a:lnSpc>
                      </a:pPr>
                      <a:r>
                        <a:rPr sz="1100" b="1" dirty="0">
                          <a:latin typeface="Arial"/>
                          <a:cs typeface="Arial"/>
                        </a:rPr>
                        <a:t>Choix</a:t>
                      </a:r>
                      <a:r>
                        <a:rPr sz="1100" b="1" spc="-40" dirty="0">
                          <a:latin typeface="Arial"/>
                          <a:cs typeface="Arial"/>
                        </a:rPr>
                        <a:t> </a:t>
                      </a:r>
                      <a:r>
                        <a:rPr sz="1100" b="1" spc="-25" dirty="0">
                          <a:latin typeface="Arial"/>
                          <a:cs typeface="Arial"/>
                        </a:rPr>
                        <a:t>de</a:t>
                      </a:r>
                      <a:endParaRPr sz="1100">
                        <a:latin typeface="Arial"/>
                        <a:cs typeface="Arial"/>
                      </a:endParaRPr>
                    </a:p>
                    <a:p>
                      <a:pPr marL="67945">
                        <a:lnSpc>
                          <a:spcPts val="1290"/>
                        </a:lnSpc>
                      </a:pPr>
                      <a:r>
                        <a:rPr sz="1100" b="1" spc="-10" dirty="0">
                          <a:latin typeface="Arial"/>
                          <a:cs typeface="Arial"/>
                        </a:rPr>
                        <a:t>l’implantation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gn="just">
                        <a:lnSpc>
                          <a:spcPts val="1250"/>
                        </a:lnSpc>
                      </a:pPr>
                      <a:r>
                        <a:rPr sz="1100" dirty="0">
                          <a:latin typeface="Arial"/>
                          <a:cs typeface="Arial"/>
                        </a:rPr>
                        <a:t>Ce</a:t>
                      </a:r>
                      <a:r>
                        <a:rPr sz="1100" spc="-20" dirty="0">
                          <a:latin typeface="Arial"/>
                          <a:cs typeface="Arial"/>
                        </a:rPr>
                        <a:t> </a:t>
                      </a:r>
                      <a:r>
                        <a:rPr sz="1100" dirty="0">
                          <a:latin typeface="Arial"/>
                          <a:cs typeface="Arial"/>
                        </a:rPr>
                        <a:t>qui</a:t>
                      </a:r>
                      <a:r>
                        <a:rPr sz="1100" spc="-15" dirty="0">
                          <a:latin typeface="Arial"/>
                          <a:cs typeface="Arial"/>
                        </a:rPr>
                        <a:t> </a:t>
                      </a:r>
                      <a:r>
                        <a:rPr sz="1100" dirty="0">
                          <a:latin typeface="Arial"/>
                          <a:cs typeface="Arial"/>
                        </a:rPr>
                        <a:t>a</a:t>
                      </a:r>
                      <a:r>
                        <a:rPr sz="1100" spc="-20" dirty="0">
                          <a:latin typeface="Arial"/>
                          <a:cs typeface="Arial"/>
                        </a:rPr>
                        <a:t> </a:t>
                      </a:r>
                      <a:r>
                        <a:rPr sz="1100" dirty="0">
                          <a:latin typeface="Arial"/>
                          <a:cs typeface="Arial"/>
                        </a:rPr>
                        <a:t>motivé</a:t>
                      </a:r>
                      <a:r>
                        <a:rPr sz="1100" spc="-25" dirty="0">
                          <a:latin typeface="Arial"/>
                          <a:cs typeface="Arial"/>
                        </a:rPr>
                        <a:t> </a:t>
                      </a:r>
                      <a:r>
                        <a:rPr sz="1100" dirty="0">
                          <a:latin typeface="Arial"/>
                          <a:cs typeface="Arial"/>
                        </a:rPr>
                        <a:t>le</a:t>
                      </a:r>
                      <a:r>
                        <a:rPr sz="1100" spc="-15" dirty="0">
                          <a:latin typeface="Arial"/>
                          <a:cs typeface="Arial"/>
                        </a:rPr>
                        <a:t> </a:t>
                      </a:r>
                      <a:r>
                        <a:rPr sz="1100" dirty="0">
                          <a:latin typeface="Arial"/>
                          <a:cs typeface="Arial"/>
                        </a:rPr>
                        <a:t>choix</a:t>
                      </a:r>
                      <a:r>
                        <a:rPr sz="1100" spc="-2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ce</a:t>
                      </a:r>
                      <a:r>
                        <a:rPr sz="1100" spc="-15" dirty="0">
                          <a:latin typeface="Arial"/>
                          <a:cs typeface="Arial"/>
                        </a:rPr>
                        <a:t> </a:t>
                      </a:r>
                      <a:r>
                        <a:rPr sz="1100" dirty="0">
                          <a:latin typeface="Arial"/>
                          <a:cs typeface="Arial"/>
                        </a:rPr>
                        <a:t>site</a:t>
                      </a:r>
                      <a:r>
                        <a:rPr sz="1100" spc="-15" dirty="0">
                          <a:latin typeface="Arial"/>
                          <a:cs typeface="Arial"/>
                        </a:rPr>
                        <a:t> </a:t>
                      </a:r>
                      <a:r>
                        <a:rPr sz="1100" spc="-50" dirty="0">
                          <a:latin typeface="Arial"/>
                          <a:cs typeface="Arial"/>
                        </a:rPr>
                        <a:t>:</a:t>
                      </a:r>
                      <a:endParaRPr sz="1100" dirty="0">
                        <a:latin typeface="Arial"/>
                        <a:cs typeface="Arial"/>
                      </a:endParaRPr>
                    </a:p>
                    <a:p>
                      <a:pPr marL="68580" marR="60325" indent="99060" algn="just">
                        <a:lnSpc>
                          <a:spcPct val="96100"/>
                        </a:lnSpc>
                        <a:spcBef>
                          <a:spcPts val="20"/>
                        </a:spcBef>
                        <a:buChar char="-"/>
                        <a:tabLst>
                          <a:tab pos="167640" algn="l"/>
                        </a:tabLst>
                      </a:pPr>
                      <a:r>
                        <a:rPr sz="1100" dirty="0">
                          <a:latin typeface="Arial"/>
                          <a:cs typeface="Arial"/>
                        </a:rPr>
                        <a:t>Le</a:t>
                      </a:r>
                      <a:r>
                        <a:rPr sz="1100" spc="80" dirty="0">
                          <a:latin typeface="Arial"/>
                          <a:cs typeface="Arial"/>
                        </a:rPr>
                        <a:t> </a:t>
                      </a:r>
                      <a:r>
                        <a:rPr sz="1100" dirty="0">
                          <a:latin typeface="Arial"/>
                          <a:cs typeface="Arial"/>
                        </a:rPr>
                        <a:t>seuil</a:t>
                      </a:r>
                      <a:r>
                        <a:rPr sz="1100" spc="80" dirty="0">
                          <a:latin typeface="Arial"/>
                          <a:cs typeface="Arial"/>
                        </a:rPr>
                        <a:t> </a:t>
                      </a:r>
                      <a:r>
                        <a:rPr sz="1100" dirty="0">
                          <a:latin typeface="Arial"/>
                          <a:cs typeface="Arial"/>
                        </a:rPr>
                        <a:t>bassin</a:t>
                      </a:r>
                      <a:r>
                        <a:rPr sz="1100" spc="85" dirty="0">
                          <a:latin typeface="Arial"/>
                          <a:cs typeface="Arial"/>
                        </a:rPr>
                        <a:t> </a:t>
                      </a:r>
                      <a:r>
                        <a:rPr sz="1100" dirty="0">
                          <a:latin typeface="Arial"/>
                          <a:cs typeface="Arial"/>
                        </a:rPr>
                        <a:t>SB10</a:t>
                      </a:r>
                      <a:r>
                        <a:rPr sz="1100" spc="70" dirty="0">
                          <a:latin typeface="Arial"/>
                          <a:cs typeface="Arial"/>
                        </a:rPr>
                        <a:t> </a:t>
                      </a:r>
                      <a:r>
                        <a:rPr sz="1100" dirty="0">
                          <a:latin typeface="Arial"/>
                          <a:cs typeface="Arial"/>
                        </a:rPr>
                        <a:t>contribue</a:t>
                      </a:r>
                      <a:r>
                        <a:rPr sz="1100" spc="85" dirty="0">
                          <a:latin typeface="Arial"/>
                          <a:cs typeface="Arial"/>
                        </a:rPr>
                        <a:t> </a:t>
                      </a:r>
                      <a:r>
                        <a:rPr sz="1100" dirty="0">
                          <a:latin typeface="Arial"/>
                          <a:cs typeface="Arial"/>
                        </a:rPr>
                        <a:t>à</a:t>
                      </a:r>
                      <a:r>
                        <a:rPr sz="1100" spc="85" dirty="0">
                          <a:latin typeface="Arial"/>
                          <a:cs typeface="Arial"/>
                        </a:rPr>
                        <a:t> </a:t>
                      </a:r>
                      <a:r>
                        <a:rPr sz="1100" dirty="0">
                          <a:latin typeface="Arial"/>
                          <a:cs typeface="Arial"/>
                        </a:rPr>
                        <a:t>améliorer</a:t>
                      </a:r>
                      <a:r>
                        <a:rPr sz="1100" spc="80" dirty="0">
                          <a:latin typeface="Arial"/>
                          <a:cs typeface="Arial"/>
                        </a:rPr>
                        <a:t> </a:t>
                      </a:r>
                      <a:r>
                        <a:rPr sz="1100" dirty="0">
                          <a:latin typeface="Arial"/>
                          <a:cs typeface="Arial"/>
                        </a:rPr>
                        <a:t>les</a:t>
                      </a:r>
                      <a:r>
                        <a:rPr sz="1100" spc="85" dirty="0">
                          <a:latin typeface="Arial"/>
                          <a:cs typeface="Arial"/>
                        </a:rPr>
                        <a:t> </a:t>
                      </a:r>
                      <a:r>
                        <a:rPr sz="1100" dirty="0">
                          <a:latin typeface="Arial"/>
                          <a:cs typeface="Arial"/>
                        </a:rPr>
                        <a:t>sources</a:t>
                      </a:r>
                      <a:r>
                        <a:rPr sz="1100" spc="70" dirty="0">
                          <a:latin typeface="Arial"/>
                          <a:cs typeface="Arial"/>
                        </a:rPr>
                        <a:t> </a:t>
                      </a:r>
                      <a:r>
                        <a:rPr sz="1100" spc="-10" dirty="0">
                          <a:latin typeface="Arial"/>
                          <a:cs typeface="Arial"/>
                        </a:rPr>
                        <a:t>d’alimentation </a:t>
                      </a:r>
                      <a:r>
                        <a:rPr sz="1100" dirty="0">
                          <a:latin typeface="Arial"/>
                          <a:cs typeface="Arial"/>
                        </a:rPr>
                        <a:t>en</a:t>
                      </a:r>
                      <a:r>
                        <a:rPr sz="1100" spc="20" dirty="0">
                          <a:latin typeface="Arial"/>
                          <a:cs typeface="Arial"/>
                        </a:rPr>
                        <a:t> </a:t>
                      </a:r>
                      <a:r>
                        <a:rPr sz="1100" dirty="0">
                          <a:latin typeface="Arial"/>
                          <a:cs typeface="Arial"/>
                        </a:rPr>
                        <a:t>eau</a:t>
                      </a:r>
                      <a:r>
                        <a:rPr sz="1100" spc="30" dirty="0">
                          <a:latin typeface="Arial"/>
                          <a:cs typeface="Arial"/>
                        </a:rPr>
                        <a:t> </a:t>
                      </a:r>
                      <a:r>
                        <a:rPr sz="1100" dirty="0">
                          <a:latin typeface="Arial"/>
                          <a:cs typeface="Arial"/>
                        </a:rPr>
                        <a:t>du</a:t>
                      </a:r>
                      <a:r>
                        <a:rPr sz="1100" spc="20" dirty="0">
                          <a:latin typeface="Arial"/>
                          <a:cs typeface="Arial"/>
                        </a:rPr>
                        <a:t> </a:t>
                      </a:r>
                      <a:r>
                        <a:rPr sz="1100" dirty="0">
                          <a:latin typeface="Arial"/>
                          <a:cs typeface="Arial"/>
                        </a:rPr>
                        <a:t>bétail</a:t>
                      </a:r>
                      <a:r>
                        <a:rPr sz="1100" spc="25" dirty="0">
                          <a:latin typeface="Arial"/>
                          <a:cs typeface="Arial"/>
                        </a:rPr>
                        <a:t> </a:t>
                      </a:r>
                      <a:r>
                        <a:rPr sz="1100" dirty="0">
                          <a:latin typeface="Arial"/>
                          <a:cs typeface="Arial"/>
                        </a:rPr>
                        <a:t>(le</a:t>
                      </a:r>
                      <a:r>
                        <a:rPr sz="1100" spc="30" dirty="0">
                          <a:latin typeface="Arial"/>
                          <a:cs typeface="Arial"/>
                        </a:rPr>
                        <a:t> </a:t>
                      </a:r>
                      <a:r>
                        <a:rPr sz="1100" dirty="0">
                          <a:latin typeface="Arial"/>
                          <a:cs typeface="Arial"/>
                        </a:rPr>
                        <a:t>propriétaire</a:t>
                      </a:r>
                      <a:r>
                        <a:rPr sz="1100" spc="25" dirty="0">
                          <a:latin typeface="Arial"/>
                          <a:cs typeface="Arial"/>
                        </a:rPr>
                        <a:t> </a:t>
                      </a:r>
                      <a:r>
                        <a:rPr sz="1100" dirty="0">
                          <a:latin typeface="Arial"/>
                          <a:cs typeface="Arial"/>
                        </a:rPr>
                        <a:t>a</a:t>
                      </a:r>
                      <a:r>
                        <a:rPr sz="1100" spc="30" dirty="0">
                          <a:latin typeface="Arial"/>
                          <a:cs typeface="Arial"/>
                        </a:rPr>
                        <a:t> </a:t>
                      </a:r>
                      <a:r>
                        <a:rPr sz="1100" dirty="0">
                          <a:latin typeface="Arial"/>
                          <a:cs typeface="Arial"/>
                        </a:rPr>
                        <a:t>un</a:t>
                      </a:r>
                      <a:r>
                        <a:rPr sz="1100" spc="10" dirty="0">
                          <a:latin typeface="Arial"/>
                          <a:cs typeface="Arial"/>
                        </a:rPr>
                        <a:t> </a:t>
                      </a:r>
                      <a:r>
                        <a:rPr sz="1100" dirty="0">
                          <a:latin typeface="Arial"/>
                          <a:cs typeface="Arial"/>
                        </a:rPr>
                        <a:t>troupeau</a:t>
                      </a:r>
                      <a:r>
                        <a:rPr sz="1100" spc="25" dirty="0">
                          <a:latin typeface="Arial"/>
                          <a:cs typeface="Arial"/>
                        </a:rPr>
                        <a:t> </a:t>
                      </a:r>
                      <a:r>
                        <a:rPr sz="1100" dirty="0">
                          <a:latin typeface="Arial"/>
                          <a:cs typeface="Arial"/>
                        </a:rPr>
                        <a:t>d’une</a:t>
                      </a:r>
                      <a:r>
                        <a:rPr sz="1100" spc="30" dirty="0">
                          <a:latin typeface="Arial"/>
                          <a:cs typeface="Arial"/>
                        </a:rPr>
                        <a:t> </a:t>
                      </a:r>
                      <a:r>
                        <a:rPr sz="1100" dirty="0">
                          <a:latin typeface="Arial"/>
                          <a:cs typeface="Arial"/>
                        </a:rPr>
                        <a:t>vingtaine</a:t>
                      </a:r>
                      <a:r>
                        <a:rPr sz="1100" spc="20" dirty="0">
                          <a:latin typeface="Arial"/>
                          <a:cs typeface="Arial"/>
                        </a:rPr>
                        <a:t> </a:t>
                      </a:r>
                      <a:r>
                        <a:rPr sz="1100" dirty="0">
                          <a:latin typeface="Arial"/>
                          <a:cs typeface="Arial"/>
                        </a:rPr>
                        <a:t>de</a:t>
                      </a:r>
                      <a:r>
                        <a:rPr sz="1100" spc="25" dirty="0">
                          <a:latin typeface="Arial"/>
                          <a:cs typeface="Arial"/>
                        </a:rPr>
                        <a:t> </a:t>
                      </a:r>
                      <a:r>
                        <a:rPr sz="1100" spc="-10" dirty="0">
                          <a:latin typeface="Arial"/>
                          <a:cs typeface="Arial"/>
                        </a:rPr>
                        <a:t>bovins </a:t>
                      </a:r>
                      <a:r>
                        <a:rPr sz="1100" dirty="0">
                          <a:latin typeface="Arial"/>
                          <a:cs typeface="Arial"/>
                        </a:rPr>
                        <a:t>et,</a:t>
                      </a:r>
                      <a:r>
                        <a:rPr sz="1100" spc="15" dirty="0">
                          <a:latin typeface="Arial"/>
                          <a:cs typeface="Arial"/>
                        </a:rPr>
                        <a:t> </a:t>
                      </a:r>
                      <a:r>
                        <a:rPr sz="1100" dirty="0">
                          <a:latin typeface="Arial"/>
                          <a:cs typeface="Arial"/>
                        </a:rPr>
                        <a:t>pendant</a:t>
                      </a:r>
                      <a:r>
                        <a:rPr sz="1100" spc="25" dirty="0">
                          <a:latin typeface="Arial"/>
                          <a:cs typeface="Arial"/>
                        </a:rPr>
                        <a:t> </a:t>
                      </a:r>
                      <a:r>
                        <a:rPr sz="1100" dirty="0">
                          <a:latin typeface="Arial"/>
                          <a:cs typeface="Arial"/>
                        </a:rPr>
                        <a:t>la</a:t>
                      </a:r>
                      <a:r>
                        <a:rPr sz="1100" spc="15" dirty="0">
                          <a:latin typeface="Arial"/>
                          <a:cs typeface="Arial"/>
                        </a:rPr>
                        <a:t> </a:t>
                      </a:r>
                      <a:r>
                        <a:rPr sz="1100" dirty="0">
                          <a:latin typeface="Arial"/>
                          <a:cs typeface="Arial"/>
                        </a:rPr>
                        <a:t>saison</a:t>
                      </a:r>
                      <a:r>
                        <a:rPr sz="1100" spc="15" dirty="0">
                          <a:latin typeface="Arial"/>
                          <a:cs typeface="Arial"/>
                        </a:rPr>
                        <a:t> </a:t>
                      </a:r>
                      <a:r>
                        <a:rPr sz="1100" dirty="0">
                          <a:latin typeface="Arial"/>
                          <a:cs typeface="Arial"/>
                        </a:rPr>
                        <a:t>sèche,</a:t>
                      </a:r>
                      <a:r>
                        <a:rPr sz="1100" spc="30" dirty="0">
                          <a:latin typeface="Arial"/>
                          <a:cs typeface="Arial"/>
                        </a:rPr>
                        <a:t> </a:t>
                      </a:r>
                      <a:r>
                        <a:rPr sz="1100" dirty="0">
                          <a:latin typeface="Arial"/>
                          <a:cs typeface="Arial"/>
                        </a:rPr>
                        <a:t>il</a:t>
                      </a:r>
                      <a:r>
                        <a:rPr sz="1100" spc="15" dirty="0">
                          <a:latin typeface="Arial"/>
                          <a:cs typeface="Arial"/>
                        </a:rPr>
                        <a:t> </a:t>
                      </a:r>
                      <a:r>
                        <a:rPr sz="1100" dirty="0">
                          <a:latin typeface="Arial"/>
                          <a:cs typeface="Arial"/>
                        </a:rPr>
                        <a:t>est</a:t>
                      </a:r>
                      <a:r>
                        <a:rPr sz="1100" spc="10" dirty="0">
                          <a:latin typeface="Arial"/>
                          <a:cs typeface="Arial"/>
                        </a:rPr>
                        <a:t> </a:t>
                      </a:r>
                      <a:r>
                        <a:rPr sz="1100" dirty="0">
                          <a:latin typeface="Arial"/>
                          <a:cs typeface="Arial"/>
                        </a:rPr>
                        <a:t>très</a:t>
                      </a:r>
                      <a:r>
                        <a:rPr sz="1100" spc="30" dirty="0">
                          <a:latin typeface="Arial"/>
                          <a:cs typeface="Arial"/>
                        </a:rPr>
                        <a:t> </a:t>
                      </a:r>
                      <a:r>
                        <a:rPr sz="1100" dirty="0">
                          <a:latin typeface="Arial"/>
                          <a:cs typeface="Arial"/>
                        </a:rPr>
                        <a:t>difficile</a:t>
                      </a:r>
                      <a:r>
                        <a:rPr sz="1100" spc="30" dirty="0">
                          <a:latin typeface="Arial"/>
                          <a:cs typeface="Arial"/>
                        </a:rPr>
                        <a:t> </a:t>
                      </a:r>
                      <a:r>
                        <a:rPr sz="1100" dirty="0">
                          <a:latin typeface="Arial"/>
                          <a:cs typeface="Arial"/>
                        </a:rPr>
                        <a:t>d’assurer</a:t>
                      </a:r>
                      <a:r>
                        <a:rPr sz="1100" spc="20" dirty="0">
                          <a:latin typeface="Arial"/>
                          <a:cs typeface="Arial"/>
                        </a:rPr>
                        <a:t> </a:t>
                      </a:r>
                      <a:r>
                        <a:rPr sz="1100" dirty="0">
                          <a:latin typeface="Arial"/>
                          <a:cs typeface="Arial"/>
                        </a:rPr>
                        <a:t>un</a:t>
                      </a:r>
                      <a:r>
                        <a:rPr sz="1100" spc="15" dirty="0">
                          <a:latin typeface="Arial"/>
                          <a:cs typeface="Arial"/>
                        </a:rPr>
                        <a:t> </a:t>
                      </a:r>
                      <a:r>
                        <a:rPr sz="1100" spc="-10" dirty="0">
                          <a:latin typeface="Arial"/>
                          <a:cs typeface="Arial"/>
                        </a:rPr>
                        <a:t>abreuvement </a:t>
                      </a:r>
                      <a:r>
                        <a:rPr sz="1100" dirty="0">
                          <a:latin typeface="Arial"/>
                          <a:cs typeface="Arial"/>
                        </a:rPr>
                        <a:t>suffisant</a:t>
                      </a:r>
                      <a:r>
                        <a:rPr sz="1100" spc="-15" dirty="0">
                          <a:latin typeface="Arial"/>
                          <a:cs typeface="Arial"/>
                        </a:rPr>
                        <a:t> </a:t>
                      </a:r>
                      <a:r>
                        <a:rPr sz="1100" dirty="0">
                          <a:latin typeface="Arial"/>
                          <a:cs typeface="Arial"/>
                        </a:rPr>
                        <a:t>des</a:t>
                      </a:r>
                      <a:r>
                        <a:rPr sz="1100" spc="-30" dirty="0">
                          <a:latin typeface="Arial"/>
                          <a:cs typeface="Arial"/>
                        </a:rPr>
                        <a:t> </a:t>
                      </a:r>
                      <a:r>
                        <a:rPr sz="1100" spc="-10" dirty="0">
                          <a:latin typeface="Arial"/>
                          <a:cs typeface="Arial"/>
                        </a:rPr>
                        <a:t>animaux.</a:t>
                      </a:r>
                      <a:endParaRPr sz="1100" dirty="0">
                        <a:latin typeface="Arial"/>
                        <a:cs typeface="Arial"/>
                      </a:endParaRPr>
                    </a:p>
                    <a:p>
                      <a:pPr marL="68580" marR="59690" indent="112395">
                        <a:lnSpc>
                          <a:spcPts val="1260"/>
                        </a:lnSpc>
                        <a:spcBef>
                          <a:spcPts val="30"/>
                        </a:spcBef>
                        <a:buChar char="-"/>
                        <a:tabLst>
                          <a:tab pos="180975" algn="l"/>
                        </a:tabLst>
                      </a:pPr>
                      <a:r>
                        <a:rPr sz="1100" dirty="0">
                          <a:latin typeface="Arial"/>
                          <a:cs typeface="Arial"/>
                        </a:rPr>
                        <a:t>Cette</a:t>
                      </a:r>
                      <a:r>
                        <a:rPr sz="1100" spc="175" dirty="0">
                          <a:latin typeface="Arial"/>
                          <a:cs typeface="Arial"/>
                        </a:rPr>
                        <a:t> </a:t>
                      </a:r>
                      <a:r>
                        <a:rPr sz="1100" dirty="0">
                          <a:latin typeface="Arial"/>
                          <a:cs typeface="Arial"/>
                        </a:rPr>
                        <a:t>réserve</a:t>
                      </a:r>
                      <a:r>
                        <a:rPr sz="1100" spc="185" dirty="0">
                          <a:latin typeface="Arial"/>
                          <a:cs typeface="Arial"/>
                        </a:rPr>
                        <a:t> </a:t>
                      </a:r>
                      <a:r>
                        <a:rPr sz="1100" dirty="0">
                          <a:latin typeface="Arial"/>
                          <a:cs typeface="Arial"/>
                        </a:rPr>
                        <a:t>d’eau</a:t>
                      </a:r>
                      <a:r>
                        <a:rPr sz="1100" spc="185" dirty="0">
                          <a:latin typeface="Arial"/>
                          <a:cs typeface="Arial"/>
                        </a:rPr>
                        <a:t> </a:t>
                      </a:r>
                      <a:r>
                        <a:rPr sz="1100" dirty="0">
                          <a:latin typeface="Arial"/>
                          <a:cs typeface="Arial"/>
                        </a:rPr>
                        <a:t>supplémentaire</a:t>
                      </a:r>
                      <a:r>
                        <a:rPr sz="1100" spc="185" dirty="0">
                          <a:latin typeface="Arial"/>
                          <a:cs typeface="Arial"/>
                        </a:rPr>
                        <a:t> </a:t>
                      </a:r>
                      <a:r>
                        <a:rPr sz="1100" dirty="0">
                          <a:latin typeface="Arial"/>
                          <a:cs typeface="Arial"/>
                        </a:rPr>
                        <a:t>contribuera</a:t>
                      </a:r>
                      <a:r>
                        <a:rPr sz="1100" spc="190" dirty="0">
                          <a:latin typeface="Arial"/>
                          <a:cs typeface="Arial"/>
                        </a:rPr>
                        <a:t> </a:t>
                      </a:r>
                      <a:r>
                        <a:rPr sz="1100" dirty="0">
                          <a:latin typeface="Arial"/>
                          <a:cs typeface="Arial"/>
                        </a:rPr>
                        <a:t>à</a:t>
                      </a:r>
                      <a:r>
                        <a:rPr sz="1100" spc="185" dirty="0">
                          <a:latin typeface="Arial"/>
                          <a:cs typeface="Arial"/>
                        </a:rPr>
                        <a:t> </a:t>
                      </a:r>
                      <a:r>
                        <a:rPr sz="1100" dirty="0">
                          <a:latin typeface="Arial"/>
                          <a:cs typeface="Arial"/>
                        </a:rPr>
                        <a:t>la</a:t>
                      </a:r>
                      <a:r>
                        <a:rPr sz="1100" spc="185" dirty="0">
                          <a:latin typeface="Arial"/>
                          <a:cs typeface="Arial"/>
                        </a:rPr>
                        <a:t> </a:t>
                      </a:r>
                      <a:r>
                        <a:rPr sz="1100" dirty="0">
                          <a:latin typeface="Arial"/>
                          <a:cs typeface="Arial"/>
                        </a:rPr>
                        <a:t>lutte</a:t>
                      </a:r>
                      <a:r>
                        <a:rPr sz="1100" spc="175" dirty="0">
                          <a:latin typeface="Arial"/>
                          <a:cs typeface="Arial"/>
                        </a:rPr>
                        <a:t> </a:t>
                      </a:r>
                      <a:r>
                        <a:rPr sz="1100" dirty="0">
                          <a:latin typeface="Arial"/>
                          <a:cs typeface="Arial"/>
                        </a:rPr>
                        <a:t>contre</a:t>
                      </a:r>
                      <a:r>
                        <a:rPr sz="1100" spc="185" dirty="0">
                          <a:latin typeface="Arial"/>
                          <a:cs typeface="Arial"/>
                        </a:rPr>
                        <a:t> </a:t>
                      </a:r>
                      <a:r>
                        <a:rPr sz="1100" spc="-25" dirty="0">
                          <a:latin typeface="Arial"/>
                          <a:cs typeface="Arial"/>
                        </a:rPr>
                        <a:t>les </a:t>
                      </a:r>
                      <a:r>
                        <a:rPr sz="1100" dirty="0">
                          <a:latin typeface="Arial"/>
                          <a:cs typeface="Arial"/>
                        </a:rPr>
                        <a:t>départs</a:t>
                      </a:r>
                      <a:r>
                        <a:rPr sz="1100" spc="420" dirty="0">
                          <a:latin typeface="Arial"/>
                          <a:cs typeface="Arial"/>
                        </a:rPr>
                        <a:t> </a:t>
                      </a:r>
                      <a:r>
                        <a:rPr sz="1100" dirty="0">
                          <a:latin typeface="Arial"/>
                          <a:cs typeface="Arial"/>
                        </a:rPr>
                        <a:t>d’incendie</a:t>
                      </a:r>
                      <a:r>
                        <a:rPr sz="1100" spc="420" dirty="0">
                          <a:latin typeface="Arial"/>
                          <a:cs typeface="Arial"/>
                        </a:rPr>
                        <a:t> </a:t>
                      </a:r>
                      <a:r>
                        <a:rPr sz="1100" dirty="0">
                          <a:latin typeface="Arial"/>
                          <a:cs typeface="Arial"/>
                        </a:rPr>
                        <a:t>et</a:t>
                      </a:r>
                      <a:r>
                        <a:rPr sz="1100" spc="409" dirty="0">
                          <a:latin typeface="Arial"/>
                          <a:cs typeface="Arial"/>
                        </a:rPr>
                        <a:t> </a:t>
                      </a:r>
                      <a:r>
                        <a:rPr sz="1100" dirty="0">
                          <a:latin typeface="Arial"/>
                          <a:cs typeface="Arial"/>
                        </a:rPr>
                        <a:t>particulièrement</a:t>
                      </a:r>
                      <a:r>
                        <a:rPr sz="1100" spc="430" dirty="0">
                          <a:latin typeface="Arial"/>
                          <a:cs typeface="Arial"/>
                        </a:rPr>
                        <a:t> </a:t>
                      </a:r>
                      <a:r>
                        <a:rPr sz="1100" dirty="0">
                          <a:latin typeface="Arial"/>
                          <a:cs typeface="Arial"/>
                        </a:rPr>
                        <a:t>la</a:t>
                      </a:r>
                      <a:r>
                        <a:rPr sz="1100" spc="420" dirty="0">
                          <a:latin typeface="Arial"/>
                          <a:cs typeface="Arial"/>
                        </a:rPr>
                        <a:t> </a:t>
                      </a:r>
                      <a:r>
                        <a:rPr sz="1100" dirty="0">
                          <a:latin typeface="Arial"/>
                          <a:cs typeface="Arial"/>
                        </a:rPr>
                        <a:t>protection</a:t>
                      </a:r>
                      <a:r>
                        <a:rPr sz="1100" spc="420" dirty="0">
                          <a:latin typeface="Arial"/>
                          <a:cs typeface="Arial"/>
                        </a:rPr>
                        <a:t> </a:t>
                      </a:r>
                      <a:r>
                        <a:rPr sz="1100" dirty="0">
                          <a:latin typeface="Arial"/>
                          <a:cs typeface="Arial"/>
                        </a:rPr>
                        <a:t>d’un</a:t>
                      </a:r>
                      <a:r>
                        <a:rPr sz="1100" spc="415" dirty="0">
                          <a:latin typeface="Arial"/>
                          <a:cs typeface="Arial"/>
                        </a:rPr>
                        <a:t> </a:t>
                      </a:r>
                      <a:r>
                        <a:rPr sz="1100" spc="-10" dirty="0" err="1">
                          <a:latin typeface="Arial"/>
                          <a:cs typeface="Arial"/>
                        </a:rPr>
                        <a:t>boisement</a:t>
                      </a:r>
                      <a:r>
                        <a:rPr lang="fr-FR" sz="1100" spc="-10" dirty="0">
                          <a:latin typeface="Arial"/>
                          <a:cs typeface="Arial"/>
                        </a:rPr>
                        <a:t> </a:t>
                      </a:r>
                      <a:r>
                        <a:rPr sz="1100" dirty="0" err="1">
                          <a:latin typeface="Arial"/>
                          <a:cs typeface="Arial"/>
                        </a:rPr>
                        <a:t>relique</a:t>
                      </a:r>
                      <a:r>
                        <a:rPr sz="1100" spc="-25" dirty="0">
                          <a:latin typeface="Arial"/>
                          <a:cs typeface="Arial"/>
                        </a:rPr>
                        <a:t> </a:t>
                      </a:r>
                      <a:r>
                        <a:rPr sz="1100" dirty="0">
                          <a:latin typeface="Arial"/>
                          <a:cs typeface="Arial"/>
                        </a:rPr>
                        <a:t>à</a:t>
                      </a:r>
                      <a:r>
                        <a:rPr sz="1100" spc="-15" dirty="0">
                          <a:latin typeface="Arial"/>
                          <a:cs typeface="Arial"/>
                        </a:rPr>
                        <a:t> </a:t>
                      </a:r>
                      <a:r>
                        <a:rPr sz="1100" dirty="0">
                          <a:latin typeface="Arial"/>
                          <a:cs typeface="Arial"/>
                        </a:rPr>
                        <a:t>base</a:t>
                      </a:r>
                      <a:r>
                        <a:rPr sz="1100" spc="-30" dirty="0">
                          <a:latin typeface="Arial"/>
                          <a:cs typeface="Arial"/>
                        </a:rPr>
                        <a:t> </a:t>
                      </a:r>
                      <a:r>
                        <a:rPr sz="1100" dirty="0">
                          <a:latin typeface="Arial"/>
                          <a:cs typeface="Arial"/>
                        </a:rPr>
                        <a:t>d’acajou</a:t>
                      </a:r>
                      <a:r>
                        <a:rPr sz="1100" spc="-30" dirty="0">
                          <a:latin typeface="Arial"/>
                          <a:cs typeface="Arial"/>
                        </a:rPr>
                        <a:t> </a:t>
                      </a:r>
                      <a:r>
                        <a:rPr sz="1100" dirty="0">
                          <a:latin typeface="Arial"/>
                          <a:cs typeface="Arial"/>
                        </a:rPr>
                        <a:t>qui</a:t>
                      </a:r>
                      <a:r>
                        <a:rPr sz="1100" spc="-25" dirty="0">
                          <a:latin typeface="Arial"/>
                          <a:cs typeface="Arial"/>
                        </a:rPr>
                        <a:t> </a:t>
                      </a:r>
                      <a:r>
                        <a:rPr sz="1100" dirty="0">
                          <a:latin typeface="Arial"/>
                          <a:cs typeface="Arial"/>
                        </a:rPr>
                        <a:t>couvrait</a:t>
                      </a:r>
                      <a:r>
                        <a:rPr sz="1100" spc="-25" dirty="0">
                          <a:latin typeface="Arial"/>
                          <a:cs typeface="Arial"/>
                        </a:rPr>
                        <a:t> </a:t>
                      </a:r>
                      <a:r>
                        <a:rPr sz="1100" dirty="0">
                          <a:latin typeface="Arial"/>
                          <a:cs typeface="Arial"/>
                        </a:rPr>
                        <a:t>toute</a:t>
                      </a:r>
                      <a:r>
                        <a:rPr sz="1100" spc="-20" dirty="0">
                          <a:latin typeface="Arial"/>
                          <a:cs typeface="Arial"/>
                        </a:rPr>
                        <a:t> </a:t>
                      </a:r>
                      <a:r>
                        <a:rPr sz="1100" dirty="0">
                          <a:latin typeface="Arial"/>
                          <a:cs typeface="Arial"/>
                        </a:rPr>
                        <a:t>la</a:t>
                      </a:r>
                      <a:r>
                        <a:rPr sz="1100" spc="-30" dirty="0">
                          <a:latin typeface="Arial"/>
                          <a:cs typeface="Arial"/>
                        </a:rPr>
                        <a:t> </a:t>
                      </a:r>
                      <a:r>
                        <a:rPr sz="1100" dirty="0">
                          <a:latin typeface="Arial"/>
                          <a:cs typeface="Arial"/>
                        </a:rPr>
                        <a:t>zone</a:t>
                      </a:r>
                      <a:r>
                        <a:rPr sz="1100" spc="-3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Grosse</a:t>
                      </a:r>
                      <a:r>
                        <a:rPr sz="1100" spc="-30" dirty="0">
                          <a:latin typeface="Arial"/>
                          <a:cs typeface="Arial"/>
                        </a:rPr>
                        <a:t> </a:t>
                      </a:r>
                      <a:r>
                        <a:rPr sz="1100" spc="-10" dirty="0">
                          <a:latin typeface="Arial"/>
                          <a:cs typeface="Arial"/>
                        </a:rPr>
                        <a:t>Plaine.</a:t>
                      </a:r>
                      <a:endParaRPr sz="1100" dirty="0">
                        <a:latin typeface="Arial"/>
                        <a:cs typeface="Arial"/>
                      </a:endParaRPr>
                    </a:p>
                    <a:p>
                      <a:pPr marL="68580" marR="60960" indent="102235">
                        <a:lnSpc>
                          <a:spcPts val="1270"/>
                        </a:lnSpc>
                        <a:spcBef>
                          <a:spcPts val="55"/>
                        </a:spcBef>
                        <a:buChar char="-"/>
                        <a:tabLst>
                          <a:tab pos="170815" algn="l"/>
                        </a:tabLst>
                      </a:pPr>
                      <a:r>
                        <a:rPr sz="1100" dirty="0">
                          <a:latin typeface="Arial"/>
                          <a:cs typeface="Arial"/>
                        </a:rPr>
                        <a:t>Le</a:t>
                      </a:r>
                      <a:r>
                        <a:rPr sz="1100" spc="105" dirty="0">
                          <a:latin typeface="Arial"/>
                          <a:cs typeface="Arial"/>
                        </a:rPr>
                        <a:t> </a:t>
                      </a:r>
                      <a:r>
                        <a:rPr sz="1100" dirty="0">
                          <a:latin typeface="Arial"/>
                          <a:cs typeface="Arial"/>
                        </a:rPr>
                        <a:t>bassin</a:t>
                      </a:r>
                      <a:r>
                        <a:rPr sz="1100" spc="110" dirty="0">
                          <a:latin typeface="Arial"/>
                          <a:cs typeface="Arial"/>
                        </a:rPr>
                        <a:t> </a:t>
                      </a:r>
                      <a:r>
                        <a:rPr sz="1100" dirty="0">
                          <a:latin typeface="Arial"/>
                          <a:cs typeface="Arial"/>
                        </a:rPr>
                        <a:t>versant</a:t>
                      </a:r>
                      <a:r>
                        <a:rPr sz="1100" spc="120" dirty="0">
                          <a:latin typeface="Arial"/>
                          <a:cs typeface="Arial"/>
                        </a:rPr>
                        <a:t> </a:t>
                      </a:r>
                      <a:r>
                        <a:rPr sz="1100" dirty="0">
                          <a:latin typeface="Arial"/>
                          <a:cs typeface="Arial"/>
                        </a:rPr>
                        <a:t>en</a:t>
                      </a:r>
                      <a:r>
                        <a:rPr sz="1100" spc="100" dirty="0">
                          <a:latin typeface="Arial"/>
                          <a:cs typeface="Arial"/>
                        </a:rPr>
                        <a:t> </a:t>
                      </a:r>
                      <a:r>
                        <a:rPr sz="1100" dirty="0">
                          <a:latin typeface="Arial"/>
                          <a:cs typeface="Arial"/>
                        </a:rPr>
                        <a:t>amont</a:t>
                      </a:r>
                      <a:r>
                        <a:rPr sz="1100" spc="120" dirty="0">
                          <a:latin typeface="Arial"/>
                          <a:cs typeface="Arial"/>
                        </a:rPr>
                        <a:t> </a:t>
                      </a:r>
                      <a:r>
                        <a:rPr sz="1100" dirty="0">
                          <a:latin typeface="Arial"/>
                          <a:cs typeface="Arial"/>
                        </a:rPr>
                        <a:t>de</a:t>
                      </a:r>
                      <a:r>
                        <a:rPr sz="1100" spc="110" dirty="0">
                          <a:latin typeface="Arial"/>
                          <a:cs typeface="Arial"/>
                        </a:rPr>
                        <a:t> </a:t>
                      </a:r>
                      <a:r>
                        <a:rPr sz="1100" dirty="0">
                          <a:latin typeface="Arial"/>
                          <a:cs typeface="Arial"/>
                        </a:rPr>
                        <a:t>SB10</a:t>
                      </a:r>
                      <a:r>
                        <a:rPr sz="1100" spc="110" dirty="0">
                          <a:latin typeface="Arial"/>
                          <a:cs typeface="Arial"/>
                        </a:rPr>
                        <a:t> </a:t>
                      </a:r>
                      <a:r>
                        <a:rPr sz="1100" dirty="0">
                          <a:latin typeface="Arial"/>
                          <a:cs typeface="Arial"/>
                        </a:rPr>
                        <a:t>est</a:t>
                      </a:r>
                      <a:r>
                        <a:rPr sz="1100" spc="120" dirty="0">
                          <a:latin typeface="Arial"/>
                          <a:cs typeface="Arial"/>
                        </a:rPr>
                        <a:t> </a:t>
                      </a:r>
                      <a:r>
                        <a:rPr sz="1100" dirty="0">
                          <a:latin typeface="Arial"/>
                          <a:cs typeface="Arial"/>
                        </a:rPr>
                        <a:t>alimenté</a:t>
                      </a:r>
                      <a:r>
                        <a:rPr sz="1100" spc="110" dirty="0">
                          <a:latin typeface="Arial"/>
                          <a:cs typeface="Arial"/>
                        </a:rPr>
                        <a:t> </a:t>
                      </a:r>
                      <a:r>
                        <a:rPr sz="1100" dirty="0">
                          <a:latin typeface="Arial"/>
                          <a:cs typeface="Arial"/>
                        </a:rPr>
                        <a:t>également</a:t>
                      </a:r>
                      <a:r>
                        <a:rPr sz="1100" spc="105" dirty="0">
                          <a:latin typeface="Arial"/>
                          <a:cs typeface="Arial"/>
                        </a:rPr>
                        <a:t> </a:t>
                      </a:r>
                      <a:r>
                        <a:rPr sz="1100" dirty="0">
                          <a:latin typeface="Arial"/>
                          <a:cs typeface="Arial"/>
                        </a:rPr>
                        <a:t>par</a:t>
                      </a:r>
                      <a:r>
                        <a:rPr sz="1100" spc="120" dirty="0">
                          <a:latin typeface="Arial"/>
                          <a:cs typeface="Arial"/>
                        </a:rPr>
                        <a:t> </a:t>
                      </a:r>
                      <a:r>
                        <a:rPr sz="1100" spc="-25" dirty="0">
                          <a:latin typeface="Arial"/>
                          <a:cs typeface="Arial"/>
                        </a:rPr>
                        <a:t>les </a:t>
                      </a:r>
                      <a:r>
                        <a:rPr sz="1100" dirty="0">
                          <a:latin typeface="Arial"/>
                          <a:cs typeface="Arial"/>
                        </a:rPr>
                        <a:t>eaux</a:t>
                      </a:r>
                      <a:r>
                        <a:rPr sz="1100" spc="-25"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ruissellement</a:t>
                      </a:r>
                      <a:r>
                        <a:rPr sz="1100" spc="-30" dirty="0">
                          <a:latin typeface="Arial"/>
                          <a:cs typeface="Arial"/>
                        </a:rPr>
                        <a:t> </a:t>
                      </a:r>
                      <a:r>
                        <a:rPr sz="1100" dirty="0">
                          <a:latin typeface="Arial"/>
                          <a:cs typeface="Arial"/>
                        </a:rPr>
                        <a:t>du</a:t>
                      </a:r>
                      <a:r>
                        <a:rPr sz="1100" spc="-30" dirty="0">
                          <a:latin typeface="Arial"/>
                          <a:cs typeface="Arial"/>
                        </a:rPr>
                        <a:t> </a:t>
                      </a:r>
                      <a:r>
                        <a:rPr sz="1100" dirty="0">
                          <a:latin typeface="Arial"/>
                          <a:cs typeface="Arial"/>
                        </a:rPr>
                        <a:t>chemin</a:t>
                      </a:r>
                      <a:r>
                        <a:rPr sz="1100" spc="-35" dirty="0">
                          <a:latin typeface="Arial"/>
                          <a:cs typeface="Arial"/>
                        </a:rPr>
                        <a:t> </a:t>
                      </a:r>
                      <a:r>
                        <a:rPr sz="1100" dirty="0">
                          <a:latin typeface="Arial"/>
                          <a:cs typeface="Arial"/>
                        </a:rPr>
                        <a:t>allant</a:t>
                      </a:r>
                      <a:r>
                        <a:rPr sz="1100" spc="-15" dirty="0">
                          <a:latin typeface="Arial"/>
                          <a:cs typeface="Arial"/>
                        </a:rPr>
                        <a:t> </a:t>
                      </a:r>
                      <a:r>
                        <a:rPr sz="1100" dirty="0">
                          <a:latin typeface="Arial"/>
                          <a:cs typeface="Arial"/>
                        </a:rPr>
                        <a:t>vers</a:t>
                      </a:r>
                      <a:r>
                        <a:rPr sz="1100" spc="-20" dirty="0">
                          <a:latin typeface="Arial"/>
                          <a:cs typeface="Arial"/>
                        </a:rPr>
                        <a:t> </a:t>
                      </a:r>
                      <a:r>
                        <a:rPr sz="1100" dirty="0">
                          <a:latin typeface="Arial"/>
                          <a:cs typeface="Arial"/>
                        </a:rPr>
                        <a:t>Kaye</a:t>
                      </a:r>
                      <a:r>
                        <a:rPr sz="1100" spc="-35" dirty="0">
                          <a:latin typeface="Arial"/>
                          <a:cs typeface="Arial"/>
                        </a:rPr>
                        <a:t> </a:t>
                      </a:r>
                      <a:r>
                        <a:rPr sz="1100" spc="-10" dirty="0">
                          <a:latin typeface="Arial"/>
                          <a:cs typeface="Arial"/>
                        </a:rPr>
                        <a:t>Epin.</a:t>
                      </a:r>
                      <a:endParaRPr sz="1100" dirty="0">
                        <a:latin typeface="Arial"/>
                        <a:cs typeface="Arial"/>
                      </a:endParaRPr>
                    </a:p>
                    <a:p>
                      <a:pPr marL="200660" indent="-132080">
                        <a:lnSpc>
                          <a:spcPts val="1200"/>
                        </a:lnSpc>
                        <a:buChar char="-"/>
                        <a:tabLst>
                          <a:tab pos="200660" algn="l"/>
                        </a:tabLst>
                      </a:pPr>
                      <a:r>
                        <a:rPr sz="1100" dirty="0">
                          <a:latin typeface="Arial"/>
                          <a:cs typeface="Arial"/>
                        </a:rPr>
                        <a:t>Intérêt</a:t>
                      </a:r>
                      <a:r>
                        <a:rPr sz="1100" spc="345" dirty="0">
                          <a:latin typeface="Arial"/>
                          <a:cs typeface="Arial"/>
                        </a:rPr>
                        <a:t> </a:t>
                      </a:r>
                      <a:r>
                        <a:rPr sz="1100" dirty="0">
                          <a:latin typeface="Arial"/>
                          <a:cs typeface="Arial"/>
                        </a:rPr>
                        <a:t>pédagogique</a:t>
                      </a:r>
                      <a:r>
                        <a:rPr sz="1100" spc="315" dirty="0">
                          <a:latin typeface="Arial"/>
                          <a:cs typeface="Arial"/>
                        </a:rPr>
                        <a:t> </a:t>
                      </a:r>
                      <a:r>
                        <a:rPr sz="1100" dirty="0">
                          <a:latin typeface="Arial"/>
                          <a:cs typeface="Arial"/>
                        </a:rPr>
                        <a:t>du</a:t>
                      </a:r>
                      <a:r>
                        <a:rPr sz="1100" spc="340" dirty="0">
                          <a:latin typeface="Arial"/>
                          <a:cs typeface="Arial"/>
                        </a:rPr>
                        <a:t> </a:t>
                      </a:r>
                      <a:r>
                        <a:rPr sz="1100" dirty="0">
                          <a:latin typeface="Arial"/>
                          <a:cs typeface="Arial"/>
                        </a:rPr>
                        <a:t>fait</a:t>
                      </a:r>
                      <a:r>
                        <a:rPr sz="1100" spc="335" dirty="0">
                          <a:latin typeface="Arial"/>
                          <a:cs typeface="Arial"/>
                        </a:rPr>
                        <a:t> </a:t>
                      </a:r>
                      <a:r>
                        <a:rPr sz="1100" dirty="0">
                          <a:latin typeface="Arial"/>
                          <a:cs typeface="Arial"/>
                        </a:rPr>
                        <a:t>des</a:t>
                      </a:r>
                      <a:r>
                        <a:rPr sz="1100" spc="335" dirty="0">
                          <a:latin typeface="Arial"/>
                          <a:cs typeface="Arial"/>
                        </a:rPr>
                        <a:t> </a:t>
                      </a:r>
                      <a:r>
                        <a:rPr sz="1100" dirty="0">
                          <a:latin typeface="Arial"/>
                          <a:cs typeface="Arial"/>
                        </a:rPr>
                        <a:t>facilités</a:t>
                      </a:r>
                      <a:r>
                        <a:rPr sz="1100" spc="335" dirty="0">
                          <a:latin typeface="Arial"/>
                          <a:cs typeface="Arial"/>
                        </a:rPr>
                        <a:t> </a:t>
                      </a:r>
                      <a:r>
                        <a:rPr sz="1100" dirty="0" err="1">
                          <a:latin typeface="Arial"/>
                          <a:cs typeface="Arial"/>
                        </a:rPr>
                        <a:t>d’observation</a:t>
                      </a:r>
                      <a:r>
                        <a:rPr sz="1100" spc="340" dirty="0">
                          <a:latin typeface="Arial"/>
                          <a:cs typeface="Arial"/>
                        </a:rPr>
                        <a:t> </a:t>
                      </a:r>
                      <a:r>
                        <a:rPr sz="1100" dirty="0">
                          <a:latin typeface="Arial"/>
                          <a:cs typeface="Arial"/>
                        </a:rPr>
                        <a:t>à</a:t>
                      </a:r>
                      <a:r>
                        <a:rPr lang="fr-FR" sz="1100" spc="325" dirty="0">
                          <a:latin typeface="Arial"/>
                          <a:cs typeface="Arial"/>
                        </a:rPr>
                        <a:t> </a:t>
                      </a:r>
                      <a:r>
                        <a:rPr sz="1100" dirty="0" err="1">
                          <a:latin typeface="Arial"/>
                          <a:cs typeface="Arial"/>
                        </a:rPr>
                        <a:t>partir</a:t>
                      </a:r>
                      <a:r>
                        <a:rPr sz="1100" spc="350" dirty="0">
                          <a:latin typeface="Arial"/>
                          <a:cs typeface="Arial"/>
                        </a:rPr>
                        <a:t> </a:t>
                      </a:r>
                      <a:r>
                        <a:rPr sz="1100" spc="-25" dirty="0">
                          <a:latin typeface="Arial"/>
                          <a:cs typeface="Arial"/>
                        </a:rPr>
                        <a:t>du</a:t>
                      </a:r>
                      <a:r>
                        <a:rPr lang="fr-FR" sz="1100" spc="-25" dirty="0">
                          <a:latin typeface="Arial"/>
                          <a:cs typeface="Arial"/>
                        </a:rPr>
                        <a:t> </a:t>
                      </a:r>
                      <a:r>
                        <a:rPr sz="1100" spc="-10" dirty="0">
                          <a:latin typeface="Arial"/>
                          <a:cs typeface="Arial"/>
                        </a:rPr>
                        <a:t>chemin.</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025237">
                <a:tc>
                  <a:txBody>
                    <a:bodyPr/>
                    <a:lstStyle/>
                    <a:p>
                      <a:pPr marL="67945">
                        <a:lnSpc>
                          <a:spcPts val="1250"/>
                        </a:lnSpc>
                      </a:pPr>
                      <a:r>
                        <a:rPr sz="1100" b="1" dirty="0">
                          <a:latin typeface="Arial"/>
                          <a:cs typeface="Arial"/>
                        </a:rPr>
                        <a:t>Choix</a:t>
                      </a:r>
                      <a:r>
                        <a:rPr sz="1100" b="1" spc="-25" dirty="0">
                          <a:latin typeface="Arial"/>
                          <a:cs typeface="Arial"/>
                        </a:rPr>
                        <a:t> </a:t>
                      </a:r>
                      <a:r>
                        <a:rPr sz="1100" b="1" dirty="0">
                          <a:latin typeface="Arial"/>
                          <a:cs typeface="Arial"/>
                        </a:rPr>
                        <a:t>du</a:t>
                      </a:r>
                      <a:r>
                        <a:rPr sz="1100" b="1" spc="-35" dirty="0">
                          <a:latin typeface="Arial"/>
                          <a:cs typeface="Arial"/>
                        </a:rPr>
                        <a:t> </a:t>
                      </a:r>
                      <a:r>
                        <a:rPr sz="1100" b="1" spc="-20" dirty="0">
                          <a:latin typeface="Arial"/>
                          <a:cs typeface="Arial"/>
                        </a:rPr>
                        <a:t>type</a:t>
                      </a:r>
                      <a:endParaRPr sz="1100">
                        <a:latin typeface="Arial"/>
                        <a:cs typeface="Arial"/>
                      </a:endParaRPr>
                    </a:p>
                    <a:p>
                      <a:pPr marL="67945">
                        <a:lnSpc>
                          <a:spcPts val="1290"/>
                        </a:lnSpc>
                      </a:pPr>
                      <a:r>
                        <a:rPr sz="1100" b="1" spc="-10" dirty="0">
                          <a:latin typeface="Arial"/>
                          <a:cs typeface="Arial"/>
                        </a:rPr>
                        <a:t>d’ouvrage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62230" indent="99060" algn="just">
                        <a:lnSpc>
                          <a:spcPct val="95900"/>
                        </a:lnSpc>
                        <a:spcBef>
                          <a:spcPts val="10"/>
                        </a:spcBef>
                        <a:buChar char="-"/>
                        <a:tabLst>
                          <a:tab pos="167640" algn="l"/>
                        </a:tabLst>
                      </a:pPr>
                      <a:r>
                        <a:rPr sz="1100" dirty="0">
                          <a:latin typeface="Arial"/>
                          <a:cs typeface="Arial"/>
                        </a:rPr>
                        <a:t>Le</a:t>
                      </a:r>
                      <a:r>
                        <a:rPr sz="1100" spc="70" dirty="0">
                          <a:latin typeface="Arial"/>
                          <a:cs typeface="Arial"/>
                        </a:rPr>
                        <a:t> </a:t>
                      </a:r>
                      <a:r>
                        <a:rPr sz="1100" dirty="0">
                          <a:latin typeface="Arial"/>
                          <a:cs typeface="Arial"/>
                        </a:rPr>
                        <a:t>seuil</a:t>
                      </a:r>
                      <a:r>
                        <a:rPr sz="1100" spc="85" dirty="0">
                          <a:latin typeface="Arial"/>
                          <a:cs typeface="Arial"/>
                        </a:rPr>
                        <a:t> </a:t>
                      </a:r>
                      <a:r>
                        <a:rPr sz="1100" dirty="0">
                          <a:latin typeface="Arial"/>
                          <a:cs typeface="Arial"/>
                        </a:rPr>
                        <a:t>est</a:t>
                      </a:r>
                      <a:r>
                        <a:rPr sz="1100" spc="80" dirty="0">
                          <a:latin typeface="Arial"/>
                          <a:cs typeface="Arial"/>
                        </a:rPr>
                        <a:t> </a:t>
                      </a:r>
                      <a:r>
                        <a:rPr sz="1100" dirty="0">
                          <a:latin typeface="Arial"/>
                          <a:cs typeface="Arial"/>
                        </a:rPr>
                        <a:t>placé</a:t>
                      </a:r>
                      <a:r>
                        <a:rPr sz="1100" spc="85" dirty="0">
                          <a:latin typeface="Arial"/>
                          <a:cs typeface="Arial"/>
                        </a:rPr>
                        <a:t> </a:t>
                      </a:r>
                      <a:r>
                        <a:rPr sz="1100" dirty="0">
                          <a:latin typeface="Arial"/>
                          <a:cs typeface="Arial"/>
                        </a:rPr>
                        <a:t>en</a:t>
                      </a:r>
                      <a:r>
                        <a:rPr sz="1100" spc="70" dirty="0">
                          <a:latin typeface="Arial"/>
                          <a:cs typeface="Arial"/>
                        </a:rPr>
                        <a:t> </a:t>
                      </a:r>
                      <a:r>
                        <a:rPr sz="1100" dirty="0">
                          <a:latin typeface="Arial"/>
                          <a:cs typeface="Arial"/>
                        </a:rPr>
                        <a:t>travers</a:t>
                      </a:r>
                      <a:r>
                        <a:rPr sz="1100" spc="80" dirty="0">
                          <a:latin typeface="Arial"/>
                          <a:cs typeface="Arial"/>
                        </a:rPr>
                        <a:t> </a:t>
                      </a:r>
                      <a:r>
                        <a:rPr sz="1100" dirty="0">
                          <a:latin typeface="Arial"/>
                          <a:cs typeface="Arial"/>
                        </a:rPr>
                        <a:t>d’un</a:t>
                      </a:r>
                      <a:r>
                        <a:rPr sz="1100" spc="85" dirty="0">
                          <a:latin typeface="Arial"/>
                          <a:cs typeface="Arial"/>
                        </a:rPr>
                        <a:t> </a:t>
                      </a:r>
                      <a:r>
                        <a:rPr sz="1100" dirty="0">
                          <a:latin typeface="Arial"/>
                          <a:cs typeface="Arial"/>
                        </a:rPr>
                        <a:t>bassin</a:t>
                      </a:r>
                      <a:r>
                        <a:rPr sz="1100" spc="75" dirty="0">
                          <a:latin typeface="Arial"/>
                          <a:cs typeface="Arial"/>
                        </a:rPr>
                        <a:t> </a:t>
                      </a:r>
                      <a:r>
                        <a:rPr sz="1100" dirty="0">
                          <a:latin typeface="Arial"/>
                          <a:cs typeface="Arial"/>
                        </a:rPr>
                        <a:t>versant</a:t>
                      </a:r>
                      <a:r>
                        <a:rPr sz="1100" spc="90" dirty="0">
                          <a:latin typeface="Arial"/>
                          <a:cs typeface="Arial"/>
                        </a:rPr>
                        <a:t> </a:t>
                      </a:r>
                      <a:r>
                        <a:rPr sz="1100" dirty="0">
                          <a:latin typeface="Arial"/>
                          <a:cs typeface="Arial"/>
                        </a:rPr>
                        <a:t>de</a:t>
                      </a:r>
                      <a:r>
                        <a:rPr sz="1100" spc="75" dirty="0">
                          <a:latin typeface="Arial"/>
                          <a:cs typeface="Arial"/>
                        </a:rPr>
                        <a:t> </a:t>
                      </a:r>
                      <a:r>
                        <a:rPr sz="1100" dirty="0">
                          <a:latin typeface="Arial"/>
                          <a:cs typeface="Arial"/>
                        </a:rPr>
                        <a:t>faible</a:t>
                      </a:r>
                      <a:r>
                        <a:rPr sz="1100" spc="90" dirty="0">
                          <a:latin typeface="Arial"/>
                          <a:cs typeface="Arial"/>
                        </a:rPr>
                        <a:t> </a:t>
                      </a:r>
                      <a:r>
                        <a:rPr sz="1100" spc="-10" dirty="0">
                          <a:latin typeface="Arial"/>
                          <a:cs typeface="Arial"/>
                        </a:rPr>
                        <a:t>inclinaison, </a:t>
                      </a:r>
                      <a:r>
                        <a:rPr sz="1100" dirty="0">
                          <a:latin typeface="Arial"/>
                          <a:cs typeface="Arial"/>
                        </a:rPr>
                        <a:t>jouant</a:t>
                      </a:r>
                      <a:r>
                        <a:rPr sz="1100" spc="215" dirty="0">
                          <a:latin typeface="Arial"/>
                          <a:cs typeface="Arial"/>
                        </a:rPr>
                        <a:t> </a:t>
                      </a:r>
                      <a:r>
                        <a:rPr sz="1100" dirty="0">
                          <a:latin typeface="Arial"/>
                          <a:cs typeface="Arial"/>
                        </a:rPr>
                        <a:t>un</a:t>
                      </a:r>
                      <a:r>
                        <a:rPr sz="1100" spc="195" dirty="0">
                          <a:latin typeface="Arial"/>
                          <a:cs typeface="Arial"/>
                        </a:rPr>
                        <a:t> </a:t>
                      </a:r>
                      <a:r>
                        <a:rPr sz="1100" dirty="0">
                          <a:latin typeface="Arial"/>
                          <a:cs typeface="Arial"/>
                        </a:rPr>
                        <a:t>rôle</a:t>
                      </a:r>
                      <a:r>
                        <a:rPr sz="1100" spc="215" dirty="0">
                          <a:latin typeface="Arial"/>
                          <a:cs typeface="Arial"/>
                        </a:rPr>
                        <a:t> </a:t>
                      </a:r>
                      <a:r>
                        <a:rPr sz="1100" dirty="0">
                          <a:latin typeface="Arial"/>
                          <a:cs typeface="Arial"/>
                        </a:rPr>
                        <a:t>d’impluvium.</a:t>
                      </a:r>
                      <a:r>
                        <a:rPr sz="1100" spc="220" dirty="0">
                          <a:latin typeface="Arial"/>
                          <a:cs typeface="Arial"/>
                        </a:rPr>
                        <a:t> </a:t>
                      </a:r>
                      <a:r>
                        <a:rPr sz="1100" dirty="0">
                          <a:latin typeface="Arial"/>
                          <a:cs typeface="Arial"/>
                        </a:rPr>
                        <a:t>D’où,</a:t>
                      </a:r>
                      <a:r>
                        <a:rPr sz="1100" spc="215" dirty="0">
                          <a:latin typeface="Arial"/>
                          <a:cs typeface="Arial"/>
                        </a:rPr>
                        <a:t> </a:t>
                      </a:r>
                      <a:r>
                        <a:rPr sz="1100" dirty="0">
                          <a:latin typeface="Arial"/>
                          <a:cs typeface="Arial"/>
                        </a:rPr>
                        <a:t>une</a:t>
                      </a:r>
                      <a:r>
                        <a:rPr sz="1100" spc="200" dirty="0">
                          <a:latin typeface="Arial"/>
                          <a:cs typeface="Arial"/>
                        </a:rPr>
                        <a:t> </a:t>
                      </a:r>
                      <a:r>
                        <a:rPr sz="1100" dirty="0">
                          <a:latin typeface="Arial"/>
                          <a:cs typeface="Arial"/>
                        </a:rPr>
                        <a:t>longueur</a:t>
                      </a:r>
                      <a:r>
                        <a:rPr sz="1100" spc="210" dirty="0">
                          <a:latin typeface="Arial"/>
                          <a:cs typeface="Arial"/>
                        </a:rPr>
                        <a:t> </a:t>
                      </a:r>
                      <a:r>
                        <a:rPr sz="1100" dirty="0">
                          <a:latin typeface="Arial"/>
                          <a:cs typeface="Arial"/>
                        </a:rPr>
                        <a:t>de</a:t>
                      </a:r>
                      <a:r>
                        <a:rPr sz="1100" spc="210" dirty="0">
                          <a:latin typeface="Arial"/>
                          <a:cs typeface="Arial"/>
                        </a:rPr>
                        <a:t> </a:t>
                      </a:r>
                      <a:r>
                        <a:rPr sz="1100" dirty="0">
                          <a:latin typeface="Arial"/>
                          <a:cs typeface="Arial"/>
                        </a:rPr>
                        <a:t>27m</a:t>
                      </a:r>
                      <a:r>
                        <a:rPr sz="1100" spc="215" dirty="0">
                          <a:latin typeface="Arial"/>
                          <a:cs typeface="Arial"/>
                        </a:rPr>
                        <a:t> </a:t>
                      </a:r>
                      <a:r>
                        <a:rPr sz="1100" dirty="0">
                          <a:latin typeface="Arial"/>
                          <a:cs typeface="Arial"/>
                        </a:rPr>
                        <a:t>et</a:t>
                      </a:r>
                      <a:r>
                        <a:rPr sz="1100" spc="220" dirty="0">
                          <a:latin typeface="Arial"/>
                          <a:cs typeface="Arial"/>
                        </a:rPr>
                        <a:t> </a:t>
                      </a:r>
                      <a:r>
                        <a:rPr sz="1100" dirty="0">
                          <a:latin typeface="Arial"/>
                          <a:cs typeface="Arial"/>
                        </a:rPr>
                        <a:t>une</a:t>
                      </a:r>
                      <a:r>
                        <a:rPr sz="1100" spc="210" dirty="0">
                          <a:latin typeface="Arial"/>
                          <a:cs typeface="Arial"/>
                        </a:rPr>
                        <a:t> </a:t>
                      </a:r>
                      <a:r>
                        <a:rPr sz="1100" spc="-10" dirty="0">
                          <a:latin typeface="Arial"/>
                          <a:cs typeface="Arial"/>
                        </a:rPr>
                        <a:t>faible </a:t>
                      </a:r>
                      <a:r>
                        <a:rPr sz="1100" dirty="0">
                          <a:latin typeface="Arial"/>
                          <a:cs typeface="Arial"/>
                        </a:rPr>
                        <a:t>hauteur</a:t>
                      </a:r>
                      <a:r>
                        <a:rPr sz="1100" spc="-20" dirty="0">
                          <a:latin typeface="Arial"/>
                          <a:cs typeface="Arial"/>
                        </a:rPr>
                        <a:t> </a:t>
                      </a:r>
                      <a:r>
                        <a:rPr sz="1100" spc="-10" dirty="0">
                          <a:latin typeface="Arial"/>
                          <a:cs typeface="Arial"/>
                        </a:rPr>
                        <a:t>au-</a:t>
                      </a:r>
                      <a:r>
                        <a:rPr sz="1100" dirty="0">
                          <a:latin typeface="Arial"/>
                          <a:cs typeface="Arial"/>
                        </a:rPr>
                        <a:t>dessus</a:t>
                      </a:r>
                      <a:r>
                        <a:rPr sz="1100" spc="-5" dirty="0">
                          <a:latin typeface="Arial"/>
                          <a:cs typeface="Arial"/>
                        </a:rPr>
                        <a:t> </a:t>
                      </a:r>
                      <a:r>
                        <a:rPr sz="1100" dirty="0">
                          <a:latin typeface="Arial"/>
                          <a:cs typeface="Arial"/>
                        </a:rPr>
                        <a:t>du</a:t>
                      </a:r>
                      <a:r>
                        <a:rPr sz="1100" spc="-20" dirty="0">
                          <a:latin typeface="Arial"/>
                          <a:cs typeface="Arial"/>
                        </a:rPr>
                        <a:t> </a:t>
                      </a:r>
                      <a:r>
                        <a:rPr sz="1100" dirty="0">
                          <a:latin typeface="Arial"/>
                          <a:cs typeface="Arial"/>
                        </a:rPr>
                        <a:t>sol</a:t>
                      </a:r>
                      <a:r>
                        <a:rPr sz="1100" spc="-10" dirty="0">
                          <a:latin typeface="Arial"/>
                          <a:cs typeface="Arial"/>
                        </a:rPr>
                        <a:t> </a:t>
                      </a:r>
                      <a:r>
                        <a:rPr sz="1100" dirty="0">
                          <a:latin typeface="Arial"/>
                          <a:cs typeface="Arial"/>
                        </a:rPr>
                        <a:t>(0,50</a:t>
                      </a:r>
                      <a:r>
                        <a:rPr sz="1100" spc="-20" dirty="0">
                          <a:latin typeface="Arial"/>
                          <a:cs typeface="Arial"/>
                        </a:rPr>
                        <a:t> </a:t>
                      </a:r>
                      <a:r>
                        <a:rPr sz="1100" dirty="0">
                          <a:latin typeface="Arial"/>
                          <a:cs typeface="Arial"/>
                        </a:rPr>
                        <a:t>à</a:t>
                      </a:r>
                      <a:r>
                        <a:rPr sz="1100" spc="-10" dirty="0">
                          <a:latin typeface="Arial"/>
                          <a:cs typeface="Arial"/>
                        </a:rPr>
                        <a:t> </a:t>
                      </a:r>
                      <a:r>
                        <a:rPr sz="1100" spc="-25" dirty="0">
                          <a:latin typeface="Arial"/>
                          <a:cs typeface="Arial"/>
                        </a:rPr>
                        <a:t>1m)</a:t>
                      </a:r>
                      <a:endParaRPr sz="1100" dirty="0">
                        <a:latin typeface="Arial"/>
                        <a:cs typeface="Arial"/>
                      </a:endParaRPr>
                    </a:p>
                    <a:p>
                      <a:pPr marL="68580">
                        <a:lnSpc>
                          <a:spcPts val="1235"/>
                        </a:lnSpc>
                      </a:pPr>
                      <a:r>
                        <a:rPr sz="1100" dirty="0">
                          <a:latin typeface="Arial"/>
                          <a:cs typeface="Arial"/>
                        </a:rPr>
                        <a:t>A</a:t>
                      </a:r>
                      <a:r>
                        <a:rPr sz="1100" spc="280" dirty="0">
                          <a:latin typeface="Arial"/>
                          <a:cs typeface="Arial"/>
                        </a:rPr>
                        <a:t> </a:t>
                      </a:r>
                      <a:r>
                        <a:rPr sz="1100" dirty="0">
                          <a:latin typeface="Arial"/>
                          <a:cs typeface="Arial"/>
                        </a:rPr>
                        <a:t>la</a:t>
                      </a:r>
                      <a:r>
                        <a:rPr sz="1100" spc="295" dirty="0">
                          <a:latin typeface="Arial"/>
                          <a:cs typeface="Arial"/>
                        </a:rPr>
                        <a:t> </a:t>
                      </a:r>
                      <a:r>
                        <a:rPr sz="1100" dirty="0">
                          <a:latin typeface="Arial"/>
                          <a:cs typeface="Arial"/>
                        </a:rPr>
                        <a:t>différence</a:t>
                      </a:r>
                      <a:r>
                        <a:rPr sz="1100" spc="285" dirty="0">
                          <a:latin typeface="Arial"/>
                          <a:cs typeface="Arial"/>
                        </a:rPr>
                        <a:t> </a:t>
                      </a:r>
                      <a:r>
                        <a:rPr sz="1100" dirty="0">
                          <a:latin typeface="Arial"/>
                          <a:cs typeface="Arial"/>
                        </a:rPr>
                        <a:t>des</a:t>
                      </a:r>
                      <a:r>
                        <a:rPr sz="1100" spc="285" dirty="0">
                          <a:latin typeface="Arial"/>
                          <a:cs typeface="Arial"/>
                        </a:rPr>
                        <a:t> </a:t>
                      </a:r>
                      <a:r>
                        <a:rPr sz="1100" dirty="0">
                          <a:latin typeface="Arial"/>
                          <a:cs typeface="Arial"/>
                        </a:rPr>
                        <a:t>seuils</a:t>
                      </a:r>
                      <a:r>
                        <a:rPr sz="1100" spc="300" dirty="0">
                          <a:latin typeface="Arial"/>
                          <a:cs typeface="Arial"/>
                        </a:rPr>
                        <a:t> </a:t>
                      </a:r>
                      <a:r>
                        <a:rPr sz="1100" dirty="0">
                          <a:latin typeface="Arial"/>
                          <a:cs typeface="Arial"/>
                        </a:rPr>
                        <a:t>dans</a:t>
                      </a:r>
                      <a:r>
                        <a:rPr sz="1100" spc="295" dirty="0">
                          <a:latin typeface="Arial"/>
                          <a:cs typeface="Arial"/>
                        </a:rPr>
                        <a:t> </a:t>
                      </a:r>
                      <a:r>
                        <a:rPr sz="1100" dirty="0">
                          <a:latin typeface="Arial"/>
                          <a:cs typeface="Arial"/>
                        </a:rPr>
                        <a:t>les</a:t>
                      </a:r>
                      <a:r>
                        <a:rPr sz="1100" spc="290" dirty="0">
                          <a:latin typeface="Arial"/>
                          <a:cs typeface="Arial"/>
                        </a:rPr>
                        <a:t> </a:t>
                      </a:r>
                      <a:r>
                        <a:rPr sz="1100" dirty="0">
                          <a:latin typeface="Arial"/>
                          <a:cs typeface="Arial"/>
                        </a:rPr>
                        <a:t>ravines,</a:t>
                      </a:r>
                      <a:r>
                        <a:rPr sz="1100" spc="280" dirty="0">
                          <a:latin typeface="Arial"/>
                          <a:cs typeface="Arial"/>
                        </a:rPr>
                        <a:t> </a:t>
                      </a:r>
                      <a:r>
                        <a:rPr sz="1100" dirty="0">
                          <a:latin typeface="Arial"/>
                          <a:cs typeface="Arial"/>
                        </a:rPr>
                        <a:t>qui</a:t>
                      </a:r>
                      <a:r>
                        <a:rPr sz="1100" spc="295" dirty="0">
                          <a:latin typeface="Arial"/>
                          <a:cs typeface="Arial"/>
                        </a:rPr>
                        <a:t> </a:t>
                      </a:r>
                      <a:r>
                        <a:rPr sz="1100" dirty="0">
                          <a:latin typeface="Arial"/>
                          <a:cs typeface="Arial"/>
                        </a:rPr>
                        <a:t>subissent</a:t>
                      </a:r>
                      <a:r>
                        <a:rPr sz="1100" spc="290" dirty="0">
                          <a:latin typeface="Arial"/>
                          <a:cs typeface="Arial"/>
                        </a:rPr>
                        <a:t> </a:t>
                      </a:r>
                      <a:r>
                        <a:rPr sz="1100" dirty="0">
                          <a:latin typeface="Arial"/>
                          <a:cs typeface="Arial"/>
                        </a:rPr>
                        <a:t>de</a:t>
                      </a:r>
                      <a:r>
                        <a:rPr sz="1100" spc="285" dirty="0">
                          <a:latin typeface="Arial"/>
                          <a:cs typeface="Arial"/>
                        </a:rPr>
                        <a:t> </a:t>
                      </a:r>
                      <a:r>
                        <a:rPr sz="1100" spc="-10" dirty="0">
                          <a:latin typeface="Arial"/>
                          <a:cs typeface="Arial"/>
                        </a:rPr>
                        <a:t>fortes</a:t>
                      </a:r>
                      <a:r>
                        <a:rPr lang="fr-FR" sz="1100" spc="-10" dirty="0">
                          <a:latin typeface="Arial"/>
                          <a:cs typeface="Arial"/>
                        </a:rPr>
                        <a:t> </a:t>
                      </a:r>
                      <a:r>
                        <a:rPr sz="1100" dirty="0" err="1">
                          <a:latin typeface="Arial"/>
                          <a:cs typeface="Arial"/>
                        </a:rPr>
                        <a:t>poussées</a:t>
                      </a:r>
                      <a:r>
                        <a:rPr sz="1100" spc="45" dirty="0">
                          <a:latin typeface="Arial"/>
                          <a:cs typeface="Arial"/>
                        </a:rPr>
                        <a:t> </a:t>
                      </a:r>
                      <a:r>
                        <a:rPr sz="1100" dirty="0">
                          <a:latin typeface="Arial"/>
                          <a:cs typeface="Arial"/>
                        </a:rPr>
                        <a:t>hydrostatiques,</a:t>
                      </a:r>
                      <a:r>
                        <a:rPr sz="1100" spc="50" dirty="0">
                          <a:latin typeface="Arial"/>
                          <a:cs typeface="Arial"/>
                        </a:rPr>
                        <a:t> </a:t>
                      </a:r>
                      <a:r>
                        <a:rPr sz="1100" dirty="0">
                          <a:latin typeface="Arial"/>
                          <a:cs typeface="Arial"/>
                        </a:rPr>
                        <a:t>ce</a:t>
                      </a:r>
                      <a:r>
                        <a:rPr sz="1100" spc="25" dirty="0">
                          <a:latin typeface="Arial"/>
                          <a:cs typeface="Arial"/>
                        </a:rPr>
                        <a:t> </a:t>
                      </a:r>
                      <a:r>
                        <a:rPr sz="1100" dirty="0">
                          <a:latin typeface="Arial"/>
                          <a:cs typeface="Arial"/>
                        </a:rPr>
                        <a:t>type</a:t>
                      </a:r>
                      <a:r>
                        <a:rPr sz="1100" spc="35" dirty="0">
                          <a:latin typeface="Arial"/>
                          <a:cs typeface="Arial"/>
                        </a:rPr>
                        <a:t> </a:t>
                      </a:r>
                      <a:r>
                        <a:rPr sz="1100" dirty="0">
                          <a:latin typeface="Arial"/>
                          <a:cs typeface="Arial"/>
                        </a:rPr>
                        <a:t>d’ouvrage</a:t>
                      </a:r>
                      <a:r>
                        <a:rPr sz="1100" spc="30" dirty="0">
                          <a:latin typeface="Arial"/>
                          <a:cs typeface="Arial"/>
                        </a:rPr>
                        <a:t> </a:t>
                      </a:r>
                      <a:r>
                        <a:rPr sz="1100" dirty="0">
                          <a:latin typeface="Arial"/>
                          <a:cs typeface="Arial"/>
                        </a:rPr>
                        <a:t>peut</a:t>
                      </a:r>
                      <a:r>
                        <a:rPr sz="1100" spc="40" dirty="0">
                          <a:latin typeface="Arial"/>
                          <a:cs typeface="Arial"/>
                        </a:rPr>
                        <a:t> </a:t>
                      </a:r>
                      <a:r>
                        <a:rPr sz="1100" dirty="0">
                          <a:latin typeface="Arial"/>
                          <a:cs typeface="Arial"/>
                        </a:rPr>
                        <a:t>être</a:t>
                      </a:r>
                      <a:r>
                        <a:rPr sz="1100" spc="30" dirty="0">
                          <a:latin typeface="Arial"/>
                          <a:cs typeface="Arial"/>
                        </a:rPr>
                        <a:t> </a:t>
                      </a:r>
                      <a:r>
                        <a:rPr sz="1100" dirty="0" err="1">
                          <a:latin typeface="Arial"/>
                          <a:cs typeface="Arial"/>
                        </a:rPr>
                        <a:t>considéré</a:t>
                      </a:r>
                      <a:r>
                        <a:rPr sz="1100" spc="35" dirty="0">
                          <a:latin typeface="Arial"/>
                          <a:cs typeface="Arial"/>
                        </a:rPr>
                        <a:t> </a:t>
                      </a:r>
                      <a:r>
                        <a:rPr sz="1100" spc="-10" dirty="0" err="1">
                          <a:latin typeface="Arial"/>
                          <a:cs typeface="Arial"/>
                        </a:rPr>
                        <a:t>comme</a:t>
                      </a:r>
                      <a:r>
                        <a:rPr lang="fr-FR" sz="1100" spc="-10" dirty="0">
                          <a:latin typeface="Arial"/>
                          <a:cs typeface="Arial"/>
                        </a:rPr>
                        <a:t> </a:t>
                      </a:r>
                      <a:r>
                        <a:rPr sz="1100" dirty="0">
                          <a:latin typeface="Arial"/>
                          <a:cs typeface="Arial"/>
                        </a:rPr>
                        <a:t>un</a:t>
                      </a:r>
                      <a:r>
                        <a:rPr sz="1100" spc="-5" dirty="0">
                          <a:latin typeface="Arial"/>
                          <a:cs typeface="Arial"/>
                        </a:rPr>
                        <a:t> </a:t>
                      </a:r>
                      <a:r>
                        <a:rPr sz="1100" b="1" spc="-10" dirty="0">
                          <a:latin typeface="Arial"/>
                          <a:cs typeface="Arial"/>
                        </a:rPr>
                        <a:t>impluvium</a:t>
                      </a:r>
                      <a:r>
                        <a:rPr sz="1100" spc="-10" dirty="0">
                          <a:latin typeface="Arial"/>
                          <a:cs typeface="Arial"/>
                        </a:rPr>
                        <a:t>.</a:t>
                      </a:r>
                      <a:endParaRPr sz="1100" dirty="0">
                        <a:latin typeface="Arial"/>
                        <a:cs typeface="Arial"/>
                      </a:endParaRPr>
                    </a:p>
                    <a:p>
                      <a:pPr marL="68580" marR="60325" indent="113664" algn="just">
                        <a:lnSpc>
                          <a:spcPct val="95900"/>
                        </a:lnSpc>
                        <a:spcBef>
                          <a:spcPts val="25"/>
                        </a:spcBef>
                        <a:buChar char="-"/>
                        <a:tabLst>
                          <a:tab pos="182245" algn="l"/>
                        </a:tabLst>
                      </a:pPr>
                      <a:r>
                        <a:rPr sz="1100" dirty="0">
                          <a:latin typeface="Arial"/>
                          <a:cs typeface="Arial"/>
                        </a:rPr>
                        <a:t>Compte</a:t>
                      </a:r>
                      <a:r>
                        <a:rPr sz="1100" spc="195" dirty="0">
                          <a:latin typeface="Arial"/>
                          <a:cs typeface="Arial"/>
                        </a:rPr>
                        <a:t> </a:t>
                      </a:r>
                      <a:r>
                        <a:rPr sz="1100" dirty="0">
                          <a:latin typeface="Arial"/>
                          <a:cs typeface="Arial"/>
                        </a:rPr>
                        <a:t>tenu</a:t>
                      </a:r>
                      <a:r>
                        <a:rPr sz="1100" spc="200" dirty="0">
                          <a:latin typeface="Arial"/>
                          <a:cs typeface="Arial"/>
                        </a:rPr>
                        <a:t> </a:t>
                      </a:r>
                      <a:r>
                        <a:rPr sz="1100" dirty="0">
                          <a:latin typeface="Arial"/>
                          <a:cs typeface="Arial"/>
                        </a:rPr>
                        <a:t>des</a:t>
                      </a:r>
                      <a:r>
                        <a:rPr sz="1100" spc="200" dirty="0">
                          <a:latin typeface="Arial"/>
                          <a:cs typeface="Arial"/>
                        </a:rPr>
                        <a:t> </a:t>
                      </a:r>
                      <a:r>
                        <a:rPr sz="1100" dirty="0" err="1">
                          <a:latin typeface="Arial"/>
                          <a:cs typeface="Arial"/>
                        </a:rPr>
                        <a:t>problèmes</a:t>
                      </a:r>
                      <a:r>
                        <a:rPr sz="1100" spc="190" dirty="0">
                          <a:latin typeface="Arial"/>
                          <a:cs typeface="Arial"/>
                        </a:rPr>
                        <a:t> </a:t>
                      </a:r>
                      <a:r>
                        <a:rPr sz="1100" dirty="0">
                          <a:latin typeface="Arial"/>
                          <a:cs typeface="Arial"/>
                        </a:rPr>
                        <a:t>d’incendie</a:t>
                      </a:r>
                      <a:r>
                        <a:rPr sz="1100" spc="200" dirty="0">
                          <a:latin typeface="Arial"/>
                          <a:cs typeface="Arial"/>
                        </a:rPr>
                        <a:t> </a:t>
                      </a:r>
                      <a:r>
                        <a:rPr sz="1100" dirty="0">
                          <a:latin typeface="Arial"/>
                          <a:cs typeface="Arial"/>
                        </a:rPr>
                        <a:t>dans</a:t>
                      </a:r>
                      <a:r>
                        <a:rPr sz="1100" spc="195" dirty="0">
                          <a:latin typeface="Arial"/>
                          <a:cs typeface="Arial"/>
                        </a:rPr>
                        <a:t> </a:t>
                      </a:r>
                      <a:r>
                        <a:rPr sz="1100" dirty="0">
                          <a:latin typeface="Arial"/>
                          <a:cs typeface="Arial"/>
                        </a:rPr>
                        <a:t>cette</a:t>
                      </a:r>
                      <a:r>
                        <a:rPr sz="1100" spc="200" dirty="0">
                          <a:latin typeface="Arial"/>
                          <a:cs typeface="Arial"/>
                        </a:rPr>
                        <a:t> </a:t>
                      </a:r>
                      <a:r>
                        <a:rPr sz="1100" dirty="0">
                          <a:latin typeface="Arial"/>
                          <a:cs typeface="Arial"/>
                        </a:rPr>
                        <a:t>partie</a:t>
                      </a:r>
                      <a:r>
                        <a:rPr sz="1100" spc="200" dirty="0">
                          <a:latin typeface="Arial"/>
                          <a:cs typeface="Arial"/>
                        </a:rPr>
                        <a:t> </a:t>
                      </a:r>
                      <a:r>
                        <a:rPr sz="1100" spc="-25" dirty="0">
                          <a:latin typeface="Arial"/>
                          <a:cs typeface="Arial"/>
                        </a:rPr>
                        <a:t>du </a:t>
                      </a:r>
                      <a:r>
                        <a:rPr sz="1100" dirty="0">
                          <a:latin typeface="Arial"/>
                          <a:cs typeface="Arial"/>
                        </a:rPr>
                        <a:t>Plateau</a:t>
                      </a:r>
                      <a:r>
                        <a:rPr sz="1100" spc="320" dirty="0">
                          <a:latin typeface="Arial"/>
                          <a:cs typeface="Arial"/>
                        </a:rPr>
                        <a:t> </a:t>
                      </a:r>
                      <a:r>
                        <a:rPr sz="1100" dirty="0">
                          <a:latin typeface="Arial"/>
                          <a:cs typeface="Arial"/>
                        </a:rPr>
                        <a:t>Central,</a:t>
                      </a:r>
                      <a:r>
                        <a:rPr sz="1100" spc="325" dirty="0">
                          <a:latin typeface="Arial"/>
                          <a:cs typeface="Arial"/>
                        </a:rPr>
                        <a:t> </a:t>
                      </a:r>
                      <a:r>
                        <a:rPr sz="1100" dirty="0">
                          <a:latin typeface="Arial"/>
                          <a:cs typeface="Arial"/>
                        </a:rPr>
                        <a:t>ce</a:t>
                      </a:r>
                      <a:r>
                        <a:rPr sz="1100" spc="310" dirty="0">
                          <a:latin typeface="Arial"/>
                          <a:cs typeface="Arial"/>
                        </a:rPr>
                        <a:t> </a:t>
                      </a:r>
                      <a:r>
                        <a:rPr sz="1100" dirty="0">
                          <a:latin typeface="Arial"/>
                          <a:cs typeface="Arial"/>
                        </a:rPr>
                        <a:t>type</a:t>
                      </a:r>
                      <a:r>
                        <a:rPr sz="1100" spc="320" dirty="0">
                          <a:latin typeface="Arial"/>
                          <a:cs typeface="Arial"/>
                        </a:rPr>
                        <a:t> </a:t>
                      </a:r>
                      <a:r>
                        <a:rPr sz="1100" dirty="0">
                          <a:latin typeface="Arial"/>
                          <a:cs typeface="Arial"/>
                        </a:rPr>
                        <a:t>d’ouvrage</a:t>
                      </a:r>
                      <a:r>
                        <a:rPr sz="1100" spc="320" dirty="0">
                          <a:latin typeface="Arial"/>
                          <a:cs typeface="Arial"/>
                        </a:rPr>
                        <a:t> </a:t>
                      </a:r>
                      <a:r>
                        <a:rPr sz="1100" dirty="0">
                          <a:latin typeface="Arial"/>
                          <a:cs typeface="Arial"/>
                        </a:rPr>
                        <a:t>peut</a:t>
                      </a:r>
                      <a:r>
                        <a:rPr sz="1100" spc="330" dirty="0">
                          <a:latin typeface="Arial"/>
                          <a:cs typeface="Arial"/>
                        </a:rPr>
                        <a:t> </a:t>
                      </a:r>
                      <a:r>
                        <a:rPr sz="1100" dirty="0">
                          <a:latin typeface="Arial"/>
                          <a:cs typeface="Arial"/>
                        </a:rPr>
                        <a:t>être</a:t>
                      </a:r>
                      <a:r>
                        <a:rPr sz="1100" spc="305" dirty="0">
                          <a:latin typeface="Arial"/>
                          <a:cs typeface="Arial"/>
                        </a:rPr>
                        <a:t> </a:t>
                      </a:r>
                      <a:r>
                        <a:rPr sz="1100" dirty="0">
                          <a:latin typeface="Arial"/>
                          <a:cs typeface="Arial"/>
                        </a:rPr>
                        <a:t>recommandé</a:t>
                      </a:r>
                      <a:r>
                        <a:rPr sz="1100" spc="320" dirty="0">
                          <a:latin typeface="Arial"/>
                          <a:cs typeface="Arial"/>
                        </a:rPr>
                        <a:t> </a:t>
                      </a:r>
                      <a:r>
                        <a:rPr sz="1100" dirty="0">
                          <a:latin typeface="Arial"/>
                          <a:cs typeface="Arial"/>
                        </a:rPr>
                        <a:t>dans</a:t>
                      </a:r>
                      <a:r>
                        <a:rPr sz="1100" spc="320" dirty="0">
                          <a:latin typeface="Arial"/>
                          <a:cs typeface="Arial"/>
                        </a:rPr>
                        <a:t> </a:t>
                      </a:r>
                      <a:r>
                        <a:rPr sz="1100" spc="-25" dirty="0">
                          <a:latin typeface="Arial"/>
                          <a:cs typeface="Arial"/>
                        </a:rPr>
                        <a:t>de </a:t>
                      </a:r>
                      <a:r>
                        <a:rPr sz="1100" dirty="0">
                          <a:latin typeface="Arial"/>
                          <a:cs typeface="Arial"/>
                        </a:rPr>
                        <a:t>nombreux</a:t>
                      </a:r>
                      <a:r>
                        <a:rPr sz="1100" spc="-30" dirty="0">
                          <a:latin typeface="Arial"/>
                          <a:cs typeface="Arial"/>
                        </a:rPr>
                        <a:t> </a:t>
                      </a:r>
                      <a:r>
                        <a:rPr sz="1100" dirty="0">
                          <a:latin typeface="Arial"/>
                          <a:cs typeface="Arial"/>
                        </a:rPr>
                        <a:t>sites</a:t>
                      </a:r>
                      <a:r>
                        <a:rPr sz="1100" spc="-25" dirty="0">
                          <a:latin typeface="Arial"/>
                          <a:cs typeface="Arial"/>
                        </a:rPr>
                        <a:t> </a:t>
                      </a:r>
                      <a:r>
                        <a:rPr sz="1100" dirty="0">
                          <a:latin typeface="Arial"/>
                          <a:cs typeface="Arial"/>
                        </a:rPr>
                        <a:t>des</a:t>
                      </a:r>
                      <a:r>
                        <a:rPr sz="1100" spc="-30" dirty="0">
                          <a:latin typeface="Arial"/>
                          <a:cs typeface="Arial"/>
                        </a:rPr>
                        <a:t> </a:t>
                      </a:r>
                      <a:r>
                        <a:rPr sz="1100" dirty="0">
                          <a:latin typeface="Arial"/>
                          <a:cs typeface="Arial"/>
                        </a:rPr>
                        <a:t>bassins</a:t>
                      </a:r>
                      <a:r>
                        <a:rPr sz="1100" spc="-15" dirty="0">
                          <a:latin typeface="Arial"/>
                          <a:cs typeface="Arial"/>
                        </a:rPr>
                        <a:t> </a:t>
                      </a:r>
                      <a:r>
                        <a:rPr sz="1100" dirty="0">
                          <a:latin typeface="Arial"/>
                          <a:cs typeface="Arial"/>
                        </a:rPr>
                        <a:t>versants</a:t>
                      </a:r>
                      <a:r>
                        <a:rPr sz="1100" spc="-15" dirty="0">
                          <a:latin typeface="Arial"/>
                          <a:cs typeface="Arial"/>
                        </a:rPr>
                        <a:t> </a:t>
                      </a:r>
                      <a:r>
                        <a:rPr sz="1100" dirty="0">
                          <a:latin typeface="Arial"/>
                          <a:cs typeface="Arial"/>
                        </a:rPr>
                        <a:t>en</a:t>
                      </a:r>
                      <a:r>
                        <a:rPr sz="1100" spc="-25" dirty="0">
                          <a:latin typeface="Arial"/>
                          <a:cs typeface="Arial"/>
                        </a:rPr>
                        <a:t> </a:t>
                      </a:r>
                      <a:r>
                        <a:rPr sz="1100" dirty="0">
                          <a:latin typeface="Arial"/>
                          <a:cs typeface="Arial"/>
                        </a:rPr>
                        <a:t>amont</a:t>
                      </a:r>
                      <a:r>
                        <a:rPr sz="1100" spc="-25" dirty="0">
                          <a:latin typeface="Arial"/>
                          <a:cs typeface="Arial"/>
                        </a:rPr>
                        <a:t> </a:t>
                      </a:r>
                      <a:r>
                        <a:rPr sz="1100" dirty="0">
                          <a:latin typeface="Arial"/>
                          <a:cs typeface="Arial"/>
                        </a:rPr>
                        <a:t>de</a:t>
                      </a:r>
                      <a:r>
                        <a:rPr sz="1100" spc="-15" dirty="0">
                          <a:latin typeface="Arial"/>
                          <a:cs typeface="Arial"/>
                        </a:rPr>
                        <a:t> </a:t>
                      </a:r>
                      <a:r>
                        <a:rPr sz="1100" spc="-10" dirty="0" err="1">
                          <a:latin typeface="Arial"/>
                          <a:cs typeface="Arial"/>
                        </a:rPr>
                        <a:t>Péligre</a:t>
                      </a:r>
                      <a:r>
                        <a:rPr sz="1100" spc="-10" dirty="0">
                          <a:latin typeface="Arial"/>
                          <a:cs typeface="Arial"/>
                        </a:rPr>
                        <a:t>.</a:t>
                      </a:r>
                      <a:r>
                        <a:rPr lang="fr-FR" sz="1100" spc="-10" dirty="0">
                          <a:latin typeface="Arial"/>
                          <a:cs typeface="Arial"/>
                        </a:rPr>
                        <a:t> </a:t>
                      </a:r>
                      <a:r>
                        <a:rPr sz="1100" dirty="0">
                          <a:latin typeface="Arial"/>
                          <a:cs typeface="Arial"/>
                        </a:rPr>
                        <a:t>Suite</a:t>
                      </a:r>
                      <a:r>
                        <a:rPr sz="1100" spc="-20" dirty="0">
                          <a:latin typeface="Arial"/>
                          <a:cs typeface="Arial"/>
                        </a:rPr>
                        <a:t> </a:t>
                      </a:r>
                      <a:r>
                        <a:rPr sz="1100" dirty="0">
                          <a:latin typeface="Arial"/>
                          <a:cs typeface="Arial"/>
                        </a:rPr>
                        <a:t>aux</a:t>
                      </a:r>
                      <a:r>
                        <a:rPr sz="1100" spc="-20" dirty="0">
                          <a:latin typeface="Arial"/>
                          <a:cs typeface="Arial"/>
                        </a:rPr>
                        <a:t> </a:t>
                      </a:r>
                      <a:r>
                        <a:rPr sz="1100" dirty="0">
                          <a:latin typeface="Arial"/>
                          <a:cs typeface="Arial"/>
                        </a:rPr>
                        <a:t>pluies</a:t>
                      </a:r>
                      <a:r>
                        <a:rPr sz="1100" spc="-20" dirty="0">
                          <a:latin typeface="Arial"/>
                          <a:cs typeface="Arial"/>
                        </a:rPr>
                        <a:t> </a:t>
                      </a:r>
                      <a:r>
                        <a:rPr sz="1100" dirty="0">
                          <a:latin typeface="Arial"/>
                          <a:cs typeface="Arial"/>
                        </a:rPr>
                        <a:t>du</a:t>
                      </a:r>
                      <a:r>
                        <a:rPr sz="1100" spc="-35" dirty="0">
                          <a:latin typeface="Arial"/>
                          <a:cs typeface="Arial"/>
                        </a:rPr>
                        <a:t> </a:t>
                      </a:r>
                      <a:r>
                        <a:rPr sz="1100" dirty="0">
                          <a:latin typeface="Arial"/>
                          <a:cs typeface="Arial"/>
                        </a:rPr>
                        <a:t>mois</a:t>
                      </a:r>
                      <a:r>
                        <a:rPr sz="1100" spc="-3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mai</a:t>
                      </a:r>
                      <a:r>
                        <a:rPr sz="1100" spc="-25" dirty="0">
                          <a:latin typeface="Arial"/>
                          <a:cs typeface="Arial"/>
                        </a:rPr>
                        <a:t> </a:t>
                      </a:r>
                      <a:r>
                        <a:rPr sz="1100" dirty="0">
                          <a:latin typeface="Arial"/>
                          <a:cs typeface="Arial"/>
                        </a:rPr>
                        <a:t>2016,</a:t>
                      </a:r>
                      <a:r>
                        <a:rPr sz="1100" spc="-10" dirty="0">
                          <a:latin typeface="Arial"/>
                          <a:cs typeface="Arial"/>
                        </a:rPr>
                        <a:t> </a:t>
                      </a:r>
                      <a:r>
                        <a:rPr sz="1100" dirty="0">
                          <a:latin typeface="Arial"/>
                          <a:cs typeface="Arial"/>
                        </a:rPr>
                        <a:t>le</a:t>
                      </a:r>
                      <a:r>
                        <a:rPr sz="1100" spc="-25" dirty="0">
                          <a:latin typeface="Arial"/>
                          <a:cs typeface="Arial"/>
                        </a:rPr>
                        <a:t> </a:t>
                      </a:r>
                      <a:r>
                        <a:rPr sz="1100" dirty="0">
                          <a:latin typeface="Arial"/>
                          <a:cs typeface="Arial"/>
                        </a:rPr>
                        <a:t>bassin</a:t>
                      </a:r>
                      <a:r>
                        <a:rPr sz="1100" spc="-20" dirty="0">
                          <a:latin typeface="Arial"/>
                          <a:cs typeface="Arial"/>
                        </a:rPr>
                        <a:t> </a:t>
                      </a:r>
                      <a:r>
                        <a:rPr sz="1100" dirty="0">
                          <a:latin typeface="Arial"/>
                          <a:cs typeface="Arial"/>
                        </a:rPr>
                        <a:t>a</a:t>
                      </a:r>
                      <a:r>
                        <a:rPr sz="1100" spc="-40" dirty="0">
                          <a:latin typeface="Arial"/>
                          <a:cs typeface="Arial"/>
                        </a:rPr>
                        <a:t> </a:t>
                      </a:r>
                      <a:r>
                        <a:rPr sz="1100" dirty="0">
                          <a:latin typeface="Arial"/>
                          <a:cs typeface="Arial"/>
                        </a:rPr>
                        <a:t>été</a:t>
                      </a:r>
                      <a:r>
                        <a:rPr sz="1100" spc="-20" dirty="0">
                          <a:latin typeface="Arial"/>
                          <a:cs typeface="Arial"/>
                        </a:rPr>
                        <a:t> </a:t>
                      </a:r>
                      <a:r>
                        <a:rPr sz="1100" dirty="0">
                          <a:latin typeface="Arial"/>
                          <a:cs typeface="Arial"/>
                        </a:rPr>
                        <a:t>rempli</a:t>
                      </a:r>
                      <a:r>
                        <a:rPr sz="1100" spc="-20" dirty="0">
                          <a:latin typeface="Arial"/>
                          <a:cs typeface="Arial"/>
                        </a:rPr>
                        <a:t> </a:t>
                      </a:r>
                      <a:r>
                        <a:rPr sz="1100" spc="-10" dirty="0">
                          <a:latin typeface="Arial"/>
                          <a:cs typeface="Arial"/>
                        </a:rPr>
                        <a:t>d’eau.</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086735">
                <a:tc>
                  <a:txBody>
                    <a:bodyPr/>
                    <a:lstStyle/>
                    <a:p>
                      <a:pPr marL="67945" marR="60325">
                        <a:lnSpc>
                          <a:spcPts val="1260"/>
                        </a:lnSpc>
                        <a:spcBef>
                          <a:spcPts val="45"/>
                        </a:spcBef>
                      </a:pPr>
                      <a:r>
                        <a:rPr sz="1100" b="1" spc="-10" dirty="0">
                          <a:latin typeface="Arial"/>
                          <a:cs typeface="Arial"/>
                        </a:rPr>
                        <a:t>Caractéristiques techniques</a:t>
                      </a:r>
                      <a:endParaRPr sz="11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dirty="0">
                          <a:latin typeface="Arial"/>
                          <a:cs typeface="Arial"/>
                        </a:rPr>
                        <a:t>SB10</a:t>
                      </a:r>
                      <a:r>
                        <a:rPr sz="1100" spc="-25" dirty="0">
                          <a:latin typeface="Arial"/>
                          <a:cs typeface="Arial"/>
                        </a:rPr>
                        <a:t> </a:t>
                      </a:r>
                      <a:r>
                        <a:rPr sz="1100" dirty="0">
                          <a:latin typeface="Arial"/>
                          <a:cs typeface="Arial"/>
                        </a:rPr>
                        <a:t>comporte</a:t>
                      </a:r>
                      <a:r>
                        <a:rPr sz="1100" spc="-25" dirty="0">
                          <a:latin typeface="Arial"/>
                          <a:cs typeface="Arial"/>
                        </a:rPr>
                        <a:t> </a:t>
                      </a:r>
                      <a:r>
                        <a:rPr sz="1100" spc="-50" dirty="0">
                          <a:latin typeface="Arial"/>
                          <a:cs typeface="Arial"/>
                        </a:rPr>
                        <a:t>:</a:t>
                      </a:r>
                      <a:endParaRPr sz="1100" dirty="0">
                        <a:latin typeface="Arial"/>
                        <a:cs typeface="Arial"/>
                      </a:endParaRPr>
                    </a:p>
                    <a:p>
                      <a:pPr marL="154305" indent="-85725">
                        <a:lnSpc>
                          <a:spcPct val="100000"/>
                        </a:lnSpc>
                        <a:spcBef>
                          <a:spcPts val="1200"/>
                        </a:spcBef>
                        <a:buChar char="-"/>
                        <a:tabLst>
                          <a:tab pos="154305" algn="l"/>
                        </a:tabLst>
                      </a:pPr>
                      <a:r>
                        <a:rPr sz="1100" b="1" dirty="0">
                          <a:latin typeface="Arial"/>
                          <a:cs typeface="Arial"/>
                        </a:rPr>
                        <a:t>Un</a:t>
                      </a:r>
                      <a:r>
                        <a:rPr sz="1100" b="1" spc="-25" dirty="0">
                          <a:latin typeface="Arial"/>
                          <a:cs typeface="Arial"/>
                        </a:rPr>
                        <a:t> </a:t>
                      </a:r>
                      <a:r>
                        <a:rPr sz="1100" b="1" dirty="0">
                          <a:latin typeface="Arial"/>
                          <a:cs typeface="Arial"/>
                        </a:rPr>
                        <a:t>seuil</a:t>
                      </a:r>
                      <a:r>
                        <a:rPr sz="1100" b="1" spc="-25" dirty="0">
                          <a:latin typeface="Arial"/>
                          <a:cs typeface="Arial"/>
                        </a:rPr>
                        <a:t> </a:t>
                      </a:r>
                      <a:r>
                        <a:rPr sz="1100" b="1" dirty="0">
                          <a:latin typeface="Arial"/>
                          <a:cs typeface="Arial"/>
                        </a:rPr>
                        <a:t>maçonné</a:t>
                      </a:r>
                      <a:r>
                        <a:rPr sz="1100" b="1" spc="-30" dirty="0">
                          <a:latin typeface="Arial"/>
                          <a:cs typeface="Arial"/>
                        </a:rPr>
                        <a:t> </a:t>
                      </a:r>
                      <a:r>
                        <a:rPr sz="1100" b="1" spc="-10" dirty="0">
                          <a:latin typeface="Arial"/>
                          <a:cs typeface="Arial"/>
                        </a:rPr>
                        <a:t>vertical</a:t>
                      </a:r>
                      <a:endParaRPr sz="1100" dirty="0">
                        <a:latin typeface="Arial"/>
                        <a:cs typeface="Arial"/>
                      </a:endParaRPr>
                    </a:p>
                    <a:p>
                      <a:pPr marL="525780" marR="60325" lvl="1" indent="-228600">
                        <a:lnSpc>
                          <a:spcPts val="1260"/>
                        </a:lnSpc>
                        <a:spcBef>
                          <a:spcPts val="114"/>
                        </a:spcBef>
                        <a:buFont typeface="Symbol"/>
                        <a:buChar char=""/>
                        <a:tabLst>
                          <a:tab pos="525780" algn="l"/>
                        </a:tabLst>
                      </a:pPr>
                      <a:r>
                        <a:rPr sz="1100" dirty="0">
                          <a:latin typeface="Arial"/>
                          <a:cs typeface="Arial"/>
                        </a:rPr>
                        <a:t>Longueur</a:t>
                      </a:r>
                      <a:r>
                        <a:rPr sz="1100" spc="210" dirty="0">
                          <a:latin typeface="Arial"/>
                          <a:cs typeface="Arial"/>
                        </a:rPr>
                        <a:t> </a:t>
                      </a:r>
                      <a:r>
                        <a:rPr sz="1100" dirty="0">
                          <a:latin typeface="Arial"/>
                          <a:cs typeface="Arial"/>
                        </a:rPr>
                        <a:t>totale</a:t>
                      </a:r>
                      <a:r>
                        <a:rPr sz="1100" spc="200" dirty="0">
                          <a:latin typeface="Arial"/>
                          <a:cs typeface="Arial"/>
                        </a:rPr>
                        <a:t> </a:t>
                      </a:r>
                      <a:r>
                        <a:rPr sz="1100" dirty="0">
                          <a:latin typeface="Arial"/>
                          <a:cs typeface="Arial"/>
                        </a:rPr>
                        <a:t>L1</a:t>
                      </a:r>
                      <a:r>
                        <a:rPr sz="1100" spc="204" dirty="0">
                          <a:latin typeface="Arial"/>
                          <a:cs typeface="Arial"/>
                        </a:rPr>
                        <a:t> </a:t>
                      </a:r>
                      <a:r>
                        <a:rPr sz="1100" dirty="0">
                          <a:latin typeface="Arial"/>
                          <a:cs typeface="Arial"/>
                        </a:rPr>
                        <a:t>=</a:t>
                      </a:r>
                      <a:r>
                        <a:rPr sz="1100" spc="200" dirty="0">
                          <a:latin typeface="Arial"/>
                          <a:cs typeface="Arial"/>
                        </a:rPr>
                        <a:t> </a:t>
                      </a:r>
                      <a:r>
                        <a:rPr sz="1100" dirty="0">
                          <a:latin typeface="Arial"/>
                          <a:cs typeface="Arial"/>
                        </a:rPr>
                        <a:t>27m,</a:t>
                      </a:r>
                      <a:r>
                        <a:rPr sz="1100" spc="210" dirty="0">
                          <a:latin typeface="Arial"/>
                          <a:cs typeface="Arial"/>
                        </a:rPr>
                        <a:t> </a:t>
                      </a:r>
                      <a:r>
                        <a:rPr sz="1100" dirty="0">
                          <a:latin typeface="Arial"/>
                          <a:cs typeface="Arial"/>
                        </a:rPr>
                        <a:t>longueur</a:t>
                      </a:r>
                      <a:r>
                        <a:rPr sz="1100" spc="210" dirty="0">
                          <a:latin typeface="Arial"/>
                          <a:cs typeface="Arial"/>
                        </a:rPr>
                        <a:t> </a:t>
                      </a:r>
                      <a:r>
                        <a:rPr sz="1100" dirty="0">
                          <a:latin typeface="Arial"/>
                          <a:cs typeface="Arial"/>
                        </a:rPr>
                        <a:t>du</a:t>
                      </a:r>
                      <a:r>
                        <a:rPr sz="1100" spc="210"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L2</a:t>
                      </a:r>
                      <a:r>
                        <a:rPr sz="1100" spc="204" dirty="0">
                          <a:latin typeface="Arial"/>
                          <a:cs typeface="Arial"/>
                        </a:rPr>
                        <a:t> </a:t>
                      </a:r>
                      <a:r>
                        <a:rPr sz="1100" dirty="0">
                          <a:latin typeface="Arial"/>
                          <a:cs typeface="Arial"/>
                        </a:rPr>
                        <a:t>=</a:t>
                      </a:r>
                      <a:r>
                        <a:rPr sz="1100" spc="195" dirty="0">
                          <a:latin typeface="Arial"/>
                          <a:cs typeface="Arial"/>
                        </a:rPr>
                        <a:t> </a:t>
                      </a:r>
                      <a:r>
                        <a:rPr sz="1100" spc="-10" dirty="0">
                          <a:latin typeface="Arial"/>
                          <a:cs typeface="Arial"/>
                        </a:rPr>
                        <a:t>5,65m, </a:t>
                      </a:r>
                      <a:r>
                        <a:rPr sz="1100" dirty="0">
                          <a:latin typeface="Arial"/>
                          <a:cs typeface="Arial"/>
                        </a:rPr>
                        <a:t>épaisseur=</a:t>
                      </a:r>
                      <a:r>
                        <a:rPr sz="1100" spc="-50" dirty="0">
                          <a:latin typeface="Arial"/>
                          <a:cs typeface="Arial"/>
                        </a:rPr>
                        <a:t> </a:t>
                      </a:r>
                      <a:r>
                        <a:rPr sz="1100" spc="-10" dirty="0">
                          <a:latin typeface="Arial"/>
                          <a:cs typeface="Arial"/>
                        </a:rPr>
                        <a:t>0,60m.</a:t>
                      </a:r>
                      <a:endParaRPr sz="1100" dirty="0">
                        <a:latin typeface="Arial"/>
                        <a:cs typeface="Arial"/>
                      </a:endParaRPr>
                    </a:p>
                    <a:p>
                      <a:pPr marL="525780" lvl="1" indent="-228600">
                        <a:lnSpc>
                          <a:spcPts val="1280"/>
                        </a:lnSpc>
                        <a:buFont typeface="Symbol"/>
                        <a:buChar char=""/>
                        <a:tabLst>
                          <a:tab pos="525780" algn="l"/>
                        </a:tabLst>
                      </a:pPr>
                      <a:r>
                        <a:rPr sz="1100" b="1" dirty="0" err="1">
                          <a:latin typeface="Arial"/>
                          <a:cs typeface="Arial"/>
                        </a:rPr>
                        <a:t>Poteaux</a:t>
                      </a:r>
                      <a:r>
                        <a:rPr sz="1100" spc="-25" dirty="0">
                          <a:latin typeface="Arial"/>
                          <a:cs typeface="Arial"/>
                        </a:rPr>
                        <a:t> </a:t>
                      </a:r>
                      <a:r>
                        <a:rPr sz="1100" spc="-50" dirty="0">
                          <a:latin typeface="Arial"/>
                          <a:cs typeface="Arial"/>
                        </a:rPr>
                        <a:t>:</a:t>
                      </a:r>
                      <a:r>
                        <a:rPr lang="fr-FR" sz="1100" spc="-50" dirty="0">
                          <a:latin typeface="Arial"/>
                          <a:cs typeface="Arial"/>
                        </a:rPr>
                        <a:t> </a:t>
                      </a:r>
                      <a:r>
                        <a:rPr lang="fr-FR" sz="1100" dirty="0">
                          <a:latin typeface="Arial"/>
                          <a:cs typeface="Arial"/>
                        </a:rPr>
                        <a:t>2</a:t>
                      </a:r>
                      <a:r>
                        <a:rPr sz="1100" spc="-15" dirty="0">
                          <a:latin typeface="Arial"/>
                          <a:cs typeface="Arial"/>
                        </a:rPr>
                        <a:t> </a:t>
                      </a:r>
                      <a:r>
                        <a:rPr sz="1100" dirty="0">
                          <a:latin typeface="Arial"/>
                          <a:cs typeface="Arial"/>
                        </a:rPr>
                        <a:t>poteaux</a:t>
                      </a:r>
                      <a:r>
                        <a:rPr sz="1100" spc="-2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1,50m</a:t>
                      </a:r>
                      <a:r>
                        <a:rPr sz="1100" spc="-5" dirty="0">
                          <a:latin typeface="Arial"/>
                          <a:cs typeface="Arial"/>
                        </a:rPr>
                        <a:t> </a:t>
                      </a:r>
                      <a:r>
                        <a:rPr sz="1100" dirty="0">
                          <a:latin typeface="Arial"/>
                          <a:cs typeface="Arial"/>
                        </a:rPr>
                        <a:t>aux</a:t>
                      </a:r>
                      <a:r>
                        <a:rPr sz="1100" spc="-30" dirty="0">
                          <a:latin typeface="Arial"/>
                          <a:cs typeface="Arial"/>
                        </a:rPr>
                        <a:t> </a:t>
                      </a:r>
                      <a:r>
                        <a:rPr sz="1100" spc="-10" dirty="0" err="1">
                          <a:latin typeface="Arial"/>
                          <a:cs typeface="Arial"/>
                        </a:rPr>
                        <a:t>extrémités</a:t>
                      </a:r>
                      <a:r>
                        <a:rPr sz="1100" spc="-10" dirty="0">
                          <a:latin typeface="Arial"/>
                          <a:cs typeface="Arial"/>
                        </a:rPr>
                        <a:t>,</a:t>
                      </a:r>
                      <a:r>
                        <a:rPr lang="fr-FR" sz="1100" spc="-10" dirty="0">
                          <a:latin typeface="Arial"/>
                          <a:cs typeface="Arial"/>
                        </a:rPr>
                        <a:t> </a:t>
                      </a:r>
                      <a:r>
                        <a:rPr sz="1100" dirty="0">
                          <a:latin typeface="Arial"/>
                          <a:cs typeface="Arial"/>
                        </a:rPr>
                        <a:t>2</a:t>
                      </a:r>
                      <a:r>
                        <a:rPr sz="1100" spc="-20" dirty="0">
                          <a:latin typeface="Arial"/>
                          <a:cs typeface="Arial"/>
                        </a:rPr>
                        <a:t> </a:t>
                      </a:r>
                      <a:r>
                        <a:rPr sz="1100" dirty="0">
                          <a:latin typeface="Arial"/>
                          <a:cs typeface="Arial"/>
                        </a:rPr>
                        <a:t>poteaux</a:t>
                      </a:r>
                      <a:r>
                        <a:rPr sz="1100" spc="-30"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1,50m</a:t>
                      </a:r>
                      <a:r>
                        <a:rPr sz="1100" spc="-15" dirty="0">
                          <a:latin typeface="Arial"/>
                          <a:cs typeface="Arial"/>
                        </a:rPr>
                        <a:t> </a:t>
                      </a:r>
                      <a:r>
                        <a:rPr sz="1100" dirty="0">
                          <a:latin typeface="Arial"/>
                          <a:cs typeface="Arial"/>
                        </a:rPr>
                        <a:t>entre</a:t>
                      </a:r>
                      <a:r>
                        <a:rPr sz="1100" spc="-15" dirty="0">
                          <a:latin typeface="Arial"/>
                          <a:cs typeface="Arial"/>
                        </a:rPr>
                        <a:t> </a:t>
                      </a:r>
                      <a:r>
                        <a:rPr sz="1100" dirty="0">
                          <a:latin typeface="Arial"/>
                          <a:cs typeface="Arial"/>
                        </a:rPr>
                        <a:t>le</a:t>
                      </a:r>
                      <a:r>
                        <a:rPr sz="1100" spc="-20" dirty="0">
                          <a:latin typeface="Arial"/>
                          <a:cs typeface="Arial"/>
                        </a:rPr>
                        <a:t> </a:t>
                      </a:r>
                      <a:r>
                        <a:rPr sz="1100" dirty="0">
                          <a:latin typeface="Arial"/>
                          <a:cs typeface="Arial"/>
                        </a:rPr>
                        <a:t>déversoir</a:t>
                      </a:r>
                      <a:r>
                        <a:rPr sz="1100" spc="-15" dirty="0">
                          <a:latin typeface="Arial"/>
                          <a:cs typeface="Arial"/>
                        </a:rPr>
                        <a:t> </a:t>
                      </a:r>
                      <a:r>
                        <a:rPr sz="1100" dirty="0">
                          <a:latin typeface="Arial"/>
                          <a:cs typeface="Arial"/>
                        </a:rPr>
                        <a:t>et</a:t>
                      </a:r>
                      <a:r>
                        <a:rPr sz="1100" spc="-5" dirty="0">
                          <a:latin typeface="Arial"/>
                          <a:cs typeface="Arial"/>
                        </a:rPr>
                        <a:t> </a:t>
                      </a:r>
                      <a:r>
                        <a:rPr sz="1100" dirty="0">
                          <a:latin typeface="Arial"/>
                          <a:cs typeface="Arial"/>
                        </a:rPr>
                        <a:t>les</a:t>
                      </a:r>
                      <a:r>
                        <a:rPr sz="1100" spc="-30" dirty="0">
                          <a:latin typeface="Arial"/>
                          <a:cs typeface="Arial"/>
                        </a:rPr>
                        <a:t> </a:t>
                      </a:r>
                      <a:r>
                        <a:rPr sz="1100" spc="-10" dirty="0" err="1">
                          <a:latin typeface="Arial"/>
                          <a:cs typeface="Arial"/>
                        </a:rPr>
                        <a:t>extrémités</a:t>
                      </a:r>
                      <a:r>
                        <a:rPr lang="fr-FR" sz="1100" spc="-10" dirty="0">
                          <a:latin typeface="Arial"/>
                          <a:cs typeface="Arial"/>
                        </a:rPr>
                        <a:t> </a:t>
                      </a:r>
                      <a:r>
                        <a:rPr sz="1100" dirty="0">
                          <a:latin typeface="Arial"/>
                          <a:cs typeface="Arial"/>
                        </a:rPr>
                        <a:t>2</a:t>
                      </a:r>
                      <a:r>
                        <a:rPr sz="1100" spc="-10" dirty="0">
                          <a:latin typeface="Arial"/>
                          <a:cs typeface="Arial"/>
                        </a:rPr>
                        <a:t> </a:t>
                      </a:r>
                      <a:r>
                        <a:rPr sz="1100" dirty="0">
                          <a:latin typeface="Arial"/>
                          <a:cs typeface="Arial"/>
                        </a:rPr>
                        <a:t>poteaux</a:t>
                      </a:r>
                      <a:r>
                        <a:rPr sz="1100" spc="-20" dirty="0">
                          <a:latin typeface="Arial"/>
                          <a:cs typeface="Arial"/>
                        </a:rPr>
                        <a:t> </a:t>
                      </a:r>
                      <a:r>
                        <a:rPr sz="1100" dirty="0">
                          <a:latin typeface="Arial"/>
                          <a:cs typeface="Arial"/>
                        </a:rPr>
                        <a:t>de</a:t>
                      </a:r>
                      <a:r>
                        <a:rPr sz="1100" spc="-10" dirty="0">
                          <a:latin typeface="Arial"/>
                          <a:cs typeface="Arial"/>
                        </a:rPr>
                        <a:t> </a:t>
                      </a:r>
                      <a:r>
                        <a:rPr sz="1100" dirty="0">
                          <a:latin typeface="Arial"/>
                          <a:cs typeface="Arial"/>
                        </a:rPr>
                        <a:t>2,50m</a:t>
                      </a:r>
                      <a:r>
                        <a:rPr sz="1100" spc="-5"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part</a:t>
                      </a:r>
                      <a:r>
                        <a:rPr sz="1100" spc="-10"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d’autre</a:t>
                      </a:r>
                      <a:r>
                        <a:rPr sz="1100" spc="-20" dirty="0">
                          <a:latin typeface="Arial"/>
                          <a:cs typeface="Arial"/>
                        </a:rPr>
                        <a:t> </a:t>
                      </a:r>
                      <a:r>
                        <a:rPr sz="1100" dirty="0">
                          <a:latin typeface="Arial"/>
                          <a:cs typeface="Arial"/>
                        </a:rPr>
                        <a:t>du</a:t>
                      </a:r>
                      <a:r>
                        <a:rPr sz="1100" spc="-10" dirty="0">
                          <a:latin typeface="Arial"/>
                          <a:cs typeface="Arial"/>
                        </a:rPr>
                        <a:t> </a:t>
                      </a:r>
                      <a:r>
                        <a:rPr sz="1100" spc="-10" dirty="0" err="1">
                          <a:latin typeface="Arial"/>
                          <a:cs typeface="Arial"/>
                        </a:rPr>
                        <a:t>déversoir</a:t>
                      </a:r>
                      <a:r>
                        <a:rPr sz="1100" spc="-10" dirty="0">
                          <a:latin typeface="Arial"/>
                          <a:cs typeface="Arial"/>
                        </a:rPr>
                        <a:t>,</a:t>
                      </a:r>
                      <a:r>
                        <a:rPr lang="fr-FR" sz="1100" spc="-10" dirty="0">
                          <a:latin typeface="Arial"/>
                          <a:cs typeface="Arial"/>
                        </a:rPr>
                        <a:t> </a:t>
                      </a:r>
                      <a:r>
                        <a:rPr sz="1100" dirty="0">
                          <a:latin typeface="Arial"/>
                          <a:cs typeface="Arial"/>
                        </a:rPr>
                        <a:t>1</a:t>
                      </a:r>
                      <a:r>
                        <a:rPr sz="1100" spc="-20" dirty="0">
                          <a:latin typeface="Arial"/>
                          <a:cs typeface="Arial"/>
                        </a:rPr>
                        <a:t> </a:t>
                      </a:r>
                      <a:r>
                        <a:rPr sz="1100" dirty="0">
                          <a:latin typeface="Arial"/>
                          <a:cs typeface="Arial"/>
                        </a:rPr>
                        <a:t>poteau</a:t>
                      </a:r>
                      <a:r>
                        <a:rPr sz="1100" spc="-25" dirty="0">
                          <a:latin typeface="Arial"/>
                          <a:cs typeface="Arial"/>
                        </a:rPr>
                        <a:t> </a:t>
                      </a:r>
                      <a:r>
                        <a:rPr sz="1100" dirty="0">
                          <a:latin typeface="Arial"/>
                          <a:cs typeface="Arial"/>
                        </a:rPr>
                        <a:t>de</a:t>
                      </a:r>
                      <a:r>
                        <a:rPr sz="1100" spc="-15" dirty="0">
                          <a:latin typeface="Arial"/>
                          <a:cs typeface="Arial"/>
                        </a:rPr>
                        <a:t> </a:t>
                      </a:r>
                      <a:r>
                        <a:rPr sz="1100" dirty="0">
                          <a:latin typeface="Arial"/>
                          <a:cs typeface="Arial"/>
                        </a:rPr>
                        <a:t>2,00mau</a:t>
                      </a:r>
                      <a:r>
                        <a:rPr sz="1100" spc="-40" dirty="0">
                          <a:latin typeface="Arial"/>
                          <a:cs typeface="Arial"/>
                        </a:rPr>
                        <a:t> </a:t>
                      </a:r>
                      <a:r>
                        <a:rPr sz="1100" dirty="0">
                          <a:latin typeface="Arial"/>
                          <a:cs typeface="Arial"/>
                        </a:rPr>
                        <a:t>milieu</a:t>
                      </a:r>
                      <a:r>
                        <a:rPr sz="1100" spc="-15" dirty="0">
                          <a:latin typeface="Arial"/>
                          <a:cs typeface="Arial"/>
                        </a:rPr>
                        <a:t> </a:t>
                      </a:r>
                      <a:r>
                        <a:rPr sz="1100" dirty="0">
                          <a:latin typeface="Arial"/>
                          <a:cs typeface="Arial"/>
                        </a:rPr>
                        <a:t>du</a:t>
                      </a:r>
                      <a:r>
                        <a:rPr sz="1100" spc="-15" dirty="0">
                          <a:latin typeface="Arial"/>
                          <a:cs typeface="Arial"/>
                        </a:rPr>
                        <a:t> </a:t>
                      </a:r>
                      <a:r>
                        <a:rPr sz="1100" spc="-10" dirty="0" err="1">
                          <a:latin typeface="Arial"/>
                          <a:cs typeface="Arial"/>
                        </a:rPr>
                        <a:t>déversoir</a:t>
                      </a:r>
                      <a:r>
                        <a:rPr sz="1100" spc="-10" dirty="0">
                          <a:latin typeface="Arial"/>
                          <a:cs typeface="Arial"/>
                        </a:rPr>
                        <a:t>.</a:t>
                      </a:r>
                      <a:r>
                        <a:rPr lang="fr-FR" sz="1100" spc="-10" dirty="0">
                          <a:latin typeface="Arial"/>
                          <a:cs typeface="Arial"/>
                        </a:rPr>
                        <a:t> </a:t>
                      </a:r>
                      <a:r>
                        <a:rPr sz="1100" dirty="0">
                          <a:latin typeface="Arial"/>
                          <a:cs typeface="Arial"/>
                        </a:rPr>
                        <a:t>La</a:t>
                      </a:r>
                      <a:r>
                        <a:rPr sz="1100" spc="-15" dirty="0">
                          <a:latin typeface="Arial"/>
                          <a:cs typeface="Arial"/>
                        </a:rPr>
                        <a:t> </a:t>
                      </a:r>
                      <a:r>
                        <a:rPr sz="1100" dirty="0">
                          <a:latin typeface="Arial"/>
                          <a:cs typeface="Arial"/>
                        </a:rPr>
                        <a:t>section</a:t>
                      </a:r>
                      <a:r>
                        <a:rPr sz="1100" spc="-25" dirty="0">
                          <a:latin typeface="Arial"/>
                          <a:cs typeface="Arial"/>
                        </a:rPr>
                        <a:t> </a:t>
                      </a:r>
                      <a:r>
                        <a:rPr sz="1100" dirty="0">
                          <a:latin typeface="Arial"/>
                          <a:cs typeface="Arial"/>
                        </a:rPr>
                        <a:t>d’un</a:t>
                      </a:r>
                      <a:r>
                        <a:rPr sz="1100" spc="-10" dirty="0">
                          <a:latin typeface="Arial"/>
                          <a:cs typeface="Arial"/>
                        </a:rPr>
                        <a:t> </a:t>
                      </a:r>
                      <a:r>
                        <a:rPr sz="1100" dirty="0">
                          <a:latin typeface="Arial"/>
                          <a:cs typeface="Arial"/>
                        </a:rPr>
                        <a:t>poteau</a:t>
                      </a:r>
                      <a:r>
                        <a:rPr sz="1100" spc="-25" dirty="0">
                          <a:latin typeface="Arial"/>
                          <a:cs typeface="Arial"/>
                        </a:rPr>
                        <a:t> </a:t>
                      </a:r>
                      <a:r>
                        <a:rPr sz="1100" dirty="0">
                          <a:latin typeface="Arial"/>
                          <a:cs typeface="Arial"/>
                        </a:rPr>
                        <a:t>est</a:t>
                      </a:r>
                      <a:r>
                        <a:rPr sz="1100" spc="-5"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0,50</a:t>
                      </a:r>
                      <a:r>
                        <a:rPr sz="1100" spc="-25" dirty="0">
                          <a:latin typeface="Arial"/>
                          <a:cs typeface="Arial"/>
                        </a:rPr>
                        <a:t> </a:t>
                      </a:r>
                      <a:r>
                        <a:rPr sz="1100" dirty="0">
                          <a:latin typeface="Arial"/>
                          <a:cs typeface="Arial"/>
                        </a:rPr>
                        <a:t>x</a:t>
                      </a:r>
                      <a:r>
                        <a:rPr sz="1100" spc="-20" dirty="0">
                          <a:latin typeface="Arial"/>
                          <a:cs typeface="Arial"/>
                        </a:rPr>
                        <a:t> </a:t>
                      </a:r>
                      <a:r>
                        <a:rPr sz="1100" spc="-10" dirty="0">
                          <a:latin typeface="Arial"/>
                          <a:cs typeface="Arial"/>
                        </a:rPr>
                        <a:t>0,50m</a:t>
                      </a:r>
                      <a:endParaRPr sz="1100" dirty="0">
                        <a:latin typeface="Arial"/>
                        <a:cs typeface="Arial"/>
                      </a:endParaRPr>
                    </a:p>
                    <a:p>
                      <a:pPr marL="525780" indent="-228600">
                        <a:lnSpc>
                          <a:spcPts val="1290"/>
                        </a:lnSpc>
                        <a:spcBef>
                          <a:spcPts val="25"/>
                        </a:spcBef>
                        <a:buFont typeface="Symbol"/>
                        <a:buChar char=""/>
                        <a:tabLst>
                          <a:tab pos="525780" algn="l"/>
                        </a:tabLst>
                      </a:pPr>
                      <a:r>
                        <a:rPr sz="1100" dirty="0">
                          <a:latin typeface="Arial"/>
                          <a:cs typeface="Arial"/>
                        </a:rPr>
                        <a:t>Poutres</a:t>
                      </a:r>
                      <a:r>
                        <a:rPr sz="1100" spc="-40" dirty="0">
                          <a:latin typeface="Arial"/>
                          <a:cs typeface="Arial"/>
                        </a:rPr>
                        <a:t> </a:t>
                      </a:r>
                      <a:r>
                        <a:rPr sz="1100" dirty="0">
                          <a:latin typeface="Arial"/>
                          <a:cs typeface="Arial"/>
                        </a:rPr>
                        <a:t>horizontales</a:t>
                      </a:r>
                      <a:r>
                        <a:rPr sz="1100" spc="-35" dirty="0">
                          <a:latin typeface="Arial"/>
                          <a:cs typeface="Arial"/>
                        </a:rPr>
                        <a:t> </a:t>
                      </a:r>
                      <a:r>
                        <a:rPr sz="1100" dirty="0">
                          <a:latin typeface="Arial"/>
                          <a:cs typeface="Arial"/>
                        </a:rPr>
                        <a:t>du</a:t>
                      </a:r>
                      <a:r>
                        <a:rPr sz="1100" spc="-35" dirty="0">
                          <a:latin typeface="Arial"/>
                          <a:cs typeface="Arial"/>
                        </a:rPr>
                        <a:t> </a:t>
                      </a:r>
                      <a:r>
                        <a:rPr sz="1100" dirty="0" err="1">
                          <a:latin typeface="Arial"/>
                          <a:cs typeface="Arial"/>
                        </a:rPr>
                        <a:t>seuil</a:t>
                      </a:r>
                      <a:r>
                        <a:rPr sz="1100" spc="-25" dirty="0">
                          <a:latin typeface="Arial"/>
                          <a:cs typeface="Arial"/>
                        </a:rPr>
                        <a:t> </a:t>
                      </a:r>
                      <a:r>
                        <a:rPr sz="1100" spc="-50" dirty="0">
                          <a:latin typeface="Arial"/>
                          <a:cs typeface="Arial"/>
                        </a:rPr>
                        <a:t>:</a:t>
                      </a:r>
                      <a:r>
                        <a:rPr lang="fr-FR" sz="1100" spc="-50" dirty="0">
                          <a:latin typeface="Arial"/>
                          <a:cs typeface="Arial"/>
                        </a:rPr>
                        <a:t> </a:t>
                      </a:r>
                      <a:r>
                        <a:rPr sz="1100" dirty="0">
                          <a:latin typeface="Arial"/>
                          <a:cs typeface="Arial"/>
                        </a:rPr>
                        <a:t>1</a:t>
                      </a:r>
                      <a:r>
                        <a:rPr sz="1100" spc="-15" dirty="0">
                          <a:latin typeface="Arial"/>
                          <a:cs typeface="Arial"/>
                        </a:rPr>
                        <a:t> </a:t>
                      </a:r>
                      <a:r>
                        <a:rPr sz="1100" dirty="0">
                          <a:latin typeface="Arial"/>
                          <a:cs typeface="Arial"/>
                        </a:rPr>
                        <a:t>poutre</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libage</a:t>
                      </a:r>
                      <a:r>
                        <a:rPr sz="1100" spc="-10" dirty="0">
                          <a:latin typeface="Arial"/>
                          <a:cs typeface="Arial"/>
                        </a:rPr>
                        <a:t> </a:t>
                      </a:r>
                      <a:r>
                        <a:rPr sz="1100" dirty="0">
                          <a:latin typeface="Arial"/>
                          <a:cs typeface="Arial"/>
                        </a:rPr>
                        <a:t>(0,50</a:t>
                      </a:r>
                      <a:r>
                        <a:rPr sz="1100" spc="-25" dirty="0">
                          <a:latin typeface="Arial"/>
                          <a:cs typeface="Arial"/>
                        </a:rPr>
                        <a:t> </a:t>
                      </a:r>
                      <a:r>
                        <a:rPr sz="1100" dirty="0">
                          <a:latin typeface="Arial"/>
                          <a:cs typeface="Arial"/>
                        </a:rPr>
                        <a:t>X</a:t>
                      </a:r>
                      <a:r>
                        <a:rPr sz="1100" spc="-10" dirty="0">
                          <a:latin typeface="Arial"/>
                          <a:cs typeface="Arial"/>
                        </a:rPr>
                        <a:t> 0,50)</a:t>
                      </a:r>
                      <a:r>
                        <a:rPr lang="fr-FR" sz="1100" spc="-10" dirty="0">
                          <a:latin typeface="Arial"/>
                          <a:cs typeface="Arial"/>
                        </a:rPr>
                        <a:t>, </a:t>
                      </a:r>
                      <a:r>
                        <a:rPr sz="1100" dirty="0">
                          <a:latin typeface="Arial"/>
                          <a:cs typeface="Arial"/>
                        </a:rPr>
                        <a:t>1</a:t>
                      </a:r>
                      <a:r>
                        <a:rPr sz="1100" spc="-15" dirty="0">
                          <a:latin typeface="Arial"/>
                          <a:cs typeface="Arial"/>
                        </a:rPr>
                        <a:t> </a:t>
                      </a:r>
                      <a:r>
                        <a:rPr sz="1100" dirty="0">
                          <a:latin typeface="Arial"/>
                          <a:cs typeface="Arial"/>
                        </a:rPr>
                        <a:t>poutre</a:t>
                      </a:r>
                      <a:r>
                        <a:rPr sz="1100" spc="-1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chaînage</a:t>
                      </a:r>
                      <a:r>
                        <a:rPr sz="1100" spc="-20" dirty="0">
                          <a:latin typeface="Arial"/>
                          <a:cs typeface="Arial"/>
                        </a:rPr>
                        <a:t> </a:t>
                      </a:r>
                      <a:r>
                        <a:rPr sz="1100" dirty="0">
                          <a:latin typeface="Arial"/>
                          <a:cs typeface="Arial"/>
                        </a:rPr>
                        <a:t>(0,15</a:t>
                      </a:r>
                      <a:r>
                        <a:rPr sz="1100" spc="-10" dirty="0">
                          <a:latin typeface="Arial"/>
                          <a:cs typeface="Arial"/>
                        </a:rPr>
                        <a:t> </a:t>
                      </a:r>
                      <a:r>
                        <a:rPr sz="1100" dirty="0">
                          <a:latin typeface="Arial"/>
                          <a:cs typeface="Arial"/>
                        </a:rPr>
                        <a:t>X</a:t>
                      </a:r>
                      <a:r>
                        <a:rPr sz="1100" spc="-10" dirty="0">
                          <a:latin typeface="Arial"/>
                          <a:cs typeface="Arial"/>
                        </a:rPr>
                        <a:t> </a:t>
                      </a:r>
                      <a:r>
                        <a:rPr sz="1100" spc="-20" dirty="0">
                          <a:latin typeface="Arial"/>
                          <a:cs typeface="Arial"/>
                        </a:rPr>
                        <a:t>0,50)</a:t>
                      </a:r>
                      <a:endParaRPr sz="1100" dirty="0">
                        <a:latin typeface="Arial"/>
                        <a:cs typeface="Arial"/>
                      </a:endParaRPr>
                    </a:p>
                    <a:p>
                      <a:pPr marL="68580" marR="60325" indent="102870">
                        <a:lnSpc>
                          <a:spcPts val="1260"/>
                        </a:lnSpc>
                        <a:spcBef>
                          <a:spcPts val="65"/>
                        </a:spcBef>
                        <a:buChar char="-"/>
                        <a:tabLst>
                          <a:tab pos="171450" algn="l"/>
                        </a:tabLst>
                      </a:pPr>
                      <a:r>
                        <a:rPr sz="1100" b="1" dirty="0">
                          <a:latin typeface="Arial"/>
                          <a:cs typeface="Arial"/>
                        </a:rPr>
                        <a:t>Un</a:t>
                      </a:r>
                      <a:r>
                        <a:rPr sz="1100" b="1" spc="114" dirty="0">
                          <a:latin typeface="Arial"/>
                          <a:cs typeface="Arial"/>
                        </a:rPr>
                        <a:t> </a:t>
                      </a:r>
                      <a:r>
                        <a:rPr sz="1100" b="1" dirty="0">
                          <a:latin typeface="Arial"/>
                          <a:cs typeface="Arial"/>
                        </a:rPr>
                        <a:t>bassin</a:t>
                      </a:r>
                      <a:r>
                        <a:rPr sz="1100" b="1" spc="114" dirty="0">
                          <a:latin typeface="Arial"/>
                          <a:cs typeface="Arial"/>
                        </a:rPr>
                        <a:t> </a:t>
                      </a:r>
                      <a:r>
                        <a:rPr sz="1100" b="1" dirty="0">
                          <a:latin typeface="Arial"/>
                          <a:cs typeface="Arial"/>
                        </a:rPr>
                        <a:t>décanteur</a:t>
                      </a:r>
                      <a:r>
                        <a:rPr sz="1100" b="1" spc="125" dirty="0">
                          <a:latin typeface="Arial"/>
                          <a:cs typeface="Arial"/>
                        </a:rPr>
                        <a:t> </a:t>
                      </a:r>
                      <a:r>
                        <a:rPr sz="1100" dirty="0">
                          <a:latin typeface="Arial"/>
                          <a:cs typeface="Arial"/>
                        </a:rPr>
                        <a:t>adossé</a:t>
                      </a:r>
                      <a:r>
                        <a:rPr sz="1100" spc="114" dirty="0">
                          <a:latin typeface="Arial"/>
                          <a:cs typeface="Arial"/>
                        </a:rPr>
                        <a:t> </a:t>
                      </a:r>
                      <a:r>
                        <a:rPr sz="1100" dirty="0">
                          <a:latin typeface="Arial"/>
                          <a:cs typeface="Arial"/>
                        </a:rPr>
                        <a:t>au</a:t>
                      </a:r>
                      <a:r>
                        <a:rPr sz="1100" spc="110" dirty="0">
                          <a:latin typeface="Arial"/>
                          <a:cs typeface="Arial"/>
                        </a:rPr>
                        <a:t> </a:t>
                      </a:r>
                      <a:r>
                        <a:rPr sz="1100" dirty="0">
                          <a:latin typeface="Arial"/>
                          <a:cs typeface="Arial"/>
                        </a:rPr>
                        <a:t>seuil</a:t>
                      </a:r>
                      <a:r>
                        <a:rPr sz="1100" spc="120" dirty="0">
                          <a:latin typeface="Arial"/>
                          <a:cs typeface="Arial"/>
                        </a:rPr>
                        <a:t> </a:t>
                      </a:r>
                      <a:r>
                        <a:rPr sz="1100" dirty="0">
                          <a:latin typeface="Arial"/>
                          <a:cs typeface="Arial"/>
                        </a:rPr>
                        <a:t>en</a:t>
                      </a:r>
                      <a:r>
                        <a:rPr sz="1100" spc="130" dirty="0">
                          <a:latin typeface="Arial"/>
                          <a:cs typeface="Arial"/>
                        </a:rPr>
                        <a:t> </a:t>
                      </a:r>
                      <a:r>
                        <a:rPr sz="1100" dirty="0">
                          <a:latin typeface="Arial"/>
                          <a:cs typeface="Arial"/>
                        </a:rPr>
                        <a:t>aval</a:t>
                      </a:r>
                      <a:r>
                        <a:rPr sz="1100" spc="120" dirty="0">
                          <a:latin typeface="Arial"/>
                          <a:cs typeface="Arial"/>
                        </a:rPr>
                        <a:t> </a:t>
                      </a:r>
                      <a:r>
                        <a:rPr sz="1100" dirty="0">
                          <a:latin typeface="Arial"/>
                          <a:cs typeface="Arial"/>
                        </a:rPr>
                        <a:t>1,70</a:t>
                      </a:r>
                      <a:r>
                        <a:rPr sz="1100" spc="114" dirty="0">
                          <a:latin typeface="Arial"/>
                          <a:cs typeface="Arial"/>
                        </a:rPr>
                        <a:t> </a:t>
                      </a:r>
                      <a:r>
                        <a:rPr sz="1100" dirty="0">
                          <a:latin typeface="Arial"/>
                          <a:cs typeface="Arial"/>
                        </a:rPr>
                        <a:t>X</a:t>
                      </a:r>
                      <a:r>
                        <a:rPr sz="1100" spc="125" dirty="0">
                          <a:latin typeface="Arial"/>
                          <a:cs typeface="Arial"/>
                        </a:rPr>
                        <a:t> </a:t>
                      </a:r>
                      <a:r>
                        <a:rPr sz="1100" dirty="0">
                          <a:latin typeface="Arial"/>
                          <a:cs typeface="Arial"/>
                        </a:rPr>
                        <a:t>6,20</a:t>
                      </a:r>
                      <a:r>
                        <a:rPr sz="1100" spc="125" dirty="0">
                          <a:latin typeface="Arial"/>
                          <a:cs typeface="Arial"/>
                        </a:rPr>
                        <a:t> </a:t>
                      </a:r>
                      <a:r>
                        <a:rPr sz="1100" dirty="0">
                          <a:latin typeface="Arial"/>
                          <a:cs typeface="Arial"/>
                        </a:rPr>
                        <a:t>X</a:t>
                      </a:r>
                      <a:r>
                        <a:rPr sz="1100" spc="110" dirty="0">
                          <a:latin typeface="Arial"/>
                          <a:cs typeface="Arial"/>
                        </a:rPr>
                        <a:t> </a:t>
                      </a:r>
                      <a:r>
                        <a:rPr sz="1100" dirty="0">
                          <a:latin typeface="Arial"/>
                          <a:cs typeface="Arial"/>
                        </a:rPr>
                        <a:t>0,80</a:t>
                      </a:r>
                      <a:r>
                        <a:rPr sz="1100" spc="120" dirty="0">
                          <a:latin typeface="Arial"/>
                          <a:cs typeface="Arial"/>
                        </a:rPr>
                        <a:t> </a:t>
                      </a:r>
                      <a:r>
                        <a:rPr sz="1100" spc="-50" dirty="0">
                          <a:latin typeface="Arial"/>
                          <a:cs typeface="Arial"/>
                        </a:rPr>
                        <a:t>= </a:t>
                      </a:r>
                      <a:r>
                        <a:rPr sz="1100" spc="-10" dirty="0">
                          <a:latin typeface="Arial"/>
                          <a:cs typeface="Arial"/>
                        </a:rPr>
                        <a:t>8,45m3</a:t>
                      </a:r>
                      <a:endParaRPr sz="1100" dirty="0">
                        <a:latin typeface="Arial"/>
                        <a:cs typeface="Arial"/>
                      </a:endParaRPr>
                    </a:p>
                    <a:p>
                      <a:pPr marL="525780">
                        <a:lnSpc>
                          <a:spcPts val="1210"/>
                        </a:lnSpc>
                      </a:pPr>
                      <a:r>
                        <a:rPr sz="1100" dirty="0">
                          <a:latin typeface="Arial"/>
                          <a:cs typeface="Arial"/>
                        </a:rPr>
                        <a:t>Epaisseur</a:t>
                      </a:r>
                      <a:r>
                        <a:rPr sz="1100" spc="-15" dirty="0">
                          <a:latin typeface="Arial"/>
                          <a:cs typeface="Arial"/>
                        </a:rPr>
                        <a:t> </a:t>
                      </a:r>
                      <a:r>
                        <a:rPr sz="1100" dirty="0">
                          <a:latin typeface="Arial"/>
                          <a:cs typeface="Arial"/>
                        </a:rPr>
                        <a:t>des</a:t>
                      </a:r>
                      <a:r>
                        <a:rPr sz="1100" spc="-25" dirty="0">
                          <a:latin typeface="Arial"/>
                          <a:cs typeface="Arial"/>
                        </a:rPr>
                        <a:t> </a:t>
                      </a:r>
                      <a:r>
                        <a:rPr sz="1100" dirty="0">
                          <a:latin typeface="Arial"/>
                          <a:cs typeface="Arial"/>
                        </a:rPr>
                        <a:t>murs</a:t>
                      </a:r>
                      <a:r>
                        <a:rPr sz="1100" spc="-20" dirty="0">
                          <a:latin typeface="Arial"/>
                          <a:cs typeface="Arial"/>
                        </a:rPr>
                        <a:t> </a:t>
                      </a:r>
                      <a:r>
                        <a:rPr sz="1100" dirty="0">
                          <a:latin typeface="Arial"/>
                          <a:cs typeface="Arial"/>
                        </a:rPr>
                        <a:t>:</a:t>
                      </a:r>
                      <a:r>
                        <a:rPr sz="1100" spc="-5" dirty="0">
                          <a:latin typeface="Arial"/>
                          <a:cs typeface="Arial"/>
                        </a:rPr>
                        <a:t> </a:t>
                      </a:r>
                      <a:r>
                        <a:rPr sz="1100" spc="-20" dirty="0">
                          <a:latin typeface="Arial"/>
                          <a:cs typeface="Arial"/>
                        </a:rPr>
                        <a:t>0,50m</a:t>
                      </a:r>
                      <a:r>
                        <a:rPr lang="fr-FR" sz="1100" spc="-20" dirty="0">
                          <a:latin typeface="Arial"/>
                          <a:cs typeface="Arial"/>
                        </a:rPr>
                        <a:t>, </a:t>
                      </a:r>
                      <a:r>
                        <a:rPr sz="1100" dirty="0" err="1">
                          <a:latin typeface="Arial"/>
                          <a:cs typeface="Arial"/>
                        </a:rPr>
                        <a:t>Epaisseur</a:t>
                      </a:r>
                      <a:r>
                        <a:rPr sz="1100" spc="-15" dirty="0">
                          <a:latin typeface="Arial"/>
                          <a:cs typeface="Arial"/>
                        </a:rPr>
                        <a:t> </a:t>
                      </a:r>
                      <a:r>
                        <a:rPr sz="1100" dirty="0">
                          <a:latin typeface="Arial"/>
                          <a:cs typeface="Arial"/>
                        </a:rPr>
                        <a:t>du</a:t>
                      </a:r>
                      <a:r>
                        <a:rPr sz="1100" spc="-20" dirty="0">
                          <a:latin typeface="Arial"/>
                          <a:cs typeface="Arial"/>
                        </a:rPr>
                        <a:t> </a:t>
                      </a:r>
                      <a:r>
                        <a:rPr sz="1100" dirty="0">
                          <a:latin typeface="Arial"/>
                          <a:cs typeface="Arial"/>
                        </a:rPr>
                        <a:t>béton</a:t>
                      </a:r>
                      <a:r>
                        <a:rPr sz="1100" spc="-30" dirty="0">
                          <a:latin typeface="Arial"/>
                          <a:cs typeface="Arial"/>
                        </a:rPr>
                        <a:t> </a:t>
                      </a:r>
                      <a:r>
                        <a:rPr sz="1100" dirty="0">
                          <a:latin typeface="Arial"/>
                          <a:cs typeface="Arial"/>
                        </a:rPr>
                        <a:t>fond</a:t>
                      </a:r>
                      <a:r>
                        <a:rPr sz="1100" spc="-35" dirty="0">
                          <a:latin typeface="Arial"/>
                          <a:cs typeface="Arial"/>
                        </a:rPr>
                        <a:t> </a:t>
                      </a:r>
                      <a:r>
                        <a:rPr sz="1100" dirty="0">
                          <a:latin typeface="Arial"/>
                          <a:cs typeface="Arial"/>
                        </a:rPr>
                        <a:t>du</a:t>
                      </a:r>
                      <a:r>
                        <a:rPr sz="1100" spc="-20" dirty="0">
                          <a:latin typeface="Arial"/>
                          <a:cs typeface="Arial"/>
                        </a:rPr>
                        <a:t> </a:t>
                      </a:r>
                      <a:r>
                        <a:rPr sz="1100" dirty="0">
                          <a:latin typeface="Arial"/>
                          <a:cs typeface="Arial"/>
                        </a:rPr>
                        <a:t>bassin</a:t>
                      </a:r>
                      <a:r>
                        <a:rPr sz="1100" spc="-25" dirty="0">
                          <a:latin typeface="Arial"/>
                          <a:cs typeface="Arial"/>
                        </a:rPr>
                        <a:t> </a:t>
                      </a:r>
                      <a:r>
                        <a:rPr sz="1100" dirty="0">
                          <a:latin typeface="Arial"/>
                          <a:cs typeface="Arial"/>
                        </a:rPr>
                        <a:t>=</a:t>
                      </a:r>
                      <a:r>
                        <a:rPr sz="1100" spc="-15" dirty="0">
                          <a:latin typeface="Arial"/>
                          <a:cs typeface="Arial"/>
                        </a:rPr>
                        <a:t> </a:t>
                      </a:r>
                      <a:r>
                        <a:rPr sz="1100" spc="-20" dirty="0">
                          <a:latin typeface="Arial"/>
                          <a:cs typeface="Arial"/>
                        </a:rPr>
                        <a:t>0,15m</a:t>
                      </a:r>
                      <a:endParaRPr sz="1100" dirty="0">
                        <a:latin typeface="Arial"/>
                        <a:cs typeface="Arial"/>
                      </a:endParaRPr>
                    </a:p>
                    <a:p>
                      <a:pPr marL="154305" indent="-85725">
                        <a:lnSpc>
                          <a:spcPts val="1230"/>
                        </a:lnSpc>
                        <a:buChar char="-"/>
                        <a:tabLst>
                          <a:tab pos="154305" algn="l"/>
                        </a:tabLst>
                      </a:pPr>
                      <a:r>
                        <a:rPr sz="1100" b="1" dirty="0">
                          <a:latin typeface="Arial"/>
                          <a:cs typeface="Arial"/>
                        </a:rPr>
                        <a:t>Le</a:t>
                      </a:r>
                      <a:r>
                        <a:rPr sz="1100" b="1" spc="-30" dirty="0">
                          <a:latin typeface="Arial"/>
                          <a:cs typeface="Arial"/>
                        </a:rPr>
                        <a:t> </a:t>
                      </a:r>
                      <a:r>
                        <a:rPr sz="1100" b="1" dirty="0" err="1">
                          <a:latin typeface="Arial"/>
                          <a:cs typeface="Arial"/>
                        </a:rPr>
                        <a:t>bassin</a:t>
                      </a:r>
                      <a:r>
                        <a:rPr sz="1100" b="1" spc="-25" dirty="0">
                          <a:latin typeface="Arial"/>
                          <a:cs typeface="Arial"/>
                        </a:rPr>
                        <a:t> </a:t>
                      </a:r>
                      <a:r>
                        <a:rPr sz="1100" b="1" spc="-10" dirty="0">
                          <a:latin typeface="Arial"/>
                          <a:cs typeface="Arial"/>
                        </a:rPr>
                        <a:t>principal</a:t>
                      </a:r>
                      <a:endParaRPr lang="fr-FR" sz="1100" b="1" spc="-10" dirty="0">
                        <a:latin typeface="Arial"/>
                        <a:cs typeface="Arial"/>
                      </a:endParaRPr>
                    </a:p>
                    <a:p>
                      <a:pPr marL="525780">
                        <a:lnSpc>
                          <a:spcPts val="1260"/>
                        </a:lnSpc>
                      </a:pPr>
                      <a:r>
                        <a:rPr lang="fr-FR" sz="1100" dirty="0">
                          <a:latin typeface="Arial"/>
                          <a:cs typeface="Arial"/>
                        </a:rPr>
                        <a:t>Volume</a:t>
                      </a:r>
                      <a:r>
                        <a:rPr lang="fr-FR" sz="1100" spc="-10" dirty="0">
                          <a:latin typeface="Arial"/>
                          <a:cs typeface="Arial"/>
                        </a:rPr>
                        <a:t> </a:t>
                      </a:r>
                      <a:r>
                        <a:rPr lang="fr-FR" sz="1100" dirty="0">
                          <a:latin typeface="Arial"/>
                          <a:cs typeface="Arial"/>
                        </a:rPr>
                        <a:t>:</a:t>
                      </a:r>
                      <a:r>
                        <a:rPr lang="fr-FR" sz="1100" spc="-15" dirty="0">
                          <a:latin typeface="Arial"/>
                          <a:cs typeface="Arial"/>
                        </a:rPr>
                        <a:t> </a:t>
                      </a:r>
                      <a:r>
                        <a:rPr lang="fr-FR" sz="1100" dirty="0">
                          <a:latin typeface="Arial"/>
                          <a:cs typeface="Arial"/>
                        </a:rPr>
                        <a:t>=</a:t>
                      </a:r>
                      <a:r>
                        <a:rPr lang="fr-FR" sz="1100" spc="-15" dirty="0">
                          <a:latin typeface="Arial"/>
                          <a:cs typeface="Arial"/>
                        </a:rPr>
                        <a:t> </a:t>
                      </a:r>
                      <a:r>
                        <a:rPr lang="fr-FR" sz="1100" dirty="0">
                          <a:latin typeface="Arial"/>
                          <a:cs typeface="Arial"/>
                        </a:rPr>
                        <a:t>6,20</a:t>
                      </a:r>
                      <a:r>
                        <a:rPr lang="fr-FR" sz="1100" spc="-20" dirty="0">
                          <a:latin typeface="Arial"/>
                          <a:cs typeface="Arial"/>
                        </a:rPr>
                        <a:t> </a:t>
                      </a:r>
                      <a:r>
                        <a:rPr lang="fr-FR" sz="1100" dirty="0">
                          <a:latin typeface="Arial"/>
                          <a:cs typeface="Arial"/>
                        </a:rPr>
                        <a:t>X</a:t>
                      </a:r>
                      <a:r>
                        <a:rPr lang="fr-FR" sz="1100" spc="-10" dirty="0">
                          <a:latin typeface="Arial"/>
                          <a:cs typeface="Arial"/>
                        </a:rPr>
                        <a:t> </a:t>
                      </a:r>
                      <a:r>
                        <a:rPr lang="fr-FR" sz="1100" dirty="0">
                          <a:latin typeface="Arial"/>
                          <a:cs typeface="Arial"/>
                        </a:rPr>
                        <a:t>6,40X</a:t>
                      </a:r>
                      <a:r>
                        <a:rPr lang="fr-FR" sz="1100" spc="-20" dirty="0">
                          <a:latin typeface="Arial"/>
                          <a:cs typeface="Arial"/>
                        </a:rPr>
                        <a:t> </a:t>
                      </a:r>
                      <a:r>
                        <a:rPr lang="fr-FR" sz="1100" dirty="0">
                          <a:latin typeface="Arial"/>
                          <a:cs typeface="Arial"/>
                        </a:rPr>
                        <a:t>1,20</a:t>
                      </a:r>
                      <a:r>
                        <a:rPr lang="fr-FR" sz="1100" spc="-20" dirty="0">
                          <a:latin typeface="Arial"/>
                          <a:cs typeface="Arial"/>
                        </a:rPr>
                        <a:t> </a:t>
                      </a:r>
                      <a:r>
                        <a:rPr lang="fr-FR" sz="1100" dirty="0">
                          <a:latin typeface="Arial"/>
                          <a:cs typeface="Arial"/>
                        </a:rPr>
                        <a:t>=</a:t>
                      </a:r>
                      <a:r>
                        <a:rPr lang="fr-FR" sz="1100" spc="280" dirty="0">
                          <a:latin typeface="Arial"/>
                          <a:cs typeface="Arial"/>
                        </a:rPr>
                        <a:t> </a:t>
                      </a:r>
                      <a:r>
                        <a:rPr lang="fr-FR" sz="1100" spc="-10" dirty="0">
                          <a:latin typeface="Arial"/>
                          <a:cs typeface="Arial"/>
                        </a:rPr>
                        <a:t>47,61m3, </a:t>
                      </a:r>
                      <a:r>
                        <a:rPr lang="fr-FR" sz="1100" dirty="0">
                          <a:latin typeface="Arial"/>
                          <a:cs typeface="Arial"/>
                        </a:rPr>
                        <a:t>Epaisseur</a:t>
                      </a:r>
                      <a:r>
                        <a:rPr lang="fr-FR" sz="1100" spc="-15" dirty="0">
                          <a:latin typeface="Arial"/>
                          <a:cs typeface="Arial"/>
                        </a:rPr>
                        <a:t> </a:t>
                      </a:r>
                      <a:r>
                        <a:rPr lang="fr-FR" sz="1100" dirty="0">
                          <a:latin typeface="Arial"/>
                          <a:cs typeface="Arial"/>
                        </a:rPr>
                        <a:t>des</a:t>
                      </a:r>
                      <a:r>
                        <a:rPr lang="fr-FR" sz="1100" spc="-25" dirty="0">
                          <a:latin typeface="Arial"/>
                          <a:cs typeface="Arial"/>
                        </a:rPr>
                        <a:t> </a:t>
                      </a:r>
                      <a:r>
                        <a:rPr lang="fr-FR" sz="1100" dirty="0">
                          <a:latin typeface="Arial"/>
                          <a:cs typeface="Arial"/>
                        </a:rPr>
                        <a:t>murs</a:t>
                      </a:r>
                      <a:r>
                        <a:rPr lang="fr-FR" sz="1100" spc="-20" dirty="0">
                          <a:latin typeface="Arial"/>
                          <a:cs typeface="Arial"/>
                        </a:rPr>
                        <a:t> </a:t>
                      </a:r>
                      <a:r>
                        <a:rPr lang="fr-FR" sz="1100" dirty="0">
                          <a:latin typeface="Arial"/>
                          <a:cs typeface="Arial"/>
                        </a:rPr>
                        <a:t>:</a:t>
                      </a:r>
                      <a:r>
                        <a:rPr lang="fr-FR" sz="1100" spc="-5" dirty="0">
                          <a:latin typeface="Arial"/>
                          <a:cs typeface="Arial"/>
                        </a:rPr>
                        <a:t> </a:t>
                      </a:r>
                      <a:r>
                        <a:rPr lang="fr-FR" sz="1100" spc="-20" dirty="0">
                          <a:latin typeface="Arial"/>
                          <a:cs typeface="Arial"/>
                        </a:rPr>
                        <a:t>0,50m, </a:t>
                      </a:r>
                      <a:r>
                        <a:rPr lang="fr-FR" sz="1100" dirty="0">
                          <a:latin typeface="Arial"/>
                          <a:cs typeface="Arial"/>
                        </a:rPr>
                        <a:t>Epaisseur</a:t>
                      </a:r>
                      <a:r>
                        <a:rPr lang="fr-FR" sz="1100" spc="-15" dirty="0">
                          <a:latin typeface="Arial"/>
                          <a:cs typeface="Arial"/>
                        </a:rPr>
                        <a:t> </a:t>
                      </a:r>
                      <a:r>
                        <a:rPr lang="fr-FR" sz="1100" dirty="0">
                          <a:latin typeface="Arial"/>
                          <a:cs typeface="Arial"/>
                        </a:rPr>
                        <a:t>du</a:t>
                      </a:r>
                      <a:r>
                        <a:rPr lang="fr-FR" sz="1100" spc="-20" dirty="0">
                          <a:latin typeface="Arial"/>
                          <a:cs typeface="Arial"/>
                        </a:rPr>
                        <a:t> </a:t>
                      </a:r>
                      <a:r>
                        <a:rPr lang="fr-FR" sz="1100" dirty="0">
                          <a:latin typeface="Arial"/>
                          <a:cs typeface="Arial"/>
                        </a:rPr>
                        <a:t>béton</a:t>
                      </a:r>
                      <a:r>
                        <a:rPr lang="fr-FR" sz="1100" spc="-30" dirty="0">
                          <a:latin typeface="Arial"/>
                          <a:cs typeface="Arial"/>
                        </a:rPr>
                        <a:t> </a:t>
                      </a:r>
                      <a:r>
                        <a:rPr lang="fr-FR" sz="1100" dirty="0">
                          <a:latin typeface="Arial"/>
                          <a:cs typeface="Arial"/>
                        </a:rPr>
                        <a:t>fond</a:t>
                      </a:r>
                      <a:r>
                        <a:rPr lang="fr-FR" sz="1100" spc="-35" dirty="0">
                          <a:latin typeface="Arial"/>
                          <a:cs typeface="Arial"/>
                        </a:rPr>
                        <a:t> </a:t>
                      </a:r>
                      <a:r>
                        <a:rPr lang="fr-FR" sz="1100" dirty="0">
                          <a:latin typeface="Arial"/>
                          <a:cs typeface="Arial"/>
                        </a:rPr>
                        <a:t>du</a:t>
                      </a:r>
                      <a:r>
                        <a:rPr lang="fr-FR" sz="1100" spc="-20" dirty="0">
                          <a:latin typeface="Arial"/>
                          <a:cs typeface="Arial"/>
                        </a:rPr>
                        <a:t> </a:t>
                      </a:r>
                      <a:r>
                        <a:rPr lang="fr-FR" sz="1100" dirty="0">
                          <a:latin typeface="Arial"/>
                          <a:cs typeface="Arial"/>
                        </a:rPr>
                        <a:t>bassin</a:t>
                      </a:r>
                      <a:r>
                        <a:rPr lang="fr-FR" sz="1100" spc="-25" dirty="0">
                          <a:latin typeface="Arial"/>
                          <a:cs typeface="Arial"/>
                        </a:rPr>
                        <a:t> </a:t>
                      </a:r>
                      <a:r>
                        <a:rPr lang="fr-FR" sz="1100" dirty="0">
                          <a:latin typeface="Arial"/>
                          <a:cs typeface="Arial"/>
                        </a:rPr>
                        <a:t>=</a:t>
                      </a:r>
                      <a:r>
                        <a:rPr lang="fr-FR" sz="1100" spc="-15" dirty="0">
                          <a:latin typeface="Arial"/>
                          <a:cs typeface="Arial"/>
                        </a:rPr>
                        <a:t> </a:t>
                      </a:r>
                      <a:r>
                        <a:rPr lang="fr-FR" sz="1100" spc="-20" dirty="0">
                          <a:latin typeface="Arial"/>
                          <a:cs typeface="Arial"/>
                        </a:rPr>
                        <a:t>0,15m</a:t>
                      </a:r>
                      <a:endParaRPr lang="fr-FR" sz="1100" dirty="0">
                        <a:latin typeface="Arial"/>
                        <a:cs typeface="Arial"/>
                      </a:endParaRPr>
                    </a:p>
                    <a:p>
                      <a:pPr marL="525780">
                        <a:lnSpc>
                          <a:spcPts val="1265"/>
                        </a:lnSpc>
                      </a:pPr>
                      <a:r>
                        <a:rPr lang="fr-FR" sz="1100" dirty="0">
                          <a:latin typeface="Arial"/>
                          <a:cs typeface="Arial"/>
                        </a:rPr>
                        <a:t>Poteaux</a:t>
                      </a:r>
                      <a:r>
                        <a:rPr lang="fr-FR" sz="1100" spc="-25" dirty="0">
                          <a:latin typeface="Arial"/>
                          <a:cs typeface="Arial"/>
                        </a:rPr>
                        <a:t> </a:t>
                      </a:r>
                      <a:r>
                        <a:rPr lang="fr-FR" sz="1100" dirty="0">
                          <a:latin typeface="Arial"/>
                          <a:cs typeface="Arial"/>
                        </a:rPr>
                        <a:t>:</a:t>
                      </a:r>
                      <a:r>
                        <a:rPr lang="fr-FR" sz="1100" spc="-5" dirty="0">
                          <a:latin typeface="Arial"/>
                          <a:cs typeface="Arial"/>
                        </a:rPr>
                        <a:t> </a:t>
                      </a:r>
                      <a:r>
                        <a:rPr lang="fr-FR" sz="1100" dirty="0">
                          <a:latin typeface="Arial"/>
                          <a:cs typeface="Arial"/>
                        </a:rPr>
                        <a:t>8</a:t>
                      </a:r>
                      <a:r>
                        <a:rPr lang="fr-FR" sz="1100" spc="-25" dirty="0">
                          <a:latin typeface="Arial"/>
                          <a:cs typeface="Arial"/>
                        </a:rPr>
                        <a:t> </a:t>
                      </a:r>
                      <a:r>
                        <a:rPr lang="fr-FR" sz="1100" dirty="0">
                          <a:latin typeface="Arial"/>
                          <a:cs typeface="Arial"/>
                        </a:rPr>
                        <a:t>poteaux</a:t>
                      </a:r>
                      <a:r>
                        <a:rPr lang="fr-FR" sz="1100" spc="-10" dirty="0">
                          <a:latin typeface="Arial"/>
                          <a:cs typeface="Arial"/>
                        </a:rPr>
                        <a:t> </a:t>
                      </a:r>
                      <a:r>
                        <a:rPr lang="fr-FR" sz="1100" dirty="0">
                          <a:latin typeface="Arial"/>
                          <a:cs typeface="Arial"/>
                        </a:rPr>
                        <a:t>de</a:t>
                      </a:r>
                      <a:r>
                        <a:rPr lang="fr-FR" sz="1100" spc="-25" dirty="0">
                          <a:latin typeface="Arial"/>
                          <a:cs typeface="Arial"/>
                        </a:rPr>
                        <a:t> </a:t>
                      </a:r>
                      <a:r>
                        <a:rPr lang="fr-FR" sz="1100" dirty="0">
                          <a:latin typeface="Arial"/>
                          <a:cs typeface="Arial"/>
                        </a:rPr>
                        <a:t>0,50</a:t>
                      </a:r>
                      <a:r>
                        <a:rPr lang="fr-FR" sz="1100" spc="-15" dirty="0">
                          <a:latin typeface="Arial"/>
                          <a:cs typeface="Arial"/>
                        </a:rPr>
                        <a:t> </a:t>
                      </a:r>
                      <a:r>
                        <a:rPr lang="fr-FR" sz="1100" dirty="0">
                          <a:latin typeface="Arial"/>
                          <a:cs typeface="Arial"/>
                        </a:rPr>
                        <a:t>X</a:t>
                      </a:r>
                      <a:r>
                        <a:rPr lang="fr-FR" sz="1100" spc="-15" dirty="0">
                          <a:latin typeface="Arial"/>
                          <a:cs typeface="Arial"/>
                        </a:rPr>
                        <a:t> </a:t>
                      </a:r>
                      <a:r>
                        <a:rPr lang="fr-FR" sz="1100" dirty="0">
                          <a:latin typeface="Arial"/>
                          <a:cs typeface="Arial"/>
                        </a:rPr>
                        <a:t>0,50m,</a:t>
                      </a:r>
                      <a:r>
                        <a:rPr lang="fr-FR" sz="1100" spc="-20" dirty="0">
                          <a:latin typeface="Arial"/>
                          <a:cs typeface="Arial"/>
                        </a:rPr>
                        <a:t> </a:t>
                      </a:r>
                      <a:r>
                        <a:rPr lang="fr-FR" sz="1100" dirty="0">
                          <a:latin typeface="Arial"/>
                          <a:cs typeface="Arial"/>
                        </a:rPr>
                        <a:t>longueur</a:t>
                      </a:r>
                      <a:r>
                        <a:rPr lang="fr-FR" sz="1100" spc="-10" dirty="0">
                          <a:latin typeface="Arial"/>
                          <a:cs typeface="Arial"/>
                        </a:rPr>
                        <a:t> </a:t>
                      </a:r>
                      <a:r>
                        <a:rPr lang="fr-FR" sz="1100" dirty="0">
                          <a:latin typeface="Arial"/>
                          <a:cs typeface="Arial"/>
                        </a:rPr>
                        <a:t>de</a:t>
                      </a:r>
                      <a:r>
                        <a:rPr lang="fr-FR" sz="1100" spc="-15" dirty="0">
                          <a:latin typeface="Arial"/>
                          <a:cs typeface="Arial"/>
                        </a:rPr>
                        <a:t> </a:t>
                      </a:r>
                      <a:r>
                        <a:rPr lang="fr-FR" sz="1100" spc="-10" dirty="0">
                          <a:latin typeface="Arial"/>
                          <a:cs typeface="Arial"/>
                        </a:rPr>
                        <a:t>1,60m.</a:t>
                      </a:r>
                      <a:endParaRPr lang="fr-FR" sz="1100" dirty="0">
                        <a:latin typeface="Arial"/>
                        <a:cs typeface="Arial"/>
                      </a:endParaRPr>
                    </a:p>
                    <a:p>
                      <a:pPr marL="154305" indent="-85725">
                        <a:lnSpc>
                          <a:spcPts val="1265"/>
                        </a:lnSpc>
                        <a:buChar char="-"/>
                        <a:tabLst>
                          <a:tab pos="154305" algn="l"/>
                        </a:tabLst>
                      </a:pPr>
                      <a:r>
                        <a:rPr lang="fr-FR" sz="1100" b="1" dirty="0">
                          <a:latin typeface="Arial"/>
                          <a:cs typeface="Arial"/>
                        </a:rPr>
                        <a:t>Un</a:t>
                      </a:r>
                      <a:r>
                        <a:rPr lang="fr-FR" sz="1100" b="1" spc="-35" dirty="0">
                          <a:latin typeface="Arial"/>
                          <a:cs typeface="Arial"/>
                        </a:rPr>
                        <a:t> </a:t>
                      </a:r>
                      <a:r>
                        <a:rPr lang="fr-FR" sz="1100" b="1" spc="-10" dirty="0">
                          <a:latin typeface="Arial"/>
                          <a:cs typeface="Arial"/>
                        </a:rPr>
                        <a:t>radier </a:t>
                      </a:r>
                      <a:r>
                        <a:rPr lang="fr-FR" sz="1100" dirty="0">
                          <a:latin typeface="Arial"/>
                          <a:cs typeface="Arial"/>
                        </a:rPr>
                        <a:t>Lr1 =</a:t>
                      </a:r>
                      <a:r>
                        <a:rPr lang="fr-FR" sz="1100" spc="-10" dirty="0">
                          <a:latin typeface="Arial"/>
                          <a:cs typeface="Arial"/>
                        </a:rPr>
                        <a:t> </a:t>
                      </a:r>
                      <a:r>
                        <a:rPr lang="fr-FR" sz="1100" dirty="0">
                          <a:latin typeface="Arial"/>
                          <a:cs typeface="Arial"/>
                        </a:rPr>
                        <a:t>6,50m</a:t>
                      </a:r>
                      <a:r>
                        <a:rPr lang="fr-FR" sz="1100" spc="-10" dirty="0">
                          <a:latin typeface="Arial"/>
                          <a:cs typeface="Arial"/>
                        </a:rPr>
                        <a:t> </a:t>
                      </a:r>
                      <a:r>
                        <a:rPr lang="fr-FR" sz="1100" dirty="0">
                          <a:latin typeface="Arial"/>
                          <a:cs typeface="Arial"/>
                        </a:rPr>
                        <a:t>et</a:t>
                      </a:r>
                      <a:r>
                        <a:rPr lang="fr-FR" sz="1100" spc="-10" dirty="0">
                          <a:latin typeface="Arial"/>
                          <a:cs typeface="Arial"/>
                        </a:rPr>
                        <a:t> </a:t>
                      </a:r>
                      <a:r>
                        <a:rPr lang="fr-FR" sz="1100" dirty="0">
                          <a:latin typeface="Arial"/>
                          <a:cs typeface="Arial"/>
                        </a:rPr>
                        <a:t>Lr2</a:t>
                      </a:r>
                      <a:r>
                        <a:rPr lang="fr-FR" sz="1100" spc="-15" dirty="0">
                          <a:latin typeface="Arial"/>
                          <a:cs typeface="Arial"/>
                        </a:rPr>
                        <a:t> </a:t>
                      </a:r>
                      <a:r>
                        <a:rPr lang="fr-FR" sz="1100" dirty="0">
                          <a:latin typeface="Arial"/>
                          <a:cs typeface="Arial"/>
                        </a:rPr>
                        <a:t>=</a:t>
                      </a:r>
                      <a:r>
                        <a:rPr lang="fr-FR" sz="1100" spc="-10" dirty="0">
                          <a:latin typeface="Arial"/>
                          <a:cs typeface="Arial"/>
                        </a:rPr>
                        <a:t> 3,00m, </a:t>
                      </a:r>
                      <a:r>
                        <a:rPr lang="fr-FR" sz="1100" dirty="0">
                          <a:latin typeface="Arial"/>
                          <a:cs typeface="Arial"/>
                        </a:rPr>
                        <a:t>Hauteur</a:t>
                      </a:r>
                      <a:r>
                        <a:rPr lang="fr-FR" sz="1100" spc="195" dirty="0">
                          <a:latin typeface="Arial"/>
                          <a:cs typeface="Arial"/>
                        </a:rPr>
                        <a:t> </a:t>
                      </a:r>
                      <a:r>
                        <a:rPr lang="fr-FR" sz="1100" dirty="0">
                          <a:latin typeface="Arial"/>
                          <a:cs typeface="Arial"/>
                        </a:rPr>
                        <a:t>des</a:t>
                      </a:r>
                      <a:r>
                        <a:rPr lang="fr-FR" sz="1100" spc="185" dirty="0">
                          <a:latin typeface="Arial"/>
                          <a:cs typeface="Arial"/>
                        </a:rPr>
                        <a:t> </a:t>
                      </a:r>
                      <a:r>
                        <a:rPr lang="fr-FR" sz="1100" dirty="0">
                          <a:latin typeface="Arial"/>
                          <a:cs typeface="Arial"/>
                        </a:rPr>
                        <a:t>murets</a:t>
                      </a:r>
                      <a:r>
                        <a:rPr lang="fr-FR" sz="1100" spc="200" dirty="0">
                          <a:latin typeface="Arial"/>
                          <a:cs typeface="Arial"/>
                        </a:rPr>
                        <a:t> </a:t>
                      </a:r>
                      <a:r>
                        <a:rPr lang="fr-FR" sz="1100" dirty="0" err="1">
                          <a:latin typeface="Arial"/>
                          <a:cs typeface="Arial"/>
                        </a:rPr>
                        <a:t>Hmr</a:t>
                      </a:r>
                      <a:r>
                        <a:rPr lang="fr-FR" sz="1100" spc="185" dirty="0">
                          <a:latin typeface="Arial"/>
                          <a:cs typeface="Arial"/>
                        </a:rPr>
                        <a:t> </a:t>
                      </a:r>
                      <a:r>
                        <a:rPr lang="fr-FR" sz="1100" dirty="0">
                          <a:latin typeface="Arial"/>
                          <a:cs typeface="Arial"/>
                        </a:rPr>
                        <a:t>=</a:t>
                      </a:r>
                      <a:r>
                        <a:rPr lang="fr-FR" sz="1100" spc="200" dirty="0">
                          <a:latin typeface="Arial"/>
                          <a:cs typeface="Arial"/>
                        </a:rPr>
                        <a:t> </a:t>
                      </a:r>
                      <a:r>
                        <a:rPr lang="fr-FR" sz="1100" dirty="0">
                          <a:latin typeface="Arial"/>
                          <a:cs typeface="Arial"/>
                        </a:rPr>
                        <a:t>0,50m</a:t>
                      </a:r>
                      <a:r>
                        <a:rPr lang="fr-FR" sz="1100" spc="190" dirty="0">
                          <a:latin typeface="Arial"/>
                          <a:cs typeface="Arial"/>
                        </a:rPr>
                        <a:t> </a:t>
                      </a:r>
                      <a:r>
                        <a:rPr lang="fr-FR" sz="1100" dirty="0">
                          <a:latin typeface="Arial"/>
                          <a:cs typeface="Arial"/>
                        </a:rPr>
                        <a:t>et</a:t>
                      </a:r>
                      <a:r>
                        <a:rPr lang="fr-FR" sz="1100" spc="190" dirty="0">
                          <a:latin typeface="Arial"/>
                          <a:cs typeface="Arial"/>
                        </a:rPr>
                        <a:t> </a:t>
                      </a:r>
                      <a:r>
                        <a:rPr lang="fr-FR" sz="1100" dirty="0">
                          <a:latin typeface="Arial"/>
                          <a:cs typeface="Arial"/>
                        </a:rPr>
                        <a:t>épaisseur</a:t>
                      </a:r>
                      <a:r>
                        <a:rPr lang="fr-FR" sz="1100" spc="195" dirty="0">
                          <a:latin typeface="Arial"/>
                          <a:cs typeface="Arial"/>
                        </a:rPr>
                        <a:t> </a:t>
                      </a:r>
                      <a:r>
                        <a:rPr lang="fr-FR" sz="1100" dirty="0">
                          <a:latin typeface="Arial"/>
                          <a:cs typeface="Arial"/>
                        </a:rPr>
                        <a:t>du</a:t>
                      </a:r>
                      <a:r>
                        <a:rPr lang="fr-FR" sz="1100" spc="180" dirty="0">
                          <a:latin typeface="Arial"/>
                          <a:cs typeface="Arial"/>
                        </a:rPr>
                        <a:t> </a:t>
                      </a:r>
                      <a:r>
                        <a:rPr lang="fr-FR" sz="1100" dirty="0">
                          <a:latin typeface="Arial"/>
                          <a:cs typeface="Arial"/>
                        </a:rPr>
                        <a:t>mur</a:t>
                      </a:r>
                      <a:r>
                        <a:rPr lang="fr-FR" sz="1100" spc="190" dirty="0">
                          <a:latin typeface="Arial"/>
                          <a:cs typeface="Arial"/>
                        </a:rPr>
                        <a:t> </a:t>
                      </a:r>
                      <a:r>
                        <a:rPr lang="fr-FR" sz="1100" dirty="0" err="1">
                          <a:latin typeface="Arial"/>
                          <a:cs typeface="Arial"/>
                        </a:rPr>
                        <a:t>Emr</a:t>
                      </a:r>
                      <a:r>
                        <a:rPr lang="fr-FR" sz="1100" spc="200" dirty="0">
                          <a:latin typeface="Arial"/>
                          <a:cs typeface="Arial"/>
                        </a:rPr>
                        <a:t> </a:t>
                      </a:r>
                      <a:r>
                        <a:rPr lang="fr-FR" sz="1100" spc="-50" dirty="0">
                          <a:latin typeface="Arial"/>
                          <a:cs typeface="Arial"/>
                        </a:rPr>
                        <a:t>= </a:t>
                      </a:r>
                      <a:r>
                        <a:rPr lang="fr-FR" sz="1100" spc="-10" dirty="0">
                          <a:latin typeface="Arial"/>
                          <a:cs typeface="Arial"/>
                        </a:rPr>
                        <a:t>0,30m</a:t>
                      </a:r>
                      <a:endParaRPr lang="fr-FR" sz="1100" dirty="0">
                        <a:latin typeface="Arial"/>
                        <a:cs typeface="Arial"/>
                      </a:endParaRPr>
                    </a:p>
                    <a:p>
                      <a:pPr marL="525780">
                        <a:lnSpc>
                          <a:spcPts val="1240"/>
                        </a:lnSpc>
                      </a:pPr>
                      <a:r>
                        <a:rPr lang="fr-FR" sz="1100" dirty="0">
                          <a:latin typeface="Arial"/>
                          <a:cs typeface="Arial"/>
                        </a:rPr>
                        <a:t>Bêche</a:t>
                      </a:r>
                      <a:r>
                        <a:rPr lang="fr-FR" sz="1100" spc="-20" dirty="0">
                          <a:latin typeface="Arial"/>
                          <a:cs typeface="Arial"/>
                        </a:rPr>
                        <a:t> </a:t>
                      </a:r>
                      <a:r>
                        <a:rPr lang="fr-FR" sz="1100" dirty="0">
                          <a:latin typeface="Arial"/>
                          <a:cs typeface="Arial"/>
                        </a:rPr>
                        <a:t>en</a:t>
                      </a:r>
                      <a:r>
                        <a:rPr lang="fr-FR" sz="1100" spc="-20" dirty="0">
                          <a:latin typeface="Arial"/>
                          <a:cs typeface="Arial"/>
                        </a:rPr>
                        <a:t> </a:t>
                      </a:r>
                      <a:r>
                        <a:rPr lang="fr-FR" sz="1100" dirty="0">
                          <a:latin typeface="Arial"/>
                          <a:cs typeface="Arial"/>
                        </a:rPr>
                        <a:t>béton</a:t>
                      </a:r>
                      <a:r>
                        <a:rPr lang="fr-FR" sz="1100" spc="-15" dirty="0">
                          <a:latin typeface="Arial"/>
                          <a:cs typeface="Arial"/>
                        </a:rPr>
                        <a:t> </a:t>
                      </a:r>
                      <a:r>
                        <a:rPr lang="fr-FR" sz="1100" dirty="0">
                          <a:latin typeface="Arial"/>
                          <a:cs typeface="Arial"/>
                        </a:rPr>
                        <a:t>à</a:t>
                      </a:r>
                      <a:r>
                        <a:rPr lang="fr-FR" sz="1100" spc="-30" dirty="0">
                          <a:latin typeface="Arial"/>
                          <a:cs typeface="Arial"/>
                        </a:rPr>
                        <a:t> </a:t>
                      </a:r>
                      <a:r>
                        <a:rPr lang="fr-FR" sz="1100" dirty="0">
                          <a:latin typeface="Arial"/>
                          <a:cs typeface="Arial"/>
                        </a:rPr>
                        <a:t>l’extrémité</a:t>
                      </a:r>
                      <a:r>
                        <a:rPr lang="fr-FR" sz="1100" spc="-15" dirty="0">
                          <a:latin typeface="Arial"/>
                          <a:cs typeface="Arial"/>
                        </a:rPr>
                        <a:t> </a:t>
                      </a:r>
                      <a:r>
                        <a:rPr lang="fr-FR" sz="1100" dirty="0">
                          <a:latin typeface="Arial"/>
                          <a:cs typeface="Arial"/>
                        </a:rPr>
                        <a:t>du</a:t>
                      </a:r>
                      <a:r>
                        <a:rPr lang="fr-FR" sz="1100" spc="-30" dirty="0">
                          <a:latin typeface="Arial"/>
                          <a:cs typeface="Arial"/>
                        </a:rPr>
                        <a:t> </a:t>
                      </a:r>
                      <a:r>
                        <a:rPr lang="fr-FR" sz="1100" dirty="0">
                          <a:latin typeface="Arial"/>
                          <a:cs typeface="Arial"/>
                        </a:rPr>
                        <a:t>radier</a:t>
                      </a:r>
                      <a:r>
                        <a:rPr lang="fr-FR" sz="1100" spc="-15" dirty="0">
                          <a:latin typeface="Arial"/>
                          <a:cs typeface="Arial"/>
                        </a:rPr>
                        <a:t> </a:t>
                      </a:r>
                      <a:r>
                        <a:rPr lang="fr-FR" sz="1100" dirty="0">
                          <a:latin typeface="Arial"/>
                          <a:cs typeface="Arial"/>
                        </a:rPr>
                        <a:t>6,50</a:t>
                      </a:r>
                      <a:r>
                        <a:rPr lang="fr-FR" sz="1100" spc="-15" dirty="0">
                          <a:latin typeface="Arial"/>
                          <a:cs typeface="Arial"/>
                        </a:rPr>
                        <a:t> </a:t>
                      </a:r>
                      <a:r>
                        <a:rPr lang="fr-FR" sz="1100" dirty="0">
                          <a:latin typeface="Arial"/>
                          <a:cs typeface="Arial"/>
                        </a:rPr>
                        <a:t>X</a:t>
                      </a:r>
                      <a:r>
                        <a:rPr lang="fr-FR" sz="1100" spc="-35" dirty="0">
                          <a:latin typeface="Arial"/>
                          <a:cs typeface="Arial"/>
                        </a:rPr>
                        <a:t> </a:t>
                      </a:r>
                      <a:r>
                        <a:rPr lang="fr-FR" sz="1100" dirty="0">
                          <a:latin typeface="Arial"/>
                          <a:cs typeface="Arial"/>
                        </a:rPr>
                        <a:t>0,70</a:t>
                      </a:r>
                      <a:r>
                        <a:rPr lang="fr-FR" sz="1100" spc="-15" dirty="0">
                          <a:latin typeface="Arial"/>
                          <a:cs typeface="Arial"/>
                        </a:rPr>
                        <a:t> </a:t>
                      </a:r>
                      <a:r>
                        <a:rPr lang="fr-FR" sz="1100" dirty="0">
                          <a:latin typeface="Arial"/>
                          <a:cs typeface="Arial"/>
                        </a:rPr>
                        <a:t>X</a:t>
                      </a:r>
                      <a:r>
                        <a:rPr lang="fr-FR" sz="1100" spc="-20" dirty="0">
                          <a:latin typeface="Arial"/>
                          <a:cs typeface="Arial"/>
                        </a:rPr>
                        <a:t> </a:t>
                      </a:r>
                      <a:r>
                        <a:rPr lang="fr-FR" sz="1100" spc="-10" dirty="0">
                          <a:latin typeface="Arial"/>
                          <a:cs typeface="Arial"/>
                        </a:rPr>
                        <a:t>0,60.</a:t>
                      </a:r>
                      <a:endParaRPr lang="fr-FR" sz="1100" dirty="0">
                        <a:latin typeface="Arial"/>
                        <a:cs typeface="Arial"/>
                      </a:endParaRPr>
                    </a:p>
                    <a:p>
                      <a:pPr marL="154305" indent="-85725">
                        <a:lnSpc>
                          <a:spcPct val="100000"/>
                        </a:lnSpc>
                        <a:spcBef>
                          <a:spcPts val="840"/>
                        </a:spcBef>
                        <a:buChar char="-"/>
                        <a:tabLst>
                          <a:tab pos="154305" algn="l"/>
                        </a:tabLst>
                      </a:pPr>
                      <a:r>
                        <a:rPr lang="fr-FR" sz="1100" b="1" spc="-10" dirty="0">
                          <a:latin typeface="Arial"/>
                          <a:cs typeface="Arial"/>
                        </a:rPr>
                        <a:t>Ferraillage </a:t>
                      </a:r>
                      <a:r>
                        <a:rPr lang="fr-FR" sz="1100" u="sng" dirty="0">
                          <a:uFill>
                            <a:solidFill>
                              <a:srgbClr val="000000"/>
                            </a:solidFill>
                          </a:uFill>
                          <a:latin typeface="Arial"/>
                          <a:cs typeface="Arial"/>
                        </a:rPr>
                        <a:t>Pour</a:t>
                      </a:r>
                      <a:r>
                        <a:rPr lang="fr-FR" sz="1100" u="sng" spc="-20" dirty="0">
                          <a:uFill>
                            <a:solidFill>
                              <a:srgbClr val="000000"/>
                            </a:solidFill>
                          </a:uFill>
                          <a:latin typeface="Arial"/>
                          <a:cs typeface="Arial"/>
                        </a:rPr>
                        <a:t> </a:t>
                      </a:r>
                      <a:r>
                        <a:rPr lang="fr-FR" sz="1100" u="sng" dirty="0">
                          <a:uFill>
                            <a:solidFill>
                              <a:srgbClr val="000000"/>
                            </a:solidFill>
                          </a:uFill>
                          <a:latin typeface="Arial"/>
                          <a:cs typeface="Arial"/>
                        </a:rPr>
                        <a:t>le</a:t>
                      </a:r>
                      <a:r>
                        <a:rPr lang="fr-FR" sz="1100" u="sng" spc="-20" dirty="0">
                          <a:uFill>
                            <a:solidFill>
                              <a:srgbClr val="000000"/>
                            </a:solidFill>
                          </a:uFill>
                          <a:latin typeface="Arial"/>
                          <a:cs typeface="Arial"/>
                        </a:rPr>
                        <a:t> </a:t>
                      </a:r>
                      <a:r>
                        <a:rPr lang="fr-FR" sz="1100" b="1" u="sng" dirty="0">
                          <a:uFill>
                            <a:solidFill>
                              <a:srgbClr val="000000"/>
                            </a:solidFill>
                          </a:uFill>
                          <a:latin typeface="Arial"/>
                          <a:cs typeface="Arial"/>
                        </a:rPr>
                        <a:t>seuil</a:t>
                      </a:r>
                      <a:r>
                        <a:rPr lang="fr-FR" sz="1100" spc="-30" dirty="0">
                          <a:latin typeface="Arial"/>
                          <a:cs typeface="Arial"/>
                        </a:rPr>
                        <a:t> </a:t>
                      </a:r>
                      <a:r>
                        <a:rPr lang="fr-FR" sz="1100" spc="-50" dirty="0">
                          <a:latin typeface="Arial"/>
                          <a:cs typeface="Arial"/>
                        </a:rPr>
                        <a:t>: </a:t>
                      </a:r>
                      <a:r>
                        <a:rPr lang="fr-FR" sz="1100" dirty="0">
                          <a:latin typeface="Arial"/>
                          <a:cs typeface="Arial"/>
                        </a:rPr>
                        <a:t>poteaux</a:t>
                      </a:r>
                      <a:r>
                        <a:rPr lang="fr-FR" sz="1100" spc="70" dirty="0">
                          <a:latin typeface="Arial"/>
                          <a:cs typeface="Arial"/>
                        </a:rPr>
                        <a:t> </a:t>
                      </a:r>
                      <a:r>
                        <a:rPr lang="fr-FR" sz="1100" dirty="0">
                          <a:latin typeface="Arial"/>
                          <a:cs typeface="Arial"/>
                        </a:rPr>
                        <a:t>verticaux</a:t>
                      </a:r>
                      <a:r>
                        <a:rPr lang="fr-FR" sz="1100" spc="70" dirty="0">
                          <a:latin typeface="Arial"/>
                          <a:cs typeface="Arial"/>
                        </a:rPr>
                        <a:t> </a:t>
                      </a:r>
                      <a:r>
                        <a:rPr lang="fr-FR" sz="1100" dirty="0">
                          <a:latin typeface="Arial"/>
                          <a:cs typeface="Arial"/>
                        </a:rPr>
                        <a:t>armés</a:t>
                      </a:r>
                      <a:r>
                        <a:rPr lang="fr-FR" sz="1100" spc="80" dirty="0">
                          <a:latin typeface="Arial"/>
                          <a:cs typeface="Arial"/>
                        </a:rPr>
                        <a:t> </a:t>
                      </a:r>
                      <a:r>
                        <a:rPr lang="fr-FR" sz="1100" dirty="0">
                          <a:latin typeface="Arial"/>
                          <a:cs typeface="Arial"/>
                        </a:rPr>
                        <a:t>de</a:t>
                      </a:r>
                      <a:r>
                        <a:rPr lang="fr-FR" sz="1100" spc="75" dirty="0">
                          <a:latin typeface="Arial"/>
                          <a:cs typeface="Arial"/>
                        </a:rPr>
                        <a:t> </a:t>
                      </a:r>
                      <a:r>
                        <a:rPr lang="fr-FR" sz="1100" dirty="0">
                          <a:latin typeface="Arial"/>
                          <a:cs typeface="Arial"/>
                        </a:rPr>
                        <a:t>8</a:t>
                      </a:r>
                      <a:r>
                        <a:rPr lang="fr-FR" sz="1100" spc="70" dirty="0">
                          <a:latin typeface="Arial"/>
                          <a:cs typeface="Arial"/>
                        </a:rPr>
                        <a:t> </a:t>
                      </a:r>
                      <a:r>
                        <a:rPr lang="fr-FR" sz="1100" dirty="0">
                          <a:latin typeface="Arial"/>
                          <a:cs typeface="Arial"/>
                        </a:rPr>
                        <a:t>fers</a:t>
                      </a:r>
                      <a:r>
                        <a:rPr lang="fr-FR" sz="1100" spc="70" dirty="0">
                          <a:latin typeface="Arial"/>
                          <a:cs typeface="Arial"/>
                        </a:rPr>
                        <a:t> </a:t>
                      </a:r>
                      <a:r>
                        <a:rPr lang="fr-FR" sz="1100" dirty="0">
                          <a:latin typeface="Arial"/>
                          <a:cs typeface="Arial"/>
                        </a:rPr>
                        <a:t>3/8</a:t>
                      </a:r>
                      <a:r>
                        <a:rPr lang="fr-FR" sz="1100" spc="80" dirty="0">
                          <a:latin typeface="Arial"/>
                          <a:cs typeface="Arial"/>
                        </a:rPr>
                        <a:t> </a:t>
                      </a:r>
                      <a:r>
                        <a:rPr lang="fr-FR" sz="1100" dirty="0">
                          <a:latin typeface="Arial"/>
                          <a:cs typeface="Arial"/>
                        </a:rPr>
                        <a:t>et</a:t>
                      </a:r>
                      <a:r>
                        <a:rPr lang="fr-FR" sz="1100" spc="80" dirty="0">
                          <a:latin typeface="Arial"/>
                          <a:cs typeface="Arial"/>
                        </a:rPr>
                        <a:t> </a:t>
                      </a:r>
                      <a:r>
                        <a:rPr lang="fr-FR" sz="1100" dirty="0">
                          <a:latin typeface="Arial"/>
                          <a:cs typeface="Arial"/>
                        </a:rPr>
                        <a:t>de</a:t>
                      </a:r>
                      <a:r>
                        <a:rPr lang="fr-FR" sz="1100" spc="70" dirty="0">
                          <a:latin typeface="Arial"/>
                          <a:cs typeface="Arial"/>
                        </a:rPr>
                        <a:t> </a:t>
                      </a:r>
                      <a:r>
                        <a:rPr lang="fr-FR" sz="1100" dirty="0">
                          <a:latin typeface="Arial"/>
                          <a:cs typeface="Arial"/>
                        </a:rPr>
                        <a:t>cadres</a:t>
                      </a:r>
                      <a:r>
                        <a:rPr lang="fr-FR" sz="1100" spc="75" dirty="0">
                          <a:latin typeface="Arial"/>
                          <a:cs typeface="Arial"/>
                        </a:rPr>
                        <a:t> </a:t>
                      </a:r>
                      <a:r>
                        <a:rPr lang="fr-FR" sz="1100" dirty="0">
                          <a:latin typeface="Arial"/>
                          <a:cs typeface="Arial"/>
                        </a:rPr>
                        <a:t>de</a:t>
                      </a:r>
                      <a:r>
                        <a:rPr lang="fr-FR" sz="1100" spc="70" dirty="0">
                          <a:latin typeface="Arial"/>
                          <a:cs typeface="Arial"/>
                        </a:rPr>
                        <a:t> </a:t>
                      </a:r>
                      <a:r>
                        <a:rPr lang="fr-FR" sz="1100" dirty="0">
                          <a:latin typeface="Arial"/>
                          <a:cs typeface="Arial"/>
                        </a:rPr>
                        <a:t>¼</a:t>
                      </a:r>
                      <a:r>
                        <a:rPr lang="fr-FR" sz="1100" spc="75" dirty="0">
                          <a:latin typeface="Arial"/>
                          <a:cs typeface="Arial"/>
                        </a:rPr>
                        <a:t> </a:t>
                      </a:r>
                      <a:r>
                        <a:rPr lang="fr-FR" sz="1100" dirty="0">
                          <a:latin typeface="Arial"/>
                          <a:cs typeface="Arial"/>
                        </a:rPr>
                        <a:t>espacés</a:t>
                      </a:r>
                      <a:r>
                        <a:rPr lang="fr-FR" sz="1100" spc="75" dirty="0">
                          <a:latin typeface="Arial"/>
                          <a:cs typeface="Arial"/>
                        </a:rPr>
                        <a:t> </a:t>
                      </a:r>
                      <a:r>
                        <a:rPr lang="fr-FR" sz="1100" spc="-25" dirty="0">
                          <a:latin typeface="Arial"/>
                          <a:cs typeface="Arial"/>
                        </a:rPr>
                        <a:t>de </a:t>
                      </a:r>
                      <a:r>
                        <a:rPr lang="fr-FR" sz="1100" dirty="0">
                          <a:latin typeface="Arial"/>
                          <a:cs typeface="Arial"/>
                        </a:rPr>
                        <a:t>20</a:t>
                      </a:r>
                      <a:r>
                        <a:rPr lang="fr-FR" sz="1100" spc="-5" dirty="0">
                          <a:latin typeface="Arial"/>
                          <a:cs typeface="Arial"/>
                        </a:rPr>
                        <a:t> </a:t>
                      </a:r>
                      <a:r>
                        <a:rPr lang="fr-FR" sz="1100" spc="-25" dirty="0">
                          <a:latin typeface="Arial"/>
                          <a:cs typeface="Arial"/>
                        </a:rPr>
                        <a:t>cm. </a:t>
                      </a:r>
                      <a:r>
                        <a:rPr lang="fr-FR" sz="1100" dirty="0">
                          <a:latin typeface="Arial"/>
                          <a:cs typeface="Arial"/>
                        </a:rPr>
                        <a:t>Poutre</a:t>
                      </a:r>
                      <a:r>
                        <a:rPr lang="fr-FR" sz="1100" spc="-15" dirty="0">
                          <a:latin typeface="Arial"/>
                          <a:cs typeface="Arial"/>
                        </a:rPr>
                        <a:t> </a:t>
                      </a:r>
                      <a:r>
                        <a:rPr lang="fr-FR" sz="1100" dirty="0">
                          <a:latin typeface="Arial"/>
                          <a:cs typeface="Arial"/>
                        </a:rPr>
                        <a:t>de</a:t>
                      </a:r>
                      <a:r>
                        <a:rPr lang="fr-FR" sz="1100" spc="-20" dirty="0">
                          <a:latin typeface="Arial"/>
                          <a:cs typeface="Arial"/>
                        </a:rPr>
                        <a:t> </a:t>
                      </a:r>
                      <a:r>
                        <a:rPr lang="fr-FR" sz="1100" dirty="0">
                          <a:latin typeface="Arial"/>
                          <a:cs typeface="Arial"/>
                        </a:rPr>
                        <a:t>libage</a:t>
                      </a:r>
                      <a:r>
                        <a:rPr lang="fr-FR" sz="1100" spc="-10" dirty="0">
                          <a:latin typeface="Arial"/>
                          <a:cs typeface="Arial"/>
                        </a:rPr>
                        <a:t> </a:t>
                      </a:r>
                      <a:r>
                        <a:rPr lang="fr-FR" sz="1100" dirty="0">
                          <a:latin typeface="Arial"/>
                          <a:cs typeface="Arial"/>
                        </a:rPr>
                        <a:t>armée</a:t>
                      </a:r>
                      <a:r>
                        <a:rPr lang="fr-FR" sz="1100" spc="-35" dirty="0">
                          <a:latin typeface="Arial"/>
                          <a:cs typeface="Arial"/>
                        </a:rPr>
                        <a:t> </a:t>
                      </a:r>
                      <a:r>
                        <a:rPr lang="fr-FR" sz="1100" dirty="0">
                          <a:latin typeface="Arial"/>
                          <a:cs typeface="Arial"/>
                        </a:rPr>
                        <a:t>de</a:t>
                      </a:r>
                      <a:r>
                        <a:rPr lang="fr-FR" sz="1100" spc="-10" dirty="0">
                          <a:latin typeface="Arial"/>
                          <a:cs typeface="Arial"/>
                        </a:rPr>
                        <a:t> </a:t>
                      </a:r>
                      <a:r>
                        <a:rPr lang="fr-FR" sz="1100" dirty="0">
                          <a:latin typeface="Arial"/>
                          <a:cs typeface="Arial"/>
                        </a:rPr>
                        <a:t>8</a:t>
                      </a:r>
                      <a:r>
                        <a:rPr lang="fr-FR" sz="1100" spc="-25" dirty="0">
                          <a:latin typeface="Arial"/>
                          <a:cs typeface="Arial"/>
                        </a:rPr>
                        <a:t> </a:t>
                      </a:r>
                      <a:r>
                        <a:rPr lang="fr-FR" sz="1100" dirty="0">
                          <a:latin typeface="Arial"/>
                          <a:cs typeface="Arial"/>
                        </a:rPr>
                        <a:t>fers</a:t>
                      </a:r>
                      <a:r>
                        <a:rPr lang="fr-FR" sz="1100" spc="-15" dirty="0">
                          <a:latin typeface="Arial"/>
                          <a:cs typeface="Arial"/>
                        </a:rPr>
                        <a:t> </a:t>
                      </a:r>
                      <a:r>
                        <a:rPr lang="fr-FR" sz="1100" spc="-20" dirty="0">
                          <a:latin typeface="Arial"/>
                          <a:cs typeface="Arial"/>
                        </a:rPr>
                        <a:t>3/8.</a:t>
                      </a:r>
                      <a:endParaRPr lang="fr-FR" sz="1100" dirty="0">
                        <a:latin typeface="Arial"/>
                        <a:cs typeface="Arial"/>
                      </a:endParaRPr>
                    </a:p>
                    <a:p>
                      <a:pPr marL="68580" marR="59690">
                        <a:lnSpc>
                          <a:spcPts val="1270"/>
                        </a:lnSpc>
                        <a:spcBef>
                          <a:spcPts val="55"/>
                        </a:spcBef>
                      </a:pPr>
                      <a:r>
                        <a:rPr lang="fr-FR" sz="1100" dirty="0">
                          <a:latin typeface="Arial"/>
                          <a:cs typeface="Arial"/>
                        </a:rPr>
                        <a:t>Poutre</a:t>
                      </a:r>
                      <a:r>
                        <a:rPr lang="fr-FR" sz="1100" spc="65" dirty="0">
                          <a:latin typeface="Arial"/>
                          <a:cs typeface="Arial"/>
                        </a:rPr>
                        <a:t> </a:t>
                      </a:r>
                      <a:r>
                        <a:rPr lang="fr-FR" sz="1100" dirty="0">
                          <a:latin typeface="Arial"/>
                          <a:cs typeface="Arial"/>
                        </a:rPr>
                        <a:t>de</a:t>
                      </a:r>
                      <a:r>
                        <a:rPr lang="fr-FR" sz="1100" spc="80" dirty="0">
                          <a:latin typeface="Arial"/>
                          <a:cs typeface="Arial"/>
                        </a:rPr>
                        <a:t> </a:t>
                      </a:r>
                      <a:r>
                        <a:rPr lang="fr-FR" sz="1100" dirty="0">
                          <a:latin typeface="Arial"/>
                          <a:cs typeface="Arial"/>
                        </a:rPr>
                        <a:t>chaînage</a:t>
                      </a:r>
                      <a:r>
                        <a:rPr lang="fr-FR" sz="1100" spc="70" dirty="0">
                          <a:latin typeface="Arial"/>
                          <a:cs typeface="Arial"/>
                        </a:rPr>
                        <a:t> </a:t>
                      </a:r>
                      <a:r>
                        <a:rPr lang="fr-FR" sz="1100" dirty="0">
                          <a:latin typeface="Arial"/>
                          <a:cs typeface="Arial"/>
                        </a:rPr>
                        <a:t>sous</a:t>
                      </a:r>
                      <a:r>
                        <a:rPr lang="fr-FR" sz="1100" spc="85" dirty="0">
                          <a:latin typeface="Arial"/>
                          <a:cs typeface="Arial"/>
                        </a:rPr>
                        <a:t> </a:t>
                      </a:r>
                      <a:r>
                        <a:rPr lang="fr-FR" sz="1100" dirty="0">
                          <a:latin typeface="Arial"/>
                          <a:cs typeface="Arial"/>
                        </a:rPr>
                        <a:t>le</a:t>
                      </a:r>
                      <a:r>
                        <a:rPr lang="fr-FR" sz="1100" spc="90" dirty="0">
                          <a:latin typeface="Arial"/>
                          <a:cs typeface="Arial"/>
                        </a:rPr>
                        <a:t> </a:t>
                      </a:r>
                      <a:r>
                        <a:rPr lang="fr-FR" sz="1100" dirty="0">
                          <a:latin typeface="Arial"/>
                          <a:cs typeface="Arial"/>
                        </a:rPr>
                        <a:t>déversoir,</a:t>
                      </a:r>
                      <a:r>
                        <a:rPr lang="fr-FR" sz="1100" spc="75" dirty="0">
                          <a:latin typeface="Arial"/>
                          <a:cs typeface="Arial"/>
                        </a:rPr>
                        <a:t> </a:t>
                      </a:r>
                      <a:r>
                        <a:rPr lang="fr-FR" sz="1100" dirty="0">
                          <a:latin typeface="Arial"/>
                          <a:cs typeface="Arial"/>
                        </a:rPr>
                        <a:t>armée</a:t>
                      </a:r>
                      <a:r>
                        <a:rPr lang="fr-FR" sz="1100" spc="70" dirty="0">
                          <a:latin typeface="Arial"/>
                          <a:cs typeface="Arial"/>
                        </a:rPr>
                        <a:t> </a:t>
                      </a:r>
                      <a:r>
                        <a:rPr lang="fr-FR" sz="1100" dirty="0">
                          <a:latin typeface="Arial"/>
                          <a:cs typeface="Arial"/>
                        </a:rPr>
                        <a:t>de</a:t>
                      </a:r>
                      <a:r>
                        <a:rPr lang="fr-FR" sz="1100" spc="70" dirty="0">
                          <a:latin typeface="Arial"/>
                          <a:cs typeface="Arial"/>
                        </a:rPr>
                        <a:t> </a:t>
                      </a:r>
                      <a:r>
                        <a:rPr lang="fr-FR" sz="1100" dirty="0">
                          <a:latin typeface="Arial"/>
                          <a:cs typeface="Arial"/>
                        </a:rPr>
                        <a:t>4</a:t>
                      </a:r>
                      <a:r>
                        <a:rPr lang="fr-FR" sz="1100" spc="80" dirty="0">
                          <a:latin typeface="Arial"/>
                          <a:cs typeface="Arial"/>
                        </a:rPr>
                        <a:t> </a:t>
                      </a:r>
                      <a:r>
                        <a:rPr lang="fr-FR" sz="1100" dirty="0">
                          <a:latin typeface="Arial"/>
                          <a:cs typeface="Arial"/>
                        </a:rPr>
                        <a:t>fers</a:t>
                      </a:r>
                      <a:r>
                        <a:rPr lang="fr-FR" sz="1100" spc="70" dirty="0">
                          <a:latin typeface="Arial"/>
                          <a:cs typeface="Arial"/>
                        </a:rPr>
                        <a:t> </a:t>
                      </a:r>
                      <a:r>
                        <a:rPr lang="fr-FR" sz="1100" dirty="0">
                          <a:latin typeface="Arial"/>
                          <a:cs typeface="Arial"/>
                        </a:rPr>
                        <a:t>3/8</a:t>
                      </a:r>
                      <a:r>
                        <a:rPr lang="fr-FR" sz="1100" spc="75" dirty="0">
                          <a:latin typeface="Arial"/>
                          <a:cs typeface="Arial"/>
                        </a:rPr>
                        <a:t> </a:t>
                      </a:r>
                      <a:r>
                        <a:rPr lang="fr-FR" sz="1100" dirty="0">
                          <a:latin typeface="Arial"/>
                          <a:cs typeface="Arial"/>
                        </a:rPr>
                        <a:t>et</a:t>
                      </a:r>
                      <a:r>
                        <a:rPr lang="fr-FR" sz="1100" spc="75" dirty="0">
                          <a:latin typeface="Arial"/>
                          <a:cs typeface="Arial"/>
                        </a:rPr>
                        <a:t> </a:t>
                      </a:r>
                      <a:r>
                        <a:rPr lang="fr-FR" sz="1100" dirty="0">
                          <a:latin typeface="Arial"/>
                          <a:cs typeface="Arial"/>
                        </a:rPr>
                        <a:t>de</a:t>
                      </a:r>
                      <a:r>
                        <a:rPr lang="fr-FR" sz="1100" spc="70" dirty="0">
                          <a:latin typeface="Arial"/>
                          <a:cs typeface="Arial"/>
                        </a:rPr>
                        <a:t> </a:t>
                      </a:r>
                      <a:r>
                        <a:rPr lang="fr-FR" sz="1100" spc="-10" dirty="0">
                          <a:latin typeface="Arial"/>
                          <a:cs typeface="Arial"/>
                        </a:rPr>
                        <a:t>cadres </a:t>
                      </a:r>
                      <a:r>
                        <a:rPr lang="fr-FR" sz="1100" dirty="0">
                          <a:latin typeface="Arial"/>
                          <a:cs typeface="Arial"/>
                        </a:rPr>
                        <a:t>de</a:t>
                      </a:r>
                      <a:r>
                        <a:rPr lang="fr-FR" sz="1100" spc="-10" dirty="0">
                          <a:latin typeface="Arial"/>
                          <a:cs typeface="Arial"/>
                        </a:rPr>
                        <a:t> </a:t>
                      </a:r>
                      <a:r>
                        <a:rPr lang="fr-FR" sz="1100" dirty="0">
                          <a:latin typeface="Arial"/>
                          <a:cs typeface="Arial"/>
                        </a:rPr>
                        <a:t>¼</a:t>
                      </a:r>
                      <a:r>
                        <a:rPr lang="fr-FR" sz="1100" spc="-15" dirty="0">
                          <a:latin typeface="Arial"/>
                          <a:cs typeface="Arial"/>
                        </a:rPr>
                        <a:t> </a:t>
                      </a:r>
                      <a:r>
                        <a:rPr lang="fr-FR" sz="1100" dirty="0">
                          <a:latin typeface="Arial"/>
                          <a:cs typeface="Arial"/>
                        </a:rPr>
                        <a:t>espacés</a:t>
                      </a:r>
                      <a:r>
                        <a:rPr lang="fr-FR" sz="1100" spc="-20" dirty="0">
                          <a:latin typeface="Arial"/>
                          <a:cs typeface="Arial"/>
                        </a:rPr>
                        <a:t> </a:t>
                      </a:r>
                      <a:r>
                        <a:rPr lang="fr-FR" sz="1100" dirty="0">
                          <a:latin typeface="Arial"/>
                          <a:cs typeface="Arial"/>
                        </a:rPr>
                        <a:t>de</a:t>
                      </a:r>
                      <a:r>
                        <a:rPr lang="fr-FR" sz="1100" spc="-10" dirty="0">
                          <a:latin typeface="Arial"/>
                          <a:cs typeface="Arial"/>
                        </a:rPr>
                        <a:t> </a:t>
                      </a:r>
                      <a:r>
                        <a:rPr lang="fr-FR" sz="1100" dirty="0">
                          <a:latin typeface="Arial"/>
                          <a:cs typeface="Arial"/>
                        </a:rPr>
                        <a:t>20</a:t>
                      </a:r>
                      <a:r>
                        <a:rPr lang="fr-FR" sz="1100" spc="-15" dirty="0">
                          <a:latin typeface="Arial"/>
                          <a:cs typeface="Arial"/>
                        </a:rPr>
                        <a:t> </a:t>
                      </a:r>
                      <a:r>
                        <a:rPr lang="fr-FR" sz="1100" spc="-25" dirty="0">
                          <a:latin typeface="Arial"/>
                          <a:cs typeface="Arial"/>
                        </a:rPr>
                        <a:t>cm.</a:t>
                      </a:r>
                      <a:endParaRPr lang="fr-FR" sz="1100" dirty="0">
                        <a:latin typeface="Arial"/>
                        <a:cs typeface="Arial"/>
                      </a:endParaRPr>
                    </a:p>
                    <a:p>
                      <a:pPr marL="68580">
                        <a:lnSpc>
                          <a:spcPts val="1205"/>
                        </a:lnSpc>
                      </a:pPr>
                      <a:r>
                        <a:rPr lang="fr-FR" sz="1100" u="sng" dirty="0">
                          <a:uFill>
                            <a:solidFill>
                              <a:srgbClr val="000000"/>
                            </a:solidFill>
                          </a:uFill>
                          <a:latin typeface="Arial"/>
                          <a:cs typeface="Arial"/>
                        </a:rPr>
                        <a:t>Pour</a:t>
                      </a:r>
                      <a:r>
                        <a:rPr lang="fr-FR" sz="1100" u="sng" spc="-30" dirty="0">
                          <a:uFill>
                            <a:solidFill>
                              <a:srgbClr val="000000"/>
                            </a:solidFill>
                          </a:uFill>
                          <a:latin typeface="Arial"/>
                          <a:cs typeface="Arial"/>
                        </a:rPr>
                        <a:t> </a:t>
                      </a:r>
                      <a:r>
                        <a:rPr lang="fr-FR" sz="1100" u="sng" dirty="0">
                          <a:uFill>
                            <a:solidFill>
                              <a:srgbClr val="000000"/>
                            </a:solidFill>
                          </a:uFill>
                          <a:latin typeface="Arial"/>
                          <a:cs typeface="Arial"/>
                        </a:rPr>
                        <a:t>le</a:t>
                      </a:r>
                      <a:r>
                        <a:rPr lang="fr-FR" sz="1100" u="sng" spc="-30" dirty="0">
                          <a:uFill>
                            <a:solidFill>
                              <a:srgbClr val="000000"/>
                            </a:solidFill>
                          </a:uFill>
                          <a:latin typeface="Arial"/>
                          <a:cs typeface="Arial"/>
                        </a:rPr>
                        <a:t> </a:t>
                      </a:r>
                      <a:r>
                        <a:rPr lang="fr-FR" sz="1100" b="1" u="sng" dirty="0">
                          <a:uFill>
                            <a:solidFill>
                              <a:srgbClr val="000000"/>
                            </a:solidFill>
                          </a:uFill>
                          <a:latin typeface="Arial"/>
                          <a:cs typeface="Arial"/>
                        </a:rPr>
                        <a:t>bassin</a:t>
                      </a:r>
                      <a:r>
                        <a:rPr lang="fr-FR" sz="1100" u="sng" spc="-40" dirty="0">
                          <a:uFill>
                            <a:solidFill>
                              <a:srgbClr val="000000"/>
                            </a:solidFill>
                          </a:uFill>
                          <a:latin typeface="Arial"/>
                          <a:cs typeface="Arial"/>
                        </a:rPr>
                        <a:t> </a:t>
                      </a:r>
                      <a:r>
                        <a:rPr lang="fr-FR" sz="1100" u="sng" dirty="0">
                          <a:uFill>
                            <a:solidFill>
                              <a:srgbClr val="000000"/>
                            </a:solidFill>
                          </a:uFill>
                          <a:latin typeface="Arial"/>
                          <a:cs typeface="Arial"/>
                        </a:rPr>
                        <a:t>principal</a:t>
                      </a:r>
                      <a:r>
                        <a:rPr lang="fr-FR" sz="1100" spc="-25" dirty="0">
                          <a:latin typeface="Arial"/>
                          <a:cs typeface="Arial"/>
                        </a:rPr>
                        <a:t> </a:t>
                      </a:r>
                      <a:r>
                        <a:rPr lang="fr-FR" sz="1100" spc="-50" dirty="0">
                          <a:latin typeface="Arial"/>
                          <a:cs typeface="Arial"/>
                        </a:rPr>
                        <a:t>: </a:t>
                      </a:r>
                      <a:r>
                        <a:rPr lang="fr-FR" sz="1100" dirty="0">
                          <a:latin typeface="Arial"/>
                          <a:cs typeface="Arial"/>
                        </a:rPr>
                        <a:t>poteaux</a:t>
                      </a:r>
                      <a:r>
                        <a:rPr lang="fr-FR" sz="1100" spc="20" dirty="0">
                          <a:latin typeface="Arial"/>
                          <a:cs typeface="Arial"/>
                        </a:rPr>
                        <a:t> </a:t>
                      </a:r>
                      <a:r>
                        <a:rPr lang="fr-FR" sz="1100" dirty="0">
                          <a:latin typeface="Arial"/>
                          <a:cs typeface="Arial"/>
                        </a:rPr>
                        <a:t>verticaux</a:t>
                      </a:r>
                      <a:r>
                        <a:rPr lang="fr-FR" sz="1100" spc="35" dirty="0">
                          <a:latin typeface="Arial"/>
                          <a:cs typeface="Arial"/>
                        </a:rPr>
                        <a:t> </a:t>
                      </a:r>
                      <a:r>
                        <a:rPr lang="fr-FR" sz="1100" dirty="0">
                          <a:latin typeface="Arial"/>
                          <a:cs typeface="Arial"/>
                        </a:rPr>
                        <a:t>armés</a:t>
                      </a:r>
                      <a:r>
                        <a:rPr lang="fr-FR" sz="1100" spc="35" dirty="0">
                          <a:latin typeface="Arial"/>
                          <a:cs typeface="Arial"/>
                        </a:rPr>
                        <a:t> </a:t>
                      </a:r>
                      <a:r>
                        <a:rPr lang="fr-FR" sz="1100" dirty="0">
                          <a:latin typeface="Arial"/>
                          <a:cs typeface="Arial"/>
                        </a:rPr>
                        <a:t>de</a:t>
                      </a:r>
                      <a:r>
                        <a:rPr lang="fr-FR" sz="1100" spc="35" dirty="0">
                          <a:latin typeface="Arial"/>
                          <a:cs typeface="Arial"/>
                        </a:rPr>
                        <a:t> </a:t>
                      </a:r>
                      <a:r>
                        <a:rPr lang="fr-FR" sz="1100" dirty="0">
                          <a:latin typeface="Arial"/>
                          <a:cs typeface="Arial"/>
                        </a:rPr>
                        <a:t>8</a:t>
                      </a:r>
                      <a:r>
                        <a:rPr lang="fr-FR" sz="1100" spc="20" dirty="0">
                          <a:latin typeface="Arial"/>
                          <a:cs typeface="Arial"/>
                        </a:rPr>
                        <a:t> </a:t>
                      </a:r>
                      <a:r>
                        <a:rPr lang="fr-FR" sz="1100" dirty="0">
                          <a:latin typeface="Arial"/>
                          <a:cs typeface="Arial"/>
                        </a:rPr>
                        <a:t>fers</a:t>
                      </a:r>
                      <a:r>
                        <a:rPr lang="fr-FR" sz="1100" spc="35" dirty="0">
                          <a:latin typeface="Arial"/>
                          <a:cs typeface="Arial"/>
                        </a:rPr>
                        <a:t> </a:t>
                      </a:r>
                      <a:r>
                        <a:rPr lang="fr-FR" sz="1100" dirty="0">
                          <a:latin typeface="Arial"/>
                          <a:cs typeface="Arial"/>
                        </a:rPr>
                        <a:t>3/8</a:t>
                      </a:r>
                      <a:r>
                        <a:rPr lang="fr-FR" sz="1100" spc="35" dirty="0">
                          <a:latin typeface="Arial"/>
                          <a:cs typeface="Arial"/>
                        </a:rPr>
                        <a:t> </a:t>
                      </a:r>
                      <a:r>
                        <a:rPr lang="fr-FR" sz="1100" dirty="0">
                          <a:latin typeface="Arial"/>
                          <a:cs typeface="Arial"/>
                        </a:rPr>
                        <a:t>et</a:t>
                      </a:r>
                      <a:r>
                        <a:rPr lang="fr-FR" sz="1100" spc="40" dirty="0">
                          <a:latin typeface="Arial"/>
                          <a:cs typeface="Arial"/>
                        </a:rPr>
                        <a:t> </a:t>
                      </a:r>
                      <a:r>
                        <a:rPr lang="fr-FR" sz="1100" dirty="0">
                          <a:latin typeface="Arial"/>
                          <a:cs typeface="Arial"/>
                        </a:rPr>
                        <a:t>de</a:t>
                      </a:r>
                      <a:r>
                        <a:rPr lang="fr-FR" sz="1100" spc="25" dirty="0">
                          <a:latin typeface="Arial"/>
                          <a:cs typeface="Arial"/>
                        </a:rPr>
                        <a:t> </a:t>
                      </a:r>
                      <a:r>
                        <a:rPr lang="fr-FR" sz="1100" dirty="0">
                          <a:latin typeface="Arial"/>
                          <a:cs typeface="Arial"/>
                        </a:rPr>
                        <a:t>cadres</a:t>
                      </a:r>
                      <a:r>
                        <a:rPr lang="fr-FR" sz="1100" spc="35" dirty="0">
                          <a:latin typeface="Arial"/>
                          <a:cs typeface="Arial"/>
                        </a:rPr>
                        <a:t> </a:t>
                      </a:r>
                      <a:r>
                        <a:rPr lang="fr-FR" sz="1100" dirty="0">
                          <a:latin typeface="Arial"/>
                          <a:cs typeface="Arial"/>
                        </a:rPr>
                        <a:t>de</a:t>
                      </a:r>
                      <a:r>
                        <a:rPr lang="fr-FR" sz="1100" spc="20" dirty="0">
                          <a:latin typeface="Arial"/>
                          <a:cs typeface="Arial"/>
                        </a:rPr>
                        <a:t> </a:t>
                      </a:r>
                      <a:r>
                        <a:rPr lang="fr-FR" sz="1100" dirty="0">
                          <a:latin typeface="Arial"/>
                          <a:cs typeface="Arial"/>
                        </a:rPr>
                        <a:t>1/4</a:t>
                      </a:r>
                      <a:r>
                        <a:rPr lang="fr-FR" sz="1100" spc="30" dirty="0">
                          <a:latin typeface="Arial"/>
                          <a:cs typeface="Arial"/>
                        </a:rPr>
                        <a:t> </a:t>
                      </a:r>
                      <a:r>
                        <a:rPr lang="fr-FR" sz="1100" dirty="0">
                          <a:latin typeface="Arial"/>
                          <a:cs typeface="Arial"/>
                        </a:rPr>
                        <a:t>espacés</a:t>
                      </a:r>
                      <a:r>
                        <a:rPr lang="fr-FR" sz="1100" spc="25" dirty="0">
                          <a:latin typeface="Arial"/>
                          <a:cs typeface="Arial"/>
                        </a:rPr>
                        <a:t> </a:t>
                      </a:r>
                      <a:r>
                        <a:rPr lang="fr-FR" sz="1100" spc="-25" dirty="0">
                          <a:latin typeface="Arial"/>
                          <a:cs typeface="Arial"/>
                        </a:rPr>
                        <a:t>de </a:t>
                      </a:r>
                      <a:r>
                        <a:rPr lang="fr-FR" sz="1100" dirty="0">
                          <a:latin typeface="Arial"/>
                          <a:cs typeface="Arial"/>
                        </a:rPr>
                        <a:t>20</a:t>
                      </a:r>
                      <a:r>
                        <a:rPr lang="fr-FR" sz="1100" spc="-5" dirty="0">
                          <a:latin typeface="Arial"/>
                          <a:cs typeface="Arial"/>
                        </a:rPr>
                        <a:t> </a:t>
                      </a:r>
                      <a:r>
                        <a:rPr lang="fr-FR" sz="1100" spc="-25" dirty="0">
                          <a:latin typeface="Arial"/>
                          <a:cs typeface="Arial"/>
                        </a:rPr>
                        <a:t>cm.</a:t>
                      </a:r>
                      <a:endParaRPr lang="fr-FR" sz="1100" dirty="0">
                        <a:latin typeface="Arial"/>
                        <a:cs typeface="Arial"/>
                      </a:endParaRPr>
                    </a:p>
                    <a:p>
                      <a:pPr marL="68580">
                        <a:lnSpc>
                          <a:spcPts val="1205"/>
                        </a:lnSpc>
                      </a:pPr>
                      <a:r>
                        <a:rPr lang="fr-FR" sz="1100" dirty="0">
                          <a:latin typeface="Arial"/>
                          <a:cs typeface="Arial"/>
                        </a:rPr>
                        <a:t>Le</a:t>
                      </a:r>
                      <a:r>
                        <a:rPr lang="fr-FR" sz="1100" spc="-20" dirty="0">
                          <a:latin typeface="Arial"/>
                          <a:cs typeface="Arial"/>
                        </a:rPr>
                        <a:t> </a:t>
                      </a:r>
                      <a:r>
                        <a:rPr lang="fr-FR" sz="1100" dirty="0">
                          <a:latin typeface="Arial"/>
                          <a:cs typeface="Arial"/>
                        </a:rPr>
                        <a:t>quadrillage</a:t>
                      </a:r>
                      <a:r>
                        <a:rPr lang="fr-FR" sz="1100" spc="-15" dirty="0">
                          <a:latin typeface="Arial"/>
                          <a:cs typeface="Arial"/>
                        </a:rPr>
                        <a:t> </a:t>
                      </a:r>
                      <a:r>
                        <a:rPr lang="fr-FR" sz="1100" dirty="0">
                          <a:latin typeface="Arial"/>
                          <a:cs typeface="Arial"/>
                        </a:rPr>
                        <a:t>du</a:t>
                      </a:r>
                      <a:r>
                        <a:rPr lang="fr-FR" sz="1100" spc="-25" dirty="0">
                          <a:latin typeface="Arial"/>
                          <a:cs typeface="Arial"/>
                        </a:rPr>
                        <a:t> </a:t>
                      </a:r>
                      <a:r>
                        <a:rPr lang="fr-FR" sz="1100" dirty="0">
                          <a:latin typeface="Arial"/>
                          <a:cs typeface="Arial"/>
                        </a:rPr>
                        <a:t>fond</a:t>
                      </a:r>
                      <a:r>
                        <a:rPr lang="fr-FR" sz="1100" spc="-20" dirty="0">
                          <a:latin typeface="Arial"/>
                          <a:cs typeface="Arial"/>
                        </a:rPr>
                        <a:t> </a:t>
                      </a:r>
                      <a:r>
                        <a:rPr lang="fr-FR" sz="1100" dirty="0">
                          <a:latin typeface="Arial"/>
                          <a:cs typeface="Arial"/>
                        </a:rPr>
                        <a:t>du</a:t>
                      </a:r>
                      <a:r>
                        <a:rPr lang="fr-FR" sz="1100" spc="-15" dirty="0">
                          <a:latin typeface="Arial"/>
                          <a:cs typeface="Arial"/>
                        </a:rPr>
                        <a:t> </a:t>
                      </a:r>
                      <a:r>
                        <a:rPr lang="fr-FR" sz="1100" dirty="0">
                          <a:latin typeface="Arial"/>
                          <a:cs typeface="Arial"/>
                        </a:rPr>
                        <a:t>bassin</a:t>
                      </a:r>
                      <a:r>
                        <a:rPr lang="fr-FR" sz="1100" spc="-20" dirty="0">
                          <a:latin typeface="Arial"/>
                          <a:cs typeface="Arial"/>
                        </a:rPr>
                        <a:t> </a:t>
                      </a:r>
                      <a:r>
                        <a:rPr lang="fr-FR" sz="1100" dirty="0">
                          <a:latin typeface="Arial"/>
                          <a:cs typeface="Arial"/>
                        </a:rPr>
                        <a:t>est</a:t>
                      </a:r>
                      <a:r>
                        <a:rPr lang="fr-FR" sz="1100" spc="-5" dirty="0">
                          <a:latin typeface="Arial"/>
                          <a:cs typeface="Arial"/>
                        </a:rPr>
                        <a:t> </a:t>
                      </a:r>
                      <a:r>
                        <a:rPr lang="fr-FR" sz="1100" dirty="0">
                          <a:latin typeface="Arial"/>
                          <a:cs typeface="Arial"/>
                        </a:rPr>
                        <a:t>armé</a:t>
                      </a:r>
                      <a:r>
                        <a:rPr lang="fr-FR" sz="1100" spc="-25" dirty="0">
                          <a:latin typeface="Arial"/>
                          <a:cs typeface="Arial"/>
                        </a:rPr>
                        <a:t> </a:t>
                      </a:r>
                      <a:r>
                        <a:rPr lang="fr-FR" sz="1100" dirty="0">
                          <a:latin typeface="Arial"/>
                          <a:cs typeface="Arial"/>
                        </a:rPr>
                        <a:t>de</a:t>
                      </a:r>
                      <a:r>
                        <a:rPr lang="fr-FR" sz="1100" spc="-25" dirty="0">
                          <a:latin typeface="Arial"/>
                          <a:cs typeface="Arial"/>
                        </a:rPr>
                        <a:t> </a:t>
                      </a:r>
                      <a:r>
                        <a:rPr lang="fr-FR" sz="1100" dirty="0">
                          <a:latin typeface="Arial"/>
                          <a:cs typeface="Arial"/>
                        </a:rPr>
                        <a:t>fers</a:t>
                      </a:r>
                      <a:r>
                        <a:rPr lang="fr-FR" sz="1100" spc="-15" dirty="0">
                          <a:latin typeface="Arial"/>
                          <a:cs typeface="Arial"/>
                        </a:rPr>
                        <a:t> </a:t>
                      </a:r>
                      <a:r>
                        <a:rPr lang="fr-FR" sz="1100" dirty="0">
                          <a:latin typeface="Arial"/>
                          <a:cs typeface="Arial"/>
                        </a:rPr>
                        <a:t>3/8</a:t>
                      </a:r>
                      <a:r>
                        <a:rPr lang="fr-FR" sz="1100" spc="-25" dirty="0">
                          <a:latin typeface="Arial"/>
                          <a:cs typeface="Arial"/>
                        </a:rPr>
                        <a:t> </a:t>
                      </a:r>
                      <a:r>
                        <a:rPr lang="fr-FR" sz="1100" dirty="0">
                          <a:latin typeface="Arial"/>
                          <a:cs typeface="Arial"/>
                        </a:rPr>
                        <a:t>espacés</a:t>
                      </a:r>
                      <a:r>
                        <a:rPr lang="fr-FR" sz="1100" spc="-25" dirty="0">
                          <a:latin typeface="Arial"/>
                          <a:cs typeface="Arial"/>
                        </a:rPr>
                        <a:t> </a:t>
                      </a:r>
                      <a:r>
                        <a:rPr lang="fr-FR" sz="1100" dirty="0">
                          <a:latin typeface="Arial"/>
                          <a:cs typeface="Arial"/>
                        </a:rPr>
                        <a:t>de</a:t>
                      </a:r>
                      <a:r>
                        <a:rPr lang="fr-FR" sz="1100" spc="-20" dirty="0">
                          <a:latin typeface="Arial"/>
                          <a:cs typeface="Arial"/>
                        </a:rPr>
                        <a:t> </a:t>
                      </a:r>
                      <a:r>
                        <a:rPr lang="fr-FR" sz="1100" spc="-10" dirty="0">
                          <a:latin typeface="Arial"/>
                          <a:cs typeface="Arial"/>
                        </a:rPr>
                        <a:t>20cm.</a:t>
                      </a:r>
                      <a:endParaRPr lang="fr-FR" sz="1100" dirty="0">
                        <a:latin typeface="Arial"/>
                        <a:cs typeface="Arial"/>
                      </a:endParaRPr>
                    </a:p>
                    <a:p>
                      <a:pPr marL="154305" indent="-85725">
                        <a:lnSpc>
                          <a:spcPts val="1230"/>
                        </a:lnSpc>
                        <a:buChar char="-"/>
                        <a:tabLst>
                          <a:tab pos="154305" algn="l"/>
                        </a:tabLst>
                      </a:pP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bl>
          </a:graphicData>
        </a:graphic>
      </p:graphicFrame>
      <p:sp>
        <p:nvSpPr>
          <p:cNvPr id="3" name="ZoneTexte 2">
            <a:extLst>
              <a:ext uri="{FF2B5EF4-FFF2-40B4-BE49-F238E27FC236}">
                <a16:creationId xmlns:a16="http://schemas.microsoft.com/office/drawing/2014/main" id="{DCFA98EF-C8E8-4750-BCD5-92573B9EDA61}"/>
              </a:ext>
            </a:extLst>
          </p:cNvPr>
          <p:cNvSpPr txBox="1"/>
          <p:nvPr/>
        </p:nvSpPr>
        <p:spPr>
          <a:xfrm>
            <a:off x="3168073" y="70868"/>
            <a:ext cx="4701309" cy="338554"/>
          </a:xfrm>
          <a:prstGeom prst="rect">
            <a:avLst/>
          </a:prstGeom>
          <a:noFill/>
        </p:spPr>
        <p:txBody>
          <a:bodyPr wrap="square" rtlCol="0">
            <a:spAutoFit/>
          </a:bodyPr>
          <a:lstStyle/>
          <a:p>
            <a:r>
              <a:rPr lang="fr-FR" altLang="fr-FR" sz="1600" b="1" dirty="0">
                <a:latin typeface="Calibri" pitchFamily="34" charset="0"/>
              </a:rPr>
              <a:t>SB10-Grosse Plaine</a:t>
            </a:r>
            <a:endParaRPr lang="fr-FR" sz="1600" dirty="0"/>
          </a:p>
        </p:txBody>
      </p:sp>
    </p:spTree>
    <p:extLst>
      <p:ext uri="{BB962C8B-B14F-4D97-AF65-F5344CB8AC3E}">
        <p14:creationId xmlns:p14="http://schemas.microsoft.com/office/powerpoint/2010/main" val="10280993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784</TotalTime>
  <Words>12320</Words>
  <Application>Microsoft Office PowerPoint</Application>
  <PresentationFormat>Grand écran</PresentationFormat>
  <Paragraphs>1383</Paragraphs>
  <Slides>156</Slides>
  <Notes>3</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156</vt:i4>
      </vt:variant>
    </vt:vector>
  </HeadingPairs>
  <TitlesOfParts>
    <vt:vector size="164" baseType="lpstr">
      <vt:lpstr>Arial</vt:lpstr>
      <vt:lpstr>Calibri</vt:lpstr>
      <vt:lpstr>Calibri Light</vt:lpstr>
      <vt:lpstr>Cambria</vt:lpstr>
      <vt:lpstr>Symbol</vt:lpstr>
      <vt:lpstr>Times New Roman</vt:lpstr>
      <vt:lpstr>Thème Office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Végétalisation à proximité du seuil gabion SG1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Album photo</dc:title>
  <dc:creator>Michel Brochet</dc:creator>
  <cp:lastModifiedBy>Charles Lilin</cp:lastModifiedBy>
  <cp:revision>81</cp:revision>
  <dcterms:created xsi:type="dcterms:W3CDTF">2016-06-06T15:04:26Z</dcterms:created>
  <dcterms:modified xsi:type="dcterms:W3CDTF">2024-05-30T15:31:37Z</dcterms:modified>
</cp:coreProperties>
</file>