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Arial Bold" panose="020B0604020202020204" charset="0"/>
      <p:regular r:id="rId26"/>
    </p:embeddedFont>
    <p:embeddedFont>
      <p:font typeface="TT Rounds Condensed" panose="020B0604020202020204" charset="0"/>
      <p:regular r:id="rId27"/>
    </p:embeddedFont>
    <p:embeddedFont>
      <p:font typeface="TT Rounds Condensed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1" d="100"/>
          <a:sy n="61" d="100"/>
        </p:scale>
        <p:origin x="1314"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23.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84858"/>
            <a:ext cx="8049460" cy="8049460"/>
          </a:xfrm>
          <a:custGeom>
            <a:avLst/>
            <a:gdLst/>
            <a:ahLst/>
            <a:cxnLst/>
            <a:rect l="l" t="t" r="r" b="b"/>
            <a:pathLst>
              <a:path w="8049460" h="8049460">
                <a:moveTo>
                  <a:pt x="0" y="0"/>
                </a:moveTo>
                <a:lnTo>
                  <a:pt x="8049460" y="0"/>
                </a:lnTo>
                <a:lnTo>
                  <a:pt x="8049460" y="8049460"/>
                </a:lnTo>
                <a:lnTo>
                  <a:pt x="0" y="80494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3" name="Group 3"/>
          <p:cNvGrpSpPr/>
          <p:nvPr/>
        </p:nvGrpSpPr>
        <p:grpSpPr>
          <a:xfrm>
            <a:off x="1769739" y="2322480"/>
            <a:ext cx="6052875" cy="6052851"/>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1238" r="-11503"/>
              </a:stretch>
            </a:blipFill>
          </p:spPr>
          <p:txBody>
            <a:bodyPr/>
            <a:lstStyle/>
            <a:p>
              <a:endParaRPr lang="fr-FR"/>
            </a:p>
          </p:txBody>
        </p:sp>
      </p:grpSp>
      <p:grpSp>
        <p:nvGrpSpPr>
          <p:cNvPr id="5" name="Group 5"/>
          <p:cNvGrpSpPr/>
          <p:nvPr/>
        </p:nvGrpSpPr>
        <p:grpSpPr>
          <a:xfrm>
            <a:off x="10609065" y="426596"/>
            <a:ext cx="6650235" cy="9368631"/>
            <a:chOff x="0" y="0"/>
            <a:chExt cx="8866980" cy="12491508"/>
          </a:xfrm>
        </p:grpSpPr>
        <p:sp>
          <p:nvSpPr>
            <p:cNvPr id="6" name="TextBox 6"/>
            <p:cNvSpPr txBox="1"/>
            <p:nvPr/>
          </p:nvSpPr>
          <p:spPr>
            <a:xfrm>
              <a:off x="0" y="-95250"/>
              <a:ext cx="8866980" cy="2876550"/>
            </a:xfrm>
            <a:prstGeom prst="rect">
              <a:avLst/>
            </a:prstGeom>
          </p:spPr>
          <p:txBody>
            <a:bodyPr lIns="0" tIns="0" rIns="0" bIns="0" rtlCol="0" anchor="t">
              <a:spAutoFit/>
            </a:bodyPr>
            <a:lstStyle/>
            <a:p>
              <a:pPr marL="0" lvl="0" indent="0">
                <a:lnSpc>
                  <a:spcPts val="5515"/>
                </a:lnSpc>
              </a:pPr>
              <a:r>
                <a:rPr lang="en-US" sz="4596">
                  <a:solidFill>
                    <a:srgbClr val="000000"/>
                  </a:solidFill>
                  <a:latin typeface="Arial Bold"/>
                </a:rPr>
                <a:t>Savane Plate</a:t>
              </a:r>
            </a:p>
            <a:p>
              <a:pPr marL="0" lvl="0" indent="0">
                <a:lnSpc>
                  <a:spcPts val="5515"/>
                </a:lnSpc>
              </a:pPr>
              <a:r>
                <a:rPr lang="en-US" sz="4596">
                  <a:solidFill>
                    <a:srgbClr val="000000"/>
                  </a:solidFill>
                  <a:latin typeface="Arial Bold"/>
                </a:rPr>
                <a:t>Commune de Thomonde</a:t>
              </a:r>
            </a:p>
          </p:txBody>
        </p:sp>
        <p:sp>
          <p:nvSpPr>
            <p:cNvPr id="7" name="TextBox 7"/>
            <p:cNvSpPr txBox="1"/>
            <p:nvPr/>
          </p:nvSpPr>
          <p:spPr>
            <a:xfrm>
              <a:off x="0" y="4984538"/>
              <a:ext cx="8866980" cy="7506970"/>
            </a:xfrm>
            <a:prstGeom prst="rect">
              <a:avLst/>
            </a:prstGeom>
          </p:spPr>
          <p:txBody>
            <a:bodyPr lIns="0" tIns="0" rIns="0" bIns="0" rtlCol="0" anchor="t">
              <a:spAutoFit/>
            </a:bodyPr>
            <a:lstStyle/>
            <a:p>
              <a:pPr marL="0" lvl="0" indent="0">
                <a:lnSpc>
                  <a:spcPts val="2340"/>
                </a:lnSpc>
              </a:pPr>
              <a:r>
                <a:rPr lang="en-US" sz="1800">
                  <a:solidFill>
                    <a:srgbClr val="000000"/>
                  </a:solidFill>
                  <a:latin typeface="Arial"/>
                </a:rPr>
                <a:t>Intervenant depuis bientôt vingt ans en Haïti, l’ONG franco-haïtienne Zanmi Lasanté-PARIS conduit des projets dans la petite région agricole située autour des localités d’Epin et de Savane Plate, dans le Plateau Central. Le climat de cette région présente une grande irrégularité des pluies et une saison sèche de 5 mois. La rareté de l’eau est donc un facteur limitant pour les productions agricoles et les usages domestiques. Devant ce constat, l’ONG a lancé la campagne : Dlo Selavi : une dizaine de seuils en gabions et trois citernes ont été aménagées dans la localité d’Epin.</a:t>
              </a:r>
            </a:p>
            <a:p>
              <a:pPr marL="0" lvl="0" indent="0">
                <a:lnSpc>
                  <a:spcPts val="2340"/>
                </a:lnSpc>
              </a:pPr>
              <a:endParaRPr lang="en-US" sz="1800">
                <a:solidFill>
                  <a:srgbClr val="000000"/>
                </a:solidFill>
                <a:latin typeface="Arial"/>
              </a:endParaRPr>
            </a:p>
            <a:p>
              <a:pPr marL="0" lvl="0" indent="0">
                <a:lnSpc>
                  <a:spcPts val="2340"/>
                </a:lnSpc>
              </a:pPr>
              <a:r>
                <a:rPr lang="en-US" sz="1800">
                  <a:solidFill>
                    <a:srgbClr val="000000"/>
                  </a:solidFill>
                  <a:latin typeface="Arial"/>
                </a:rPr>
                <a:t>A partir de 2010, d’autres types d’aménagement pour la gestion conservatoire de l’eau et des sols sont réalisés avec la participation de SOS ESF et le financement du SCAC de l’Ambassade de France. Ce projet se propose de tester d’autres types de micro-retenues adaptés à l’écosystème de Savane Plate, pour élaborer des référentiels techniques utiles aux futurs projets d’aménagement des bassins versants de l’Artibonite (PROGEBA/BID) dans la commune de Thomonde.</a:t>
              </a:r>
            </a:p>
          </p:txBody>
        </p:sp>
        <p:sp>
          <p:nvSpPr>
            <p:cNvPr id="8" name="AutoShape 8"/>
            <p:cNvSpPr/>
            <p:nvPr/>
          </p:nvSpPr>
          <p:spPr>
            <a:xfrm>
              <a:off x="0" y="4415825"/>
              <a:ext cx="8866980" cy="0"/>
            </a:xfrm>
            <a:prstGeom prst="line">
              <a:avLst/>
            </a:prstGeom>
            <a:ln w="12700" cap="rnd">
              <a:solidFill>
                <a:srgbClr val="00BF63"/>
              </a:solidFill>
              <a:prstDash val="solid"/>
              <a:headEnd type="none" w="sm" len="sm"/>
              <a:tailEnd type="none" w="sm" len="sm"/>
            </a:ln>
          </p:spPr>
          <p:txBody>
            <a:bodyPr/>
            <a:lstStyle/>
            <a:p>
              <a:endParaRPr lang="fr-F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38100"/>
            <a:ext cx="8610600" cy="8001000"/>
          </a:xfrm>
          <a:prstGeom prst="rect">
            <a:avLst/>
          </a:prstGeom>
          <a:solidFill>
            <a:srgbClr val="00BF63"/>
          </a:solidFill>
        </p:spPr>
        <p:txBody>
          <a:bodyPr/>
          <a:lstStyle/>
          <a:p>
            <a:endParaRPr lang="fr-FR"/>
          </a:p>
        </p:txBody>
      </p:sp>
      <p:sp>
        <p:nvSpPr>
          <p:cNvPr id="3" name="Freeform 3"/>
          <p:cNvSpPr/>
          <p:nvPr/>
        </p:nvSpPr>
        <p:spPr>
          <a:xfrm>
            <a:off x="1981200" y="1028700"/>
            <a:ext cx="8305800" cy="8229600"/>
          </a:xfrm>
          <a:custGeom>
            <a:avLst/>
            <a:gdLst/>
            <a:ahLst/>
            <a:cxnLst/>
            <a:rect l="l" t="t" r="r" b="b"/>
            <a:pathLst>
              <a:path w="8305800" h="8229600">
                <a:moveTo>
                  <a:pt x="0" y="0"/>
                </a:moveTo>
                <a:lnTo>
                  <a:pt x="8305800" y="0"/>
                </a:lnTo>
                <a:lnTo>
                  <a:pt x="8305800" y="8229600"/>
                </a:lnTo>
                <a:lnTo>
                  <a:pt x="0" y="8229600"/>
                </a:lnTo>
                <a:lnTo>
                  <a:pt x="0" y="0"/>
                </a:lnTo>
                <a:close/>
              </a:path>
            </a:pathLst>
          </a:custGeom>
          <a:blipFill>
            <a:blip r:embed="rId2"/>
            <a:stretch>
              <a:fillRect l="-25596" r="-6513"/>
            </a:stretch>
          </a:blipFill>
        </p:spPr>
        <p:txBody>
          <a:bodyPr/>
          <a:lstStyle/>
          <a:p>
            <a:endParaRPr lang="fr-FR"/>
          </a:p>
        </p:txBody>
      </p:sp>
      <p:sp>
        <p:nvSpPr>
          <p:cNvPr id="4" name="TextBox 4"/>
          <p:cNvSpPr txBox="1"/>
          <p:nvPr/>
        </p:nvSpPr>
        <p:spPr>
          <a:xfrm>
            <a:off x="11610591" y="3993118"/>
            <a:ext cx="5648709" cy="1543050"/>
          </a:xfrm>
          <a:prstGeom prst="rect">
            <a:avLst/>
          </a:prstGeom>
        </p:spPr>
        <p:txBody>
          <a:bodyPr lIns="0" tIns="0" rIns="0" bIns="0" rtlCol="0" anchor="t">
            <a:spAutoFit/>
          </a:bodyPr>
          <a:lstStyle/>
          <a:p>
            <a:pPr marL="0" lvl="0" indent="0">
              <a:lnSpc>
                <a:spcPts val="4079"/>
              </a:lnSpc>
            </a:pPr>
            <a:r>
              <a:rPr lang="en-US" sz="3399" spc="31">
                <a:solidFill>
                  <a:srgbClr val="000000"/>
                </a:solidFill>
                <a:latin typeface="TT Rounds Condensed"/>
              </a:rPr>
              <a:t>SB1-Savane Plate</a:t>
            </a:r>
          </a:p>
          <a:p>
            <a:pPr marL="0" lvl="0" indent="0">
              <a:lnSpc>
                <a:spcPts val="4079"/>
              </a:lnSpc>
            </a:pPr>
            <a:r>
              <a:rPr lang="en-US" sz="3399" spc="31">
                <a:solidFill>
                  <a:srgbClr val="000000"/>
                </a:solidFill>
                <a:latin typeface="TT Rounds Condensed"/>
              </a:rPr>
              <a:t>Maison de Josselin  et impluvium. Février 2011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873704" y="0"/>
          <a:ext cx="10977239" cy="9893108"/>
        </p:xfrm>
        <a:graphic>
          <a:graphicData uri="http://schemas.openxmlformats.org/drawingml/2006/table">
            <a:tbl>
              <a:tblPr/>
              <a:tblGrid>
                <a:gridCol w="7991168">
                  <a:extLst>
                    <a:ext uri="{9D8B030D-6E8A-4147-A177-3AD203B41FA5}">
                      <a16:colId xmlns:a16="http://schemas.microsoft.com/office/drawing/2014/main" val="20000"/>
                    </a:ext>
                  </a:extLst>
                </a:gridCol>
                <a:gridCol w="2986071">
                  <a:extLst>
                    <a:ext uri="{9D8B030D-6E8A-4147-A177-3AD203B41FA5}">
                      <a16:colId xmlns:a16="http://schemas.microsoft.com/office/drawing/2014/main" val="20001"/>
                    </a:ext>
                  </a:extLst>
                </a:gridCol>
              </a:tblGrid>
              <a:tr h="3295501">
                <a:tc gridSpan="2">
                  <a:txBody>
                    <a:bodyPr/>
                    <a:lstStyle/>
                    <a:p>
                      <a:pPr algn="ctr">
                        <a:lnSpc>
                          <a:spcPts val="3758"/>
                        </a:lnSpc>
                        <a:defRPr/>
                      </a:pPr>
                      <a:endParaRPr lang="en-US" sz="1100"/>
                    </a:p>
                    <a:p>
                      <a:pPr algn="ctr">
                        <a:lnSpc>
                          <a:spcPts val="3758"/>
                        </a:lnSpc>
                      </a:pPr>
                      <a:r>
                        <a:rPr lang="en-US" sz="2684">
                          <a:solidFill>
                            <a:srgbClr val="000000"/>
                          </a:solidFill>
                          <a:latin typeface="Arial"/>
                        </a:rPr>
                        <a:t>Construction du seuil SB2-Savane Plate à Savane Plate – CANGE Jardin Esdras LAINE</a:t>
                      </a:r>
                    </a:p>
                    <a:p>
                      <a:pPr algn="ctr">
                        <a:lnSpc>
                          <a:spcPts val="3758"/>
                        </a:lnSpc>
                      </a:pPr>
                      <a:r>
                        <a:rPr lang="en-US" sz="2684">
                          <a:solidFill>
                            <a:srgbClr val="000000"/>
                          </a:solidFill>
                          <a:latin typeface="Arial"/>
                        </a:rPr>
                        <a:t>Responsable du chantier : Saintil CLOSSY</a:t>
                      </a:r>
                    </a:p>
                    <a:p>
                      <a:pPr algn="ctr">
                        <a:lnSpc>
                          <a:spcPts val="3758"/>
                        </a:lnSpc>
                      </a:pPr>
                      <a:r>
                        <a:rPr lang="en-US" sz="2684">
                          <a:solidFill>
                            <a:srgbClr val="000000"/>
                          </a:solidFill>
                          <a:latin typeface="Arial"/>
                        </a:rPr>
                        <a:t>Date début de chantier : 2010 Date de fin de chantier : 2010</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3758"/>
                        </a:lnSpc>
                        <a:defRPr/>
                      </a:pPr>
                      <a:endParaRPr lang="en-US" sz="1100"/>
                    </a:p>
                    <a:p>
                      <a:pPr algn="ctr">
                        <a:lnSpc>
                          <a:spcPts val="3758"/>
                        </a:lnSpc>
                      </a:pPr>
                      <a:r>
                        <a:rPr lang="en-US" sz="2684">
                          <a:solidFill>
                            <a:srgbClr val="000000"/>
                          </a:solidFill>
                          <a:latin typeface="Arial"/>
                        </a:rPr>
                        <a:t>Construction du seuil SB2-Savane Plate à Savane Plate – CANGE Jardin Esdras LAINE</a:t>
                      </a:r>
                    </a:p>
                    <a:p>
                      <a:pPr algn="ctr">
                        <a:lnSpc>
                          <a:spcPts val="3758"/>
                        </a:lnSpc>
                      </a:pPr>
                      <a:r>
                        <a:rPr lang="en-US" sz="2684">
                          <a:solidFill>
                            <a:srgbClr val="000000"/>
                          </a:solidFill>
                          <a:latin typeface="Arial"/>
                        </a:rPr>
                        <a:t>Responsable du chantier : Saintil CLOSSY</a:t>
                      </a:r>
                    </a:p>
                    <a:p>
                      <a:pPr algn="ctr">
                        <a:lnSpc>
                          <a:spcPts val="3758"/>
                        </a:lnSpc>
                      </a:pPr>
                      <a:r>
                        <a:rPr lang="en-US" sz="2684">
                          <a:solidFill>
                            <a:srgbClr val="000000"/>
                          </a:solidFill>
                          <a:latin typeface="Arial"/>
                        </a:rPr>
                        <a:t>Date début de chantier : 2010 Date de fin de chantier : 2010</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559396">
                <a:tc>
                  <a:txBody>
                    <a:bodyPr/>
                    <a:lstStyle/>
                    <a:p>
                      <a:pPr algn="ctr">
                        <a:lnSpc>
                          <a:spcPts val="2505"/>
                        </a:lnSpc>
                        <a:defRPr/>
                      </a:pPr>
                      <a:r>
                        <a:rPr lang="en-US" sz="1789">
                          <a:solidFill>
                            <a:srgbClr val="000000"/>
                          </a:solidFill>
                          <a:latin typeface="Arial"/>
                        </a:rPr>
                        <a:t>Seuil maçonné (construit en 2010) Longueur : 17 m</a:t>
                      </a:r>
                      <a:endParaRPr lang="en-US" sz="1100"/>
                    </a:p>
                    <a:p>
                      <a:pPr algn="ctr">
                        <a:lnSpc>
                          <a:spcPts val="2505"/>
                        </a:lnSpc>
                      </a:pPr>
                      <a:r>
                        <a:rPr lang="en-US" sz="1789">
                          <a:solidFill>
                            <a:srgbClr val="000000"/>
                          </a:solidFill>
                          <a:latin typeface="Arial"/>
                        </a:rPr>
                        <a:t>Largeur : 0,60 m</a:t>
                      </a:r>
                    </a:p>
                    <a:p>
                      <a:pPr algn="ctr">
                        <a:lnSpc>
                          <a:spcPts val="2505"/>
                        </a:lnSpc>
                      </a:pPr>
                      <a:r>
                        <a:rPr lang="en-US" sz="1789">
                          <a:solidFill>
                            <a:srgbClr val="000000"/>
                          </a:solidFill>
                          <a:latin typeface="Arial"/>
                        </a:rPr>
                        <a:t>Hauteur au déversoir en amont : 1m</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a:txBody>
                    <a:bodyPr/>
                    <a:lstStyle/>
                    <a:p>
                      <a:pPr algn="ctr">
                        <a:lnSpc>
                          <a:spcPts val="2505"/>
                        </a:lnSpc>
                        <a:defRPr/>
                      </a:pPr>
                      <a:r>
                        <a:rPr lang="en-US" sz="1789">
                          <a:solidFill>
                            <a:srgbClr val="000000"/>
                          </a:solidFill>
                          <a:latin typeface="Arial"/>
                        </a:rPr>
                        <a:t>Bassin en aval</a:t>
                      </a:r>
                      <a:endParaRPr lang="en-US" sz="1100"/>
                    </a:p>
                    <a:p>
                      <a:pPr algn="ctr">
                        <a:lnSpc>
                          <a:spcPts val="2505"/>
                        </a:lnSpc>
                      </a:pPr>
                      <a:r>
                        <a:rPr lang="en-US" sz="1789">
                          <a:solidFill>
                            <a:srgbClr val="000000"/>
                          </a:solidFill>
                          <a:latin typeface="Arial"/>
                        </a:rPr>
                        <a:t>Construction du bassin</a:t>
                      </a:r>
                    </a:p>
                    <a:p>
                      <a:pPr algn="ctr">
                        <a:lnSpc>
                          <a:spcPts val="2505"/>
                        </a:lnSpc>
                      </a:pPr>
                      <a:r>
                        <a:rPr lang="en-US" sz="1789">
                          <a:solidFill>
                            <a:srgbClr val="000000"/>
                          </a:solidFill>
                          <a:latin typeface="Arial"/>
                        </a:rPr>
                        <a:t>l’année suivante</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038211">
                <a:tc gridSpan="2">
                  <a:txBody>
                    <a:bodyPr/>
                    <a:lstStyle/>
                    <a:p>
                      <a:pPr algn="ctr">
                        <a:lnSpc>
                          <a:spcPts val="2505"/>
                        </a:lnSpc>
                        <a:defRPr/>
                      </a:pPr>
                      <a:endParaRPr lang="en-US" sz="1100" dirty="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50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Freeform 3"/>
          <p:cNvSpPr/>
          <p:nvPr/>
        </p:nvSpPr>
        <p:spPr>
          <a:xfrm>
            <a:off x="0" y="5344680"/>
            <a:ext cx="6873704" cy="4942320"/>
          </a:xfrm>
          <a:custGeom>
            <a:avLst/>
            <a:gdLst/>
            <a:ahLst/>
            <a:cxnLst/>
            <a:rect l="l" t="t" r="r" b="b"/>
            <a:pathLst>
              <a:path w="6873704" h="4942320">
                <a:moveTo>
                  <a:pt x="0" y="0"/>
                </a:moveTo>
                <a:lnTo>
                  <a:pt x="6873704" y="0"/>
                </a:lnTo>
                <a:lnTo>
                  <a:pt x="6873704" y="4942320"/>
                </a:lnTo>
                <a:lnTo>
                  <a:pt x="0" y="4942320"/>
                </a:lnTo>
                <a:lnTo>
                  <a:pt x="0" y="0"/>
                </a:lnTo>
                <a:close/>
              </a:path>
            </a:pathLst>
          </a:custGeom>
          <a:blipFill>
            <a:blip r:embed="rId2"/>
            <a:stretch>
              <a:fillRect t="-2674" b="-1634"/>
            </a:stretch>
          </a:blipFill>
        </p:spPr>
        <p:txBody>
          <a:bodyPr/>
          <a:lstStyle/>
          <a:p>
            <a:endParaRPr lang="fr-FR"/>
          </a:p>
        </p:txBody>
      </p:sp>
      <p:sp>
        <p:nvSpPr>
          <p:cNvPr id="4" name="TextBox 4"/>
          <p:cNvSpPr txBox="1"/>
          <p:nvPr/>
        </p:nvSpPr>
        <p:spPr>
          <a:xfrm>
            <a:off x="1036619" y="1944370"/>
            <a:ext cx="4800467" cy="819150"/>
          </a:xfrm>
          <a:prstGeom prst="rect">
            <a:avLst/>
          </a:prstGeom>
        </p:spPr>
        <p:txBody>
          <a:bodyPr lIns="0" tIns="0" rIns="0" bIns="0" rtlCol="0" anchor="t">
            <a:spAutoFit/>
          </a:bodyPr>
          <a:lstStyle/>
          <a:p>
            <a:pPr marL="0" lvl="0" indent="0">
              <a:lnSpc>
                <a:spcPts val="5850"/>
              </a:lnSpc>
            </a:pPr>
            <a:r>
              <a:rPr lang="en-US" sz="4500">
                <a:solidFill>
                  <a:srgbClr val="000000"/>
                </a:solidFill>
                <a:latin typeface="Arial"/>
              </a:rPr>
              <a:t>SB2 Savane Plate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Circle"/>
          <p:cNvSpPr/>
          <p:nvPr/>
        </p:nvSpPr>
        <p:spPr>
          <a:xfrm>
            <a:off x="533400" y="1409700"/>
            <a:ext cx="2973847" cy="2973847"/>
          </a:xfrm>
          <a:custGeom>
            <a:avLst/>
            <a:gdLst/>
            <a:ahLst/>
            <a:cxnLst/>
            <a:rect l="l" t="t" r="r" b="b"/>
            <a:pathLst>
              <a:path w="2973847" h="2973847">
                <a:moveTo>
                  <a:pt x="0" y="0"/>
                </a:moveTo>
                <a:lnTo>
                  <a:pt x="2973848" y="0"/>
                </a:lnTo>
                <a:lnTo>
                  <a:pt x="2973848" y="2973848"/>
                </a:lnTo>
                <a:lnTo>
                  <a:pt x="0" y="29738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11675396" y="0"/>
            <a:ext cx="5807074" cy="5095875"/>
          </a:xfrm>
          <a:custGeom>
            <a:avLst/>
            <a:gdLst/>
            <a:ahLst/>
            <a:cxnLst/>
            <a:rect l="l" t="t" r="r" b="b"/>
            <a:pathLst>
              <a:path w="5807074" h="5095875">
                <a:moveTo>
                  <a:pt x="0" y="0"/>
                </a:moveTo>
                <a:lnTo>
                  <a:pt x="5807074" y="0"/>
                </a:lnTo>
                <a:lnTo>
                  <a:pt x="5807074" y="5095875"/>
                </a:lnTo>
                <a:lnTo>
                  <a:pt x="0" y="5095875"/>
                </a:lnTo>
                <a:lnTo>
                  <a:pt x="0" y="0"/>
                </a:lnTo>
                <a:close/>
              </a:path>
            </a:pathLst>
          </a:custGeom>
          <a:blipFill>
            <a:blip r:embed="rId4"/>
            <a:stretch>
              <a:fillRect l="-507" r="-16158"/>
            </a:stretch>
          </a:blipFill>
        </p:spPr>
        <p:txBody>
          <a:bodyPr/>
          <a:lstStyle/>
          <a:p>
            <a:endParaRPr lang="fr-FR"/>
          </a:p>
        </p:txBody>
      </p:sp>
      <p:sp>
        <p:nvSpPr>
          <p:cNvPr id="4" name="Freeform 4"/>
          <p:cNvSpPr/>
          <p:nvPr/>
        </p:nvSpPr>
        <p:spPr>
          <a:xfrm>
            <a:off x="11675396" y="5191125"/>
            <a:ext cx="5807074" cy="5095875"/>
          </a:xfrm>
          <a:custGeom>
            <a:avLst/>
            <a:gdLst/>
            <a:ahLst/>
            <a:cxnLst/>
            <a:rect l="l" t="t" r="r" b="b"/>
            <a:pathLst>
              <a:path w="5807074" h="5095875">
                <a:moveTo>
                  <a:pt x="0" y="0"/>
                </a:moveTo>
                <a:lnTo>
                  <a:pt x="5807074" y="0"/>
                </a:lnTo>
                <a:lnTo>
                  <a:pt x="5807074" y="5095875"/>
                </a:lnTo>
                <a:lnTo>
                  <a:pt x="0" y="5095875"/>
                </a:lnTo>
                <a:lnTo>
                  <a:pt x="0" y="0"/>
                </a:lnTo>
                <a:close/>
              </a:path>
            </a:pathLst>
          </a:custGeom>
          <a:blipFill>
            <a:blip r:embed="rId5"/>
            <a:stretch>
              <a:fillRect l="-1002" r="-16335"/>
            </a:stretch>
          </a:blipFill>
        </p:spPr>
        <p:txBody>
          <a:bodyPr/>
          <a:lstStyle/>
          <a:p>
            <a:endParaRPr lang="fr-FR"/>
          </a:p>
        </p:txBody>
      </p:sp>
      <p:grpSp>
        <p:nvGrpSpPr>
          <p:cNvPr id="5" name="Group 5"/>
          <p:cNvGrpSpPr/>
          <p:nvPr/>
        </p:nvGrpSpPr>
        <p:grpSpPr>
          <a:xfrm>
            <a:off x="1560058" y="647700"/>
            <a:ext cx="10517642" cy="7935666"/>
            <a:chOff x="0" y="-1407914"/>
            <a:chExt cx="14023523" cy="10580887"/>
          </a:xfrm>
        </p:grpSpPr>
        <p:sp>
          <p:nvSpPr>
            <p:cNvPr id="6" name="AutoShape 6"/>
            <p:cNvSpPr/>
            <p:nvPr/>
          </p:nvSpPr>
          <p:spPr>
            <a:xfrm>
              <a:off x="0" y="5423098"/>
              <a:ext cx="9556749" cy="12700"/>
            </a:xfrm>
            <a:prstGeom prst="rect">
              <a:avLst/>
            </a:prstGeom>
            <a:solidFill>
              <a:srgbClr val="000000"/>
            </a:solidFill>
          </p:spPr>
          <p:txBody>
            <a:bodyPr/>
            <a:lstStyle/>
            <a:p>
              <a:endParaRPr lang="fr-FR"/>
            </a:p>
          </p:txBody>
        </p:sp>
        <p:sp>
          <p:nvSpPr>
            <p:cNvPr id="7" name="TextBox 7"/>
            <p:cNvSpPr txBox="1"/>
            <p:nvPr/>
          </p:nvSpPr>
          <p:spPr>
            <a:xfrm>
              <a:off x="3203123" y="-1407914"/>
              <a:ext cx="10820400" cy="4691578"/>
            </a:xfrm>
            <a:prstGeom prst="rect">
              <a:avLst/>
            </a:prstGeom>
          </p:spPr>
          <p:txBody>
            <a:bodyPr lIns="0" tIns="0" rIns="0" bIns="0" rtlCol="0" anchor="t">
              <a:spAutoFit/>
            </a:bodyPr>
            <a:lstStyle/>
            <a:p>
              <a:pPr marL="0" lvl="0" indent="0">
                <a:lnSpc>
                  <a:spcPts val="6736"/>
                </a:lnSpc>
              </a:pPr>
              <a:r>
                <a:rPr lang="en-US" sz="6124" dirty="0">
                  <a:solidFill>
                    <a:srgbClr val="000000"/>
                  </a:solidFill>
                  <a:latin typeface="Arial"/>
                </a:rPr>
                <a:t>Observation du </a:t>
              </a:r>
              <a:r>
                <a:rPr lang="en-US" sz="6124" dirty="0" err="1">
                  <a:solidFill>
                    <a:srgbClr val="000000"/>
                  </a:solidFill>
                  <a:latin typeface="Arial"/>
                </a:rPr>
                <a:t>fonctionnement</a:t>
              </a:r>
              <a:r>
                <a:rPr lang="en-US" sz="6124" dirty="0">
                  <a:solidFill>
                    <a:srgbClr val="000000"/>
                  </a:solidFill>
                  <a:latin typeface="Arial"/>
                </a:rPr>
                <a:t> de deux structures : </a:t>
              </a:r>
              <a:r>
                <a:rPr lang="en-US" sz="6124" dirty="0" err="1">
                  <a:solidFill>
                    <a:srgbClr val="000000"/>
                  </a:solidFill>
                  <a:latin typeface="Arial"/>
                </a:rPr>
                <a:t>seuil</a:t>
              </a:r>
              <a:r>
                <a:rPr lang="en-US" sz="6124" dirty="0">
                  <a:solidFill>
                    <a:srgbClr val="000000"/>
                  </a:solidFill>
                  <a:latin typeface="Arial"/>
                </a:rPr>
                <a:t> et </a:t>
              </a:r>
              <a:r>
                <a:rPr lang="en-US" sz="6124" dirty="0" err="1">
                  <a:solidFill>
                    <a:srgbClr val="000000"/>
                  </a:solidFill>
                  <a:latin typeface="Arial"/>
                </a:rPr>
                <a:t>mur</a:t>
              </a:r>
              <a:r>
                <a:rPr lang="en-US" sz="6124" dirty="0">
                  <a:solidFill>
                    <a:srgbClr val="000000"/>
                  </a:solidFill>
                  <a:latin typeface="Arial"/>
                </a:rPr>
                <a:t> sec</a:t>
              </a:r>
            </a:p>
          </p:txBody>
        </p:sp>
        <p:sp>
          <p:nvSpPr>
            <p:cNvPr id="8" name="TextBox 8"/>
            <p:cNvSpPr txBox="1"/>
            <p:nvPr/>
          </p:nvSpPr>
          <p:spPr>
            <a:xfrm>
              <a:off x="0" y="6138743"/>
              <a:ext cx="10820400" cy="530140"/>
            </a:xfrm>
            <a:prstGeom prst="rect">
              <a:avLst/>
            </a:prstGeom>
          </p:spPr>
          <p:txBody>
            <a:bodyPr lIns="0" tIns="0" rIns="0" bIns="0" rtlCol="0" anchor="t">
              <a:spAutoFit/>
            </a:bodyPr>
            <a:lstStyle/>
            <a:p>
              <a:pPr marL="0" lvl="0" indent="0">
                <a:lnSpc>
                  <a:spcPts val="3022"/>
                </a:lnSpc>
              </a:pPr>
              <a:r>
                <a:rPr lang="en-US" sz="2158">
                  <a:solidFill>
                    <a:srgbClr val="000000"/>
                  </a:solidFill>
                  <a:latin typeface="Arial"/>
                </a:rPr>
                <a:t>Seuil SB2-Savane Plate</a:t>
              </a:r>
            </a:p>
          </p:txBody>
        </p:sp>
        <p:sp>
          <p:nvSpPr>
            <p:cNvPr id="9" name="TextBox 9"/>
            <p:cNvSpPr txBox="1"/>
            <p:nvPr/>
          </p:nvSpPr>
          <p:spPr>
            <a:xfrm>
              <a:off x="0" y="7390788"/>
              <a:ext cx="10820400" cy="530140"/>
            </a:xfrm>
            <a:prstGeom prst="rect">
              <a:avLst/>
            </a:prstGeom>
          </p:spPr>
          <p:txBody>
            <a:bodyPr lIns="0" tIns="0" rIns="0" bIns="0" rtlCol="0" anchor="t">
              <a:spAutoFit/>
            </a:bodyPr>
            <a:lstStyle/>
            <a:p>
              <a:pPr marL="0" lvl="0" indent="0">
                <a:lnSpc>
                  <a:spcPts val="3022"/>
                </a:lnSpc>
              </a:pPr>
              <a:r>
                <a:rPr lang="en-US" sz="2158" dirty="0">
                  <a:solidFill>
                    <a:srgbClr val="000000"/>
                  </a:solidFill>
                  <a:latin typeface="Arial"/>
                </a:rPr>
                <a:t>Mur sec </a:t>
              </a:r>
              <a:r>
                <a:rPr lang="en-US" sz="2158" dirty="0" err="1">
                  <a:solidFill>
                    <a:srgbClr val="000000"/>
                  </a:solidFill>
                  <a:latin typeface="Arial"/>
                </a:rPr>
                <a:t>en</a:t>
              </a:r>
              <a:r>
                <a:rPr lang="en-US" sz="2158" dirty="0">
                  <a:solidFill>
                    <a:srgbClr val="000000"/>
                  </a:solidFill>
                  <a:latin typeface="Arial"/>
                </a:rPr>
                <a:t> </a:t>
              </a:r>
              <a:r>
                <a:rPr lang="en-US" sz="2158" dirty="0" err="1">
                  <a:solidFill>
                    <a:srgbClr val="000000"/>
                  </a:solidFill>
                  <a:latin typeface="Arial"/>
                </a:rPr>
                <a:t>amont</a:t>
              </a:r>
              <a:r>
                <a:rPr lang="en-US" sz="2158" dirty="0">
                  <a:solidFill>
                    <a:srgbClr val="000000"/>
                  </a:solidFill>
                  <a:latin typeface="Arial"/>
                </a:rPr>
                <a:t> de SB2-Savane Plate</a:t>
              </a:r>
            </a:p>
          </p:txBody>
        </p:sp>
        <p:sp>
          <p:nvSpPr>
            <p:cNvPr id="10" name="TextBox 10"/>
            <p:cNvSpPr txBox="1"/>
            <p:nvPr/>
          </p:nvSpPr>
          <p:spPr>
            <a:xfrm>
              <a:off x="0" y="8642833"/>
              <a:ext cx="10820400" cy="530140"/>
            </a:xfrm>
            <a:prstGeom prst="rect">
              <a:avLst/>
            </a:prstGeom>
          </p:spPr>
          <p:txBody>
            <a:bodyPr lIns="0" tIns="0" rIns="0" bIns="0" rtlCol="0" anchor="t">
              <a:spAutoFit/>
            </a:bodyPr>
            <a:lstStyle/>
            <a:p>
              <a:pPr marL="0" lvl="0" indent="0">
                <a:lnSpc>
                  <a:spcPts val="3022"/>
                </a:lnSpc>
              </a:pPr>
              <a:r>
                <a:rPr lang="en-US" sz="2158">
                  <a:solidFill>
                    <a:srgbClr val="000000"/>
                  </a:solidFill>
                  <a:latin typeface="Arial"/>
                </a:rPr>
                <a:t>Photos prises en mai 2012, après une pluie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43366" y="6200775"/>
            <a:ext cx="5815934" cy="3057525"/>
          </a:xfrm>
          <a:prstGeom prst="rect">
            <a:avLst/>
          </a:prstGeom>
        </p:spPr>
        <p:txBody>
          <a:bodyPr lIns="0" tIns="0" rIns="0" bIns="0" rtlCol="0" anchor="t">
            <a:spAutoFit/>
          </a:bodyPr>
          <a:lstStyle/>
          <a:p>
            <a:pPr marL="0" lvl="0" indent="0" algn="r">
              <a:lnSpc>
                <a:spcPts val="6000"/>
              </a:lnSpc>
              <a:spcBef>
                <a:spcPct val="0"/>
              </a:spcBef>
            </a:pPr>
            <a:r>
              <a:rPr lang="en-US" sz="5000" u="none" strike="noStrike" spc="46">
                <a:solidFill>
                  <a:srgbClr val="000000"/>
                </a:solidFill>
                <a:latin typeface="TT Rounds Condensed"/>
              </a:rPr>
              <a:t>Succession de murs secs reconstruits par World Vision après les cyclones de 2008</a:t>
            </a:r>
          </a:p>
        </p:txBody>
      </p:sp>
      <p:sp>
        <p:nvSpPr>
          <p:cNvPr id="3" name="TextBox 3"/>
          <p:cNvSpPr txBox="1"/>
          <p:nvPr/>
        </p:nvSpPr>
        <p:spPr>
          <a:xfrm>
            <a:off x="11443366" y="1019175"/>
            <a:ext cx="5815934" cy="466725"/>
          </a:xfrm>
          <a:prstGeom prst="rect">
            <a:avLst/>
          </a:prstGeom>
        </p:spPr>
        <p:txBody>
          <a:bodyPr lIns="0" tIns="0" rIns="0" bIns="0" rtlCol="0" anchor="t">
            <a:spAutoFit/>
          </a:bodyPr>
          <a:lstStyle/>
          <a:p>
            <a:pPr marL="0" lvl="0" indent="0" algn="r">
              <a:lnSpc>
                <a:spcPts val="3600"/>
              </a:lnSpc>
              <a:spcBef>
                <a:spcPct val="0"/>
              </a:spcBef>
            </a:pPr>
            <a:r>
              <a:rPr lang="en-US" sz="3000" u="none" strike="noStrike" spc="28">
                <a:solidFill>
                  <a:srgbClr val="000000"/>
                </a:solidFill>
                <a:latin typeface="TT Rounds Condensed"/>
              </a:rPr>
              <a:t>Savane Plate, Mai 2012</a:t>
            </a:r>
          </a:p>
        </p:txBody>
      </p:sp>
      <p:sp>
        <p:nvSpPr>
          <p:cNvPr id="4" name="Freeform 4"/>
          <p:cNvSpPr/>
          <p:nvPr/>
        </p:nvSpPr>
        <p:spPr>
          <a:xfrm>
            <a:off x="0" y="0"/>
            <a:ext cx="10856770" cy="10287000"/>
          </a:xfrm>
          <a:custGeom>
            <a:avLst/>
            <a:gdLst/>
            <a:ahLst/>
            <a:cxnLst/>
            <a:rect l="l" t="t" r="r" b="b"/>
            <a:pathLst>
              <a:path w="10856770" h="10287000">
                <a:moveTo>
                  <a:pt x="0" y="0"/>
                </a:moveTo>
                <a:lnTo>
                  <a:pt x="10856770" y="0"/>
                </a:lnTo>
                <a:lnTo>
                  <a:pt x="10856770" y="10287000"/>
                </a:lnTo>
                <a:lnTo>
                  <a:pt x="0" y="10287000"/>
                </a:lnTo>
                <a:lnTo>
                  <a:pt x="0" y="0"/>
                </a:lnTo>
                <a:close/>
              </a:path>
            </a:pathLst>
          </a:custGeom>
          <a:blipFill>
            <a:blip r:embed="rId2"/>
            <a:stretch>
              <a:fillRect l="-24316" r="-1460"/>
            </a:stretch>
          </a:blipFill>
        </p:spPr>
        <p:txBody>
          <a:bodyPr/>
          <a:lstStyle/>
          <a:p>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43366" y="8334375"/>
            <a:ext cx="5815934" cy="923925"/>
          </a:xfrm>
          <a:prstGeom prst="rect">
            <a:avLst/>
          </a:prstGeom>
        </p:spPr>
        <p:txBody>
          <a:bodyPr lIns="0" tIns="0" rIns="0" bIns="0" rtlCol="0" anchor="t">
            <a:spAutoFit/>
          </a:bodyPr>
          <a:lstStyle/>
          <a:p>
            <a:pPr marL="0" lvl="0" indent="0" algn="r">
              <a:lnSpc>
                <a:spcPts val="3600"/>
              </a:lnSpc>
              <a:spcBef>
                <a:spcPct val="0"/>
              </a:spcBef>
            </a:pPr>
            <a:r>
              <a:rPr lang="en-US" sz="3000" u="none" strike="noStrike" spc="28">
                <a:solidFill>
                  <a:srgbClr val="000000"/>
                </a:solidFill>
                <a:latin typeface="TT Rounds Condensed"/>
              </a:rPr>
              <a:t>Savane Plate, </a:t>
            </a:r>
          </a:p>
          <a:p>
            <a:pPr marL="0" lvl="0" indent="0" algn="r">
              <a:lnSpc>
                <a:spcPts val="3600"/>
              </a:lnSpc>
              <a:spcBef>
                <a:spcPct val="0"/>
              </a:spcBef>
            </a:pPr>
            <a:r>
              <a:rPr lang="en-US" sz="3000" u="none" strike="noStrike" spc="28">
                <a:solidFill>
                  <a:srgbClr val="000000"/>
                </a:solidFill>
                <a:latin typeface="TT Rounds Condensed"/>
              </a:rPr>
              <a:t>9 Mai 2012</a:t>
            </a:r>
          </a:p>
        </p:txBody>
      </p:sp>
      <p:sp>
        <p:nvSpPr>
          <p:cNvPr id="3" name="TextBox 3"/>
          <p:cNvSpPr txBox="1"/>
          <p:nvPr/>
        </p:nvSpPr>
        <p:spPr>
          <a:xfrm>
            <a:off x="11443366" y="1019175"/>
            <a:ext cx="5815934" cy="2295525"/>
          </a:xfrm>
          <a:prstGeom prst="rect">
            <a:avLst/>
          </a:prstGeom>
        </p:spPr>
        <p:txBody>
          <a:bodyPr lIns="0" tIns="0" rIns="0" bIns="0" rtlCol="0" anchor="t">
            <a:spAutoFit/>
          </a:bodyPr>
          <a:lstStyle/>
          <a:p>
            <a:pPr marL="0" lvl="0" indent="0" algn="r">
              <a:lnSpc>
                <a:spcPts val="6000"/>
              </a:lnSpc>
              <a:spcBef>
                <a:spcPct val="0"/>
              </a:spcBef>
            </a:pPr>
            <a:r>
              <a:rPr lang="en-US" sz="5000" u="none" strike="noStrike" spc="46">
                <a:solidFill>
                  <a:srgbClr val="000000"/>
                </a:solidFill>
                <a:latin typeface="TT Rounds Condensed"/>
              </a:rPr>
              <a:t>SB2-Savane Plate</a:t>
            </a:r>
          </a:p>
          <a:p>
            <a:pPr marL="0" lvl="0" indent="0" algn="r">
              <a:lnSpc>
                <a:spcPts val="6000"/>
              </a:lnSpc>
              <a:spcBef>
                <a:spcPct val="0"/>
              </a:spcBef>
            </a:pPr>
            <a:r>
              <a:rPr lang="en-US" sz="5000" u="none" strike="noStrike" spc="46">
                <a:solidFill>
                  <a:srgbClr val="000000"/>
                </a:solidFill>
                <a:latin typeface="TT Rounds Condensed"/>
              </a:rPr>
              <a:t>avant construction du bassin</a:t>
            </a:r>
          </a:p>
        </p:txBody>
      </p:sp>
      <p:sp>
        <p:nvSpPr>
          <p:cNvPr id="4" name="Freeform 4"/>
          <p:cNvSpPr/>
          <p:nvPr/>
        </p:nvSpPr>
        <p:spPr>
          <a:xfrm>
            <a:off x="0" y="0"/>
            <a:ext cx="10856770" cy="10287000"/>
          </a:xfrm>
          <a:custGeom>
            <a:avLst/>
            <a:gdLst/>
            <a:ahLst/>
            <a:cxnLst/>
            <a:rect l="l" t="t" r="r" b="b"/>
            <a:pathLst>
              <a:path w="10856770" h="10287000">
                <a:moveTo>
                  <a:pt x="0" y="0"/>
                </a:moveTo>
                <a:lnTo>
                  <a:pt x="10856770" y="0"/>
                </a:lnTo>
                <a:lnTo>
                  <a:pt x="10856770" y="10287000"/>
                </a:lnTo>
                <a:lnTo>
                  <a:pt x="0" y="10287000"/>
                </a:lnTo>
                <a:lnTo>
                  <a:pt x="0" y="0"/>
                </a:lnTo>
                <a:close/>
              </a:path>
            </a:pathLst>
          </a:custGeom>
          <a:blipFill>
            <a:blip r:embed="rId2"/>
            <a:stretch>
              <a:fillRect l="-838" r="-24938"/>
            </a:stretch>
          </a:blipFill>
        </p:spPr>
        <p:txBody>
          <a:bodyPr/>
          <a:lstStyle/>
          <a:p>
            <a:endParaRPr lang="fr-F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descr="Simple Abstract Semi-Transparent Trendy Blob"/>
          <p:cNvSpPr/>
          <p:nvPr/>
        </p:nvSpPr>
        <p:spPr>
          <a:xfrm rot="1939390">
            <a:off x="7995300" y="7297837"/>
            <a:ext cx="2662804" cy="3019675"/>
          </a:xfrm>
          <a:custGeom>
            <a:avLst/>
            <a:gdLst/>
            <a:ahLst/>
            <a:cxnLst/>
            <a:rect l="l" t="t" r="r" b="b"/>
            <a:pathLst>
              <a:path w="3438930" h="3899818">
                <a:moveTo>
                  <a:pt x="0" y="0"/>
                </a:moveTo>
                <a:lnTo>
                  <a:pt x="3438931" y="0"/>
                </a:lnTo>
                <a:lnTo>
                  <a:pt x="3438931" y="3899818"/>
                </a:lnTo>
                <a:lnTo>
                  <a:pt x="0" y="38998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descr="Simple Abstract Semi-Transparent Trendy Plant"/>
          <p:cNvSpPr/>
          <p:nvPr/>
        </p:nvSpPr>
        <p:spPr>
          <a:xfrm>
            <a:off x="-154751" y="4576623"/>
            <a:ext cx="4107058" cy="5897864"/>
          </a:xfrm>
          <a:custGeom>
            <a:avLst/>
            <a:gdLst/>
            <a:ahLst/>
            <a:cxnLst/>
            <a:rect l="l" t="t" r="r" b="b"/>
            <a:pathLst>
              <a:path w="4107058" h="5897864">
                <a:moveTo>
                  <a:pt x="0" y="0"/>
                </a:moveTo>
                <a:lnTo>
                  <a:pt x="4107058" y="0"/>
                </a:lnTo>
                <a:lnTo>
                  <a:pt x="4107058" y="5897864"/>
                </a:lnTo>
                <a:lnTo>
                  <a:pt x="0" y="58978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a:off x="1028700" y="1028700"/>
            <a:ext cx="8724900" cy="8229600"/>
          </a:xfrm>
          <a:custGeom>
            <a:avLst/>
            <a:gdLst/>
            <a:ahLst/>
            <a:cxnLst/>
            <a:rect l="l" t="t" r="r" b="b"/>
            <a:pathLst>
              <a:path w="8724900" h="8229600">
                <a:moveTo>
                  <a:pt x="0" y="0"/>
                </a:moveTo>
                <a:lnTo>
                  <a:pt x="8724900" y="0"/>
                </a:lnTo>
                <a:lnTo>
                  <a:pt x="8724900" y="8229600"/>
                </a:lnTo>
                <a:lnTo>
                  <a:pt x="0" y="8229600"/>
                </a:lnTo>
                <a:lnTo>
                  <a:pt x="0" y="0"/>
                </a:lnTo>
                <a:close/>
              </a:path>
            </a:pathLst>
          </a:custGeom>
          <a:blipFill>
            <a:blip r:embed="rId6"/>
            <a:stretch>
              <a:fillRect l="-3010" r="-23422"/>
            </a:stretch>
          </a:blipFill>
        </p:spPr>
        <p:txBody>
          <a:bodyPr/>
          <a:lstStyle/>
          <a:p>
            <a:endParaRPr lang="fr-FR"/>
          </a:p>
        </p:txBody>
      </p:sp>
      <p:sp>
        <p:nvSpPr>
          <p:cNvPr id="6" name="TextBox 6"/>
          <p:cNvSpPr txBox="1"/>
          <p:nvPr/>
        </p:nvSpPr>
        <p:spPr>
          <a:xfrm>
            <a:off x="10925227" y="3105975"/>
            <a:ext cx="5800673" cy="2282825"/>
          </a:xfrm>
          <a:prstGeom prst="rect">
            <a:avLst/>
          </a:prstGeom>
        </p:spPr>
        <p:txBody>
          <a:bodyPr lIns="0" tIns="0" rIns="0" bIns="0" rtlCol="0" anchor="t">
            <a:spAutoFit/>
          </a:bodyPr>
          <a:lstStyle/>
          <a:p>
            <a:pPr marL="0" lvl="0" indent="0">
              <a:lnSpc>
                <a:spcPts val="9099"/>
              </a:lnSpc>
              <a:spcBef>
                <a:spcPct val="0"/>
              </a:spcBef>
            </a:pPr>
            <a:r>
              <a:rPr lang="en-US" sz="6999" u="none" strike="noStrike" spc="65">
                <a:solidFill>
                  <a:srgbClr val="000000"/>
                </a:solidFill>
                <a:latin typeface="TT Rounds Condensed"/>
              </a:rPr>
              <a:t>SB2-Savane Plate</a:t>
            </a:r>
          </a:p>
        </p:txBody>
      </p:sp>
      <p:sp>
        <p:nvSpPr>
          <p:cNvPr id="7" name="TextBox 7"/>
          <p:cNvSpPr txBox="1"/>
          <p:nvPr/>
        </p:nvSpPr>
        <p:spPr>
          <a:xfrm>
            <a:off x="10925227" y="6057075"/>
            <a:ext cx="4866298" cy="1057275"/>
          </a:xfrm>
          <a:prstGeom prst="rect">
            <a:avLst/>
          </a:prstGeom>
        </p:spPr>
        <p:txBody>
          <a:bodyPr lIns="0" tIns="0" rIns="0" bIns="0" rtlCol="0" anchor="t">
            <a:spAutoFit/>
          </a:bodyPr>
          <a:lstStyle/>
          <a:p>
            <a:pPr marL="0" lvl="0" indent="0" algn="l">
              <a:lnSpc>
                <a:spcPts val="4200"/>
              </a:lnSpc>
            </a:pPr>
            <a:r>
              <a:rPr lang="en-US" sz="3000" u="none" strike="noStrike" spc="28">
                <a:solidFill>
                  <a:srgbClr val="000000"/>
                </a:solidFill>
                <a:latin typeface="TT Rounds Condensed"/>
              </a:rPr>
              <a:t>Savane Plate, </a:t>
            </a:r>
          </a:p>
          <a:p>
            <a:pPr marL="0" lvl="0" indent="0" algn="l">
              <a:lnSpc>
                <a:spcPts val="4200"/>
              </a:lnSpc>
            </a:pPr>
            <a:r>
              <a:rPr lang="en-US" sz="3000" u="none" strike="noStrike" spc="28">
                <a:solidFill>
                  <a:srgbClr val="000000"/>
                </a:solidFill>
                <a:latin typeface="TT Rounds Condensed"/>
              </a:rPr>
              <a:t>9 Mai 2012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130475"/>
            <a:ext cx="13368026" cy="8156525"/>
          </a:xfrm>
          <a:custGeom>
            <a:avLst/>
            <a:gdLst/>
            <a:ahLst/>
            <a:cxnLst/>
            <a:rect l="l" t="t" r="r" b="b"/>
            <a:pathLst>
              <a:path w="13368026" h="8156525">
                <a:moveTo>
                  <a:pt x="0" y="0"/>
                </a:moveTo>
                <a:lnTo>
                  <a:pt x="13368026" y="0"/>
                </a:lnTo>
                <a:lnTo>
                  <a:pt x="13368026" y="8156525"/>
                </a:lnTo>
                <a:lnTo>
                  <a:pt x="0" y="8156525"/>
                </a:lnTo>
                <a:lnTo>
                  <a:pt x="0" y="0"/>
                </a:lnTo>
                <a:close/>
              </a:path>
            </a:pathLst>
          </a:custGeom>
          <a:blipFill>
            <a:blip r:embed="rId2"/>
            <a:stretch>
              <a:fillRect t="-21511" b="-1409"/>
            </a:stretch>
          </a:blipFill>
        </p:spPr>
        <p:txBody>
          <a:bodyPr/>
          <a:lstStyle/>
          <a:p>
            <a:endParaRPr lang="fr-FR"/>
          </a:p>
        </p:txBody>
      </p:sp>
      <p:sp>
        <p:nvSpPr>
          <p:cNvPr id="3" name="TextBox 3"/>
          <p:cNvSpPr txBox="1"/>
          <p:nvPr/>
        </p:nvSpPr>
        <p:spPr>
          <a:xfrm>
            <a:off x="14161178" y="2063800"/>
            <a:ext cx="3468281" cy="1617218"/>
          </a:xfrm>
          <a:prstGeom prst="rect">
            <a:avLst/>
          </a:prstGeom>
        </p:spPr>
        <p:txBody>
          <a:bodyPr lIns="0" tIns="0" rIns="0" bIns="0" rtlCol="0" anchor="t">
            <a:spAutoFit/>
          </a:bodyPr>
          <a:lstStyle/>
          <a:p>
            <a:pPr marL="0" lvl="0" indent="0" algn="l">
              <a:lnSpc>
                <a:spcPts val="4312"/>
              </a:lnSpc>
              <a:spcBef>
                <a:spcPct val="0"/>
              </a:spcBef>
            </a:pPr>
            <a:r>
              <a:rPr lang="en-US" sz="3080" spc="28">
                <a:solidFill>
                  <a:srgbClr val="000000"/>
                </a:solidFill>
                <a:latin typeface="TT Rounds Condensed Bold"/>
              </a:rPr>
              <a:t>SB2-Savane Plate terminé avec bassin dissipateur d’énergie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515600" y="1960833"/>
            <a:ext cx="7188185" cy="2351093"/>
          </a:xfrm>
          <a:prstGeom prst="rect">
            <a:avLst/>
          </a:prstGeom>
        </p:spPr>
        <p:txBody>
          <a:bodyPr wrap="square" lIns="0" tIns="0" rIns="0" bIns="0" rtlCol="0" anchor="t">
            <a:spAutoFit/>
          </a:bodyPr>
          <a:lstStyle/>
          <a:p>
            <a:pPr marL="0" lvl="0" indent="0" algn="l">
              <a:lnSpc>
                <a:spcPts val="6160"/>
              </a:lnSpc>
              <a:spcBef>
                <a:spcPct val="0"/>
              </a:spcBef>
            </a:pPr>
            <a:r>
              <a:rPr lang="en-US" sz="5133" u="none" strike="noStrike" spc="48" dirty="0">
                <a:solidFill>
                  <a:srgbClr val="000000"/>
                </a:solidFill>
                <a:latin typeface="TT Rounds Condensed"/>
              </a:rPr>
              <a:t>SB2-Savane Plate : usages </a:t>
            </a:r>
            <a:r>
              <a:rPr lang="en-US" sz="5133" u="none" strike="noStrike" spc="48" dirty="0" err="1">
                <a:solidFill>
                  <a:srgbClr val="000000"/>
                </a:solidFill>
                <a:latin typeface="TT Rounds Condensed"/>
              </a:rPr>
              <a:t>agricoles</a:t>
            </a:r>
            <a:r>
              <a:rPr lang="en-US" sz="5133" u="none" strike="noStrike" spc="48" dirty="0">
                <a:solidFill>
                  <a:srgbClr val="000000"/>
                </a:solidFill>
                <a:latin typeface="TT Rounds Condensed"/>
              </a:rPr>
              <a:t> et domestiques de </a:t>
            </a:r>
            <a:r>
              <a:rPr lang="en-US" sz="5133" u="none" strike="noStrike" spc="48" dirty="0" err="1">
                <a:solidFill>
                  <a:srgbClr val="000000"/>
                </a:solidFill>
                <a:latin typeface="TT Rounds Condensed"/>
              </a:rPr>
              <a:t>l’eau</a:t>
            </a:r>
            <a:r>
              <a:rPr lang="en-US" sz="5133" u="none" strike="noStrike" spc="48" dirty="0">
                <a:solidFill>
                  <a:srgbClr val="000000"/>
                </a:solidFill>
                <a:latin typeface="TT Rounds Condensed"/>
              </a:rPr>
              <a:t> </a:t>
            </a:r>
            <a:r>
              <a:rPr lang="en-US" sz="5133" u="none" strike="noStrike" spc="48" dirty="0" err="1">
                <a:solidFill>
                  <a:srgbClr val="000000"/>
                </a:solidFill>
                <a:latin typeface="TT Rounds Condensed"/>
              </a:rPr>
              <a:t>stockée</a:t>
            </a:r>
            <a:endParaRPr lang="en-US" sz="5133" u="none" strike="noStrike" spc="48" dirty="0">
              <a:solidFill>
                <a:srgbClr val="000000"/>
              </a:solidFill>
              <a:latin typeface="TT Rounds Condensed"/>
            </a:endParaRPr>
          </a:p>
        </p:txBody>
      </p:sp>
      <p:sp>
        <p:nvSpPr>
          <p:cNvPr id="3" name="Freeform 3"/>
          <p:cNvSpPr/>
          <p:nvPr/>
        </p:nvSpPr>
        <p:spPr>
          <a:xfrm>
            <a:off x="1028700" y="1026066"/>
            <a:ext cx="8115300" cy="4068492"/>
          </a:xfrm>
          <a:custGeom>
            <a:avLst/>
            <a:gdLst/>
            <a:ahLst/>
            <a:cxnLst/>
            <a:rect l="l" t="t" r="r" b="b"/>
            <a:pathLst>
              <a:path w="8115300" h="4068492">
                <a:moveTo>
                  <a:pt x="0" y="0"/>
                </a:moveTo>
                <a:lnTo>
                  <a:pt x="8115300" y="0"/>
                </a:lnTo>
                <a:lnTo>
                  <a:pt x="8115300" y="4068492"/>
                </a:lnTo>
                <a:lnTo>
                  <a:pt x="0" y="4068492"/>
                </a:lnTo>
                <a:lnTo>
                  <a:pt x="0" y="0"/>
                </a:lnTo>
                <a:close/>
              </a:path>
            </a:pathLst>
          </a:custGeom>
          <a:blipFill>
            <a:blip r:embed="rId2"/>
            <a:stretch>
              <a:fillRect t="-45178" b="-4848"/>
            </a:stretch>
          </a:blipFill>
        </p:spPr>
        <p:txBody>
          <a:bodyPr/>
          <a:lstStyle/>
          <a:p>
            <a:endParaRPr lang="fr-FR"/>
          </a:p>
        </p:txBody>
      </p:sp>
      <p:sp>
        <p:nvSpPr>
          <p:cNvPr id="4" name="Freeform 4"/>
          <p:cNvSpPr/>
          <p:nvPr/>
        </p:nvSpPr>
        <p:spPr>
          <a:xfrm>
            <a:off x="1028700" y="5189808"/>
            <a:ext cx="8115300" cy="4068492"/>
          </a:xfrm>
          <a:custGeom>
            <a:avLst/>
            <a:gdLst/>
            <a:ahLst/>
            <a:cxnLst/>
            <a:rect l="l" t="t" r="r" b="b"/>
            <a:pathLst>
              <a:path w="8115300" h="4068492">
                <a:moveTo>
                  <a:pt x="0" y="0"/>
                </a:moveTo>
                <a:lnTo>
                  <a:pt x="8115300" y="0"/>
                </a:lnTo>
                <a:lnTo>
                  <a:pt x="8115300" y="4068492"/>
                </a:lnTo>
                <a:lnTo>
                  <a:pt x="0" y="4068492"/>
                </a:lnTo>
                <a:lnTo>
                  <a:pt x="0" y="0"/>
                </a:lnTo>
                <a:close/>
              </a:path>
            </a:pathLst>
          </a:custGeom>
          <a:blipFill>
            <a:blip r:embed="rId3"/>
            <a:stretch>
              <a:fillRect t="-35641" b="-13802"/>
            </a:stretch>
          </a:blipFill>
        </p:spPr>
        <p:txBody>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873704" y="0"/>
          <a:ext cx="10977238" cy="9938067"/>
        </p:xfrm>
        <a:graphic>
          <a:graphicData uri="http://schemas.openxmlformats.org/drawingml/2006/table">
            <a:tbl>
              <a:tblPr/>
              <a:tblGrid>
                <a:gridCol w="7990698">
                  <a:extLst>
                    <a:ext uri="{9D8B030D-6E8A-4147-A177-3AD203B41FA5}">
                      <a16:colId xmlns:a16="http://schemas.microsoft.com/office/drawing/2014/main" val="20000"/>
                    </a:ext>
                  </a:extLst>
                </a:gridCol>
                <a:gridCol w="2986540">
                  <a:extLst>
                    <a:ext uri="{9D8B030D-6E8A-4147-A177-3AD203B41FA5}">
                      <a16:colId xmlns:a16="http://schemas.microsoft.com/office/drawing/2014/main" val="20001"/>
                    </a:ext>
                  </a:extLst>
                </a:gridCol>
              </a:tblGrid>
              <a:tr h="4054122">
                <a:tc gridSpan="2">
                  <a:txBody>
                    <a:bodyPr/>
                    <a:lstStyle/>
                    <a:p>
                      <a:pPr algn="ctr">
                        <a:lnSpc>
                          <a:spcPts val="3623"/>
                        </a:lnSpc>
                        <a:defRPr/>
                      </a:pPr>
                      <a:r>
                        <a:rPr lang="en-US" sz="2588">
                          <a:solidFill>
                            <a:srgbClr val="000000"/>
                          </a:solidFill>
                          <a:latin typeface="Arial"/>
                        </a:rPr>
                        <a:t>Construction du bassin B2 adossé au seuil SB2-Savane Plate</a:t>
                      </a:r>
                      <a:endParaRPr lang="en-US" sz="1100"/>
                    </a:p>
                    <a:p>
                      <a:pPr algn="ctr">
                        <a:lnSpc>
                          <a:spcPts val="3623"/>
                        </a:lnSpc>
                      </a:pPr>
                      <a:r>
                        <a:rPr lang="en-US" sz="2588">
                          <a:solidFill>
                            <a:srgbClr val="000000"/>
                          </a:solidFill>
                          <a:latin typeface="Arial"/>
                        </a:rPr>
                        <a:t>à Savane Plate – CANGE dans le jardin d’Esdras LAINE</a:t>
                      </a:r>
                    </a:p>
                    <a:p>
                      <a:pPr algn="ctr">
                        <a:lnSpc>
                          <a:spcPts val="3623"/>
                        </a:lnSpc>
                      </a:pPr>
                      <a:r>
                        <a:rPr lang="en-US" sz="2588">
                          <a:solidFill>
                            <a:srgbClr val="000000"/>
                          </a:solidFill>
                          <a:latin typeface="Arial"/>
                        </a:rPr>
                        <a:t>Responsable du chantier : Josselin CANTAVE</a:t>
                      </a:r>
                    </a:p>
                    <a:p>
                      <a:pPr algn="ctr">
                        <a:lnSpc>
                          <a:spcPts val="3623"/>
                        </a:lnSpc>
                      </a:pPr>
                      <a:endParaRPr lang="en-US" sz="2588">
                        <a:solidFill>
                          <a:srgbClr val="000000"/>
                        </a:solidFill>
                        <a:latin typeface="Arial"/>
                      </a:endParaRPr>
                    </a:p>
                    <a:p>
                      <a:pPr algn="ctr">
                        <a:lnSpc>
                          <a:spcPts val="3623"/>
                        </a:lnSpc>
                      </a:pPr>
                      <a:r>
                        <a:rPr lang="en-US" sz="2588">
                          <a:solidFill>
                            <a:srgbClr val="000000"/>
                          </a:solidFill>
                          <a:latin typeface="Arial"/>
                          <a:ea typeface="Arial"/>
                        </a:rPr>
                        <a:t>Date début de chantier : 11 février 2013 Date de fin de chantier : 23 février 2013 Coordonnées GPS : N 18°57,549  W 0°72 00,465  Altitude=460 m</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3623"/>
                        </a:lnSpc>
                        <a:defRPr/>
                      </a:pPr>
                      <a:r>
                        <a:rPr lang="en-US" sz="2588">
                          <a:solidFill>
                            <a:srgbClr val="000000"/>
                          </a:solidFill>
                          <a:latin typeface="Arial"/>
                        </a:rPr>
                        <a:t>Construction du bassin B2 adossé au seuil SB2-Savane Plate</a:t>
                      </a:r>
                      <a:endParaRPr lang="en-US" sz="1100"/>
                    </a:p>
                    <a:p>
                      <a:pPr algn="ctr">
                        <a:lnSpc>
                          <a:spcPts val="3623"/>
                        </a:lnSpc>
                      </a:pPr>
                      <a:r>
                        <a:rPr lang="en-US" sz="2588">
                          <a:solidFill>
                            <a:srgbClr val="000000"/>
                          </a:solidFill>
                          <a:latin typeface="Arial"/>
                        </a:rPr>
                        <a:t>à Savane Plate – CANGE dans le jardin d’Esdras LAINE</a:t>
                      </a:r>
                    </a:p>
                    <a:p>
                      <a:pPr algn="ctr">
                        <a:lnSpc>
                          <a:spcPts val="3623"/>
                        </a:lnSpc>
                      </a:pPr>
                      <a:r>
                        <a:rPr lang="en-US" sz="2588">
                          <a:solidFill>
                            <a:srgbClr val="000000"/>
                          </a:solidFill>
                          <a:latin typeface="Arial"/>
                        </a:rPr>
                        <a:t>Responsable du chantier : Josselin CANTAVE</a:t>
                      </a:r>
                    </a:p>
                    <a:p>
                      <a:pPr algn="ctr">
                        <a:lnSpc>
                          <a:spcPts val="3623"/>
                        </a:lnSpc>
                      </a:pPr>
                      <a:endParaRPr lang="en-US" sz="2588">
                        <a:solidFill>
                          <a:srgbClr val="000000"/>
                        </a:solidFill>
                        <a:latin typeface="Arial"/>
                      </a:endParaRPr>
                    </a:p>
                    <a:p>
                      <a:pPr algn="ctr">
                        <a:lnSpc>
                          <a:spcPts val="3623"/>
                        </a:lnSpc>
                      </a:pPr>
                      <a:r>
                        <a:rPr lang="en-US" sz="2588">
                          <a:solidFill>
                            <a:srgbClr val="000000"/>
                          </a:solidFill>
                          <a:latin typeface="Arial"/>
                          <a:ea typeface="Arial"/>
                        </a:rPr>
                        <a:t>Date début de chantier : 11 février 2013 Date de fin de chantier : 23 février 2013 Coordonnées GPS : N 18°57,549  W 0°72 00,465  Altitude=460 m</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062288">
                <a:tc>
                  <a:txBody>
                    <a:bodyPr/>
                    <a:lstStyle/>
                    <a:p>
                      <a:pPr algn="ctr">
                        <a:lnSpc>
                          <a:spcPts val="2415"/>
                        </a:lnSpc>
                        <a:defRPr/>
                      </a:pPr>
                      <a:r>
                        <a:rPr lang="en-US" sz="1725">
                          <a:solidFill>
                            <a:srgbClr val="000000"/>
                          </a:solidFill>
                          <a:latin typeface="Arial"/>
                        </a:rPr>
                        <a:t>Seuil maçonné (construit en 2010) Longueur : 17m</a:t>
                      </a:r>
                      <a:endParaRPr lang="en-US" sz="1100"/>
                    </a:p>
                    <a:p>
                      <a:pPr algn="ctr">
                        <a:lnSpc>
                          <a:spcPts val="2415"/>
                        </a:lnSpc>
                      </a:pPr>
                      <a:r>
                        <a:rPr lang="en-US" sz="1725">
                          <a:solidFill>
                            <a:srgbClr val="000000"/>
                          </a:solidFill>
                          <a:latin typeface="Arial"/>
                        </a:rPr>
                        <a:t>Largeur : 0,50</a:t>
                      </a:r>
                    </a:p>
                    <a:p>
                      <a:pPr algn="ctr">
                        <a:lnSpc>
                          <a:spcPts val="2415"/>
                        </a:lnSpc>
                      </a:pPr>
                      <a:r>
                        <a:rPr lang="en-US" sz="1725">
                          <a:solidFill>
                            <a:srgbClr val="000000"/>
                          </a:solidFill>
                          <a:latin typeface="Arial"/>
                        </a:rPr>
                        <a:t>Hauteur au déversoir en amont :1m en aval : 1,30m</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a:txBody>
                    <a:bodyPr/>
                    <a:lstStyle/>
                    <a:p>
                      <a:pPr algn="ctr">
                        <a:lnSpc>
                          <a:spcPts val="2415"/>
                        </a:lnSpc>
                        <a:defRPr/>
                      </a:pPr>
                      <a:r>
                        <a:rPr lang="en-US" sz="1725">
                          <a:solidFill>
                            <a:srgbClr val="000000"/>
                          </a:solidFill>
                          <a:latin typeface="Arial"/>
                        </a:rPr>
                        <a:t>Bassin en aval </a:t>
                      </a:r>
                      <a:endParaRPr lang="en-US" sz="1100"/>
                    </a:p>
                    <a:p>
                      <a:pPr algn="ctr">
                        <a:lnSpc>
                          <a:spcPts val="2415"/>
                        </a:lnSpc>
                      </a:pPr>
                      <a:r>
                        <a:rPr lang="en-US" sz="1725">
                          <a:solidFill>
                            <a:srgbClr val="000000"/>
                          </a:solidFill>
                          <a:latin typeface="Arial"/>
                        </a:rPr>
                        <a:t>Longueur :5,10</a:t>
                      </a:r>
                    </a:p>
                    <a:p>
                      <a:pPr algn="ctr">
                        <a:lnSpc>
                          <a:spcPts val="2415"/>
                        </a:lnSpc>
                      </a:pPr>
                      <a:r>
                        <a:rPr lang="en-US" sz="1725">
                          <a:solidFill>
                            <a:srgbClr val="000000"/>
                          </a:solidFill>
                          <a:latin typeface="Arial"/>
                        </a:rPr>
                        <a:t>Largeur : 3</a:t>
                      </a:r>
                    </a:p>
                    <a:p>
                      <a:pPr algn="ctr">
                        <a:lnSpc>
                          <a:spcPts val="2415"/>
                        </a:lnSpc>
                      </a:pPr>
                      <a:r>
                        <a:rPr lang="en-US" sz="1725">
                          <a:solidFill>
                            <a:srgbClr val="000000"/>
                          </a:solidFill>
                          <a:latin typeface="Arial"/>
                        </a:rPr>
                        <a:t>Hauteur : 1,53</a:t>
                      </a:r>
                    </a:p>
                    <a:p>
                      <a:pPr algn="ctr">
                        <a:lnSpc>
                          <a:spcPts val="2415"/>
                        </a:lnSpc>
                      </a:pPr>
                      <a:r>
                        <a:rPr lang="en-US" sz="1725">
                          <a:solidFill>
                            <a:srgbClr val="000000"/>
                          </a:solidFill>
                          <a:latin typeface="Arial"/>
                        </a:rPr>
                        <a:t>Volume :23,4 m3</a:t>
                      </a:r>
                    </a:p>
                    <a:p>
                      <a:pPr algn="ctr">
                        <a:lnSpc>
                          <a:spcPts val="2415"/>
                        </a:lnSpc>
                      </a:pPr>
                      <a:r>
                        <a:rPr lang="en-US" sz="1725">
                          <a:solidFill>
                            <a:srgbClr val="000000"/>
                          </a:solidFill>
                          <a:latin typeface="Arial"/>
                        </a:rPr>
                        <a:t>ou 6 192 gal</a:t>
                      </a:r>
                    </a:p>
                    <a:p>
                      <a:pPr algn="ctr">
                        <a:lnSpc>
                          <a:spcPts val="2415"/>
                        </a:lnSpc>
                      </a:pPr>
                      <a:r>
                        <a:rPr lang="en-US" sz="1725">
                          <a:solidFill>
                            <a:srgbClr val="000000"/>
                          </a:solidFill>
                          <a:latin typeface="Arial"/>
                        </a:rPr>
                        <a:t>ou 103 drums</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76697">
                <a:tc gridSpan="2">
                  <a:txBody>
                    <a:bodyPr/>
                    <a:lstStyle/>
                    <a:p>
                      <a:pPr algn="ctr">
                        <a:lnSpc>
                          <a:spcPts val="24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4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Freeform 3"/>
          <p:cNvSpPr/>
          <p:nvPr/>
        </p:nvSpPr>
        <p:spPr>
          <a:xfrm>
            <a:off x="0" y="5344680"/>
            <a:ext cx="6873704" cy="4942320"/>
          </a:xfrm>
          <a:custGeom>
            <a:avLst/>
            <a:gdLst/>
            <a:ahLst/>
            <a:cxnLst/>
            <a:rect l="l" t="t" r="r" b="b"/>
            <a:pathLst>
              <a:path w="6873704" h="4942320">
                <a:moveTo>
                  <a:pt x="0" y="0"/>
                </a:moveTo>
                <a:lnTo>
                  <a:pt x="6873704" y="0"/>
                </a:lnTo>
                <a:lnTo>
                  <a:pt x="6873704" y="4942320"/>
                </a:lnTo>
                <a:lnTo>
                  <a:pt x="0" y="4942320"/>
                </a:lnTo>
                <a:lnTo>
                  <a:pt x="0" y="0"/>
                </a:lnTo>
                <a:close/>
              </a:path>
            </a:pathLst>
          </a:custGeom>
          <a:blipFill>
            <a:blip r:embed="rId2"/>
            <a:stretch>
              <a:fillRect l="-13455" r="-1335"/>
            </a:stretch>
          </a:blipFill>
        </p:spPr>
        <p:txBody>
          <a:bodyPr/>
          <a:lstStyle/>
          <a:p>
            <a:endParaRPr lang="fr-FR"/>
          </a:p>
        </p:txBody>
      </p:sp>
      <p:sp>
        <p:nvSpPr>
          <p:cNvPr id="4" name="TextBox 4"/>
          <p:cNvSpPr txBox="1"/>
          <p:nvPr/>
        </p:nvSpPr>
        <p:spPr>
          <a:xfrm>
            <a:off x="1036619" y="1908810"/>
            <a:ext cx="4800467" cy="880745"/>
          </a:xfrm>
          <a:prstGeom prst="rect">
            <a:avLst/>
          </a:prstGeom>
        </p:spPr>
        <p:txBody>
          <a:bodyPr lIns="0" tIns="0" rIns="0" bIns="0" rtlCol="0" anchor="t">
            <a:spAutoFit/>
          </a:bodyPr>
          <a:lstStyle/>
          <a:p>
            <a:pPr marL="0" lvl="0" indent="0">
              <a:lnSpc>
                <a:spcPts val="6370"/>
              </a:lnSpc>
            </a:pPr>
            <a:r>
              <a:rPr lang="en-US" sz="4900">
                <a:solidFill>
                  <a:srgbClr val="000000"/>
                </a:solidFill>
                <a:latin typeface="Arial"/>
              </a:rPr>
              <a:t>Bassin B2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873704" y="0"/>
          <a:ext cx="10977238" cy="9893108"/>
        </p:xfrm>
        <a:graphic>
          <a:graphicData uri="http://schemas.openxmlformats.org/drawingml/2006/table">
            <a:tbl>
              <a:tblPr/>
              <a:tblGrid>
                <a:gridCol w="6083661">
                  <a:extLst>
                    <a:ext uri="{9D8B030D-6E8A-4147-A177-3AD203B41FA5}">
                      <a16:colId xmlns:a16="http://schemas.microsoft.com/office/drawing/2014/main" val="20000"/>
                    </a:ext>
                  </a:extLst>
                </a:gridCol>
                <a:gridCol w="4893577">
                  <a:extLst>
                    <a:ext uri="{9D8B030D-6E8A-4147-A177-3AD203B41FA5}">
                      <a16:colId xmlns:a16="http://schemas.microsoft.com/office/drawing/2014/main" val="20001"/>
                    </a:ext>
                  </a:extLst>
                </a:gridCol>
              </a:tblGrid>
              <a:tr h="3907495">
                <a:tc gridSpan="2">
                  <a:txBody>
                    <a:bodyPr/>
                    <a:lstStyle/>
                    <a:p>
                      <a:pPr algn="ctr">
                        <a:lnSpc>
                          <a:spcPts val="4051"/>
                        </a:lnSpc>
                        <a:defRPr/>
                      </a:pPr>
                      <a:r>
                        <a:rPr lang="en-US" sz="2893">
                          <a:solidFill>
                            <a:srgbClr val="000000"/>
                          </a:solidFill>
                          <a:latin typeface="Arial Bold"/>
                        </a:rPr>
                        <a:t>Seuil maçonné et bassin SB3-Savane Plate</a:t>
                      </a:r>
                      <a:endParaRPr lang="en-US" sz="1100"/>
                    </a:p>
                    <a:p>
                      <a:pPr algn="ctr">
                        <a:lnSpc>
                          <a:spcPts val="4051"/>
                        </a:lnSpc>
                      </a:pPr>
                      <a:r>
                        <a:rPr lang="en-US" sz="2893">
                          <a:solidFill>
                            <a:srgbClr val="000000"/>
                          </a:solidFill>
                          <a:latin typeface="Arial Bold"/>
                        </a:rPr>
                        <a:t>Responsable chantier : Josselyn CANTAVE</a:t>
                      </a:r>
                    </a:p>
                    <a:p>
                      <a:pPr algn="ctr">
                        <a:lnSpc>
                          <a:spcPts val="4051"/>
                        </a:lnSpc>
                      </a:pPr>
                      <a:r>
                        <a:rPr lang="en-US" sz="2893">
                          <a:solidFill>
                            <a:srgbClr val="000000"/>
                          </a:solidFill>
                          <a:latin typeface="Arial Bold"/>
                        </a:rPr>
                        <a:t>Ingénieur Saintil CLOSSY</a:t>
                      </a:r>
                    </a:p>
                    <a:p>
                      <a:pPr algn="ctr">
                        <a:lnSpc>
                          <a:spcPts val="4051"/>
                        </a:lnSpc>
                      </a:pPr>
                      <a:r>
                        <a:rPr lang="en-US" sz="2893">
                          <a:solidFill>
                            <a:srgbClr val="000000"/>
                          </a:solidFill>
                          <a:latin typeface="Arial Bold"/>
                        </a:rPr>
                        <a:t>Famille bénéficiaire : Denis JEAN</a:t>
                      </a:r>
                    </a:p>
                    <a:p>
                      <a:pPr algn="ctr">
                        <a:lnSpc>
                          <a:spcPts val="4051"/>
                        </a:lnSpc>
                      </a:pPr>
                      <a:r>
                        <a:rPr lang="en-US" sz="2893">
                          <a:solidFill>
                            <a:srgbClr val="000000"/>
                          </a:solidFill>
                          <a:latin typeface="Arial Bold"/>
                          <a:ea typeface="Arial Bold"/>
                        </a:rPr>
                        <a:t>Date début de chantier : Juin 2013 Date de fin de chantier : Juillet 2013 Coordonnées GPS : 18° 57,818 et 72° 0,597</a:t>
                      </a:r>
                    </a:p>
                    <a:p>
                      <a:pPr algn="ctr">
                        <a:lnSpc>
                          <a:spcPts val="4051"/>
                        </a:lnSpc>
                      </a:pPr>
                      <a:endParaRPr lang="en-US" sz="2893">
                        <a:solidFill>
                          <a:srgbClr val="000000"/>
                        </a:solidFill>
                        <a:latin typeface="Arial Bold"/>
                        <a:ea typeface="Arial Bold"/>
                      </a:endParaRP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4051"/>
                        </a:lnSpc>
                        <a:defRPr/>
                      </a:pPr>
                      <a:r>
                        <a:rPr lang="en-US" sz="2893">
                          <a:solidFill>
                            <a:srgbClr val="000000"/>
                          </a:solidFill>
                          <a:latin typeface="Arial Bold"/>
                        </a:rPr>
                        <a:t>Seuil maçonné et bassin SB3-Savane Plate</a:t>
                      </a:r>
                      <a:endParaRPr lang="en-US" sz="1100"/>
                    </a:p>
                    <a:p>
                      <a:pPr algn="ctr">
                        <a:lnSpc>
                          <a:spcPts val="4051"/>
                        </a:lnSpc>
                      </a:pPr>
                      <a:r>
                        <a:rPr lang="en-US" sz="2893">
                          <a:solidFill>
                            <a:srgbClr val="000000"/>
                          </a:solidFill>
                          <a:latin typeface="Arial Bold"/>
                        </a:rPr>
                        <a:t>Responsable chantier : Josselyn CANTAVE</a:t>
                      </a:r>
                    </a:p>
                    <a:p>
                      <a:pPr algn="ctr">
                        <a:lnSpc>
                          <a:spcPts val="4051"/>
                        </a:lnSpc>
                      </a:pPr>
                      <a:r>
                        <a:rPr lang="en-US" sz="2893">
                          <a:solidFill>
                            <a:srgbClr val="000000"/>
                          </a:solidFill>
                          <a:latin typeface="Arial Bold"/>
                        </a:rPr>
                        <a:t>Ingénieur Saintil CLOSSY</a:t>
                      </a:r>
                    </a:p>
                    <a:p>
                      <a:pPr algn="ctr">
                        <a:lnSpc>
                          <a:spcPts val="4051"/>
                        </a:lnSpc>
                      </a:pPr>
                      <a:r>
                        <a:rPr lang="en-US" sz="2893">
                          <a:solidFill>
                            <a:srgbClr val="000000"/>
                          </a:solidFill>
                          <a:latin typeface="Arial Bold"/>
                        </a:rPr>
                        <a:t>Famille bénéficiaire : Denis JEAN</a:t>
                      </a:r>
                    </a:p>
                    <a:p>
                      <a:pPr algn="ctr">
                        <a:lnSpc>
                          <a:spcPts val="4051"/>
                        </a:lnSpc>
                      </a:pPr>
                      <a:r>
                        <a:rPr lang="en-US" sz="2893">
                          <a:solidFill>
                            <a:srgbClr val="000000"/>
                          </a:solidFill>
                          <a:latin typeface="Arial Bold"/>
                          <a:ea typeface="Arial Bold"/>
                        </a:rPr>
                        <a:t>Date début de chantier : Juin 2013 Date de fin de chantier : Juillet 2013 Coordonnées GPS : 18° 57,818 et 72° 0,597</a:t>
                      </a:r>
                    </a:p>
                    <a:p>
                      <a:pPr algn="ctr">
                        <a:lnSpc>
                          <a:spcPts val="4051"/>
                        </a:lnSpc>
                      </a:pPr>
                      <a:endParaRPr lang="en-US" sz="2893">
                        <a:solidFill>
                          <a:srgbClr val="000000"/>
                        </a:solidFill>
                        <a:latin typeface="Arial Bold"/>
                        <a:ea typeface="Arial Bold"/>
                      </a:endParaRP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2608304">
                <a:tc>
                  <a:txBody>
                    <a:bodyPr/>
                    <a:lstStyle/>
                    <a:p>
                      <a:pPr algn="ctr">
                        <a:lnSpc>
                          <a:spcPts val="2700"/>
                        </a:lnSpc>
                        <a:defRPr/>
                      </a:pPr>
                      <a:r>
                        <a:rPr lang="en-US" sz="1929">
                          <a:solidFill>
                            <a:srgbClr val="000000"/>
                          </a:solidFill>
                          <a:latin typeface="Arial"/>
                        </a:rPr>
                        <a:t>Seuil maçonné Longueur : 24 m Largeur : 0,50 m’</a:t>
                      </a:r>
                      <a:endParaRPr lang="en-US" sz="1100"/>
                    </a:p>
                    <a:p>
                      <a:pPr algn="ctr">
                        <a:lnSpc>
                          <a:spcPts val="2700"/>
                        </a:lnSpc>
                      </a:pPr>
                      <a:r>
                        <a:rPr lang="en-US" sz="1929">
                          <a:solidFill>
                            <a:srgbClr val="000000"/>
                          </a:solidFill>
                          <a:latin typeface="Arial"/>
                        </a:rPr>
                        <a:t>Hauteur au déversoir : 1,50m en aval</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a:txBody>
                    <a:bodyPr/>
                    <a:lstStyle/>
                    <a:p>
                      <a:pPr algn="ctr">
                        <a:lnSpc>
                          <a:spcPts val="2700"/>
                        </a:lnSpc>
                        <a:defRPr/>
                      </a:pPr>
                      <a:r>
                        <a:rPr lang="en-US" sz="1929">
                          <a:solidFill>
                            <a:srgbClr val="000000"/>
                          </a:solidFill>
                          <a:latin typeface="Arial"/>
                        </a:rPr>
                        <a:t>Bassin en aval </a:t>
                      </a:r>
                      <a:endParaRPr lang="en-US" sz="1100"/>
                    </a:p>
                    <a:p>
                      <a:pPr algn="ctr">
                        <a:lnSpc>
                          <a:spcPts val="2700"/>
                        </a:lnSpc>
                      </a:pPr>
                      <a:r>
                        <a:rPr lang="en-US" sz="1929">
                          <a:solidFill>
                            <a:srgbClr val="000000"/>
                          </a:solidFill>
                          <a:latin typeface="Arial"/>
                        </a:rPr>
                        <a:t>Longueur : 6m Largeur : 6m Hauteur : 1,50m</a:t>
                      </a:r>
                    </a:p>
                    <a:p>
                      <a:pPr algn="ctr">
                        <a:lnSpc>
                          <a:spcPts val="2700"/>
                        </a:lnSpc>
                      </a:pPr>
                      <a:r>
                        <a:rPr lang="en-US" sz="1929">
                          <a:solidFill>
                            <a:srgbClr val="000000"/>
                          </a:solidFill>
                          <a:latin typeface="Arial"/>
                        </a:rPr>
                        <a:t>Volume : 54 m3 ou 16 785 gal</a:t>
                      </a:r>
                    </a:p>
                    <a:p>
                      <a:pPr algn="ctr">
                        <a:lnSpc>
                          <a:spcPts val="2700"/>
                        </a:lnSpc>
                      </a:pPr>
                      <a:r>
                        <a:rPr lang="en-US" sz="1929">
                          <a:solidFill>
                            <a:srgbClr val="000000"/>
                          </a:solidFill>
                          <a:latin typeface="Arial"/>
                        </a:rPr>
                        <a:t>ou 280 drums</a:t>
                      </a:r>
                    </a:p>
                    <a:p>
                      <a:pPr algn="ctr">
                        <a:lnSpc>
                          <a:spcPts val="2700"/>
                        </a:lnSpc>
                      </a:pPr>
                      <a:r>
                        <a:rPr lang="en-US" sz="1929">
                          <a:solidFill>
                            <a:srgbClr val="000000"/>
                          </a:solidFill>
                          <a:latin typeface="Arial"/>
                        </a:rPr>
                        <a:t>Bassin décanteur Lxlxh = 3x3,5x0,90= 9,45 m3</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377309">
                <a:tc gridSpan="2">
                  <a:txBody>
                    <a:bodyPr/>
                    <a:lstStyle/>
                    <a:p>
                      <a:pPr algn="ctr">
                        <a:lnSpc>
                          <a:spcPts val="2700"/>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700"/>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Freeform 3"/>
          <p:cNvSpPr/>
          <p:nvPr/>
        </p:nvSpPr>
        <p:spPr>
          <a:xfrm>
            <a:off x="0" y="5344680"/>
            <a:ext cx="6873704" cy="4942320"/>
          </a:xfrm>
          <a:custGeom>
            <a:avLst/>
            <a:gdLst/>
            <a:ahLst/>
            <a:cxnLst/>
            <a:rect l="l" t="t" r="r" b="b"/>
            <a:pathLst>
              <a:path w="6873704" h="4942320">
                <a:moveTo>
                  <a:pt x="0" y="0"/>
                </a:moveTo>
                <a:lnTo>
                  <a:pt x="6873704" y="0"/>
                </a:lnTo>
                <a:lnTo>
                  <a:pt x="6873704" y="4942320"/>
                </a:lnTo>
                <a:lnTo>
                  <a:pt x="0" y="4942320"/>
                </a:lnTo>
                <a:lnTo>
                  <a:pt x="0" y="0"/>
                </a:lnTo>
                <a:close/>
              </a:path>
            </a:pathLst>
          </a:custGeom>
          <a:blipFill>
            <a:blip r:embed="rId2"/>
            <a:stretch>
              <a:fillRect t="-3628" b="-983"/>
            </a:stretch>
          </a:blipFill>
        </p:spPr>
        <p:txBody>
          <a:bodyPr/>
          <a:lstStyle/>
          <a:p>
            <a:endParaRPr lang="fr-FR"/>
          </a:p>
        </p:txBody>
      </p:sp>
      <p:sp>
        <p:nvSpPr>
          <p:cNvPr id="4" name="TextBox 4"/>
          <p:cNvSpPr txBox="1"/>
          <p:nvPr/>
        </p:nvSpPr>
        <p:spPr>
          <a:xfrm>
            <a:off x="1036619" y="1940243"/>
            <a:ext cx="4800467" cy="827405"/>
          </a:xfrm>
          <a:prstGeom prst="rect">
            <a:avLst/>
          </a:prstGeom>
        </p:spPr>
        <p:txBody>
          <a:bodyPr lIns="0" tIns="0" rIns="0" bIns="0" rtlCol="0" anchor="t">
            <a:spAutoFit/>
          </a:bodyPr>
          <a:lstStyle/>
          <a:p>
            <a:pPr marL="0" lvl="0" indent="0">
              <a:lnSpc>
                <a:spcPts val="5980"/>
              </a:lnSpc>
            </a:pPr>
            <a:r>
              <a:rPr lang="en-US" sz="4600">
                <a:solidFill>
                  <a:srgbClr val="000000"/>
                </a:solidFill>
                <a:latin typeface="Arial Bold"/>
              </a:rPr>
              <a:t>SB3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10875" y="1581150"/>
            <a:ext cx="5815934" cy="6162675"/>
          </a:xfrm>
          <a:prstGeom prst="rect">
            <a:avLst/>
          </a:prstGeom>
        </p:spPr>
        <p:txBody>
          <a:bodyPr lIns="0" tIns="0" rIns="0" bIns="0" rtlCol="0" anchor="t">
            <a:spAutoFit/>
          </a:bodyPr>
          <a:lstStyle/>
          <a:p>
            <a:pPr marL="0" lvl="0" indent="0" algn="ctr">
              <a:lnSpc>
                <a:spcPts val="2604"/>
              </a:lnSpc>
              <a:spcBef>
                <a:spcPct val="0"/>
              </a:spcBef>
            </a:pPr>
            <a:r>
              <a:rPr lang="en-US" sz="2170" u="none" strike="noStrike" spc="20">
                <a:solidFill>
                  <a:srgbClr val="000000"/>
                </a:solidFill>
                <a:latin typeface="TT Rounds Condensed"/>
              </a:rPr>
              <a:t>Pour faire face à la rareté de l’eau et l’irrégularité des pluies, trois types d’aménagements</a:t>
            </a:r>
          </a:p>
          <a:p>
            <a:pPr marL="0" lvl="0" indent="0" algn="ctr">
              <a:lnSpc>
                <a:spcPts val="2604"/>
              </a:lnSpc>
              <a:spcBef>
                <a:spcPct val="0"/>
              </a:spcBef>
            </a:pPr>
            <a:r>
              <a:rPr lang="en-US" sz="2170" u="none" strike="noStrike" spc="19">
                <a:solidFill>
                  <a:srgbClr val="000000"/>
                </a:solidFill>
                <a:latin typeface="TT Rounds Condensed"/>
              </a:rPr>
              <a:t>sont testés :</a:t>
            </a:r>
          </a:p>
          <a:p>
            <a:pPr marL="0" lvl="0" indent="0" algn="ctr">
              <a:lnSpc>
                <a:spcPts val="2604"/>
              </a:lnSpc>
              <a:spcBef>
                <a:spcPct val="0"/>
              </a:spcBef>
            </a:pPr>
            <a:endParaRPr lang="en-US" sz="2170" u="none" strike="noStrike" spc="19">
              <a:solidFill>
                <a:srgbClr val="000000"/>
              </a:solidFill>
              <a:latin typeface="TT Rounds Condensed"/>
            </a:endParaRPr>
          </a:p>
          <a:p>
            <a:pPr marL="0" lvl="0" indent="0" algn="ctr">
              <a:lnSpc>
                <a:spcPts val="2604"/>
              </a:lnSpc>
              <a:spcBef>
                <a:spcPct val="0"/>
              </a:spcBef>
            </a:pPr>
            <a:r>
              <a:rPr lang="en-US" sz="2170" u="none" strike="noStrike" spc="20">
                <a:solidFill>
                  <a:srgbClr val="000000"/>
                </a:solidFill>
                <a:latin typeface="TT Rounds Condensed Bold"/>
              </a:rPr>
              <a:t>Des seuils maçonnés</a:t>
            </a:r>
            <a:r>
              <a:rPr lang="en-US" sz="2170" u="none" strike="noStrike" spc="20">
                <a:solidFill>
                  <a:srgbClr val="000000"/>
                </a:solidFill>
                <a:latin typeface="TT Rounds Condensed"/>
              </a:rPr>
              <a:t> dans des ravines sur substrat calcaire ayant déjà bénéficié de construction de murs secs,</a:t>
            </a:r>
          </a:p>
          <a:p>
            <a:pPr marL="0" lvl="0" indent="0" algn="ctr">
              <a:lnSpc>
                <a:spcPts val="2604"/>
              </a:lnSpc>
              <a:spcBef>
                <a:spcPct val="0"/>
              </a:spcBef>
            </a:pPr>
            <a:r>
              <a:rPr lang="en-US" sz="2170" u="none" strike="noStrike" spc="20">
                <a:solidFill>
                  <a:srgbClr val="000000"/>
                </a:solidFill>
                <a:latin typeface="TT Rounds Condensed Bold"/>
              </a:rPr>
              <a:t>Des bassins</a:t>
            </a:r>
            <a:r>
              <a:rPr lang="en-US" sz="2170" u="none" strike="noStrike" spc="20">
                <a:solidFill>
                  <a:srgbClr val="000000"/>
                </a:solidFill>
                <a:latin typeface="TT Rounds Condensed"/>
              </a:rPr>
              <a:t> recueillant les eaux de ruissellement sur des sols rocheux faisant office</a:t>
            </a:r>
          </a:p>
          <a:p>
            <a:pPr marL="0" lvl="0" indent="0" algn="ctr">
              <a:lnSpc>
                <a:spcPts val="2604"/>
              </a:lnSpc>
              <a:spcBef>
                <a:spcPct val="0"/>
              </a:spcBef>
            </a:pPr>
            <a:r>
              <a:rPr lang="en-US" sz="2170" u="none" strike="noStrike" spc="20">
                <a:solidFill>
                  <a:srgbClr val="000000"/>
                </a:solidFill>
                <a:latin typeface="TT Rounds Condensed"/>
              </a:rPr>
              <a:t>d’impluviums naturels,</a:t>
            </a:r>
          </a:p>
          <a:p>
            <a:pPr marL="0" lvl="0" indent="0" algn="ctr">
              <a:lnSpc>
                <a:spcPts val="2604"/>
              </a:lnSpc>
              <a:spcBef>
                <a:spcPct val="0"/>
              </a:spcBef>
            </a:pPr>
            <a:r>
              <a:rPr lang="en-US" sz="2170" u="none" strike="noStrike" spc="19">
                <a:solidFill>
                  <a:srgbClr val="000000"/>
                </a:solidFill>
                <a:latin typeface="TT Rounds Condensed Bold"/>
              </a:rPr>
              <a:t>Une citerne</a:t>
            </a:r>
            <a:r>
              <a:rPr lang="en-US" sz="2170" u="none" strike="noStrike" spc="19">
                <a:solidFill>
                  <a:srgbClr val="000000"/>
                </a:solidFill>
                <a:latin typeface="TT Rounds Condensed"/>
              </a:rPr>
              <a:t> attenante à un habitat pour procurer de l’eau de boisson.</a:t>
            </a:r>
          </a:p>
          <a:p>
            <a:pPr marL="0" lvl="0" indent="0" algn="ctr">
              <a:lnSpc>
                <a:spcPts val="2604"/>
              </a:lnSpc>
              <a:spcBef>
                <a:spcPct val="0"/>
              </a:spcBef>
            </a:pPr>
            <a:endParaRPr lang="en-US" sz="2170" u="none" strike="noStrike" spc="19">
              <a:solidFill>
                <a:srgbClr val="000000"/>
              </a:solidFill>
              <a:latin typeface="TT Rounds Condensed"/>
            </a:endParaRPr>
          </a:p>
          <a:p>
            <a:pPr marL="0" lvl="0" indent="0" algn="ctr">
              <a:lnSpc>
                <a:spcPts val="2604"/>
              </a:lnSpc>
              <a:spcBef>
                <a:spcPct val="0"/>
              </a:spcBef>
            </a:pPr>
            <a:r>
              <a:rPr lang="en-US" sz="2170" u="none" strike="noStrike" spc="20">
                <a:solidFill>
                  <a:srgbClr val="000000"/>
                </a:solidFill>
                <a:latin typeface="TT Rounds Condensed"/>
              </a:rPr>
              <a:t>Aux deux objectifs déjà énoncés (usages agricoles et domestiques) s’ajoute la lutte contre les incendies nombreux et destructeurs de décembre à mars. La création de points d’eau permet un meilleur abreuvement du bétail qui utilisera mieux les ressources fourragères disponibles.</a:t>
            </a:r>
          </a:p>
        </p:txBody>
      </p:sp>
      <p:sp>
        <p:nvSpPr>
          <p:cNvPr id="3" name="TextBox 3"/>
          <p:cNvSpPr txBox="1"/>
          <p:nvPr/>
        </p:nvSpPr>
        <p:spPr>
          <a:xfrm>
            <a:off x="1320818" y="833729"/>
            <a:ext cx="5815934" cy="1685925"/>
          </a:xfrm>
          <a:prstGeom prst="rect">
            <a:avLst/>
          </a:prstGeom>
        </p:spPr>
        <p:txBody>
          <a:bodyPr lIns="0" tIns="0" rIns="0" bIns="0" rtlCol="0" anchor="t">
            <a:spAutoFit/>
          </a:bodyPr>
          <a:lstStyle/>
          <a:p>
            <a:pPr marL="0" lvl="0" indent="0" algn="ctr">
              <a:lnSpc>
                <a:spcPts val="3324"/>
              </a:lnSpc>
              <a:spcBef>
                <a:spcPct val="0"/>
              </a:spcBef>
            </a:pPr>
            <a:r>
              <a:rPr lang="en-US" sz="2770" u="none" strike="noStrike" spc="25">
                <a:solidFill>
                  <a:srgbClr val="000000"/>
                </a:solidFill>
                <a:latin typeface="TT Rounds Condensed Bold"/>
              </a:rPr>
              <a:t>Aménagement de la zone de Savane Plate</a:t>
            </a:r>
          </a:p>
          <a:p>
            <a:pPr marL="0" lvl="0" indent="0" algn="ctr">
              <a:lnSpc>
                <a:spcPts val="3324"/>
              </a:lnSpc>
              <a:spcBef>
                <a:spcPct val="0"/>
              </a:spcBef>
            </a:pPr>
            <a:r>
              <a:rPr lang="en-US" sz="2770" u="none" strike="noStrike" spc="25">
                <a:solidFill>
                  <a:srgbClr val="000000"/>
                </a:solidFill>
                <a:latin typeface="TT Rounds Condensed Bold"/>
              </a:rPr>
              <a:t>réalisé par SOS ESF en partenariat avec ZLP, de 2010 à 2014</a:t>
            </a:r>
          </a:p>
        </p:txBody>
      </p:sp>
      <p:sp>
        <p:nvSpPr>
          <p:cNvPr id="4" name="AutoShape 4"/>
          <p:cNvSpPr/>
          <p:nvPr/>
        </p:nvSpPr>
        <p:spPr>
          <a:xfrm>
            <a:off x="0" y="9253537"/>
            <a:ext cx="18333084" cy="0"/>
          </a:xfrm>
          <a:prstGeom prst="line">
            <a:avLst/>
          </a:prstGeom>
          <a:ln w="9525" cap="flat">
            <a:solidFill>
              <a:srgbClr val="000000"/>
            </a:solidFill>
            <a:prstDash val="solid"/>
            <a:headEnd type="none" w="sm" len="sm"/>
            <a:tailEnd type="none" w="sm" len="sm"/>
          </a:ln>
        </p:spPr>
        <p:txBody>
          <a:bodyPr/>
          <a:lstStyle/>
          <a:p>
            <a:endParaRPr lang="fr-FR"/>
          </a:p>
        </p:txBody>
      </p:sp>
      <p:sp>
        <p:nvSpPr>
          <p:cNvPr id="5" name="AutoShape 5"/>
          <p:cNvSpPr/>
          <p:nvPr/>
        </p:nvSpPr>
        <p:spPr>
          <a:xfrm flipV="1">
            <a:off x="9148762" y="1583"/>
            <a:ext cx="0" cy="9256717"/>
          </a:xfrm>
          <a:prstGeom prst="line">
            <a:avLst/>
          </a:prstGeom>
          <a:ln w="9525" cap="flat">
            <a:solidFill>
              <a:srgbClr val="000000"/>
            </a:solidFill>
            <a:prstDash val="solid"/>
            <a:headEnd type="none" w="sm" len="sm"/>
            <a:tailEnd type="none" w="sm" len="sm"/>
          </a:ln>
        </p:spPr>
        <p:txBody>
          <a:bodyPr/>
          <a:lstStyle/>
          <a:p>
            <a:endParaRPr lang="fr-FR"/>
          </a:p>
        </p:txBody>
      </p:sp>
      <p:grpSp>
        <p:nvGrpSpPr>
          <p:cNvPr id="6" name="Group 6"/>
          <p:cNvGrpSpPr/>
          <p:nvPr/>
        </p:nvGrpSpPr>
        <p:grpSpPr>
          <a:xfrm>
            <a:off x="1028700" y="3412023"/>
            <a:ext cx="7682020" cy="4944382"/>
            <a:chOff x="0" y="0"/>
            <a:chExt cx="5513070" cy="3548380"/>
          </a:xfrm>
        </p:grpSpPr>
        <p:sp>
          <p:nvSpPr>
            <p:cNvPr id="7" name="Freeform 7"/>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0"/>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blipFill>
              <a:blip r:embed="rId2"/>
              <a:stretch>
                <a:fillRect t="-13568" b="-2382"/>
              </a:stretch>
            </a:blipFill>
          </p:spPr>
          <p:txBody>
            <a:bodyPr/>
            <a:lstStyle/>
            <a:p>
              <a:endParaRPr lang="fr-F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0966" cy="5095875"/>
          </a:xfrm>
          <a:custGeom>
            <a:avLst/>
            <a:gdLst/>
            <a:ahLst/>
            <a:cxnLst/>
            <a:rect l="l" t="t" r="r" b="b"/>
            <a:pathLst>
              <a:path w="7550966" h="5095875">
                <a:moveTo>
                  <a:pt x="0" y="0"/>
                </a:moveTo>
                <a:lnTo>
                  <a:pt x="7550966" y="0"/>
                </a:lnTo>
                <a:lnTo>
                  <a:pt x="7550966" y="5095875"/>
                </a:lnTo>
                <a:lnTo>
                  <a:pt x="0" y="5095875"/>
                </a:lnTo>
                <a:lnTo>
                  <a:pt x="0" y="0"/>
                </a:lnTo>
                <a:close/>
              </a:path>
            </a:pathLst>
          </a:custGeom>
          <a:blipFill>
            <a:blip r:embed="rId2"/>
            <a:stretch>
              <a:fillRect b="-10816"/>
            </a:stretch>
          </a:blipFill>
        </p:spPr>
        <p:txBody>
          <a:bodyPr/>
          <a:lstStyle/>
          <a:p>
            <a:endParaRPr lang="fr-FR"/>
          </a:p>
        </p:txBody>
      </p:sp>
      <p:sp>
        <p:nvSpPr>
          <p:cNvPr id="3" name="Freeform 3"/>
          <p:cNvSpPr/>
          <p:nvPr/>
        </p:nvSpPr>
        <p:spPr>
          <a:xfrm>
            <a:off x="0" y="5191125"/>
            <a:ext cx="7550966" cy="5095875"/>
          </a:xfrm>
          <a:custGeom>
            <a:avLst/>
            <a:gdLst/>
            <a:ahLst/>
            <a:cxnLst/>
            <a:rect l="l" t="t" r="r" b="b"/>
            <a:pathLst>
              <a:path w="7550966" h="5095875">
                <a:moveTo>
                  <a:pt x="0" y="0"/>
                </a:moveTo>
                <a:lnTo>
                  <a:pt x="7550966" y="0"/>
                </a:lnTo>
                <a:lnTo>
                  <a:pt x="7550966" y="5095875"/>
                </a:lnTo>
                <a:lnTo>
                  <a:pt x="0" y="5095875"/>
                </a:lnTo>
                <a:lnTo>
                  <a:pt x="0" y="0"/>
                </a:lnTo>
                <a:close/>
              </a:path>
            </a:pathLst>
          </a:custGeom>
          <a:blipFill>
            <a:blip r:embed="rId3"/>
            <a:stretch>
              <a:fillRect t="-581" b="-10407"/>
            </a:stretch>
          </a:blipFill>
        </p:spPr>
        <p:txBody>
          <a:bodyPr/>
          <a:lstStyle/>
          <a:p>
            <a:endParaRPr lang="fr-FR"/>
          </a:p>
        </p:txBody>
      </p:sp>
      <p:sp>
        <p:nvSpPr>
          <p:cNvPr id="4" name="TextBox 4"/>
          <p:cNvSpPr txBox="1"/>
          <p:nvPr/>
        </p:nvSpPr>
        <p:spPr>
          <a:xfrm>
            <a:off x="8647444" y="6911551"/>
            <a:ext cx="7343864" cy="1217295"/>
          </a:xfrm>
          <a:prstGeom prst="rect">
            <a:avLst/>
          </a:prstGeom>
        </p:spPr>
        <p:txBody>
          <a:bodyPr lIns="0" tIns="0" rIns="0" bIns="0" rtlCol="0" anchor="t">
            <a:spAutoFit/>
          </a:bodyPr>
          <a:lstStyle/>
          <a:p>
            <a:pPr marL="0" lvl="0" indent="0">
              <a:lnSpc>
                <a:spcPts val="3120"/>
              </a:lnSpc>
            </a:pPr>
            <a:r>
              <a:rPr lang="en-US" sz="2400">
                <a:solidFill>
                  <a:srgbClr val="000000"/>
                </a:solidFill>
                <a:latin typeface="Arial Bold"/>
              </a:rPr>
              <a:t>En arrière-plan de l’ouvrage : zone incendiée.</a:t>
            </a:r>
          </a:p>
          <a:p>
            <a:pPr marL="0" lvl="0" indent="0">
              <a:lnSpc>
                <a:spcPts val="3120"/>
              </a:lnSpc>
            </a:pPr>
            <a:r>
              <a:rPr lang="en-US" sz="2400">
                <a:solidFill>
                  <a:srgbClr val="000000"/>
                </a:solidFill>
                <a:latin typeface="Arial"/>
              </a:rPr>
              <a:t>Photo 13 février 2014</a:t>
            </a:r>
          </a:p>
          <a:p>
            <a:pPr marL="0" lvl="0" indent="0">
              <a:lnSpc>
                <a:spcPts val="3120"/>
              </a:lnSpc>
            </a:pPr>
            <a:endParaRPr lang="en-US" sz="2400">
              <a:solidFill>
                <a:srgbClr val="000000"/>
              </a:solidFill>
              <a:latin typeface="Arial"/>
            </a:endParaRPr>
          </a:p>
        </p:txBody>
      </p:sp>
      <p:sp>
        <p:nvSpPr>
          <p:cNvPr id="5" name="TextBox 5"/>
          <p:cNvSpPr txBox="1"/>
          <p:nvPr/>
        </p:nvSpPr>
        <p:spPr>
          <a:xfrm>
            <a:off x="8647444" y="304800"/>
            <a:ext cx="6910589" cy="1362075"/>
          </a:xfrm>
          <a:prstGeom prst="rect">
            <a:avLst/>
          </a:prstGeom>
        </p:spPr>
        <p:txBody>
          <a:bodyPr lIns="0" tIns="0" rIns="0" bIns="0" rtlCol="0" anchor="t">
            <a:spAutoFit/>
          </a:bodyPr>
          <a:lstStyle/>
          <a:p>
            <a:pPr marL="0" lvl="0" indent="0">
              <a:lnSpc>
                <a:spcPts val="5040"/>
              </a:lnSpc>
            </a:pPr>
            <a:r>
              <a:rPr lang="en-US" sz="4200">
                <a:solidFill>
                  <a:srgbClr val="000000"/>
                </a:solidFill>
                <a:latin typeface="Arial Bold"/>
              </a:rPr>
              <a:t>Seuil bassin SB3-Savane Plate, famille Denis</a:t>
            </a:r>
          </a:p>
        </p:txBody>
      </p:sp>
      <p:sp>
        <p:nvSpPr>
          <p:cNvPr id="6" name="TextBox 6"/>
          <p:cNvSpPr txBox="1"/>
          <p:nvPr/>
        </p:nvSpPr>
        <p:spPr>
          <a:xfrm>
            <a:off x="8647444" y="2701964"/>
            <a:ext cx="7784160" cy="1857375"/>
          </a:xfrm>
          <a:prstGeom prst="rect">
            <a:avLst/>
          </a:prstGeom>
        </p:spPr>
        <p:txBody>
          <a:bodyPr lIns="0" tIns="0" rIns="0" bIns="0" rtlCol="0" anchor="t">
            <a:spAutoFit/>
          </a:bodyPr>
          <a:lstStyle/>
          <a:p>
            <a:pPr>
              <a:lnSpc>
                <a:spcPts val="2880"/>
              </a:lnSpc>
              <a:spcBef>
                <a:spcPct val="0"/>
              </a:spcBef>
            </a:pPr>
            <a:endParaRPr/>
          </a:p>
          <a:p>
            <a:pPr>
              <a:lnSpc>
                <a:spcPts val="2880"/>
              </a:lnSpc>
              <a:spcBef>
                <a:spcPct val="0"/>
              </a:spcBef>
            </a:pPr>
            <a:r>
              <a:rPr lang="en-US" sz="2400" spc="21">
                <a:solidFill>
                  <a:srgbClr val="000000"/>
                </a:solidFill>
                <a:latin typeface="Arial Bold"/>
              </a:rPr>
              <a:t>Observation : d’avril à octobre, 35 bovins sont abreuvés à ce point d’eau.</a:t>
            </a:r>
          </a:p>
          <a:p>
            <a:pPr>
              <a:lnSpc>
                <a:spcPts val="2880"/>
              </a:lnSpc>
              <a:spcBef>
                <a:spcPct val="0"/>
              </a:spcBef>
            </a:pPr>
            <a:r>
              <a:rPr lang="en-US" sz="2400" spc="21">
                <a:solidFill>
                  <a:srgbClr val="000000"/>
                </a:solidFill>
                <a:latin typeface="Arial"/>
              </a:rPr>
              <a:t>Photo : 4 octobre 2013</a:t>
            </a:r>
          </a:p>
          <a:p>
            <a:pPr>
              <a:lnSpc>
                <a:spcPts val="2880"/>
              </a:lnSpc>
              <a:spcBef>
                <a:spcPct val="0"/>
              </a:spcBef>
            </a:pPr>
            <a:endParaRPr lang="en-US" sz="2400" spc="2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8299450" y="-8299450"/>
            <a:ext cx="1689100" cy="18288000"/>
            <a:chOff x="0" y="0"/>
            <a:chExt cx="444866" cy="4816593"/>
          </a:xfrm>
        </p:grpSpPr>
        <p:sp>
          <p:nvSpPr>
            <p:cNvPr id="3" name="Freeform 3"/>
            <p:cNvSpPr/>
            <p:nvPr/>
          </p:nvSpPr>
          <p:spPr>
            <a:xfrm>
              <a:off x="0" y="0"/>
              <a:ext cx="444866" cy="4816592"/>
            </a:xfrm>
            <a:custGeom>
              <a:avLst/>
              <a:gdLst/>
              <a:ahLst/>
              <a:cxnLst/>
              <a:rect l="l" t="t" r="r" b="b"/>
              <a:pathLst>
                <a:path w="444866" h="4816592">
                  <a:moveTo>
                    <a:pt x="0" y="0"/>
                  </a:moveTo>
                  <a:lnTo>
                    <a:pt x="444866" y="0"/>
                  </a:lnTo>
                  <a:lnTo>
                    <a:pt x="444866" y="4816592"/>
                  </a:lnTo>
                  <a:lnTo>
                    <a:pt x="0" y="4816592"/>
                  </a:lnTo>
                  <a:close/>
                </a:path>
              </a:pathLst>
            </a:custGeom>
            <a:solidFill>
              <a:srgbClr val="000000"/>
            </a:solidFill>
          </p:spPr>
          <p:txBody>
            <a:bodyPr/>
            <a:lstStyle/>
            <a:p>
              <a:endParaRPr lang="fr-FR"/>
            </a:p>
          </p:txBody>
        </p:sp>
        <p:sp>
          <p:nvSpPr>
            <p:cNvPr id="4" name="TextBox 4"/>
            <p:cNvSpPr txBox="1"/>
            <p:nvPr/>
          </p:nvSpPr>
          <p:spPr>
            <a:xfrm>
              <a:off x="0" y="-66675"/>
              <a:ext cx="444866" cy="4883268"/>
            </a:xfrm>
            <a:prstGeom prst="rect">
              <a:avLst/>
            </a:prstGeom>
          </p:spPr>
          <p:txBody>
            <a:bodyPr lIns="50800" tIns="50800" rIns="50800" bIns="50800" rtlCol="0" anchor="ctr"/>
            <a:lstStyle/>
            <a:p>
              <a:pPr algn="ctr">
                <a:lnSpc>
                  <a:spcPts val="3150"/>
                </a:lnSpc>
              </a:pPr>
              <a:endParaRPr/>
            </a:p>
          </p:txBody>
        </p:sp>
      </p:grpSp>
      <p:grpSp>
        <p:nvGrpSpPr>
          <p:cNvPr id="5" name="Group 5"/>
          <p:cNvGrpSpPr/>
          <p:nvPr/>
        </p:nvGrpSpPr>
        <p:grpSpPr>
          <a:xfrm>
            <a:off x="16751300" y="0"/>
            <a:ext cx="1619250" cy="1689100"/>
            <a:chOff x="0" y="0"/>
            <a:chExt cx="426469" cy="444866"/>
          </a:xfrm>
        </p:grpSpPr>
        <p:sp>
          <p:nvSpPr>
            <p:cNvPr id="6" name="Freeform 6"/>
            <p:cNvSpPr/>
            <p:nvPr/>
          </p:nvSpPr>
          <p:spPr>
            <a:xfrm>
              <a:off x="0" y="0"/>
              <a:ext cx="426469" cy="444866"/>
            </a:xfrm>
            <a:custGeom>
              <a:avLst/>
              <a:gdLst/>
              <a:ahLst/>
              <a:cxnLst/>
              <a:rect l="l" t="t" r="r" b="b"/>
              <a:pathLst>
                <a:path w="426469" h="444866">
                  <a:moveTo>
                    <a:pt x="0" y="0"/>
                  </a:moveTo>
                  <a:lnTo>
                    <a:pt x="426469" y="0"/>
                  </a:lnTo>
                  <a:lnTo>
                    <a:pt x="426469" y="444866"/>
                  </a:lnTo>
                  <a:lnTo>
                    <a:pt x="0" y="444866"/>
                  </a:lnTo>
                  <a:close/>
                </a:path>
              </a:pathLst>
            </a:custGeom>
            <a:solidFill>
              <a:srgbClr val="000000"/>
            </a:solidFill>
          </p:spPr>
          <p:txBody>
            <a:bodyPr/>
            <a:lstStyle/>
            <a:p>
              <a:endParaRPr lang="fr-FR"/>
            </a:p>
          </p:txBody>
        </p:sp>
        <p:sp>
          <p:nvSpPr>
            <p:cNvPr id="7" name="TextBox 7"/>
            <p:cNvSpPr txBox="1"/>
            <p:nvPr/>
          </p:nvSpPr>
          <p:spPr>
            <a:xfrm>
              <a:off x="0" y="-66675"/>
              <a:ext cx="426469" cy="511541"/>
            </a:xfrm>
            <a:prstGeom prst="rect">
              <a:avLst/>
            </a:prstGeom>
          </p:spPr>
          <p:txBody>
            <a:bodyPr lIns="50800" tIns="50800" rIns="50800" bIns="50800" rtlCol="0" anchor="ctr"/>
            <a:lstStyle/>
            <a:p>
              <a:pPr algn="ctr">
                <a:lnSpc>
                  <a:spcPts val="3150"/>
                </a:lnSpc>
              </a:pPr>
              <a:endParaRPr/>
            </a:p>
          </p:txBody>
        </p:sp>
      </p:grpSp>
      <p:sp>
        <p:nvSpPr>
          <p:cNvPr id="8" name="Freeform 8"/>
          <p:cNvSpPr/>
          <p:nvPr/>
        </p:nvSpPr>
        <p:spPr>
          <a:xfrm>
            <a:off x="0" y="1689100"/>
            <a:ext cx="9067800" cy="8597900"/>
          </a:xfrm>
          <a:custGeom>
            <a:avLst/>
            <a:gdLst/>
            <a:ahLst/>
            <a:cxnLst/>
            <a:rect l="l" t="t" r="r" b="b"/>
            <a:pathLst>
              <a:path w="9067800" h="8597900">
                <a:moveTo>
                  <a:pt x="0" y="0"/>
                </a:moveTo>
                <a:lnTo>
                  <a:pt x="9067800" y="0"/>
                </a:lnTo>
                <a:lnTo>
                  <a:pt x="9067800" y="8597900"/>
                </a:lnTo>
                <a:lnTo>
                  <a:pt x="0" y="8597900"/>
                </a:lnTo>
                <a:lnTo>
                  <a:pt x="0" y="0"/>
                </a:lnTo>
                <a:close/>
              </a:path>
            </a:pathLst>
          </a:custGeom>
          <a:blipFill>
            <a:blip r:embed="rId2"/>
            <a:stretch>
              <a:fillRect l="-14264" r="-11599"/>
            </a:stretch>
          </a:blipFill>
        </p:spPr>
        <p:txBody>
          <a:bodyPr/>
          <a:lstStyle/>
          <a:p>
            <a:endParaRPr lang="fr-FR"/>
          </a:p>
        </p:txBody>
      </p:sp>
      <p:sp>
        <p:nvSpPr>
          <p:cNvPr id="9" name="TextBox 9"/>
          <p:cNvSpPr txBox="1"/>
          <p:nvPr/>
        </p:nvSpPr>
        <p:spPr>
          <a:xfrm>
            <a:off x="9711018" y="4333171"/>
            <a:ext cx="7548282" cy="1805305"/>
          </a:xfrm>
          <a:prstGeom prst="rect">
            <a:avLst/>
          </a:prstGeom>
        </p:spPr>
        <p:txBody>
          <a:bodyPr lIns="0" tIns="0" rIns="0" bIns="0" rtlCol="0" anchor="t">
            <a:spAutoFit/>
          </a:bodyPr>
          <a:lstStyle/>
          <a:p>
            <a:pPr marL="0" lvl="0" indent="0" algn="l">
              <a:lnSpc>
                <a:spcPts val="7039"/>
              </a:lnSpc>
              <a:spcBef>
                <a:spcPct val="0"/>
              </a:spcBef>
            </a:pPr>
            <a:r>
              <a:rPr lang="en-US" sz="6399" u="none" spc="59">
                <a:solidFill>
                  <a:srgbClr val="000000"/>
                </a:solidFill>
                <a:latin typeface="TT Rounds Condensed"/>
              </a:rPr>
              <a:t>Chantier du seuil bassin SB5 en 2013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513184"/>
            <a:ext cx="9430959" cy="9773816"/>
            <a:chOff x="0" y="0"/>
            <a:chExt cx="2483874" cy="2574174"/>
          </a:xfrm>
        </p:grpSpPr>
        <p:sp>
          <p:nvSpPr>
            <p:cNvPr id="3" name="Freeform 3"/>
            <p:cNvSpPr/>
            <p:nvPr/>
          </p:nvSpPr>
          <p:spPr>
            <a:xfrm>
              <a:off x="0" y="0"/>
              <a:ext cx="2483874" cy="2574174"/>
            </a:xfrm>
            <a:custGeom>
              <a:avLst/>
              <a:gdLst/>
              <a:ahLst/>
              <a:cxnLst/>
              <a:rect l="l" t="t" r="r" b="b"/>
              <a:pathLst>
                <a:path w="2483874" h="2574174">
                  <a:moveTo>
                    <a:pt x="0" y="0"/>
                  </a:moveTo>
                  <a:lnTo>
                    <a:pt x="2483874" y="0"/>
                  </a:lnTo>
                  <a:lnTo>
                    <a:pt x="2483874" y="2574174"/>
                  </a:lnTo>
                  <a:lnTo>
                    <a:pt x="0" y="2574174"/>
                  </a:lnTo>
                  <a:close/>
                </a:path>
              </a:pathLst>
            </a:custGeom>
            <a:solidFill>
              <a:srgbClr val="00BF63"/>
            </a:solidFill>
          </p:spPr>
          <p:txBody>
            <a:bodyPr/>
            <a:lstStyle/>
            <a:p>
              <a:endParaRPr lang="fr-FR"/>
            </a:p>
          </p:txBody>
        </p:sp>
        <p:sp>
          <p:nvSpPr>
            <p:cNvPr id="4" name="TextBox 4"/>
            <p:cNvSpPr txBox="1"/>
            <p:nvPr/>
          </p:nvSpPr>
          <p:spPr>
            <a:xfrm>
              <a:off x="0" y="-104775"/>
              <a:ext cx="2483874" cy="2678949"/>
            </a:xfrm>
            <a:prstGeom prst="rect">
              <a:avLst/>
            </a:prstGeom>
          </p:spPr>
          <p:txBody>
            <a:bodyPr lIns="50800" tIns="50800" rIns="50800" bIns="50800" rtlCol="0" anchor="ctr"/>
            <a:lstStyle/>
            <a:p>
              <a:pPr algn="ctr">
                <a:lnSpc>
                  <a:spcPts val="3150"/>
                </a:lnSpc>
              </a:pPr>
              <a:endParaRPr/>
            </a:p>
          </p:txBody>
        </p:sp>
      </p:grpSp>
      <p:sp>
        <p:nvSpPr>
          <p:cNvPr id="5" name="Freeform 5"/>
          <p:cNvSpPr/>
          <p:nvPr/>
        </p:nvSpPr>
        <p:spPr>
          <a:xfrm>
            <a:off x="0" y="5262460"/>
            <a:ext cx="6376133" cy="5024540"/>
          </a:xfrm>
          <a:custGeom>
            <a:avLst/>
            <a:gdLst/>
            <a:ahLst/>
            <a:cxnLst/>
            <a:rect l="l" t="t" r="r" b="b"/>
            <a:pathLst>
              <a:path w="6376133" h="5024540">
                <a:moveTo>
                  <a:pt x="0" y="0"/>
                </a:moveTo>
                <a:lnTo>
                  <a:pt x="6376133" y="0"/>
                </a:lnTo>
                <a:lnTo>
                  <a:pt x="6376133" y="5024540"/>
                </a:lnTo>
                <a:lnTo>
                  <a:pt x="0" y="5024540"/>
                </a:lnTo>
                <a:lnTo>
                  <a:pt x="0" y="0"/>
                </a:lnTo>
                <a:close/>
              </a:path>
            </a:pathLst>
          </a:custGeom>
          <a:blipFill>
            <a:blip r:embed="rId2"/>
            <a:stretch>
              <a:fillRect l="-1231" r="-3428"/>
            </a:stretch>
          </a:blipFill>
        </p:spPr>
        <p:txBody>
          <a:bodyPr/>
          <a:lstStyle/>
          <a:p>
            <a:endParaRPr lang="fr-FR"/>
          </a:p>
        </p:txBody>
      </p:sp>
      <p:sp>
        <p:nvSpPr>
          <p:cNvPr id="6" name="Freeform 6"/>
          <p:cNvSpPr/>
          <p:nvPr/>
        </p:nvSpPr>
        <p:spPr>
          <a:xfrm>
            <a:off x="6471383" y="5262460"/>
            <a:ext cx="6376133" cy="5024540"/>
          </a:xfrm>
          <a:custGeom>
            <a:avLst/>
            <a:gdLst/>
            <a:ahLst/>
            <a:cxnLst/>
            <a:rect l="l" t="t" r="r" b="b"/>
            <a:pathLst>
              <a:path w="6376133" h="5024540">
                <a:moveTo>
                  <a:pt x="0" y="0"/>
                </a:moveTo>
                <a:lnTo>
                  <a:pt x="6376133" y="0"/>
                </a:lnTo>
                <a:lnTo>
                  <a:pt x="6376133" y="5024540"/>
                </a:lnTo>
                <a:lnTo>
                  <a:pt x="0" y="5024540"/>
                </a:lnTo>
                <a:lnTo>
                  <a:pt x="0" y="0"/>
                </a:lnTo>
                <a:close/>
              </a:path>
            </a:pathLst>
          </a:custGeom>
          <a:blipFill>
            <a:blip r:embed="rId3"/>
            <a:stretch>
              <a:fillRect l="-4191" r="-1017"/>
            </a:stretch>
          </a:blipFill>
        </p:spPr>
        <p:txBody>
          <a:bodyPr/>
          <a:lstStyle/>
          <a:p>
            <a:endParaRPr lang="fr-FR"/>
          </a:p>
        </p:txBody>
      </p:sp>
      <p:sp>
        <p:nvSpPr>
          <p:cNvPr id="7" name="TextBox 7"/>
          <p:cNvSpPr txBox="1"/>
          <p:nvPr/>
        </p:nvSpPr>
        <p:spPr>
          <a:xfrm>
            <a:off x="13404979" y="5148160"/>
            <a:ext cx="4197221" cy="1457066"/>
          </a:xfrm>
          <a:prstGeom prst="rect">
            <a:avLst/>
          </a:prstGeom>
        </p:spPr>
        <p:txBody>
          <a:bodyPr wrap="square" lIns="0" tIns="0" rIns="0" bIns="0" rtlCol="0" anchor="t">
            <a:spAutoFit/>
          </a:bodyPr>
          <a:lstStyle/>
          <a:p>
            <a:pPr marL="0" lvl="0" indent="0" algn="l">
              <a:lnSpc>
                <a:spcPts val="3919"/>
              </a:lnSpc>
              <a:spcBef>
                <a:spcPct val="0"/>
              </a:spcBef>
            </a:pPr>
            <a:r>
              <a:rPr lang="en-US" sz="2799" u="none" dirty="0" err="1">
                <a:solidFill>
                  <a:srgbClr val="000000"/>
                </a:solidFill>
                <a:latin typeface="Arial"/>
              </a:rPr>
              <a:t>Ouvrage</a:t>
            </a:r>
            <a:r>
              <a:rPr lang="en-US" sz="2799" u="none" dirty="0">
                <a:solidFill>
                  <a:srgbClr val="000000"/>
                </a:solidFill>
                <a:latin typeface="Arial"/>
              </a:rPr>
              <a:t> </a:t>
            </a:r>
            <a:r>
              <a:rPr lang="en-US" sz="2799" u="none" dirty="0" err="1">
                <a:solidFill>
                  <a:srgbClr val="000000"/>
                </a:solidFill>
                <a:latin typeface="Arial"/>
              </a:rPr>
              <a:t>situé</a:t>
            </a:r>
            <a:r>
              <a:rPr lang="en-US" sz="2799" u="none" dirty="0">
                <a:solidFill>
                  <a:srgbClr val="000000"/>
                </a:solidFill>
                <a:latin typeface="Arial"/>
              </a:rPr>
              <a:t> dans le </a:t>
            </a:r>
            <a:r>
              <a:rPr lang="en-US" sz="2799" u="none" dirty="0" err="1">
                <a:solidFill>
                  <a:srgbClr val="000000"/>
                </a:solidFill>
                <a:latin typeface="Arial"/>
              </a:rPr>
              <a:t>bassin</a:t>
            </a:r>
            <a:r>
              <a:rPr lang="en-US" sz="2799" u="none" dirty="0">
                <a:solidFill>
                  <a:srgbClr val="000000"/>
                </a:solidFill>
                <a:latin typeface="Arial"/>
              </a:rPr>
              <a:t> versant de Rivière </a:t>
            </a:r>
            <a:r>
              <a:rPr lang="en-US" sz="2799" u="none" dirty="0" err="1">
                <a:solidFill>
                  <a:srgbClr val="000000"/>
                </a:solidFill>
                <a:latin typeface="Arial"/>
              </a:rPr>
              <a:t>Féliciane</a:t>
            </a:r>
            <a:endParaRPr lang="en-US" sz="2799" u="none" dirty="0">
              <a:solidFill>
                <a:srgbClr val="000000"/>
              </a:solidFill>
              <a:latin typeface="Arial"/>
            </a:endParaRPr>
          </a:p>
        </p:txBody>
      </p:sp>
      <p:sp>
        <p:nvSpPr>
          <p:cNvPr id="8" name="TextBox 8"/>
          <p:cNvSpPr txBox="1"/>
          <p:nvPr/>
        </p:nvSpPr>
        <p:spPr>
          <a:xfrm>
            <a:off x="1028700" y="905370"/>
            <a:ext cx="7576484" cy="2886075"/>
          </a:xfrm>
          <a:prstGeom prst="rect">
            <a:avLst/>
          </a:prstGeom>
        </p:spPr>
        <p:txBody>
          <a:bodyPr lIns="0" tIns="0" rIns="0" bIns="0" rtlCol="0" anchor="t">
            <a:spAutoFit/>
          </a:bodyPr>
          <a:lstStyle/>
          <a:p>
            <a:pPr marL="0" lvl="0" indent="0" algn="l">
              <a:lnSpc>
                <a:spcPts val="7279"/>
              </a:lnSpc>
            </a:pPr>
            <a:r>
              <a:rPr lang="en-US" sz="6066" u="none">
                <a:solidFill>
                  <a:srgbClr val="FFFFFF"/>
                </a:solidFill>
                <a:latin typeface="Arial"/>
              </a:rPr>
              <a:t>Seuil-bassin SB5-Savane Plate Famille Monique Régis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80715" y="914400"/>
            <a:ext cx="6578585" cy="2428875"/>
          </a:xfrm>
          <a:prstGeom prst="rect">
            <a:avLst/>
          </a:prstGeom>
        </p:spPr>
        <p:txBody>
          <a:bodyPr lIns="0" tIns="0" rIns="0" bIns="0" rtlCol="0" anchor="t">
            <a:spAutoFit/>
          </a:bodyPr>
          <a:lstStyle/>
          <a:p>
            <a:pPr marL="0" lvl="0" indent="0">
              <a:lnSpc>
                <a:spcPts val="6103"/>
              </a:lnSpc>
              <a:spcBef>
                <a:spcPct val="0"/>
              </a:spcBef>
            </a:pPr>
            <a:r>
              <a:rPr lang="en-US" sz="5086">
                <a:solidFill>
                  <a:srgbClr val="000000"/>
                </a:solidFill>
                <a:latin typeface="Arial Bold"/>
              </a:rPr>
              <a:t>Seuil bassin SB6A-Savane Plate Famille Hilson Pierre</a:t>
            </a:r>
          </a:p>
        </p:txBody>
      </p:sp>
      <p:grpSp>
        <p:nvGrpSpPr>
          <p:cNvPr id="3" name="Group 3"/>
          <p:cNvGrpSpPr/>
          <p:nvPr/>
        </p:nvGrpSpPr>
        <p:grpSpPr>
          <a:xfrm>
            <a:off x="10680715" y="4672478"/>
            <a:ext cx="6578585" cy="4585822"/>
            <a:chOff x="0" y="0"/>
            <a:chExt cx="8771446" cy="6114429"/>
          </a:xfrm>
        </p:grpSpPr>
        <p:sp>
          <p:nvSpPr>
            <p:cNvPr id="4" name="TextBox 4"/>
            <p:cNvSpPr txBox="1"/>
            <p:nvPr/>
          </p:nvSpPr>
          <p:spPr>
            <a:xfrm>
              <a:off x="0" y="-95250"/>
              <a:ext cx="8771446" cy="4118610"/>
            </a:xfrm>
            <a:prstGeom prst="rect">
              <a:avLst/>
            </a:prstGeom>
          </p:spPr>
          <p:txBody>
            <a:bodyPr lIns="0" tIns="0" rIns="0" bIns="0" rtlCol="0" anchor="t">
              <a:spAutoFit/>
            </a:bodyPr>
            <a:lstStyle/>
            <a:p>
              <a:pPr marL="0" lvl="0" indent="0">
                <a:lnSpc>
                  <a:spcPts val="2700"/>
                </a:lnSpc>
                <a:spcBef>
                  <a:spcPct val="0"/>
                </a:spcBef>
              </a:pPr>
              <a:r>
                <a:rPr lang="en-US" sz="1800" spc="-14" dirty="0">
                  <a:solidFill>
                    <a:srgbClr val="000000"/>
                  </a:solidFill>
                  <a:latin typeface="Arial"/>
                </a:rPr>
                <a:t>Bilan des </a:t>
              </a:r>
              <a:r>
                <a:rPr lang="en-US" sz="1800" spc="-14" dirty="0" err="1">
                  <a:solidFill>
                    <a:srgbClr val="000000"/>
                  </a:solidFill>
                  <a:latin typeface="Arial"/>
                </a:rPr>
                <a:t>dépenses</a:t>
              </a:r>
              <a:endParaRPr lang="en-US" sz="1800" spc="-14" dirty="0">
                <a:solidFill>
                  <a:srgbClr val="000000"/>
                </a:solidFill>
                <a:latin typeface="Arial"/>
              </a:endParaRPr>
            </a:p>
            <a:p>
              <a:pPr marL="0" lvl="0" indent="0">
                <a:lnSpc>
                  <a:spcPts val="2700"/>
                </a:lnSpc>
                <a:spcBef>
                  <a:spcPct val="0"/>
                </a:spcBef>
              </a:pPr>
              <a:r>
                <a:rPr lang="en-US" sz="1800" spc="-14" dirty="0" err="1">
                  <a:solidFill>
                    <a:srgbClr val="000000"/>
                  </a:solidFill>
                  <a:latin typeface="Arial"/>
                </a:rPr>
                <a:t>Seuil</a:t>
              </a:r>
              <a:r>
                <a:rPr lang="en-US" sz="1800" spc="-14" dirty="0">
                  <a:solidFill>
                    <a:srgbClr val="000000"/>
                  </a:solidFill>
                  <a:latin typeface="Arial"/>
                </a:rPr>
                <a:t> </a:t>
              </a:r>
              <a:r>
                <a:rPr lang="en-US" sz="1800" spc="-14" dirty="0" err="1">
                  <a:solidFill>
                    <a:srgbClr val="000000"/>
                  </a:solidFill>
                  <a:latin typeface="Arial"/>
                </a:rPr>
                <a:t>maçonné</a:t>
              </a:r>
              <a:r>
                <a:rPr lang="en-US" sz="1800" spc="-14" dirty="0">
                  <a:solidFill>
                    <a:srgbClr val="000000"/>
                  </a:solidFill>
                  <a:latin typeface="Arial"/>
                </a:rPr>
                <a:t> et </a:t>
              </a:r>
              <a:r>
                <a:rPr lang="en-US" sz="1800" spc="-14" dirty="0" err="1">
                  <a:solidFill>
                    <a:srgbClr val="000000"/>
                  </a:solidFill>
                  <a:latin typeface="Arial"/>
                </a:rPr>
                <a:t>bassin</a:t>
              </a:r>
              <a:r>
                <a:rPr lang="en-US" sz="1800" spc="-14" dirty="0">
                  <a:solidFill>
                    <a:srgbClr val="000000"/>
                  </a:solidFill>
                  <a:latin typeface="Arial"/>
                </a:rPr>
                <a:t> SB6A-Savane Plate</a:t>
              </a:r>
            </a:p>
            <a:p>
              <a:pPr marL="0" lvl="0" indent="0">
                <a:lnSpc>
                  <a:spcPts val="2700"/>
                </a:lnSpc>
                <a:spcBef>
                  <a:spcPct val="0"/>
                </a:spcBef>
              </a:pPr>
              <a:r>
                <a:rPr lang="en-US" sz="1800" spc="-14" dirty="0" err="1">
                  <a:solidFill>
                    <a:srgbClr val="000000"/>
                  </a:solidFill>
                  <a:latin typeface="Arial"/>
                </a:rPr>
                <a:t>Responsable</a:t>
              </a:r>
              <a:r>
                <a:rPr lang="en-US" sz="1800" spc="-14" dirty="0">
                  <a:solidFill>
                    <a:srgbClr val="000000"/>
                  </a:solidFill>
                  <a:latin typeface="Arial"/>
                </a:rPr>
                <a:t> </a:t>
              </a:r>
              <a:r>
                <a:rPr lang="en-US" sz="1800" spc="-14" dirty="0" err="1">
                  <a:solidFill>
                    <a:srgbClr val="000000"/>
                  </a:solidFill>
                  <a:latin typeface="Arial"/>
                </a:rPr>
                <a:t>chantier</a:t>
              </a:r>
              <a:r>
                <a:rPr lang="en-US" sz="1800" spc="-14" dirty="0">
                  <a:solidFill>
                    <a:srgbClr val="000000"/>
                  </a:solidFill>
                  <a:latin typeface="Arial"/>
                </a:rPr>
                <a:t> : Josselyn CANTAVE</a:t>
              </a:r>
            </a:p>
            <a:p>
              <a:pPr marL="0" lvl="0" indent="0">
                <a:lnSpc>
                  <a:spcPts val="2700"/>
                </a:lnSpc>
                <a:spcBef>
                  <a:spcPct val="0"/>
                </a:spcBef>
              </a:pPr>
              <a:r>
                <a:rPr lang="en-US" sz="1800" spc="-14" dirty="0" err="1">
                  <a:solidFill>
                    <a:srgbClr val="000000"/>
                  </a:solidFill>
                  <a:latin typeface="Arial"/>
                </a:rPr>
                <a:t>Ingénieur</a:t>
              </a:r>
              <a:r>
                <a:rPr lang="en-US" sz="1800" spc="-14" dirty="0">
                  <a:solidFill>
                    <a:srgbClr val="000000"/>
                  </a:solidFill>
                  <a:latin typeface="Arial"/>
                </a:rPr>
                <a:t> Saintil CLOSSY Famille </a:t>
              </a:r>
              <a:r>
                <a:rPr lang="en-US" sz="1800" spc="-14" dirty="0" err="1">
                  <a:solidFill>
                    <a:srgbClr val="000000"/>
                  </a:solidFill>
                  <a:latin typeface="Arial"/>
                </a:rPr>
                <a:t>bénéficiaire</a:t>
              </a:r>
              <a:r>
                <a:rPr lang="en-US" sz="1800" spc="-14" dirty="0">
                  <a:solidFill>
                    <a:srgbClr val="000000"/>
                  </a:solidFill>
                  <a:latin typeface="Arial"/>
                </a:rPr>
                <a:t> : Monique Régis</a:t>
              </a:r>
            </a:p>
            <a:p>
              <a:pPr marL="0" lvl="0" indent="0">
                <a:lnSpc>
                  <a:spcPts val="2700"/>
                </a:lnSpc>
                <a:spcBef>
                  <a:spcPct val="0"/>
                </a:spcBef>
              </a:pPr>
              <a:r>
                <a:rPr lang="en-US" sz="1800" spc="-14" dirty="0">
                  <a:solidFill>
                    <a:srgbClr val="000000"/>
                  </a:solidFill>
                  <a:latin typeface="Arial"/>
                </a:rPr>
                <a:t>Date début de </a:t>
              </a:r>
              <a:r>
                <a:rPr lang="en-US" sz="1800" spc="-14" dirty="0" err="1">
                  <a:solidFill>
                    <a:srgbClr val="000000"/>
                  </a:solidFill>
                  <a:latin typeface="Arial"/>
                </a:rPr>
                <a:t>chantier</a:t>
              </a:r>
              <a:r>
                <a:rPr lang="en-US" sz="1800" spc="-14" dirty="0">
                  <a:solidFill>
                    <a:srgbClr val="000000"/>
                  </a:solidFill>
                  <a:latin typeface="Arial"/>
                </a:rPr>
                <a:t> : Avril 2014</a:t>
              </a:r>
            </a:p>
            <a:p>
              <a:pPr marL="0" lvl="0" indent="0">
                <a:lnSpc>
                  <a:spcPts val="2700"/>
                </a:lnSpc>
                <a:spcBef>
                  <a:spcPct val="0"/>
                </a:spcBef>
              </a:pPr>
              <a:r>
                <a:rPr lang="en-US" sz="1800" spc="-14" dirty="0">
                  <a:solidFill>
                    <a:srgbClr val="000000"/>
                  </a:solidFill>
                  <a:latin typeface="Arial"/>
                </a:rPr>
                <a:t>Date de fin de </a:t>
              </a:r>
              <a:r>
                <a:rPr lang="en-US" sz="1800" spc="-14" dirty="0" err="1">
                  <a:solidFill>
                    <a:srgbClr val="000000"/>
                  </a:solidFill>
                  <a:latin typeface="Arial"/>
                </a:rPr>
                <a:t>chantier</a:t>
              </a:r>
              <a:r>
                <a:rPr lang="en-US" sz="1800" spc="-14" dirty="0">
                  <a:solidFill>
                    <a:srgbClr val="000000"/>
                  </a:solidFill>
                  <a:latin typeface="Arial"/>
                </a:rPr>
                <a:t> : Mai 2014 </a:t>
              </a:r>
              <a:r>
                <a:rPr lang="en-US" sz="1800" spc="-14" dirty="0" err="1">
                  <a:solidFill>
                    <a:srgbClr val="000000"/>
                  </a:solidFill>
                  <a:latin typeface="Arial"/>
                </a:rPr>
                <a:t>Coordonnées</a:t>
              </a:r>
              <a:r>
                <a:rPr lang="en-US" sz="1800" spc="-14" dirty="0">
                  <a:solidFill>
                    <a:srgbClr val="000000"/>
                  </a:solidFill>
                  <a:latin typeface="Arial"/>
                </a:rPr>
                <a:t> GPS :</a:t>
              </a:r>
            </a:p>
            <a:p>
              <a:pPr marL="0" lvl="0" indent="0">
                <a:lnSpc>
                  <a:spcPts val="2700"/>
                </a:lnSpc>
                <a:spcBef>
                  <a:spcPct val="0"/>
                </a:spcBef>
              </a:pPr>
              <a:r>
                <a:rPr lang="en-US" sz="1800" spc="-14" dirty="0">
                  <a:solidFill>
                    <a:srgbClr val="000000"/>
                  </a:solidFill>
                  <a:latin typeface="Arial"/>
                  <a:ea typeface="Arial"/>
                </a:rPr>
                <a:t>N 18° 57,769</a:t>
              </a:r>
            </a:p>
            <a:p>
              <a:pPr marL="0" lvl="0" indent="0">
                <a:lnSpc>
                  <a:spcPts val="2700"/>
                </a:lnSpc>
                <a:spcBef>
                  <a:spcPct val="0"/>
                </a:spcBef>
              </a:pPr>
              <a:r>
                <a:rPr lang="en-US" sz="1800" spc="-14" dirty="0">
                  <a:solidFill>
                    <a:srgbClr val="000000"/>
                  </a:solidFill>
                  <a:latin typeface="Arial"/>
                  <a:ea typeface="Arial"/>
                </a:rPr>
                <a:t>W 072°00,637</a:t>
              </a:r>
            </a:p>
            <a:p>
              <a:pPr marL="0" lvl="0" indent="0">
                <a:lnSpc>
                  <a:spcPts val="2700"/>
                </a:lnSpc>
                <a:spcBef>
                  <a:spcPct val="0"/>
                </a:spcBef>
              </a:pPr>
              <a:r>
                <a:rPr lang="en-US" sz="1800" spc="-14" dirty="0">
                  <a:solidFill>
                    <a:srgbClr val="000000"/>
                  </a:solidFill>
                  <a:latin typeface="Arial"/>
                </a:rPr>
                <a:t>Altitude : 459 m</a:t>
              </a:r>
            </a:p>
          </p:txBody>
        </p:sp>
        <p:sp>
          <p:nvSpPr>
            <p:cNvPr id="5" name="TextBox 5"/>
            <p:cNvSpPr txBox="1"/>
            <p:nvPr/>
          </p:nvSpPr>
          <p:spPr>
            <a:xfrm>
              <a:off x="0" y="4739019"/>
              <a:ext cx="8771446" cy="1375410"/>
            </a:xfrm>
            <a:prstGeom prst="rect">
              <a:avLst/>
            </a:prstGeom>
          </p:spPr>
          <p:txBody>
            <a:bodyPr lIns="0" tIns="0" rIns="0" bIns="0" rtlCol="0" anchor="t">
              <a:spAutoFit/>
            </a:bodyPr>
            <a:lstStyle/>
            <a:p>
              <a:pPr marL="0" lvl="0" indent="0">
                <a:lnSpc>
                  <a:spcPts val="2700"/>
                </a:lnSpc>
                <a:spcBef>
                  <a:spcPct val="0"/>
                </a:spcBef>
              </a:pPr>
              <a:r>
                <a:rPr lang="en-US" sz="1800" spc="-14">
                  <a:solidFill>
                    <a:srgbClr val="000000"/>
                  </a:solidFill>
                  <a:latin typeface="Arial"/>
                </a:rPr>
                <a:t>Ouvrage situé en tête d’une ravine latérale se jetant dans la Ravine Ananas</a:t>
              </a:r>
            </a:p>
            <a:p>
              <a:pPr marL="0" lvl="0" indent="0">
                <a:lnSpc>
                  <a:spcPts val="2700"/>
                </a:lnSpc>
                <a:spcBef>
                  <a:spcPct val="0"/>
                </a:spcBef>
              </a:pPr>
              <a:r>
                <a:rPr lang="en-US" sz="1800" spc="-14">
                  <a:solidFill>
                    <a:srgbClr val="000000"/>
                  </a:solidFill>
                  <a:latin typeface="Arial"/>
                </a:rPr>
                <a:t>Capacité du bassin : 60 m3.</a:t>
              </a:r>
            </a:p>
          </p:txBody>
        </p:sp>
      </p:grpSp>
      <p:sp>
        <p:nvSpPr>
          <p:cNvPr id="6" name="Freeform 6"/>
          <p:cNvSpPr/>
          <p:nvPr/>
        </p:nvSpPr>
        <p:spPr>
          <a:xfrm>
            <a:off x="1028700" y="1026066"/>
            <a:ext cx="8115300" cy="8232234"/>
          </a:xfrm>
          <a:custGeom>
            <a:avLst/>
            <a:gdLst/>
            <a:ahLst/>
            <a:cxnLst/>
            <a:rect l="l" t="t" r="r" b="b"/>
            <a:pathLst>
              <a:path w="8115300" h="8232234">
                <a:moveTo>
                  <a:pt x="0" y="0"/>
                </a:moveTo>
                <a:lnTo>
                  <a:pt x="8115300" y="0"/>
                </a:lnTo>
                <a:lnTo>
                  <a:pt x="8115300" y="8232234"/>
                </a:lnTo>
                <a:lnTo>
                  <a:pt x="0" y="8232234"/>
                </a:lnTo>
                <a:lnTo>
                  <a:pt x="0" y="0"/>
                </a:lnTo>
                <a:close/>
              </a:path>
            </a:pathLst>
          </a:custGeom>
          <a:blipFill>
            <a:blip r:embed="rId2"/>
            <a:stretch>
              <a:fillRect l="-5520" r="-29733"/>
            </a:stretch>
          </a:blipFill>
        </p:spPr>
        <p:txBody>
          <a:bodyPr/>
          <a:lstStyle/>
          <a:p>
            <a:endParaRPr lang="fr-F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45897" y="1501762"/>
            <a:ext cx="10996207" cy="1657350"/>
          </a:xfrm>
          <a:prstGeom prst="rect">
            <a:avLst/>
          </a:prstGeom>
        </p:spPr>
        <p:txBody>
          <a:bodyPr lIns="0" tIns="0" rIns="0" bIns="0" rtlCol="0" anchor="t">
            <a:spAutoFit/>
          </a:bodyPr>
          <a:lstStyle/>
          <a:p>
            <a:pPr marL="0" lvl="0" indent="0" algn="ctr">
              <a:lnSpc>
                <a:spcPts val="6103"/>
              </a:lnSpc>
              <a:spcBef>
                <a:spcPct val="0"/>
              </a:spcBef>
            </a:pPr>
            <a:r>
              <a:rPr lang="en-US" sz="5086">
                <a:solidFill>
                  <a:srgbClr val="000000"/>
                </a:solidFill>
                <a:latin typeface="Arial Bold"/>
              </a:rPr>
              <a:t>Seuil bassin SB6A-Savane Plate Famille Hilson Pierre</a:t>
            </a:r>
          </a:p>
        </p:txBody>
      </p:sp>
      <p:sp>
        <p:nvSpPr>
          <p:cNvPr id="3" name="TextBox 3"/>
          <p:cNvSpPr txBox="1"/>
          <p:nvPr/>
        </p:nvSpPr>
        <p:spPr>
          <a:xfrm>
            <a:off x="1028700" y="7966173"/>
            <a:ext cx="4834338" cy="975786"/>
          </a:xfrm>
          <a:prstGeom prst="rect">
            <a:avLst/>
          </a:prstGeom>
        </p:spPr>
        <p:txBody>
          <a:bodyPr lIns="0" tIns="0" rIns="0" bIns="0" rtlCol="0" anchor="t">
            <a:spAutoFit/>
          </a:bodyPr>
          <a:lstStyle/>
          <a:p>
            <a:pPr marL="0" lvl="0" indent="0" algn="ctr">
              <a:lnSpc>
                <a:spcPts val="2491"/>
              </a:lnSpc>
              <a:spcBef>
                <a:spcPct val="0"/>
              </a:spcBef>
            </a:pPr>
            <a:r>
              <a:rPr lang="en-US" sz="1916" u="none">
                <a:solidFill>
                  <a:srgbClr val="000000"/>
                </a:solidFill>
                <a:latin typeface="Arial"/>
              </a:rPr>
              <a:t>Photo : octobre 2013 Impossibilité de faire une implantation à cause du fort développement de l’herbe Madam Michel</a:t>
            </a:r>
          </a:p>
        </p:txBody>
      </p:sp>
      <p:sp>
        <p:nvSpPr>
          <p:cNvPr id="4" name="TextBox 4"/>
          <p:cNvSpPr txBox="1"/>
          <p:nvPr/>
        </p:nvSpPr>
        <p:spPr>
          <a:xfrm>
            <a:off x="6726831" y="7966173"/>
            <a:ext cx="4834338" cy="975786"/>
          </a:xfrm>
          <a:prstGeom prst="rect">
            <a:avLst/>
          </a:prstGeom>
        </p:spPr>
        <p:txBody>
          <a:bodyPr lIns="0" tIns="0" rIns="0" bIns="0" rtlCol="0" anchor="t">
            <a:spAutoFit/>
          </a:bodyPr>
          <a:lstStyle/>
          <a:p>
            <a:pPr marL="0" lvl="0" indent="0" algn="ctr">
              <a:lnSpc>
                <a:spcPts val="2491"/>
              </a:lnSpc>
              <a:spcBef>
                <a:spcPct val="0"/>
              </a:spcBef>
            </a:pPr>
            <a:r>
              <a:rPr lang="en-US" sz="1916" u="none">
                <a:solidFill>
                  <a:srgbClr val="000000"/>
                </a:solidFill>
                <a:latin typeface="Arial"/>
              </a:rPr>
              <a:t>Photo : février 2014 Implantation du seuil-bassin SB6 sur le terrain dégagé suite aux incendies</a:t>
            </a:r>
          </a:p>
        </p:txBody>
      </p:sp>
      <p:sp>
        <p:nvSpPr>
          <p:cNvPr id="5" name="TextBox 5"/>
          <p:cNvSpPr txBox="1"/>
          <p:nvPr/>
        </p:nvSpPr>
        <p:spPr>
          <a:xfrm>
            <a:off x="12424962" y="7966173"/>
            <a:ext cx="4834338" cy="661461"/>
          </a:xfrm>
          <a:prstGeom prst="rect">
            <a:avLst/>
          </a:prstGeom>
        </p:spPr>
        <p:txBody>
          <a:bodyPr lIns="0" tIns="0" rIns="0" bIns="0" rtlCol="0" anchor="t">
            <a:spAutoFit/>
          </a:bodyPr>
          <a:lstStyle/>
          <a:p>
            <a:pPr marL="0" lvl="0" indent="0" algn="ctr">
              <a:lnSpc>
                <a:spcPts val="2491"/>
              </a:lnSpc>
              <a:spcBef>
                <a:spcPct val="0"/>
              </a:spcBef>
            </a:pPr>
            <a:r>
              <a:rPr lang="en-US" sz="1916" u="none">
                <a:solidFill>
                  <a:srgbClr val="000000"/>
                </a:solidFill>
                <a:latin typeface="Arial"/>
              </a:rPr>
              <a:t>Avril-mai 2014 : chantier de SB6A-Savane Plate.</a:t>
            </a:r>
          </a:p>
        </p:txBody>
      </p:sp>
      <p:sp>
        <p:nvSpPr>
          <p:cNvPr id="6" name="Freeform 6"/>
          <p:cNvSpPr/>
          <p:nvPr/>
        </p:nvSpPr>
        <p:spPr>
          <a:xfrm>
            <a:off x="1028700" y="3973948"/>
            <a:ext cx="4834338" cy="3590014"/>
          </a:xfrm>
          <a:custGeom>
            <a:avLst/>
            <a:gdLst/>
            <a:ahLst/>
            <a:cxnLst/>
            <a:rect l="l" t="t" r="r" b="b"/>
            <a:pathLst>
              <a:path w="4834338" h="3590014">
                <a:moveTo>
                  <a:pt x="0" y="0"/>
                </a:moveTo>
                <a:lnTo>
                  <a:pt x="4834338" y="0"/>
                </a:lnTo>
                <a:lnTo>
                  <a:pt x="4834338" y="3590014"/>
                </a:lnTo>
                <a:lnTo>
                  <a:pt x="0" y="3590014"/>
                </a:lnTo>
                <a:lnTo>
                  <a:pt x="0" y="0"/>
                </a:lnTo>
                <a:close/>
              </a:path>
            </a:pathLst>
          </a:custGeom>
          <a:blipFill>
            <a:blip r:embed="rId2"/>
            <a:stretch>
              <a:fillRect b="-781"/>
            </a:stretch>
          </a:blipFill>
        </p:spPr>
        <p:txBody>
          <a:bodyPr/>
          <a:lstStyle/>
          <a:p>
            <a:endParaRPr lang="fr-FR"/>
          </a:p>
        </p:txBody>
      </p:sp>
      <p:sp>
        <p:nvSpPr>
          <p:cNvPr id="7" name="Freeform 7"/>
          <p:cNvSpPr/>
          <p:nvPr/>
        </p:nvSpPr>
        <p:spPr>
          <a:xfrm>
            <a:off x="6726831" y="3973948"/>
            <a:ext cx="4834338" cy="3590014"/>
          </a:xfrm>
          <a:custGeom>
            <a:avLst/>
            <a:gdLst/>
            <a:ahLst/>
            <a:cxnLst/>
            <a:rect l="l" t="t" r="r" b="b"/>
            <a:pathLst>
              <a:path w="4834338" h="3590014">
                <a:moveTo>
                  <a:pt x="0" y="0"/>
                </a:moveTo>
                <a:lnTo>
                  <a:pt x="4834338" y="0"/>
                </a:lnTo>
                <a:lnTo>
                  <a:pt x="4834338" y="3590014"/>
                </a:lnTo>
                <a:lnTo>
                  <a:pt x="0" y="3590014"/>
                </a:lnTo>
                <a:lnTo>
                  <a:pt x="0" y="0"/>
                </a:lnTo>
                <a:close/>
              </a:path>
            </a:pathLst>
          </a:custGeom>
          <a:blipFill>
            <a:blip r:embed="rId3"/>
            <a:stretch>
              <a:fillRect t="-430" b="-672"/>
            </a:stretch>
          </a:blipFill>
        </p:spPr>
        <p:txBody>
          <a:bodyPr/>
          <a:lstStyle/>
          <a:p>
            <a:endParaRPr lang="fr-FR"/>
          </a:p>
        </p:txBody>
      </p:sp>
      <p:sp>
        <p:nvSpPr>
          <p:cNvPr id="8" name="Freeform 8"/>
          <p:cNvSpPr/>
          <p:nvPr/>
        </p:nvSpPr>
        <p:spPr>
          <a:xfrm>
            <a:off x="12424962" y="3973948"/>
            <a:ext cx="4834338" cy="3590014"/>
          </a:xfrm>
          <a:custGeom>
            <a:avLst/>
            <a:gdLst/>
            <a:ahLst/>
            <a:cxnLst/>
            <a:rect l="l" t="t" r="r" b="b"/>
            <a:pathLst>
              <a:path w="4834338" h="3590014">
                <a:moveTo>
                  <a:pt x="0" y="0"/>
                </a:moveTo>
                <a:lnTo>
                  <a:pt x="4834338" y="0"/>
                </a:lnTo>
                <a:lnTo>
                  <a:pt x="4834338" y="3590014"/>
                </a:lnTo>
                <a:lnTo>
                  <a:pt x="0" y="3590014"/>
                </a:lnTo>
                <a:lnTo>
                  <a:pt x="0" y="0"/>
                </a:lnTo>
                <a:close/>
              </a:path>
            </a:pathLst>
          </a:custGeom>
          <a:blipFill>
            <a:blip r:embed="rId4"/>
            <a:stretch>
              <a:fillRect t="-454" b="-540"/>
            </a:stretch>
          </a:blipFill>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80320" y="0"/>
            <a:ext cx="8607680" cy="10287000"/>
            <a:chOff x="0" y="0"/>
            <a:chExt cx="2267043" cy="2709333"/>
          </a:xfrm>
        </p:grpSpPr>
        <p:sp>
          <p:nvSpPr>
            <p:cNvPr id="3" name="Freeform 3"/>
            <p:cNvSpPr/>
            <p:nvPr/>
          </p:nvSpPr>
          <p:spPr>
            <a:xfrm>
              <a:off x="0" y="0"/>
              <a:ext cx="2267043" cy="2709333"/>
            </a:xfrm>
            <a:custGeom>
              <a:avLst/>
              <a:gdLst/>
              <a:ahLst/>
              <a:cxnLst/>
              <a:rect l="l" t="t" r="r" b="b"/>
              <a:pathLst>
                <a:path w="2267043" h="2709333">
                  <a:moveTo>
                    <a:pt x="0" y="0"/>
                  </a:moveTo>
                  <a:lnTo>
                    <a:pt x="2267043" y="0"/>
                  </a:lnTo>
                  <a:lnTo>
                    <a:pt x="2267043" y="2709333"/>
                  </a:lnTo>
                  <a:lnTo>
                    <a:pt x="0" y="2709333"/>
                  </a:lnTo>
                  <a:close/>
                </a:path>
              </a:pathLst>
            </a:custGeom>
            <a:solidFill>
              <a:srgbClr val="7ED957"/>
            </a:solidFill>
          </p:spPr>
          <p:txBody>
            <a:bodyPr/>
            <a:lstStyle/>
            <a:p>
              <a:endParaRPr lang="fr-FR"/>
            </a:p>
          </p:txBody>
        </p:sp>
        <p:sp>
          <p:nvSpPr>
            <p:cNvPr id="4" name="TextBox 4"/>
            <p:cNvSpPr txBox="1"/>
            <p:nvPr/>
          </p:nvSpPr>
          <p:spPr>
            <a:xfrm>
              <a:off x="0" y="-57150"/>
              <a:ext cx="2267043" cy="2766483"/>
            </a:xfrm>
            <a:prstGeom prst="rect">
              <a:avLst/>
            </a:prstGeom>
          </p:spPr>
          <p:txBody>
            <a:bodyPr lIns="76200" tIns="76200" rIns="76200" bIns="76200" rtlCol="0" anchor="ctr"/>
            <a:lstStyle/>
            <a:p>
              <a:pPr algn="ctr">
                <a:lnSpc>
                  <a:spcPts val="3359"/>
                </a:lnSpc>
              </a:pPr>
              <a:endParaRPr/>
            </a:p>
          </p:txBody>
        </p:sp>
      </p:grpSp>
      <p:grpSp>
        <p:nvGrpSpPr>
          <p:cNvPr id="5" name="Group 5"/>
          <p:cNvGrpSpPr/>
          <p:nvPr/>
        </p:nvGrpSpPr>
        <p:grpSpPr>
          <a:xfrm>
            <a:off x="0" y="1296860"/>
            <a:ext cx="9680320" cy="7693280"/>
            <a:chOff x="0" y="0"/>
            <a:chExt cx="12907093" cy="10257707"/>
          </a:xfrm>
        </p:grpSpPr>
        <p:pic>
          <p:nvPicPr>
            <p:cNvPr id="6" name="Picture 6"/>
            <p:cNvPicPr>
              <a:picLocks noChangeAspect="1"/>
            </p:cNvPicPr>
            <p:nvPr/>
          </p:nvPicPr>
          <p:blipFill>
            <a:blip r:embed="rId2"/>
            <a:srcRect l="2869" r="2869"/>
            <a:stretch>
              <a:fillRect/>
            </a:stretch>
          </p:blipFill>
          <p:spPr>
            <a:xfrm>
              <a:off x="0" y="0"/>
              <a:ext cx="12907093" cy="10257707"/>
            </a:xfrm>
            <a:prstGeom prst="rect">
              <a:avLst/>
            </a:prstGeom>
          </p:spPr>
        </p:pic>
      </p:grpSp>
      <p:sp>
        <p:nvSpPr>
          <p:cNvPr id="7" name="TextBox 7"/>
          <p:cNvSpPr txBox="1"/>
          <p:nvPr/>
        </p:nvSpPr>
        <p:spPr>
          <a:xfrm>
            <a:off x="10750091" y="3333898"/>
            <a:ext cx="6468137" cy="3444750"/>
          </a:xfrm>
          <a:prstGeom prst="rect">
            <a:avLst/>
          </a:prstGeom>
        </p:spPr>
        <p:txBody>
          <a:bodyPr lIns="0" tIns="0" rIns="0" bIns="0" rtlCol="0" anchor="t">
            <a:spAutoFit/>
          </a:bodyPr>
          <a:lstStyle/>
          <a:p>
            <a:pPr marL="0" lvl="0" indent="0" algn="ctr">
              <a:lnSpc>
                <a:spcPts val="5489"/>
              </a:lnSpc>
            </a:pPr>
            <a:r>
              <a:rPr lang="en-US" sz="4990" u="sng" spc="46">
                <a:solidFill>
                  <a:srgbClr val="FFFFFF"/>
                </a:solidFill>
                <a:latin typeface="TT Rounds Condensed"/>
                <a:hlinkClick r:id="rId3" action="ppaction://hlinksldjump"/>
              </a:rPr>
              <a:t>SB1-Savane Plate</a:t>
            </a:r>
          </a:p>
          <a:p>
            <a:pPr marL="0" lvl="0" indent="0" algn="ctr">
              <a:lnSpc>
                <a:spcPts val="5489"/>
              </a:lnSpc>
            </a:pPr>
            <a:r>
              <a:rPr lang="en-US" sz="4990" u="sng" spc="46">
                <a:solidFill>
                  <a:srgbClr val="FFFFFF"/>
                </a:solidFill>
                <a:latin typeface="TT Rounds Condensed"/>
                <a:hlinkClick r:id="rId4" action="ppaction://hlinksldjump"/>
              </a:rPr>
              <a:t>SB2-Savane Plate</a:t>
            </a:r>
          </a:p>
          <a:p>
            <a:pPr marL="0" lvl="0" indent="0" algn="ctr">
              <a:lnSpc>
                <a:spcPts val="5489"/>
              </a:lnSpc>
            </a:pPr>
            <a:r>
              <a:rPr lang="en-US" sz="4990" u="sng" spc="46">
                <a:solidFill>
                  <a:srgbClr val="FFFFFF"/>
                </a:solidFill>
                <a:latin typeface="TT Rounds Condensed"/>
                <a:hlinkClick r:id="rId5" action="ppaction://hlinksldjump"/>
              </a:rPr>
              <a:t>SB3-Savane Plate</a:t>
            </a:r>
          </a:p>
          <a:p>
            <a:pPr marL="0" lvl="0" indent="0" algn="ctr">
              <a:lnSpc>
                <a:spcPts val="5489"/>
              </a:lnSpc>
            </a:pPr>
            <a:r>
              <a:rPr lang="en-US" sz="4990" u="sng" spc="46">
                <a:solidFill>
                  <a:srgbClr val="FFFFFF"/>
                </a:solidFill>
                <a:latin typeface="TT Rounds Condensed"/>
                <a:hlinkClick r:id="rId6" action="ppaction://hlinksldjump"/>
              </a:rPr>
              <a:t>SB5-Savane Plate</a:t>
            </a:r>
          </a:p>
          <a:p>
            <a:pPr marL="0" lvl="0" indent="0" algn="ctr">
              <a:lnSpc>
                <a:spcPts val="5489"/>
              </a:lnSpc>
            </a:pPr>
            <a:r>
              <a:rPr lang="en-US" sz="4990" u="sng" spc="46">
                <a:solidFill>
                  <a:srgbClr val="FFFFFF"/>
                </a:solidFill>
                <a:latin typeface="TT Rounds Condensed"/>
                <a:hlinkClick r:id="rId7" action="ppaction://hlinksldjump"/>
              </a:rPr>
              <a:t>SB6A-Savane Plate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Savane Plate 2010-2014"/>
          <p:cNvSpPr/>
          <p:nvPr/>
        </p:nvSpPr>
        <p:spPr>
          <a:xfrm>
            <a:off x="15673" y="0"/>
            <a:ext cx="11390481" cy="10287000"/>
          </a:xfrm>
          <a:custGeom>
            <a:avLst/>
            <a:gdLst/>
            <a:ahLst/>
            <a:cxnLst/>
            <a:rect l="l" t="t" r="r" b="b"/>
            <a:pathLst>
              <a:path w="11390481" h="10287000">
                <a:moveTo>
                  <a:pt x="0" y="0"/>
                </a:moveTo>
                <a:lnTo>
                  <a:pt x="11390481" y="0"/>
                </a:lnTo>
                <a:lnTo>
                  <a:pt x="11390481" y="10287000"/>
                </a:lnTo>
                <a:lnTo>
                  <a:pt x="0" y="10287000"/>
                </a:lnTo>
                <a:lnTo>
                  <a:pt x="0" y="0"/>
                </a:lnTo>
                <a:close/>
              </a:path>
            </a:pathLst>
          </a:custGeom>
          <a:blipFill>
            <a:blip r:embed="rId2"/>
            <a:stretch>
              <a:fillRect l="-31822" r="-28733"/>
            </a:stretch>
          </a:blipFill>
        </p:spPr>
        <p:txBody>
          <a:bodyPr/>
          <a:lstStyle/>
          <a:p>
            <a:endParaRPr lang="fr-FR"/>
          </a:p>
        </p:txBody>
      </p:sp>
      <p:sp>
        <p:nvSpPr>
          <p:cNvPr id="3" name="TextBox 3"/>
          <p:cNvSpPr txBox="1"/>
          <p:nvPr/>
        </p:nvSpPr>
        <p:spPr>
          <a:xfrm>
            <a:off x="6452901" y="7599794"/>
            <a:ext cx="2271751" cy="197468"/>
          </a:xfrm>
          <a:prstGeom prst="rect">
            <a:avLst/>
          </a:prstGeom>
        </p:spPr>
        <p:txBody>
          <a:bodyPr lIns="0" tIns="0" rIns="0" bIns="0" rtlCol="0" anchor="t">
            <a:spAutoFit/>
          </a:bodyPr>
          <a:lstStyle/>
          <a:p>
            <a:pPr algn="ctr">
              <a:lnSpc>
                <a:spcPts val="1384"/>
              </a:lnSpc>
            </a:pPr>
            <a:r>
              <a:rPr lang="en-US" sz="1154">
                <a:solidFill>
                  <a:srgbClr val="FFFFFF"/>
                </a:solidFill>
                <a:latin typeface="Arial Bold"/>
              </a:rPr>
              <a:t>N3 vers Cange</a:t>
            </a:r>
          </a:p>
        </p:txBody>
      </p:sp>
      <p:sp>
        <p:nvSpPr>
          <p:cNvPr id="4" name="TextBox 4"/>
          <p:cNvSpPr txBox="1"/>
          <p:nvPr/>
        </p:nvSpPr>
        <p:spPr>
          <a:xfrm>
            <a:off x="7112442" y="3010256"/>
            <a:ext cx="3121452" cy="197468"/>
          </a:xfrm>
          <a:prstGeom prst="rect">
            <a:avLst/>
          </a:prstGeom>
        </p:spPr>
        <p:txBody>
          <a:bodyPr lIns="0" tIns="0" rIns="0" bIns="0" rtlCol="0" anchor="t">
            <a:spAutoFit/>
          </a:bodyPr>
          <a:lstStyle/>
          <a:p>
            <a:pPr algn="ctr">
              <a:lnSpc>
                <a:spcPts val="1384"/>
              </a:lnSpc>
            </a:pPr>
            <a:r>
              <a:rPr lang="en-US" sz="1154" spc="-9">
                <a:solidFill>
                  <a:srgbClr val="FFFFFF"/>
                </a:solidFill>
                <a:latin typeface="Arial Bold"/>
              </a:rPr>
              <a:t>N3 vers Thomonde</a:t>
            </a:r>
          </a:p>
        </p:txBody>
      </p:sp>
      <p:sp>
        <p:nvSpPr>
          <p:cNvPr id="5" name="TextBox 5"/>
          <p:cNvSpPr txBox="1"/>
          <p:nvPr/>
        </p:nvSpPr>
        <p:spPr>
          <a:xfrm>
            <a:off x="3008634" y="7746358"/>
            <a:ext cx="2271751" cy="197468"/>
          </a:xfrm>
          <a:prstGeom prst="rect">
            <a:avLst/>
          </a:prstGeom>
        </p:spPr>
        <p:txBody>
          <a:bodyPr lIns="0" tIns="0" rIns="0" bIns="0" rtlCol="0" anchor="t">
            <a:spAutoFit/>
          </a:bodyPr>
          <a:lstStyle/>
          <a:p>
            <a:pPr algn="ctr">
              <a:lnSpc>
                <a:spcPts val="1384"/>
              </a:lnSpc>
            </a:pPr>
            <a:r>
              <a:rPr lang="en-US" sz="1154" spc="-24">
                <a:solidFill>
                  <a:srgbClr val="FFFFFF"/>
                </a:solidFill>
                <a:latin typeface="Arial Bold"/>
              </a:rPr>
              <a:t>Ravine Ananas</a:t>
            </a:r>
          </a:p>
        </p:txBody>
      </p:sp>
      <p:sp>
        <p:nvSpPr>
          <p:cNvPr id="6" name="TextBox 6"/>
          <p:cNvSpPr txBox="1"/>
          <p:nvPr/>
        </p:nvSpPr>
        <p:spPr>
          <a:xfrm>
            <a:off x="3961304" y="5135442"/>
            <a:ext cx="2271751" cy="197468"/>
          </a:xfrm>
          <a:prstGeom prst="rect">
            <a:avLst/>
          </a:prstGeom>
        </p:spPr>
        <p:txBody>
          <a:bodyPr lIns="0" tIns="0" rIns="0" bIns="0" rtlCol="0" anchor="t">
            <a:spAutoFit/>
          </a:bodyPr>
          <a:lstStyle/>
          <a:p>
            <a:pPr algn="ctr">
              <a:lnSpc>
                <a:spcPts val="1384"/>
              </a:lnSpc>
            </a:pPr>
            <a:r>
              <a:rPr lang="en-US" sz="1154" spc="-24">
                <a:solidFill>
                  <a:srgbClr val="FFFFFF"/>
                </a:solidFill>
                <a:latin typeface="Arial Bold"/>
              </a:rPr>
              <a:t>Ravine Savane Plate</a:t>
            </a:r>
          </a:p>
        </p:txBody>
      </p:sp>
      <p:sp>
        <p:nvSpPr>
          <p:cNvPr id="7" name="TextBox 7"/>
          <p:cNvSpPr txBox="1"/>
          <p:nvPr/>
        </p:nvSpPr>
        <p:spPr>
          <a:xfrm>
            <a:off x="11766199" y="3500871"/>
            <a:ext cx="5737378" cy="935217"/>
          </a:xfrm>
          <a:prstGeom prst="rect">
            <a:avLst/>
          </a:prstGeom>
        </p:spPr>
        <p:txBody>
          <a:bodyPr lIns="0" tIns="0" rIns="0" bIns="0" rtlCol="0" anchor="t">
            <a:spAutoFit/>
          </a:bodyPr>
          <a:lstStyle/>
          <a:p>
            <a:pPr algn="l">
              <a:lnSpc>
                <a:spcPts val="2291"/>
              </a:lnSpc>
            </a:pPr>
            <a:r>
              <a:rPr lang="en-US" sz="2546">
                <a:solidFill>
                  <a:srgbClr val="000000"/>
                </a:solidFill>
                <a:latin typeface="Arial Bold"/>
              </a:rPr>
              <a:t>Position des ouvrages de petite hydraulique construits à Savane Plate 2010-2014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67404" y="3201955"/>
            <a:ext cx="6021361" cy="952500"/>
          </a:xfrm>
          <a:prstGeom prst="rect">
            <a:avLst/>
          </a:prstGeom>
        </p:spPr>
        <p:txBody>
          <a:bodyPr lIns="0" tIns="0" rIns="0" bIns="0" rtlCol="0" anchor="t">
            <a:spAutoFit/>
          </a:bodyPr>
          <a:lstStyle/>
          <a:p>
            <a:pPr algn="ctr">
              <a:lnSpc>
                <a:spcPts val="3535"/>
              </a:lnSpc>
            </a:pPr>
            <a:r>
              <a:rPr lang="en-US" sz="2946">
                <a:solidFill>
                  <a:srgbClr val="000000"/>
                </a:solidFill>
                <a:latin typeface="Arial Bold"/>
              </a:rPr>
              <a:t>OUVRAGES A SAVANE PLATE (THOMONDE)</a:t>
            </a:r>
          </a:p>
        </p:txBody>
      </p:sp>
      <p:graphicFrame>
        <p:nvGraphicFramePr>
          <p:cNvPr id="3" name="Table 3"/>
          <p:cNvGraphicFramePr>
            <a:graphicFrameLocks noGrp="1"/>
          </p:cNvGraphicFramePr>
          <p:nvPr/>
        </p:nvGraphicFramePr>
        <p:xfrm>
          <a:off x="410634" y="1028700"/>
          <a:ext cx="10539021" cy="7721652"/>
        </p:xfrm>
        <a:graphic>
          <a:graphicData uri="http://schemas.openxmlformats.org/drawingml/2006/table">
            <a:tbl>
              <a:tblPr/>
              <a:tblGrid>
                <a:gridCol w="1649964">
                  <a:extLst>
                    <a:ext uri="{9D8B030D-6E8A-4147-A177-3AD203B41FA5}">
                      <a16:colId xmlns:a16="http://schemas.microsoft.com/office/drawing/2014/main" val="20000"/>
                    </a:ext>
                  </a:extLst>
                </a:gridCol>
                <a:gridCol w="1295189">
                  <a:extLst>
                    <a:ext uri="{9D8B030D-6E8A-4147-A177-3AD203B41FA5}">
                      <a16:colId xmlns:a16="http://schemas.microsoft.com/office/drawing/2014/main" val="20001"/>
                    </a:ext>
                  </a:extLst>
                </a:gridCol>
                <a:gridCol w="1624408">
                  <a:extLst>
                    <a:ext uri="{9D8B030D-6E8A-4147-A177-3AD203B41FA5}">
                      <a16:colId xmlns:a16="http://schemas.microsoft.com/office/drawing/2014/main" val="20002"/>
                    </a:ext>
                  </a:extLst>
                </a:gridCol>
                <a:gridCol w="1049296">
                  <a:extLst>
                    <a:ext uri="{9D8B030D-6E8A-4147-A177-3AD203B41FA5}">
                      <a16:colId xmlns:a16="http://schemas.microsoft.com/office/drawing/2014/main" val="20003"/>
                    </a:ext>
                  </a:extLst>
                </a:gridCol>
                <a:gridCol w="1867420">
                  <a:extLst>
                    <a:ext uri="{9D8B030D-6E8A-4147-A177-3AD203B41FA5}">
                      <a16:colId xmlns:a16="http://schemas.microsoft.com/office/drawing/2014/main" val="20004"/>
                    </a:ext>
                  </a:extLst>
                </a:gridCol>
                <a:gridCol w="1217784">
                  <a:extLst>
                    <a:ext uri="{9D8B030D-6E8A-4147-A177-3AD203B41FA5}">
                      <a16:colId xmlns:a16="http://schemas.microsoft.com/office/drawing/2014/main" val="20005"/>
                    </a:ext>
                  </a:extLst>
                </a:gridCol>
                <a:gridCol w="1834960">
                  <a:extLst>
                    <a:ext uri="{9D8B030D-6E8A-4147-A177-3AD203B41FA5}">
                      <a16:colId xmlns:a16="http://schemas.microsoft.com/office/drawing/2014/main" val="20006"/>
                    </a:ext>
                  </a:extLst>
                </a:gridCol>
              </a:tblGrid>
              <a:tr h="633540">
                <a:tc>
                  <a:txBody>
                    <a:bodyPr/>
                    <a:lstStyle/>
                    <a:p>
                      <a:pPr algn="l">
                        <a:lnSpc>
                          <a:spcPts val="1115"/>
                        </a:lnSpc>
                        <a:defRPr/>
                      </a:pPr>
                      <a:r>
                        <a:rPr lang="en-US" sz="1154" spc="-9">
                          <a:solidFill>
                            <a:srgbClr val="000000"/>
                          </a:solidFill>
                          <a:latin typeface="Arial Bold"/>
                          <a:ea typeface="Arial Bold"/>
                        </a:rPr>
                        <a:t>N° ouvrage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22"/>
                        </a:lnSpc>
                        <a:defRPr/>
                      </a:pPr>
                      <a:r>
                        <a:rPr lang="en-US" sz="1154" spc="-9">
                          <a:solidFill>
                            <a:srgbClr val="000000"/>
                          </a:solidFill>
                          <a:latin typeface="Arial Bold"/>
                        </a:rPr>
                        <a:t>Date de construct ion</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96"/>
                        </a:lnSpc>
                        <a:defRPr/>
                      </a:pPr>
                      <a:r>
                        <a:rPr lang="en-US" sz="1154" spc="-9">
                          <a:solidFill>
                            <a:srgbClr val="000000"/>
                          </a:solidFill>
                          <a:latin typeface="Arial Bold"/>
                        </a:rPr>
                        <a:t>Coordonnées GPS</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86"/>
                        </a:lnSpc>
                        <a:defRPr/>
                      </a:pPr>
                      <a:r>
                        <a:rPr lang="en-US" sz="1154" spc="-9">
                          <a:solidFill>
                            <a:srgbClr val="000000"/>
                          </a:solidFill>
                          <a:latin typeface="Arial Bold"/>
                        </a:rPr>
                        <a:t>Coût total</a:t>
                      </a:r>
                      <a:endParaRPr lang="en-US" sz="1100"/>
                    </a:p>
                    <a:p>
                      <a:pPr algn="l">
                        <a:lnSpc>
                          <a:spcPts val="1125"/>
                        </a:lnSpc>
                      </a:pPr>
                      <a:r>
                        <a:rPr lang="en-US" sz="1154" spc="-24">
                          <a:solidFill>
                            <a:srgbClr val="000000"/>
                          </a:solidFill>
                          <a:latin typeface="Arial Bold"/>
                        </a:rPr>
                        <a:t>(€)</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25"/>
                        </a:lnSpc>
                        <a:defRPr/>
                      </a:pPr>
                      <a:r>
                        <a:rPr lang="en-US" sz="1154" spc="-9">
                          <a:solidFill>
                            <a:srgbClr val="000000"/>
                          </a:solidFill>
                          <a:latin typeface="Arial Bold"/>
                        </a:rPr>
                        <a:t>Capacité stockage bassin (mesurée)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25"/>
                        </a:lnSpc>
                        <a:defRPr/>
                      </a:pPr>
                      <a:r>
                        <a:rPr lang="en-US" sz="1154" spc="-9">
                          <a:solidFill>
                            <a:srgbClr val="000000"/>
                          </a:solidFill>
                          <a:latin typeface="Arial Bold"/>
                        </a:rPr>
                        <a:t>Eau retenue en amont (estimée)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115"/>
                        </a:lnSpc>
                        <a:defRPr/>
                      </a:pPr>
                      <a:r>
                        <a:rPr lang="en-US" sz="1154" spc="-9">
                          <a:solidFill>
                            <a:srgbClr val="000000"/>
                          </a:solidFill>
                          <a:latin typeface="Arial Bold"/>
                        </a:rPr>
                        <a:t>Observations</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8237">
                <a:tc>
                  <a:txBody>
                    <a:bodyPr/>
                    <a:lstStyle/>
                    <a:p>
                      <a:pPr algn="l">
                        <a:lnSpc>
                          <a:spcPts val="1081"/>
                        </a:lnSpc>
                        <a:defRPr/>
                      </a:pPr>
                      <a:r>
                        <a:rPr lang="en-US" sz="1154" spc="-24">
                          <a:solidFill>
                            <a:srgbClr val="000000"/>
                          </a:solidFill>
                          <a:latin typeface="Arial"/>
                        </a:rPr>
                        <a:t>SB1-Savane Plate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81"/>
                        </a:lnSpc>
                        <a:defRPr/>
                      </a:pPr>
                      <a:r>
                        <a:rPr lang="en-US" sz="1154" spc="-19">
                          <a:solidFill>
                            <a:srgbClr val="000000"/>
                          </a:solidFill>
                          <a:latin typeface="Arial"/>
                        </a:rPr>
                        <a:t>Mars</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81"/>
                        </a:lnSpc>
                        <a:defRPr/>
                      </a:pPr>
                      <a:r>
                        <a:rPr lang="en-US" sz="1154" spc="-9">
                          <a:solidFill>
                            <a:srgbClr val="000000"/>
                          </a:solidFill>
                          <a:latin typeface="Arial"/>
                          <a:ea typeface="Arial"/>
                        </a:rPr>
                        <a:t>N 18° 57,647</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rowSpan="3">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81"/>
                        </a:lnSpc>
                        <a:defRPr/>
                      </a:pPr>
                      <a:r>
                        <a:rPr lang="en-US" sz="1154">
                          <a:solidFill>
                            <a:srgbClr val="000000"/>
                          </a:solidFill>
                          <a:latin typeface="Arial"/>
                        </a:rPr>
                        <a:t>45 m3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rowSpan="3">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81"/>
                        </a:lnSpc>
                        <a:defRPr/>
                      </a:pPr>
                      <a:r>
                        <a:rPr lang="en-US" sz="1154" spc="-9">
                          <a:solidFill>
                            <a:srgbClr val="000000"/>
                          </a:solidFill>
                          <a:latin typeface="Arial"/>
                        </a:rPr>
                        <a:t>Ing.Rousseau</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1733">
                <a:tc>
                  <a:txBody>
                    <a:bodyPr/>
                    <a:lstStyle/>
                    <a:p>
                      <a:pPr algn="l">
                        <a:lnSpc>
                          <a:spcPts val="1004"/>
                        </a:lnSpc>
                        <a:defRPr/>
                      </a:pPr>
                      <a:r>
                        <a:rPr lang="en-US" sz="1154">
                          <a:solidFill>
                            <a:srgbClr val="000000"/>
                          </a:solidFill>
                          <a:latin typeface="Arial"/>
                        </a:rPr>
                        <a:t>Parcelle J.</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19">
                          <a:solidFill>
                            <a:srgbClr val="000000"/>
                          </a:solidFill>
                          <a:latin typeface="Arial"/>
                        </a:rPr>
                        <a:t>2010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9">
                          <a:solidFill>
                            <a:srgbClr val="000000"/>
                          </a:solidFill>
                          <a:latin typeface="Arial"/>
                          <a:ea typeface="Arial"/>
                        </a:rPr>
                        <a:t>W 072° 00.500</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9">
                          <a:solidFill>
                            <a:srgbClr val="000000"/>
                          </a:solidFill>
                          <a:latin typeface="Arial"/>
                        </a:rPr>
                        <a:t>(39+6)</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9">
                          <a:solidFill>
                            <a:srgbClr val="000000"/>
                          </a:solidFill>
                          <a:latin typeface="Arial"/>
                        </a:rPr>
                        <a:t>Boss Ecknor</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1884">
                <a:tc>
                  <a:txBody>
                    <a:bodyPr/>
                    <a:lstStyle/>
                    <a:p>
                      <a:pPr algn="l">
                        <a:lnSpc>
                          <a:spcPts val="1077"/>
                        </a:lnSpc>
                        <a:defRPr/>
                      </a:pPr>
                      <a:r>
                        <a:rPr lang="en-US" sz="1154" spc="-9">
                          <a:solidFill>
                            <a:srgbClr val="000000"/>
                          </a:solidFill>
                          <a:latin typeface="Arial"/>
                        </a:rPr>
                        <a:t>Cantave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77"/>
                        </a:lnSpc>
                        <a:defRPr/>
                      </a:pPr>
                      <a:r>
                        <a:rPr lang="en-US" sz="1154">
                          <a:solidFill>
                            <a:srgbClr val="000000"/>
                          </a:solidFill>
                          <a:latin typeface="Arial"/>
                        </a:rPr>
                        <a:t>Altitude=449 m</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7051">
                <a:tc>
                  <a:txBody>
                    <a:bodyPr/>
                    <a:lstStyle/>
                    <a:p>
                      <a:pPr algn="l">
                        <a:lnSpc>
                          <a:spcPts val="1086"/>
                        </a:lnSpc>
                        <a:defRPr/>
                      </a:pPr>
                      <a:r>
                        <a:rPr lang="en-US" sz="1154" spc="-24">
                          <a:solidFill>
                            <a:srgbClr val="000000"/>
                          </a:solidFill>
                          <a:latin typeface="Arial"/>
                        </a:rPr>
                        <a:t>S2 (SB2-Savane Plate)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86"/>
                        </a:lnSpc>
                        <a:defRPr/>
                      </a:pPr>
                      <a:r>
                        <a:rPr lang="en-US" sz="1154" spc="-9">
                          <a:solidFill>
                            <a:srgbClr val="000000"/>
                          </a:solidFill>
                          <a:latin typeface="Arial"/>
                        </a:rPr>
                        <a:t>Avril</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86"/>
                        </a:lnSpc>
                        <a:defRPr/>
                      </a:pPr>
                      <a:r>
                        <a:rPr lang="en-US" sz="1154" spc="-9">
                          <a:solidFill>
                            <a:srgbClr val="000000"/>
                          </a:solidFill>
                          <a:latin typeface="Arial"/>
                          <a:ea typeface="Arial"/>
                        </a:rPr>
                        <a:t>N 18° 57,549</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rowSpan="5">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86"/>
                        </a:lnSpc>
                        <a:defRPr/>
                      </a:pPr>
                      <a:r>
                        <a:rPr lang="en-US" sz="1154">
                          <a:solidFill>
                            <a:srgbClr val="000000"/>
                          </a:solidFill>
                          <a:latin typeface="Arial"/>
                        </a:rPr>
                        <a:t>Pas de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rowSpan="5">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1733">
                <a:tc>
                  <a:txBody>
                    <a:bodyPr/>
                    <a:lstStyle/>
                    <a:p>
                      <a:pPr algn="l">
                        <a:lnSpc>
                          <a:spcPts val="1004"/>
                        </a:lnSpc>
                        <a:defRPr/>
                      </a:pPr>
                      <a:r>
                        <a:rPr lang="en-US" sz="1154" spc="-9">
                          <a:solidFill>
                            <a:srgbClr val="000000"/>
                          </a:solidFill>
                          <a:latin typeface="Arial"/>
                        </a:rPr>
                        <a:t>Seuil</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19">
                          <a:solidFill>
                            <a:srgbClr val="000000"/>
                          </a:solidFill>
                          <a:latin typeface="Arial"/>
                        </a:rPr>
                        <a:t>2011</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9">
                          <a:solidFill>
                            <a:srgbClr val="000000"/>
                          </a:solidFill>
                          <a:latin typeface="Arial"/>
                          <a:ea typeface="Arial"/>
                        </a:rPr>
                        <a:t>W 072° 00,465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9">
                          <a:solidFill>
                            <a:srgbClr val="000000"/>
                          </a:solidFill>
                          <a:latin typeface="Arial"/>
                        </a:rPr>
                        <a:t>bassin</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9">
                          <a:solidFill>
                            <a:srgbClr val="000000"/>
                          </a:solidFill>
                          <a:latin typeface="Arial"/>
                        </a:rPr>
                        <a:t>Ing.CLOSSY</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1884">
                <a:tc>
                  <a:txBody>
                    <a:bodyPr/>
                    <a:lstStyle/>
                    <a:p>
                      <a:pPr algn="l">
                        <a:lnSpc>
                          <a:spcPts val="1004"/>
                        </a:lnSpc>
                        <a:defRPr/>
                      </a:pPr>
                      <a:r>
                        <a:rPr lang="en-US" sz="1154" spc="-9">
                          <a:solidFill>
                            <a:srgbClr val="000000"/>
                          </a:solidFill>
                          <a:latin typeface="Arial"/>
                        </a:rPr>
                        <a:t>Parcelle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a:solidFill>
                            <a:srgbClr val="000000"/>
                          </a:solidFill>
                          <a:latin typeface="Arial"/>
                        </a:rPr>
                        <a:t>Altitude=460 m</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1884">
                <a:tc>
                  <a:txBody>
                    <a:bodyPr/>
                    <a:lstStyle/>
                    <a:p>
                      <a:pPr algn="l">
                        <a:lnSpc>
                          <a:spcPts val="1009"/>
                        </a:lnSpc>
                        <a:defRPr/>
                      </a:pPr>
                      <a:r>
                        <a:rPr lang="en-US" sz="1154" spc="-9">
                          <a:solidFill>
                            <a:srgbClr val="000000"/>
                          </a:solidFill>
                          <a:latin typeface="Arial"/>
                        </a:rPr>
                        <a:t>Lainé</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1884">
                <a:tc>
                  <a:txBody>
                    <a:bodyPr/>
                    <a:lstStyle/>
                    <a:p>
                      <a:pPr algn="l">
                        <a:lnSpc>
                          <a:spcPts val="1077"/>
                        </a:lnSpc>
                        <a:defRPr/>
                      </a:pPr>
                      <a:r>
                        <a:rPr lang="en-US" sz="1154" spc="-9">
                          <a:solidFill>
                            <a:srgbClr val="000000"/>
                          </a:solidFill>
                          <a:latin typeface="Arial"/>
                        </a:rPr>
                        <a:t>Esdras</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51884">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48"/>
                        </a:lnSpc>
                        <a:defRPr/>
                      </a:pPr>
                      <a:r>
                        <a:rPr lang="en-US" sz="1154">
                          <a:solidFill>
                            <a:srgbClr val="000000"/>
                          </a:solidFill>
                          <a:latin typeface="Arial"/>
                        </a:rPr>
                        <a:t>Lxlxh =</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rowSpan="6">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1733">
                <a:tc>
                  <a:txBody>
                    <a:bodyPr/>
                    <a:lstStyle/>
                    <a:p>
                      <a:pPr algn="l">
                        <a:lnSpc>
                          <a:spcPts val="1009"/>
                        </a:lnSpc>
                        <a:defRPr/>
                      </a:pPr>
                      <a:r>
                        <a:rPr lang="en-US" sz="1154" spc="-24">
                          <a:solidFill>
                            <a:srgbClr val="000000"/>
                          </a:solidFill>
                          <a:latin typeface="Arial"/>
                        </a:rPr>
                        <a:t>B2</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9"/>
                        </a:lnSpc>
                        <a:defRPr/>
                      </a:pPr>
                      <a:r>
                        <a:rPr lang="en-US" sz="1154" spc="-9">
                          <a:solidFill>
                            <a:srgbClr val="000000"/>
                          </a:solidFill>
                          <a:latin typeface="Arial"/>
                        </a:rPr>
                        <a:t>Avril-Mai</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9"/>
                        </a:lnSpc>
                        <a:defRPr/>
                      </a:pPr>
                      <a:r>
                        <a:rPr lang="en-US" sz="1154" spc="-9">
                          <a:solidFill>
                            <a:srgbClr val="000000"/>
                          </a:solidFill>
                          <a:latin typeface="Arial"/>
                          <a:ea typeface="Arial"/>
                        </a:rPr>
                        <a:t>N 18° 57,549</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9"/>
                        </a:lnSpc>
                        <a:defRPr/>
                      </a:pPr>
                      <a:r>
                        <a:rPr lang="en-US" sz="1154">
                          <a:solidFill>
                            <a:srgbClr val="000000"/>
                          </a:solidFill>
                          <a:latin typeface="Arial"/>
                        </a:rPr>
                        <a:t>2010 €</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9"/>
                        </a:lnSpc>
                        <a:defRPr/>
                      </a:pPr>
                      <a:r>
                        <a:rPr lang="en-US" sz="1154" spc="-9">
                          <a:solidFill>
                            <a:srgbClr val="000000"/>
                          </a:solidFill>
                          <a:latin typeface="Arial"/>
                        </a:rPr>
                        <a:t>5,10x</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9"/>
                        </a:lnSpc>
                        <a:defRPr/>
                      </a:pPr>
                      <a:r>
                        <a:rPr lang="en-US" sz="1154" spc="-9">
                          <a:solidFill>
                            <a:srgbClr val="000000"/>
                          </a:solidFill>
                          <a:latin typeface="Arial"/>
                        </a:rPr>
                        <a:t>Jocelyn</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1884">
                <a:tc>
                  <a:txBody>
                    <a:bodyPr/>
                    <a:lstStyle/>
                    <a:p>
                      <a:pPr algn="l">
                        <a:lnSpc>
                          <a:spcPts val="1004"/>
                        </a:lnSpc>
                        <a:defRPr/>
                      </a:pPr>
                      <a:r>
                        <a:rPr lang="en-US" sz="1154" spc="-9">
                          <a:solidFill>
                            <a:srgbClr val="000000"/>
                          </a:solidFill>
                          <a:latin typeface="Arial"/>
                        </a:rPr>
                        <a:t>Parcelle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19">
                          <a:solidFill>
                            <a:srgbClr val="000000"/>
                          </a:solidFill>
                          <a:latin typeface="Arial"/>
                        </a:rPr>
                        <a:t>2013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9">
                          <a:solidFill>
                            <a:srgbClr val="000000"/>
                          </a:solidFill>
                          <a:latin typeface="Arial"/>
                          <a:ea typeface="Arial"/>
                        </a:rPr>
                        <a:t>W 072° 00,465</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a:solidFill>
                            <a:srgbClr val="000000"/>
                          </a:solidFill>
                          <a:latin typeface="Arial"/>
                        </a:rPr>
                        <a:t>3x1,53 =</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04"/>
                        </a:lnSpc>
                        <a:defRPr/>
                      </a:pPr>
                      <a:r>
                        <a:rPr lang="en-US" sz="1154" spc="-9">
                          <a:solidFill>
                            <a:srgbClr val="000000"/>
                          </a:solidFill>
                          <a:latin typeface="Arial"/>
                        </a:rPr>
                        <a:t>CANTAVE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1884">
                <a:tc>
                  <a:txBody>
                    <a:bodyPr/>
                    <a:lstStyle/>
                    <a:p>
                      <a:pPr algn="l">
                        <a:lnSpc>
                          <a:spcPts val="1004"/>
                        </a:lnSpc>
                        <a:defRPr/>
                      </a:pPr>
                      <a:r>
                        <a:rPr lang="en-US" sz="1154" spc="-9">
                          <a:solidFill>
                            <a:srgbClr val="000000"/>
                          </a:solidFill>
                          <a:latin typeface="Arial"/>
                        </a:rPr>
                        <a:t>Lainé</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a:solidFill>
                            <a:srgbClr val="000000"/>
                          </a:solidFill>
                          <a:latin typeface="Arial"/>
                        </a:rPr>
                        <a:t>Altitude=460 m</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04"/>
                        </a:lnSpc>
                        <a:defRPr/>
                      </a:pPr>
                      <a:r>
                        <a:rPr lang="en-US" sz="1154">
                          <a:solidFill>
                            <a:srgbClr val="000000"/>
                          </a:solidFill>
                          <a:latin typeface="Arial"/>
                        </a:rPr>
                        <a:t>23,4 m3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51884">
                <a:tc>
                  <a:txBody>
                    <a:bodyPr/>
                    <a:lstStyle/>
                    <a:p>
                      <a:pPr algn="l">
                        <a:lnSpc>
                          <a:spcPts val="1014"/>
                        </a:lnSpc>
                        <a:defRPr/>
                      </a:pPr>
                      <a:r>
                        <a:rPr lang="en-US" sz="1154" spc="-9">
                          <a:solidFill>
                            <a:srgbClr val="000000"/>
                          </a:solidFill>
                          <a:latin typeface="Arial"/>
                        </a:rPr>
                        <a:t>Esdras</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014"/>
                        </a:lnSpc>
                        <a:defRPr/>
                      </a:pPr>
                      <a:r>
                        <a:rPr lang="en-US" sz="1154" spc="-24">
                          <a:solidFill>
                            <a:srgbClr val="000000"/>
                          </a:solidFill>
                          <a:latin typeface="Arial"/>
                        </a:rPr>
                        <a:t>Ou</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51884">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19"/>
                        </a:lnSpc>
                        <a:defRPr/>
                      </a:pPr>
                      <a:r>
                        <a:rPr lang="en-US" sz="1154">
                          <a:solidFill>
                            <a:srgbClr val="000000"/>
                          </a:solidFill>
                          <a:latin typeface="Arial"/>
                        </a:rPr>
                        <a:t>6 192 gal</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524880">
                <a:tc>
                  <a:txBody>
                    <a:bodyPr/>
                    <a:lstStyle/>
                    <a:p>
                      <a:pPr algn="l">
                        <a:lnSpc>
                          <a:spcPts val="1091"/>
                        </a:lnSpc>
                        <a:defRPr/>
                      </a:pPr>
                      <a:r>
                        <a:rPr lang="en-US" sz="1154" spc="-24">
                          <a:solidFill>
                            <a:srgbClr val="000000"/>
                          </a:solidFill>
                          <a:latin typeface="Arial"/>
                        </a:rPr>
                        <a:t>SB3-Savane Plate</a:t>
                      </a:r>
                      <a:endParaRPr lang="en-US" sz="1100"/>
                    </a:p>
                    <a:p>
                      <a:pPr algn="l">
                        <a:lnSpc>
                          <a:spcPts val="1105"/>
                        </a:lnSpc>
                      </a:pPr>
                      <a:r>
                        <a:rPr lang="en-US" sz="1154" spc="-9">
                          <a:solidFill>
                            <a:srgbClr val="000000"/>
                          </a:solidFill>
                          <a:latin typeface="Arial"/>
                        </a:rPr>
                        <a:t>Lakou Denis Désir</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105"/>
                        </a:lnSpc>
                      </a:pPr>
                      <a:r>
                        <a:rPr lang="en-US" sz="1154" spc="-9">
                          <a:solidFill>
                            <a:srgbClr val="000000"/>
                          </a:solidFill>
                          <a:latin typeface="Arial"/>
                        </a:rPr>
                        <a:t>Juin juillet 2013</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130"/>
                        </a:lnSpc>
                        <a:defRPr/>
                      </a:pPr>
                      <a:r>
                        <a:rPr lang="en-US" sz="1154" spc="-9">
                          <a:solidFill>
                            <a:srgbClr val="000000"/>
                          </a:solidFill>
                          <a:latin typeface="Arial"/>
                          <a:ea typeface="Arial"/>
                        </a:rPr>
                        <a:t>N 18° 57,808</a:t>
                      </a:r>
                      <a:endParaRPr lang="en-US" sz="1100"/>
                    </a:p>
                    <a:p>
                      <a:pPr algn="l">
                        <a:lnSpc>
                          <a:spcPts val="1130"/>
                        </a:lnSpc>
                      </a:pPr>
                      <a:r>
                        <a:rPr lang="en-US" sz="1154" spc="-9">
                          <a:solidFill>
                            <a:srgbClr val="000000"/>
                          </a:solidFill>
                          <a:latin typeface="Arial"/>
                          <a:ea typeface="Arial"/>
                        </a:rPr>
                        <a:t>W 072° 00,611</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rowSpan="2">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384"/>
                        </a:lnSpc>
                      </a:pPr>
                      <a:r>
                        <a:rPr lang="en-US" sz="1154">
                          <a:solidFill>
                            <a:srgbClr val="000000"/>
                          </a:solidFill>
                          <a:latin typeface="Arial"/>
                        </a:rPr>
                        <a:t>63,5 m3</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384"/>
                        </a:lnSpc>
                        <a:defRPr/>
                      </a:pPr>
                      <a:r>
                        <a:rPr lang="en-US" sz="1154">
                          <a:solidFill>
                            <a:srgbClr val="000000"/>
                          </a:solidFill>
                          <a:latin typeface="Arial"/>
                        </a:rPr>
                        <a:t>300 m3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105"/>
                        </a:lnSpc>
                      </a:pPr>
                      <a:r>
                        <a:rPr lang="en-US" sz="1154" spc="-9">
                          <a:solidFill>
                            <a:srgbClr val="000000"/>
                          </a:solidFill>
                          <a:latin typeface="Arial"/>
                        </a:rPr>
                        <a:t>Jocelyn CANTAVE</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76640">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r>
                        <a:rPr lang="en-US" sz="1154">
                          <a:solidFill>
                            <a:srgbClr val="000000"/>
                          </a:solidFill>
                          <a:latin typeface="Arial"/>
                        </a:rPr>
                        <a:t>Altitude=453 m</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524880">
                <a:tc>
                  <a:txBody>
                    <a:bodyPr/>
                    <a:lstStyle/>
                    <a:p>
                      <a:pPr algn="l">
                        <a:lnSpc>
                          <a:spcPts val="1105"/>
                        </a:lnSpc>
                        <a:defRPr/>
                      </a:pPr>
                      <a:r>
                        <a:rPr lang="en-US" sz="1154" spc="-24">
                          <a:solidFill>
                            <a:srgbClr val="000000"/>
                          </a:solidFill>
                          <a:latin typeface="Arial"/>
                        </a:rPr>
                        <a:t>B4-Savane Plate Lakou J. Cantave</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105"/>
                        </a:lnSpc>
                        <a:defRPr/>
                      </a:pPr>
                      <a:r>
                        <a:rPr lang="en-US" sz="1154" spc="-9">
                          <a:solidFill>
                            <a:srgbClr val="000000"/>
                          </a:solidFill>
                          <a:latin typeface="Arial"/>
                        </a:rPr>
                        <a:t>Octobre novembre 2013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130"/>
                        </a:lnSpc>
                        <a:defRPr/>
                      </a:pPr>
                      <a:r>
                        <a:rPr lang="en-US" sz="1154" spc="-9">
                          <a:solidFill>
                            <a:srgbClr val="000000"/>
                          </a:solidFill>
                          <a:latin typeface="Arial"/>
                          <a:ea typeface="Arial"/>
                        </a:rPr>
                        <a:t>N 18° 57,649</a:t>
                      </a:r>
                      <a:endParaRPr lang="en-US" sz="1100"/>
                    </a:p>
                    <a:p>
                      <a:pPr algn="l">
                        <a:lnSpc>
                          <a:spcPts val="1130"/>
                        </a:lnSpc>
                      </a:pPr>
                      <a:r>
                        <a:rPr lang="en-US" sz="1154" spc="-9">
                          <a:solidFill>
                            <a:srgbClr val="000000"/>
                          </a:solidFill>
                          <a:latin typeface="Arial"/>
                          <a:ea typeface="Arial"/>
                        </a:rPr>
                        <a:t>W 072° 00,509</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384"/>
                        </a:lnSpc>
                        <a:defRPr/>
                      </a:pPr>
                      <a:r>
                        <a:rPr lang="en-US" sz="1154" spc="-9">
                          <a:solidFill>
                            <a:srgbClr val="000000"/>
                          </a:solidFill>
                          <a:latin typeface="Arial"/>
                        </a:rPr>
                        <a:t>3093€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384"/>
                        </a:lnSpc>
                      </a:pPr>
                      <a:r>
                        <a:rPr lang="en-US" sz="1154">
                          <a:solidFill>
                            <a:srgbClr val="000000"/>
                          </a:solidFill>
                          <a:latin typeface="Arial"/>
                        </a:rPr>
                        <a:t>46 m3</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tc rowSpan="2">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105"/>
                        </a:lnSpc>
                      </a:pPr>
                      <a:r>
                        <a:rPr lang="en-US" sz="1154" spc="-9">
                          <a:solidFill>
                            <a:srgbClr val="000000"/>
                          </a:solidFill>
                          <a:latin typeface="Arial"/>
                        </a:rPr>
                        <a:t>Jocelyn Cantave</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440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74263">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r>
                        <a:rPr lang="en-US" sz="1154">
                          <a:solidFill>
                            <a:srgbClr val="000000"/>
                          </a:solidFill>
                          <a:latin typeface="Arial"/>
                        </a:rPr>
                        <a:t>Altitude=450 m</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vMerge="1">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r>
                        <a:rPr lang="en-US" sz="1154">
                          <a:solidFill>
                            <a:srgbClr val="000000"/>
                          </a:solidFill>
                          <a:latin typeface="Arial"/>
                        </a:rPr>
                        <a:t>Sandy 2</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4405"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808630">
                <a:tc>
                  <a:txBody>
                    <a:bodyPr/>
                    <a:lstStyle/>
                    <a:p>
                      <a:pPr algn="l">
                        <a:lnSpc>
                          <a:spcPts val="1130"/>
                        </a:lnSpc>
                        <a:defRPr/>
                      </a:pPr>
                      <a:r>
                        <a:rPr lang="en-US" sz="1154" spc="-24">
                          <a:solidFill>
                            <a:srgbClr val="000000"/>
                          </a:solidFill>
                          <a:latin typeface="Arial"/>
                        </a:rPr>
                        <a:t>SB5-Savane Plate</a:t>
                      </a:r>
                      <a:endParaRPr lang="en-US" sz="1100"/>
                    </a:p>
                    <a:p>
                      <a:pPr algn="l">
                        <a:lnSpc>
                          <a:spcPts val="1322"/>
                        </a:lnSpc>
                      </a:pPr>
                      <a:r>
                        <a:rPr lang="en-US" sz="1154" spc="-9">
                          <a:solidFill>
                            <a:srgbClr val="000000"/>
                          </a:solidFill>
                          <a:latin typeface="Arial"/>
                        </a:rPr>
                        <a:t>Terrain Monique Régis</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105"/>
                        </a:lnSpc>
                      </a:pPr>
                      <a:r>
                        <a:rPr lang="en-US" sz="1154" spc="-9">
                          <a:solidFill>
                            <a:srgbClr val="000000"/>
                          </a:solidFill>
                          <a:latin typeface="Arial"/>
                        </a:rPr>
                        <a:t>Mars-avril 2014</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091"/>
                        </a:lnSpc>
                        <a:defRPr/>
                      </a:pPr>
                      <a:r>
                        <a:rPr lang="en-US" sz="1154" spc="-9">
                          <a:solidFill>
                            <a:srgbClr val="000000"/>
                          </a:solidFill>
                          <a:latin typeface="Arial"/>
                          <a:ea typeface="Arial"/>
                        </a:rPr>
                        <a:t>N 18° 57,905</a:t>
                      </a:r>
                      <a:endParaRPr lang="en-US" sz="1100"/>
                    </a:p>
                    <a:p>
                      <a:pPr algn="l">
                        <a:lnSpc>
                          <a:spcPts val="1130"/>
                        </a:lnSpc>
                      </a:pPr>
                      <a:r>
                        <a:rPr lang="en-US" sz="1154" spc="-9">
                          <a:solidFill>
                            <a:srgbClr val="000000"/>
                          </a:solidFill>
                          <a:latin typeface="Arial"/>
                          <a:ea typeface="Arial"/>
                        </a:rPr>
                        <a:t>W 072° 00,640</a:t>
                      </a:r>
                    </a:p>
                    <a:p>
                      <a:pPr algn="l">
                        <a:lnSpc>
                          <a:spcPts val="1384"/>
                        </a:lnSpc>
                      </a:pPr>
                      <a:r>
                        <a:rPr lang="en-US" sz="1154" spc="-9">
                          <a:solidFill>
                            <a:srgbClr val="000000"/>
                          </a:solidFill>
                          <a:latin typeface="Arial"/>
                        </a:rPr>
                        <a:t>Altitude=461m</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r>
                        <a:rPr lang="en-US" sz="1154" spc="-9">
                          <a:solidFill>
                            <a:srgbClr val="000000"/>
                          </a:solidFill>
                          <a:latin typeface="Arial"/>
                        </a:rPr>
                        <a:t>5772€</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130"/>
                        </a:lnSpc>
                        <a:defRPr/>
                      </a:pPr>
                      <a:r>
                        <a:rPr lang="en-US" sz="1154">
                          <a:solidFill>
                            <a:srgbClr val="000000"/>
                          </a:solidFill>
                          <a:latin typeface="Arial"/>
                        </a:rPr>
                        <a:t>56 m3 +</a:t>
                      </a:r>
                      <a:endParaRPr lang="en-US" sz="1100"/>
                    </a:p>
                    <a:p>
                      <a:pPr algn="l">
                        <a:lnSpc>
                          <a:spcPts val="1322"/>
                        </a:lnSpc>
                      </a:pPr>
                      <a:r>
                        <a:rPr lang="en-US" sz="1154" spc="-9">
                          <a:solidFill>
                            <a:srgbClr val="000000"/>
                          </a:solidFill>
                          <a:latin typeface="Arial"/>
                        </a:rPr>
                        <a:t>Basins de decantation de 10 m3</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105"/>
                        </a:lnSpc>
                      </a:pPr>
                      <a:r>
                        <a:rPr lang="en-US" sz="1154" spc="-9">
                          <a:solidFill>
                            <a:srgbClr val="000000"/>
                          </a:solidFill>
                          <a:latin typeface="Arial"/>
                        </a:rPr>
                        <a:t>Jocelyn Cantave Sandy 3</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901376">
                <a:tc>
                  <a:txBody>
                    <a:bodyPr/>
                    <a:lstStyle/>
                    <a:p>
                      <a:pPr algn="l">
                        <a:lnSpc>
                          <a:spcPts val="1384"/>
                        </a:lnSpc>
                        <a:defRPr/>
                      </a:pPr>
                      <a:r>
                        <a:rPr lang="en-US" sz="1154" spc="-24">
                          <a:solidFill>
                            <a:srgbClr val="000000"/>
                          </a:solidFill>
                          <a:latin typeface="Arial"/>
                        </a:rPr>
                        <a:t>SB6A-Savane Plate</a:t>
                      </a:r>
                      <a:endParaRPr lang="en-US" sz="1100"/>
                    </a:p>
                    <a:p>
                      <a:pPr algn="l">
                        <a:lnSpc>
                          <a:spcPts val="1384"/>
                        </a:lnSpc>
                      </a:pPr>
                      <a:endParaRPr lang="en-US" sz="1100"/>
                    </a:p>
                    <a:p>
                      <a:pPr algn="l">
                        <a:lnSpc>
                          <a:spcPts val="1105"/>
                        </a:lnSpc>
                      </a:pPr>
                      <a:r>
                        <a:rPr lang="en-US" sz="1154" spc="-9">
                          <a:solidFill>
                            <a:srgbClr val="000000"/>
                          </a:solidFill>
                          <a:latin typeface="Arial"/>
                        </a:rPr>
                        <a:t>Pierre Hilson</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105"/>
                        </a:lnSpc>
                      </a:pPr>
                      <a:r>
                        <a:rPr lang="en-US" sz="1154" spc="-9">
                          <a:solidFill>
                            <a:srgbClr val="000000"/>
                          </a:solidFill>
                          <a:latin typeface="Arial"/>
                        </a:rPr>
                        <a:t>Avril-mai 2014</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130"/>
                        </a:lnSpc>
                        <a:defRPr/>
                      </a:pPr>
                      <a:r>
                        <a:rPr lang="en-US" sz="1154" spc="-9">
                          <a:solidFill>
                            <a:srgbClr val="000000"/>
                          </a:solidFill>
                          <a:latin typeface="Arial"/>
                          <a:ea typeface="Arial"/>
                        </a:rPr>
                        <a:t>N 18° 57,769</a:t>
                      </a:r>
                      <a:endParaRPr lang="en-US" sz="1100"/>
                    </a:p>
                    <a:p>
                      <a:pPr algn="l">
                        <a:lnSpc>
                          <a:spcPts val="1130"/>
                        </a:lnSpc>
                      </a:pPr>
                      <a:r>
                        <a:rPr lang="en-US" sz="1154" spc="-9">
                          <a:solidFill>
                            <a:srgbClr val="000000"/>
                          </a:solidFill>
                          <a:latin typeface="Arial"/>
                          <a:ea typeface="Arial"/>
                        </a:rPr>
                        <a:t>W 072° 00,734</a:t>
                      </a:r>
                    </a:p>
                    <a:p>
                      <a:pPr algn="l">
                        <a:lnSpc>
                          <a:spcPts val="1384"/>
                        </a:lnSpc>
                      </a:pPr>
                      <a:r>
                        <a:rPr lang="en-US" sz="1154" spc="-9">
                          <a:solidFill>
                            <a:srgbClr val="000000"/>
                          </a:solidFill>
                          <a:latin typeface="Arial"/>
                        </a:rPr>
                        <a:t>Altitude=459m</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384"/>
                        </a:lnSpc>
                      </a:pPr>
                      <a:r>
                        <a:rPr lang="en-US" sz="1154" spc="-9">
                          <a:solidFill>
                            <a:srgbClr val="000000"/>
                          </a:solidFill>
                          <a:latin typeface="Arial"/>
                        </a:rPr>
                        <a:t>5772€</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r>
                        <a:rPr lang="en-US" sz="1154">
                          <a:solidFill>
                            <a:srgbClr val="000000"/>
                          </a:solidFill>
                          <a:latin typeface="Arial"/>
                        </a:rPr>
                        <a:t>60 m3</a:t>
                      </a: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615"/>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tc>
                  <a:txBody>
                    <a:bodyPr/>
                    <a:lstStyle/>
                    <a:p>
                      <a:pPr algn="l">
                        <a:lnSpc>
                          <a:spcPts val="1384"/>
                        </a:lnSpc>
                        <a:defRPr/>
                      </a:pPr>
                      <a:endParaRPr lang="en-US" sz="1100"/>
                    </a:p>
                    <a:p>
                      <a:pPr algn="l">
                        <a:lnSpc>
                          <a:spcPts val="1322"/>
                        </a:lnSpc>
                      </a:pPr>
                      <a:r>
                        <a:rPr lang="en-US" sz="1154" spc="-9">
                          <a:solidFill>
                            <a:srgbClr val="000000"/>
                          </a:solidFill>
                          <a:latin typeface="Arial"/>
                        </a:rPr>
                        <a:t>Jocelyn Cantave Sandy 3</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1862406138"/>
              </p:ext>
            </p:extLst>
          </p:nvPr>
        </p:nvGraphicFramePr>
        <p:xfrm>
          <a:off x="6873704" y="1"/>
          <a:ext cx="11261896" cy="12762078"/>
        </p:xfrm>
        <a:graphic>
          <a:graphicData uri="http://schemas.openxmlformats.org/drawingml/2006/table">
            <a:tbl>
              <a:tblPr/>
              <a:tblGrid>
                <a:gridCol w="5566569">
                  <a:extLst>
                    <a:ext uri="{9D8B030D-6E8A-4147-A177-3AD203B41FA5}">
                      <a16:colId xmlns:a16="http://schemas.microsoft.com/office/drawing/2014/main" val="20000"/>
                    </a:ext>
                  </a:extLst>
                </a:gridCol>
                <a:gridCol w="5695327">
                  <a:extLst>
                    <a:ext uri="{9D8B030D-6E8A-4147-A177-3AD203B41FA5}">
                      <a16:colId xmlns:a16="http://schemas.microsoft.com/office/drawing/2014/main" val="20001"/>
                    </a:ext>
                  </a:extLst>
                </a:gridCol>
              </a:tblGrid>
              <a:tr h="4470628">
                <a:tc gridSpan="2">
                  <a:txBody>
                    <a:bodyPr/>
                    <a:lstStyle/>
                    <a:p>
                      <a:pPr algn="ctr">
                        <a:lnSpc>
                          <a:spcPts val="4179"/>
                        </a:lnSpc>
                        <a:defRPr/>
                      </a:pPr>
                      <a:endParaRPr lang="en-US" sz="1100"/>
                    </a:p>
                    <a:p>
                      <a:pPr algn="ctr">
                        <a:lnSpc>
                          <a:spcPts val="4179"/>
                        </a:lnSpc>
                      </a:pPr>
                      <a:r>
                        <a:rPr lang="en-US" sz="2985">
                          <a:solidFill>
                            <a:srgbClr val="000000"/>
                          </a:solidFill>
                          <a:latin typeface="Arial"/>
                        </a:rPr>
                        <a:t>Seuil maçonné et bassin SB1-Savane Plate Josselin Cantave Zanmi Lasanté Paris (ZLP)</a:t>
                      </a:r>
                    </a:p>
                    <a:p>
                      <a:pPr algn="ctr">
                        <a:lnSpc>
                          <a:spcPts val="4179"/>
                        </a:lnSpc>
                      </a:pPr>
                      <a:endParaRPr lang="en-US" sz="2985">
                        <a:solidFill>
                          <a:srgbClr val="000000"/>
                        </a:solidFill>
                        <a:latin typeface="Arial"/>
                      </a:endParaRPr>
                    </a:p>
                    <a:p>
                      <a:pPr algn="ctr">
                        <a:lnSpc>
                          <a:spcPts val="4179"/>
                        </a:lnSpc>
                      </a:pPr>
                      <a:r>
                        <a:rPr lang="en-US" sz="2985">
                          <a:solidFill>
                            <a:srgbClr val="000000"/>
                          </a:solidFill>
                          <a:latin typeface="Arial"/>
                        </a:rPr>
                        <a:t>Ingénieur Jean-Pierre JAHIER</a:t>
                      </a:r>
                    </a:p>
                    <a:p>
                      <a:pPr algn="ctr">
                        <a:lnSpc>
                          <a:spcPts val="4179"/>
                        </a:lnSpc>
                      </a:pPr>
                      <a:r>
                        <a:rPr lang="en-US" sz="2985">
                          <a:solidFill>
                            <a:srgbClr val="000000"/>
                          </a:solidFill>
                          <a:latin typeface="Arial"/>
                        </a:rPr>
                        <a:t>Hydraulique sans Frontières</a:t>
                      </a:r>
                    </a:p>
                    <a:p>
                      <a:pPr algn="ctr">
                        <a:lnSpc>
                          <a:spcPts val="4179"/>
                        </a:lnSpc>
                      </a:pPr>
                      <a:r>
                        <a:rPr lang="en-US" sz="2985">
                          <a:solidFill>
                            <a:srgbClr val="000000"/>
                          </a:solidFill>
                          <a:latin typeface="Arial"/>
                        </a:rPr>
                        <a:t>Boss Mashot</a:t>
                      </a:r>
                    </a:p>
                    <a:p>
                      <a:pPr algn="ctr">
                        <a:lnSpc>
                          <a:spcPts val="4179"/>
                        </a:lnSpc>
                      </a:pPr>
                      <a:r>
                        <a:rPr lang="en-US" sz="2985">
                          <a:solidFill>
                            <a:srgbClr val="000000"/>
                          </a:solidFill>
                          <a:latin typeface="Arial"/>
                        </a:rPr>
                        <a:t>Date début de chantier : 2010</a:t>
                      </a:r>
                    </a:p>
                    <a:p>
                      <a:pPr algn="ctr">
                        <a:lnSpc>
                          <a:spcPts val="4179"/>
                        </a:lnSpc>
                      </a:pPr>
                      <a:r>
                        <a:rPr lang="en-US" sz="2985">
                          <a:solidFill>
                            <a:srgbClr val="000000"/>
                          </a:solidFill>
                          <a:latin typeface="Arial"/>
                        </a:rPr>
                        <a:t>Date de fin de chantier : mars 2010 Coordonnées GPS :</a:t>
                      </a:r>
                    </a:p>
                    <a:p>
                      <a:pPr algn="ctr">
                        <a:lnSpc>
                          <a:spcPts val="4179"/>
                        </a:lnSpc>
                      </a:pPr>
                      <a:r>
                        <a:rPr lang="en-US" sz="2985">
                          <a:solidFill>
                            <a:srgbClr val="000000"/>
                          </a:solidFill>
                          <a:latin typeface="Arial"/>
                          <a:ea typeface="Arial"/>
                        </a:rPr>
                        <a:t>N 18°57 647</a:t>
                      </a:r>
                    </a:p>
                    <a:p>
                      <a:pPr algn="ctr">
                        <a:lnSpc>
                          <a:spcPts val="4179"/>
                        </a:lnSpc>
                      </a:pPr>
                      <a:r>
                        <a:rPr lang="en-US" sz="2985">
                          <a:solidFill>
                            <a:srgbClr val="000000"/>
                          </a:solidFill>
                          <a:latin typeface="Arial"/>
                          <a:ea typeface="Arial"/>
                        </a:rPr>
                        <a:t>W 0°72 00. 500</a:t>
                      </a:r>
                    </a:p>
                    <a:p>
                      <a:pPr algn="ctr">
                        <a:lnSpc>
                          <a:spcPts val="4179"/>
                        </a:lnSpc>
                      </a:pPr>
                      <a:r>
                        <a:rPr lang="en-US" sz="2985">
                          <a:solidFill>
                            <a:srgbClr val="000000"/>
                          </a:solidFill>
                          <a:latin typeface="Arial"/>
                        </a:rPr>
                        <a:t>Altitude : 449 m</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4179"/>
                        </a:lnSpc>
                        <a:defRPr/>
                      </a:pPr>
                      <a:endParaRPr lang="en-US" sz="1100"/>
                    </a:p>
                    <a:p>
                      <a:pPr algn="ctr">
                        <a:lnSpc>
                          <a:spcPts val="4179"/>
                        </a:lnSpc>
                      </a:pPr>
                      <a:r>
                        <a:rPr lang="en-US" sz="2985">
                          <a:solidFill>
                            <a:srgbClr val="000000"/>
                          </a:solidFill>
                          <a:latin typeface="Arial"/>
                        </a:rPr>
                        <a:t>Seuil maçonné et bassin SB1-Savane Plate Josselin Cantave Zanmi Lasanté Paris (ZLP)</a:t>
                      </a:r>
                    </a:p>
                    <a:p>
                      <a:pPr algn="ctr">
                        <a:lnSpc>
                          <a:spcPts val="4179"/>
                        </a:lnSpc>
                      </a:pPr>
                      <a:endParaRPr lang="en-US" sz="2985">
                        <a:solidFill>
                          <a:srgbClr val="000000"/>
                        </a:solidFill>
                        <a:latin typeface="Arial"/>
                      </a:endParaRPr>
                    </a:p>
                    <a:p>
                      <a:pPr algn="ctr">
                        <a:lnSpc>
                          <a:spcPts val="4179"/>
                        </a:lnSpc>
                      </a:pPr>
                      <a:r>
                        <a:rPr lang="en-US" sz="2985">
                          <a:solidFill>
                            <a:srgbClr val="000000"/>
                          </a:solidFill>
                          <a:latin typeface="Arial"/>
                        </a:rPr>
                        <a:t>Ingénieur Jean-Pierre JAHIER</a:t>
                      </a:r>
                    </a:p>
                    <a:p>
                      <a:pPr algn="ctr">
                        <a:lnSpc>
                          <a:spcPts val="4179"/>
                        </a:lnSpc>
                      </a:pPr>
                      <a:r>
                        <a:rPr lang="en-US" sz="2985">
                          <a:solidFill>
                            <a:srgbClr val="000000"/>
                          </a:solidFill>
                          <a:latin typeface="Arial"/>
                        </a:rPr>
                        <a:t>Hydraulique sans Frontières</a:t>
                      </a:r>
                    </a:p>
                    <a:p>
                      <a:pPr algn="ctr">
                        <a:lnSpc>
                          <a:spcPts val="4179"/>
                        </a:lnSpc>
                      </a:pPr>
                      <a:r>
                        <a:rPr lang="en-US" sz="2985">
                          <a:solidFill>
                            <a:srgbClr val="000000"/>
                          </a:solidFill>
                          <a:latin typeface="Arial"/>
                        </a:rPr>
                        <a:t>Boss Mashot</a:t>
                      </a:r>
                    </a:p>
                    <a:p>
                      <a:pPr algn="ctr">
                        <a:lnSpc>
                          <a:spcPts val="4179"/>
                        </a:lnSpc>
                      </a:pPr>
                      <a:r>
                        <a:rPr lang="en-US" sz="2985">
                          <a:solidFill>
                            <a:srgbClr val="000000"/>
                          </a:solidFill>
                          <a:latin typeface="Arial"/>
                        </a:rPr>
                        <a:t>Date début de chantier : 2010</a:t>
                      </a:r>
                    </a:p>
                    <a:p>
                      <a:pPr algn="ctr">
                        <a:lnSpc>
                          <a:spcPts val="4179"/>
                        </a:lnSpc>
                      </a:pPr>
                      <a:r>
                        <a:rPr lang="en-US" sz="2985">
                          <a:solidFill>
                            <a:srgbClr val="000000"/>
                          </a:solidFill>
                          <a:latin typeface="Arial"/>
                        </a:rPr>
                        <a:t>Date de fin de chantier : mars 2010 Coordonnées GPS :</a:t>
                      </a:r>
                    </a:p>
                    <a:p>
                      <a:pPr algn="ctr">
                        <a:lnSpc>
                          <a:spcPts val="4179"/>
                        </a:lnSpc>
                      </a:pPr>
                      <a:r>
                        <a:rPr lang="en-US" sz="2985">
                          <a:solidFill>
                            <a:srgbClr val="000000"/>
                          </a:solidFill>
                          <a:latin typeface="Arial"/>
                          <a:ea typeface="Arial"/>
                        </a:rPr>
                        <a:t>N 18°57 647</a:t>
                      </a:r>
                    </a:p>
                    <a:p>
                      <a:pPr algn="ctr">
                        <a:lnSpc>
                          <a:spcPts val="4179"/>
                        </a:lnSpc>
                      </a:pPr>
                      <a:r>
                        <a:rPr lang="en-US" sz="2985">
                          <a:solidFill>
                            <a:srgbClr val="000000"/>
                          </a:solidFill>
                          <a:latin typeface="Arial"/>
                          <a:ea typeface="Arial"/>
                        </a:rPr>
                        <a:t>W 0°72 00. 500</a:t>
                      </a:r>
                    </a:p>
                    <a:p>
                      <a:pPr algn="ctr">
                        <a:lnSpc>
                          <a:spcPts val="4179"/>
                        </a:lnSpc>
                      </a:pPr>
                      <a:r>
                        <a:rPr lang="en-US" sz="2985">
                          <a:solidFill>
                            <a:srgbClr val="000000"/>
                          </a:solidFill>
                          <a:latin typeface="Arial"/>
                        </a:rPr>
                        <a:t>Altitude : 449 m</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865872">
                <a:tc>
                  <a:txBody>
                    <a:bodyPr/>
                    <a:lstStyle/>
                    <a:p>
                      <a:pPr algn="ctr">
                        <a:lnSpc>
                          <a:spcPts val="2786"/>
                        </a:lnSpc>
                        <a:defRPr/>
                      </a:pPr>
                      <a:r>
                        <a:rPr lang="en-US" sz="1990" dirty="0" err="1">
                          <a:solidFill>
                            <a:srgbClr val="000000"/>
                          </a:solidFill>
                          <a:latin typeface="Arial"/>
                        </a:rPr>
                        <a:t>Seuil</a:t>
                      </a:r>
                      <a:r>
                        <a:rPr lang="en-US" sz="1990" dirty="0">
                          <a:solidFill>
                            <a:srgbClr val="000000"/>
                          </a:solidFill>
                          <a:latin typeface="Arial"/>
                        </a:rPr>
                        <a:t> </a:t>
                      </a:r>
                      <a:r>
                        <a:rPr lang="en-US" sz="1990" dirty="0" err="1">
                          <a:solidFill>
                            <a:srgbClr val="000000"/>
                          </a:solidFill>
                          <a:latin typeface="Arial"/>
                        </a:rPr>
                        <a:t>maçonné</a:t>
                      </a:r>
                      <a:r>
                        <a:rPr lang="en-US" sz="1990" dirty="0">
                          <a:solidFill>
                            <a:srgbClr val="000000"/>
                          </a:solidFill>
                          <a:latin typeface="Arial"/>
                        </a:rPr>
                        <a:t> Longueur : 22,80 m </a:t>
                      </a:r>
                      <a:r>
                        <a:rPr lang="en-US" sz="1990" dirty="0" err="1">
                          <a:solidFill>
                            <a:srgbClr val="000000"/>
                          </a:solidFill>
                          <a:latin typeface="Arial"/>
                        </a:rPr>
                        <a:t>Largeur</a:t>
                      </a:r>
                      <a:r>
                        <a:rPr lang="en-US" sz="1990" dirty="0">
                          <a:solidFill>
                            <a:srgbClr val="000000"/>
                          </a:solidFill>
                          <a:latin typeface="Arial"/>
                        </a:rPr>
                        <a:t> : 0,45 m’</a:t>
                      </a:r>
                      <a:endParaRPr lang="en-US" sz="1100" dirty="0"/>
                    </a:p>
                    <a:p>
                      <a:pPr algn="ctr">
                        <a:lnSpc>
                          <a:spcPts val="2786"/>
                        </a:lnSpc>
                      </a:pPr>
                      <a:r>
                        <a:rPr lang="en-US" sz="1990" dirty="0" err="1">
                          <a:solidFill>
                            <a:srgbClr val="000000"/>
                          </a:solidFill>
                          <a:latin typeface="Arial"/>
                        </a:rPr>
                        <a:t>Capacité</a:t>
                      </a:r>
                      <a:r>
                        <a:rPr lang="en-US" sz="1990" dirty="0">
                          <a:solidFill>
                            <a:srgbClr val="000000"/>
                          </a:solidFill>
                          <a:latin typeface="Arial"/>
                        </a:rPr>
                        <a:t> de stockage </a:t>
                      </a:r>
                      <a:r>
                        <a:rPr lang="en-US" sz="1990" dirty="0" err="1">
                          <a:solidFill>
                            <a:srgbClr val="000000"/>
                          </a:solidFill>
                          <a:latin typeface="Arial"/>
                        </a:rPr>
                        <a:t>amont</a:t>
                      </a:r>
                      <a:r>
                        <a:rPr lang="en-US" sz="1990" dirty="0">
                          <a:solidFill>
                            <a:srgbClr val="000000"/>
                          </a:solidFill>
                          <a:latin typeface="Arial"/>
                        </a:rPr>
                        <a:t>/</a:t>
                      </a:r>
                      <a:r>
                        <a:rPr lang="en-US" sz="1990" dirty="0" err="1">
                          <a:solidFill>
                            <a:srgbClr val="000000"/>
                          </a:solidFill>
                          <a:latin typeface="Arial"/>
                        </a:rPr>
                        <a:t>épisode</a:t>
                      </a:r>
                      <a:r>
                        <a:rPr lang="en-US" sz="1990" dirty="0">
                          <a:solidFill>
                            <a:srgbClr val="000000"/>
                          </a:solidFill>
                          <a:latin typeface="Arial"/>
                        </a:rPr>
                        <a:t> </a:t>
                      </a:r>
                      <a:r>
                        <a:rPr lang="en-US" sz="1990" dirty="0" err="1">
                          <a:solidFill>
                            <a:srgbClr val="000000"/>
                          </a:solidFill>
                          <a:latin typeface="Arial"/>
                        </a:rPr>
                        <a:t>pluvieux</a:t>
                      </a:r>
                      <a:r>
                        <a:rPr lang="en-US" sz="1990" dirty="0">
                          <a:solidFill>
                            <a:srgbClr val="000000"/>
                          </a:solidFill>
                          <a:latin typeface="Arial"/>
                        </a:rPr>
                        <a:t> : 132 m3 </a:t>
                      </a:r>
                      <a:r>
                        <a:rPr lang="en-US" sz="1990" dirty="0" err="1">
                          <a:solidFill>
                            <a:srgbClr val="000000"/>
                          </a:solidFill>
                          <a:latin typeface="Arial"/>
                        </a:rPr>
                        <a:t>ou</a:t>
                      </a:r>
                      <a:r>
                        <a:rPr lang="en-US" sz="1990" dirty="0">
                          <a:solidFill>
                            <a:srgbClr val="000000"/>
                          </a:solidFill>
                          <a:latin typeface="Arial"/>
                        </a:rPr>
                        <a:t> 35000 gal </a:t>
                      </a:r>
                      <a:r>
                        <a:rPr lang="en-US" sz="1990" dirty="0" err="1">
                          <a:solidFill>
                            <a:srgbClr val="000000"/>
                          </a:solidFill>
                          <a:latin typeface="Arial"/>
                        </a:rPr>
                        <a:t>ou</a:t>
                      </a:r>
                      <a:r>
                        <a:rPr lang="en-US" sz="1990" dirty="0">
                          <a:solidFill>
                            <a:srgbClr val="000000"/>
                          </a:solidFill>
                          <a:latin typeface="Arial"/>
                        </a:rPr>
                        <a:t> 584 drums</a:t>
                      </a:r>
                    </a:p>
                    <a:p>
                      <a:pPr algn="ctr">
                        <a:lnSpc>
                          <a:spcPts val="2786"/>
                        </a:lnSpc>
                      </a:pPr>
                      <a:endParaRPr lang="en-US" sz="1990" dirty="0">
                        <a:solidFill>
                          <a:srgbClr val="000000"/>
                        </a:solidFill>
                        <a:latin typeface="Arial"/>
                      </a:endParaRPr>
                    </a:p>
                    <a:p>
                      <a:pPr algn="ctr">
                        <a:lnSpc>
                          <a:spcPts val="2786"/>
                        </a:lnSpc>
                      </a:pPr>
                      <a:r>
                        <a:rPr lang="en-US" sz="1990" dirty="0">
                          <a:solidFill>
                            <a:srgbClr val="000000"/>
                          </a:solidFill>
                          <a:latin typeface="Arial"/>
                        </a:rPr>
                        <a:t>Surface du </a:t>
                      </a:r>
                      <a:r>
                        <a:rPr lang="en-US" sz="1990" dirty="0" err="1">
                          <a:solidFill>
                            <a:srgbClr val="000000"/>
                          </a:solidFill>
                          <a:latin typeface="Arial"/>
                        </a:rPr>
                        <a:t>bassin</a:t>
                      </a:r>
                      <a:r>
                        <a:rPr lang="en-US" sz="1990" dirty="0">
                          <a:solidFill>
                            <a:srgbClr val="000000"/>
                          </a:solidFill>
                          <a:latin typeface="Arial"/>
                        </a:rPr>
                        <a:t> versant </a:t>
                      </a:r>
                      <a:r>
                        <a:rPr lang="en-US" sz="1990" dirty="0" err="1">
                          <a:solidFill>
                            <a:srgbClr val="000000"/>
                          </a:solidFill>
                          <a:latin typeface="Arial"/>
                        </a:rPr>
                        <a:t>amont</a:t>
                      </a:r>
                      <a:r>
                        <a:rPr lang="en-US" sz="1990" dirty="0">
                          <a:solidFill>
                            <a:srgbClr val="000000"/>
                          </a:solidFill>
                          <a:latin typeface="Arial"/>
                        </a:rPr>
                        <a:t> : environ 2 </a:t>
                      </a:r>
                      <a:r>
                        <a:rPr lang="en-US" sz="1990" dirty="0" err="1">
                          <a:solidFill>
                            <a:srgbClr val="000000"/>
                          </a:solidFill>
                          <a:latin typeface="Arial"/>
                        </a:rPr>
                        <a:t>carreaux</a:t>
                      </a:r>
                      <a:endParaRPr lang="en-US" sz="1990" dirty="0">
                        <a:solidFill>
                          <a:srgbClr val="000000"/>
                        </a:solidFill>
                        <a:latin typeface="Arial"/>
                      </a:endParaRP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a:txBody>
                    <a:bodyPr/>
                    <a:lstStyle/>
                    <a:p>
                      <a:pPr algn="ctr">
                        <a:lnSpc>
                          <a:spcPts val="2786"/>
                        </a:lnSpc>
                        <a:defRPr/>
                      </a:pPr>
                      <a:r>
                        <a:rPr lang="en-US" sz="1990">
                          <a:solidFill>
                            <a:srgbClr val="000000"/>
                          </a:solidFill>
                          <a:latin typeface="Arial"/>
                        </a:rPr>
                        <a:t>Bassin en aval Longueur : 5,70 m Largeur : 5,25 m Hauteur : 1,30m Volume : 39 m3 ou gal ou drums</a:t>
                      </a:r>
                      <a:endParaRPr lang="en-US" sz="1100"/>
                    </a:p>
                    <a:p>
                      <a:pPr algn="ctr">
                        <a:lnSpc>
                          <a:spcPts val="2786"/>
                        </a:lnSpc>
                      </a:pPr>
                      <a:r>
                        <a:rPr lang="en-US" sz="1990">
                          <a:solidFill>
                            <a:srgbClr val="000000"/>
                          </a:solidFill>
                          <a:latin typeface="Arial"/>
                        </a:rPr>
                        <a:t>+ 6 m3 du bassin de décantation</a:t>
                      </a:r>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50500">
                <a:tc gridSpan="2">
                  <a:txBody>
                    <a:bodyPr/>
                    <a:lstStyle/>
                    <a:p>
                      <a:pPr algn="ctr">
                        <a:lnSpc>
                          <a:spcPts val="2786"/>
                        </a:lnSpc>
                        <a:defRPr/>
                      </a:pPr>
                      <a:endParaRPr lang="en-US" sz="1100" dirty="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tc hMerge="1">
                  <a:txBody>
                    <a:bodyPr/>
                    <a:lstStyle/>
                    <a:p>
                      <a:pPr algn="ctr">
                        <a:lnSpc>
                          <a:spcPts val="2786"/>
                        </a:lnSpc>
                        <a:defRPr/>
                      </a:pPr>
                      <a:endParaRPr lang="en-US" sz="1100"/>
                    </a:p>
                  </a:txBody>
                  <a:tcPr marL="0" marR="0" marT="0" marB="0" anchor="ctr">
                    <a:lnL w="5873" cap="flat" cmpd="sng" algn="ctr">
                      <a:solidFill>
                        <a:srgbClr val="000000"/>
                      </a:solidFill>
                      <a:prstDash val="solid"/>
                      <a:round/>
                      <a:headEnd type="none" w="med" len="med"/>
                      <a:tailEnd type="none" w="med" len="med"/>
                    </a:lnL>
                    <a:lnR w="5873" cap="flat" cmpd="sng" algn="ctr">
                      <a:solidFill>
                        <a:srgbClr val="000000"/>
                      </a:solidFill>
                      <a:prstDash val="solid"/>
                      <a:round/>
                      <a:headEnd type="none" w="med" len="med"/>
                      <a:tailEnd type="none" w="med" len="med"/>
                    </a:lnR>
                    <a:lnT w="5873" cap="flat" cmpd="sng" algn="ctr">
                      <a:solidFill>
                        <a:srgbClr val="000000"/>
                      </a:solidFill>
                      <a:prstDash val="solid"/>
                      <a:round/>
                      <a:headEnd type="none" w="med" len="med"/>
                      <a:tailEnd type="none" w="med" len="med"/>
                    </a:lnT>
                    <a:lnB w="5873"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Freeform 3"/>
          <p:cNvSpPr/>
          <p:nvPr/>
        </p:nvSpPr>
        <p:spPr>
          <a:xfrm>
            <a:off x="0" y="5344680"/>
            <a:ext cx="6873704" cy="4942319"/>
          </a:xfrm>
          <a:custGeom>
            <a:avLst/>
            <a:gdLst/>
            <a:ahLst/>
            <a:cxnLst/>
            <a:rect l="l" t="t" r="r" b="b"/>
            <a:pathLst>
              <a:path w="6873704" h="4942320">
                <a:moveTo>
                  <a:pt x="0" y="0"/>
                </a:moveTo>
                <a:lnTo>
                  <a:pt x="6873704" y="0"/>
                </a:lnTo>
                <a:lnTo>
                  <a:pt x="6873704" y="4942320"/>
                </a:lnTo>
                <a:lnTo>
                  <a:pt x="0" y="4942320"/>
                </a:lnTo>
                <a:lnTo>
                  <a:pt x="0" y="0"/>
                </a:lnTo>
                <a:close/>
              </a:path>
            </a:pathLst>
          </a:custGeom>
          <a:blipFill>
            <a:blip r:embed="rId2"/>
            <a:stretch>
              <a:fillRect t="-3264" b="-1207"/>
            </a:stretch>
          </a:blipFill>
        </p:spPr>
        <p:txBody>
          <a:bodyPr/>
          <a:lstStyle/>
          <a:p>
            <a:endParaRPr lang="fr-FR"/>
          </a:p>
        </p:txBody>
      </p:sp>
      <p:sp>
        <p:nvSpPr>
          <p:cNvPr id="4" name="TextBox 4"/>
          <p:cNvSpPr txBox="1"/>
          <p:nvPr/>
        </p:nvSpPr>
        <p:spPr>
          <a:xfrm>
            <a:off x="1036619" y="1944370"/>
            <a:ext cx="4800467" cy="819150"/>
          </a:xfrm>
          <a:prstGeom prst="rect">
            <a:avLst/>
          </a:prstGeom>
        </p:spPr>
        <p:txBody>
          <a:bodyPr lIns="0" tIns="0" rIns="0" bIns="0" rtlCol="0" anchor="t">
            <a:spAutoFit/>
          </a:bodyPr>
          <a:lstStyle/>
          <a:p>
            <a:pPr marL="0" lvl="0" indent="0">
              <a:lnSpc>
                <a:spcPts val="5850"/>
              </a:lnSpc>
            </a:pPr>
            <a:r>
              <a:rPr lang="en-US" sz="4500">
                <a:solidFill>
                  <a:srgbClr val="000000"/>
                </a:solidFill>
                <a:latin typeface="Arial"/>
              </a:rPr>
              <a:t>SB1 Savane plate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026912" y="5270402"/>
            <a:ext cx="10550328" cy="0"/>
          </a:xfrm>
          <a:prstGeom prst="line">
            <a:avLst/>
          </a:prstGeom>
          <a:ln w="9525" cap="flat">
            <a:solidFill>
              <a:srgbClr val="000000"/>
            </a:solidFill>
            <a:prstDash val="solid"/>
            <a:headEnd type="none" w="sm" len="sm"/>
            <a:tailEnd type="none" w="sm" len="sm"/>
          </a:ln>
        </p:spPr>
        <p:txBody>
          <a:bodyPr/>
          <a:lstStyle/>
          <a:p>
            <a:endParaRPr lang="fr-FR"/>
          </a:p>
        </p:txBody>
      </p:sp>
      <p:sp>
        <p:nvSpPr>
          <p:cNvPr id="3" name="AutoShape 3"/>
          <p:cNvSpPr/>
          <p:nvPr/>
        </p:nvSpPr>
        <p:spPr>
          <a:xfrm rot="5400000">
            <a:off x="1338838" y="5270402"/>
            <a:ext cx="10550328" cy="0"/>
          </a:xfrm>
          <a:prstGeom prst="line">
            <a:avLst/>
          </a:prstGeom>
          <a:ln w="9525" cap="flat">
            <a:solidFill>
              <a:srgbClr val="000000"/>
            </a:solidFill>
            <a:prstDash val="solid"/>
            <a:headEnd type="none" w="sm" len="sm"/>
            <a:tailEnd type="none" w="sm" len="sm"/>
          </a:ln>
        </p:spPr>
        <p:txBody>
          <a:bodyPr/>
          <a:lstStyle/>
          <a:p>
            <a:endParaRPr lang="fr-FR"/>
          </a:p>
        </p:txBody>
      </p:sp>
      <p:sp>
        <p:nvSpPr>
          <p:cNvPr id="4" name="AutoShape 4"/>
          <p:cNvSpPr/>
          <p:nvPr/>
        </p:nvSpPr>
        <p:spPr>
          <a:xfrm>
            <a:off x="0" y="2390775"/>
            <a:ext cx="6618765" cy="0"/>
          </a:xfrm>
          <a:prstGeom prst="line">
            <a:avLst/>
          </a:prstGeom>
          <a:ln w="9525" cap="flat">
            <a:solidFill>
              <a:srgbClr val="000000"/>
            </a:solidFill>
            <a:prstDash val="solid"/>
            <a:headEnd type="none" w="sm" len="sm"/>
            <a:tailEnd type="none" w="sm" len="sm"/>
          </a:ln>
        </p:spPr>
        <p:txBody>
          <a:bodyPr/>
          <a:lstStyle/>
          <a:p>
            <a:endParaRPr lang="fr-FR"/>
          </a:p>
        </p:txBody>
      </p:sp>
      <p:sp>
        <p:nvSpPr>
          <p:cNvPr id="5" name="AutoShape 5"/>
          <p:cNvSpPr/>
          <p:nvPr/>
        </p:nvSpPr>
        <p:spPr>
          <a:xfrm>
            <a:off x="0" y="8460389"/>
            <a:ext cx="6618765" cy="0"/>
          </a:xfrm>
          <a:prstGeom prst="line">
            <a:avLst/>
          </a:prstGeom>
          <a:ln w="9525" cap="flat">
            <a:solidFill>
              <a:srgbClr val="000000"/>
            </a:solidFill>
            <a:prstDash val="solid"/>
            <a:headEnd type="none" w="sm" len="sm"/>
            <a:tailEnd type="none" w="sm" len="sm"/>
          </a:ln>
        </p:spPr>
        <p:txBody>
          <a:bodyPr/>
          <a:lstStyle/>
          <a:p>
            <a:endParaRPr lang="fr-FR"/>
          </a:p>
        </p:txBody>
      </p:sp>
      <p:sp>
        <p:nvSpPr>
          <p:cNvPr id="6" name="TextBox 6"/>
          <p:cNvSpPr txBox="1"/>
          <p:nvPr/>
        </p:nvSpPr>
        <p:spPr>
          <a:xfrm>
            <a:off x="2115395" y="4610100"/>
            <a:ext cx="3696692" cy="1647825"/>
          </a:xfrm>
          <a:prstGeom prst="rect">
            <a:avLst/>
          </a:prstGeom>
        </p:spPr>
        <p:txBody>
          <a:bodyPr lIns="0" tIns="0" rIns="0" bIns="0" rtlCol="0" anchor="t">
            <a:spAutoFit/>
          </a:bodyPr>
          <a:lstStyle/>
          <a:p>
            <a:pPr marL="0" lvl="0" indent="0">
              <a:lnSpc>
                <a:spcPts val="6132"/>
              </a:lnSpc>
            </a:pPr>
            <a:r>
              <a:rPr lang="en-US" sz="5110" strike="noStrike" spc="-70">
                <a:solidFill>
                  <a:srgbClr val="000000"/>
                </a:solidFill>
                <a:latin typeface="Arial Bold"/>
              </a:rPr>
              <a:t>SB1-Savane Plate</a:t>
            </a:r>
          </a:p>
        </p:txBody>
      </p:sp>
      <p:grpSp>
        <p:nvGrpSpPr>
          <p:cNvPr id="7" name="Group 7"/>
          <p:cNvGrpSpPr/>
          <p:nvPr/>
        </p:nvGrpSpPr>
        <p:grpSpPr>
          <a:xfrm>
            <a:off x="7557450" y="1165961"/>
            <a:ext cx="13568538" cy="8258392"/>
            <a:chOff x="0" y="0"/>
            <a:chExt cx="10433050" cy="6350000"/>
          </a:xfrm>
        </p:grpSpPr>
        <p:sp>
          <p:nvSpPr>
            <p:cNvPr id="8" name="Freeform 8"/>
            <p:cNvSpPr/>
            <p:nvPr/>
          </p:nvSpPr>
          <p:spPr>
            <a:xfrm>
              <a:off x="0" y="0"/>
              <a:ext cx="10433050" cy="6350000"/>
            </a:xfrm>
            <a:custGeom>
              <a:avLst/>
              <a:gdLst/>
              <a:ahLst/>
              <a:cxnLst/>
              <a:rect l="l" t="t" r="r" b="b"/>
              <a:pathLst>
                <a:path w="10433050" h="6350000">
                  <a:moveTo>
                    <a:pt x="2595880" y="0"/>
                  </a:moveTo>
                  <a:lnTo>
                    <a:pt x="7837170" y="0"/>
                  </a:lnTo>
                  <a:cubicBezTo>
                    <a:pt x="9271000" y="0"/>
                    <a:pt x="10433050" y="1162050"/>
                    <a:pt x="10433050" y="2595880"/>
                  </a:cubicBezTo>
                  <a:lnTo>
                    <a:pt x="10433050" y="6350000"/>
                  </a:lnTo>
                  <a:lnTo>
                    <a:pt x="0" y="6350000"/>
                  </a:lnTo>
                  <a:lnTo>
                    <a:pt x="0" y="2595880"/>
                  </a:lnTo>
                  <a:cubicBezTo>
                    <a:pt x="0" y="1162050"/>
                    <a:pt x="1162050" y="0"/>
                    <a:pt x="2595880" y="0"/>
                  </a:cubicBezTo>
                  <a:close/>
                </a:path>
              </a:pathLst>
            </a:custGeom>
            <a:blipFill>
              <a:blip r:embed="rId2"/>
              <a:stretch>
                <a:fillRect t="-20863" b="-1709"/>
              </a:stretch>
            </a:blipFill>
          </p:spPr>
          <p:txBody>
            <a:bodyPr/>
            <a:lstStyle/>
            <a:p>
              <a:endParaRPr lang="fr-F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43366" y="8334375"/>
            <a:ext cx="5815934" cy="923925"/>
          </a:xfrm>
          <a:prstGeom prst="rect">
            <a:avLst/>
          </a:prstGeom>
        </p:spPr>
        <p:txBody>
          <a:bodyPr lIns="0" tIns="0" rIns="0" bIns="0" rtlCol="0" anchor="t">
            <a:spAutoFit/>
          </a:bodyPr>
          <a:lstStyle/>
          <a:p>
            <a:pPr marL="0" lvl="0" indent="0" algn="r">
              <a:lnSpc>
                <a:spcPts val="3600"/>
              </a:lnSpc>
              <a:spcBef>
                <a:spcPct val="0"/>
              </a:spcBef>
            </a:pPr>
            <a:r>
              <a:rPr lang="en-US" sz="3000" u="none" strike="noStrike" spc="28">
                <a:solidFill>
                  <a:srgbClr val="000000"/>
                </a:solidFill>
                <a:latin typeface="TT Rounds Condensed"/>
              </a:rPr>
              <a:t>Savane Plate,</a:t>
            </a:r>
          </a:p>
          <a:p>
            <a:pPr marL="0" lvl="0" indent="0" algn="r">
              <a:lnSpc>
                <a:spcPts val="3600"/>
              </a:lnSpc>
              <a:spcBef>
                <a:spcPct val="0"/>
              </a:spcBef>
            </a:pPr>
            <a:r>
              <a:rPr lang="en-US" sz="3000" u="none" strike="noStrike" spc="28">
                <a:solidFill>
                  <a:srgbClr val="000000"/>
                </a:solidFill>
                <a:latin typeface="TT Rounds Condensed"/>
              </a:rPr>
              <a:t>9 Mai 2012</a:t>
            </a:r>
          </a:p>
        </p:txBody>
      </p:sp>
      <p:sp>
        <p:nvSpPr>
          <p:cNvPr id="3" name="TextBox 3"/>
          <p:cNvSpPr txBox="1"/>
          <p:nvPr/>
        </p:nvSpPr>
        <p:spPr>
          <a:xfrm>
            <a:off x="11443366" y="1019175"/>
            <a:ext cx="6387434" cy="4616648"/>
          </a:xfrm>
          <a:prstGeom prst="rect">
            <a:avLst/>
          </a:prstGeom>
        </p:spPr>
        <p:txBody>
          <a:bodyPr wrap="square" lIns="0" tIns="0" rIns="0" bIns="0" rtlCol="0" anchor="t">
            <a:spAutoFit/>
          </a:bodyPr>
          <a:lstStyle/>
          <a:p>
            <a:pPr marL="0" lvl="0" indent="0">
              <a:lnSpc>
                <a:spcPts val="6000"/>
              </a:lnSpc>
              <a:spcBef>
                <a:spcPct val="0"/>
              </a:spcBef>
            </a:pPr>
            <a:r>
              <a:rPr lang="en-US" sz="5000" u="none" strike="noStrike" spc="46" dirty="0">
                <a:solidFill>
                  <a:srgbClr val="000000"/>
                </a:solidFill>
                <a:latin typeface="TT Rounds Condensed"/>
              </a:rPr>
              <a:t>SB1-Savane Plate : Impluvium et </a:t>
            </a:r>
            <a:r>
              <a:rPr lang="en-US" sz="5000" u="none" strike="noStrike" spc="46" dirty="0" err="1">
                <a:solidFill>
                  <a:srgbClr val="000000"/>
                </a:solidFill>
                <a:latin typeface="TT Rounds Condensed"/>
              </a:rPr>
              <a:t>bassin</a:t>
            </a:r>
            <a:r>
              <a:rPr lang="en-US" sz="5000" u="none" strike="noStrike" spc="46" dirty="0">
                <a:solidFill>
                  <a:srgbClr val="000000"/>
                </a:solidFill>
                <a:latin typeface="TT Rounds Condensed"/>
              </a:rPr>
              <a:t> </a:t>
            </a:r>
            <a:r>
              <a:rPr lang="en-US" sz="5000" u="none" strike="noStrike" spc="46" dirty="0" err="1">
                <a:solidFill>
                  <a:srgbClr val="000000"/>
                </a:solidFill>
                <a:latin typeface="TT Rounds Condensed"/>
              </a:rPr>
              <a:t>en</a:t>
            </a:r>
            <a:r>
              <a:rPr lang="en-US" sz="5000" u="none" strike="noStrike" spc="46" dirty="0">
                <a:solidFill>
                  <a:srgbClr val="000000"/>
                </a:solidFill>
                <a:latin typeface="TT Rounds Condensed"/>
              </a:rPr>
              <a:t> tête de Ravine Plate </a:t>
            </a:r>
          </a:p>
          <a:p>
            <a:pPr marL="0" lvl="0" indent="0">
              <a:lnSpc>
                <a:spcPts val="6000"/>
              </a:lnSpc>
              <a:spcBef>
                <a:spcPct val="0"/>
              </a:spcBef>
            </a:pPr>
            <a:r>
              <a:rPr lang="en-US" sz="5000" u="none" strike="noStrike" spc="46" dirty="0">
                <a:solidFill>
                  <a:srgbClr val="000000"/>
                </a:solidFill>
                <a:latin typeface="TT Rounds Condensed"/>
              </a:rPr>
              <a:t>et lakou de Josselin Cantave : installation d’u</a:t>
            </a:r>
            <a:r>
              <a:rPr lang="en-US" sz="5000" spc="46" dirty="0">
                <a:solidFill>
                  <a:srgbClr val="000000"/>
                </a:solidFill>
                <a:latin typeface="TT Rounds Condensed"/>
              </a:rPr>
              <a:t>n </a:t>
            </a:r>
            <a:r>
              <a:rPr lang="en-US" sz="5000" u="none" strike="noStrike" spc="46" dirty="0" err="1">
                <a:solidFill>
                  <a:srgbClr val="000000"/>
                </a:solidFill>
                <a:latin typeface="TT Rounds Condensed"/>
              </a:rPr>
              <a:t>agro</a:t>
            </a:r>
            <a:r>
              <a:rPr lang="en-US" sz="5000" u="none" strike="noStrike" spc="46" dirty="0">
                <a:solidFill>
                  <a:srgbClr val="000000"/>
                </a:solidFill>
                <a:latin typeface="TT Rounds Condensed"/>
              </a:rPr>
              <a:t>-verger</a:t>
            </a:r>
          </a:p>
        </p:txBody>
      </p:sp>
      <p:sp>
        <p:nvSpPr>
          <p:cNvPr id="4" name="Freeform 4"/>
          <p:cNvSpPr/>
          <p:nvPr/>
        </p:nvSpPr>
        <p:spPr>
          <a:xfrm>
            <a:off x="0" y="0"/>
            <a:ext cx="10856770" cy="10287000"/>
          </a:xfrm>
          <a:custGeom>
            <a:avLst/>
            <a:gdLst/>
            <a:ahLst/>
            <a:cxnLst/>
            <a:rect l="l" t="t" r="r" b="b"/>
            <a:pathLst>
              <a:path w="10856770" h="10287000">
                <a:moveTo>
                  <a:pt x="0" y="0"/>
                </a:moveTo>
                <a:lnTo>
                  <a:pt x="10856770" y="0"/>
                </a:lnTo>
                <a:lnTo>
                  <a:pt x="10856770" y="10287000"/>
                </a:lnTo>
                <a:lnTo>
                  <a:pt x="0" y="10287000"/>
                </a:lnTo>
                <a:lnTo>
                  <a:pt x="0" y="0"/>
                </a:lnTo>
                <a:close/>
              </a:path>
            </a:pathLst>
          </a:custGeom>
          <a:blipFill>
            <a:blip r:embed="rId2"/>
            <a:stretch>
              <a:fillRect l="-7546" r="-18230"/>
            </a:stretch>
          </a:blipFill>
        </p:spPr>
        <p:txBody>
          <a:bodyPr/>
          <a:lstStyle/>
          <a:p>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443366" y="8334375"/>
            <a:ext cx="5815934" cy="923925"/>
          </a:xfrm>
          <a:prstGeom prst="rect">
            <a:avLst/>
          </a:prstGeom>
        </p:spPr>
        <p:txBody>
          <a:bodyPr lIns="0" tIns="0" rIns="0" bIns="0" rtlCol="0" anchor="t">
            <a:spAutoFit/>
          </a:bodyPr>
          <a:lstStyle/>
          <a:p>
            <a:pPr marL="0" lvl="0" indent="0" algn="r">
              <a:lnSpc>
                <a:spcPts val="3600"/>
              </a:lnSpc>
              <a:spcBef>
                <a:spcPct val="0"/>
              </a:spcBef>
            </a:pPr>
            <a:r>
              <a:rPr lang="en-US" sz="3000" u="none" strike="noStrike" spc="28">
                <a:solidFill>
                  <a:srgbClr val="000000"/>
                </a:solidFill>
                <a:latin typeface="TT Rounds Condensed"/>
              </a:rPr>
              <a:t>Savane Plate,</a:t>
            </a:r>
          </a:p>
          <a:p>
            <a:pPr marL="0" lvl="0" indent="0" algn="r">
              <a:lnSpc>
                <a:spcPts val="3600"/>
              </a:lnSpc>
              <a:spcBef>
                <a:spcPct val="0"/>
              </a:spcBef>
            </a:pPr>
            <a:r>
              <a:rPr lang="en-US" sz="3000" u="none" strike="noStrike" spc="28">
                <a:solidFill>
                  <a:srgbClr val="000000"/>
                </a:solidFill>
                <a:latin typeface="TT Rounds Condensed"/>
              </a:rPr>
              <a:t>9 Mai 2012</a:t>
            </a:r>
          </a:p>
        </p:txBody>
      </p:sp>
      <p:sp>
        <p:nvSpPr>
          <p:cNvPr id="3" name="TextBox 3"/>
          <p:cNvSpPr txBox="1"/>
          <p:nvPr/>
        </p:nvSpPr>
        <p:spPr>
          <a:xfrm>
            <a:off x="11443366" y="1019175"/>
            <a:ext cx="6616034" cy="3819525"/>
          </a:xfrm>
          <a:prstGeom prst="rect">
            <a:avLst/>
          </a:prstGeom>
        </p:spPr>
        <p:txBody>
          <a:bodyPr wrap="square" lIns="0" tIns="0" rIns="0" bIns="0" rtlCol="0" anchor="t">
            <a:spAutoFit/>
          </a:bodyPr>
          <a:lstStyle/>
          <a:p>
            <a:pPr marL="0" lvl="0" indent="0">
              <a:lnSpc>
                <a:spcPts val="6000"/>
              </a:lnSpc>
              <a:spcBef>
                <a:spcPct val="0"/>
              </a:spcBef>
            </a:pPr>
            <a:r>
              <a:rPr lang="en-US" sz="5000" u="none" strike="noStrike" spc="46" dirty="0">
                <a:solidFill>
                  <a:srgbClr val="000000"/>
                </a:solidFill>
                <a:latin typeface="TT Rounds Condensed"/>
              </a:rPr>
              <a:t>SB1-Savane Plate : Lakou de Josselin Cantave</a:t>
            </a:r>
          </a:p>
          <a:p>
            <a:pPr marL="0" lvl="0" indent="0">
              <a:lnSpc>
                <a:spcPts val="6000"/>
              </a:lnSpc>
              <a:spcBef>
                <a:spcPct val="0"/>
              </a:spcBef>
            </a:pPr>
            <a:r>
              <a:rPr lang="en-US" sz="5000" u="none" strike="noStrike" spc="46" dirty="0">
                <a:solidFill>
                  <a:srgbClr val="000000"/>
                </a:solidFill>
                <a:latin typeface="TT Rounds Condensed"/>
              </a:rPr>
              <a:t>Installation d’un </a:t>
            </a:r>
            <a:r>
              <a:rPr lang="en-US" sz="5000" u="none" strike="noStrike" spc="46" dirty="0" err="1">
                <a:solidFill>
                  <a:srgbClr val="000000"/>
                </a:solidFill>
                <a:latin typeface="TT Rounds Condensed"/>
              </a:rPr>
              <a:t>agro</a:t>
            </a:r>
            <a:r>
              <a:rPr lang="en-US" sz="5000" u="none" strike="noStrike" spc="46" dirty="0">
                <a:solidFill>
                  <a:srgbClr val="000000"/>
                </a:solidFill>
                <a:latin typeface="TT Rounds Condensed"/>
              </a:rPr>
              <a:t>-verger</a:t>
            </a:r>
          </a:p>
        </p:txBody>
      </p:sp>
      <p:sp>
        <p:nvSpPr>
          <p:cNvPr id="4" name="Freeform 4"/>
          <p:cNvSpPr/>
          <p:nvPr/>
        </p:nvSpPr>
        <p:spPr>
          <a:xfrm>
            <a:off x="0" y="0"/>
            <a:ext cx="10856770" cy="10287000"/>
          </a:xfrm>
          <a:custGeom>
            <a:avLst/>
            <a:gdLst/>
            <a:ahLst/>
            <a:cxnLst/>
            <a:rect l="l" t="t" r="r" b="b"/>
            <a:pathLst>
              <a:path w="10856770" h="10287000">
                <a:moveTo>
                  <a:pt x="0" y="0"/>
                </a:moveTo>
                <a:lnTo>
                  <a:pt x="10856770" y="0"/>
                </a:lnTo>
                <a:lnTo>
                  <a:pt x="10856770" y="10287000"/>
                </a:lnTo>
                <a:lnTo>
                  <a:pt x="0" y="10287000"/>
                </a:lnTo>
                <a:lnTo>
                  <a:pt x="0" y="0"/>
                </a:lnTo>
                <a:close/>
              </a:path>
            </a:pathLst>
          </a:custGeom>
          <a:blipFill>
            <a:blip r:embed="rId2"/>
            <a:stretch>
              <a:fillRect l="-6948" r="-19387"/>
            </a:stretch>
          </a:blipFill>
        </p:spPr>
        <p:txBody>
          <a:bodyPr/>
          <a:lstStyle/>
          <a:p>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1293</Words>
  <Application>Microsoft Office PowerPoint</Application>
  <PresentationFormat>Personnalisé</PresentationFormat>
  <Paragraphs>235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Calibri</vt:lpstr>
      <vt:lpstr>Arial Bold</vt:lpstr>
      <vt:lpstr>TT Rounds Condensed Bold</vt:lpstr>
      <vt:lpstr>TT Rounds Condensed</vt:lpstr>
      <vt:lpstr>Arial</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Salagnac chemins, citernes, pépinières revu.pptx</dc:title>
  <dc:creator>Marie</dc:creator>
  <cp:lastModifiedBy>Charles Lilin</cp:lastModifiedBy>
  <cp:revision>3</cp:revision>
  <dcterms:created xsi:type="dcterms:W3CDTF">2006-08-16T00:00:00Z</dcterms:created>
  <dcterms:modified xsi:type="dcterms:W3CDTF">2025-06-10T14:50:27Z</dcterms:modified>
  <dc:identifier>DAGAx78XZlc</dc:identifier>
</cp:coreProperties>
</file>